
<file path=[Content_Types].xml><?xml version="1.0" encoding="utf-8"?>
<Types xmlns="http://schemas.openxmlformats.org/package/2006/content-types">
  <Default Extension="png" ContentType="image/png"/>
  <Default Extension="mpg" ContentType="video/m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5" r:id="rId1"/>
    <p:sldMasterId id="2147483686" r:id="rId2"/>
    <p:sldMasterId id="2147483687" r:id="rId3"/>
  </p:sldMasterIdLst>
  <p:notesMasterIdLst>
    <p:notesMasterId r:id="rId4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95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158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813" marR="0" lvl="2" indent="158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0013" marR="0" lvl="3" indent="158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213" marR="0" lvl="4" indent="1586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158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813" marR="0" lvl="2" indent="158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0013" marR="0" lvl="3" indent="158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213" marR="0" lvl="4" indent="1586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5613" marR="0" lvl="1" indent="-11112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2813" marR="0" lvl="2" indent="-11112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013" marR="0" lvl="3" indent="-11112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213" marR="0" lvl="4" indent="-11113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466" marR="0" lvl="5" indent="-12165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558" marR="0" lvl="6" indent="-12057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652" marR="0" lvl="7" indent="-11951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743" marR="0" lvl="8" indent="-11843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158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813" marR="0" lvl="2" indent="158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0013" marR="0" lvl="3" indent="1587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213" marR="0" lvl="4" indent="1586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6403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65" name="Shape 36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6" name="Shape 3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6" name="Shape 3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6" name="Shape 4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08" name="Shape 5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493" y="4342944"/>
            <a:ext cx="5487000" cy="4114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36" name="Shape 5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52" name="Shape 5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4" name="Shape 5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optical luminosities</a:t>
            </a:r>
          </a:p>
        </p:txBody>
      </p:sp>
      <p:sp>
        <p:nvSpPr>
          <p:cNvPr id="606" name="Shape 6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17" name="Shape 617"/>
          <p:cNvSpPr txBox="1">
            <a:spLocks noGrp="1"/>
          </p:cNvSpPr>
          <p:nvPr>
            <p:ph type="body" idx="1"/>
          </p:nvPr>
        </p:nvSpPr>
        <p:spPr>
          <a:xfrm>
            <a:off x="685493" y="4342944"/>
            <a:ext cx="5487000" cy="4114499"/>
          </a:xfrm>
          <a:prstGeom prst="rect">
            <a:avLst/>
          </a:prstGeom>
          <a:noFill/>
          <a:ln>
            <a:noFill/>
          </a:ln>
        </p:spPr>
        <p:txBody>
          <a:bodyPr lIns="93275" tIns="46625" rIns="93275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Removes overlapping dwarfs (so independent) in ROIs (10 degrees, keep dwarf with largest J factor).  Also only use dwarfs with mass estimates from stellar kinematics</a:t>
            </a:r>
          </a:p>
        </p:txBody>
      </p:sp>
      <p:sp>
        <p:nvSpPr>
          <p:cNvPr id="618" name="Shape 618"/>
          <p:cNvSpPr txBox="1">
            <a:spLocks noGrp="1"/>
          </p:cNvSpPr>
          <p:nvPr>
            <p:ph type="sldNum" idx="12"/>
          </p:nvPr>
        </p:nvSpPr>
        <p:spPr>
          <a:xfrm>
            <a:off x="3884462" y="8685888"/>
            <a:ext cx="2971800" cy="456600"/>
          </a:xfrm>
          <a:prstGeom prst="rect">
            <a:avLst/>
          </a:prstGeom>
          <a:noFill/>
          <a:ln>
            <a:noFill/>
          </a:ln>
        </p:spPr>
        <p:txBody>
          <a:bodyPr lIns="93275" tIns="46625" rIns="93275" bIns="466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4" name="Shape 63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Shape 6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48" name="Shape 6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Shape 6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2" name="Shape 66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75" name="Shape 6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Shape 6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3" name="Shape 6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4" name="Shape 6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01" name="Shape 7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12" name="Shape 7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21" name="Shape 7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9" name="Shape 7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34" name="Shape 7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45" name="Shape 7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Shape 7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http://wwwmpa.mpa-garching.mpg.de/aquarius/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86" name="Shape 7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493" y="4342944"/>
            <a:ext cx="5487000" cy="4114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493" y="4342944"/>
            <a:ext cx="5487000" cy="4114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493" y="4342944"/>
            <a:ext cx="5487000" cy="4114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493" y="4342944"/>
            <a:ext cx="5487000" cy="4114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4648200" y="2130425"/>
            <a:ext cx="3809999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4724400" y="3886200"/>
            <a:ext cx="36576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092" marR="0" lvl="1" indent="-12592" algn="ctr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Font typeface="Arial"/>
              <a:buNone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185" marR="0" lvl="2" indent="-12485" algn="ctr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279" marR="0" lvl="3" indent="-12378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373" marR="0" lvl="4" indent="-12273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466" marR="0" lvl="5" indent="-12165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558" marR="0" lvl="6" indent="-12057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652" marR="0" lvl="7" indent="-11951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6743" marR="0" lvl="8" indent="-11843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" name="Shape 14" descr="hawc_site_201503.jpg"/>
          <p:cNvPicPr preferRelativeResize="0"/>
          <p:nvPr/>
        </p:nvPicPr>
        <p:blipFill rotWithShape="1">
          <a:blip r:embed="rId2">
            <a:alphaModFix/>
          </a:blip>
          <a:srcRect l="6805" t="3362" r="5827"/>
          <a:stretch/>
        </p:blipFill>
        <p:spPr>
          <a:xfrm>
            <a:off x="2324099" y="4659809"/>
            <a:ext cx="2324099" cy="1891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8807" y="0"/>
            <a:ext cx="1905200" cy="8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Array-Publication.png"/>
          <p:cNvPicPr preferRelativeResize="0"/>
          <p:nvPr/>
        </p:nvPicPr>
        <p:blipFill rotWithShape="1">
          <a:blip r:embed="rId4">
            <a:alphaModFix/>
          </a:blip>
          <a:srcRect t="5014" b="4951"/>
          <a:stretch/>
        </p:blipFill>
        <p:spPr>
          <a:xfrm>
            <a:off x="1" y="2225011"/>
            <a:ext cx="2324099" cy="244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 descr="maxresdefault.jpg"/>
          <p:cNvPicPr preferRelativeResize="0"/>
          <p:nvPr/>
        </p:nvPicPr>
        <p:blipFill rotWithShape="1">
          <a:blip r:embed="rId5">
            <a:alphaModFix/>
          </a:blip>
          <a:srcRect l="20276" r="10615"/>
          <a:stretch/>
        </p:blipFill>
        <p:spPr>
          <a:xfrm>
            <a:off x="2324099" y="306550"/>
            <a:ext cx="2324099" cy="189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 descr="3005273.jpg"/>
          <p:cNvPicPr preferRelativeResize="0"/>
          <p:nvPr/>
        </p:nvPicPr>
        <p:blipFill rotWithShape="1">
          <a:blip r:embed="rId6">
            <a:alphaModFix/>
          </a:blip>
          <a:srcRect l="20016" t="887" r="28540" b="17699"/>
          <a:stretch/>
        </p:blipFill>
        <p:spPr>
          <a:xfrm>
            <a:off x="2324099" y="2198180"/>
            <a:ext cx="2324098" cy="24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 descr="PW-2013-08-23-Cartwright-pamela.jpg"/>
          <p:cNvPicPr preferRelativeResize="0"/>
          <p:nvPr/>
        </p:nvPicPr>
        <p:blipFill rotWithShape="1">
          <a:blip r:embed="rId7">
            <a:alphaModFix/>
          </a:blip>
          <a:srcRect l="7544"/>
          <a:stretch/>
        </p:blipFill>
        <p:spPr>
          <a:xfrm>
            <a:off x="0" y="306550"/>
            <a:ext cx="2324099" cy="189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0" descr="edu_what_is_the_fermi_space_telescope.jpg"/>
          <p:cNvPicPr preferRelativeResize="0"/>
          <p:nvPr/>
        </p:nvPicPr>
        <p:blipFill rotWithShape="1">
          <a:blip r:embed="rId8">
            <a:alphaModFix/>
          </a:blip>
          <a:srcRect l="13310" r="2443" b="11987"/>
          <a:stretch/>
        </p:blipFill>
        <p:spPr>
          <a:xfrm>
            <a:off x="1" y="4659809"/>
            <a:ext cx="2324098" cy="1891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 rot="5400000">
            <a:off x="5807077" y="3489322"/>
            <a:ext cx="5714999" cy="717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284163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Font typeface="Arial"/>
              <a:buNone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2270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975359" y="990601"/>
            <a:ext cx="6416039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3"/>
          </p:nvPr>
        </p:nvSpPr>
        <p:spPr>
          <a:xfrm>
            <a:off x="228600" y="5562600"/>
            <a:ext cx="7848599" cy="11430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3" name="Shape 63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" name="Shape 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356359" y="990601"/>
            <a:ext cx="6416039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152400" y="5562600"/>
            <a:ext cx="8686800" cy="11430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9" name="Shape 69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0" name="Shape 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5807077" y="3489322"/>
            <a:ext cx="5714999" cy="717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284163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Font typeface="Arial"/>
              <a:buNone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2270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228600" y="990600"/>
            <a:ext cx="7848599" cy="571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5" name="Shape 75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6" name="Shape 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4648200" y="990600"/>
            <a:ext cx="4343400" cy="29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ACACEA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ACACE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D3F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D3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228600" y="990600"/>
            <a:ext cx="4267199" cy="29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3"/>
          </p:nvPr>
        </p:nvSpPr>
        <p:spPr>
          <a:xfrm>
            <a:off x="228600" y="4191000"/>
            <a:ext cx="8610599" cy="25146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2" name="Shape 82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3" name="Shape 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191000" y="990600"/>
            <a:ext cx="3809999" cy="29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ACACEA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ACACE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D3F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D3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 rot="5400000">
            <a:off x="5807077" y="3489322"/>
            <a:ext cx="5714999" cy="717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284163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Font typeface="Arial"/>
              <a:buNone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2270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3"/>
          </p:nvPr>
        </p:nvSpPr>
        <p:spPr>
          <a:xfrm>
            <a:off x="228600" y="990600"/>
            <a:ext cx="3809999" cy="29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4"/>
          </p:nvPr>
        </p:nvSpPr>
        <p:spPr>
          <a:xfrm>
            <a:off x="228600" y="4191000"/>
            <a:ext cx="7772400" cy="25146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0" name="Shape 90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1" name="Shape 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130300" y="100011"/>
            <a:ext cx="68706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625475" y="64008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1" i="0" u="none" strike="noStrike" cap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" name="Shape 97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8" name="Shape 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103" name="Shape 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 descr="Fermibooth08.jpg"/>
          <p:cNvPicPr preferRelativeResize="0"/>
          <p:nvPr/>
        </p:nvPicPr>
        <p:blipFill rotWithShape="1">
          <a:blip r:embed="rId2">
            <a:alphaModFix/>
          </a:blip>
          <a:srcRect b="47501"/>
          <a:stretch/>
        </p:blipFill>
        <p:spPr>
          <a:xfrm>
            <a:off x="0" y="0"/>
            <a:ext cx="4125900" cy="36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>
            <a:spLocks noGrp="1"/>
          </p:cNvSpPr>
          <p:nvPr>
            <p:ph type="ctrTitle"/>
          </p:nvPr>
        </p:nvSpPr>
        <p:spPr>
          <a:xfrm>
            <a:off x="4648200" y="2130425"/>
            <a:ext cx="38100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ubTitle" idx="1"/>
          </p:nvPr>
        </p:nvSpPr>
        <p:spPr>
          <a:xfrm>
            <a:off x="4724400" y="3886200"/>
            <a:ext cx="36576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092" marR="0" lvl="1" indent="-12592" algn="ctr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Font typeface="Arial"/>
              <a:buNone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185" marR="0" lvl="2" indent="-12485" algn="ctr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278" marR="0" lvl="3" indent="-12378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373" marR="0" lvl="4" indent="-12273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466" marR="0" lvl="5" indent="-12166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558" marR="0" lvl="6" indent="-12058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652" marR="0" lvl="7" indent="-11951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6743" marR="0" lvl="8" indent="-11843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2" name="Shape 112" descr="hawc_site_201503.jpg"/>
          <p:cNvPicPr preferRelativeResize="0"/>
          <p:nvPr/>
        </p:nvPicPr>
        <p:blipFill rotWithShape="1">
          <a:blip r:embed="rId3">
            <a:alphaModFix/>
          </a:blip>
          <a:srcRect l="6803"/>
          <a:stretch/>
        </p:blipFill>
        <p:spPr>
          <a:xfrm>
            <a:off x="0" y="3600300"/>
            <a:ext cx="4125900" cy="32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0" y="3298675"/>
            <a:ext cx="4125900" cy="746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rgbClr val="FFFFFF"/>
                </a:solidFill>
              </a:rPr>
              <a:t>Fermi LAT &amp; HAWC</a:t>
            </a:r>
            <a:br>
              <a:rPr lang="en-US" sz="2000" b="1">
                <a:solidFill>
                  <a:srgbClr val="FFFFFF"/>
                </a:solidFill>
              </a:rPr>
            </a:br>
            <a:r>
              <a:rPr lang="en-US" sz="2000" b="1">
                <a:solidFill>
                  <a:srgbClr val="FFFFFF"/>
                </a:solidFill>
              </a:rPr>
              <a:t>Collaborations</a:t>
            </a:r>
          </a:p>
        </p:txBody>
      </p:sp>
      <p:pic>
        <p:nvPicPr>
          <p:cNvPr id="114" name="Shape 114" descr="fermi_logo_sma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5888" y="0"/>
            <a:ext cx="1057200" cy="9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610600" cy="571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2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18" name="Shape 118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722312" y="2590801"/>
            <a:ext cx="7772400" cy="13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610599" cy="571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4" name="Shape 24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Shape 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25475" y="1257300"/>
            <a:ext cx="7991400" cy="502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2" marR="0" lvl="0" indent="-341312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2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2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2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2" marR="0" lvl="4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24" name="Shape 124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648200" y="990600"/>
            <a:ext cx="4343400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2" marR="0" lvl="0" indent="-341312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2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ACACEA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ACACE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2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D3F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D3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2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2" marR="0" lvl="4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2"/>
          </p:nvPr>
        </p:nvSpPr>
        <p:spPr>
          <a:xfrm>
            <a:off x="152400" y="990600"/>
            <a:ext cx="4343400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2" marR="0" lvl="0" indent="-341312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2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ACACEA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ACACE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2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D3F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D3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2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2" marR="0" lvl="4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3"/>
          </p:nvPr>
        </p:nvSpPr>
        <p:spPr>
          <a:xfrm>
            <a:off x="152400" y="3886200"/>
            <a:ext cx="8839200" cy="281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2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8616950" y="1000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" name="Shape 131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1356359" y="990601"/>
            <a:ext cx="64161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2" marR="0" lvl="0" indent="-341312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2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2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2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2" marR="0" lvl="4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2"/>
          </p:nvPr>
        </p:nvSpPr>
        <p:spPr>
          <a:xfrm>
            <a:off x="152400" y="556260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2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8616950" y="1000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Shape 137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616950" y="1000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Shape 141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Font typeface="Arial"/>
              <a:buNone/>
              <a:defRPr sz="18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  <a:def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45" name="Shape 145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solidFill>
          <a:schemeClr val="dk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0" y="0"/>
            <a:ext cx="1066800" cy="1143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1130300" y="100015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 rot="5400000">
            <a:off x="5807056" y="3489301"/>
            <a:ext cx="5715000" cy="71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2" marR="0" lvl="0" indent="-341312" algn="l" rtl="0"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2" marR="0" lvl="1" indent="-284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Font typeface="Arial"/>
              <a:buNone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2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2" marR="0" lvl="3" indent="-2270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2" marR="0" lvl="4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2"/>
          </p:nvPr>
        </p:nvSpPr>
        <p:spPr>
          <a:xfrm>
            <a:off x="975359" y="990601"/>
            <a:ext cx="64161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2" marR="0" lvl="0" indent="-341312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2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2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2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2" marR="0" lvl="4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3"/>
          </p:nvPr>
        </p:nvSpPr>
        <p:spPr>
          <a:xfrm>
            <a:off x="228600" y="5562600"/>
            <a:ext cx="7848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2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616950" y="1000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Shape 155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1356359" y="990601"/>
            <a:ext cx="64161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2" marR="0" lvl="0" indent="-341312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2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2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2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2" marR="0" lvl="4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2"/>
          </p:nvPr>
        </p:nvSpPr>
        <p:spPr>
          <a:xfrm>
            <a:off x="152400" y="556260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2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8616950" y="1000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" name="Shape 161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 rot="5400000">
            <a:off x="5807056" y="3489301"/>
            <a:ext cx="5715000" cy="71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2" marR="0" lvl="0" indent="-341312" algn="l" rtl="0"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2" marR="0" lvl="1" indent="-284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Font typeface="Arial"/>
              <a:buNone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2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2" marR="0" lvl="3" indent="-2270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2" marR="0" lvl="4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2"/>
          </p:nvPr>
        </p:nvSpPr>
        <p:spPr>
          <a:xfrm>
            <a:off x="228600" y="990600"/>
            <a:ext cx="7848600" cy="571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2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8616950" y="1000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Shape 167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4648200" y="990600"/>
            <a:ext cx="4343400" cy="297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2" marR="0" lvl="0" indent="-341312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2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ACACEA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ACACE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2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D3F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D3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2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2" marR="0" lvl="4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2"/>
          </p:nvPr>
        </p:nvSpPr>
        <p:spPr>
          <a:xfrm>
            <a:off x="228600" y="990600"/>
            <a:ext cx="4267200" cy="297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2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3"/>
          </p:nvPr>
        </p:nvSpPr>
        <p:spPr>
          <a:xfrm>
            <a:off x="228600" y="4191000"/>
            <a:ext cx="8610600" cy="251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2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8616950" y="1000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4" name="Shape 174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25908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4191000" y="990600"/>
            <a:ext cx="3810000" cy="297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2" marR="0" lvl="0" indent="-341312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2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ACACEA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ACACE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2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D3F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D3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2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2" marR="0" lvl="4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2"/>
          </p:nvPr>
        </p:nvSpPr>
        <p:spPr>
          <a:xfrm rot="5400000">
            <a:off x="5807056" y="3489301"/>
            <a:ext cx="5715000" cy="71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2" marR="0" lvl="0" indent="-341312" algn="l" rtl="0">
              <a:spcBef>
                <a:spcPts val="240"/>
              </a:spcBef>
              <a:spcAft>
                <a:spcPts val="0"/>
              </a:spcAft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2" marR="0" lvl="1" indent="-284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Font typeface="Arial"/>
              <a:buNone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2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2" marR="0" lvl="3" indent="-2270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2" marR="0" lvl="4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3"/>
          </p:nvPr>
        </p:nvSpPr>
        <p:spPr>
          <a:xfrm>
            <a:off x="228600" y="990600"/>
            <a:ext cx="3810000" cy="297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2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4"/>
          </p:nvPr>
        </p:nvSpPr>
        <p:spPr>
          <a:xfrm>
            <a:off x="228600" y="4191000"/>
            <a:ext cx="7772400" cy="251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2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8616950" y="1000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2" name="Shape 182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1130300" y="100011"/>
            <a:ext cx="68706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dt" idx="10"/>
          </p:nvPr>
        </p:nvSpPr>
        <p:spPr>
          <a:xfrm>
            <a:off x="625475" y="64008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1" i="0" u="none" strike="noStrike" cap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8" name="Shape 188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130300" y="100011"/>
            <a:ext cx="68706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25475" y="1257300"/>
            <a:ext cx="7991400" cy="502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lvl="1" indent="-158750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Font typeface="Arial"/>
              <a:buChar char="–"/>
              <a:defRPr/>
            </a:lvl2pPr>
            <a:lvl3pPr marL="1143000" lvl="2" indent="-10160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lvl3pPr>
            <a:lvl4pPr marL="160020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dt" idx="10"/>
          </p:nvPr>
        </p:nvSpPr>
        <p:spPr>
          <a:xfrm>
            <a:off x="625475" y="64008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1" i="0" u="none" strike="noStrike" cap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Font typeface="Arial"/>
              <a:buNone/>
              <a:defRPr/>
            </a:lvl5pPr>
            <a:lvl6pPr marL="2286000" lvl="5" indent="0" rtl="0">
              <a:spcBef>
                <a:spcPts val="0"/>
              </a:spcBef>
              <a:buFont typeface="Arial"/>
              <a:buNone/>
              <a:defRPr/>
            </a:lvl6pPr>
            <a:lvl7pPr marL="2743200" lvl="6" indent="0" rtl="0">
              <a:spcBef>
                <a:spcPts val="0"/>
              </a:spcBef>
              <a:buFont typeface="Arial"/>
              <a:buNone/>
              <a:defRPr/>
            </a:lvl7pPr>
            <a:lvl8pPr marL="3200400" lvl="7" indent="0" rtl="0">
              <a:spcBef>
                <a:spcPts val="0"/>
              </a:spcBef>
              <a:buFont typeface="Arial"/>
              <a:buNone/>
              <a:defRPr/>
            </a:lvl8pPr>
            <a:lvl9pPr marL="3657600" lvl="8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dt" idx="10"/>
          </p:nvPr>
        </p:nvSpPr>
        <p:spPr>
          <a:xfrm>
            <a:off x="625475" y="64008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1" i="0" u="none" strike="noStrike" cap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dt" idx="10"/>
          </p:nvPr>
        </p:nvSpPr>
        <p:spPr>
          <a:xfrm>
            <a:off x="625475" y="64008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1" i="0" u="none" strike="noStrike" cap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1130300" y="100011"/>
            <a:ext cx="68706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dt" idx="10"/>
          </p:nvPr>
        </p:nvSpPr>
        <p:spPr>
          <a:xfrm>
            <a:off x="625475" y="64008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1" i="0" u="none" strike="noStrike" cap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1143000" y="152400"/>
            <a:ext cx="7543800" cy="62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Font typeface="Arial"/>
              <a:buNone/>
              <a:defRPr/>
            </a:lvl5pPr>
            <a:lvl6pPr marL="2286000" lvl="5" indent="0" rtl="0">
              <a:spcBef>
                <a:spcPts val="0"/>
              </a:spcBef>
              <a:buFont typeface="Arial"/>
              <a:buNone/>
              <a:defRPr/>
            </a:lvl6pPr>
            <a:lvl7pPr marL="2743200" lvl="6" indent="0" rtl="0">
              <a:spcBef>
                <a:spcPts val="0"/>
              </a:spcBef>
              <a:buFont typeface="Arial"/>
              <a:buNone/>
              <a:defRPr/>
            </a:lvl7pPr>
            <a:lvl8pPr marL="3200400" lvl="7" indent="0" rtl="0">
              <a:spcBef>
                <a:spcPts val="0"/>
              </a:spcBef>
              <a:buFont typeface="Arial"/>
              <a:buNone/>
              <a:defRPr/>
            </a:lvl8pPr>
            <a:lvl9pPr marL="3657600" lvl="8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Font typeface="Arial"/>
              <a:buNone/>
              <a:defRPr/>
            </a:lvl5pPr>
            <a:lvl6pPr marL="2286000" lvl="5" indent="0" rtl="0">
              <a:spcBef>
                <a:spcPts val="0"/>
              </a:spcBef>
              <a:buFont typeface="Arial"/>
              <a:buNone/>
              <a:defRPr/>
            </a:lvl6pPr>
            <a:lvl7pPr marL="2743200" lvl="6" indent="0" rtl="0">
              <a:spcBef>
                <a:spcPts val="0"/>
              </a:spcBef>
              <a:buFont typeface="Arial"/>
              <a:buNone/>
              <a:defRPr/>
            </a:lvl7pPr>
            <a:lvl8pPr marL="3200400" lvl="7" indent="0" rtl="0">
              <a:spcBef>
                <a:spcPts val="0"/>
              </a:spcBef>
              <a:buFont typeface="Arial"/>
              <a:buNone/>
              <a:defRPr/>
            </a:lvl8pPr>
            <a:lvl9pPr marL="3657600" lvl="8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dt" idx="10"/>
          </p:nvPr>
        </p:nvSpPr>
        <p:spPr>
          <a:xfrm>
            <a:off x="625475" y="64008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1" i="0" u="none" strike="noStrike" cap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1130300" y="100011"/>
            <a:ext cx="68706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25475" y="1257300"/>
            <a:ext cx="3919500" cy="502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body" idx="2"/>
          </p:nvPr>
        </p:nvSpPr>
        <p:spPr>
          <a:xfrm>
            <a:off x="4697412" y="1257300"/>
            <a:ext cx="3919500" cy="502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dt" idx="10"/>
          </p:nvPr>
        </p:nvSpPr>
        <p:spPr>
          <a:xfrm>
            <a:off x="625475" y="64008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1" i="0" u="none" strike="noStrike" cap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25475" y="1257300"/>
            <a:ext cx="7991475" cy="50276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1" name="Shape 31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" name="Shape 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648200" y="990600"/>
            <a:ext cx="4343400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ACACEA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ACACE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D3F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D3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152400" y="990600"/>
            <a:ext cx="4343400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ACACEA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ACACE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D3F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D3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152400" y="3886200"/>
            <a:ext cx="8839199" cy="28194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" name="Shape 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1356359" y="990601"/>
            <a:ext cx="6416039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341313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152400" y="5562600"/>
            <a:ext cx="8686800" cy="11430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4950" marR="0" lvl="0" indent="-234950" algn="l" rtl="0">
              <a:spcBef>
                <a:spcPts val="40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613" marR="0" lvl="1" indent="-100012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  <a:defRPr sz="20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3" marR="0" lvl="2" indent="-119062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1225" marR="0" lvl="3" indent="-1111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6175" marR="0" lvl="4" indent="-130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12" marR="0" lvl="5" indent="-1264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106" marR="0" lvl="6" indent="-12630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198" marR="0" lvl="7" indent="-126198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292" marR="0" lvl="8" indent="-1260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" name="Shape 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8" name="Shape 48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9" name="Shape 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Font typeface="Arial"/>
              <a:buNone/>
              <a:defRPr sz="18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  <a:defRPr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3" name="Shape 53"/>
          <p:cNvCxnSpPr/>
          <p:nvPr/>
        </p:nvCxnSpPr>
        <p:spPr>
          <a:xfrm>
            <a:off x="1334100" y="817562"/>
            <a:ext cx="6475800" cy="0"/>
          </a:xfrm>
          <a:prstGeom prst="straightConnector1">
            <a:avLst/>
          </a:prstGeom>
          <a:noFill/>
          <a:ln w="57150" cap="flat" cmpd="thickThin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4" name="Shape 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1981" y="15600"/>
            <a:ext cx="1432019" cy="6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solidFill>
          <a:schemeClr val="dk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0"/>
            <a:ext cx="1066799" cy="1143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1130300" y="100015"/>
            <a:ext cx="7429500" cy="65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9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092" marR="0" lvl="5" indent="-12592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185" marR="0" lvl="6" indent="-12485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278" marR="0" lvl="7" indent="-12378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373" marR="0" lvl="8" indent="-12273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6" name="Shape 106" descr="fermi_logo_small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0" y="0"/>
            <a:ext cx="1055700" cy="9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 descr="hawc-logo-small.png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809899" y="0"/>
            <a:ext cx="1334100" cy="8804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01000" y="0"/>
            <a:ext cx="1152600" cy="11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1130300" y="100011"/>
            <a:ext cx="68706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25475" y="1257300"/>
            <a:ext cx="7991400" cy="502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rgbClr val="0033CC"/>
              </a:buClr>
              <a:buFont typeface="Arial"/>
              <a:buChar char="–"/>
              <a:defRPr/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cxnSp>
        <p:nvCxnSpPr>
          <p:cNvPr id="193" name="Shape 193"/>
          <p:cNvCxnSpPr/>
          <p:nvPr/>
        </p:nvCxnSpPr>
        <p:spPr>
          <a:xfrm>
            <a:off x="1173162" y="817562"/>
            <a:ext cx="68277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94" name="Shape 194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dt" idx="10"/>
          </p:nvPr>
        </p:nvSpPr>
        <p:spPr>
          <a:xfrm>
            <a:off x="625475" y="64008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1" i="0" u="none" strike="noStrike" cap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Shape 197" descr="SLAC_Logo_hire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200" y="76200"/>
            <a:ext cx="1078200" cy="3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 descr="Kipac-lar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3103" y="450756"/>
            <a:ext cx="922800" cy="443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confluence.slac.stanford.edu/display/SCIGRPS/P7+DM+Line+Search" TargetMode="External"/><Relationship Id="rId4" Type="http://schemas.openxmlformats.org/officeDocument/2006/relationships/hyperlink" Target="http://adsabs.harvard.edu/cgi-bin/bib_query?arXiv:1407.001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nfluence.slac.stanford.edu/display/SCIGRPS/P7+DM+Line+Search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hyperlink" Target="http://adsabs.harvard.edu/cgi-bin/bib_query?arXiv:1606.00209" TargetMode="Externa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adsabs.harvard.edu/cgi-bin/bib_query?arXiv:1612.04595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hyperlink" Target="http://adsabs.harvard.edu/cgi-bin/bib_query?arXiv:1606.00209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://adsabs.harvard.edu/cgi-bin/bib_query?arXiv:1411.4647" TargetMode="Externa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hyperlink" Target="http://adsabs.harvard.edu/cgi-bin/bib_query?arXiv:1503.0264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dsabs.harvard.edu/cgi-bin/bib_query?arXiv:1607.08142" TargetMode="Externa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dsabs.harvard.edu/cgi-bin/bib_query?arXiv:1607.08142" TargetMode="External"/><Relationship Id="rId5" Type="http://schemas.openxmlformats.org/officeDocument/2006/relationships/image" Target="../media/image56.jp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dsabs.harvard.edu/cgi-bin/nph-data_query?bibcode=2015ApJ...805..130K&amp;db_key=AST&amp;link_type=ABSTRACT&amp;high=535b0cd7aa27504" TargetMode="External"/><Relationship Id="rId5" Type="http://schemas.openxmlformats.org/officeDocument/2006/relationships/hyperlink" Target="http://adsabs.harvard.edu/cgi-bin/nph-data_query?bibcode=2015ApJ...807...50B&amp;db_key=AST&amp;link_type=ABSTRACT&amp;high=535b0cd7aa27131" TargetMode="External"/><Relationship Id="rId4" Type="http://schemas.openxmlformats.org/officeDocument/2006/relationships/hyperlink" Target="http://adsabs.harvard.edu/cgi-bin/nph-data_query?bibcode=2015ApJ...813..109D&amp;db_key=AST&amp;link_type=ABSTRACT&amp;high=535b0cd7aa26949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dsabs.harvard.edu/cgi-bin/bib_query?arXiv:1605.02016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.xml"/><Relationship Id="rId5" Type="http://schemas.openxmlformats.org/officeDocument/2006/relationships/hyperlink" Target="http://adsabs.harvard.edu/cgi-bin/bib_query?arXiv:1605.02016" TargetMode="Externa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hyperlink" Target="http://wwwmpa.mpa-garching.mpg.de/aquarius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sabs.harvard.edu/cgi-bin/nph-data_query?bibcode=2008MNRAS.391.1685S&amp;db_key=AST&amp;link_type=ABSTRACT&amp;high=535b0cd7aa23473" TargetMode="External"/><Relationship Id="rId5" Type="http://schemas.openxmlformats.org/officeDocument/2006/relationships/hyperlink" Target="http://adsabs.harvard.edu/cgi-bin/nph-data_query?bibcode=2009MNRAS.398.1150B&amp;db_key=AST&amp;link_type=ABSTRACT&amp;high=535b0cd7aa22936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confluence.slac.stanford.edu/display/SCIGRPS/P7+DM+Line+Search" TargetMode="External"/><Relationship Id="rId4" Type="http://schemas.openxmlformats.org/officeDocument/2006/relationships/hyperlink" Target="http://adsabs.harvard.edu/cgi-bin/bib_query?arXiv:1407.001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ctrTitle"/>
          </p:nvPr>
        </p:nvSpPr>
        <p:spPr>
          <a:xfrm>
            <a:off x="4669800" y="1830250"/>
            <a:ext cx="4474200" cy="14700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/>
              <a:t>Probing Dark Matter with Cosmic Messengers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subTitle" idx="1"/>
          </p:nvPr>
        </p:nvSpPr>
        <p:spPr>
          <a:xfrm>
            <a:off x="4415300" y="3733800"/>
            <a:ext cx="4645800" cy="24954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/>
              <a:t>Andrea Albert</a:t>
            </a: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/>
              <a:t>Los Alamos National Lab</a:t>
            </a: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/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/>
              <a:t>3rd KMI International Symposium</a:t>
            </a: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/>
              <a:t>January 6, 2017</a:t>
            </a: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1974" y="917037"/>
            <a:ext cx="5162025" cy="545046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>
            <a:off x="1130300" y="100011"/>
            <a:ext cx="68706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800" b="1">
                <a:solidFill>
                  <a:srgbClr val="D43E2E"/>
                </a:solidFill>
              </a:rPr>
              <a:t>Dark Matter Candidates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6000700" y="6236475"/>
            <a:ext cx="2817300" cy="59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Baer+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PR 555 (2015)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0" y="1058875"/>
            <a:ext cx="4443000" cy="54504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lvl="0" indent="-355600" rtl="0">
              <a:spcBef>
                <a:spcPts val="0"/>
              </a:spcBef>
              <a:buClr>
                <a:srgbClr val="000000"/>
              </a:buClr>
              <a:buSzPct val="100000"/>
              <a:buChar char="•"/>
            </a:pPr>
            <a:r>
              <a:rPr lang="en-US" sz="2200" b="1"/>
              <a:t>I will focus on WIMP results, but other DM candidates can leave cosmic signatures</a:t>
            </a:r>
          </a:p>
          <a:p>
            <a:pPr marL="742950" lvl="1" indent="-285750" rtl="0">
              <a:spcBef>
                <a:spcPts val="0"/>
              </a:spcBef>
              <a:buClr>
                <a:srgbClr val="0000FF"/>
              </a:buClr>
              <a:buSzPct val="100000"/>
              <a:buChar char="–"/>
            </a:pPr>
            <a:r>
              <a:rPr lang="en-US" sz="2000" b="1">
                <a:solidFill>
                  <a:srgbClr val="0000FF"/>
                </a:solidFill>
              </a:rPr>
              <a:t>axion and axion-like-particles couple to 𝛄 rays in B fields</a:t>
            </a:r>
          </a:p>
          <a:p>
            <a:pPr marL="742950" lvl="1" indent="-285750" rtl="0">
              <a:spcBef>
                <a:spcPts val="0"/>
              </a:spcBef>
              <a:buClr>
                <a:srgbClr val="0000FF"/>
              </a:buClr>
              <a:buSzPct val="100000"/>
              <a:buChar char="–"/>
            </a:pPr>
            <a:r>
              <a:rPr lang="en-US" sz="2000" b="1">
                <a:solidFill>
                  <a:srgbClr val="0000FF"/>
                </a:solidFill>
              </a:rPr>
              <a:t>x-ray lines from sterile 𝛎 </a:t>
            </a:r>
          </a:p>
          <a:p>
            <a:pPr marL="742950" lvl="1" indent="-285750" rtl="0">
              <a:spcBef>
                <a:spcPts val="0"/>
              </a:spcBef>
              <a:buClr>
                <a:srgbClr val="0000FF"/>
              </a:buClr>
              <a:buSzPct val="100000"/>
              <a:buChar char="–"/>
            </a:pPr>
            <a:r>
              <a:rPr lang="en-US" sz="2000" b="1">
                <a:solidFill>
                  <a:srgbClr val="0000FF"/>
                </a:solidFill>
              </a:rPr>
              <a:t>𝛄-ray lines from gravitinos</a:t>
            </a:r>
          </a:p>
          <a:p>
            <a:pPr lvl="0" rtl="0">
              <a:spcBef>
                <a:spcPts val="0"/>
              </a:spcBef>
              <a:buNone/>
            </a:pPr>
            <a:endParaRPr sz="2400" b="1">
              <a:solidFill>
                <a:srgbClr val="000000"/>
              </a:solidFill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200" b="1"/>
              <a:t>Recall all DM results are derived from firm measurements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–"/>
            </a:pPr>
            <a:r>
              <a:rPr lang="en-US" sz="2000" b="1">
                <a:solidFill>
                  <a:srgbClr val="0000FF"/>
                </a:solidFill>
              </a:rPr>
              <a:t>DM limits from flux limits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–"/>
            </a:pPr>
            <a:r>
              <a:rPr lang="en-US" sz="2000" b="1">
                <a:solidFill>
                  <a:srgbClr val="0000FF"/>
                </a:solidFill>
              </a:rPr>
              <a:t>Important for experiments to publish measured limits and fluxes that are not convolved with DM model assumptions</a:t>
            </a:r>
          </a:p>
          <a:p>
            <a:pPr lvl="0" rtl="0">
              <a:spcBef>
                <a:spcPts val="400"/>
              </a:spcBef>
              <a:buNone/>
            </a:pPr>
            <a:endParaRPr b="1" u="sng">
              <a:solidFill>
                <a:srgbClr val="CCCCFF"/>
              </a:solidFill>
              <a:hlinkClick r:id="rId5"/>
            </a:endParaRPr>
          </a:p>
        </p:txBody>
      </p:sp>
      <p:sp>
        <p:nvSpPr>
          <p:cNvPr id="371" name="Shape 371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/>
              <a:t>10</a:t>
            </a:fld>
            <a:endParaRPr lang="en-US" sz="1400"/>
          </a:p>
        </p:txBody>
      </p:sp>
      <p:sp>
        <p:nvSpPr>
          <p:cNvPr id="372" name="Shape 372"/>
          <p:cNvSpPr txBox="1">
            <a:spLocks noGrp="1"/>
          </p:cNvSpPr>
          <p:nvPr>
            <p:ph type="sldNum" idx="1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Shape 377" descr="Screen Shot 2016-04-25 at 12.06.3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00" y="4608875"/>
            <a:ext cx="3823100" cy="224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 descr="Screen Shot 2016-04-25 at 11.58.55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7373" y="3899099"/>
            <a:ext cx="1399099" cy="82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3E2E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D43E2E"/>
                </a:solidFill>
              </a:rPr>
              <a:t>WIMP Dark Matter</a:t>
            </a:r>
          </a:p>
        </p:txBody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-6400" y="1015300"/>
            <a:ext cx="5514300" cy="29574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</a:rPr>
              <a:t>Weakly Interacting Massive Particle                                                      (WIMP, 𝛘)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00FF"/>
                </a:solidFill>
              </a:rPr>
              <a:t>GeV - TeV mass scale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00FF"/>
                </a:solidFill>
              </a:rPr>
              <a:t>WIMPs may be thermal relics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00FF"/>
                </a:solidFill>
              </a:rPr>
              <a:t>e.g. neutralino (SUSY, electrically      neutral, stable)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/>
              <a:t>Assuming a weak scale 𝛔</a:t>
            </a:r>
            <a:r>
              <a:rPr lang="en-US" sz="2000" b="1" baseline="-25000"/>
              <a:t>ann</a:t>
            </a:r>
            <a:r>
              <a:rPr lang="en-US" sz="2000" b="1"/>
              <a:t> at </a:t>
            </a:r>
            <a:r>
              <a:rPr lang="en-US"/>
              <a:t>freeze    out </a:t>
            </a:r>
            <a:r>
              <a:rPr lang="en-US" sz="2000" b="1"/>
              <a:t>yields observed relic abundance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00FF"/>
                </a:solidFill>
              </a:rPr>
              <a:t>&lt;𝛔v&gt;</a:t>
            </a:r>
            <a:r>
              <a:rPr lang="en-US" sz="1800" b="1" baseline="-25000">
                <a:solidFill>
                  <a:srgbClr val="0000FF"/>
                </a:solidFill>
              </a:rPr>
              <a:t>ann</a:t>
            </a:r>
            <a:r>
              <a:rPr lang="en-US" sz="1800" b="1">
                <a:solidFill>
                  <a:srgbClr val="0000FF"/>
                </a:solidFill>
              </a:rPr>
              <a:t> ~ 3x10</a:t>
            </a:r>
            <a:r>
              <a:rPr lang="en-US" sz="1800" b="1" baseline="30000">
                <a:solidFill>
                  <a:srgbClr val="0000FF"/>
                </a:solidFill>
              </a:rPr>
              <a:t>-26</a:t>
            </a:r>
            <a:r>
              <a:rPr lang="en-US" sz="1800" b="1">
                <a:solidFill>
                  <a:srgbClr val="0000FF"/>
                </a:solidFill>
              </a:rPr>
              <a:t> cm</a:t>
            </a:r>
            <a:r>
              <a:rPr lang="en-US" sz="1800" b="1" baseline="30000">
                <a:solidFill>
                  <a:srgbClr val="0000FF"/>
                </a:solidFill>
              </a:rPr>
              <a:t>3</a:t>
            </a:r>
            <a:r>
              <a:rPr lang="en-US" sz="1800" b="1">
                <a:solidFill>
                  <a:srgbClr val="0000FF"/>
                </a:solidFill>
              </a:rPr>
              <a:t>/s </a:t>
            </a:r>
          </a:p>
        </p:txBody>
      </p:sp>
      <p:sp>
        <p:nvSpPr>
          <p:cNvPr id="381" name="Shape 381"/>
          <p:cNvSpPr txBox="1"/>
          <p:nvPr/>
        </p:nvSpPr>
        <p:spPr>
          <a:xfrm>
            <a:off x="7072800" y="6443700"/>
            <a:ext cx="2071200" cy="41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82" name="Shape 3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0350" y="945225"/>
            <a:ext cx="3027598" cy="3027598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7060800" y="3822900"/>
            <a:ext cx="2097600" cy="51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</a:rPr>
              <a:t>E. Kolb and M. Turner, </a:t>
            </a:r>
            <a:r>
              <a:rPr lang="en-US" sz="1000" i="1">
                <a:solidFill>
                  <a:srgbClr val="333333"/>
                </a:solidFill>
                <a:highlight>
                  <a:srgbClr val="FFFFFF"/>
                </a:highlight>
              </a:rPr>
              <a:t>The Early Universe</a:t>
            </a: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</a:rPr>
              <a:t>, Westview Press (1994)</a:t>
            </a:r>
          </a:p>
        </p:txBody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3779275" y="4295450"/>
            <a:ext cx="5133000" cy="25029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dirty="0" err="1"/>
              <a:t>Sommerfeld</a:t>
            </a:r>
            <a:r>
              <a:rPr lang="en-US" sz="2000" b="1" dirty="0"/>
              <a:t> enhancement 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 dirty="0">
                <a:solidFill>
                  <a:srgbClr val="0000FF"/>
                </a:solidFill>
              </a:rPr>
              <a:t>relevant for high DM masses (&gt;~1 </a:t>
            </a:r>
            <a:r>
              <a:rPr lang="en-US" sz="1800" b="1" dirty="0" err="1">
                <a:solidFill>
                  <a:srgbClr val="0000FF"/>
                </a:solidFill>
              </a:rPr>
              <a:t>TeV</a:t>
            </a:r>
            <a:r>
              <a:rPr lang="en-US" sz="1800" b="1" dirty="0">
                <a:solidFill>
                  <a:srgbClr val="0000FF"/>
                </a:solidFill>
              </a:rPr>
              <a:t>)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 dirty="0">
                <a:solidFill>
                  <a:srgbClr val="0000FF"/>
                </a:solidFill>
              </a:rPr>
              <a:t>enhanced at low WIMP velocities</a:t>
            </a:r>
          </a:p>
          <a:p>
            <a: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</a:pPr>
            <a:r>
              <a:rPr lang="en-US" sz="1800" b="1" dirty="0">
                <a:solidFill>
                  <a:srgbClr val="FF0000"/>
                </a:solidFill>
              </a:rPr>
              <a:t>this effect was suppressed at time of </a:t>
            </a:r>
            <a:r>
              <a:rPr lang="en-US" sz="1800" dirty="0"/>
              <a:t>freeze out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 dirty="0">
                <a:solidFill>
                  <a:srgbClr val="0000FF"/>
                </a:solidFill>
              </a:rPr>
              <a:t>high mass thermal relics have </a:t>
            </a:r>
            <a:r>
              <a:rPr lang="en-US" sz="1800" b="1" dirty="0">
                <a:solidFill>
                  <a:srgbClr val="CC00CC"/>
                </a:solidFill>
              </a:rPr>
              <a:t>present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</a:rPr>
              <a:t>&lt;</a:t>
            </a:r>
            <a:r>
              <a:rPr lang="en-US" sz="1800" b="1" dirty="0">
                <a:solidFill>
                  <a:srgbClr val="0000FF"/>
                </a:solidFill>
              </a:rPr>
              <a:t>𝛔v&gt;</a:t>
            </a:r>
            <a:r>
              <a:rPr lang="en-US" sz="1800" b="1" baseline="-25000" dirty="0" err="1">
                <a:solidFill>
                  <a:srgbClr val="0000FF"/>
                </a:solidFill>
              </a:rPr>
              <a:t>ann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larger than</a:t>
            </a:r>
            <a:r>
              <a:rPr lang="en-US" sz="1800" b="1" dirty="0">
                <a:solidFill>
                  <a:srgbClr val="0000FF"/>
                </a:solidFill>
              </a:rPr>
              <a:t> 3x10</a:t>
            </a:r>
            <a:r>
              <a:rPr lang="en-US" sz="1800" b="1" baseline="30000" dirty="0">
                <a:solidFill>
                  <a:srgbClr val="0000FF"/>
                </a:solidFill>
              </a:rPr>
              <a:t>-26</a:t>
            </a:r>
            <a:r>
              <a:rPr lang="en-US" sz="1800" b="1" dirty="0">
                <a:solidFill>
                  <a:srgbClr val="0000FF"/>
                </a:solidFill>
              </a:rPr>
              <a:t> cm</a:t>
            </a:r>
            <a:r>
              <a:rPr lang="en-US" sz="1800" b="1" baseline="30000" dirty="0">
                <a:solidFill>
                  <a:srgbClr val="0000FF"/>
                </a:solidFill>
              </a:rPr>
              <a:t>3</a:t>
            </a:r>
            <a:r>
              <a:rPr lang="en-US" sz="1800" b="1" dirty="0">
                <a:solidFill>
                  <a:srgbClr val="0000FF"/>
                </a:solidFill>
              </a:rPr>
              <a:t>/s in </a:t>
            </a:r>
            <a:r>
              <a:rPr lang="en-US" sz="1800" dirty="0">
                <a:solidFill>
                  <a:srgbClr val="0000FF"/>
                </a:solidFill>
              </a:rPr>
              <a:t>some</a:t>
            </a:r>
            <a:r>
              <a:rPr lang="en-US" sz="1800" b="1" dirty="0">
                <a:solidFill>
                  <a:srgbClr val="0000FF"/>
                </a:solidFill>
              </a:rPr>
              <a:t> models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400" b="1" i="0" u="sng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6"/>
            </a:endParaRPr>
          </a:p>
        </p:txBody>
      </p:sp>
      <p:cxnSp>
        <p:nvCxnSpPr>
          <p:cNvPr id="385" name="Shape 385"/>
          <p:cNvCxnSpPr/>
          <p:nvPr/>
        </p:nvCxnSpPr>
        <p:spPr>
          <a:xfrm flipH="1">
            <a:off x="1152250" y="3958350"/>
            <a:ext cx="183000" cy="2051700"/>
          </a:xfrm>
          <a:prstGeom prst="straightConnector1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6" name="Shape 386"/>
          <p:cNvCxnSpPr/>
          <p:nvPr/>
        </p:nvCxnSpPr>
        <p:spPr>
          <a:xfrm rot="10800000">
            <a:off x="1612950" y="5539800"/>
            <a:ext cx="2673300" cy="645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7" name="Shape 387"/>
          <p:cNvSpPr txBox="1"/>
          <p:nvPr/>
        </p:nvSpPr>
        <p:spPr>
          <a:xfrm>
            <a:off x="228600" y="4154162"/>
            <a:ext cx="1732800" cy="61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arXiv:1202.1170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arXiv:1405.1730</a:t>
            </a:r>
          </a:p>
        </p:txBody>
      </p:sp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  <p:sp>
        <p:nvSpPr>
          <p:cNvPr id="389" name="Shape 389"/>
          <p:cNvSpPr txBox="1"/>
          <p:nvPr/>
        </p:nvSpPr>
        <p:spPr>
          <a:xfrm>
            <a:off x="7835300" y="2315700"/>
            <a:ext cx="1399200" cy="105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time in early Universe when amount of DM freezes out</a:t>
            </a:r>
          </a:p>
        </p:txBody>
      </p:sp>
      <p:cxnSp>
        <p:nvCxnSpPr>
          <p:cNvPr id="390" name="Shape 390"/>
          <p:cNvCxnSpPr/>
          <p:nvPr/>
        </p:nvCxnSpPr>
        <p:spPr>
          <a:xfrm flipH="1">
            <a:off x="7086925" y="3239375"/>
            <a:ext cx="948300" cy="15600"/>
          </a:xfrm>
          <a:prstGeom prst="straightConnector1">
            <a:avLst/>
          </a:prstGeom>
          <a:noFill/>
          <a:ln w="19050" cap="flat" cmpd="sng">
            <a:solidFill>
              <a:srgbClr val="CC00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1" name="Shape 391"/>
          <p:cNvCxnSpPr/>
          <p:nvPr/>
        </p:nvCxnSpPr>
        <p:spPr>
          <a:xfrm>
            <a:off x="6998750" y="2355300"/>
            <a:ext cx="1500" cy="1073700"/>
          </a:xfrm>
          <a:prstGeom prst="straightConnector1">
            <a:avLst/>
          </a:prstGeom>
          <a:noFill/>
          <a:ln w="28575" cap="flat" cmpd="sng">
            <a:solidFill>
              <a:srgbClr val="CC00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92" name="Shape 392"/>
          <p:cNvSpPr txBox="1">
            <a:spLocks noGrp="1"/>
          </p:cNvSpPr>
          <p:nvPr>
            <p:ph type="sldNum" idx="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Various Dark Matter Search Techniques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387350" y="2644775"/>
            <a:ext cx="2203500" cy="1568400"/>
          </a:xfrm>
          <a:prstGeom prst="rect">
            <a:avLst/>
          </a:prstGeom>
          <a:noFill/>
          <a:ln w="9525" cap="flat" cmpd="sng">
            <a:solidFill>
              <a:srgbClr val="0000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Direct Detection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(underground detectors) </a:t>
            </a:r>
          </a:p>
        </p:txBody>
      </p:sp>
      <p:cxnSp>
        <p:nvCxnSpPr>
          <p:cNvPr id="400" name="Shape 400"/>
          <p:cNvCxnSpPr/>
          <p:nvPr/>
        </p:nvCxnSpPr>
        <p:spPr>
          <a:xfrm>
            <a:off x="1530350" y="1939925"/>
            <a:ext cx="1457400" cy="696900"/>
          </a:xfrm>
          <a:prstGeom prst="straightConnector1">
            <a:avLst/>
          </a:prstGeom>
          <a:noFill/>
          <a:ln w="76200" cap="flat" cmpd="sng">
            <a:solidFill>
              <a:srgbClr val="00CC99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01" name="Shape 401"/>
          <p:cNvSpPr/>
          <p:nvPr/>
        </p:nvSpPr>
        <p:spPr>
          <a:xfrm>
            <a:off x="2771775" y="2457450"/>
            <a:ext cx="3600600" cy="1943100"/>
          </a:xfrm>
          <a:prstGeom prst="roundRect">
            <a:avLst>
              <a:gd name="adj" fmla="val 16667"/>
            </a:avLst>
          </a:prstGeom>
          <a:solidFill>
            <a:srgbClr val="00CC99"/>
          </a:solidFill>
          <a:ln w="9525" cap="flat" cmpd="sng">
            <a:solidFill>
              <a:srgbClr val="00CC9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8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989012" y="1189037"/>
            <a:ext cx="541200" cy="101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</a:p>
        </p:txBody>
      </p:sp>
      <p:sp>
        <p:nvSpPr>
          <p:cNvPr id="403" name="Shape 403"/>
          <p:cNvSpPr txBox="1"/>
          <p:nvPr/>
        </p:nvSpPr>
        <p:spPr>
          <a:xfrm>
            <a:off x="989012" y="4810125"/>
            <a:ext cx="541200" cy="1014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</a:p>
        </p:txBody>
      </p:sp>
      <p:cxnSp>
        <p:nvCxnSpPr>
          <p:cNvPr id="404" name="Shape 404"/>
          <p:cNvCxnSpPr/>
          <p:nvPr/>
        </p:nvCxnSpPr>
        <p:spPr>
          <a:xfrm rot="10800000" flipH="1">
            <a:off x="1530350" y="4292587"/>
            <a:ext cx="1386000" cy="865200"/>
          </a:xfrm>
          <a:prstGeom prst="straightConnector1">
            <a:avLst/>
          </a:prstGeom>
          <a:noFill/>
          <a:ln w="76200" cap="flat" cmpd="sng">
            <a:solidFill>
              <a:srgbClr val="00CC99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05" name="Shape 405"/>
          <p:cNvSpPr txBox="1"/>
          <p:nvPr/>
        </p:nvSpPr>
        <p:spPr>
          <a:xfrm>
            <a:off x="7575550" y="1203325"/>
            <a:ext cx="1049400" cy="78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7575550" y="4868862"/>
            <a:ext cx="1049400" cy="78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</a:t>
            </a:r>
          </a:p>
        </p:txBody>
      </p:sp>
      <p:cxnSp>
        <p:nvCxnSpPr>
          <p:cNvPr id="407" name="Shape 407"/>
          <p:cNvCxnSpPr/>
          <p:nvPr/>
        </p:nvCxnSpPr>
        <p:spPr>
          <a:xfrm>
            <a:off x="6210300" y="4292600"/>
            <a:ext cx="1457400" cy="696900"/>
          </a:xfrm>
          <a:prstGeom prst="straightConnector1">
            <a:avLst/>
          </a:prstGeom>
          <a:noFill/>
          <a:ln w="76200" cap="flat" cmpd="sng">
            <a:solidFill>
              <a:srgbClr val="00CC99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08" name="Shape 408"/>
          <p:cNvCxnSpPr/>
          <p:nvPr/>
        </p:nvCxnSpPr>
        <p:spPr>
          <a:xfrm rot="10800000" flipH="1">
            <a:off x="6210300" y="1773136"/>
            <a:ext cx="1386000" cy="863700"/>
          </a:xfrm>
          <a:prstGeom prst="straightConnector1">
            <a:avLst/>
          </a:prstGeom>
          <a:noFill/>
          <a:ln w="76200" cap="flat" cmpd="sng">
            <a:solidFill>
              <a:srgbClr val="00CC99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09" name="Shape 409"/>
          <p:cNvCxnSpPr/>
          <p:nvPr/>
        </p:nvCxnSpPr>
        <p:spPr>
          <a:xfrm>
            <a:off x="398775" y="2644786"/>
            <a:ext cx="0" cy="17637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410" name="Shape 410"/>
          <p:cNvCxnSpPr/>
          <p:nvPr/>
        </p:nvCxnSpPr>
        <p:spPr>
          <a:xfrm>
            <a:off x="2673350" y="6021387"/>
            <a:ext cx="37974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411" name="Shape 411"/>
          <p:cNvSpPr txBox="1"/>
          <p:nvPr/>
        </p:nvSpPr>
        <p:spPr>
          <a:xfrm>
            <a:off x="3563937" y="4689475"/>
            <a:ext cx="2016000" cy="1016100"/>
          </a:xfrm>
          <a:prstGeom prst="rect">
            <a:avLst/>
          </a:prstGeom>
          <a:noFill/>
          <a:ln w="9525" cap="flat" cmpd="sng">
            <a:solidFill>
              <a:srgbClr val="0000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r>
              <a:rPr lang="en-US" sz="3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Indirect Detection</a:t>
            </a:r>
          </a:p>
        </p:txBody>
      </p:sp>
      <p:cxnSp>
        <p:nvCxnSpPr>
          <p:cNvPr id="412" name="Shape 412"/>
          <p:cNvCxnSpPr/>
          <p:nvPr/>
        </p:nvCxnSpPr>
        <p:spPr>
          <a:xfrm rot="10800000">
            <a:off x="2367062" y="1264787"/>
            <a:ext cx="41037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413" name="Shape 413"/>
          <p:cNvSpPr txBox="1"/>
          <p:nvPr/>
        </p:nvSpPr>
        <p:spPr>
          <a:xfrm>
            <a:off x="3576637" y="1368425"/>
            <a:ext cx="1990800" cy="831900"/>
          </a:xfrm>
          <a:prstGeom prst="rect">
            <a:avLst/>
          </a:prstGeom>
          <a:noFill/>
          <a:ln w="9525" cap="flat" cmpd="sng">
            <a:solidFill>
              <a:srgbClr val="0000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(collider)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2590850" y="914400"/>
            <a:ext cx="1083850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i="1" dirty="0" smtClean="0">
                <a:solidFill>
                  <a:srgbClr val="0000FF"/>
                </a:solidFill>
              </a:rPr>
              <a:t>time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21" name="Shape 414"/>
          <p:cNvSpPr txBox="1"/>
          <p:nvPr/>
        </p:nvSpPr>
        <p:spPr>
          <a:xfrm rot="5400000">
            <a:off x="-269825" y="4003625"/>
            <a:ext cx="1083850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i="1" dirty="0" smtClean="0">
                <a:solidFill>
                  <a:srgbClr val="0000FF"/>
                </a:solidFill>
              </a:rPr>
              <a:t>time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22" name="Shape 414"/>
          <p:cNvSpPr txBox="1"/>
          <p:nvPr/>
        </p:nvSpPr>
        <p:spPr>
          <a:xfrm>
            <a:off x="5545550" y="5943600"/>
            <a:ext cx="1083850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i="1" dirty="0" smtClean="0">
                <a:solidFill>
                  <a:srgbClr val="0000FF"/>
                </a:solidFill>
              </a:rPr>
              <a:t>time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Various Dark Matter Search Techniques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387350" y="2644775"/>
            <a:ext cx="2203500" cy="1568400"/>
          </a:xfrm>
          <a:prstGeom prst="rect">
            <a:avLst/>
          </a:prstGeom>
          <a:noFill/>
          <a:ln w="9525" cap="flat" cmpd="sng">
            <a:solidFill>
              <a:srgbClr val="0000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Direct Detection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(underground detectors) </a:t>
            </a:r>
          </a:p>
        </p:txBody>
      </p:sp>
      <p:cxnSp>
        <p:nvCxnSpPr>
          <p:cNvPr id="400" name="Shape 400"/>
          <p:cNvCxnSpPr/>
          <p:nvPr/>
        </p:nvCxnSpPr>
        <p:spPr>
          <a:xfrm>
            <a:off x="1530350" y="1939925"/>
            <a:ext cx="1457400" cy="696900"/>
          </a:xfrm>
          <a:prstGeom prst="straightConnector1">
            <a:avLst/>
          </a:prstGeom>
          <a:noFill/>
          <a:ln w="76200" cap="flat" cmpd="sng">
            <a:solidFill>
              <a:srgbClr val="00CC99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01" name="Shape 401"/>
          <p:cNvSpPr/>
          <p:nvPr/>
        </p:nvSpPr>
        <p:spPr>
          <a:xfrm>
            <a:off x="2771775" y="2457450"/>
            <a:ext cx="3600600" cy="1943100"/>
          </a:xfrm>
          <a:prstGeom prst="roundRect">
            <a:avLst>
              <a:gd name="adj" fmla="val 16667"/>
            </a:avLst>
          </a:prstGeom>
          <a:solidFill>
            <a:srgbClr val="00CC99"/>
          </a:solidFill>
          <a:ln w="9525" cap="flat" cmpd="sng">
            <a:solidFill>
              <a:srgbClr val="00CC9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8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989012" y="1189037"/>
            <a:ext cx="541200" cy="101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</a:p>
        </p:txBody>
      </p:sp>
      <p:sp>
        <p:nvSpPr>
          <p:cNvPr id="403" name="Shape 403"/>
          <p:cNvSpPr txBox="1"/>
          <p:nvPr/>
        </p:nvSpPr>
        <p:spPr>
          <a:xfrm>
            <a:off x="989012" y="4810125"/>
            <a:ext cx="541200" cy="1014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</a:p>
        </p:txBody>
      </p:sp>
      <p:cxnSp>
        <p:nvCxnSpPr>
          <p:cNvPr id="404" name="Shape 404"/>
          <p:cNvCxnSpPr/>
          <p:nvPr/>
        </p:nvCxnSpPr>
        <p:spPr>
          <a:xfrm rot="10800000" flipH="1">
            <a:off x="1530350" y="4292587"/>
            <a:ext cx="1386000" cy="865200"/>
          </a:xfrm>
          <a:prstGeom prst="straightConnector1">
            <a:avLst/>
          </a:prstGeom>
          <a:noFill/>
          <a:ln w="76200" cap="flat" cmpd="sng">
            <a:solidFill>
              <a:srgbClr val="00CC99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05" name="Shape 405"/>
          <p:cNvSpPr txBox="1"/>
          <p:nvPr/>
        </p:nvSpPr>
        <p:spPr>
          <a:xfrm>
            <a:off x="7575550" y="1203325"/>
            <a:ext cx="1049400" cy="78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7575550" y="4868862"/>
            <a:ext cx="1049400" cy="78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</a:t>
            </a:r>
          </a:p>
        </p:txBody>
      </p:sp>
      <p:cxnSp>
        <p:nvCxnSpPr>
          <p:cNvPr id="407" name="Shape 407"/>
          <p:cNvCxnSpPr/>
          <p:nvPr/>
        </p:nvCxnSpPr>
        <p:spPr>
          <a:xfrm>
            <a:off x="6210300" y="4292600"/>
            <a:ext cx="1457400" cy="696900"/>
          </a:xfrm>
          <a:prstGeom prst="straightConnector1">
            <a:avLst/>
          </a:prstGeom>
          <a:noFill/>
          <a:ln w="76200" cap="flat" cmpd="sng">
            <a:solidFill>
              <a:srgbClr val="00CC99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08" name="Shape 408"/>
          <p:cNvCxnSpPr/>
          <p:nvPr/>
        </p:nvCxnSpPr>
        <p:spPr>
          <a:xfrm rot="10800000" flipH="1">
            <a:off x="6210300" y="1773136"/>
            <a:ext cx="1386000" cy="863700"/>
          </a:xfrm>
          <a:prstGeom prst="straightConnector1">
            <a:avLst/>
          </a:prstGeom>
          <a:noFill/>
          <a:ln w="76200" cap="flat" cmpd="sng">
            <a:solidFill>
              <a:srgbClr val="00CC99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09" name="Shape 409"/>
          <p:cNvCxnSpPr/>
          <p:nvPr/>
        </p:nvCxnSpPr>
        <p:spPr>
          <a:xfrm>
            <a:off x="398775" y="2644786"/>
            <a:ext cx="0" cy="17637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410" name="Shape 410"/>
          <p:cNvCxnSpPr/>
          <p:nvPr/>
        </p:nvCxnSpPr>
        <p:spPr>
          <a:xfrm>
            <a:off x="2673350" y="6021387"/>
            <a:ext cx="37974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411" name="Shape 411"/>
          <p:cNvSpPr txBox="1"/>
          <p:nvPr/>
        </p:nvSpPr>
        <p:spPr>
          <a:xfrm>
            <a:off x="3563937" y="4689475"/>
            <a:ext cx="2016000" cy="1016100"/>
          </a:xfrm>
          <a:prstGeom prst="rect">
            <a:avLst/>
          </a:prstGeom>
          <a:noFill/>
          <a:ln w="9525" cap="flat" cmpd="sng">
            <a:solidFill>
              <a:srgbClr val="0000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r>
              <a:rPr lang="en-US" sz="3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Indirect Detection</a:t>
            </a:r>
          </a:p>
        </p:txBody>
      </p:sp>
      <p:cxnSp>
        <p:nvCxnSpPr>
          <p:cNvPr id="412" name="Shape 412"/>
          <p:cNvCxnSpPr/>
          <p:nvPr/>
        </p:nvCxnSpPr>
        <p:spPr>
          <a:xfrm rot="10800000">
            <a:off x="2367062" y="1264787"/>
            <a:ext cx="41037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413" name="Shape 413"/>
          <p:cNvSpPr txBox="1"/>
          <p:nvPr/>
        </p:nvSpPr>
        <p:spPr>
          <a:xfrm>
            <a:off x="3576637" y="1368425"/>
            <a:ext cx="1990800" cy="831900"/>
          </a:xfrm>
          <a:prstGeom prst="rect">
            <a:avLst/>
          </a:prstGeom>
          <a:noFill/>
          <a:ln w="9525" cap="flat" cmpd="sng">
            <a:solidFill>
              <a:srgbClr val="0000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(collider)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2590850" y="914400"/>
            <a:ext cx="1083850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i="1" dirty="0" smtClean="0">
                <a:solidFill>
                  <a:srgbClr val="0000FF"/>
                </a:solidFill>
              </a:rPr>
              <a:t>time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21" name="Shape 414"/>
          <p:cNvSpPr txBox="1"/>
          <p:nvPr/>
        </p:nvSpPr>
        <p:spPr>
          <a:xfrm rot="5400000">
            <a:off x="-269825" y="4003625"/>
            <a:ext cx="1083850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i="1" dirty="0" smtClean="0">
                <a:solidFill>
                  <a:srgbClr val="0000FF"/>
                </a:solidFill>
              </a:rPr>
              <a:t>time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22" name="Shape 414"/>
          <p:cNvSpPr txBox="1"/>
          <p:nvPr/>
        </p:nvSpPr>
        <p:spPr>
          <a:xfrm>
            <a:off x="5545550" y="5943600"/>
            <a:ext cx="1083850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i="1" dirty="0" smtClean="0">
                <a:solidFill>
                  <a:srgbClr val="0000FF"/>
                </a:solidFill>
              </a:rPr>
              <a:t>time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23" name="Shape 441"/>
          <p:cNvSpPr/>
          <p:nvPr/>
        </p:nvSpPr>
        <p:spPr>
          <a:xfrm>
            <a:off x="3333750" y="4581525"/>
            <a:ext cx="2476500" cy="1233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4508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Shape 446"/>
          <p:cNvPicPr preferRelativeResize="0"/>
          <p:nvPr/>
        </p:nvPicPr>
        <p:blipFill rotWithShape="1">
          <a:blip r:embed="rId3">
            <a:alphaModFix/>
          </a:blip>
          <a:srcRect l="5597" t="8423" r="8683" b="8089"/>
          <a:stretch/>
        </p:blipFill>
        <p:spPr>
          <a:xfrm>
            <a:off x="4197075" y="891800"/>
            <a:ext cx="4726449" cy="39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Shape 447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3E2E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D43E2E"/>
                </a:solidFill>
              </a:rPr>
              <a:t>Indirect Dark Matter Detection</a:t>
            </a:r>
          </a:p>
        </p:txBody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0" y="3929725"/>
            <a:ext cx="9144000" cy="22992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</a:rPr>
              <a:t>The Milky Way sits in a large halo                                            of cold DM (v</a:t>
            </a:r>
            <a:r>
              <a:rPr lang="en-US" sz="2400" b="1" baseline="-25000">
                <a:solidFill>
                  <a:schemeClr val="dk1"/>
                </a:solidFill>
              </a:rPr>
              <a:t>DM</a:t>
            </a:r>
            <a:r>
              <a:rPr lang="en-US" sz="2400" b="1">
                <a:solidFill>
                  <a:schemeClr val="dk1"/>
                </a:solidFill>
              </a:rPr>
              <a:t> &lt;&lt; c)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2200" b="1">
                <a:solidFill>
                  <a:srgbClr val="0000FF"/>
                </a:solidFill>
              </a:rPr>
              <a:t>Expect additional DM overdensities (halos / subhalos)</a:t>
            </a:r>
          </a:p>
          <a:p>
            <a: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</a:pPr>
            <a:r>
              <a:rPr lang="en-US" sz="2200" b="1">
                <a:solidFill>
                  <a:srgbClr val="FF0000"/>
                </a:solidFill>
              </a:rPr>
              <a:t>e.g. Milky Way dwarf galaxies</a:t>
            </a:r>
          </a:p>
          <a:p>
            <a: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0000"/>
              </a:buClr>
              <a:buSzPct val="100000"/>
            </a:pPr>
            <a:r>
              <a:rPr lang="en-US" sz="2200" b="1">
                <a:solidFill>
                  <a:srgbClr val="FF0000"/>
                </a:solidFill>
              </a:rPr>
              <a:t>e.g. Galaxy Clusters</a:t>
            </a:r>
          </a:p>
          <a:p>
            <a:pPr marL="3429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1"/>
              <a:t>WIMP annihilations (decays) may produce gamma rays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7072800" y="6443700"/>
            <a:ext cx="2071200" cy="41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50" name="Shape 450"/>
          <p:cNvPicPr preferRelativeResize="0"/>
          <p:nvPr/>
        </p:nvPicPr>
        <p:blipFill rotWithShape="1">
          <a:blip r:embed="rId4">
            <a:alphaModFix/>
          </a:blip>
          <a:srcRect l="10998" t="7877" r="16305" b="13740"/>
          <a:stretch/>
        </p:blipFill>
        <p:spPr>
          <a:xfrm>
            <a:off x="668625" y="1100700"/>
            <a:ext cx="2912675" cy="26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Shape 451"/>
          <p:cNvSpPr txBox="1"/>
          <p:nvPr/>
        </p:nvSpPr>
        <p:spPr>
          <a:xfrm>
            <a:off x="4405375" y="945462"/>
            <a:ext cx="29127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/>
              <a:t>Broad spectrum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1125250" y="945462"/>
            <a:ext cx="29127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/>
              <a:t>Spectral line</a:t>
            </a:r>
          </a:p>
        </p:txBody>
      </p:sp>
      <p:sp>
        <p:nvSpPr>
          <p:cNvPr id="453" name="Shape 453"/>
          <p:cNvSpPr txBox="1">
            <a:spLocks noGrp="1"/>
          </p:cNvSpPr>
          <p:nvPr>
            <p:ph type="sldNum" idx="1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454" name="Shape 454"/>
          <p:cNvSpPr txBox="1">
            <a:spLocks noGrp="1"/>
          </p:cNvSpPr>
          <p:nvPr>
            <p:ph type="sldNum" idx="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b="1">
                <a:solidFill>
                  <a:srgbClr val="0000FF"/>
                </a:solidFill>
              </a:rPr>
              <a:t>14</a:t>
            </a:fld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Shape 459"/>
          <p:cNvPicPr preferRelativeResize="0"/>
          <p:nvPr/>
        </p:nvPicPr>
        <p:blipFill rotWithShape="1">
          <a:blip r:embed="rId3">
            <a:alphaModFix/>
          </a:blip>
          <a:srcRect l="5597" t="8423" r="8683" b="8089"/>
          <a:stretch/>
        </p:blipFill>
        <p:spPr>
          <a:xfrm>
            <a:off x="4197075" y="891800"/>
            <a:ext cx="4726449" cy="39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3E2E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D43E2E"/>
                </a:solidFill>
              </a:rPr>
              <a:t>Indirect Dark Matter Detection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7072800" y="6443700"/>
            <a:ext cx="2071200" cy="41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62" name="Shape 462"/>
          <p:cNvPicPr preferRelativeResize="0"/>
          <p:nvPr/>
        </p:nvPicPr>
        <p:blipFill rotWithShape="1">
          <a:blip r:embed="rId4">
            <a:alphaModFix/>
          </a:blip>
          <a:srcRect l="10998" t="7877" r="16305" b="13740"/>
          <a:stretch/>
        </p:blipFill>
        <p:spPr>
          <a:xfrm>
            <a:off x="668625" y="1100700"/>
            <a:ext cx="2912675" cy="26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Shape 463"/>
          <p:cNvSpPr txBox="1"/>
          <p:nvPr/>
        </p:nvSpPr>
        <p:spPr>
          <a:xfrm>
            <a:off x="4405375" y="945462"/>
            <a:ext cx="29127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/>
              <a:t>Broad spectrum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1125250" y="945462"/>
            <a:ext cx="29127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/>
              <a:t>Spectral line</a:t>
            </a:r>
          </a:p>
        </p:txBody>
      </p:sp>
      <p:cxnSp>
        <p:nvCxnSpPr>
          <p:cNvPr id="465" name="Shape 465"/>
          <p:cNvCxnSpPr>
            <a:stCxn id="466" idx="3"/>
          </p:cNvCxnSpPr>
          <p:nvPr/>
        </p:nvCxnSpPr>
        <p:spPr>
          <a:xfrm flipV="1">
            <a:off x="6205200" y="1288076"/>
            <a:ext cx="1402200" cy="2380036"/>
          </a:xfrm>
          <a:prstGeom prst="straightConnector1">
            <a:avLst/>
          </a:prstGeom>
          <a:noFill/>
          <a:ln w="38100" cap="flat" cmpd="sng">
            <a:solidFill>
              <a:srgbClr val="CC00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7" name="Shape 467"/>
          <p:cNvCxnSpPr>
            <a:stCxn id="466" idx="3"/>
          </p:cNvCxnSpPr>
          <p:nvPr/>
        </p:nvCxnSpPr>
        <p:spPr>
          <a:xfrm flipV="1">
            <a:off x="6205200" y="3211376"/>
            <a:ext cx="1662300" cy="456736"/>
          </a:xfrm>
          <a:prstGeom prst="straightConnector1">
            <a:avLst/>
          </a:prstGeom>
          <a:noFill/>
          <a:ln w="38100" cap="flat" cmpd="sng">
            <a:solidFill>
              <a:srgbClr val="CC00CC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68" name="Shape 468"/>
          <p:cNvSpPr txBox="1">
            <a:spLocks noGrp="1"/>
          </p:cNvSpPr>
          <p:nvPr>
            <p:ph type="sldNum" idx="1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0" y="3929725"/>
            <a:ext cx="9144000" cy="22992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</a:rPr>
              <a:t>The Milky Way sits in a large halo                                            of cold DM (v</a:t>
            </a:r>
            <a:r>
              <a:rPr lang="en-US" sz="2400" b="1" baseline="-25000">
                <a:solidFill>
                  <a:schemeClr val="dk1"/>
                </a:solidFill>
              </a:rPr>
              <a:t>DM</a:t>
            </a:r>
            <a:r>
              <a:rPr lang="en-US" sz="2400" b="1">
                <a:solidFill>
                  <a:schemeClr val="dk1"/>
                </a:solidFill>
              </a:rPr>
              <a:t> &lt;&lt; c)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2200" b="1">
                <a:solidFill>
                  <a:srgbClr val="0000FF"/>
                </a:solidFill>
              </a:rPr>
              <a:t>Expect additional DM overdensities (halos / subhalos)</a:t>
            </a:r>
          </a:p>
          <a:p>
            <a: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</a:pPr>
            <a:r>
              <a:rPr lang="en-US" sz="2200" b="1">
                <a:solidFill>
                  <a:srgbClr val="FF0000"/>
                </a:solidFill>
              </a:rPr>
              <a:t>e.g. Milky Way dwarf galaxies</a:t>
            </a:r>
          </a:p>
          <a:p>
            <a: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0000"/>
              </a:buClr>
              <a:buSzPct val="100000"/>
            </a:pPr>
            <a:r>
              <a:rPr lang="en-US" sz="2200" b="1">
                <a:solidFill>
                  <a:srgbClr val="FF0000"/>
                </a:solidFill>
              </a:rPr>
              <a:t>e.g. Galaxy Clusters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1"/>
              <a:t>WIMP annihilations (decays) may produce gamma rays</a:t>
            </a:r>
          </a:p>
        </p:txBody>
      </p:sp>
      <p:sp>
        <p:nvSpPr>
          <p:cNvPr id="470" name="Shape 470"/>
          <p:cNvSpPr txBox="1">
            <a:spLocks noGrp="1"/>
          </p:cNvSpPr>
          <p:nvPr>
            <p:ph type="sldNum" idx="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b="1">
                <a:solidFill>
                  <a:srgbClr val="0000FF"/>
                </a:solidFill>
              </a:rPr>
              <a:t>15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76200" y="2307024"/>
            <a:ext cx="6129000" cy="2722175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 dirty="0"/>
              <a:t>Pro:  Gamma rays and neutrinos point back to their source so we can look for excesses from known DM targets.</a:t>
            </a:r>
            <a:br>
              <a:rPr lang="en-US" sz="2400" b="1" dirty="0"/>
            </a:br>
            <a:r>
              <a:rPr lang="en-US" sz="2400" b="1" dirty="0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b="1" dirty="0"/>
              <a:t>Con:  Can be difficult to disentangle from non-DM </a:t>
            </a:r>
            <a:r>
              <a:rPr lang="en-US" sz="2400" b="1" dirty="0" smtClean="0"/>
              <a:t>sources (e.g. pulsars) </a:t>
            </a:r>
            <a:r>
              <a:rPr lang="en-US" sz="2400" b="1" dirty="0"/>
              <a:t>from those targets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0" y="3929725"/>
            <a:ext cx="9144000" cy="22992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</a:rPr>
              <a:t>The Milky Way sits in a large halo                                            of cold DM (v</a:t>
            </a:r>
            <a:r>
              <a:rPr lang="en-US" sz="2400" b="1" baseline="-25000">
                <a:solidFill>
                  <a:schemeClr val="dk1"/>
                </a:solidFill>
              </a:rPr>
              <a:t>DM</a:t>
            </a:r>
            <a:r>
              <a:rPr lang="en-US" sz="2400" b="1">
                <a:solidFill>
                  <a:schemeClr val="dk1"/>
                </a:solidFill>
              </a:rPr>
              <a:t> &lt;&lt; c)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2200" b="1">
                <a:solidFill>
                  <a:srgbClr val="0000FF"/>
                </a:solidFill>
              </a:rPr>
              <a:t>Expect additional DM overdensities (halos / subhalos)</a:t>
            </a:r>
          </a:p>
          <a:p>
            <a: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</a:pPr>
            <a:r>
              <a:rPr lang="en-US" sz="2200" b="1">
                <a:solidFill>
                  <a:srgbClr val="FF0000"/>
                </a:solidFill>
              </a:rPr>
              <a:t>e.g. Milky Way dwarf galaxies</a:t>
            </a:r>
          </a:p>
          <a:p>
            <a: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0000"/>
              </a:buClr>
              <a:buSzPct val="100000"/>
            </a:pPr>
            <a:r>
              <a:rPr lang="en-US" sz="2200" b="1">
                <a:solidFill>
                  <a:srgbClr val="FF0000"/>
                </a:solidFill>
              </a:rPr>
              <a:t>e.g. Galaxy Clusters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1"/>
              <a:t>WIMP annihilations (decays) may produce gamma rays</a:t>
            </a:r>
          </a:p>
        </p:txBody>
      </p:sp>
      <p:pic>
        <p:nvPicPr>
          <p:cNvPr id="476" name="Shape 476"/>
          <p:cNvPicPr preferRelativeResize="0"/>
          <p:nvPr/>
        </p:nvPicPr>
        <p:blipFill rotWithShape="1">
          <a:blip r:embed="rId3">
            <a:alphaModFix/>
          </a:blip>
          <a:srcRect l="5597" t="8423" r="8683" b="8089"/>
          <a:stretch/>
        </p:blipFill>
        <p:spPr>
          <a:xfrm>
            <a:off x="4197075" y="891800"/>
            <a:ext cx="4726449" cy="39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Shape 477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3E2E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D43E2E"/>
                </a:solidFill>
              </a:rPr>
              <a:t>Indirect Dark Matter Detection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7072800" y="6443700"/>
            <a:ext cx="2071200" cy="41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79" name="Shape 479"/>
          <p:cNvPicPr preferRelativeResize="0"/>
          <p:nvPr/>
        </p:nvPicPr>
        <p:blipFill rotWithShape="1">
          <a:blip r:embed="rId4">
            <a:alphaModFix/>
          </a:blip>
          <a:srcRect l="10998" t="7877" r="16305" b="13740"/>
          <a:stretch/>
        </p:blipFill>
        <p:spPr>
          <a:xfrm>
            <a:off x="668625" y="1100700"/>
            <a:ext cx="2912675" cy="26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Shape 480"/>
          <p:cNvSpPr txBox="1"/>
          <p:nvPr/>
        </p:nvSpPr>
        <p:spPr>
          <a:xfrm>
            <a:off x="4405375" y="945462"/>
            <a:ext cx="29127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/>
              <a:t>Broad spectrum</a:t>
            </a:r>
          </a:p>
        </p:txBody>
      </p:sp>
      <p:sp>
        <p:nvSpPr>
          <p:cNvPr id="481" name="Shape 481"/>
          <p:cNvSpPr txBox="1"/>
          <p:nvPr/>
        </p:nvSpPr>
        <p:spPr>
          <a:xfrm>
            <a:off x="1125250" y="945462"/>
            <a:ext cx="2912700" cy="6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/>
              <a:t>Spectral line</a:t>
            </a:r>
          </a:p>
        </p:txBody>
      </p:sp>
      <p:cxnSp>
        <p:nvCxnSpPr>
          <p:cNvPr id="482" name="Shape 482"/>
          <p:cNvCxnSpPr>
            <a:stCxn id="483" idx="3"/>
          </p:cNvCxnSpPr>
          <p:nvPr/>
        </p:nvCxnSpPr>
        <p:spPr>
          <a:xfrm>
            <a:off x="6108600" y="4012525"/>
            <a:ext cx="1140900" cy="643500"/>
          </a:xfrm>
          <a:prstGeom prst="straightConnector1">
            <a:avLst/>
          </a:prstGeom>
          <a:noFill/>
          <a:ln w="38100" cap="flat" cmpd="sng">
            <a:solidFill>
              <a:srgbClr val="CC00CC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84" name="Shape 484"/>
          <p:cNvSpPr txBox="1">
            <a:spLocks noGrp="1"/>
          </p:cNvSpPr>
          <p:nvPr>
            <p:ph type="sldNum" idx="1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485" name="Shape 485"/>
          <p:cNvSpPr txBox="1">
            <a:spLocks noGrp="1"/>
          </p:cNvSpPr>
          <p:nvPr>
            <p:ph type="sldNum" idx="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b="1">
                <a:solidFill>
                  <a:srgbClr val="0000FF"/>
                </a:solidFill>
              </a:rPr>
              <a:t>16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83" name="Shape 483"/>
          <p:cNvSpPr txBox="1"/>
          <p:nvPr/>
        </p:nvSpPr>
        <p:spPr>
          <a:xfrm>
            <a:off x="76200" y="2307025"/>
            <a:ext cx="6032400" cy="3411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/>
              <a:t>Pro:  Positrons and antiprotons </a:t>
            </a:r>
            <a:r>
              <a:rPr lang="en-US" sz="2400" b="1">
                <a:solidFill>
                  <a:schemeClr val="dk1"/>
                </a:solidFill>
              </a:rPr>
              <a:t>come from relatively nearby DM interactions, so are only subject to local DM density uncertainties</a:t>
            </a:r>
          </a:p>
          <a:p>
            <a:pPr lvl="0">
              <a:spcBef>
                <a:spcPts val="0"/>
              </a:spcBef>
              <a:buNone/>
            </a:pPr>
            <a:endParaRPr sz="2400" b="1"/>
          </a:p>
          <a:p>
            <a:pPr lvl="0" rtl="0">
              <a:spcBef>
                <a:spcPts val="0"/>
              </a:spcBef>
              <a:buNone/>
            </a:pPr>
            <a:r>
              <a:rPr lang="en-US" sz="2400" b="1"/>
              <a:t>Con:  </a:t>
            </a:r>
            <a:r>
              <a:rPr lang="en-US" sz="2400" b="1">
                <a:solidFill>
                  <a:schemeClr val="dk1"/>
                </a:solidFill>
              </a:rPr>
              <a:t>Charged matter/antimatter lose source direction information in Galactic magnetic field.  Difficult to disentangle from non-DM sources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title"/>
          </p:nvPr>
        </p:nvSpPr>
        <p:spPr>
          <a:xfrm>
            <a:off x="722312" y="25908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cap="small"/>
              <a:t>Overview of Recent Results</a:t>
            </a:r>
          </a:p>
        </p:txBody>
      </p:sp>
      <p:sp>
        <p:nvSpPr>
          <p:cNvPr id="491" name="Shape 491"/>
          <p:cNvSpPr txBox="1">
            <a:spLocks noGrp="1"/>
          </p:cNvSpPr>
          <p:nvPr>
            <p:ph type="sldNum" idx="1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492" name="Shape 492"/>
          <p:cNvSpPr txBox="1">
            <a:spLocks noGrp="1"/>
          </p:cNvSpPr>
          <p:nvPr>
            <p:ph type="sldNum" idx="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b="1">
                <a:solidFill>
                  <a:srgbClr val="0000FF"/>
                </a:solidFill>
              </a:rPr>
              <a:t>17</a:t>
            </a:fld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1803900" y="73925"/>
            <a:ext cx="55362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Local Positron Fraction</a:t>
            </a:r>
          </a:p>
        </p:txBody>
      </p:sp>
      <p:pic>
        <p:nvPicPr>
          <p:cNvPr id="499" name="Shape 499" descr="Screen Shot 2016-12-12 at 1.05.0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25" y="883625"/>
            <a:ext cx="4923549" cy="303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 descr="Screen Shot 2016-12-12 at 1.06.5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9276" y="883625"/>
            <a:ext cx="3875250" cy="303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 descr="230px-AMS-02_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1900" y="4797825"/>
            <a:ext cx="1272625" cy="17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Shape 502"/>
          <p:cNvSpPr txBox="1"/>
          <p:nvPr/>
        </p:nvSpPr>
        <p:spPr>
          <a:xfrm>
            <a:off x="1653600" y="2856725"/>
            <a:ext cx="2149500" cy="58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000"/>
              <a:t>AMS Collaboration (2016)</a:t>
            </a:r>
            <a:br>
              <a:rPr lang="en-US" sz="1000"/>
            </a:br>
            <a:r>
              <a:rPr lang="en-US" sz="1000"/>
              <a:t>http://www.ams02.org/wp-content/uploads/2016/12/Fig2.png</a:t>
            </a:r>
          </a:p>
        </p:txBody>
      </p:sp>
      <p:sp>
        <p:nvSpPr>
          <p:cNvPr id="503" name="Shape 503"/>
          <p:cNvSpPr txBox="1"/>
          <p:nvPr/>
        </p:nvSpPr>
        <p:spPr>
          <a:xfrm>
            <a:off x="5537250" y="2308450"/>
            <a:ext cx="2106000" cy="33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000"/>
              <a:t>S.Schael (AMS Coll) TeVPA 2016</a:t>
            </a:r>
          </a:p>
        </p:txBody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0" y="3886375"/>
            <a:ext cx="9144000" cy="27999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2476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500"/>
              <a:t>AMS-02 on board the International Space Station observes local cosmic rays since 2011</a:t>
            </a:r>
          </a:p>
          <a:p>
            <a:pPr marL="742950" marR="0" lvl="1" indent="-18415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400"/>
              <a:t>excellent charge resolution and particle species discrimination </a:t>
            </a:r>
          </a:p>
          <a:p>
            <a:pPr marL="342900" marR="0" lvl="0" indent="-2476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500"/>
              <a:t>TeV e</a:t>
            </a:r>
            <a:r>
              <a:rPr lang="en-US" sz="1500" baseline="30000"/>
              <a:t>-</a:t>
            </a:r>
            <a:r>
              <a:rPr lang="en-US" sz="1500"/>
              <a:t>e</a:t>
            </a:r>
            <a:r>
              <a:rPr lang="en-US" sz="1500" baseline="30000"/>
              <a:t>+</a:t>
            </a:r>
            <a:r>
              <a:rPr lang="en-US" sz="1500"/>
              <a:t> lose energy quickly and therefore must be produced locally (d &lt; ~100 pc)</a:t>
            </a:r>
          </a:p>
          <a:p>
            <a:pPr marL="742950" marR="0" lvl="1" indent="-18415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400" i="1"/>
              <a:t>secondaries</a:t>
            </a:r>
            <a:r>
              <a:rPr lang="en-US" sz="1400"/>
              <a:t> produced by cosmic ray interactions with ISM (spallation)</a:t>
            </a:r>
          </a:p>
          <a:p>
            <a:pPr marL="742950" marR="0" lvl="1" indent="-18415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400" i="1"/>
              <a:t>primaries</a:t>
            </a:r>
            <a:r>
              <a:rPr lang="en-US" sz="1400"/>
              <a:t> produced by local source</a:t>
            </a:r>
          </a:p>
          <a:p>
            <a:pPr marR="0" lvl="2" algn="l" rtl="0"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US" sz="1400"/>
              <a:t>local cosmic accelerator (e.g. Geminga)?  local dark matter interactions?</a:t>
            </a:r>
          </a:p>
          <a:p>
            <a:pPr marL="342900" marR="0" lvl="0" indent="-2476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500"/>
              <a:t>Larger positron flux observed above ~10 GeV than expected from secondaries</a:t>
            </a:r>
          </a:p>
          <a:p>
            <a:pPr marL="742950" marR="0" lvl="1" indent="-18415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400"/>
              <a:t>First observed by Pamela in 2009, since confirmed by Fermi LAT and AMS-02</a:t>
            </a:r>
          </a:p>
          <a:p>
            <a:pPr marL="742950" marR="0" lvl="1" indent="-18415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400"/>
              <a:t>Are they from a local cosmic accelerator or dark matter?</a:t>
            </a:r>
          </a:p>
          <a:p>
            <a:pPr marR="0" lvl="2" algn="l" rtl="0"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US" sz="1400"/>
              <a:t>If they are from dark matter, other annihilation products should be produced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Shape 510" descr="Screen Shot 2016-12-12 at 1.34.3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00" y="908724"/>
            <a:ext cx="4773525" cy="3172399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1803900" y="73925"/>
            <a:ext cx="55362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Local Positron Fraction</a:t>
            </a:r>
          </a:p>
        </p:txBody>
      </p:sp>
      <p:pic>
        <p:nvPicPr>
          <p:cNvPr id="512" name="Shape 512" descr="Screen Shot 2016-12-12 at 1.06.5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9276" y="883625"/>
            <a:ext cx="3875250" cy="303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 descr="230px-AMS-02_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1900" y="4797825"/>
            <a:ext cx="1272625" cy="17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 txBox="1"/>
          <p:nvPr/>
        </p:nvSpPr>
        <p:spPr>
          <a:xfrm>
            <a:off x="1362925" y="1231375"/>
            <a:ext cx="2149500" cy="49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/>
              <a:t>http://www.ams02.org/wp-content/uploads/2016/12/Fig4.png</a:t>
            </a:r>
          </a:p>
        </p:txBody>
      </p:sp>
      <p:sp>
        <p:nvSpPr>
          <p:cNvPr id="515" name="Shape 515"/>
          <p:cNvSpPr txBox="1"/>
          <p:nvPr/>
        </p:nvSpPr>
        <p:spPr>
          <a:xfrm>
            <a:off x="5537250" y="2308450"/>
            <a:ext cx="2106000" cy="33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/>
              <a:t>S.Schael (AMS Coll) TeVPA 2016</a:t>
            </a:r>
          </a:p>
        </p:txBody>
      </p:sp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0" y="3886375"/>
            <a:ext cx="9144000" cy="27999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2476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500"/>
              <a:t>AMS-02 on board the International Space Station observes local cosmic rays since 2011</a:t>
            </a:r>
          </a:p>
          <a:p>
            <a:pPr marL="742950" marR="0" lvl="1" indent="-18415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400"/>
              <a:t>excellent charge resolution and particle species discrimination </a:t>
            </a:r>
          </a:p>
          <a:p>
            <a:pPr marL="342900" marR="0" lvl="0" indent="-2476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500"/>
              <a:t>TeV e</a:t>
            </a:r>
            <a:r>
              <a:rPr lang="en-US" sz="1500" baseline="30000"/>
              <a:t>-</a:t>
            </a:r>
            <a:r>
              <a:rPr lang="en-US" sz="1500"/>
              <a:t>e</a:t>
            </a:r>
            <a:r>
              <a:rPr lang="en-US" sz="1500" baseline="30000"/>
              <a:t>+</a:t>
            </a:r>
            <a:r>
              <a:rPr lang="en-US" sz="1500"/>
              <a:t> lose energy quickly and therefore must be produced locally (d &lt; ~100 pc)</a:t>
            </a:r>
          </a:p>
          <a:p>
            <a:pPr marL="742950" marR="0" lvl="1" indent="-18415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400" i="1"/>
              <a:t>secondaries</a:t>
            </a:r>
            <a:r>
              <a:rPr lang="en-US" sz="1400"/>
              <a:t> produced by cosmic ray interactions with ISM (spallation)</a:t>
            </a:r>
          </a:p>
          <a:p>
            <a:pPr marL="742950" marR="0" lvl="1" indent="-18415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400" i="1"/>
              <a:t>primaries</a:t>
            </a:r>
            <a:r>
              <a:rPr lang="en-US" sz="1400"/>
              <a:t> produced by local source</a:t>
            </a:r>
          </a:p>
          <a:p>
            <a:pPr marR="0" lvl="2" algn="l" rtl="0"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US" sz="1400"/>
              <a:t>local cosmic accelerator (e.g. Geminga)?  local dark matter interactions?</a:t>
            </a:r>
          </a:p>
          <a:p>
            <a:pPr marL="342900" marR="0" lvl="0" indent="-2476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500"/>
              <a:t>Larger positron flux observed above ~10 GeV than expected from secondaries</a:t>
            </a:r>
          </a:p>
          <a:p>
            <a:pPr marL="742950" marR="0" lvl="1" indent="-18415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400"/>
              <a:t>First observed by Pamela in 2009, since confirmed by Fermi LAT and AMS-02</a:t>
            </a:r>
          </a:p>
          <a:p>
            <a:pPr marL="742950" marR="0" lvl="1" indent="-184150" algn="l" rtl="0">
              <a:spcBef>
                <a:spcPts val="60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400"/>
              <a:t>Are they from a local cosmic accelerator or dark matter?</a:t>
            </a:r>
          </a:p>
          <a:p>
            <a:pPr marR="0" lvl="2" algn="l" rtl="0"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US" sz="1400"/>
              <a:t>If they are from dark matter, other annihilation products should be produced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 dirty="0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404850" y="1143000"/>
            <a:ext cx="8334300" cy="5078174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/>
              <a:t>Indirect Detection Overview</a:t>
            </a:r>
          </a:p>
          <a:p>
            <a:pPr marL="742950" marR="0" lvl="1" indent="-285750" algn="l" rtl="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2800" dirty="0">
                <a:solidFill>
                  <a:srgbClr val="0000FF"/>
                </a:solidFill>
              </a:rPr>
              <a:t>evidence for dark matter</a:t>
            </a:r>
          </a:p>
          <a:p>
            <a:pPr marL="742950" marR="0" lvl="1" indent="-285750" algn="l" rtl="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2800" dirty="0">
                <a:solidFill>
                  <a:srgbClr val="0000FF"/>
                </a:solidFill>
              </a:rPr>
              <a:t>dark matter candidates</a:t>
            </a:r>
          </a:p>
          <a:p>
            <a:pPr marL="742950" marR="0" lvl="1" indent="-285750" algn="l" rtl="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2800" dirty="0">
                <a:solidFill>
                  <a:srgbClr val="0000FF"/>
                </a:solidFill>
              </a:rPr>
              <a:t>indirect detection messengers</a:t>
            </a:r>
          </a:p>
          <a:p>
            <a:pPr marL="457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800"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chemeClr val="dk1"/>
                </a:solidFill>
                <a:sym typeface="Arial"/>
              </a:rPr>
              <a:t>Recent Dark Matter Results</a:t>
            </a:r>
          </a:p>
          <a:p>
            <a:pPr marL="742950" marR="0" lvl="1" indent="-285750" algn="l" rtl="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2800" dirty="0">
                <a:solidFill>
                  <a:srgbClr val="0000FF"/>
                </a:solidFill>
              </a:rPr>
              <a:t>unexplained anomalies</a:t>
            </a:r>
          </a:p>
          <a:p>
            <a:pPr marL="742950" marR="0" lvl="1" indent="-285750" algn="l" rtl="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2800" dirty="0">
                <a:solidFill>
                  <a:srgbClr val="0000FF"/>
                </a:solidFill>
              </a:rPr>
              <a:t>current constraints</a:t>
            </a:r>
          </a:p>
          <a:p>
            <a:pPr marL="0" marR="0" lvl="0" algn="l" rtl="0">
              <a:spcBef>
                <a:spcPts val="600"/>
              </a:spcBef>
              <a:spcAft>
                <a:spcPts val="0"/>
              </a:spcAft>
              <a:buNone/>
            </a:pPr>
            <a:endParaRPr sz="2800" dirty="0"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/>
              <a:t>Future Gamma Ray Prospects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7010400" y="6669088"/>
            <a:ext cx="2133600" cy="18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</a:p>
        </p:txBody>
      </p:sp>
      <p:sp>
        <p:nvSpPr>
          <p:cNvPr id="251" name="Shape 251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  <p:sp>
        <p:nvSpPr>
          <p:cNvPr id="252" name="Shape 252"/>
          <p:cNvSpPr txBox="1">
            <a:spLocks noGrp="1"/>
          </p:cNvSpPr>
          <p:nvPr>
            <p:ph type="sldNum" idx="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Cosmic Neutrinos</a:t>
            </a:r>
          </a:p>
        </p:txBody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0" y="4543200"/>
            <a:ext cx="8559900" cy="2336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476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500"/>
              <a:t>With the detection of Bert and Ernie by IceCube in 2014, we entered the era of cosmic neutrino astronomy</a:t>
            </a:r>
          </a:p>
          <a:p>
            <a: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US" sz="1400"/>
              <a:t>before the only extra-solar neutrinos came from SN1987a</a:t>
            </a:r>
          </a:p>
          <a:p>
            <a:pPr marL="342900" marR="0" lvl="0" indent="-2476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500"/>
              <a:t>Expect brightest neutrino signal from DM annihilations from the Galactic Center</a:t>
            </a:r>
          </a:p>
          <a:p>
            <a: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US" sz="1400"/>
              <a:t>no neutrino excess observed towards the GC</a:t>
            </a:r>
          </a:p>
          <a:p>
            <a:pPr marL="342900" marR="0" lvl="0" indent="-2476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500"/>
              <a:t>Recent limits from IceCube constrain DM models proposed to explain local positrons</a:t>
            </a:r>
          </a:p>
          <a:p>
            <a: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US" sz="1400"/>
              <a:t>gamma ray limits from dwarf galaxies (more later) are more constraining, but it’s important to have multi-messenger constraints from various targets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24" name="Shape 524" descr="Screen Shot 2016-12-12 at 2.04.59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6224"/>
            <a:ext cx="4386324" cy="3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 descr="Bert-and-ernie.jpg"/>
          <p:cNvPicPr preferRelativeResize="0"/>
          <p:nvPr/>
        </p:nvPicPr>
        <p:blipFill rotWithShape="1">
          <a:blip r:embed="rId4">
            <a:alphaModFix/>
          </a:blip>
          <a:srcRect l="2506" t="10327" r="60681" b="15691"/>
          <a:stretch/>
        </p:blipFill>
        <p:spPr>
          <a:xfrm>
            <a:off x="4516900" y="974375"/>
            <a:ext cx="2075638" cy="208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 descr="Bert-and-ernie.jpg"/>
          <p:cNvPicPr preferRelativeResize="0"/>
          <p:nvPr/>
        </p:nvPicPr>
        <p:blipFill rotWithShape="1">
          <a:blip r:embed="rId4">
            <a:alphaModFix/>
          </a:blip>
          <a:srcRect l="52025" t="7347" r="3071" b="7805"/>
          <a:stretch/>
        </p:blipFill>
        <p:spPr>
          <a:xfrm>
            <a:off x="6744850" y="974375"/>
            <a:ext cx="2207556" cy="2085524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Shape 527"/>
          <p:cNvSpPr txBox="1"/>
          <p:nvPr/>
        </p:nvSpPr>
        <p:spPr>
          <a:xfrm>
            <a:off x="696250" y="3437700"/>
            <a:ext cx="5013000" cy="58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8" name="Shape 528"/>
          <p:cNvSpPr txBox="1"/>
          <p:nvPr/>
        </p:nvSpPr>
        <p:spPr>
          <a:xfrm>
            <a:off x="557000" y="3220050"/>
            <a:ext cx="1688400" cy="41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000"/>
              <a:t>Aartsen+ [IceCube Collab] </a:t>
            </a:r>
            <a:br>
              <a:rPr lang="en-US" sz="1000"/>
            </a:br>
            <a:r>
              <a:rPr lang="en-US" sz="1000" u="sng">
                <a:solidFill>
                  <a:schemeClr val="hlink"/>
                </a:solidFill>
                <a:hlinkClick r:id="rId5"/>
              </a:rPr>
              <a:t>EJPC 76, 531 (2016)</a:t>
            </a:r>
          </a:p>
        </p:txBody>
      </p:sp>
      <p:pic>
        <p:nvPicPr>
          <p:cNvPr id="529" name="Shape 529" descr="c6597665a490bdbd81e3f23216a6c209_400x400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8375" y="3059900"/>
            <a:ext cx="1452450" cy="14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 txBox="1"/>
          <p:nvPr/>
        </p:nvSpPr>
        <p:spPr>
          <a:xfrm>
            <a:off x="4460225" y="887525"/>
            <a:ext cx="818100" cy="33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>
                <a:solidFill>
                  <a:srgbClr val="FFFFFF"/>
                </a:solidFill>
              </a:rPr>
              <a:t>“Bert”</a:t>
            </a:r>
          </a:p>
        </p:txBody>
      </p:sp>
      <p:sp>
        <p:nvSpPr>
          <p:cNvPr id="531" name="Shape 531"/>
          <p:cNvSpPr txBox="1"/>
          <p:nvPr/>
        </p:nvSpPr>
        <p:spPr>
          <a:xfrm>
            <a:off x="6723125" y="887525"/>
            <a:ext cx="818100" cy="33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FFFFFF"/>
                </a:solidFill>
              </a:rPr>
              <a:t>“Ernie”</a:t>
            </a:r>
          </a:p>
        </p:txBody>
      </p:sp>
      <p:pic>
        <p:nvPicPr>
          <p:cNvPr id="532" name="Shape 532" descr="IceCubeLogo.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1275" y="3140798"/>
            <a:ext cx="818100" cy="920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Cosmic Neutrinos</a:t>
            </a:r>
          </a:p>
        </p:txBody>
      </p:sp>
      <p:sp>
        <p:nvSpPr>
          <p:cNvPr id="539" name="Shape 539"/>
          <p:cNvSpPr txBox="1">
            <a:spLocks noGrp="1"/>
          </p:cNvSpPr>
          <p:nvPr>
            <p:ph type="body" idx="1"/>
          </p:nvPr>
        </p:nvSpPr>
        <p:spPr>
          <a:xfrm>
            <a:off x="0" y="4543200"/>
            <a:ext cx="8559900" cy="2336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476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500"/>
              <a:t>With the detection of Bert and Ernie by IceCube in 2014, we entered the era of cosmic neutrino astronomy</a:t>
            </a:r>
          </a:p>
          <a:p>
            <a: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US" sz="1400"/>
              <a:t>before the only extra-solar neutrinos came from SN1987a</a:t>
            </a:r>
          </a:p>
          <a:p>
            <a:pPr marL="342900" marR="0" lvl="0" indent="-2476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500"/>
              <a:t>Expect brightest neutrino signal from DM annihilations from the Galactic Center</a:t>
            </a:r>
          </a:p>
          <a:p>
            <a: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US" sz="1400"/>
              <a:t>no neutrino excess observed towards the GC</a:t>
            </a:r>
          </a:p>
          <a:p>
            <a:pPr marL="342900" marR="0" lvl="0" indent="-2476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500"/>
              <a:t>Recent limits from IceCube constrain DM models proposed to explain local positrons</a:t>
            </a:r>
          </a:p>
          <a:p>
            <a: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US" sz="1400"/>
              <a:t>gamma ray limits from dwarf galaxies (more later) are more constraining, but it’s important to have multi-messenger constraints from various targets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540" name="Shape 540" descr="Screen Shot 2016-12-12 at 2.04.59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6224"/>
            <a:ext cx="4386324" cy="3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Shape 541"/>
          <p:cNvSpPr txBox="1"/>
          <p:nvPr/>
        </p:nvSpPr>
        <p:spPr>
          <a:xfrm>
            <a:off x="696250" y="3437700"/>
            <a:ext cx="5013000" cy="58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2" name="Shape 542"/>
          <p:cNvSpPr txBox="1"/>
          <p:nvPr/>
        </p:nvSpPr>
        <p:spPr>
          <a:xfrm>
            <a:off x="557000" y="3220050"/>
            <a:ext cx="1688400" cy="41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/>
              <a:t>Aartsen+ [IceCube Collab] </a:t>
            </a:r>
            <a:br>
              <a:rPr lang="en-US" sz="1000"/>
            </a:br>
            <a:r>
              <a:rPr lang="en-US" sz="1000" u="sng">
                <a:solidFill>
                  <a:schemeClr val="hlink"/>
                </a:solidFill>
                <a:hlinkClick r:id="rId4"/>
              </a:rPr>
              <a:t>EJPC 76, 531 (2016)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4460225" y="887525"/>
            <a:ext cx="818100" cy="33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FFFFFF"/>
                </a:solidFill>
              </a:rPr>
              <a:t>“Bert”</a:t>
            </a:r>
          </a:p>
        </p:txBody>
      </p:sp>
      <p:sp>
        <p:nvSpPr>
          <p:cNvPr id="544" name="Shape 544"/>
          <p:cNvSpPr txBox="1"/>
          <p:nvPr/>
        </p:nvSpPr>
        <p:spPr>
          <a:xfrm>
            <a:off x="6723125" y="887525"/>
            <a:ext cx="818100" cy="33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FFFFFF"/>
                </a:solidFill>
              </a:rPr>
              <a:t>“Ernie”</a:t>
            </a:r>
          </a:p>
        </p:txBody>
      </p:sp>
      <p:pic>
        <p:nvPicPr>
          <p:cNvPr id="545" name="Shape 545" descr="IceCubeLogo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8116" y="1041399"/>
            <a:ext cx="584258" cy="6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Shape 546" descr="Screen Shot 2016-12-23 at 1.49.35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7709" y="887524"/>
            <a:ext cx="4836290" cy="34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Shape 547" descr="images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8475" y="1089353"/>
            <a:ext cx="726550" cy="726524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Shape 548"/>
          <p:cNvSpPr txBox="1"/>
          <p:nvPr/>
        </p:nvSpPr>
        <p:spPr>
          <a:xfrm>
            <a:off x="7346625" y="3220050"/>
            <a:ext cx="1688400" cy="58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000"/>
              <a:t>Albert+ [ANTARES Collab]</a:t>
            </a:r>
          </a:p>
          <a:p>
            <a:pPr lvl="0">
              <a:spcBef>
                <a:spcPts val="0"/>
              </a:spcBef>
              <a:buNone/>
            </a:pPr>
            <a:r>
              <a:rPr lang="en-US" sz="1000"/>
              <a:t>submitted to Phys B Lett</a:t>
            </a:r>
          </a:p>
          <a:p>
            <a:pPr lvl="0">
              <a:spcBef>
                <a:spcPts val="0"/>
              </a:spcBef>
              <a:buNone/>
            </a:pPr>
            <a:r>
              <a:rPr lang="en-US" sz="1000" u="sng">
                <a:solidFill>
                  <a:schemeClr val="hlink"/>
                </a:solidFill>
                <a:hlinkClick r:id="rId8"/>
              </a:rPr>
              <a:t>arXiv:1612.04595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/>
          <p:nvPr/>
        </p:nvSpPr>
        <p:spPr>
          <a:xfrm>
            <a:off x="1066800" y="76200"/>
            <a:ext cx="7129500" cy="6573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>
                <a:solidFill>
                  <a:srgbClr val="D43E2E"/>
                </a:solidFill>
              </a:rPr>
              <a:t>“GeV Excess” in the Galactic Center</a:t>
            </a:r>
          </a:p>
        </p:txBody>
      </p:sp>
      <p:sp>
        <p:nvSpPr>
          <p:cNvPr id="555" name="Shape 555"/>
          <p:cNvSpPr txBox="1"/>
          <p:nvPr/>
        </p:nvSpPr>
        <p:spPr>
          <a:xfrm>
            <a:off x="304800" y="1373174"/>
            <a:ext cx="8213700" cy="53928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000" b="1">
              <a:solidFill>
                <a:srgbClr val="000000"/>
              </a:solidFill>
            </a:endParaRPr>
          </a:p>
          <a:p>
            <a:pPr lvl="0" rtl="0">
              <a:spcBef>
                <a:spcPts val="400"/>
              </a:spcBef>
              <a:buNone/>
            </a:pPr>
            <a:endParaRPr sz="2000" b="1">
              <a:solidFill>
                <a:srgbClr val="000000"/>
              </a:solidFill>
            </a:endParaRPr>
          </a:p>
          <a:p>
            <a:pPr lvl="0" rtl="0">
              <a:spcBef>
                <a:spcPts val="400"/>
              </a:spcBef>
              <a:buNone/>
            </a:pPr>
            <a:endParaRPr sz="2000" b="1">
              <a:solidFill>
                <a:srgbClr val="000000"/>
              </a:solidFill>
            </a:endParaRPr>
          </a:p>
          <a:p>
            <a:pPr lvl="0" rtl="0">
              <a:spcBef>
                <a:spcPts val="400"/>
              </a:spcBef>
              <a:buNone/>
            </a:pPr>
            <a:endParaRPr sz="2000" b="1">
              <a:solidFill>
                <a:srgbClr val="000000"/>
              </a:solidFill>
            </a:endParaRPr>
          </a:p>
          <a:p>
            <a:pPr lvl="0" rtl="0">
              <a:spcBef>
                <a:spcPts val="400"/>
              </a:spcBef>
              <a:buNone/>
            </a:pPr>
            <a:r>
              <a:rPr lang="en-US" sz="2000" b="1">
                <a:solidFill>
                  <a:srgbClr val="000000"/>
                </a:solidFill>
              </a:rPr>
              <a:t>Excess emission spectrum</a:t>
            </a:r>
            <a:r>
              <a:rPr lang="en-US" sz="2000" b="1"/>
              <a:t> peaks around 3 GeV</a:t>
            </a:r>
          </a:p>
          <a:p>
            <a:pPr lvl="0" rtl="0">
              <a:spcBef>
                <a:spcPts val="400"/>
              </a:spcBef>
              <a:buNone/>
            </a:pPr>
            <a:endParaRPr sz="2000" b="1">
              <a:solidFill>
                <a:srgbClr val="000000"/>
              </a:solidFill>
            </a:endParaRPr>
          </a:p>
          <a:p>
            <a:pPr lvl="0" rtl="0">
              <a:spcBef>
                <a:spcPts val="360"/>
              </a:spcBef>
              <a:buNone/>
            </a:pPr>
            <a:endParaRPr sz="1800" b="1">
              <a:solidFill>
                <a:srgbClr val="000000"/>
              </a:solidFill>
            </a:endParaRPr>
          </a:p>
          <a:p>
            <a:pPr lvl="0" rtl="0">
              <a:spcBef>
                <a:spcPts val="360"/>
              </a:spcBef>
              <a:buNone/>
            </a:pPr>
            <a:endParaRPr sz="1800" b="1">
              <a:solidFill>
                <a:srgbClr val="000000"/>
              </a:solidFill>
            </a:endParaRPr>
          </a:p>
          <a:p>
            <a:pPr lvl="0" rtl="0">
              <a:spcBef>
                <a:spcPts val="360"/>
              </a:spcBef>
              <a:buNone/>
            </a:pPr>
            <a:endParaRPr sz="1800" b="1">
              <a:solidFill>
                <a:srgbClr val="000000"/>
              </a:solidFill>
            </a:endParaRPr>
          </a:p>
          <a:p>
            <a:pPr lvl="0" rtl="0">
              <a:spcBef>
                <a:spcPts val="360"/>
              </a:spcBef>
              <a:buNone/>
            </a:pPr>
            <a:endParaRPr sz="1800" b="1">
              <a:solidFill>
                <a:srgbClr val="000000"/>
              </a:solidFill>
            </a:endParaRPr>
          </a:p>
          <a:p>
            <a:pPr lvl="0" rtl="0">
              <a:spcBef>
                <a:spcPts val="360"/>
              </a:spcBef>
              <a:buNone/>
            </a:pPr>
            <a:endParaRPr sz="1800" b="1">
              <a:solidFill>
                <a:srgbClr val="000000"/>
              </a:solidFill>
            </a:endParaRPr>
          </a:p>
          <a:p>
            <a:pPr lvl="0" rtl="0">
              <a:spcBef>
                <a:spcPts val="400"/>
              </a:spcBef>
              <a:buNone/>
            </a:pPr>
            <a:endParaRPr sz="2000" b="1">
              <a:solidFill>
                <a:srgbClr val="000000"/>
              </a:solidFill>
            </a:endParaRPr>
          </a:p>
          <a:p>
            <a:pPr lvl="0" rtl="0">
              <a:spcBef>
                <a:spcPts val="400"/>
              </a:spcBef>
              <a:buNone/>
            </a:pPr>
            <a:r>
              <a:rPr lang="en-US" sz="2000" b="1">
                <a:solidFill>
                  <a:srgbClr val="000000"/>
                </a:solidFill>
              </a:rPr>
              <a:t>Dark matter annihilation, unresolved sources, CR electrons?</a:t>
            </a:r>
          </a:p>
          <a:p>
            <a:pPr marL="285750" lvl="1" indent="-196850" rtl="0">
              <a:spcBef>
                <a:spcPts val="280"/>
              </a:spcBef>
              <a:buClr>
                <a:srgbClr val="0000FF"/>
              </a:buClr>
              <a:buChar char="–"/>
            </a:pPr>
            <a:r>
              <a:rPr lang="en-US" b="1">
                <a:solidFill>
                  <a:srgbClr val="0000FF"/>
                </a:solidFill>
              </a:rPr>
              <a:t>Mirabal </a:t>
            </a:r>
            <a:r>
              <a:rPr lang="en-US">
                <a:solidFill>
                  <a:srgbClr val="0000FF"/>
                </a:solidFill>
              </a:rPr>
              <a:t>(MNRAS 436 (2013) 2461)</a:t>
            </a:r>
            <a:r>
              <a:rPr lang="en-US" b="1">
                <a:solidFill>
                  <a:srgbClr val="0000FF"/>
                </a:solidFill>
              </a:rPr>
              <a:t>, Petrovic et al. </a:t>
            </a:r>
            <a:r>
              <a:rPr lang="en-US">
                <a:solidFill>
                  <a:srgbClr val="0000FF"/>
                </a:solidFill>
              </a:rPr>
              <a:t>(JCAP 1502 (2015) 02,023)</a:t>
            </a:r>
            <a:r>
              <a:rPr lang="en-US" b="1">
                <a:solidFill>
                  <a:srgbClr val="0000FF"/>
                </a:solidFill>
              </a:rPr>
              <a:t>, Cholis et al. </a:t>
            </a:r>
            <a:r>
              <a:rPr lang="en-US">
                <a:solidFill>
                  <a:srgbClr val="0000FF"/>
                </a:solidFill>
              </a:rPr>
              <a:t>(JCAP 1512 (2015) 12, 005),</a:t>
            </a:r>
            <a:r>
              <a:rPr lang="en-US" b="1">
                <a:solidFill>
                  <a:srgbClr val="0000FF"/>
                </a:solidFill>
              </a:rPr>
              <a:t> Lee et al. </a:t>
            </a:r>
            <a:r>
              <a:rPr lang="en-US">
                <a:solidFill>
                  <a:srgbClr val="0000FF"/>
                </a:solidFill>
              </a:rPr>
              <a:t>(PRL 116 051103 (2016)),</a:t>
            </a:r>
            <a:r>
              <a:rPr lang="en-US" b="1">
                <a:solidFill>
                  <a:srgbClr val="0000FF"/>
                </a:solidFill>
              </a:rPr>
              <a:t> Bartels et al. </a:t>
            </a:r>
            <a:r>
              <a:rPr lang="en-US">
                <a:solidFill>
                  <a:srgbClr val="0000FF"/>
                </a:solidFill>
              </a:rPr>
              <a:t>(PRL 116 051102 (2016))</a:t>
            </a:r>
            <a:r>
              <a:rPr lang="en-US" b="1">
                <a:solidFill>
                  <a:srgbClr val="0000FF"/>
                </a:solidFill>
              </a:rPr>
              <a:t>, Brandt &amp; Kocsis </a:t>
            </a:r>
            <a:r>
              <a:rPr lang="en-US">
                <a:solidFill>
                  <a:srgbClr val="0000FF"/>
                </a:solidFill>
              </a:rPr>
              <a:t>(ApJ 812 (2015) 1, 15),</a:t>
            </a:r>
            <a:r>
              <a:rPr lang="en-US" b="1">
                <a:solidFill>
                  <a:srgbClr val="0000FF"/>
                </a:solidFill>
              </a:rPr>
              <a:t> Carlson et al. (</a:t>
            </a:r>
            <a:r>
              <a:rPr lang="en-US">
                <a:solidFill>
                  <a:srgbClr val="0000FF"/>
                </a:solidFill>
              </a:rPr>
              <a:t>arXiv:1510.04698)</a:t>
            </a:r>
            <a:r>
              <a:rPr lang="en-US" b="1">
                <a:solidFill>
                  <a:srgbClr val="0000FF"/>
                </a:solidFill>
              </a:rPr>
              <a:t> etc.</a:t>
            </a:r>
          </a:p>
          <a:p>
            <a:pPr lvl="0" rtl="0">
              <a:spcBef>
                <a:spcPts val="360"/>
              </a:spcBef>
              <a:buNone/>
            </a:pPr>
            <a:endParaRPr sz="1800" b="1">
              <a:solidFill>
                <a:srgbClr val="000000"/>
              </a:solidFill>
            </a:endParaRPr>
          </a:p>
        </p:txBody>
      </p:sp>
      <p:grpSp>
        <p:nvGrpSpPr>
          <p:cNvPr id="556" name="Shape 556"/>
          <p:cNvGrpSpPr/>
          <p:nvPr/>
        </p:nvGrpSpPr>
        <p:grpSpPr>
          <a:xfrm>
            <a:off x="1295400" y="914399"/>
            <a:ext cx="6858300" cy="1754123"/>
            <a:chOff x="1295400" y="835222"/>
            <a:chExt cx="6858300" cy="1754123"/>
          </a:xfrm>
        </p:grpSpPr>
        <p:grpSp>
          <p:nvGrpSpPr>
            <p:cNvPr id="557" name="Shape 557"/>
            <p:cNvGrpSpPr/>
            <p:nvPr/>
          </p:nvGrpSpPr>
          <p:grpSpPr>
            <a:xfrm>
              <a:off x="1295400" y="835222"/>
              <a:ext cx="6858300" cy="1754123"/>
              <a:chOff x="1447800" y="1066800"/>
              <a:chExt cx="6858300" cy="1754123"/>
            </a:xfrm>
          </p:grpSpPr>
          <p:pic>
            <p:nvPicPr>
              <p:cNvPr id="558" name="Shape 558" descr="Fermi_LAT_Pass8_PSF3_6years.gif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76800" y="1066800"/>
                <a:ext cx="3048000" cy="1524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9" name="Shape 559" descr="Kuhlen_etal_2009_DMhalos.pdf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517650" y="1259559"/>
                <a:ext cx="2298600" cy="11406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560" name="Shape 560"/>
              <p:cNvCxnSpPr>
                <a:endCxn id="558" idx="1"/>
              </p:cNvCxnSpPr>
              <p:nvPr/>
            </p:nvCxnSpPr>
            <p:spPr>
              <a:xfrm>
                <a:off x="3962400" y="1828800"/>
                <a:ext cx="914400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sp>
            <p:nvSpPr>
              <p:cNvPr id="561" name="Shape 561"/>
              <p:cNvSpPr txBox="1"/>
              <p:nvPr/>
            </p:nvSpPr>
            <p:spPr>
              <a:xfrm>
                <a:off x="4258955" y="1305579"/>
                <a:ext cx="4041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2800" b="1" i="0" u="none" strike="noStrike" cap="none">
                    <a:latin typeface="Arial"/>
                    <a:ea typeface="Arial"/>
                    <a:cs typeface="Arial"/>
                    <a:sym typeface="Arial"/>
                  </a:rPr>
                  <a:t>?</a:t>
                </a:r>
              </a:p>
            </p:txBody>
          </p:sp>
          <p:sp>
            <p:nvSpPr>
              <p:cNvPr id="562" name="Shape 562"/>
              <p:cNvSpPr txBox="1"/>
              <p:nvPr/>
            </p:nvSpPr>
            <p:spPr>
              <a:xfrm>
                <a:off x="1447800" y="2359223"/>
                <a:ext cx="28956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>
                    <a:latin typeface="Arial"/>
                    <a:ea typeface="Arial"/>
                    <a:cs typeface="Arial"/>
                    <a:sym typeface="Arial"/>
                  </a:rPr>
                  <a:t>Via Lactea II, Kuhlen et al., 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>
                    <a:highlight>
                      <a:srgbClr val="FFFFFF"/>
                    </a:highlight>
                  </a:rPr>
                  <a:t>Science 325:970-973,2009</a:t>
                </a:r>
              </a:p>
            </p:txBody>
          </p:sp>
          <p:sp>
            <p:nvSpPr>
              <p:cNvPr id="563" name="Shape 563"/>
              <p:cNvSpPr txBox="1"/>
              <p:nvPr/>
            </p:nvSpPr>
            <p:spPr>
              <a:xfrm>
                <a:off x="5181600" y="2514600"/>
                <a:ext cx="31245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>
                    <a:latin typeface="Arial"/>
                    <a:ea typeface="Arial"/>
                    <a:cs typeface="Arial"/>
                    <a:sym typeface="Arial"/>
                  </a:rPr>
                  <a:t>Fermi LAT &gt;1 GeV, 6 years, Pass 8 data</a:t>
                </a:r>
              </a:p>
            </p:txBody>
          </p:sp>
        </p:grpSp>
        <p:sp>
          <p:nvSpPr>
            <p:cNvPr id="564" name="Shape 564"/>
            <p:cNvSpPr/>
            <p:nvPr/>
          </p:nvSpPr>
          <p:spPr>
            <a:xfrm>
              <a:off x="1365250" y="1027983"/>
              <a:ext cx="234900" cy="11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5" name="Shape 565"/>
          <p:cNvGrpSpPr/>
          <p:nvPr/>
        </p:nvGrpSpPr>
        <p:grpSpPr>
          <a:xfrm>
            <a:off x="76200" y="3200399"/>
            <a:ext cx="9100125" cy="2241925"/>
            <a:chOff x="76200" y="2971799"/>
            <a:chExt cx="9100125" cy="2241925"/>
          </a:xfrm>
        </p:grpSpPr>
        <p:grpSp>
          <p:nvGrpSpPr>
            <p:cNvPr id="566" name="Shape 566"/>
            <p:cNvGrpSpPr/>
            <p:nvPr/>
          </p:nvGrpSpPr>
          <p:grpSpPr>
            <a:xfrm>
              <a:off x="76200" y="2971799"/>
              <a:ext cx="1551900" cy="1624580"/>
              <a:chOff x="76200" y="3212619"/>
              <a:chExt cx="1551900" cy="1624580"/>
            </a:xfrm>
          </p:grpSpPr>
          <p:pic>
            <p:nvPicPr>
              <p:cNvPr id="567" name="Shape 567" descr="goodenough_hooper_spectrum.pdf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200" y="3212619"/>
                <a:ext cx="1551900" cy="877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8" name="Shape 568"/>
              <p:cNvSpPr txBox="1"/>
              <p:nvPr/>
            </p:nvSpPr>
            <p:spPr>
              <a:xfrm>
                <a:off x="218364" y="4191000"/>
                <a:ext cx="14097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>
                    <a:latin typeface="Arial"/>
                    <a:ea typeface="Arial"/>
                    <a:cs typeface="Arial"/>
                    <a:sym typeface="Arial"/>
                  </a:rPr>
                  <a:t>Goodenough &amp; 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>
                    <a:latin typeface="Arial"/>
                    <a:ea typeface="Arial"/>
                    <a:cs typeface="Arial"/>
                    <a:sym typeface="Arial"/>
                  </a:rPr>
                  <a:t>Hooper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/>
                  <a:t>Phys.Lett. B697 (2011) </a:t>
                </a:r>
              </a:p>
            </p:txBody>
          </p:sp>
        </p:grpSp>
        <p:grpSp>
          <p:nvGrpSpPr>
            <p:cNvPr id="569" name="Shape 569"/>
            <p:cNvGrpSpPr/>
            <p:nvPr/>
          </p:nvGrpSpPr>
          <p:grpSpPr>
            <a:xfrm>
              <a:off x="1600200" y="3219278"/>
              <a:ext cx="1447800" cy="1842056"/>
              <a:chOff x="2743200" y="3066878"/>
              <a:chExt cx="1447800" cy="1842056"/>
            </a:xfrm>
          </p:grpSpPr>
          <p:pic>
            <p:nvPicPr>
              <p:cNvPr id="570" name="Shape 570" descr="Abazajian_Kaplinghat_2012_DM_map_figure1.pdf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743200" y="3066878"/>
                <a:ext cx="1071000" cy="1202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1" name="Shape 571"/>
              <p:cNvSpPr txBox="1"/>
              <p:nvPr/>
            </p:nvSpPr>
            <p:spPr>
              <a:xfrm>
                <a:off x="2743200" y="4262735"/>
                <a:ext cx="14478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>
                    <a:latin typeface="Arial"/>
                    <a:ea typeface="Arial"/>
                    <a:cs typeface="Arial"/>
                    <a:sym typeface="Arial"/>
                  </a:rPr>
                  <a:t>Abazajian &amp; 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>
                    <a:latin typeface="Arial"/>
                    <a:ea typeface="Arial"/>
                    <a:cs typeface="Arial"/>
                    <a:sym typeface="Arial"/>
                  </a:rPr>
                  <a:t>Kaplinghat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/>
                  <a:t>PRD 87 129902 (2012)</a:t>
                </a:r>
              </a:p>
            </p:txBody>
          </p:sp>
        </p:grpSp>
        <p:sp>
          <p:nvSpPr>
            <p:cNvPr id="572" name="Shape 572"/>
            <p:cNvSpPr txBox="1"/>
            <p:nvPr/>
          </p:nvSpPr>
          <p:spPr>
            <a:xfrm>
              <a:off x="4025078" y="4038600"/>
              <a:ext cx="14478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>
                  <a:latin typeface="Arial"/>
                  <a:ea typeface="Arial"/>
                  <a:cs typeface="Arial"/>
                  <a:sym typeface="Arial"/>
                </a:rPr>
                <a:t>Gordon &amp; Macias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/>
                <a:t>PRD 88, 083521 (2013)</a:t>
              </a:r>
            </a:p>
          </p:txBody>
        </p:sp>
        <p:grpSp>
          <p:nvGrpSpPr>
            <p:cNvPr id="573" name="Shape 573"/>
            <p:cNvGrpSpPr/>
            <p:nvPr/>
          </p:nvGrpSpPr>
          <p:grpSpPr>
            <a:xfrm>
              <a:off x="2895600" y="3191947"/>
              <a:ext cx="1490475" cy="2021777"/>
              <a:chOff x="3429000" y="3191947"/>
              <a:chExt cx="1490475" cy="2021777"/>
            </a:xfrm>
          </p:grpSpPr>
          <p:pic>
            <p:nvPicPr>
              <p:cNvPr id="574" name="Shape 574" descr="Hooper_Slatyer_sky.pdf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581400" y="3848675"/>
                <a:ext cx="801300" cy="715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5" name="Shape 575" descr="Hooper_Slatyer_spectrum_bubblesspec-bestfit-1-10-KN.pdf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429000" y="3191947"/>
                <a:ext cx="881700" cy="665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6" name="Shape 576"/>
              <p:cNvSpPr txBox="1"/>
              <p:nvPr/>
            </p:nvSpPr>
            <p:spPr>
              <a:xfrm>
                <a:off x="3461775" y="4567525"/>
                <a:ext cx="1457700" cy="6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>
                    <a:latin typeface="Arial"/>
                    <a:ea typeface="Arial"/>
                    <a:cs typeface="Arial"/>
                    <a:sym typeface="Arial"/>
                  </a:rPr>
                  <a:t>Hooper &amp; Slatyer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/>
                  <a:t>Phys.Dark Univ. 2 (2013)</a:t>
                </a:r>
              </a:p>
            </p:txBody>
          </p:sp>
        </p:grpSp>
        <p:grpSp>
          <p:nvGrpSpPr>
            <p:cNvPr id="577" name="Shape 577"/>
            <p:cNvGrpSpPr/>
            <p:nvPr/>
          </p:nvGrpSpPr>
          <p:grpSpPr>
            <a:xfrm>
              <a:off x="5257800" y="3028950"/>
              <a:ext cx="1342800" cy="2171575"/>
              <a:chOff x="6324600" y="2952750"/>
              <a:chExt cx="1342800" cy="2171575"/>
            </a:xfrm>
          </p:grpSpPr>
          <p:pic>
            <p:nvPicPr>
              <p:cNvPr id="578" name="Shape 578" descr="Daylan_etal_spectrum-FR1pt28.pdf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477000" y="2952750"/>
                <a:ext cx="855000" cy="633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9" name="Shape 579" descr="Daylan_etal_residual_map.pdf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6400800" y="3573121"/>
                <a:ext cx="838200" cy="947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80" name="Shape 580"/>
              <p:cNvSpPr txBox="1"/>
              <p:nvPr/>
            </p:nvSpPr>
            <p:spPr>
              <a:xfrm>
                <a:off x="6324600" y="4491325"/>
                <a:ext cx="1342800" cy="63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>
                    <a:latin typeface="Arial"/>
                    <a:ea typeface="Arial"/>
                    <a:cs typeface="Arial"/>
                    <a:sym typeface="Arial"/>
                  </a:rPr>
                  <a:t>Daylan et al.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/>
                  <a:t>Phys. Dark Univ.  12 (2016)</a:t>
                </a:r>
              </a:p>
            </p:txBody>
          </p:sp>
        </p:grpSp>
        <p:grpSp>
          <p:nvGrpSpPr>
            <p:cNvPr id="581" name="Shape 581"/>
            <p:cNvGrpSpPr/>
            <p:nvPr/>
          </p:nvGrpSpPr>
          <p:grpSpPr>
            <a:xfrm>
              <a:off x="6248399" y="2986533"/>
              <a:ext cx="1704299" cy="1361366"/>
              <a:chOff x="6467007" y="3138933"/>
              <a:chExt cx="1704300" cy="1361366"/>
            </a:xfrm>
          </p:grpSpPr>
          <p:pic>
            <p:nvPicPr>
              <p:cNvPr id="582" name="Shape 582" descr="Calore_spectrumSysStat_60.pdf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6467007" y="3138933"/>
                <a:ext cx="1457700" cy="899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83" name="Shape 583"/>
              <p:cNvSpPr txBox="1"/>
              <p:nvPr/>
            </p:nvSpPr>
            <p:spPr>
              <a:xfrm>
                <a:off x="6619407" y="4038600"/>
                <a:ext cx="15519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>
                    <a:latin typeface="Arial"/>
                    <a:ea typeface="Arial"/>
                    <a:cs typeface="Arial"/>
                    <a:sym typeface="Arial"/>
                  </a:rPr>
                  <a:t>Calore et al.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/>
                  <a:t>JCAP 1503 </a:t>
                </a:r>
                <a:br>
                  <a:rPr lang="en-US" sz="1200"/>
                </a:br>
                <a:r>
                  <a:rPr lang="en-US" sz="1200"/>
                  <a:t>(2015) </a:t>
                </a:r>
              </a:p>
            </p:txBody>
          </p:sp>
        </p:grpSp>
        <p:grpSp>
          <p:nvGrpSpPr>
            <p:cNvPr id="584" name="Shape 584"/>
            <p:cNvGrpSpPr/>
            <p:nvPr/>
          </p:nvGrpSpPr>
          <p:grpSpPr>
            <a:xfrm>
              <a:off x="7433310" y="3191946"/>
              <a:ext cx="1743014" cy="1847228"/>
              <a:chOff x="7433310" y="3344346"/>
              <a:chExt cx="1743014" cy="1847228"/>
            </a:xfrm>
          </p:grpSpPr>
          <p:pic>
            <p:nvPicPr>
              <p:cNvPr id="585" name="Shape 585" descr="Simona_Troy_spectrum_fig13.pdf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7433310" y="3344346"/>
                <a:ext cx="1710600" cy="1155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86" name="Shape 586"/>
              <p:cNvSpPr txBox="1"/>
              <p:nvPr/>
            </p:nvSpPr>
            <p:spPr>
              <a:xfrm>
                <a:off x="7539825" y="4360575"/>
                <a:ext cx="16365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>
                    <a:latin typeface="Arial"/>
                    <a:ea typeface="Arial"/>
                    <a:cs typeface="Arial"/>
                    <a:sym typeface="Arial"/>
                  </a:rPr>
                  <a:t>Ajello et al.</a:t>
                </a:r>
                <a:br>
                  <a:rPr lang="en-US" sz="120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1200">
                    <a:latin typeface="Arial"/>
                    <a:ea typeface="Arial"/>
                    <a:cs typeface="Arial"/>
                    <a:sym typeface="Arial"/>
                  </a:rPr>
                  <a:t>(The Fermi</a:t>
                </a:r>
                <a:r>
                  <a:rPr lang="en-US" sz="1200"/>
                  <a:t>-LAT Collaboration)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SzPct val="25000"/>
                  <a:buNone/>
                </a:pPr>
                <a:r>
                  <a:rPr lang="en-US" sz="1200"/>
                  <a:t>ApJ 819 1 44 (2016)</a:t>
                </a: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87" name="Shape 58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975399" y="3267075"/>
            <a:ext cx="1292924" cy="105252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Shape 588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1">
                <a:solidFill>
                  <a:srgbClr val="0000FF"/>
                </a:solidFill>
              </a:rPr>
              <a:t>22</a:t>
            </a:fld>
            <a:endParaRPr lang="en-US" sz="1400" b="1">
              <a:solidFill>
                <a:srgbClr val="0000FF"/>
              </a:solidFill>
            </a:endParaRPr>
          </a:p>
        </p:txBody>
      </p:sp>
      <p:sp>
        <p:nvSpPr>
          <p:cNvPr id="589" name="Shape 589"/>
          <p:cNvSpPr txBox="1">
            <a:spLocks noGrp="1"/>
          </p:cNvSpPr>
          <p:nvPr>
            <p:ph type="sldNum" idx="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590" name="Shape 590" descr="fermi_logo_small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937838" y="1183600"/>
            <a:ext cx="1057200" cy="9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/>
          <p:nvPr/>
        </p:nvSpPr>
        <p:spPr>
          <a:xfrm>
            <a:off x="1066800" y="76200"/>
            <a:ext cx="7129500" cy="6573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>
                <a:solidFill>
                  <a:srgbClr val="D43E2E"/>
                </a:solidFill>
              </a:rPr>
              <a:t>“GeV Excess” in the Galactic Center</a:t>
            </a:r>
          </a:p>
        </p:txBody>
      </p:sp>
      <p:pic>
        <p:nvPicPr>
          <p:cNvPr id="597" name="Shape 597" descr="Screen Shot 2016-12-12 at 2.33.5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600" y="910799"/>
            <a:ext cx="3546399" cy="3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Shape 598" descr="GC_reference_spectra.png"/>
          <p:cNvPicPr preferRelativeResize="0"/>
          <p:nvPr/>
        </p:nvPicPr>
        <p:blipFill rotWithShape="1">
          <a:blip r:embed="rId4">
            <a:alphaModFix/>
          </a:blip>
          <a:srcRect t="3083" b="5683"/>
          <a:stretch/>
        </p:blipFill>
        <p:spPr>
          <a:xfrm>
            <a:off x="4051900" y="955500"/>
            <a:ext cx="4818825" cy="33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Shape 599"/>
          <p:cNvSpPr txBox="1"/>
          <p:nvPr/>
        </p:nvSpPr>
        <p:spPr>
          <a:xfrm>
            <a:off x="1011100" y="3600925"/>
            <a:ext cx="2436900" cy="38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000"/>
              <a:t>Calore+ </a:t>
            </a:r>
            <a:r>
              <a:rPr lang="en-US" sz="1000" u="sng">
                <a:solidFill>
                  <a:schemeClr val="hlink"/>
                </a:solidFill>
                <a:hlinkClick r:id="rId5"/>
              </a:rPr>
              <a:t>PRD 91 063003 (2015)</a:t>
            </a:r>
          </a:p>
        </p:txBody>
      </p:sp>
      <p:sp>
        <p:nvSpPr>
          <p:cNvPr id="600" name="Shape 600"/>
          <p:cNvSpPr txBox="1"/>
          <p:nvPr/>
        </p:nvSpPr>
        <p:spPr>
          <a:xfrm>
            <a:off x="5951825" y="1786975"/>
            <a:ext cx="2699100" cy="51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000"/>
              <a:t>A.Albert+ [Fermi LAT Collab] IAU GC 2016</a:t>
            </a:r>
            <a:br>
              <a:rPr lang="en-US" sz="1000"/>
            </a:br>
            <a:r>
              <a:rPr lang="en-US" sz="1000"/>
              <a:t>galacticcentre.space/index.php/programme/</a:t>
            </a:r>
          </a:p>
        </p:txBody>
      </p:sp>
      <p:sp>
        <p:nvSpPr>
          <p:cNvPr id="601" name="Shape 601"/>
          <p:cNvSpPr txBox="1"/>
          <p:nvPr/>
        </p:nvSpPr>
        <p:spPr>
          <a:xfrm>
            <a:off x="4527725" y="768000"/>
            <a:ext cx="5013000" cy="58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Spectra averaged over entire sky</a:t>
            </a:r>
          </a:p>
        </p:txBody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0" y="4253400"/>
            <a:ext cx="8563800" cy="252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254000" rtl="0">
              <a:spcBef>
                <a:spcPts val="600"/>
              </a:spcBef>
              <a:buClr>
                <a:schemeClr val="dk1"/>
              </a:buClr>
              <a:buSzPct val="100000"/>
              <a:buChar char="•"/>
            </a:pPr>
            <a:r>
              <a:rPr lang="en-US" sz="1600"/>
              <a:t>Excess of GeV gamma rays from the GC above standard models first detected by Goodenough &amp; Hooper in 2009 in the Fermi Large Area Telescope data</a:t>
            </a:r>
          </a:p>
          <a:p>
            <a:pPr marL="742950" lvl="1" indent="-184150" rtl="0">
              <a:spcBef>
                <a:spcPts val="600"/>
              </a:spcBef>
              <a:buSzPct val="100000"/>
            </a:pPr>
            <a:r>
              <a:rPr lang="en-US" sz="1400"/>
              <a:t>If interpreted as DM annihilation, m</a:t>
            </a:r>
            <a:r>
              <a:rPr lang="en-US" sz="1400" baseline="-25000"/>
              <a:t>DM</a:t>
            </a:r>
            <a:r>
              <a:rPr lang="en-US" sz="1400"/>
              <a:t> ~ 50 GeV with ‘WIMP miracle’ cross section value</a:t>
            </a:r>
          </a:p>
          <a:p>
            <a:pPr marL="342900" lvl="0" indent="-254000" rtl="0">
              <a:spcBef>
                <a:spcPts val="600"/>
              </a:spcBef>
              <a:buClr>
                <a:schemeClr val="dk1"/>
              </a:buClr>
              <a:buSzPct val="100000"/>
              <a:buChar char="•"/>
            </a:pPr>
            <a:r>
              <a:rPr lang="en-US" sz="1600"/>
              <a:t>Currently not clear if it is from DM or non-DM sources</a:t>
            </a:r>
          </a:p>
          <a:p>
            <a:pPr marL="742950" lvl="1" indent="-184150" rtl="0">
              <a:spcBef>
                <a:spcPts val="600"/>
              </a:spcBef>
              <a:buSzPct val="100000"/>
            </a:pPr>
            <a:r>
              <a:rPr lang="en-US" sz="1400"/>
              <a:t>Complicated region of the sky and the community is working hard to disentangle a potential DM component</a:t>
            </a:r>
          </a:p>
          <a:p>
            <a:pPr marL="1141412" lvl="2" indent="-188912" rtl="0">
              <a:spcBef>
                <a:spcPts val="600"/>
              </a:spcBef>
              <a:buSzPct val="100000"/>
            </a:pPr>
            <a:r>
              <a:rPr lang="en-US" sz="1400"/>
              <a:t>~85% of the gamma rays at 1 GeV are from fore/backgrounds</a:t>
            </a:r>
          </a:p>
          <a:p>
            <a:pPr marL="742950" lvl="1" indent="-184150">
              <a:spcBef>
                <a:spcPts val="600"/>
              </a:spcBef>
              <a:buSzPct val="100000"/>
            </a:pPr>
            <a:r>
              <a:rPr lang="en-US" sz="1400"/>
              <a:t>DM is a small component of the gamma-ray sky, so precision modeling of the non-DM components is necessary to tease out DM component in the Galactic Center</a:t>
            </a:r>
          </a:p>
          <a:p>
            <a:pPr marL="0" lvl="0" indent="0">
              <a:spcBef>
                <a:spcPts val="0"/>
              </a:spcBef>
              <a:buNone/>
            </a:pPr>
            <a:endParaRPr sz="1200"/>
          </a:p>
        </p:txBody>
      </p:sp>
      <p:pic>
        <p:nvPicPr>
          <p:cNvPr id="603" name="Shape 603" descr="fermi_logo_sma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96300" y="5341026"/>
            <a:ext cx="762001" cy="63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3E2E"/>
              </a:buClr>
              <a:buSzPct val="25000"/>
              <a:buFont typeface="Arial"/>
              <a:buNone/>
            </a:pPr>
            <a:r>
              <a:rPr lang="en-US" b="1">
                <a:solidFill>
                  <a:srgbClr val="D43E2E"/>
                </a:solidFill>
              </a:rPr>
              <a:t>Milky Way Dwarf Spheroidal Galaxies</a:t>
            </a:r>
          </a:p>
        </p:txBody>
      </p:sp>
      <p:sp>
        <p:nvSpPr>
          <p:cNvPr id="609" name="Shape 609"/>
          <p:cNvSpPr txBox="1"/>
          <p:nvPr/>
        </p:nvSpPr>
        <p:spPr>
          <a:xfrm>
            <a:off x="7072800" y="6443700"/>
            <a:ext cx="2071200" cy="41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10" name="Shape 6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" y="927100"/>
            <a:ext cx="8915400" cy="56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Shape 611"/>
          <p:cNvSpPr txBox="1"/>
          <p:nvPr/>
        </p:nvSpPr>
        <p:spPr>
          <a:xfrm>
            <a:off x="7596188" y="5930900"/>
            <a:ext cx="1692300" cy="52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A.Drlica-Wagner DPF 2013</a:t>
            </a:r>
          </a:p>
        </p:txBody>
      </p:sp>
      <p:sp>
        <p:nvSpPr>
          <p:cNvPr id="612" name="Shape 612"/>
          <p:cNvSpPr txBox="1"/>
          <p:nvPr/>
        </p:nvSpPr>
        <p:spPr>
          <a:xfrm>
            <a:off x="6512700" y="3100350"/>
            <a:ext cx="2517000" cy="657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700" b="1"/>
              <a:t>Optical Luminosities from 10</a:t>
            </a:r>
            <a:r>
              <a:rPr lang="en-US" sz="1700" b="1" baseline="30000"/>
              <a:t>3</a:t>
            </a:r>
            <a:r>
              <a:rPr lang="en-US" sz="1700" b="1"/>
              <a:t>L</a:t>
            </a:r>
            <a:r>
              <a:rPr lang="en-US" sz="1700" b="1" baseline="-25000"/>
              <a:t>⍟</a:t>
            </a:r>
            <a:r>
              <a:rPr lang="en-US" sz="1700" b="1"/>
              <a:t> to 10</a:t>
            </a:r>
            <a:r>
              <a:rPr lang="en-US" sz="1700" b="1" baseline="30000"/>
              <a:t>7</a:t>
            </a:r>
            <a:r>
              <a:rPr lang="en-US" sz="1700" b="1"/>
              <a:t>L</a:t>
            </a:r>
            <a:r>
              <a:rPr lang="en-US" sz="1700" b="1" baseline="-25000">
                <a:solidFill>
                  <a:schemeClr val="dk1"/>
                </a:solidFill>
              </a:rPr>
              <a:t>⍟</a:t>
            </a:r>
          </a:p>
        </p:txBody>
      </p:sp>
      <p:sp>
        <p:nvSpPr>
          <p:cNvPr id="613" name="Shape 613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1">
                <a:solidFill>
                  <a:srgbClr val="0000FF"/>
                </a:solidFill>
              </a:rPr>
              <a:t>24</a:t>
            </a:fld>
            <a:endParaRPr lang="en-US" sz="1400" b="1">
              <a:solidFill>
                <a:srgbClr val="0000FF"/>
              </a:solidFill>
            </a:endParaRPr>
          </a:p>
        </p:txBody>
      </p:sp>
      <p:sp>
        <p:nvSpPr>
          <p:cNvPr id="614" name="Shape 614"/>
          <p:cNvSpPr txBox="1">
            <a:spLocks noGrp="1"/>
          </p:cNvSpPr>
          <p:nvPr>
            <p:ph type="sldNum" idx="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7" y="1676598"/>
            <a:ext cx="9144000" cy="297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" name="Shape 620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/>
              <a:t>6 year</a:t>
            </a:r>
            <a:r>
              <a:rPr lang="en-US" sz="28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  <a:t> Fermi LAT dSphs Results</a:t>
            </a:r>
          </a:p>
        </p:txBody>
      </p:sp>
      <p:sp>
        <p:nvSpPr>
          <p:cNvPr id="621" name="Shape 621"/>
          <p:cNvSpPr/>
          <p:nvPr/>
        </p:nvSpPr>
        <p:spPr>
          <a:xfrm>
            <a:off x="7596335" y="980728"/>
            <a:ext cx="1440300" cy="36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Shape 622"/>
          <p:cNvSpPr/>
          <p:nvPr/>
        </p:nvSpPr>
        <p:spPr>
          <a:xfrm>
            <a:off x="8675688" y="6279221"/>
            <a:ext cx="360900" cy="24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Shape 625"/>
          <p:cNvSpPr txBox="1"/>
          <p:nvPr/>
        </p:nvSpPr>
        <p:spPr>
          <a:xfrm>
            <a:off x="3962400" y="1084578"/>
            <a:ext cx="2651100" cy="57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The Fermi LAT Collab </a:t>
            </a:r>
            <a:br>
              <a:rPr lang="en-US" dirty="0"/>
            </a:br>
            <a:r>
              <a:rPr lang="en-US" u="sng" dirty="0">
                <a:solidFill>
                  <a:schemeClr val="hlink"/>
                </a:solidFill>
                <a:hlinkClick r:id="rId4"/>
              </a:rPr>
              <a:t>PRL 115, 23 (2015)</a:t>
            </a:r>
          </a:p>
        </p:txBody>
      </p:sp>
      <p:sp>
        <p:nvSpPr>
          <p:cNvPr id="626" name="Shape 626"/>
          <p:cNvSpPr txBox="1"/>
          <p:nvPr/>
        </p:nvSpPr>
        <p:spPr>
          <a:xfrm>
            <a:off x="209200" y="4800600"/>
            <a:ext cx="8890800" cy="118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lvl="0" indent="-355600" rtl="0">
              <a:spcBef>
                <a:spcPts val="0"/>
              </a:spcBef>
              <a:buClr>
                <a:srgbClr val="000000"/>
              </a:buClr>
              <a:buSzPct val="100000"/>
              <a:buChar char="•"/>
            </a:pPr>
            <a:r>
              <a:rPr lang="en-US" sz="2200" b="1" dirty="0"/>
              <a:t>Joint likelihood analysis of 15 well characterized dwarf galaxies</a:t>
            </a:r>
          </a:p>
          <a:p>
            <a:pPr marL="342900" lvl="0" indent="-355600" rtl="0">
              <a:spcBef>
                <a:spcPts val="0"/>
              </a:spcBef>
              <a:buClr>
                <a:srgbClr val="000000"/>
              </a:buClr>
              <a:buSzPct val="100000"/>
              <a:buChar char="•"/>
            </a:pPr>
            <a:r>
              <a:rPr lang="en-US" sz="2200" b="1" dirty="0"/>
              <a:t>Limits exclude thermal relic &lt;𝛔v&gt;</a:t>
            </a:r>
            <a:r>
              <a:rPr lang="en-US" sz="2200" b="1" baseline="-25000" dirty="0" err="1"/>
              <a:t>ann</a:t>
            </a:r>
            <a:r>
              <a:rPr lang="en-US" sz="2200" b="1" dirty="0"/>
              <a:t> in </a:t>
            </a:r>
            <a:r>
              <a:rPr lang="en-US" sz="2200" b="1" dirty="0" err="1"/>
              <a:t>bƃ</a:t>
            </a:r>
            <a:r>
              <a:rPr lang="en-US" sz="2200" b="1" dirty="0"/>
              <a:t> channel for </a:t>
            </a:r>
            <a:br>
              <a:rPr lang="en-US" sz="2200" b="1" dirty="0"/>
            </a:br>
            <a:r>
              <a:rPr lang="en-US" sz="2200" b="1" dirty="0"/>
              <a:t>5 GeV &lt; m</a:t>
            </a:r>
            <a:r>
              <a:rPr lang="en-US" sz="2200" b="1" baseline="-25000" dirty="0"/>
              <a:t>𝛘</a:t>
            </a:r>
            <a:r>
              <a:rPr lang="en-US" sz="2200" b="1" dirty="0"/>
              <a:t> &lt; 100 GeV </a:t>
            </a:r>
          </a:p>
        </p:txBody>
      </p:sp>
      <p:sp>
        <p:nvSpPr>
          <p:cNvPr id="628" name="Shape 628"/>
          <p:cNvSpPr txBox="1">
            <a:spLocks noGrp="1"/>
          </p:cNvSpPr>
          <p:nvPr>
            <p:ph type="sldNum" idx="1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629" name="Shape 629"/>
          <p:cNvSpPr txBox="1">
            <a:spLocks noGrp="1"/>
          </p:cNvSpPr>
          <p:nvPr>
            <p:ph type="sldNum" idx="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1">
                <a:solidFill>
                  <a:srgbClr val="0000FF"/>
                </a:solidFill>
              </a:rPr>
              <a:t>25</a:t>
            </a:fld>
            <a:endParaRPr lang="en-US" sz="1400" b="1">
              <a:solidFill>
                <a:srgbClr val="0000FF"/>
              </a:solidFill>
            </a:endParaRPr>
          </a:p>
        </p:txBody>
      </p:sp>
      <p:pic>
        <p:nvPicPr>
          <p:cNvPr id="630" name="Shape 630" descr="fermi_logo_sma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1376" y="1084578"/>
            <a:ext cx="721024" cy="6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TeV Gamma-ray DM Constraints</a:t>
            </a:r>
          </a:p>
        </p:txBody>
      </p:sp>
      <p:pic>
        <p:nvPicPr>
          <p:cNvPr id="637" name="Shape 637" descr="Screen Shot 2016-12-12 at 3.07.0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75" y="894275"/>
            <a:ext cx="3621041" cy="35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Shape 638" descr="Screen Shot 2016-12-12 at 3.05.4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7547" y="894275"/>
            <a:ext cx="3693152" cy="35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Shape 639"/>
          <p:cNvSpPr/>
          <p:nvPr/>
        </p:nvSpPr>
        <p:spPr>
          <a:xfrm>
            <a:off x="6779675" y="2593500"/>
            <a:ext cx="69600" cy="313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0" name="Shape 640"/>
          <p:cNvSpPr txBox="1"/>
          <p:nvPr/>
        </p:nvSpPr>
        <p:spPr>
          <a:xfrm>
            <a:off x="7455600" y="2523750"/>
            <a:ext cx="16884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uncertainty on DM density in the GC</a:t>
            </a:r>
          </a:p>
        </p:txBody>
      </p:sp>
      <p:cxnSp>
        <p:nvCxnSpPr>
          <p:cNvPr id="641" name="Shape 641"/>
          <p:cNvCxnSpPr>
            <a:endCxn id="639" idx="6"/>
          </p:cNvCxnSpPr>
          <p:nvPr/>
        </p:nvCxnSpPr>
        <p:spPr>
          <a:xfrm rot="10800000">
            <a:off x="6831875" y="2750100"/>
            <a:ext cx="696300" cy="165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642" name="Shape 642" descr="HESS_Logo_Rot_RG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00" y="1009575"/>
            <a:ext cx="812222" cy="713625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>
          <a:xfrm>
            <a:off x="37125" y="4619025"/>
            <a:ext cx="8941500" cy="2016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66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/>
              <a:t>For gamma-rays from 500 GeV to 5 TeV, best sensitivity comes from Air Cherenkov Telescopes (ACTs, e.g. H.E.S.S.)</a:t>
            </a:r>
          </a:p>
          <a:p>
            <a:pPr marL="342900" marR="0" lvl="0" indent="-266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/>
              <a:t>H.E.S.S. located in the southern hemisphere can observe the Galactic Center</a:t>
            </a:r>
          </a:p>
          <a:p>
            <a:pPr marL="742950" marR="0" lvl="1" indent="-196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100000"/>
            </a:pPr>
            <a:r>
              <a:rPr lang="en-US" sz="1600">
                <a:solidFill>
                  <a:srgbClr val="0000FF"/>
                </a:solidFill>
              </a:rPr>
              <a:t>No DM-like excess observed, strong constraints placed</a:t>
            </a:r>
          </a:p>
          <a:p>
            <a:pPr marL="742950" marR="0" lvl="1" indent="-196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100000"/>
            </a:pPr>
            <a:r>
              <a:rPr lang="en-US" sz="1600">
                <a:solidFill>
                  <a:srgbClr val="0000FF"/>
                </a:solidFill>
              </a:rPr>
              <a:t>Limits for DM annihilation to tau leptons now constrain ‘WIMP miracle’ models (assuming Einasto profile)</a:t>
            </a:r>
          </a:p>
        </p:txBody>
      </p:sp>
      <p:sp>
        <p:nvSpPr>
          <p:cNvPr id="644" name="Shape 644"/>
          <p:cNvSpPr txBox="1"/>
          <p:nvPr/>
        </p:nvSpPr>
        <p:spPr>
          <a:xfrm>
            <a:off x="3091675" y="4253025"/>
            <a:ext cx="36210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200"/>
              <a:t>Abdallah+ [H.E.S.S. Collab] </a:t>
            </a:r>
            <a:r>
              <a:rPr lang="en-US" sz="1200" u="sng">
                <a:solidFill>
                  <a:schemeClr val="hlink"/>
                </a:solidFill>
                <a:hlinkClick r:id="rId6"/>
              </a:rPr>
              <a:t>PRL 117 11 (2016)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TeV Gamma-ray DM Constraints</a:t>
            </a:r>
          </a:p>
        </p:txBody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37125" y="4619025"/>
            <a:ext cx="8941500" cy="2016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66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/>
              <a:t>For gamma-rays from 500 GeV to 5 TeV, best sensitivity comes from Air Cherenkov Telescopes (ACTs, e.g. H.E.S.S.)</a:t>
            </a:r>
          </a:p>
          <a:p>
            <a:pPr marL="342900" marR="0" lvl="0" indent="-266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/>
              <a:t>H.E.S.S. located in the southern hemisphere can observe the Galactic Center</a:t>
            </a:r>
          </a:p>
          <a:p>
            <a:pPr marL="742950" marR="0" lvl="1" indent="-196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100000"/>
            </a:pPr>
            <a:r>
              <a:rPr lang="en-US" sz="1600">
                <a:solidFill>
                  <a:srgbClr val="0000FF"/>
                </a:solidFill>
              </a:rPr>
              <a:t>No DM-like excess observed, strong constraints placed</a:t>
            </a:r>
          </a:p>
          <a:p>
            <a:pPr marL="742950" marR="0" lvl="1" indent="-196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100000"/>
            </a:pPr>
            <a:r>
              <a:rPr lang="en-US" sz="1600">
                <a:solidFill>
                  <a:srgbClr val="0000FF"/>
                </a:solidFill>
              </a:rPr>
              <a:t>Limits for DM annihilation to tau leptons now constrain ‘WIMP miracle’ models (assuming Einasto profile)</a:t>
            </a:r>
          </a:p>
        </p:txBody>
      </p:sp>
      <p:pic>
        <p:nvPicPr>
          <p:cNvPr id="652" name="Shape 652" descr="Screen Shot 2016-12-12 at 3.05.4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7547" y="894275"/>
            <a:ext cx="3693152" cy="35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Shape 653" descr="Screen Shot 2016-12-12 at 3.05.36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672" y="894275"/>
            <a:ext cx="3794152" cy="3587799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Shape 654"/>
          <p:cNvSpPr/>
          <p:nvPr/>
        </p:nvSpPr>
        <p:spPr>
          <a:xfrm>
            <a:off x="6779675" y="2593500"/>
            <a:ext cx="69600" cy="313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5" name="Shape 655"/>
          <p:cNvSpPr txBox="1"/>
          <p:nvPr/>
        </p:nvSpPr>
        <p:spPr>
          <a:xfrm>
            <a:off x="7455600" y="2523750"/>
            <a:ext cx="16884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uncertainty on DM density in the GC</a:t>
            </a:r>
          </a:p>
        </p:txBody>
      </p:sp>
      <p:cxnSp>
        <p:nvCxnSpPr>
          <p:cNvPr id="656" name="Shape 656"/>
          <p:cNvCxnSpPr>
            <a:endCxn id="654" idx="6"/>
          </p:cNvCxnSpPr>
          <p:nvPr/>
        </p:nvCxnSpPr>
        <p:spPr>
          <a:xfrm rot="10800000">
            <a:off x="6831875" y="2750100"/>
            <a:ext cx="696300" cy="165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657" name="Shape 657" descr="HESS_Logo_Rot_RG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00" y="1009575"/>
            <a:ext cx="812222" cy="713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Shape 658"/>
          <p:cNvSpPr txBox="1"/>
          <p:nvPr/>
        </p:nvSpPr>
        <p:spPr>
          <a:xfrm>
            <a:off x="3091675" y="4253025"/>
            <a:ext cx="36210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Abdallah+ [H.E.S.S. Collab] </a:t>
            </a:r>
            <a:r>
              <a:rPr lang="en-US" sz="1200" u="sng">
                <a:solidFill>
                  <a:schemeClr val="hlink"/>
                </a:solidFill>
                <a:hlinkClick r:id="rId6"/>
              </a:rPr>
              <a:t>PRL 117 11 (2016)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Shape 664" descr="DM_decay_extended_bbba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500" y="1029350"/>
            <a:ext cx="4081798" cy="3226024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Shape 665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&gt;TeV Gamma-ray Constraints</a:t>
            </a:r>
          </a:p>
        </p:txBody>
      </p:sp>
      <p:sp>
        <p:nvSpPr>
          <p:cNvPr id="666" name="Shape 666"/>
          <p:cNvSpPr txBox="1">
            <a:spLocks noGrp="1"/>
          </p:cNvSpPr>
          <p:nvPr>
            <p:ph type="body" idx="1"/>
          </p:nvPr>
        </p:nvSpPr>
        <p:spPr>
          <a:xfrm>
            <a:off x="0" y="4133975"/>
            <a:ext cx="9144000" cy="272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266700" rtl="0">
              <a:spcBef>
                <a:spcPts val="600"/>
              </a:spcBef>
              <a:buClr>
                <a:schemeClr val="dk1"/>
              </a:buClr>
              <a:buSzPct val="100000"/>
              <a:buChar char="•"/>
            </a:pPr>
            <a:r>
              <a:rPr lang="en-US" sz="1800" dirty="0"/>
              <a:t>For gamma-rays &gt;5 </a:t>
            </a:r>
            <a:r>
              <a:rPr lang="en-US" sz="1800" dirty="0" err="1"/>
              <a:t>TeV</a:t>
            </a:r>
            <a:r>
              <a:rPr lang="en-US" sz="1800" dirty="0"/>
              <a:t>, best sensitivity comes from the High Altitude Water Cherenkov Observatory (HAWC)</a:t>
            </a:r>
          </a:p>
          <a:p>
            <a:pPr marL="742950" lvl="1" indent="-196850" rtl="0">
              <a:spcBef>
                <a:spcPts val="600"/>
              </a:spcBef>
              <a:buClr>
                <a:srgbClr val="0000FF"/>
              </a:buClr>
              <a:buSzPct val="100000"/>
            </a:pPr>
            <a:r>
              <a:rPr lang="en-US" sz="1600" dirty="0">
                <a:solidFill>
                  <a:srgbClr val="0000FF"/>
                </a:solidFill>
              </a:rPr>
              <a:t>HAWC has a wide field of view making it sensitive to extended objects </a:t>
            </a:r>
          </a:p>
          <a:p>
            <a:pPr marL="742950" lvl="1" indent="-196850">
              <a:spcBef>
                <a:spcPts val="600"/>
              </a:spcBef>
              <a:buClr>
                <a:srgbClr val="0000FF"/>
              </a:buClr>
              <a:buSzPct val="100000"/>
            </a:pPr>
            <a:r>
              <a:rPr lang="en-US" sz="1600" dirty="0">
                <a:solidFill>
                  <a:srgbClr val="0000FF"/>
                </a:solidFill>
              </a:rPr>
              <a:t>HAWC surveys ⅔ of the sky every day, including several DM targets</a:t>
            </a:r>
          </a:p>
          <a:p>
            <a:pPr marL="342900" marR="0" lvl="0" indent="-266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/>
              <a:t>No excesses observed, limits extend out to the highest DM masses</a:t>
            </a:r>
          </a:p>
          <a:p>
            <a:pPr marL="742950" marR="0" lvl="1" indent="-209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12500"/>
              <a:buFont typeface="Arial"/>
            </a:pPr>
            <a:r>
              <a:rPr lang="en-US" sz="1600" dirty="0">
                <a:solidFill>
                  <a:srgbClr val="0000FF"/>
                </a:solidFill>
              </a:rPr>
              <a:t>will be able to test DM decay models proposed to explain the </a:t>
            </a:r>
            <a:r>
              <a:rPr lang="en-US" sz="1600" dirty="0" err="1">
                <a:solidFill>
                  <a:srgbClr val="0000FF"/>
                </a:solidFill>
              </a:rPr>
              <a:t>IceCube</a:t>
            </a:r>
            <a:r>
              <a:rPr lang="en-US" sz="1600" dirty="0">
                <a:solidFill>
                  <a:srgbClr val="0000FF"/>
                </a:solidFill>
              </a:rPr>
              <a:t> neutrinos</a:t>
            </a:r>
          </a:p>
          <a:p>
            <a:pPr marL="1141412" lvl="2" indent="-18891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0000"/>
              </a:buClr>
              <a:buSzPct val="100000"/>
            </a:pPr>
            <a:r>
              <a:rPr lang="en-US" sz="1400" dirty="0">
                <a:solidFill>
                  <a:srgbClr val="FF0000"/>
                </a:solidFill>
              </a:rPr>
              <a:t>Typically </a:t>
            </a:r>
            <a:r>
              <a:rPr lang="en-US" sz="1400" dirty="0" err="1">
                <a:solidFill>
                  <a:srgbClr val="FF0000"/>
                </a:solidFill>
              </a:rPr>
              <a:t>PeV</a:t>
            </a:r>
            <a:r>
              <a:rPr lang="en-US" sz="1400" dirty="0">
                <a:solidFill>
                  <a:srgbClr val="FF0000"/>
                </a:solidFill>
              </a:rPr>
              <a:t> mass DM with lifetime ~ </a:t>
            </a:r>
            <a:r>
              <a:rPr lang="en-US" sz="1400" dirty="0" smtClean="0">
                <a:solidFill>
                  <a:srgbClr val="FF0000"/>
                </a:solidFill>
              </a:rPr>
              <a:t>1e27 s</a:t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e.g. A. </a:t>
            </a:r>
            <a:r>
              <a:rPr lang="en-US" sz="1400" dirty="0" err="1" smtClean="0">
                <a:solidFill>
                  <a:srgbClr val="FF0000"/>
                </a:solidFill>
              </a:rPr>
              <a:t>Esmaili</a:t>
            </a:r>
            <a:r>
              <a:rPr lang="en-US" sz="1400" dirty="0" smtClean="0">
                <a:solidFill>
                  <a:srgbClr val="FF0000"/>
                </a:solidFill>
              </a:rPr>
              <a:t>+ (2013) arXiv:1308.1105, K. </a:t>
            </a:r>
            <a:r>
              <a:rPr lang="en-US" sz="1400" dirty="0" err="1" smtClean="0">
                <a:solidFill>
                  <a:srgbClr val="FF0000"/>
                </a:solidFill>
              </a:rPr>
              <a:t>Murase</a:t>
            </a:r>
            <a:r>
              <a:rPr lang="en-US" sz="1400" dirty="0" smtClean="0">
                <a:solidFill>
                  <a:srgbClr val="FF0000"/>
                </a:solidFill>
              </a:rPr>
              <a:t>+ (2015) 1503.04663v2  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67" name="Shape 667" descr="DM_annihilation_extended_W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775" y="1029350"/>
            <a:ext cx="4121174" cy="3226024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Shape 668"/>
          <p:cNvSpPr txBox="1"/>
          <p:nvPr/>
        </p:nvSpPr>
        <p:spPr>
          <a:xfrm>
            <a:off x="3816300" y="783225"/>
            <a:ext cx="1866900" cy="40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1 year HAWC limits</a:t>
            </a:r>
          </a:p>
        </p:txBody>
      </p:sp>
      <p:sp>
        <p:nvSpPr>
          <p:cNvPr id="669" name="Shape 669"/>
          <p:cNvSpPr txBox="1"/>
          <p:nvPr/>
        </p:nvSpPr>
        <p:spPr>
          <a:xfrm>
            <a:off x="7761550" y="2405500"/>
            <a:ext cx="967500" cy="47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excluded </a:t>
            </a:r>
          </a:p>
        </p:txBody>
      </p:sp>
      <p:cxnSp>
        <p:nvCxnSpPr>
          <p:cNvPr id="670" name="Shape 670"/>
          <p:cNvCxnSpPr/>
          <p:nvPr/>
        </p:nvCxnSpPr>
        <p:spPr>
          <a:xfrm>
            <a:off x="7249625" y="2280200"/>
            <a:ext cx="0" cy="47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71" name="Shape 671"/>
          <p:cNvCxnSpPr/>
          <p:nvPr/>
        </p:nvCxnSpPr>
        <p:spPr>
          <a:xfrm>
            <a:off x="7452925" y="2206237"/>
            <a:ext cx="0" cy="47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72" name="Shape 672"/>
          <p:cNvCxnSpPr/>
          <p:nvPr/>
        </p:nvCxnSpPr>
        <p:spPr>
          <a:xfrm>
            <a:off x="7641450" y="2167250"/>
            <a:ext cx="0" cy="47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" name="AutoShape 2" descr="Image result for haw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Image result for haw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473"/>
            <a:ext cx="858750" cy="5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 txBox="1">
            <a:spLocks noGrp="1"/>
          </p:cNvSpPr>
          <p:nvPr>
            <p:ph type="title"/>
          </p:nvPr>
        </p:nvSpPr>
        <p:spPr>
          <a:xfrm>
            <a:off x="722312" y="25908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cap="small"/>
              <a:t>Future Gamma Ray Prospects</a:t>
            </a:r>
          </a:p>
        </p:txBody>
      </p:sp>
      <p:sp>
        <p:nvSpPr>
          <p:cNvPr id="678" name="Shape 678"/>
          <p:cNvSpPr txBox="1">
            <a:spLocks noGrp="1"/>
          </p:cNvSpPr>
          <p:nvPr>
            <p:ph type="sldNum" idx="1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679" name="Shape 679"/>
          <p:cNvSpPr txBox="1">
            <a:spLocks noGrp="1"/>
          </p:cNvSpPr>
          <p:nvPr>
            <p:ph type="sldNum" idx="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b="1">
                <a:solidFill>
                  <a:srgbClr val="0000FF"/>
                </a:solidFill>
              </a:rPr>
              <a:t>29</a:t>
            </a:fld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722312" y="25908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1" i="0" u="none" strike="noStrike" cap="small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  <a:t>Dark Matter and Dark Matter Particle Candidates </a:t>
            </a:r>
            <a:br>
              <a:rPr lang="en-US" sz="4000" b="1" i="0" u="none" strike="noStrike" cap="small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4000" b="1" i="0" u="none" strike="noStrike" cap="small">
              <a:solidFill>
                <a:srgbClr val="D43E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sldNum" idx="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b="1">
                <a:solidFill>
                  <a:srgbClr val="0000FF"/>
                </a:solidFill>
              </a:rPr>
              <a:t>3</a:t>
            </a:fld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Upgrade to HAWC Observatory</a:t>
            </a:r>
          </a:p>
        </p:txBody>
      </p:sp>
      <p:sp>
        <p:nvSpPr>
          <p:cNvPr id="686" name="Shape 686"/>
          <p:cNvSpPr txBox="1">
            <a:spLocks noGrp="1"/>
          </p:cNvSpPr>
          <p:nvPr>
            <p:ph type="body" idx="1"/>
          </p:nvPr>
        </p:nvSpPr>
        <p:spPr>
          <a:xfrm>
            <a:off x="71025" y="4861375"/>
            <a:ext cx="9072900" cy="18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00000"/>
              <a:buChar char="•"/>
            </a:pPr>
            <a:r>
              <a:rPr lang="en-US"/>
              <a:t>Upgrade to HAWC array is underway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-US" sz="1800">
                <a:solidFill>
                  <a:srgbClr val="0000FF"/>
                </a:solidFill>
              </a:rPr>
              <a:t>increase collection area with sparse array of small tanks</a:t>
            </a: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00000"/>
              <a:buChar char="•"/>
            </a:pPr>
            <a:r>
              <a:rPr lang="en-US"/>
              <a:t>Provide better measure of highest energy air showers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-US" sz="1800">
                <a:solidFill>
                  <a:srgbClr val="0000FF"/>
                </a:solidFill>
              </a:rPr>
              <a:t>expected gain in sensitivity above 10 TeV of 3-4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en-US" sz="1800">
                <a:solidFill>
                  <a:srgbClr val="0000FF"/>
                </a:solidFill>
              </a:rPr>
              <a:t>will allow HAWC to search for the highest energy gamma-ray ever observed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87" name="Shape 687"/>
          <p:cNvPicPr preferRelativeResize="0"/>
          <p:nvPr/>
        </p:nvPicPr>
        <p:blipFill rotWithShape="1">
          <a:blip r:embed="rId3">
            <a:alphaModFix/>
          </a:blip>
          <a:srcRect l="4370" b="23576"/>
          <a:stretch/>
        </p:blipFill>
        <p:spPr>
          <a:xfrm>
            <a:off x="0" y="987100"/>
            <a:ext cx="4718200" cy="373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Shape 688"/>
          <p:cNvPicPr preferRelativeResize="0"/>
          <p:nvPr/>
        </p:nvPicPr>
        <p:blipFill rotWithShape="1">
          <a:blip r:embed="rId4">
            <a:alphaModFix/>
          </a:blip>
          <a:srcRect l="6397" t="6340" r="3617"/>
          <a:stretch/>
        </p:blipFill>
        <p:spPr>
          <a:xfrm>
            <a:off x="4718200" y="1353350"/>
            <a:ext cx="4225500" cy="3518364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Shape 689"/>
          <p:cNvSpPr txBox="1"/>
          <p:nvPr/>
        </p:nvSpPr>
        <p:spPr>
          <a:xfrm>
            <a:off x="5027299" y="910900"/>
            <a:ext cx="2527800" cy="49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~60 TeV gamma ray event from the Crab Nebula</a:t>
            </a:r>
          </a:p>
        </p:txBody>
      </p:sp>
      <p:sp>
        <p:nvSpPr>
          <p:cNvPr id="690" name="Shape 690"/>
          <p:cNvSpPr txBox="1"/>
          <p:nvPr/>
        </p:nvSpPr>
        <p:spPr>
          <a:xfrm>
            <a:off x="428100" y="787675"/>
            <a:ext cx="2897400" cy="49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A. Sandolval arXiv:1509.04269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Cherenkov Telescope Array</a:t>
            </a:r>
          </a:p>
        </p:txBody>
      </p:sp>
      <p:sp>
        <p:nvSpPr>
          <p:cNvPr id="697" name="Shape 697"/>
          <p:cNvSpPr txBox="1"/>
          <p:nvPr/>
        </p:nvSpPr>
        <p:spPr>
          <a:xfrm>
            <a:off x="129600" y="4719325"/>
            <a:ext cx="8884800" cy="208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lvl="0" indent="-349250" rtl="0">
              <a:spcBef>
                <a:spcPts val="0"/>
              </a:spcBef>
              <a:buClr>
                <a:srgbClr val="000000"/>
              </a:buClr>
              <a:buSzPct val="100000"/>
              <a:buChar char="•"/>
            </a:pPr>
            <a:r>
              <a:rPr lang="en-US" sz="2100" b="1"/>
              <a:t>CTA is a next-generation gamma-ray observatory</a:t>
            </a:r>
          </a:p>
          <a:p>
            <a:pPr marL="342900" lvl="0" indent="-349250" rtl="0">
              <a:spcBef>
                <a:spcPts val="0"/>
              </a:spcBef>
              <a:buClr>
                <a:srgbClr val="000000"/>
              </a:buClr>
              <a:buSzPct val="100000"/>
              <a:buChar char="•"/>
            </a:pPr>
            <a:r>
              <a:rPr lang="en-US" sz="2100" b="1"/>
              <a:t>International Consortium combines existing ACT expertise</a:t>
            </a:r>
          </a:p>
          <a:p>
            <a:pPr marL="342900" lvl="0" indent="-349250" rtl="0">
              <a:spcBef>
                <a:spcPts val="0"/>
              </a:spcBef>
              <a:buClr>
                <a:srgbClr val="000000"/>
              </a:buClr>
              <a:buSzPct val="100000"/>
              <a:buChar char="•"/>
            </a:pPr>
            <a:r>
              <a:rPr lang="en-US" sz="2100" b="1"/>
              <a:t>Plan for Northern and Southern array -&gt; full sky coverage</a:t>
            </a:r>
          </a:p>
          <a:p>
            <a:pPr marL="742950" lvl="1" indent="-292100" rtl="0">
              <a:spcBef>
                <a:spcPts val="0"/>
              </a:spcBef>
              <a:buClr>
                <a:srgbClr val="0000FF"/>
              </a:buClr>
              <a:buSzPct val="100000"/>
              <a:buChar char="–"/>
            </a:pPr>
            <a:r>
              <a:rPr lang="en-US" sz="2100" b="1">
                <a:solidFill>
                  <a:srgbClr val="0000FF"/>
                </a:solidFill>
              </a:rPr>
              <a:t>sites will be La Palma, Spain and Paranal, Chile</a:t>
            </a:r>
          </a:p>
          <a:p>
            <a:pPr marL="342900" lvl="0" indent="-349250" rtl="0">
              <a:spcBef>
                <a:spcPts val="0"/>
              </a:spcBef>
              <a:buClr>
                <a:srgbClr val="000000"/>
              </a:buClr>
              <a:buSzPct val="100000"/>
              <a:buChar char="•"/>
            </a:pPr>
            <a:r>
              <a:rPr lang="en-US" sz="2100" b="1"/>
              <a:t>Will increase TeV point source sensitivity by ~10x relative to current instruments</a:t>
            </a:r>
          </a:p>
        </p:txBody>
      </p:sp>
      <p:pic>
        <p:nvPicPr>
          <p:cNvPr id="698" name="Shape 698" descr="CTA_array.jpg"/>
          <p:cNvPicPr preferRelativeResize="0"/>
          <p:nvPr/>
        </p:nvPicPr>
        <p:blipFill rotWithShape="1">
          <a:blip r:embed="rId3">
            <a:alphaModFix/>
          </a:blip>
          <a:srcRect t="4725"/>
          <a:stretch/>
        </p:blipFill>
        <p:spPr>
          <a:xfrm>
            <a:off x="1238249" y="906900"/>
            <a:ext cx="6667524" cy="357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Shape 703" descr="Screen Shot 2016-12-12 at 5.09.5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81075"/>
            <a:ext cx="4185551" cy="2659524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Shape 704"/>
          <p:cNvSpPr txBox="1">
            <a:spLocks noGrp="1"/>
          </p:cNvSpPr>
          <p:nvPr>
            <p:ph type="title"/>
          </p:nvPr>
        </p:nvSpPr>
        <p:spPr>
          <a:xfrm>
            <a:off x="1716450" y="66925"/>
            <a:ext cx="5711100" cy="6573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  <a:t>Growing Number of Known Dwarf Galaxies</a:t>
            </a:r>
          </a:p>
        </p:txBody>
      </p:sp>
      <p:sp>
        <p:nvSpPr>
          <p:cNvPr id="705" name="Shape 705"/>
          <p:cNvSpPr txBox="1">
            <a:spLocks noGrp="1"/>
          </p:cNvSpPr>
          <p:nvPr>
            <p:ph type="body" idx="2"/>
          </p:nvPr>
        </p:nvSpPr>
        <p:spPr>
          <a:xfrm>
            <a:off x="76200" y="4319375"/>
            <a:ext cx="8991600" cy="25386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D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eep</a:t>
            </a:r>
            <a:r>
              <a:rPr lang="en-US"/>
              <a:t> photometric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surveys</a:t>
            </a:r>
            <a:r>
              <a:rPr lang="en-US"/>
              <a:t>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optical astronomy ha</a:t>
            </a:r>
            <a:r>
              <a:rPr lang="en-US"/>
              <a:t>ve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led to the discovery of numerous new Milky Way-satellite</a:t>
            </a:r>
            <a:r>
              <a:rPr lang="en-US"/>
              <a:t>s</a:t>
            </a:r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</a:pPr>
            <a:r>
              <a:rPr lang="en-US" sz="1800">
                <a:solidFill>
                  <a:srgbClr val="0000FF"/>
                </a:solidFill>
              </a:rPr>
              <a:t>Spectroscopic follow up necessary to determine if they are DM-dominated dwarf galaxies.  Many new dwarf galaxies have already been spectroscopically confirmed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LSST &amp; other surveys will continue to find new dwarf galaxies</a:t>
            </a:r>
          </a:p>
          <a:p>
            <a:pPr marR="0" lvl="1" algn="l" rtl="0"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ct val="100000"/>
            </a:pPr>
            <a:r>
              <a:rPr lang="en-US" sz="1800">
                <a:solidFill>
                  <a:srgbClr val="0000FF"/>
                </a:solidFill>
              </a:rPr>
              <a:t>Wide field of view survey instruments (e.g. Fermi LAT, HAWC) will have already observed these new DM targets</a:t>
            </a:r>
          </a:p>
        </p:txBody>
      </p:sp>
      <p:sp>
        <p:nvSpPr>
          <p:cNvPr id="706" name="Shape 706"/>
          <p:cNvSpPr/>
          <p:nvPr/>
        </p:nvSpPr>
        <p:spPr>
          <a:xfrm>
            <a:off x="39450" y="3640600"/>
            <a:ext cx="4514100" cy="589500"/>
          </a:xfrm>
          <a:prstGeom prst="rect">
            <a:avLst/>
          </a:prstGeom>
          <a:noFill/>
          <a:ln>
            <a:noFill/>
          </a:ln>
        </p:spPr>
        <p:txBody>
          <a:bodyPr lIns="0" tIns="0" rIns="53475" bIns="0" anchor="ctr" anchorCtr="0">
            <a:noAutofit/>
          </a:bodyPr>
          <a:lstStyle/>
          <a:p>
            <a:pPr marL="52387" marR="0" lvl="0" indent="-1587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Dark Energy Survey Year 2 Data</a:t>
            </a: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000"/>
              <a:t> </a:t>
            </a: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Drlica-Wagner+,</a:t>
            </a:r>
            <a:r>
              <a:rPr lang="en-US" sz="1000"/>
              <a:t> </a:t>
            </a: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2015ApJ...813..109D</a:t>
            </a:r>
          </a:p>
          <a:p>
            <a:pPr marL="52387" marR="0" lvl="0" indent="-1587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0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Dark Energy Survey Year 1 Data</a:t>
            </a:r>
            <a:r>
              <a:rPr lang="en-US"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000"/>
              <a:t> </a:t>
            </a:r>
            <a:r>
              <a:rPr lang="en-US"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Bechtol+</a:t>
            </a:r>
            <a:r>
              <a:rPr lang="en-US" sz="1000">
                <a:solidFill>
                  <a:srgbClr val="333333"/>
                </a:solidFill>
              </a:rPr>
              <a:t>, </a:t>
            </a: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2015ApJ...807...50B</a:t>
            </a: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000">
                <a:solidFill>
                  <a:srgbClr val="333333"/>
                </a:solidFill>
              </a:rPr>
              <a:t>      		      </a:t>
            </a:r>
            <a:r>
              <a:rPr lang="en-US"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Koposov+</a:t>
            </a:r>
            <a:r>
              <a:rPr lang="en-US" sz="1000">
                <a:solidFill>
                  <a:srgbClr val="333333"/>
                </a:solidFill>
              </a:rPr>
              <a:t>, </a:t>
            </a: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2015ApJ...805..130K</a:t>
            </a:r>
          </a:p>
        </p:txBody>
      </p:sp>
      <p:sp>
        <p:nvSpPr>
          <p:cNvPr id="707" name="Shape 707"/>
          <p:cNvSpPr txBox="1"/>
          <p:nvPr/>
        </p:nvSpPr>
        <p:spPr>
          <a:xfrm>
            <a:off x="2761505" y="2637821"/>
            <a:ext cx="6735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SDSS</a:t>
            </a:r>
          </a:p>
        </p:txBody>
      </p:sp>
      <p:sp>
        <p:nvSpPr>
          <p:cNvPr id="708" name="Shape 708"/>
          <p:cNvSpPr txBox="1"/>
          <p:nvPr/>
        </p:nvSpPr>
        <p:spPr>
          <a:xfrm>
            <a:off x="3032494" y="1951214"/>
            <a:ext cx="8130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DECam</a:t>
            </a:r>
          </a:p>
        </p:txBody>
      </p:sp>
      <p:pic>
        <p:nvPicPr>
          <p:cNvPr id="709" name="Shape 709" descr="Screen Shot 2016-12-12 at 5.10.19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62999" y="1039377"/>
            <a:ext cx="5081001" cy="25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Shape 714" descr="Screen Shot 2016-12-12 at 5.33.07 PM.png"/>
          <p:cNvPicPr preferRelativeResize="0"/>
          <p:nvPr/>
        </p:nvPicPr>
        <p:blipFill rotWithShape="1">
          <a:blip r:embed="rId3">
            <a:alphaModFix/>
          </a:blip>
          <a:srcRect t="3966"/>
          <a:stretch/>
        </p:blipFill>
        <p:spPr>
          <a:xfrm>
            <a:off x="39975" y="955337"/>
            <a:ext cx="9064049" cy="5499874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Shape 715"/>
          <p:cNvSpPr txBox="1">
            <a:spLocks noGrp="1"/>
          </p:cNvSpPr>
          <p:nvPr>
            <p:ph type="title"/>
          </p:nvPr>
        </p:nvSpPr>
        <p:spPr>
          <a:xfrm>
            <a:off x="1373700" y="100025"/>
            <a:ext cx="6396600" cy="6573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/>
              <a:t>Expected Future Sensitivity</a:t>
            </a:r>
          </a:p>
        </p:txBody>
      </p:sp>
      <p:sp>
        <p:nvSpPr>
          <p:cNvPr id="716" name="Shape 716"/>
          <p:cNvSpPr txBox="1"/>
          <p:nvPr/>
        </p:nvSpPr>
        <p:spPr>
          <a:xfrm>
            <a:off x="79625" y="6303200"/>
            <a:ext cx="3344100" cy="44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Charles+ [LAT Clb]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PR 636 (2016)</a:t>
            </a:r>
          </a:p>
        </p:txBody>
      </p:sp>
      <p:sp>
        <p:nvSpPr>
          <p:cNvPr id="717" name="Shape 717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1">
                <a:solidFill>
                  <a:srgbClr val="0000FF"/>
                </a:solidFill>
              </a:rPr>
              <a:t>33</a:t>
            </a:fld>
            <a:endParaRPr lang="en-US" sz="1400" b="1">
              <a:solidFill>
                <a:srgbClr val="0000FF"/>
              </a:solidFill>
            </a:endParaRPr>
          </a:p>
        </p:txBody>
      </p:sp>
      <p:sp>
        <p:nvSpPr>
          <p:cNvPr id="718" name="Shape 718"/>
          <p:cNvSpPr txBox="1">
            <a:spLocks noGrp="1"/>
          </p:cNvSpPr>
          <p:nvPr>
            <p:ph type="sldNum" idx="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3E2E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D43E2E"/>
                </a:solidFill>
              </a:rPr>
              <a:t>Summary</a:t>
            </a:r>
          </a:p>
        </p:txBody>
      </p:sp>
      <p:sp>
        <p:nvSpPr>
          <p:cNvPr id="724" name="Shape 724"/>
          <p:cNvSpPr txBox="1">
            <a:spLocks noGrp="1"/>
          </p:cNvSpPr>
          <p:nvPr>
            <p:ph type="body" idx="1"/>
          </p:nvPr>
        </p:nvSpPr>
        <p:spPr>
          <a:xfrm>
            <a:off x="90525" y="1057500"/>
            <a:ext cx="9053400" cy="543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lvl="0" indent="-34925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100"/>
              <a:t>Evidence for DM exists on all cosmic scales</a:t>
            </a:r>
          </a:p>
          <a:p>
            <a:pPr marL="742950" lvl="1" rtl="0">
              <a:spcBef>
                <a:spcPts val="0"/>
              </a:spcBef>
              <a:spcAft>
                <a:spcPts val="100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900">
                <a:solidFill>
                  <a:srgbClr val="0000FF"/>
                </a:solidFill>
              </a:rPr>
              <a:t>all observational evidence for dark matter comes from space; we must continue investigating dark matter in its cosmic setting</a:t>
            </a: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100" b="1"/>
              <a:t>Dark matter annihilations (decay) </a:t>
            </a:r>
            <a:r>
              <a:rPr lang="en-US" sz="2100"/>
              <a:t>are predicted to produce a cascade of secondary standard model particles</a:t>
            </a:r>
          </a:p>
          <a:p>
            <a:pPr marL="742950"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900">
                <a:solidFill>
                  <a:srgbClr val="0000FF"/>
                </a:solidFill>
              </a:rPr>
              <a:t>We can search for these cosmic messengers with a network of ground-based and space-based observatories</a:t>
            </a: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100"/>
              <a:t>Some intriguing anomalies exist that require extensive follow up work from all experiments to complete the picture</a:t>
            </a:r>
          </a:p>
          <a:p>
            <a:pPr marL="742950"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900">
                <a:solidFill>
                  <a:srgbClr val="0000FF"/>
                </a:solidFill>
              </a:rPr>
              <a:t>The fundamental particle properties of DM (e.g. mass) must be the same from all messengers and targets</a:t>
            </a:r>
          </a:p>
          <a:p>
            <a:pPr marL="3429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100"/>
              <a:t>The future is bright and full of exciting questions!</a:t>
            </a:r>
          </a:p>
          <a:p>
            <a:pPr marL="742950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900">
                <a:solidFill>
                  <a:srgbClr val="0000FF"/>
                </a:solidFill>
              </a:rPr>
              <a:t>We need to continue our multimessenger indirect detection quest to complement terrestrial experiments and gain a complete picture of the DM puzzle</a:t>
            </a:r>
          </a:p>
        </p:txBody>
      </p:sp>
      <p:sp>
        <p:nvSpPr>
          <p:cNvPr id="725" name="Shape 725"/>
          <p:cNvSpPr txBox="1">
            <a:spLocks noGrp="1"/>
          </p:cNvSpPr>
          <p:nvPr>
            <p:ph type="sldNum" idx="1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726" name="Shape 726"/>
          <p:cNvSpPr txBox="1">
            <a:spLocks noGrp="1"/>
          </p:cNvSpPr>
          <p:nvPr>
            <p:ph type="sldNum" idx="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1">
                <a:solidFill>
                  <a:srgbClr val="0000FF"/>
                </a:solidFill>
              </a:rPr>
              <a:t>34</a:t>
            </a:fld>
            <a:endParaRPr lang="en-US" sz="14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>
            <a:spLocks noGrp="1"/>
          </p:cNvSpPr>
          <p:nvPr>
            <p:ph type="title"/>
          </p:nvPr>
        </p:nvSpPr>
        <p:spPr>
          <a:xfrm>
            <a:off x="722312" y="25908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1" i="0" u="none" strike="noStrike" cap="small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  <a:t>Extra Slides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>
            <a:spLocks noGrp="1"/>
          </p:cNvSpPr>
          <p:nvPr>
            <p:ph type="title"/>
          </p:nvPr>
        </p:nvSpPr>
        <p:spPr>
          <a:xfrm>
            <a:off x="1130300" y="100011"/>
            <a:ext cx="68706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3E2E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D43E2E"/>
                </a:solidFill>
              </a:rPr>
              <a:t>Gamma rays from DM Annihilation</a:t>
            </a:r>
          </a:p>
        </p:txBody>
      </p:sp>
      <p:sp>
        <p:nvSpPr>
          <p:cNvPr id="737" name="Shape 737"/>
          <p:cNvSpPr txBox="1"/>
          <p:nvPr/>
        </p:nvSpPr>
        <p:spPr>
          <a:xfrm>
            <a:off x="3536400" y="6492900"/>
            <a:ext cx="20712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Andrea Albert (SLAC)</a:t>
            </a:r>
          </a:p>
        </p:txBody>
      </p:sp>
      <p:sp>
        <p:nvSpPr>
          <p:cNvPr id="738" name="Shape 738"/>
          <p:cNvSpPr txBox="1"/>
          <p:nvPr/>
        </p:nvSpPr>
        <p:spPr>
          <a:xfrm>
            <a:off x="7072800" y="6443700"/>
            <a:ext cx="2071200" cy="41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39" name="Shape 7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75" y="967625"/>
            <a:ext cx="9000900" cy="5609674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Shape 740"/>
          <p:cNvSpPr txBox="1"/>
          <p:nvPr/>
        </p:nvSpPr>
        <p:spPr>
          <a:xfrm>
            <a:off x="6758700" y="6416700"/>
            <a:ext cx="199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/>
              <a:t>r</a:t>
            </a:r>
            <a:r>
              <a:rPr lang="en-US" sz="1800" b="1" baseline="-25000"/>
              <a:t>sun</a:t>
            </a:r>
            <a:r>
              <a:rPr lang="en-US" sz="1800" b="1"/>
              <a:t> = 8.5 kpc</a:t>
            </a:r>
          </a:p>
        </p:txBody>
      </p:sp>
      <p:cxnSp>
        <p:nvCxnSpPr>
          <p:cNvPr id="741" name="Shape 741"/>
          <p:cNvCxnSpPr>
            <a:stCxn id="740" idx="0"/>
          </p:cNvCxnSpPr>
          <p:nvPr/>
        </p:nvCxnSpPr>
        <p:spPr>
          <a:xfrm rot="10800000" flipH="1">
            <a:off x="7757400" y="5972100"/>
            <a:ext cx="747300" cy="444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2" name="Shape 742"/>
          <p:cNvSpPr txBox="1">
            <a:spLocks noGrp="1"/>
          </p:cNvSpPr>
          <p:nvPr>
            <p:ph type="sldNum" idx="12"/>
          </p:nvPr>
        </p:nvSpPr>
        <p:spPr>
          <a:xfrm>
            <a:off x="7010400" y="6669088"/>
            <a:ext cx="2133600" cy="18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fld id="{00000000-1234-1234-1234-123412341234}" type="slidenum">
              <a:rPr lang="en-US" b="1"/>
              <a:t>36</a:t>
            </a:fld>
            <a:endParaRPr lang="en-US"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1130300" y="100011"/>
            <a:ext cx="68706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3E2E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D43E2E"/>
                </a:solidFill>
              </a:rPr>
              <a:t>Gamma rays from DM Annihilation</a:t>
            </a:r>
          </a:p>
        </p:txBody>
      </p:sp>
      <p:sp>
        <p:nvSpPr>
          <p:cNvPr id="748" name="Shape 748"/>
          <p:cNvSpPr txBox="1"/>
          <p:nvPr/>
        </p:nvSpPr>
        <p:spPr>
          <a:xfrm>
            <a:off x="3536400" y="6492900"/>
            <a:ext cx="20712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Andrea Albert (SLAC)</a:t>
            </a:r>
          </a:p>
        </p:txBody>
      </p:sp>
      <p:sp>
        <p:nvSpPr>
          <p:cNvPr id="749" name="Shape 749"/>
          <p:cNvSpPr txBox="1"/>
          <p:nvPr/>
        </p:nvSpPr>
        <p:spPr>
          <a:xfrm>
            <a:off x="7072800" y="6443700"/>
            <a:ext cx="2071200" cy="41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50" name="Shape 7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75" y="967625"/>
            <a:ext cx="9000900" cy="5609674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Shape 751"/>
          <p:cNvSpPr txBox="1"/>
          <p:nvPr/>
        </p:nvSpPr>
        <p:spPr>
          <a:xfrm>
            <a:off x="6758700" y="6416700"/>
            <a:ext cx="19974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/>
              <a:t>r</a:t>
            </a:r>
            <a:r>
              <a:rPr lang="en-US" sz="1800" b="1" baseline="-25000"/>
              <a:t>sun</a:t>
            </a:r>
            <a:r>
              <a:rPr lang="en-US" sz="1800" b="1"/>
              <a:t> = 8.5 kpc</a:t>
            </a:r>
          </a:p>
        </p:txBody>
      </p:sp>
      <p:cxnSp>
        <p:nvCxnSpPr>
          <p:cNvPr id="752" name="Shape 752"/>
          <p:cNvCxnSpPr>
            <a:stCxn id="751" idx="0"/>
          </p:cNvCxnSpPr>
          <p:nvPr/>
        </p:nvCxnSpPr>
        <p:spPr>
          <a:xfrm rot="10800000" flipH="1">
            <a:off x="7757400" y="5972100"/>
            <a:ext cx="747300" cy="444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3" name="Shape 753"/>
          <p:cNvSpPr txBox="1">
            <a:spLocks noGrp="1"/>
          </p:cNvSpPr>
          <p:nvPr>
            <p:ph type="sldNum" idx="12"/>
          </p:nvPr>
        </p:nvSpPr>
        <p:spPr>
          <a:xfrm>
            <a:off x="7010400" y="6669088"/>
            <a:ext cx="2133600" cy="18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fld id="{00000000-1234-1234-1234-123412341234}" type="slidenum">
              <a:rPr lang="en-US" b="1"/>
              <a:t>37</a:t>
            </a:fld>
            <a:endParaRPr lang="en-US" b="1"/>
          </a:p>
        </p:txBody>
      </p:sp>
      <p:pic>
        <p:nvPicPr>
          <p:cNvPr id="754" name="Shape 7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" y="3511275"/>
            <a:ext cx="9067800" cy="2097799"/>
          </a:xfrm>
          <a:prstGeom prst="rect">
            <a:avLst/>
          </a:prstGeom>
          <a:noFill/>
          <a:ln w="38100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55" name="Shape 755"/>
          <p:cNvSpPr txBox="1"/>
          <p:nvPr/>
        </p:nvSpPr>
        <p:spPr>
          <a:xfrm>
            <a:off x="38100" y="5120325"/>
            <a:ext cx="2071200" cy="59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Charles+ [LAT Collab]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FF1980"/>
                </a:solidFill>
                <a:hlinkClick r:id="rId5"/>
              </a:rPr>
              <a:t>PR 636 (2016)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>
            <a:spLocks noGrp="1"/>
          </p:cNvSpPr>
          <p:nvPr>
            <p:ph type="title"/>
          </p:nvPr>
        </p:nvSpPr>
        <p:spPr>
          <a:xfrm>
            <a:off x="1063287" y="111375"/>
            <a:ext cx="69810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/>
              <a:t>Expected Gamma rays from</a:t>
            </a:r>
            <a:r>
              <a:rPr lang="en-US" sz="2800" b="1">
                <a:solidFill>
                  <a:srgbClr val="D43E2E"/>
                </a:solidFill>
              </a:rPr>
              <a:t> Dark Matter</a:t>
            </a:r>
          </a:p>
        </p:txBody>
      </p:sp>
      <p:pic>
        <p:nvPicPr>
          <p:cNvPr id="761" name="Shape 761"/>
          <p:cNvPicPr preferRelativeResize="0"/>
          <p:nvPr/>
        </p:nvPicPr>
        <p:blipFill rotWithShape="1">
          <a:blip r:embed="rId3">
            <a:alphaModFix/>
          </a:blip>
          <a:srcRect b="9305"/>
          <a:stretch/>
        </p:blipFill>
        <p:spPr>
          <a:xfrm>
            <a:off x="122824" y="1484400"/>
            <a:ext cx="8861926" cy="4207701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Shape 762"/>
          <p:cNvSpPr txBox="1"/>
          <p:nvPr/>
        </p:nvSpPr>
        <p:spPr>
          <a:xfrm>
            <a:off x="33175" y="6355200"/>
            <a:ext cx="2365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Aquarius (A1) simulation</a:t>
            </a:r>
          </a:p>
        </p:txBody>
      </p:sp>
      <p:sp>
        <p:nvSpPr>
          <p:cNvPr id="763" name="Shape 763"/>
          <p:cNvSpPr txBox="1"/>
          <p:nvPr/>
        </p:nvSpPr>
        <p:spPr>
          <a:xfrm>
            <a:off x="5572100" y="899825"/>
            <a:ext cx="2520600" cy="966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Galactic Center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Large statistics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Complex astrophysical fore/backgrounds</a:t>
            </a:r>
          </a:p>
        </p:txBody>
      </p:sp>
      <p:cxnSp>
        <p:nvCxnSpPr>
          <p:cNvPr id="764" name="Shape 764"/>
          <p:cNvCxnSpPr>
            <a:stCxn id="763" idx="2"/>
          </p:cNvCxnSpPr>
          <p:nvPr/>
        </p:nvCxnSpPr>
        <p:spPr>
          <a:xfrm flipH="1">
            <a:off x="4775900" y="1866425"/>
            <a:ext cx="2056500" cy="1720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5" name="Shape 765"/>
          <p:cNvCxnSpPr/>
          <p:nvPr/>
        </p:nvCxnSpPr>
        <p:spPr>
          <a:xfrm rot="10800000">
            <a:off x="4572000" y="1830225"/>
            <a:ext cx="0" cy="1196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6" name="Shape 766"/>
          <p:cNvSpPr txBox="1"/>
          <p:nvPr/>
        </p:nvSpPr>
        <p:spPr>
          <a:xfrm>
            <a:off x="2849025" y="1947125"/>
            <a:ext cx="1875300" cy="89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FFFFFF"/>
                </a:solidFill>
              </a:rPr>
              <a:t>Galactic latitude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FFFFFF"/>
                </a:solidFill>
              </a:rPr>
              <a:t>(looking above Galactic plane)</a:t>
            </a:r>
          </a:p>
        </p:txBody>
      </p:sp>
      <p:cxnSp>
        <p:nvCxnSpPr>
          <p:cNvPr id="767" name="Shape 767"/>
          <p:cNvCxnSpPr/>
          <p:nvPr/>
        </p:nvCxnSpPr>
        <p:spPr>
          <a:xfrm rot="10800000" flipH="1">
            <a:off x="5687000" y="3719950"/>
            <a:ext cx="2405700" cy="20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8" name="Shape 768"/>
          <p:cNvSpPr txBox="1"/>
          <p:nvPr/>
        </p:nvSpPr>
        <p:spPr>
          <a:xfrm>
            <a:off x="5792450" y="3833475"/>
            <a:ext cx="2133600" cy="89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FFFFFF"/>
                </a:solidFill>
              </a:rPr>
              <a:t>Galactic longitude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600" b="1">
                <a:solidFill>
                  <a:srgbClr val="FFFFFF"/>
                </a:solidFill>
              </a:rPr>
              <a:t>(looking away from Galactic center)</a:t>
            </a:r>
          </a:p>
        </p:txBody>
      </p:sp>
      <p:sp>
        <p:nvSpPr>
          <p:cNvPr id="769" name="Shape 769"/>
          <p:cNvSpPr txBox="1"/>
          <p:nvPr/>
        </p:nvSpPr>
        <p:spPr>
          <a:xfrm>
            <a:off x="7385825" y="2195225"/>
            <a:ext cx="1758300" cy="7779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Spectral Lines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Smoking gun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Small signal</a:t>
            </a:r>
          </a:p>
        </p:txBody>
      </p:sp>
      <p:sp>
        <p:nvSpPr>
          <p:cNvPr id="770" name="Shape 770"/>
          <p:cNvSpPr txBox="1"/>
          <p:nvPr/>
        </p:nvSpPr>
        <p:spPr>
          <a:xfrm>
            <a:off x="1081625" y="968950"/>
            <a:ext cx="2133600" cy="7779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DM clumps in Halo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Few backgrounds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Unknown location</a:t>
            </a:r>
          </a:p>
        </p:txBody>
      </p:sp>
      <p:cxnSp>
        <p:nvCxnSpPr>
          <p:cNvPr id="771" name="Shape 771"/>
          <p:cNvCxnSpPr>
            <a:stCxn id="770" idx="2"/>
          </p:cNvCxnSpPr>
          <p:nvPr/>
        </p:nvCxnSpPr>
        <p:spPr>
          <a:xfrm>
            <a:off x="2148425" y="1746850"/>
            <a:ext cx="495000" cy="5247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2" name="Shape 772"/>
          <p:cNvSpPr txBox="1"/>
          <p:nvPr/>
        </p:nvSpPr>
        <p:spPr>
          <a:xfrm>
            <a:off x="33175" y="2195225"/>
            <a:ext cx="1560300" cy="7779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Extragalactic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All galaxies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Isotropic</a:t>
            </a:r>
          </a:p>
        </p:txBody>
      </p:sp>
      <p:sp>
        <p:nvSpPr>
          <p:cNvPr id="773" name="Shape 773"/>
          <p:cNvSpPr txBox="1"/>
          <p:nvPr/>
        </p:nvSpPr>
        <p:spPr>
          <a:xfrm>
            <a:off x="122825" y="3734900"/>
            <a:ext cx="2520600" cy="966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Galactic Halo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Large statistics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Complex astrophysical fore/backgrounds</a:t>
            </a:r>
          </a:p>
        </p:txBody>
      </p:sp>
      <p:cxnSp>
        <p:nvCxnSpPr>
          <p:cNvPr id="774" name="Shape 774"/>
          <p:cNvCxnSpPr>
            <a:stCxn id="773" idx="3"/>
          </p:cNvCxnSpPr>
          <p:nvPr/>
        </p:nvCxnSpPr>
        <p:spPr>
          <a:xfrm rot="10800000" flipH="1">
            <a:off x="2643425" y="3872300"/>
            <a:ext cx="1503300" cy="3459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5" name="Shape 775"/>
          <p:cNvSpPr txBox="1"/>
          <p:nvPr/>
        </p:nvSpPr>
        <p:spPr>
          <a:xfrm>
            <a:off x="6623525" y="5302950"/>
            <a:ext cx="2520600" cy="966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Satellite Galaxies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dSph DM enriched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Known location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Smoking gun</a:t>
            </a:r>
          </a:p>
        </p:txBody>
      </p:sp>
      <p:cxnSp>
        <p:nvCxnSpPr>
          <p:cNvPr id="776" name="Shape 776"/>
          <p:cNvCxnSpPr>
            <a:stCxn id="775" idx="1"/>
          </p:cNvCxnSpPr>
          <p:nvPr/>
        </p:nvCxnSpPr>
        <p:spPr>
          <a:xfrm rot="10800000">
            <a:off x="6245225" y="5221950"/>
            <a:ext cx="378300" cy="564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777" name="Shape 777" descr="https://encrypted-tbn3.gstatic.com/images?q=tbn:ANd9GcQJxoDtF5UhsoXtu5mS2cvWOvYdJvbNId6XMIecZpAONrky_2i9jQ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6212" y="4902200"/>
            <a:ext cx="1171500" cy="1171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8" name="Shape 778"/>
          <p:cNvCxnSpPr/>
          <p:nvPr/>
        </p:nvCxnSpPr>
        <p:spPr>
          <a:xfrm rot="10800000">
            <a:off x="4572000" y="4902087"/>
            <a:ext cx="0" cy="1119300"/>
          </a:xfrm>
          <a:prstGeom prst="straightConnector1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779" name="Shape 779" descr="C:\Users\owner\AppData\Local\Microsoft\Windows\Temporary Internet Files\Content.IE5\8CAV3ZVX\MC900432569[1]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4525" y="5732462"/>
            <a:ext cx="234900" cy="2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Shape 780"/>
          <p:cNvSpPr txBox="1">
            <a:spLocks noGrp="1"/>
          </p:cNvSpPr>
          <p:nvPr>
            <p:ph type="sldNum" idx="12"/>
          </p:nvPr>
        </p:nvSpPr>
        <p:spPr>
          <a:xfrm>
            <a:off x="7010400" y="6468300"/>
            <a:ext cx="21336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 lang="en-US"/>
          </a:p>
        </p:txBody>
      </p:sp>
      <p:sp>
        <p:nvSpPr>
          <p:cNvPr id="781" name="Shape 781"/>
          <p:cNvSpPr txBox="1"/>
          <p:nvPr/>
        </p:nvSpPr>
        <p:spPr>
          <a:xfrm>
            <a:off x="122825" y="4954100"/>
            <a:ext cx="2520600" cy="11961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Galaxies Clusters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e.g. Virgo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DM enriched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likely astrophysical fore/backgrounds</a:t>
            </a:r>
          </a:p>
        </p:txBody>
      </p:sp>
      <p:sp>
        <p:nvSpPr>
          <p:cNvPr id="782" name="Shape 782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/>
              <a:t>Characterization of the GeV Excess</a:t>
            </a:r>
          </a:p>
        </p:txBody>
      </p:sp>
      <p:pic>
        <p:nvPicPr>
          <p:cNvPr id="789" name="Shape 789" descr="residual_frac_resid_Baseline_model_E1p1-6p5GeV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0136" y="1836148"/>
            <a:ext cx="3024300" cy="19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Shape 790" descr="residual_frac_resid_signal_Baseline_model_E1p1-6p5GeV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6886" y="4572475"/>
            <a:ext cx="3130800" cy="19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Shape 791"/>
          <p:cNvSpPr txBox="1"/>
          <p:nvPr/>
        </p:nvSpPr>
        <p:spPr>
          <a:xfrm>
            <a:off x="5934775" y="3980550"/>
            <a:ext cx="2955000" cy="53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Fractional residual, 1.1 -- 6.5 GeV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no excess template included in fit</a:t>
            </a:r>
          </a:p>
        </p:txBody>
      </p:sp>
      <p:sp>
        <p:nvSpPr>
          <p:cNvPr id="792" name="Shape 792"/>
          <p:cNvSpPr txBox="1"/>
          <p:nvPr/>
        </p:nvSpPr>
        <p:spPr>
          <a:xfrm>
            <a:off x="5846886" y="1478275"/>
            <a:ext cx="31308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Fractional residual, 1.1 – 6.5 GeV</a:t>
            </a:r>
          </a:p>
        </p:txBody>
      </p:sp>
      <p:sp>
        <p:nvSpPr>
          <p:cNvPr id="793" name="Shape 793"/>
          <p:cNvSpPr txBox="1"/>
          <p:nvPr/>
        </p:nvSpPr>
        <p:spPr>
          <a:xfrm rot="-1703">
            <a:off x="7947299" y="2129825"/>
            <a:ext cx="12111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</a:p>
        </p:txBody>
      </p:sp>
      <p:sp>
        <p:nvSpPr>
          <p:cNvPr id="794" name="Shape 794"/>
          <p:cNvSpPr txBox="1"/>
          <p:nvPr/>
        </p:nvSpPr>
        <p:spPr>
          <a:xfrm rot="-1703">
            <a:off x="7947299" y="5025425"/>
            <a:ext cx="12111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</a:p>
        </p:txBody>
      </p:sp>
      <p:sp>
        <p:nvSpPr>
          <p:cNvPr id="795" name="Shape 795"/>
          <p:cNvSpPr txBox="1"/>
          <p:nvPr/>
        </p:nvSpPr>
        <p:spPr>
          <a:xfrm>
            <a:off x="37100" y="879000"/>
            <a:ext cx="5603400" cy="513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837" marR="0" lvl="0" indent="-3301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</a:rPr>
              <a:t>Preliminary results from new Fermi GC analysis have been shown</a:t>
            </a:r>
          </a:p>
          <a:p>
            <a:pPr marL="742815" marR="0" lvl="1" indent="-2729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600" b="1">
                <a:solidFill>
                  <a:srgbClr val="0000FF"/>
                </a:solidFill>
              </a:rPr>
              <a:t>A. Albert, D. Malyshev, A. Franckowiak, </a:t>
            </a:r>
            <a:br>
              <a:rPr lang="en-US" sz="1600" b="1">
                <a:solidFill>
                  <a:srgbClr val="0000FF"/>
                </a:solidFill>
              </a:rPr>
            </a:br>
            <a:r>
              <a:rPr lang="en-US" sz="1600" b="1">
                <a:solidFill>
                  <a:srgbClr val="0000FF"/>
                </a:solidFill>
              </a:rPr>
              <a:t>L. Tibaldo, E. Charles, et al</a:t>
            </a:r>
          </a:p>
          <a:p>
            <a:pPr marL="342837" marR="0" lvl="0" indent="-3301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</a:rPr>
              <a:t>Goal: study the effects of varying diffuse emission modeling on the GeV excess </a:t>
            </a:r>
          </a:p>
          <a:p>
            <a:pPr marL="742815" marR="0" lvl="1" indent="-2729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600" b="1">
                <a:solidFill>
                  <a:srgbClr val="0000FF"/>
                </a:solidFill>
              </a:rPr>
              <a:t>see backup slides for modeling details</a:t>
            </a:r>
          </a:p>
          <a:p>
            <a:pPr marL="342837" marR="0" lvl="0" indent="-3301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</a:rPr>
              <a:t>Results: Excess persists, large spectral uncertainties at low and high energies</a:t>
            </a:r>
          </a:p>
          <a:p>
            <a:pPr marL="342837" marR="0" lvl="0" indent="-34283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6" name="Shape 796"/>
          <p:cNvPicPr preferRelativeResize="0"/>
          <p:nvPr/>
        </p:nvPicPr>
        <p:blipFill rotWithShape="1">
          <a:blip r:embed="rId5">
            <a:alphaModFix/>
          </a:blip>
          <a:srcRect t="4242" b="2107"/>
          <a:stretch/>
        </p:blipFill>
        <p:spPr>
          <a:xfrm>
            <a:off x="183750" y="3386800"/>
            <a:ext cx="5148550" cy="3394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Shape 797"/>
          <p:cNvSpPr txBox="1"/>
          <p:nvPr/>
        </p:nvSpPr>
        <p:spPr>
          <a:xfrm>
            <a:off x="978420" y="3958325"/>
            <a:ext cx="1270800" cy="380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Spectra are</a:t>
            </a:r>
            <a:r>
              <a:rPr lang="en-US" sz="1300" b="1">
                <a:solidFill>
                  <a:schemeClr val="dk1"/>
                </a:solidFill>
              </a:rPr>
              <a:t> </a:t>
            </a:r>
            <a:r>
              <a:rPr lang="en-US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normalized to 4π sr </a:t>
            </a:r>
          </a:p>
        </p:txBody>
      </p:sp>
      <p:sp>
        <p:nvSpPr>
          <p:cNvPr id="798" name="Shape 798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  <p:sp>
        <p:nvSpPr>
          <p:cNvPr id="799" name="Shape 799"/>
          <p:cNvSpPr txBox="1">
            <a:spLocks noGrp="1"/>
          </p:cNvSpPr>
          <p:nvPr>
            <p:ph type="sldNum" idx="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  <a:t>Dark Matter Primer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0" y="976525"/>
            <a:ext cx="5844000" cy="1356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909"/>
              <a:buFont typeface="Arial"/>
              <a:buChar char="•"/>
            </a:pPr>
            <a:r>
              <a:rPr lang="en-US"/>
              <a:t>Galaxies form in large </a:t>
            </a: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Matter</a:t>
            </a:r>
            <a:r>
              <a:rPr lang="en-US"/>
              <a:t>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halos</a:t>
            </a:r>
            <a:r>
              <a:rPr lang="en-US"/>
              <a:t>, which make </a:t>
            </a: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 most of their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</a:t>
            </a:r>
          </a:p>
          <a:p>
            <a:pPr marL="742950" marR="0" lvl="1" indent="-298450" algn="l" rtl="0">
              <a:spcBef>
                <a:spcPts val="32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Coma Cluster + Virial, F. Zwicky (1937)</a:t>
            </a:r>
          </a:p>
          <a:p>
            <a:pPr marL="742950" marR="0" lvl="1" indent="-298450" algn="l" rtl="0">
              <a:spcBef>
                <a:spcPts val="32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Rotation Curves, V. Rubin et al 1980)</a:t>
            </a:r>
          </a:p>
        </p:txBody>
      </p:sp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 l="51039" t="11340" r="7879" b="33686"/>
          <a:stretch/>
        </p:blipFill>
        <p:spPr>
          <a:xfrm>
            <a:off x="0" y="2583000"/>
            <a:ext cx="3461100" cy="20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 l="10754" t="2419"/>
          <a:stretch/>
        </p:blipFill>
        <p:spPr>
          <a:xfrm>
            <a:off x="5638250" y="920000"/>
            <a:ext cx="2978700" cy="217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5364162" y="3743325"/>
            <a:ext cx="962100" cy="26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www4.nau.e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7010400" y="6669088"/>
            <a:ext cx="2133600" cy="18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3475225" y="3170300"/>
            <a:ext cx="5349600" cy="8355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Matter is virtually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collisionless</a:t>
            </a:r>
          </a:p>
          <a:p>
            <a:pPr marL="742950" marR="0" lvl="1" indent="-2984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The Bullet Cluster, D. Clowe et al (2006)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x="0" y="5136875"/>
            <a:ext cx="4295700" cy="1356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lvl="0" indent="-3556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</a:rPr>
              <a:t>Dark Matter is </a:t>
            </a:r>
            <a:r>
              <a:rPr lang="en-US" sz="2200" b="1" i="1">
                <a:solidFill>
                  <a:schemeClr val="dk1"/>
                </a:solidFill>
              </a:rPr>
              <a:t>non-baryonic</a:t>
            </a:r>
          </a:p>
          <a:p>
            <a:pPr marL="742950" lvl="1" indent="-285750" rtl="0">
              <a:spcBef>
                <a:spcPts val="320"/>
              </a:spcBef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00FF"/>
                </a:solidFill>
              </a:rPr>
              <a:t>CMB acoustic oscillations</a:t>
            </a:r>
          </a:p>
          <a:p>
            <a:pPr marL="742950" lvl="1" indent="-285750" rtl="0">
              <a:spcBef>
                <a:spcPts val="320"/>
              </a:spcBef>
              <a:buClr>
                <a:srgbClr val="0000FF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00FF"/>
                </a:solidFill>
              </a:rPr>
              <a:t>Big Bang nucleosynthesis</a:t>
            </a:r>
          </a:p>
        </p:txBody>
      </p:sp>
      <p:pic>
        <p:nvPicPr>
          <p:cNvPr id="272" name="Shape 272"/>
          <p:cNvPicPr preferRelativeResize="0"/>
          <p:nvPr/>
        </p:nvPicPr>
        <p:blipFill rotWithShape="1">
          <a:blip r:embed="rId5">
            <a:alphaModFix/>
          </a:blip>
          <a:srcRect l="3222" t="6303" r="4450" b="3646"/>
          <a:stretch/>
        </p:blipFill>
        <p:spPr>
          <a:xfrm>
            <a:off x="4029375" y="3929600"/>
            <a:ext cx="4796876" cy="28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  <p:sp>
        <p:nvSpPr>
          <p:cNvPr id="274" name="Shape 274"/>
          <p:cNvSpPr txBox="1">
            <a:spLocks noGrp="1"/>
          </p:cNvSpPr>
          <p:nvPr>
            <p:ph type="sldNum" idx="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  <a:t>Dark Matter Primer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0" y="976525"/>
            <a:ext cx="6028799" cy="1356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909"/>
              <a:buFont typeface="Arial"/>
              <a:buChar char="•"/>
            </a:pPr>
            <a:r>
              <a:rPr lang="en-US"/>
              <a:t>Galaxies for in large </a:t>
            </a: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Matter</a:t>
            </a:r>
            <a:r>
              <a:rPr lang="en-US"/>
              <a:t>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halos</a:t>
            </a:r>
            <a:r>
              <a:rPr lang="en-US"/>
              <a:t>, which make </a:t>
            </a: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 most of their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</a:t>
            </a:r>
          </a:p>
          <a:p>
            <a:pPr marL="742950" marR="0" lvl="1" indent="-298450" algn="l" rtl="0">
              <a:spcBef>
                <a:spcPts val="32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Coma Cluster + Virial, F. Zwicky (1937)</a:t>
            </a:r>
          </a:p>
          <a:p>
            <a:pPr marL="742950" marR="0" lvl="1" indent="-298450" algn="l" rtl="0">
              <a:spcBef>
                <a:spcPts val="32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Rotation Curves, V. Rubin et al 1980)</a:t>
            </a:r>
          </a:p>
        </p:txBody>
      </p:sp>
      <p:pic>
        <p:nvPicPr>
          <p:cNvPr id="281" name="Shape 281"/>
          <p:cNvPicPr preferRelativeResize="0"/>
          <p:nvPr/>
        </p:nvPicPr>
        <p:blipFill rotWithShape="1">
          <a:blip r:embed="rId5">
            <a:alphaModFix/>
          </a:blip>
          <a:srcRect l="51039" t="11340" r="7879" b="33686"/>
          <a:stretch/>
        </p:blipFill>
        <p:spPr>
          <a:xfrm>
            <a:off x="0" y="2583000"/>
            <a:ext cx="3461100" cy="20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6">
            <a:alphaModFix/>
          </a:blip>
          <a:srcRect l="10754" t="2419"/>
          <a:stretch/>
        </p:blipFill>
        <p:spPr>
          <a:xfrm>
            <a:off x="5638250" y="920000"/>
            <a:ext cx="2978700" cy="2174100"/>
          </a:xfrm>
          <a:prstGeom prst="rect">
            <a:avLst/>
          </a:prstGeom>
          <a:noFill/>
          <a:ln w="76200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3" name="Shape 283"/>
          <p:cNvSpPr txBox="1"/>
          <p:nvPr/>
        </p:nvSpPr>
        <p:spPr>
          <a:xfrm>
            <a:off x="5364162" y="3743325"/>
            <a:ext cx="962100" cy="26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www4.nau.e</a:t>
            </a:r>
          </a:p>
        </p:txBody>
      </p:sp>
      <p:sp>
        <p:nvSpPr>
          <p:cNvPr id="284" name="Shape 284"/>
          <p:cNvSpPr txBox="1"/>
          <p:nvPr/>
        </p:nvSpPr>
        <p:spPr>
          <a:xfrm>
            <a:off x="7010400" y="6669088"/>
            <a:ext cx="2133600" cy="18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3475225" y="3170300"/>
            <a:ext cx="5349600" cy="8355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Matter is virtually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collisionless</a:t>
            </a:r>
          </a:p>
          <a:p>
            <a:pPr marL="742950" marR="0" lvl="1" indent="-2984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The Bullet Cluster, D. Clowe et al (2006)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Shape 286"/>
          <p:cNvSpPr txBox="1"/>
          <p:nvPr/>
        </p:nvSpPr>
        <p:spPr>
          <a:xfrm>
            <a:off x="0" y="5136875"/>
            <a:ext cx="4295700" cy="1356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lvl="0" indent="-3556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</a:rPr>
              <a:t>Dark Matter is </a:t>
            </a:r>
            <a:r>
              <a:rPr lang="en-US" sz="2200" b="1" i="1">
                <a:solidFill>
                  <a:schemeClr val="dk1"/>
                </a:solidFill>
              </a:rPr>
              <a:t>non-baryonic</a:t>
            </a:r>
          </a:p>
          <a:p>
            <a:pPr marL="742950" lvl="1" indent="-285750" rtl="0">
              <a:spcBef>
                <a:spcPts val="320"/>
              </a:spcBef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33CC"/>
                </a:solidFill>
              </a:rPr>
              <a:t>CMB acoustic oscillations</a:t>
            </a:r>
          </a:p>
          <a:p>
            <a:pPr marL="742950" lvl="1" indent="-285750" rtl="0">
              <a:spcBef>
                <a:spcPts val="320"/>
              </a:spcBef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33CC"/>
                </a:solidFill>
              </a:rPr>
              <a:t>Big Bang nucleosynthesis</a:t>
            </a:r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7">
            <a:alphaModFix/>
          </a:blip>
          <a:srcRect l="3222" t="6303" r="4450" b="3646"/>
          <a:stretch/>
        </p:blipFill>
        <p:spPr>
          <a:xfrm>
            <a:off x="4029375" y="3929600"/>
            <a:ext cx="4796876" cy="28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291" name="Shape 291"/>
          <p:cNvCxnSpPr/>
          <p:nvPr/>
        </p:nvCxnSpPr>
        <p:spPr>
          <a:xfrm flipH="1">
            <a:off x="6838167" y="936700"/>
            <a:ext cx="1792884" cy="946225"/>
          </a:xfrm>
          <a:prstGeom prst="straightConnector1">
            <a:avLst/>
          </a:prstGeom>
          <a:noFill/>
          <a:ln w="76200" cap="flat" cmpd="sng">
            <a:solidFill>
              <a:srgbClr val="CC00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92" name="Shape 292"/>
          <p:cNvCxnSpPr/>
          <p:nvPr/>
        </p:nvCxnSpPr>
        <p:spPr>
          <a:xfrm flipH="1">
            <a:off x="6838167" y="3127925"/>
            <a:ext cx="1809610" cy="3694925"/>
          </a:xfrm>
          <a:prstGeom prst="straightConnector1">
            <a:avLst/>
          </a:prstGeom>
          <a:noFill/>
          <a:ln w="76200" cap="flat" cmpd="sng">
            <a:solidFill>
              <a:srgbClr val="CC00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93" name="Shape 293"/>
          <p:cNvCxnSpPr/>
          <p:nvPr/>
        </p:nvCxnSpPr>
        <p:spPr>
          <a:xfrm flipH="1">
            <a:off x="133300" y="886525"/>
            <a:ext cx="5470200" cy="996400"/>
          </a:xfrm>
          <a:prstGeom prst="straightConnector1">
            <a:avLst/>
          </a:prstGeom>
          <a:noFill/>
          <a:ln w="76200" cap="flat" cmpd="sng">
            <a:solidFill>
              <a:srgbClr val="CC00C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" name="20170105002702-0c95982c10.[gif-2-mp4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300" y="1882925"/>
            <a:ext cx="6704867" cy="4916903"/>
          </a:xfrm>
          <a:prstGeom prst="rect">
            <a:avLst/>
          </a:prstGeom>
          <a:ln w="57150">
            <a:solidFill>
              <a:srgbClr val="990099"/>
            </a:solidFill>
          </a:ln>
        </p:spPr>
      </p:pic>
      <p:sp>
        <p:nvSpPr>
          <p:cNvPr id="294" name="Shape 294"/>
          <p:cNvSpPr txBox="1"/>
          <p:nvPr/>
        </p:nvSpPr>
        <p:spPr>
          <a:xfrm>
            <a:off x="176065" y="1980447"/>
            <a:ext cx="5221500" cy="436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simulation of a spiral galaxy created with </a:t>
            </a:r>
            <a:r>
              <a:rPr lang="en-US" dirty="0" err="1">
                <a:solidFill>
                  <a:srgbClr val="FFFFFF"/>
                </a:solidFill>
              </a:rPr>
              <a:t>UniverseSandbox</a:t>
            </a:r>
            <a:r>
              <a:rPr lang="en-US" dirty="0">
                <a:solidFill>
                  <a:srgbClr val="FFFFFF"/>
                </a:solidFill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  <a:t>Dark Matter Primer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0" y="976525"/>
            <a:ext cx="6028799" cy="1356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909"/>
              <a:buFont typeface="Arial"/>
              <a:buChar char="•"/>
            </a:pPr>
            <a:r>
              <a:rPr lang="en-US"/>
              <a:t>Galaxies for in large </a:t>
            </a: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Matter</a:t>
            </a:r>
            <a:r>
              <a:rPr lang="en-US"/>
              <a:t>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halos</a:t>
            </a:r>
            <a:r>
              <a:rPr lang="en-US"/>
              <a:t>, which make </a:t>
            </a: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 most of their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</a:t>
            </a:r>
          </a:p>
          <a:p>
            <a:pPr marL="742950" marR="0" lvl="1" indent="-298450" algn="l" rtl="0">
              <a:spcBef>
                <a:spcPts val="32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Coma Cluster + Virial, F. Zwicky (1937)</a:t>
            </a:r>
          </a:p>
          <a:p>
            <a:pPr marL="742950" marR="0" lvl="1" indent="-298450" algn="l" rtl="0">
              <a:spcBef>
                <a:spcPts val="32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Rotation Curves, V. Rubin et al 1980)</a:t>
            </a: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5">
            <a:alphaModFix/>
          </a:blip>
          <a:srcRect l="51039" t="11340" r="7879" b="33686"/>
          <a:stretch/>
        </p:blipFill>
        <p:spPr>
          <a:xfrm>
            <a:off x="0" y="2583000"/>
            <a:ext cx="3461100" cy="2098200"/>
          </a:xfrm>
          <a:prstGeom prst="rect">
            <a:avLst/>
          </a:prstGeom>
          <a:noFill/>
          <a:ln w="76200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2" name="Shape 302"/>
          <p:cNvPicPr preferRelativeResize="0"/>
          <p:nvPr/>
        </p:nvPicPr>
        <p:blipFill rotWithShape="1">
          <a:blip r:embed="rId6">
            <a:alphaModFix/>
          </a:blip>
          <a:srcRect l="10754" t="2419"/>
          <a:stretch/>
        </p:blipFill>
        <p:spPr>
          <a:xfrm>
            <a:off x="5638250" y="920000"/>
            <a:ext cx="2978700" cy="217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5364162" y="3743325"/>
            <a:ext cx="962100" cy="26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www4.nau.e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7010400" y="6669088"/>
            <a:ext cx="2133600" cy="18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3475225" y="3170300"/>
            <a:ext cx="5349600" cy="8355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Matter is virtually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collisionless</a:t>
            </a:r>
          </a:p>
          <a:p>
            <a:pPr marL="742950" marR="0" lvl="1" indent="-2984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The Bullet Cluster, D. Clowe et al (2006)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Shape 306"/>
          <p:cNvSpPr txBox="1"/>
          <p:nvPr/>
        </p:nvSpPr>
        <p:spPr>
          <a:xfrm>
            <a:off x="0" y="5136875"/>
            <a:ext cx="4295700" cy="1356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lvl="0" indent="-3556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</a:rPr>
              <a:t>Dark Matter is </a:t>
            </a:r>
            <a:r>
              <a:rPr lang="en-US" sz="2200" b="1" i="1">
                <a:solidFill>
                  <a:schemeClr val="dk1"/>
                </a:solidFill>
              </a:rPr>
              <a:t>non-baryonic</a:t>
            </a:r>
          </a:p>
          <a:p>
            <a:pPr marL="742950" lvl="1" indent="-285750" rtl="0">
              <a:spcBef>
                <a:spcPts val="320"/>
              </a:spcBef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33CC"/>
                </a:solidFill>
              </a:rPr>
              <a:t>CMB acoustic oscillations</a:t>
            </a:r>
          </a:p>
          <a:p>
            <a:pPr marL="742950" lvl="1" indent="-285750" rtl="0">
              <a:spcBef>
                <a:spcPts val="320"/>
              </a:spcBef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33CC"/>
                </a:solidFill>
              </a:rPr>
              <a:t>Big Bang nucleosynthesis</a:t>
            </a:r>
          </a:p>
        </p:txBody>
      </p:sp>
      <p:pic>
        <p:nvPicPr>
          <p:cNvPr id="307" name="Shape 307"/>
          <p:cNvPicPr preferRelativeResize="0"/>
          <p:nvPr/>
        </p:nvPicPr>
        <p:blipFill rotWithShape="1">
          <a:blip r:embed="rId7">
            <a:alphaModFix/>
          </a:blip>
          <a:srcRect l="3222" t="6303" r="4450" b="3646"/>
          <a:stretch/>
        </p:blipFill>
        <p:spPr>
          <a:xfrm>
            <a:off x="4029375" y="3929600"/>
            <a:ext cx="4796876" cy="28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  <p:sp>
        <p:nvSpPr>
          <p:cNvPr id="309" name="Shape 309"/>
          <p:cNvSpPr txBox="1">
            <a:spLocks noGrp="1"/>
          </p:cNvSpPr>
          <p:nvPr>
            <p:ph type="sldNum" idx="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310" name="Shape 310"/>
          <p:cNvCxnSpPr/>
          <p:nvPr/>
        </p:nvCxnSpPr>
        <p:spPr>
          <a:xfrm flipV="1">
            <a:off x="9225" y="1766772"/>
            <a:ext cx="3914525" cy="777328"/>
          </a:xfrm>
          <a:prstGeom prst="straightConnector1">
            <a:avLst/>
          </a:prstGeom>
          <a:noFill/>
          <a:ln w="76200" cap="flat" cmpd="sng">
            <a:solidFill>
              <a:srgbClr val="CC00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1" name="Shape 311"/>
          <p:cNvCxnSpPr/>
          <p:nvPr/>
        </p:nvCxnSpPr>
        <p:spPr>
          <a:xfrm>
            <a:off x="-27650" y="4710275"/>
            <a:ext cx="3951400" cy="370764"/>
          </a:xfrm>
          <a:prstGeom prst="straightConnector1">
            <a:avLst/>
          </a:prstGeom>
          <a:noFill/>
          <a:ln w="76200" cap="flat" cmpd="sng">
            <a:solidFill>
              <a:srgbClr val="CC00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2" name="Shape 312"/>
          <p:cNvCxnSpPr/>
          <p:nvPr/>
        </p:nvCxnSpPr>
        <p:spPr>
          <a:xfrm rot="10800000" flipH="1">
            <a:off x="3475225" y="1788100"/>
            <a:ext cx="5410800" cy="756000"/>
          </a:xfrm>
          <a:prstGeom prst="straightConnector1">
            <a:avLst/>
          </a:prstGeom>
          <a:noFill/>
          <a:ln w="76200" cap="flat" cmpd="sng">
            <a:solidFill>
              <a:srgbClr val="CC00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3" name="Shape 313"/>
          <p:cNvCxnSpPr/>
          <p:nvPr/>
        </p:nvCxnSpPr>
        <p:spPr>
          <a:xfrm>
            <a:off x="3511950" y="4710275"/>
            <a:ext cx="5383200" cy="350250"/>
          </a:xfrm>
          <a:prstGeom prst="straightConnector1">
            <a:avLst/>
          </a:prstGeom>
          <a:noFill/>
          <a:ln w="76200" cap="flat" cmpd="sng">
            <a:solidFill>
              <a:srgbClr val="CC00C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" name="1e0657_bullett_anim_s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3750" y="1766772"/>
            <a:ext cx="4971400" cy="3314267"/>
          </a:xfrm>
          <a:prstGeom prst="rect">
            <a:avLst/>
          </a:prstGeom>
          <a:ln w="57150">
            <a:solidFill>
              <a:srgbClr val="9900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/>
        </p:nvSpPr>
        <p:spPr>
          <a:xfrm>
            <a:off x="3475225" y="3170300"/>
            <a:ext cx="5349600" cy="8355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Matter is virtually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collisionless</a:t>
            </a:r>
          </a:p>
          <a:p>
            <a:pPr marL="742950" marR="0" lvl="1" indent="-2984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The Bullet Cluster, D. Clowe et al (2006)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0" y="976525"/>
            <a:ext cx="6028799" cy="1356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909"/>
              <a:buFont typeface="Arial"/>
              <a:buChar char="•"/>
            </a:pPr>
            <a:r>
              <a:rPr lang="en-US"/>
              <a:t>Galaxies for in large </a:t>
            </a: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Matter</a:t>
            </a:r>
            <a:r>
              <a:rPr lang="en-US"/>
              <a:t>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halos</a:t>
            </a:r>
            <a:r>
              <a:rPr lang="en-US"/>
              <a:t>, which make </a:t>
            </a:r>
            <a:r>
              <a:rPr lang="en-US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 most of their </a:t>
            </a: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</a:t>
            </a:r>
          </a:p>
          <a:p>
            <a:pPr marL="742950" marR="0" lvl="1" indent="-298450" algn="l" rtl="0">
              <a:spcBef>
                <a:spcPts val="32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Coma Cluster + Virial, F. Zwicky (1937)</a:t>
            </a:r>
          </a:p>
          <a:p>
            <a:pPr marL="742950" marR="0" lvl="1" indent="-298450" algn="l" rtl="0">
              <a:spcBef>
                <a:spcPts val="32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 i="0" u="none" strike="noStrike" cap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Rotation Curves, V. Rubin et al 1980)</a:t>
            </a:r>
          </a:p>
        </p:txBody>
      </p:sp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1130300" y="100013"/>
            <a:ext cx="74295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  <a:t>Dark Matter Primer</a:t>
            </a:r>
          </a:p>
        </p:txBody>
      </p:sp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 l="51039" t="11340" r="7879" b="33686"/>
          <a:stretch/>
        </p:blipFill>
        <p:spPr>
          <a:xfrm>
            <a:off x="0" y="2583000"/>
            <a:ext cx="3461100" cy="20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4">
            <a:alphaModFix/>
          </a:blip>
          <a:srcRect l="10754" t="2419"/>
          <a:stretch/>
        </p:blipFill>
        <p:spPr>
          <a:xfrm>
            <a:off x="5638250" y="920000"/>
            <a:ext cx="2978700" cy="217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/>
          <p:nvPr/>
        </p:nvSpPr>
        <p:spPr>
          <a:xfrm>
            <a:off x="5364162" y="3743325"/>
            <a:ext cx="962100" cy="26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www4.nau.e</a:t>
            </a:r>
          </a:p>
        </p:txBody>
      </p:sp>
      <p:sp>
        <p:nvSpPr>
          <p:cNvPr id="325" name="Shape 325"/>
          <p:cNvSpPr txBox="1"/>
          <p:nvPr/>
        </p:nvSpPr>
        <p:spPr>
          <a:xfrm>
            <a:off x="7010400" y="6669088"/>
            <a:ext cx="2133600" cy="18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0" y="5136875"/>
            <a:ext cx="4295700" cy="1356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lvl="0" indent="-3556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</a:rPr>
              <a:t>Dark Matter is </a:t>
            </a:r>
            <a:r>
              <a:rPr lang="en-US" sz="2200" b="1" i="1">
                <a:solidFill>
                  <a:schemeClr val="dk1"/>
                </a:solidFill>
              </a:rPr>
              <a:t>non-baryonic</a:t>
            </a:r>
          </a:p>
          <a:p>
            <a:pPr marL="742950" lvl="1" indent="-285750" rtl="0">
              <a:spcBef>
                <a:spcPts val="320"/>
              </a:spcBef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33CC"/>
                </a:solidFill>
              </a:rPr>
              <a:t>CMB acoustic oscillations</a:t>
            </a:r>
          </a:p>
          <a:p>
            <a:pPr marL="742950" lvl="1" indent="-285750" rtl="0">
              <a:spcBef>
                <a:spcPts val="320"/>
              </a:spcBef>
              <a:buClr>
                <a:srgbClr val="0033CC"/>
              </a:buClr>
              <a:buSzPct val="100000"/>
              <a:buFont typeface="Arial"/>
              <a:buChar char="–"/>
            </a:pPr>
            <a:r>
              <a:rPr lang="en-US" sz="1800" b="1">
                <a:solidFill>
                  <a:srgbClr val="0033CC"/>
                </a:solidFill>
              </a:rPr>
              <a:t>Big Bang nucleosynthesis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sp>
        <p:nvSpPr>
          <p:cNvPr id="328" name="Shape 328"/>
          <p:cNvSpPr txBox="1">
            <a:spLocks noGrp="1"/>
          </p:cNvSpPr>
          <p:nvPr>
            <p:ph type="sldNum" idx="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329" name="Shape 329" descr="CMB_aps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934900"/>
            <a:ext cx="4295700" cy="288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 descr="CMB_DMvsNoDM (2).png"/>
          <p:cNvPicPr preferRelativeResize="0"/>
          <p:nvPr/>
        </p:nvPicPr>
        <p:blipFill rotWithShape="1">
          <a:blip r:embed="rId6">
            <a:alphaModFix/>
          </a:blip>
          <a:srcRect r="50256"/>
          <a:stretch/>
        </p:blipFill>
        <p:spPr>
          <a:xfrm>
            <a:off x="4609012" y="920000"/>
            <a:ext cx="4548624" cy="312144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/>
        </p:nvSpPr>
        <p:spPr>
          <a:xfrm>
            <a:off x="6402275" y="985925"/>
            <a:ext cx="962100" cy="46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>
                <a:solidFill>
                  <a:srgbClr val="0000FF"/>
                </a:solidFill>
              </a:rPr>
              <a:t>ΛCDM</a:t>
            </a:r>
          </a:p>
        </p:txBody>
      </p:sp>
      <p:pic>
        <p:nvPicPr>
          <p:cNvPr id="332" name="Shape 332" descr="CMB_DMvsNoDM (2).png"/>
          <p:cNvPicPr preferRelativeResize="0"/>
          <p:nvPr/>
        </p:nvPicPr>
        <p:blipFill rotWithShape="1">
          <a:blip r:embed="rId6">
            <a:alphaModFix/>
          </a:blip>
          <a:srcRect l="49728"/>
          <a:stretch/>
        </p:blipFill>
        <p:spPr>
          <a:xfrm>
            <a:off x="12175" y="920000"/>
            <a:ext cx="4596848" cy="312144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/>
          <p:nvPr/>
        </p:nvSpPr>
        <p:spPr>
          <a:xfrm>
            <a:off x="1289087" y="985925"/>
            <a:ext cx="2043000" cy="46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>
                <a:solidFill>
                  <a:srgbClr val="38761D"/>
                </a:solidFill>
              </a:rPr>
              <a:t>No Dark Matter</a:t>
            </a:r>
          </a:p>
        </p:txBody>
      </p:sp>
      <p:pic>
        <p:nvPicPr>
          <p:cNvPr id="334" name="Shape 334"/>
          <p:cNvPicPr preferRelativeResize="0"/>
          <p:nvPr/>
        </p:nvPicPr>
        <p:blipFill rotWithShape="1">
          <a:blip r:embed="rId7">
            <a:alphaModFix/>
          </a:blip>
          <a:srcRect l="9862" t="6303" r="4447" b="3646"/>
          <a:stretch/>
        </p:blipFill>
        <p:spPr>
          <a:xfrm>
            <a:off x="4374300" y="3929600"/>
            <a:ext cx="4451947" cy="28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6178550" y="4822825"/>
            <a:ext cx="2289600" cy="37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/>
              <a:t>Planck measurement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1523025" y="4830175"/>
            <a:ext cx="1898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/>
              <a:t>CAMB simulations</a:t>
            </a:r>
          </a:p>
        </p:txBody>
      </p:sp>
      <p:sp>
        <p:nvSpPr>
          <p:cNvPr id="337" name="Shape 337"/>
          <p:cNvSpPr txBox="1"/>
          <p:nvPr/>
        </p:nvSpPr>
        <p:spPr>
          <a:xfrm>
            <a:off x="1956650" y="3094100"/>
            <a:ext cx="2289600" cy="83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CMB temp fluctuations simulated with CAMB</a:t>
            </a:r>
            <a:r>
              <a:rPr lang="en-US" sz="1600"/>
              <a:t/>
            </a:r>
            <a:br>
              <a:rPr lang="en-US" sz="1600"/>
            </a:br>
            <a:r>
              <a:rPr lang="en-US" sz="1000"/>
              <a:t>https://lambda.gsfc.nasa.gov/toolbox/tb_camb_form.cfm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1566000" y="148425"/>
            <a:ext cx="6012000" cy="523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  <a:t>DM Structures are Present </a:t>
            </a:r>
            <a:br>
              <a:rPr lang="en-US" sz="28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rgbClr val="D43E2E"/>
                </a:solidFill>
                <a:latin typeface="Arial"/>
                <a:ea typeface="Arial"/>
                <a:cs typeface="Arial"/>
                <a:sym typeface="Arial"/>
              </a:rPr>
              <a:t>on Many Scales</a:t>
            </a:r>
          </a:p>
        </p:txBody>
      </p:sp>
      <p:pic>
        <p:nvPicPr>
          <p:cNvPr id="343" name="Shape 343" descr="Cosmo_DM.png"/>
          <p:cNvPicPr preferRelativeResize="0"/>
          <p:nvPr/>
        </p:nvPicPr>
        <p:blipFill rotWithShape="1">
          <a:blip r:embed="rId3">
            <a:alphaModFix/>
          </a:blip>
          <a:srcRect b="32505"/>
          <a:stretch/>
        </p:blipFill>
        <p:spPr>
          <a:xfrm>
            <a:off x="197550" y="1196975"/>
            <a:ext cx="4537200" cy="30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 descr="Local_D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2537" y="1196975"/>
            <a:ext cx="3914700" cy="48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 txBox="1"/>
          <p:nvPr/>
        </p:nvSpPr>
        <p:spPr>
          <a:xfrm>
            <a:off x="42876" y="912825"/>
            <a:ext cx="5158800" cy="30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Zoom Sequence of DM Structure on 100 Mpc Scales </a:t>
            </a:r>
          </a:p>
        </p:txBody>
      </p:sp>
      <p:sp>
        <p:nvSpPr>
          <p:cNvPr id="346" name="Shape 346"/>
          <p:cNvSpPr txBox="1"/>
          <p:nvPr/>
        </p:nvSpPr>
        <p:spPr>
          <a:xfrm>
            <a:off x="5005225" y="912825"/>
            <a:ext cx="4138800" cy="30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Milky Way-like Halo and Several Sub-Halos</a:t>
            </a:r>
          </a:p>
        </p:txBody>
      </p:sp>
      <p:sp>
        <p:nvSpPr>
          <p:cNvPr id="347" name="Shape 347"/>
          <p:cNvSpPr txBox="1"/>
          <p:nvPr/>
        </p:nvSpPr>
        <p:spPr>
          <a:xfrm>
            <a:off x="0" y="4418550"/>
            <a:ext cx="4932300" cy="203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200" b="1" dirty="0"/>
              <a:t>DM clumps </a:t>
            </a:r>
            <a:r>
              <a:rPr lang="en-US" sz="2200" b="1" dirty="0">
                <a:solidFill>
                  <a:srgbClr val="000000"/>
                </a:solidFill>
                <a:sym typeface="Arial"/>
              </a:rPr>
              <a:t>:</a:t>
            </a:r>
          </a:p>
          <a:p>
            <a:pPr marL="685800" marR="0" lvl="1" indent="-2921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FF"/>
                </a:solidFill>
                <a:sym typeface="Arial"/>
              </a:rPr>
              <a:t>On cosmological scales (left)</a:t>
            </a:r>
          </a:p>
          <a:p>
            <a:pPr marL="685800" marR="0" lvl="1" indent="-2921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FF"/>
                </a:solidFill>
                <a:sym typeface="Arial"/>
              </a:rPr>
              <a:t>In the Milky Way virial radius (~300 </a:t>
            </a:r>
            <a:r>
              <a:rPr lang="en-US" sz="2000" b="1" i="0" u="none" strike="noStrike" cap="none" dirty="0" err="1">
                <a:solidFill>
                  <a:srgbClr val="0000FF"/>
                </a:solidFill>
                <a:sym typeface="Arial"/>
              </a:rPr>
              <a:t>kpc</a:t>
            </a:r>
            <a:r>
              <a:rPr lang="en-US" sz="2000" b="1" i="0" u="none" strike="noStrike" cap="none" dirty="0">
                <a:solidFill>
                  <a:srgbClr val="0000FF"/>
                </a:solidFill>
                <a:sym typeface="Arial"/>
              </a:rPr>
              <a:t> = ~1 MLY, right) </a:t>
            </a:r>
          </a:p>
          <a:p>
            <a:pPr marL="1371600" marR="0" lvl="2" indent="-3302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</a:pPr>
            <a:r>
              <a:rPr lang="en-US" sz="2000" b="1" i="0" u="none" strike="noStrike" cap="none" dirty="0">
                <a:solidFill>
                  <a:srgbClr val="FF0000"/>
                </a:solidFill>
                <a:sym typeface="Arial"/>
              </a:rPr>
              <a:t>(Visible size of MW = ~ 20 </a:t>
            </a:r>
            <a:r>
              <a:rPr lang="en-US" sz="2000" b="1" i="0" u="none" strike="noStrike" cap="none" dirty="0" err="1">
                <a:solidFill>
                  <a:srgbClr val="FF0000"/>
                </a:solidFill>
                <a:sym typeface="Arial"/>
              </a:rPr>
              <a:t>kpc</a:t>
            </a:r>
            <a:r>
              <a:rPr lang="en-US" sz="2000" b="1" i="0" u="none" strike="noStrike" cap="none" dirty="0">
                <a:solidFill>
                  <a:srgbClr val="FF0000"/>
                </a:solidFill>
                <a:sym typeface="Arial"/>
              </a:rPr>
              <a:t>) (</a:t>
            </a:r>
            <a:r>
              <a:rPr lang="en-US" sz="2000" b="1" dirty="0">
                <a:solidFill>
                  <a:srgbClr val="FF0000"/>
                </a:solidFill>
              </a:rPr>
              <a:t>M31 is ~800 </a:t>
            </a:r>
            <a:r>
              <a:rPr lang="en-US" sz="2000" b="1" dirty="0" err="1">
                <a:solidFill>
                  <a:srgbClr val="FF0000"/>
                </a:solidFill>
              </a:rPr>
              <a:t>kpc</a:t>
            </a:r>
            <a:r>
              <a:rPr lang="en-US" sz="2000" b="1" dirty="0">
                <a:solidFill>
                  <a:srgbClr val="FF0000"/>
                </a:solidFill>
              </a:rPr>
              <a:t> away)</a:t>
            </a:r>
          </a:p>
        </p:txBody>
      </p:sp>
      <p:sp>
        <p:nvSpPr>
          <p:cNvPr id="348" name="Shape 348"/>
          <p:cNvSpPr txBox="1"/>
          <p:nvPr/>
        </p:nvSpPr>
        <p:spPr>
          <a:xfrm>
            <a:off x="5113348" y="6176975"/>
            <a:ext cx="4041300" cy="52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Left: Boylan-Kolchin+ </a:t>
            </a: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2009MNRAS.398.1150B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Right: Springel+ </a:t>
            </a: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2008MNRAS.391.1685S</a:t>
            </a:r>
          </a:p>
        </p:txBody>
      </p:sp>
      <p:sp>
        <p:nvSpPr>
          <p:cNvPr id="349" name="Shape 349"/>
          <p:cNvSpPr txBox="1"/>
          <p:nvPr/>
        </p:nvSpPr>
        <p:spPr>
          <a:xfrm>
            <a:off x="0" y="6618325"/>
            <a:ext cx="5309400" cy="1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000"/>
              <a:t>slide credit: Eric Charles (SLAC)</a:t>
            </a:r>
          </a:p>
        </p:txBody>
      </p:sp>
      <p:sp>
        <p:nvSpPr>
          <p:cNvPr id="350" name="Shape 350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1974" y="917037"/>
            <a:ext cx="5162025" cy="545046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/>
          <p:nvPr/>
        </p:nvSpPr>
        <p:spPr>
          <a:xfrm>
            <a:off x="1130300" y="100011"/>
            <a:ext cx="6870600" cy="65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D43E2E"/>
                </a:solidFill>
              </a:rPr>
              <a:t>Dark Matter Candidates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x="6000700" y="6236475"/>
            <a:ext cx="2817300" cy="59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Baer+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PR 555 (2015)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x="0" y="1058875"/>
            <a:ext cx="4416000" cy="54504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342900" lvl="0" indent="-368300" rtl="0">
              <a:spcBef>
                <a:spcPts val="0"/>
              </a:spcBef>
              <a:buClr>
                <a:srgbClr val="000000"/>
              </a:buClr>
              <a:buSzPct val="10000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Wide variety of particle DM candidates in beyond SM theories</a:t>
            </a:r>
          </a:p>
          <a:p>
            <a:pPr lvl="0" rtl="0">
              <a:spcBef>
                <a:spcPts val="0"/>
              </a:spcBef>
              <a:buNone/>
            </a:pPr>
            <a:endParaRPr sz="2400" b="1" dirty="0">
              <a:solidFill>
                <a:srgbClr val="000000"/>
              </a:solidFill>
            </a:endParaRPr>
          </a:p>
          <a:p>
            <a:pPr marL="342900" lvl="0" indent="-368300" rtl="0">
              <a:spcBef>
                <a:spcPts val="0"/>
              </a:spcBef>
              <a:buClr>
                <a:srgbClr val="000000"/>
              </a:buClr>
              <a:buSzPct val="10000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Large scale structure</a:t>
            </a:r>
            <a:r>
              <a:rPr lang="en-US" sz="2400" b="1" dirty="0"/>
              <a:t> </a:t>
            </a:r>
            <a:br>
              <a:rPr lang="en-US" sz="2400" b="1" dirty="0"/>
            </a:br>
            <a:r>
              <a:rPr lang="en-US" sz="2400" b="1" dirty="0">
                <a:solidFill>
                  <a:srgbClr val="000000"/>
                </a:solidFill>
              </a:rPr>
              <a:t>and galactic formation seem to </a:t>
            </a:r>
            <a:r>
              <a:rPr lang="en-US" sz="2400" b="1" dirty="0" smtClean="0">
                <a:solidFill>
                  <a:srgbClr val="000000"/>
                </a:solidFill>
              </a:rPr>
              <a:t>require </a:t>
            </a:r>
            <a:r>
              <a:rPr lang="en-US" sz="3000" b="1" dirty="0" smtClean="0">
                <a:solidFill>
                  <a:srgbClr val="CC00CC"/>
                </a:solidFill>
              </a:rPr>
              <a:t>cold</a:t>
            </a:r>
            <a:r>
              <a:rPr lang="en-US" sz="2400" b="1" dirty="0" smtClean="0">
                <a:solidFill>
                  <a:srgbClr val="000000"/>
                </a:solidFill>
              </a:rPr>
              <a:t>   (</a:t>
            </a:r>
            <a:r>
              <a:rPr lang="en-US" sz="2400" b="1" dirty="0">
                <a:solidFill>
                  <a:srgbClr val="000000"/>
                </a:solidFill>
              </a:rPr>
              <a:t>non-relativistic) DM</a:t>
            </a:r>
          </a:p>
          <a:p>
            <a:pPr lvl="0" rtl="0">
              <a:spcBef>
                <a:spcPts val="0"/>
              </a:spcBef>
              <a:buNone/>
            </a:pPr>
            <a:endParaRPr sz="2400" b="1" dirty="0">
              <a:solidFill>
                <a:srgbClr val="000000"/>
              </a:solidFill>
            </a:endParaRPr>
          </a:p>
          <a:p>
            <a:pPr marL="342900" lvl="0" indent="-368300" rtl="0">
              <a:spcBef>
                <a:spcPts val="0"/>
              </a:spcBef>
              <a:buClr>
                <a:srgbClr val="000000"/>
              </a:buClr>
              <a:buSzPct val="100000"/>
              <a:buChar char="•"/>
            </a:pPr>
            <a:r>
              <a:rPr lang="en-US" sz="2400" b="1" dirty="0"/>
              <a:t>Tend to f</a:t>
            </a:r>
            <a:r>
              <a:rPr lang="en-US" sz="2400" b="1" dirty="0">
                <a:solidFill>
                  <a:srgbClr val="000000"/>
                </a:solidFill>
              </a:rPr>
              <a:t>ocus on 100 GeV WIMPs</a:t>
            </a:r>
          </a:p>
          <a:p>
            <a:pPr marL="742950" lvl="1" indent="-298450" rtl="0">
              <a:spcBef>
                <a:spcPts val="0"/>
              </a:spcBef>
              <a:buClr>
                <a:srgbClr val="0000FF"/>
              </a:buClr>
              <a:buSzPct val="100000"/>
              <a:buChar char="–"/>
            </a:pPr>
            <a:r>
              <a:rPr lang="en-US" sz="2200" b="1" dirty="0">
                <a:solidFill>
                  <a:srgbClr val="0000FF"/>
                </a:solidFill>
              </a:rPr>
              <a:t>but lack of detection at e.g. LHC and LUX motivates need for other candidates with </a:t>
            </a:r>
            <a:r>
              <a:rPr lang="en-US" sz="2200" b="1" dirty="0" err="1">
                <a:solidFill>
                  <a:srgbClr val="0000FF"/>
                </a:solidFill>
              </a:rPr>
              <a:t>m</a:t>
            </a:r>
            <a:r>
              <a:rPr lang="en-US" sz="2200" b="1" baseline="-25000" dirty="0" err="1">
                <a:solidFill>
                  <a:srgbClr val="0000FF"/>
                </a:solidFill>
              </a:rPr>
              <a:t>DM</a:t>
            </a:r>
            <a:r>
              <a:rPr lang="en-US" sz="2200" b="1" dirty="0">
                <a:solidFill>
                  <a:srgbClr val="0000FF"/>
                </a:solidFill>
              </a:rPr>
              <a:t> &gt;10 </a:t>
            </a:r>
            <a:r>
              <a:rPr lang="en-US" sz="2200" b="1" dirty="0" err="1">
                <a:solidFill>
                  <a:srgbClr val="0000FF"/>
                </a:solidFill>
              </a:rPr>
              <a:t>TeV</a:t>
            </a:r>
            <a:endParaRPr lang="en-US" sz="2200" b="1" dirty="0">
              <a:solidFill>
                <a:srgbClr val="0000FF"/>
              </a:solidFill>
            </a:endParaRPr>
          </a:p>
          <a:p>
            <a:pPr lvl="0" rtl="0">
              <a:spcBef>
                <a:spcPts val="400"/>
              </a:spcBef>
              <a:buNone/>
            </a:pPr>
            <a:endParaRPr b="1" u="sng" dirty="0">
              <a:solidFill>
                <a:srgbClr val="CCCCFF"/>
              </a:solidFill>
              <a:hlinkClick r:id="rId5"/>
            </a:endParaRPr>
          </a:p>
        </p:txBody>
      </p: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8616950" y="6653213"/>
            <a:ext cx="527100" cy="20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3333CC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/>
              <a:t>9</a:t>
            </a:fld>
            <a:endParaRPr lang="en-US" sz="1400"/>
          </a:p>
        </p:txBody>
      </p:sp>
      <p:sp>
        <p:nvSpPr>
          <p:cNvPr id="361" name="Shape 361"/>
          <p:cNvSpPr txBox="1">
            <a:spLocks noGrp="1"/>
          </p:cNvSpPr>
          <p:nvPr>
            <p:ph type="sldNum" idx="12"/>
          </p:nvPr>
        </p:nvSpPr>
        <p:spPr>
          <a:xfrm>
            <a:off x="3124200" y="6492875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Andrea Albert (</a:t>
            </a:r>
            <a:r>
              <a:rPr lang="en-US" sz="1200">
                <a:solidFill>
                  <a:srgbClr val="898989"/>
                </a:solidFill>
              </a:rPr>
              <a:t>LANL</a:t>
            </a:r>
            <a:r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_noBKG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198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rmi_noBKG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198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ermi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2750</Words>
  <Application>Microsoft Office PowerPoint</Application>
  <PresentationFormat>On-screen Show (4:3)</PresentationFormat>
  <Paragraphs>446</Paragraphs>
  <Slides>39</Slides>
  <Notes>39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Fermi_noBKG</vt:lpstr>
      <vt:lpstr>Fermi_noBKG</vt:lpstr>
      <vt:lpstr>Fermi</vt:lpstr>
      <vt:lpstr>Probing Dark Matter with Cosmic Messengers</vt:lpstr>
      <vt:lpstr>Outline</vt:lpstr>
      <vt:lpstr>Dark Matter and Dark Matter Particle Candidates  </vt:lpstr>
      <vt:lpstr>Dark Matter Primer</vt:lpstr>
      <vt:lpstr>Dark Matter Primer</vt:lpstr>
      <vt:lpstr>Dark Matter Primer</vt:lpstr>
      <vt:lpstr>Dark Matter Primer</vt:lpstr>
      <vt:lpstr>DM Structures are Present  on Many Scales</vt:lpstr>
      <vt:lpstr>PowerPoint Presentation</vt:lpstr>
      <vt:lpstr>PowerPoint Presentation</vt:lpstr>
      <vt:lpstr>WIMP Dark Matter</vt:lpstr>
      <vt:lpstr>Various Dark Matter Search Techniques</vt:lpstr>
      <vt:lpstr>Various Dark Matter Search Techniques</vt:lpstr>
      <vt:lpstr>Indirect Dark Matter Detection</vt:lpstr>
      <vt:lpstr>Indirect Dark Matter Detection</vt:lpstr>
      <vt:lpstr>Indirect Dark Matter Detection</vt:lpstr>
      <vt:lpstr>Overview of Recent Results</vt:lpstr>
      <vt:lpstr>Local Positron Fraction</vt:lpstr>
      <vt:lpstr>Local Positron Fraction</vt:lpstr>
      <vt:lpstr>Cosmic Neutrinos</vt:lpstr>
      <vt:lpstr>Cosmic Neutrinos</vt:lpstr>
      <vt:lpstr>PowerPoint Presentation</vt:lpstr>
      <vt:lpstr>PowerPoint Presentation</vt:lpstr>
      <vt:lpstr>Milky Way Dwarf Spheroidal Galaxies</vt:lpstr>
      <vt:lpstr>6 year Fermi LAT dSphs Results</vt:lpstr>
      <vt:lpstr>TeV Gamma-ray DM Constraints</vt:lpstr>
      <vt:lpstr>TeV Gamma-ray DM Constraints</vt:lpstr>
      <vt:lpstr>&gt;TeV Gamma-ray Constraints</vt:lpstr>
      <vt:lpstr>Future Gamma Ray Prospects</vt:lpstr>
      <vt:lpstr>Upgrade to HAWC Observatory</vt:lpstr>
      <vt:lpstr>The Cherenkov Telescope Array</vt:lpstr>
      <vt:lpstr>Growing Number of Known Dwarf Galaxies</vt:lpstr>
      <vt:lpstr>Expected Future Sensitivity</vt:lpstr>
      <vt:lpstr>Summary</vt:lpstr>
      <vt:lpstr>Extra Slides</vt:lpstr>
      <vt:lpstr>Gamma rays from DM Annihilation</vt:lpstr>
      <vt:lpstr>Gamma rays from DM Annihilation</vt:lpstr>
      <vt:lpstr>Expected Gamma rays from Dark Matter</vt:lpstr>
      <vt:lpstr>Characterization of the GeV Excess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Dark Matter with Cosmic Messengers</dc:title>
  <dc:creator>Marstead</dc:creator>
  <cp:lastModifiedBy>Marstead</cp:lastModifiedBy>
  <cp:revision>5</cp:revision>
  <cp:lastPrinted>2017-01-04T21:50:49Z</cp:lastPrinted>
  <dcterms:modified xsi:type="dcterms:W3CDTF">2017-01-04T21:57:39Z</dcterms:modified>
</cp:coreProperties>
</file>