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2" r:id="rId1"/>
  </p:sldMasterIdLst>
  <p:notesMasterIdLst>
    <p:notesMasterId r:id="rId66"/>
  </p:notesMasterIdLst>
  <p:handoutMasterIdLst>
    <p:handoutMasterId r:id="rId67"/>
  </p:handoutMasterIdLst>
  <p:sldIdLst>
    <p:sldId id="724" r:id="rId2"/>
    <p:sldId id="725" r:id="rId3"/>
    <p:sldId id="737" r:id="rId4"/>
    <p:sldId id="558" r:id="rId5"/>
    <p:sldId id="559" r:id="rId6"/>
    <p:sldId id="560" r:id="rId7"/>
    <p:sldId id="561" r:id="rId8"/>
    <p:sldId id="676" r:id="rId9"/>
    <p:sldId id="562" r:id="rId10"/>
    <p:sldId id="601" r:id="rId11"/>
    <p:sldId id="667" r:id="rId12"/>
    <p:sldId id="668" r:id="rId13"/>
    <p:sldId id="669" r:id="rId14"/>
    <p:sldId id="602" r:id="rId15"/>
    <p:sldId id="734" r:id="rId16"/>
    <p:sldId id="735" r:id="rId17"/>
    <p:sldId id="736" r:id="rId18"/>
    <p:sldId id="606" r:id="rId19"/>
    <p:sldId id="661" r:id="rId20"/>
    <p:sldId id="660" r:id="rId21"/>
    <p:sldId id="621" r:id="rId22"/>
    <p:sldId id="623" r:id="rId23"/>
    <p:sldId id="636" r:id="rId24"/>
    <p:sldId id="637" r:id="rId25"/>
    <p:sldId id="638" r:id="rId26"/>
    <p:sldId id="639" r:id="rId27"/>
    <p:sldId id="666" r:id="rId28"/>
    <p:sldId id="689" r:id="rId29"/>
    <p:sldId id="698" r:id="rId30"/>
    <p:sldId id="710" r:id="rId31"/>
    <p:sldId id="607" r:id="rId32"/>
    <p:sldId id="727" r:id="rId33"/>
    <p:sldId id="608" r:id="rId34"/>
    <p:sldId id="609" r:id="rId35"/>
    <p:sldId id="610" r:id="rId36"/>
    <p:sldId id="611" r:id="rId37"/>
    <p:sldId id="705" r:id="rId38"/>
    <p:sldId id="715" r:id="rId39"/>
    <p:sldId id="613" r:id="rId40"/>
    <p:sldId id="671" r:id="rId41"/>
    <p:sldId id="664" r:id="rId42"/>
    <p:sldId id="706" r:id="rId43"/>
    <p:sldId id="718" r:id="rId44"/>
    <p:sldId id="612" r:id="rId45"/>
    <p:sldId id="730" r:id="rId46"/>
    <p:sldId id="683" r:id="rId47"/>
    <p:sldId id="716" r:id="rId48"/>
    <p:sldId id="708" r:id="rId49"/>
    <p:sldId id="672" r:id="rId50"/>
    <p:sldId id="651" r:id="rId51"/>
    <p:sldId id="731" r:id="rId52"/>
    <p:sldId id="732" r:id="rId53"/>
    <p:sldId id="733" r:id="rId54"/>
    <p:sldId id="690" r:id="rId55"/>
    <p:sldId id="691" r:id="rId56"/>
    <p:sldId id="692" r:id="rId57"/>
    <p:sldId id="693" r:id="rId58"/>
    <p:sldId id="652" r:id="rId59"/>
    <p:sldId id="653" r:id="rId60"/>
    <p:sldId id="717" r:id="rId61"/>
    <p:sldId id="722" r:id="rId62"/>
    <p:sldId id="720" r:id="rId63"/>
    <p:sldId id="721" r:id="rId64"/>
    <p:sldId id="723" r:id="rId65"/>
  </p:sldIdLst>
  <p:sldSz cx="9144000" cy="6858000" type="screen4x3"/>
  <p:notesSz cx="6858000" cy="9144000"/>
  <p:custDataLst>
    <p:tags r:id="rId69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9F900"/>
    <a:srgbClr val="F4F400"/>
    <a:srgbClr val="FF9829"/>
    <a:srgbClr val="C36845"/>
    <a:srgbClr val="CC0000"/>
    <a:srgbClr val="0000CC"/>
    <a:srgbClr val="00FF00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72" autoAdjust="0"/>
    <p:restoredTop sz="91895" autoAdjust="0"/>
  </p:normalViewPr>
  <p:slideViewPr>
    <p:cSldViewPr>
      <p:cViewPr>
        <p:scale>
          <a:sx n="100" d="100"/>
          <a:sy n="100" d="100"/>
        </p:scale>
        <p:origin x="-744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00"/>
    </p:cViewPr>
  </p:sorterViewPr>
  <p:notesViewPr>
    <p:cSldViewPr>
      <p:cViewPr varScale="1">
        <p:scale>
          <a:sx n="66" d="100"/>
          <a:sy n="66" d="100"/>
        </p:scale>
        <p:origin x="-337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tags" Target="tags/tag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4D5BB5-2361-B348-A2B0-26E626D3B44C}" type="datetime1">
              <a:rPr lang="ja-JP" altLang="en-US"/>
              <a:pPr>
                <a:defRPr/>
              </a:pPr>
              <a:t>2013/05/25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BA487A-167E-B64A-89AA-9509755C280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942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85FB42-2275-D542-8968-0D3860A4B7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69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FC74C-6F15-4A4C-A238-A5CA4F690011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リーフォーム 20"/>
          <p:cNvSpPr>
            <a:spLocks/>
          </p:cNvSpPr>
          <p:nvPr/>
        </p:nvSpPr>
        <p:spPr bwMode="auto">
          <a:xfrm>
            <a:off x="0" y="4039613"/>
            <a:ext cx="9134856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857224" y="1214425"/>
            <a:ext cx="7358114" cy="1470025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サブタイトル 12"/>
          <p:cNvSpPr>
            <a:spLocks noGrp="1"/>
          </p:cNvSpPr>
          <p:nvPr>
            <p:ph type="subTitle" idx="1"/>
          </p:nvPr>
        </p:nvSpPr>
        <p:spPr>
          <a:xfrm>
            <a:off x="857224" y="2708272"/>
            <a:ext cx="7358114" cy="92869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09E1ECB-2B8A-1B46-B2EE-E5E73D40502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6" name="フリーフォーム 35"/>
          <p:cNvSpPr>
            <a:spLocks/>
          </p:cNvSpPr>
          <p:nvPr/>
        </p:nvSpPr>
        <p:spPr bwMode="auto">
          <a:xfrm>
            <a:off x="0" y="3071810"/>
            <a:ext cx="9144000" cy="1115989"/>
          </a:xfrm>
          <a:custGeom>
            <a:avLst/>
            <a:gdLst/>
            <a:ahLst/>
            <a:cxnLst>
              <a:cxn ang="0">
                <a:pos x="0" y="887"/>
              </a:cxn>
              <a:cxn ang="0">
                <a:pos x="240" y="896"/>
              </a:cxn>
              <a:cxn ang="0">
                <a:pos x="888" y="904"/>
              </a:cxn>
              <a:cxn ang="0">
                <a:pos x="1327" y="896"/>
              </a:cxn>
              <a:cxn ang="0">
                <a:pos x="1817" y="887"/>
              </a:cxn>
              <a:cxn ang="0">
                <a:pos x="2381" y="879"/>
              </a:cxn>
              <a:cxn ang="0">
                <a:pos x="2971" y="846"/>
              </a:cxn>
              <a:cxn ang="0">
                <a:pos x="3585" y="804"/>
              </a:cxn>
              <a:cxn ang="0">
                <a:pos x="4199" y="755"/>
              </a:cxn>
              <a:cxn ang="0">
                <a:pos x="4821" y="680"/>
              </a:cxn>
              <a:cxn ang="0">
                <a:pos x="5128" y="638"/>
              </a:cxn>
              <a:cxn ang="0">
                <a:pos x="5427" y="589"/>
              </a:cxn>
              <a:cxn ang="0">
                <a:pos x="5718" y="539"/>
              </a:cxn>
              <a:cxn ang="0">
                <a:pos x="6000" y="481"/>
              </a:cxn>
              <a:cxn ang="0">
                <a:pos x="6274" y="414"/>
              </a:cxn>
              <a:cxn ang="0">
                <a:pos x="6531" y="340"/>
              </a:cxn>
              <a:cxn ang="0">
                <a:pos x="6780" y="257"/>
              </a:cxn>
              <a:cxn ang="0">
                <a:pos x="7004" y="190"/>
              </a:cxn>
              <a:cxn ang="0">
                <a:pos x="7220" y="91"/>
              </a:cxn>
              <a:cxn ang="0">
                <a:pos x="7411" y="0"/>
              </a:cxn>
            </a:cxnLst>
            <a:rect l="0" t="0" r="0" b="0"/>
            <a:pathLst>
              <a:path w="7411" h="904">
                <a:moveTo>
                  <a:pt x="0" y="887"/>
                </a:moveTo>
                <a:lnTo>
                  <a:pt x="240" y="896"/>
                </a:lnTo>
                <a:lnTo>
                  <a:pt x="888" y="904"/>
                </a:lnTo>
                <a:lnTo>
                  <a:pt x="1327" y="896"/>
                </a:lnTo>
                <a:lnTo>
                  <a:pt x="1817" y="887"/>
                </a:lnTo>
                <a:lnTo>
                  <a:pt x="2381" y="879"/>
                </a:lnTo>
                <a:lnTo>
                  <a:pt x="2971" y="846"/>
                </a:lnTo>
                <a:lnTo>
                  <a:pt x="3585" y="804"/>
                </a:lnTo>
                <a:lnTo>
                  <a:pt x="4199" y="755"/>
                </a:lnTo>
                <a:lnTo>
                  <a:pt x="4821" y="680"/>
                </a:lnTo>
                <a:lnTo>
                  <a:pt x="5128" y="638"/>
                </a:lnTo>
                <a:lnTo>
                  <a:pt x="5427" y="589"/>
                </a:lnTo>
                <a:lnTo>
                  <a:pt x="5718" y="539"/>
                </a:lnTo>
                <a:lnTo>
                  <a:pt x="6000" y="481"/>
                </a:lnTo>
                <a:lnTo>
                  <a:pt x="6274" y="414"/>
                </a:lnTo>
                <a:lnTo>
                  <a:pt x="6531" y="340"/>
                </a:lnTo>
                <a:lnTo>
                  <a:pt x="6780" y="257"/>
                </a:lnTo>
                <a:lnTo>
                  <a:pt x="7004" y="190"/>
                </a:lnTo>
                <a:lnTo>
                  <a:pt x="7220" y="91"/>
                </a:lnTo>
                <a:lnTo>
                  <a:pt x="7411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8" name="フリーフォーム 37"/>
          <p:cNvSpPr>
            <a:spLocks/>
          </p:cNvSpPr>
          <p:nvPr/>
        </p:nvSpPr>
        <p:spPr bwMode="auto">
          <a:xfrm>
            <a:off x="0" y="3952661"/>
            <a:ext cx="9144000" cy="369116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581" y="33"/>
              </a:cxn>
              <a:cxn ang="0">
                <a:pos x="1933" y="75"/>
              </a:cxn>
              <a:cxn ang="0">
                <a:pos x="2747" y="116"/>
              </a:cxn>
              <a:cxn ang="0">
                <a:pos x="3552" y="141"/>
              </a:cxn>
              <a:cxn ang="0">
                <a:pos x="4265" y="182"/>
              </a:cxn>
              <a:cxn ang="0">
                <a:pos x="4581" y="216"/>
              </a:cxn>
              <a:cxn ang="0">
                <a:pos x="4838" y="241"/>
              </a:cxn>
              <a:cxn ang="0">
                <a:pos x="5145" y="274"/>
              </a:cxn>
              <a:cxn ang="0">
                <a:pos x="5477" y="290"/>
              </a:cxn>
              <a:cxn ang="0">
                <a:pos x="5875" y="299"/>
              </a:cxn>
              <a:cxn ang="0">
                <a:pos x="6083" y="299"/>
              </a:cxn>
              <a:cxn ang="0">
                <a:pos x="6290" y="290"/>
              </a:cxn>
              <a:cxn ang="0">
                <a:pos x="6514" y="265"/>
              </a:cxn>
              <a:cxn ang="0">
                <a:pos x="6722" y="232"/>
              </a:cxn>
              <a:cxn ang="0">
                <a:pos x="6921" y="199"/>
              </a:cxn>
              <a:cxn ang="0">
                <a:pos x="7104" y="141"/>
              </a:cxn>
              <a:cxn ang="0">
                <a:pos x="7187" y="116"/>
              </a:cxn>
              <a:cxn ang="0">
                <a:pos x="7270" y="83"/>
              </a:cxn>
              <a:cxn ang="0">
                <a:pos x="7344" y="41"/>
              </a:cxn>
              <a:cxn ang="0">
                <a:pos x="7411" y="0"/>
              </a:cxn>
            </a:cxnLst>
            <a:rect l="0" t="0" r="0" b="0"/>
            <a:pathLst>
              <a:path w="7411" h="299">
                <a:moveTo>
                  <a:pt x="0" y="17"/>
                </a:moveTo>
                <a:lnTo>
                  <a:pt x="581" y="33"/>
                </a:lnTo>
                <a:lnTo>
                  <a:pt x="1933" y="75"/>
                </a:lnTo>
                <a:lnTo>
                  <a:pt x="2747" y="116"/>
                </a:lnTo>
                <a:lnTo>
                  <a:pt x="3552" y="141"/>
                </a:lnTo>
                <a:lnTo>
                  <a:pt x="4265" y="182"/>
                </a:lnTo>
                <a:lnTo>
                  <a:pt x="4581" y="216"/>
                </a:lnTo>
                <a:lnTo>
                  <a:pt x="4838" y="241"/>
                </a:lnTo>
                <a:lnTo>
                  <a:pt x="5145" y="274"/>
                </a:lnTo>
                <a:lnTo>
                  <a:pt x="5477" y="290"/>
                </a:lnTo>
                <a:lnTo>
                  <a:pt x="5875" y="299"/>
                </a:lnTo>
                <a:lnTo>
                  <a:pt x="6083" y="299"/>
                </a:lnTo>
                <a:lnTo>
                  <a:pt x="6290" y="290"/>
                </a:lnTo>
                <a:lnTo>
                  <a:pt x="6514" y="265"/>
                </a:lnTo>
                <a:lnTo>
                  <a:pt x="6722" y="232"/>
                </a:lnTo>
                <a:lnTo>
                  <a:pt x="6921" y="199"/>
                </a:lnTo>
                <a:lnTo>
                  <a:pt x="7104" y="141"/>
                </a:lnTo>
                <a:lnTo>
                  <a:pt x="7187" y="116"/>
                </a:lnTo>
                <a:lnTo>
                  <a:pt x="7270" y="83"/>
                </a:lnTo>
                <a:lnTo>
                  <a:pt x="7344" y="41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>
            <a:off x="0" y="3809785"/>
            <a:ext cx="9144000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0" name="フリーフォーム 39"/>
          <p:cNvSpPr>
            <a:spLocks/>
          </p:cNvSpPr>
          <p:nvPr/>
        </p:nvSpPr>
        <p:spPr bwMode="auto">
          <a:xfrm>
            <a:off x="0" y="4090553"/>
            <a:ext cx="91440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1" name="フリーフォーム 40"/>
          <p:cNvSpPr>
            <a:spLocks/>
          </p:cNvSpPr>
          <p:nvPr/>
        </p:nvSpPr>
        <p:spPr bwMode="auto">
          <a:xfrm>
            <a:off x="0" y="4325364"/>
            <a:ext cx="9144000" cy="553056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896" y="349"/>
              </a:cxn>
              <a:cxn ang="0">
                <a:pos x="1850" y="258"/>
              </a:cxn>
              <a:cxn ang="0">
                <a:pos x="3012" y="150"/>
              </a:cxn>
              <a:cxn ang="0">
                <a:pos x="3635" y="108"/>
              </a:cxn>
              <a:cxn ang="0">
                <a:pos x="4257" y="67"/>
              </a:cxn>
              <a:cxn ang="0">
                <a:pos x="4879" y="34"/>
              </a:cxn>
              <a:cxn ang="0">
                <a:pos x="5477" y="9"/>
              </a:cxn>
              <a:cxn ang="0">
                <a:pos x="6050" y="0"/>
              </a:cxn>
              <a:cxn ang="0">
                <a:pos x="6572" y="9"/>
              </a:cxn>
              <a:cxn ang="0">
                <a:pos x="6813" y="17"/>
              </a:cxn>
              <a:cxn ang="0">
                <a:pos x="7029" y="34"/>
              </a:cxn>
              <a:cxn ang="0">
                <a:pos x="7228" y="50"/>
              </a:cxn>
              <a:cxn ang="0">
                <a:pos x="7411" y="83"/>
              </a:cxn>
            </a:cxnLst>
            <a:rect l="0" t="0" r="0" b="0"/>
            <a:pathLst>
              <a:path w="7411" h="448">
                <a:moveTo>
                  <a:pt x="0" y="448"/>
                </a:moveTo>
                <a:lnTo>
                  <a:pt x="896" y="349"/>
                </a:lnTo>
                <a:lnTo>
                  <a:pt x="1850" y="258"/>
                </a:lnTo>
                <a:lnTo>
                  <a:pt x="3012" y="150"/>
                </a:lnTo>
                <a:lnTo>
                  <a:pt x="3635" y="108"/>
                </a:lnTo>
                <a:lnTo>
                  <a:pt x="4257" y="67"/>
                </a:lnTo>
                <a:lnTo>
                  <a:pt x="4879" y="34"/>
                </a:lnTo>
                <a:lnTo>
                  <a:pt x="5477" y="9"/>
                </a:lnTo>
                <a:lnTo>
                  <a:pt x="6050" y="0"/>
                </a:lnTo>
                <a:lnTo>
                  <a:pt x="6572" y="9"/>
                </a:lnTo>
                <a:lnTo>
                  <a:pt x="6813" y="17"/>
                </a:lnTo>
                <a:lnTo>
                  <a:pt x="7029" y="34"/>
                </a:lnTo>
                <a:lnTo>
                  <a:pt x="7228" y="50"/>
                </a:lnTo>
                <a:lnTo>
                  <a:pt x="7411" y="83"/>
                </a:lnTo>
              </a:path>
            </a:pathLst>
          </a:cu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143256" y="407194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152400" y="4019116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143256" y="371475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152400" y="3881224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図形グループ 1"/>
          <p:cNvGrpSpPr/>
          <p:nvPr/>
        </p:nvGrpSpPr>
        <p:grpSpPr>
          <a:xfrm>
            <a:off x="7530770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1169"/>
            <a:ext cx="8229600" cy="46872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31" name="日付プレースホルダ 30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2" name="フッター プレースホルダ 31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3" name="スライド番号プレースホルダ 32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50B5EB0-F625-D942-8E67-423AB25411B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5"/>
            <a:ext cx="2057400" cy="5929352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5556" y="500044"/>
            <a:ext cx="6019800" cy="592935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25" name="フッター プレースホルダ 2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11E5484-EF61-174F-98DE-D2D36093C7C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614477"/>
            <a:ext cx="8229600" cy="4687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F09402E-F96E-EC48-968C-8C5FD9CC2BF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544" y="2698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2544" y="1176322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2CD1DBD8-A67D-41E5-86AA-61E77FDD4AFC}" type="datetimeFigureOut">
              <a:rPr kumimoji="1" lang="en-US" altLang="ja-JP" smtClean="0"/>
              <a:pPr/>
              <a:t>2013/05/25</a:t>
            </a:fld>
            <a:endParaRPr kumimoji="1"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0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CBF14F85-A994-48A2-9419-7B6980C315A3}" type="slidenum">
              <a:rPr kumimoji="0" lang="ja-JP" altLang="en-US" smtClean="0"/>
              <a:pPr/>
              <a:t>‹#›</a:t>
            </a:fld>
            <a:endParaRPr kumimoji="0" lang="ja-JP" altLang="en-US"/>
          </a:p>
        </p:txBody>
      </p:sp>
      <p:grpSp>
        <p:nvGrpSpPr>
          <p:cNvPr id="7" name="図形グループ 6"/>
          <p:cNvGrpSpPr>
            <a:grpSpLocks/>
          </p:cNvGrpSpPr>
          <p:nvPr/>
        </p:nvGrpSpPr>
        <p:grpSpPr bwMode="auto">
          <a:xfrm>
            <a:off x="-16016" y="0"/>
            <a:ext cx="9144000" cy="6858024"/>
            <a:chOff x="-129" y="-42"/>
            <a:chExt cx="6177" cy="4355"/>
          </a:xfrm>
        </p:grpSpPr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-122" y="-42"/>
              <a:ext cx="5811" cy="4091"/>
            </a:xfrm>
            <a:custGeom>
              <a:avLst/>
              <a:gdLst/>
              <a:ahLst/>
              <a:cxnLst>
                <a:cxn ang="0">
                  <a:pos x="0" y="4069"/>
                </a:cxn>
                <a:cxn ang="0">
                  <a:pos x="161" y="4084"/>
                </a:cxn>
                <a:cxn ang="0">
                  <a:pos x="344" y="4084"/>
                </a:cxn>
                <a:cxn ang="0">
                  <a:pos x="593" y="4091"/>
                </a:cxn>
                <a:cxn ang="0">
                  <a:pos x="893" y="4084"/>
                </a:cxn>
                <a:cxn ang="0">
                  <a:pos x="1230" y="4069"/>
                </a:cxn>
                <a:cxn ang="0">
                  <a:pos x="1588" y="4033"/>
                </a:cxn>
                <a:cxn ang="0">
                  <a:pos x="1991" y="3996"/>
                </a:cxn>
                <a:cxn ang="0">
                  <a:pos x="2196" y="3959"/>
                </a:cxn>
                <a:cxn ang="0">
                  <a:pos x="2408" y="3923"/>
                </a:cxn>
                <a:cxn ang="0">
                  <a:pos x="2613" y="3879"/>
                </a:cxn>
                <a:cxn ang="0">
                  <a:pos x="2832" y="3828"/>
                </a:cxn>
                <a:cxn ang="0">
                  <a:pos x="3052" y="3776"/>
                </a:cxn>
                <a:cxn ang="0">
                  <a:pos x="3257" y="3718"/>
                </a:cxn>
                <a:cxn ang="0">
                  <a:pos x="3469" y="3645"/>
                </a:cxn>
                <a:cxn ang="0">
                  <a:pos x="3681" y="3572"/>
                </a:cxn>
                <a:cxn ang="0">
                  <a:pos x="3886" y="3484"/>
                </a:cxn>
                <a:cxn ang="0">
                  <a:pos x="4084" y="3381"/>
                </a:cxn>
                <a:cxn ang="0">
                  <a:pos x="4274" y="3279"/>
                </a:cxn>
                <a:cxn ang="0">
                  <a:pos x="4465" y="3169"/>
                </a:cxn>
                <a:cxn ang="0">
                  <a:pos x="4648" y="3037"/>
                </a:cxn>
                <a:cxn ang="0">
                  <a:pos x="4816" y="2898"/>
                </a:cxn>
                <a:cxn ang="0">
                  <a:pos x="4970" y="2759"/>
                </a:cxn>
                <a:cxn ang="0">
                  <a:pos x="5123" y="2591"/>
                </a:cxn>
                <a:cxn ang="0">
                  <a:pos x="5189" y="2510"/>
                </a:cxn>
                <a:cxn ang="0">
                  <a:pos x="5262" y="2415"/>
                </a:cxn>
                <a:cxn ang="0">
                  <a:pos x="5350" y="2269"/>
                </a:cxn>
                <a:cxn ang="0">
                  <a:pos x="5453" y="2093"/>
                </a:cxn>
                <a:cxn ang="0">
                  <a:pos x="5555" y="1873"/>
                </a:cxn>
                <a:cxn ang="0">
                  <a:pos x="5606" y="1756"/>
                </a:cxn>
                <a:cxn ang="0">
                  <a:pos x="5658" y="1625"/>
                </a:cxn>
                <a:cxn ang="0">
                  <a:pos x="5709" y="1485"/>
                </a:cxn>
                <a:cxn ang="0">
                  <a:pos x="5745" y="1332"/>
                </a:cxn>
                <a:cxn ang="0">
                  <a:pos x="5775" y="1207"/>
                </a:cxn>
                <a:cxn ang="0">
                  <a:pos x="5789" y="1068"/>
                </a:cxn>
                <a:cxn ang="0">
                  <a:pos x="5804" y="893"/>
                </a:cxn>
                <a:cxn ang="0">
                  <a:pos x="5811" y="790"/>
                </a:cxn>
                <a:cxn ang="0">
                  <a:pos x="5804" y="695"/>
                </a:cxn>
                <a:cxn ang="0">
                  <a:pos x="5797" y="578"/>
                </a:cxn>
                <a:cxn ang="0">
                  <a:pos x="5782" y="461"/>
                </a:cxn>
                <a:cxn ang="0">
                  <a:pos x="5760" y="344"/>
                </a:cxn>
                <a:cxn ang="0">
                  <a:pos x="5738" y="227"/>
                </a:cxn>
                <a:cxn ang="0">
                  <a:pos x="5694" y="109"/>
                </a:cxn>
                <a:cxn ang="0">
                  <a:pos x="5643" y="0"/>
                </a:cxn>
              </a:cxnLst>
              <a:rect l="0" t="0" r="0" b="0"/>
              <a:pathLst>
                <a:path w="5811" h="4091">
                  <a:moveTo>
                    <a:pt x="0" y="4069"/>
                  </a:moveTo>
                  <a:lnTo>
                    <a:pt x="161" y="4084"/>
                  </a:lnTo>
                  <a:lnTo>
                    <a:pt x="344" y="4084"/>
                  </a:lnTo>
                  <a:lnTo>
                    <a:pt x="593" y="4091"/>
                  </a:lnTo>
                  <a:lnTo>
                    <a:pt x="893" y="4084"/>
                  </a:lnTo>
                  <a:lnTo>
                    <a:pt x="1230" y="4069"/>
                  </a:lnTo>
                  <a:lnTo>
                    <a:pt x="1588" y="4033"/>
                  </a:lnTo>
                  <a:lnTo>
                    <a:pt x="1991" y="3996"/>
                  </a:lnTo>
                  <a:lnTo>
                    <a:pt x="2196" y="3959"/>
                  </a:lnTo>
                  <a:lnTo>
                    <a:pt x="2408" y="3923"/>
                  </a:lnTo>
                  <a:lnTo>
                    <a:pt x="2613" y="3879"/>
                  </a:lnTo>
                  <a:lnTo>
                    <a:pt x="2832" y="3828"/>
                  </a:lnTo>
                  <a:lnTo>
                    <a:pt x="3052" y="3776"/>
                  </a:lnTo>
                  <a:lnTo>
                    <a:pt x="3257" y="3718"/>
                  </a:lnTo>
                  <a:lnTo>
                    <a:pt x="3469" y="3645"/>
                  </a:lnTo>
                  <a:lnTo>
                    <a:pt x="3681" y="3572"/>
                  </a:lnTo>
                  <a:lnTo>
                    <a:pt x="3886" y="3484"/>
                  </a:lnTo>
                  <a:lnTo>
                    <a:pt x="4084" y="3381"/>
                  </a:lnTo>
                  <a:lnTo>
                    <a:pt x="4274" y="3279"/>
                  </a:lnTo>
                  <a:lnTo>
                    <a:pt x="4465" y="3169"/>
                  </a:lnTo>
                  <a:lnTo>
                    <a:pt x="4648" y="3037"/>
                  </a:lnTo>
                  <a:lnTo>
                    <a:pt x="4816" y="2898"/>
                  </a:lnTo>
                  <a:lnTo>
                    <a:pt x="4970" y="2759"/>
                  </a:lnTo>
                  <a:lnTo>
                    <a:pt x="5123" y="2591"/>
                  </a:lnTo>
                  <a:lnTo>
                    <a:pt x="5189" y="2510"/>
                  </a:lnTo>
                  <a:lnTo>
                    <a:pt x="5262" y="2415"/>
                  </a:lnTo>
                  <a:lnTo>
                    <a:pt x="5350" y="2269"/>
                  </a:lnTo>
                  <a:lnTo>
                    <a:pt x="5453" y="2093"/>
                  </a:lnTo>
                  <a:lnTo>
                    <a:pt x="5555" y="1873"/>
                  </a:lnTo>
                  <a:lnTo>
                    <a:pt x="5606" y="1756"/>
                  </a:lnTo>
                  <a:lnTo>
                    <a:pt x="5658" y="1625"/>
                  </a:lnTo>
                  <a:lnTo>
                    <a:pt x="5709" y="1485"/>
                  </a:lnTo>
                  <a:lnTo>
                    <a:pt x="5745" y="1332"/>
                  </a:lnTo>
                  <a:lnTo>
                    <a:pt x="5775" y="1207"/>
                  </a:lnTo>
                  <a:lnTo>
                    <a:pt x="5789" y="1068"/>
                  </a:lnTo>
                  <a:lnTo>
                    <a:pt x="5804" y="893"/>
                  </a:lnTo>
                  <a:lnTo>
                    <a:pt x="5811" y="790"/>
                  </a:lnTo>
                  <a:lnTo>
                    <a:pt x="5804" y="695"/>
                  </a:lnTo>
                  <a:lnTo>
                    <a:pt x="5797" y="578"/>
                  </a:lnTo>
                  <a:lnTo>
                    <a:pt x="5782" y="461"/>
                  </a:lnTo>
                  <a:lnTo>
                    <a:pt x="5760" y="344"/>
                  </a:lnTo>
                  <a:lnTo>
                    <a:pt x="5738" y="227"/>
                  </a:lnTo>
                  <a:lnTo>
                    <a:pt x="5694" y="109"/>
                  </a:lnTo>
                  <a:lnTo>
                    <a:pt x="5643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-129" y="-42"/>
              <a:ext cx="6177" cy="4245"/>
            </a:xfrm>
            <a:custGeom>
              <a:avLst/>
              <a:gdLst/>
              <a:ahLst/>
              <a:cxnLst>
                <a:cxn ang="0">
                  <a:pos x="0" y="4238"/>
                </a:cxn>
                <a:cxn ang="0">
                  <a:pos x="161" y="4245"/>
                </a:cxn>
                <a:cxn ang="0">
                  <a:pos x="607" y="4245"/>
                </a:cxn>
                <a:cxn ang="0">
                  <a:pos x="915" y="4238"/>
                </a:cxn>
                <a:cxn ang="0">
                  <a:pos x="1266" y="4223"/>
                </a:cxn>
                <a:cxn ang="0">
                  <a:pos x="1632" y="4208"/>
                </a:cxn>
                <a:cxn ang="0">
                  <a:pos x="2034" y="4172"/>
                </a:cxn>
                <a:cxn ang="0">
                  <a:pos x="2459" y="4135"/>
                </a:cxn>
                <a:cxn ang="0">
                  <a:pos x="2891" y="4069"/>
                </a:cxn>
                <a:cxn ang="0">
                  <a:pos x="3096" y="4033"/>
                </a:cxn>
                <a:cxn ang="0">
                  <a:pos x="3308" y="4003"/>
                </a:cxn>
                <a:cxn ang="0">
                  <a:pos x="3513" y="3952"/>
                </a:cxn>
                <a:cxn ang="0">
                  <a:pos x="3718" y="3901"/>
                </a:cxn>
                <a:cxn ang="0">
                  <a:pos x="3915" y="3850"/>
                </a:cxn>
                <a:cxn ang="0">
                  <a:pos x="4098" y="3791"/>
                </a:cxn>
                <a:cxn ang="0">
                  <a:pos x="4289" y="3725"/>
                </a:cxn>
                <a:cxn ang="0">
                  <a:pos x="4464" y="3652"/>
                </a:cxn>
                <a:cxn ang="0">
                  <a:pos x="4625" y="3586"/>
                </a:cxn>
                <a:cxn ang="0">
                  <a:pos x="4779" y="3498"/>
                </a:cxn>
                <a:cxn ang="0">
                  <a:pos x="4925" y="3410"/>
                </a:cxn>
                <a:cxn ang="0">
                  <a:pos x="5050" y="3308"/>
                </a:cxn>
                <a:cxn ang="0">
                  <a:pos x="5094" y="3271"/>
                </a:cxn>
                <a:cxn ang="0">
                  <a:pos x="5204" y="3154"/>
                </a:cxn>
                <a:cxn ang="0">
                  <a:pos x="5372" y="2971"/>
                </a:cxn>
                <a:cxn ang="0">
                  <a:pos x="5467" y="2862"/>
                </a:cxn>
                <a:cxn ang="0">
                  <a:pos x="5562" y="2722"/>
                </a:cxn>
                <a:cxn ang="0">
                  <a:pos x="5665" y="2583"/>
                </a:cxn>
                <a:cxn ang="0">
                  <a:pos x="5760" y="2422"/>
                </a:cxn>
                <a:cxn ang="0">
                  <a:pos x="5855" y="2247"/>
                </a:cxn>
                <a:cxn ang="0">
                  <a:pos x="5943" y="2071"/>
                </a:cxn>
                <a:cxn ang="0">
                  <a:pos x="6023" y="1881"/>
                </a:cxn>
                <a:cxn ang="0">
                  <a:pos x="6089" y="1683"/>
                </a:cxn>
                <a:cxn ang="0">
                  <a:pos x="6118" y="1573"/>
                </a:cxn>
                <a:cxn ang="0">
                  <a:pos x="6140" y="1471"/>
                </a:cxn>
                <a:cxn ang="0">
                  <a:pos x="6162" y="1361"/>
                </a:cxn>
                <a:cxn ang="0">
                  <a:pos x="6170" y="1244"/>
                </a:cxn>
                <a:cxn ang="0">
                  <a:pos x="6177" y="1105"/>
                </a:cxn>
                <a:cxn ang="0">
                  <a:pos x="6177" y="944"/>
                </a:cxn>
                <a:cxn ang="0">
                  <a:pos x="6170" y="754"/>
                </a:cxn>
                <a:cxn ang="0">
                  <a:pos x="6155" y="658"/>
                </a:cxn>
                <a:cxn ang="0">
                  <a:pos x="6133" y="549"/>
                </a:cxn>
                <a:cxn ang="0">
                  <a:pos x="6104" y="446"/>
                </a:cxn>
                <a:cxn ang="0">
                  <a:pos x="6075" y="344"/>
                </a:cxn>
                <a:cxn ang="0">
                  <a:pos x="6031" y="241"/>
                </a:cxn>
                <a:cxn ang="0">
                  <a:pos x="5987" y="153"/>
                </a:cxn>
                <a:cxn ang="0">
                  <a:pos x="5928" y="73"/>
                </a:cxn>
                <a:cxn ang="0">
                  <a:pos x="5862" y="0"/>
                </a:cxn>
              </a:cxnLst>
              <a:rect l="0" t="0" r="0" b="0"/>
              <a:pathLst>
                <a:path w="6177" h="4245">
                  <a:moveTo>
                    <a:pt x="0" y="4238"/>
                  </a:moveTo>
                  <a:lnTo>
                    <a:pt x="161" y="4245"/>
                  </a:lnTo>
                  <a:lnTo>
                    <a:pt x="607" y="4245"/>
                  </a:lnTo>
                  <a:lnTo>
                    <a:pt x="915" y="4238"/>
                  </a:lnTo>
                  <a:lnTo>
                    <a:pt x="1266" y="4223"/>
                  </a:lnTo>
                  <a:lnTo>
                    <a:pt x="1632" y="4208"/>
                  </a:lnTo>
                  <a:lnTo>
                    <a:pt x="2034" y="4172"/>
                  </a:lnTo>
                  <a:lnTo>
                    <a:pt x="2459" y="4135"/>
                  </a:lnTo>
                  <a:lnTo>
                    <a:pt x="2891" y="4069"/>
                  </a:lnTo>
                  <a:lnTo>
                    <a:pt x="3096" y="4033"/>
                  </a:lnTo>
                  <a:lnTo>
                    <a:pt x="3308" y="4003"/>
                  </a:lnTo>
                  <a:lnTo>
                    <a:pt x="3513" y="3952"/>
                  </a:lnTo>
                  <a:lnTo>
                    <a:pt x="3718" y="3901"/>
                  </a:lnTo>
                  <a:lnTo>
                    <a:pt x="3915" y="3850"/>
                  </a:lnTo>
                  <a:lnTo>
                    <a:pt x="4098" y="3791"/>
                  </a:lnTo>
                  <a:lnTo>
                    <a:pt x="4289" y="3725"/>
                  </a:lnTo>
                  <a:lnTo>
                    <a:pt x="4464" y="3652"/>
                  </a:lnTo>
                  <a:lnTo>
                    <a:pt x="4625" y="3586"/>
                  </a:lnTo>
                  <a:lnTo>
                    <a:pt x="4779" y="3498"/>
                  </a:lnTo>
                  <a:lnTo>
                    <a:pt x="4925" y="3410"/>
                  </a:lnTo>
                  <a:lnTo>
                    <a:pt x="5050" y="3308"/>
                  </a:lnTo>
                  <a:lnTo>
                    <a:pt x="5094" y="3271"/>
                  </a:lnTo>
                  <a:lnTo>
                    <a:pt x="5204" y="3154"/>
                  </a:lnTo>
                  <a:lnTo>
                    <a:pt x="5372" y="2971"/>
                  </a:lnTo>
                  <a:lnTo>
                    <a:pt x="5467" y="2862"/>
                  </a:lnTo>
                  <a:lnTo>
                    <a:pt x="5562" y="2722"/>
                  </a:lnTo>
                  <a:lnTo>
                    <a:pt x="5665" y="2583"/>
                  </a:lnTo>
                  <a:lnTo>
                    <a:pt x="5760" y="2422"/>
                  </a:lnTo>
                  <a:lnTo>
                    <a:pt x="5855" y="2247"/>
                  </a:lnTo>
                  <a:lnTo>
                    <a:pt x="5943" y="2071"/>
                  </a:lnTo>
                  <a:lnTo>
                    <a:pt x="6023" y="1881"/>
                  </a:lnTo>
                  <a:lnTo>
                    <a:pt x="6089" y="1683"/>
                  </a:lnTo>
                  <a:lnTo>
                    <a:pt x="6118" y="1573"/>
                  </a:lnTo>
                  <a:lnTo>
                    <a:pt x="6140" y="1471"/>
                  </a:lnTo>
                  <a:lnTo>
                    <a:pt x="6162" y="1361"/>
                  </a:lnTo>
                  <a:lnTo>
                    <a:pt x="6170" y="1244"/>
                  </a:lnTo>
                  <a:lnTo>
                    <a:pt x="6177" y="1105"/>
                  </a:lnTo>
                  <a:lnTo>
                    <a:pt x="6177" y="944"/>
                  </a:lnTo>
                  <a:lnTo>
                    <a:pt x="6170" y="754"/>
                  </a:lnTo>
                  <a:lnTo>
                    <a:pt x="6155" y="658"/>
                  </a:lnTo>
                  <a:lnTo>
                    <a:pt x="6133" y="549"/>
                  </a:lnTo>
                  <a:lnTo>
                    <a:pt x="6104" y="446"/>
                  </a:lnTo>
                  <a:lnTo>
                    <a:pt x="6075" y="344"/>
                  </a:lnTo>
                  <a:lnTo>
                    <a:pt x="6031" y="241"/>
                  </a:lnTo>
                  <a:lnTo>
                    <a:pt x="5987" y="153"/>
                  </a:lnTo>
                  <a:lnTo>
                    <a:pt x="5928" y="73"/>
                  </a:lnTo>
                  <a:lnTo>
                    <a:pt x="5862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6" name="フリーフォーム 25"/>
            <p:cNvSpPr>
              <a:spLocks/>
            </p:cNvSpPr>
            <p:nvPr/>
          </p:nvSpPr>
          <p:spPr bwMode="auto">
            <a:xfrm>
              <a:off x="-129" y="1692"/>
              <a:ext cx="6170" cy="2416"/>
            </a:xfrm>
            <a:custGeom>
              <a:avLst/>
              <a:gdLst/>
              <a:ahLst/>
              <a:cxnLst>
                <a:cxn ang="0">
                  <a:pos x="0" y="2203"/>
                </a:cxn>
                <a:cxn ang="0">
                  <a:pos x="161" y="2233"/>
                </a:cxn>
                <a:cxn ang="0">
                  <a:pos x="600" y="2299"/>
                </a:cxn>
                <a:cxn ang="0">
                  <a:pos x="907" y="2335"/>
                </a:cxn>
                <a:cxn ang="0">
                  <a:pos x="1251" y="2365"/>
                </a:cxn>
                <a:cxn ang="0">
                  <a:pos x="1624" y="2394"/>
                </a:cxn>
                <a:cxn ang="0">
                  <a:pos x="2034" y="2408"/>
                </a:cxn>
                <a:cxn ang="0">
                  <a:pos x="2452" y="2416"/>
                </a:cxn>
                <a:cxn ang="0">
                  <a:pos x="2671" y="2416"/>
                </a:cxn>
                <a:cxn ang="0">
                  <a:pos x="2883" y="2401"/>
                </a:cxn>
                <a:cxn ang="0">
                  <a:pos x="3096" y="2394"/>
                </a:cxn>
                <a:cxn ang="0">
                  <a:pos x="3308" y="2379"/>
                </a:cxn>
                <a:cxn ang="0">
                  <a:pos x="3520" y="2357"/>
                </a:cxn>
                <a:cxn ang="0">
                  <a:pos x="3725" y="2328"/>
                </a:cxn>
                <a:cxn ang="0">
                  <a:pos x="3930" y="2291"/>
                </a:cxn>
                <a:cxn ang="0">
                  <a:pos x="4128" y="2247"/>
                </a:cxn>
                <a:cxn ang="0">
                  <a:pos x="4318" y="2196"/>
                </a:cxn>
                <a:cxn ang="0">
                  <a:pos x="4501" y="2138"/>
                </a:cxn>
                <a:cxn ang="0">
                  <a:pos x="4677" y="2072"/>
                </a:cxn>
                <a:cxn ang="0">
                  <a:pos x="4838" y="1991"/>
                </a:cxn>
                <a:cxn ang="0">
                  <a:pos x="4991" y="1911"/>
                </a:cxn>
                <a:cxn ang="0">
                  <a:pos x="5130" y="1816"/>
                </a:cxn>
                <a:cxn ang="0">
                  <a:pos x="5167" y="1786"/>
                </a:cxn>
                <a:cxn ang="0">
                  <a:pos x="5269" y="1684"/>
                </a:cxn>
                <a:cxn ang="0">
                  <a:pos x="5430" y="1530"/>
                </a:cxn>
                <a:cxn ang="0">
                  <a:pos x="5511" y="1435"/>
                </a:cxn>
                <a:cxn ang="0">
                  <a:pos x="5613" y="1318"/>
                </a:cxn>
                <a:cxn ang="0">
                  <a:pos x="5701" y="1193"/>
                </a:cxn>
                <a:cxn ang="0">
                  <a:pos x="5789" y="1054"/>
                </a:cxn>
                <a:cxn ang="0">
                  <a:pos x="5884" y="908"/>
                </a:cxn>
                <a:cxn ang="0">
                  <a:pos x="5957" y="747"/>
                </a:cxn>
                <a:cxn ang="0">
                  <a:pos x="6031" y="571"/>
                </a:cxn>
                <a:cxn ang="0">
                  <a:pos x="6096" y="396"/>
                </a:cxn>
                <a:cxn ang="0">
                  <a:pos x="6140" y="205"/>
                </a:cxn>
                <a:cxn ang="0">
                  <a:pos x="6162" y="103"/>
                </a:cxn>
                <a:cxn ang="0">
                  <a:pos x="6170" y="0"/>
                </a:cxn>
              </a:cxnLst>
              <a:rect l="0" t="0" r="0" b="0"/>
              <a:pathLst>
                <a:path w="6170" h="2416">
                  <a:moveTo>
                    <a:pt x="0" y="2203"/>
                  </a:moveTo>
                  <a:lnTo>
                    <a:pt x="161" y="2233"/>
                  </a:lnTo>
                  <a:lnTo>
                    <a:pt x="600" y="2299"/>
                  </a:lnTo>
                  <a:lnTo>
                    <a:pt x="907" y="2335"/>
                  </a:lnTo>
                  <a:lnTo>
                    <a:pt x="1251" y="2365"/>
                  </a:lnTo>
                  <a:lnTo>
                    <a:pt x="1624" y="2394"/>
                  </a:lnTo>
                  <a:lnTo>
                    <a:pt x="2034" y="2408"/>
                  </a:lnTo>
                  <a:lnTo>
                    <a:pt x="2452" y="2416"/>
                  </a:lnTo>
                  <a:lnTo>
                    <a:pt x="2671" y="2416"/>
                  </a:lnTo>
                  <a:lnTo>
                    <a:pt x="2883" y="2401"/>
                  </a:lnTo>
                  <a:lnTo>
                    <a:pt x="3096" y="2394"/>
                  </a:lnTo>
                  <a:lnTo>
                    <a:pt x="3308" y="2379"/>
                  </a:lnTo>
                  <a:lnTo>
                    <a:pt x="3520" y="2357"/>
                  </a:lnTo>
                  <a:lnTo>
                    <a:pt x="3725" y="2328"/>
                  </a:lnTo>
                  <a:lnTo>
                    <a:pt x="3930" y="2291"/>
                  </a:lnTo>
                  <a:lnTo>
                    <a:pt x="4128" y="2247"/>
                  </a:lnTo>
                  <a:lnTo>
                    <a:pt x="4318" y="2196"/>
                  </a:lnTo>
                  <a:lnTo>
                    <a:pt x="4501" y="2138"/>
                  </a:lnTo>
                  <a:lnTo>
                    <a:pt x="4677" y="2072"/>
                  </a:lnTo>
                  <a:lnTo>
                    <a:pt x="4838" y="1991"/>
                  </a:lnTo>
                  <a:lnTo>
                    <a:pt x="4991" y="1911"/>
                  </a:lnTo>
                  <a:lnTo>
                    <a:pt x="5130" y="1816"/>
                  </a:lnTo>
                  <a:lnTo>
                    <a:pt x="5167" y="1786"/>
                  </a:lnTo>
                  <a:lnTo>
                    <a:pt x="5269" y="1684"/>
                  </a:lnTo>
                  <a:lnTo>
                    <a:pt x="5430" y="1530"/>
                  </a:lnTo>
                  <a:lnTo>
                    <a:pt x="5511" y="1435"/>
                  </a:lnTo>
                  <a:lnTo>
                    <a:pt x="5613" y="1318"/>
                  </a:lnTo>
                  <a:lnTo>
                    <a:pt x="5701" y="1193"/>
                  </a:lnTo>
                  <a:lnTo>
                    <a:pt x="5789" y="1054"/>
                  </a:lnTo>
                  <a:lnTo>
                    <a:pt x="5884" y="908"/>
                  </a:lnTo>
                  <a:lnTo>
                    <a:pt x="5957" y="747"/>
                  </a:lnTo>
                  <a:lnTo>
                    <a:pt x="6031" y="571"/>
                  </a:lnTo>
                  <a:lnTo>
                    <a:pt x="6096" y="396"/>
                  </a:lnTo>
                  <a:lnTo>
                    <a:pt x="6140" y="205"/>
                  </a:lnTo>
                  <a:lnTo>
                    <a:pt x="6162" y="103"/>
                  </a:lnTo>
                  <a:lnTo>
                    <a:pt x="6170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7" name="フリーフォーム 26"/>
            <p:cNvSpPr>
              <a:spLocks/>
            </p:cNvSpPr>
            <p:nvPr/>
          </p:nvSpPr>
          <p:spPr bwMode="auto">
            <a:xfrm>
              <a:off x="3237" y="-42"/>
              <a:ext cx="2562" cy="4355"/>
            </a:xfrm>
            <a:custGeom>
              <a:avLst/>
              <a:gdLst/>
              <a:ahLst/>
              <a:cxnLst>
                <a:cxn ang="0">
                  <a:pos x="2108" y="0"/>
                </a:cxn>
                <a:cxn ang="0">
                  <a:pos x="2145" y="73"/>
                </a:cxn>
                <a:cxn ang="0">
                  <a:pos x="2196" y="175"/>
                </a:cxn>
                <a:cxn ang="0">
                  <a:pos x="2247" y="300"/>
                </a:cxn>
                <a:cxn ang="0">
                  <a:pos x="2321" y="453"/>
                </a:cxn>
                <a:cxn ang="0">
                  <a:pos x="2379" y="629"/>
                </a:cxn>
                <a:cxn ang="0">
                  <a:pos x="2438" y="827"/>
                </a:cxn>
                <a:cxn ang="0">
                  <a:pos x="2489" y="1054"/>
                </a:cxn>
                <a:cxn ang="0">
                  <a:pos x="2533" y="1288"/>
                </a:cxn>
                <a:cxn ang="0">
                  <a:pos x="2548" y="1412"/>
                </a:cxn>
                <a:cxn ang="0">
                  <a:pos x="2562" y="1537"/>
                </a:cxn>
                <a:cxn ang="0">
                  <a:pos x="2562" y="1668"/>
                </a:cxn>
                <a:cxn ang="0">
                  <a:pos x="2562" y="1793"/>
                </a:cxn>
                <a:cxn ang="0">
                  <a:pos x="2555" y="1932"/>
                </a:cxn>
                <a:cxn ang="0">
                  <a:pos x="2533" y="2064"/>
                </a:cxn>
                <a:cxn ang="0">
                  <a:pos x="2511" y="2195"/>
                </a:cxn>
                <a:cxn ang="0">
                  <a:pos x="2482" y="2327"/>
                </a:cxn>
                <a:cxn ang="0">
                  <a:pos x="2438" y="2459"/>
                </a:cxn>
                <a:cxn ang="0">
                  <a:pos x="2386" y="2591"/>
                </a:cxn>
                <a:cxn ang="0">
                  <a:pos x="2321" y="2730"/>
                </a:cxn>
                <a:cxn ang="0">
                  <a:pos x="2247" y="2862"/>
                </a:cxn>
                <a:cxn ang="0">
                  <a:pos x="2174" y="2993"/>
                </a:cxn>
                <a:cxn ang="0">
                  <a:pos x="2079" y="3118"/>
                </a:cxn>
                <a:cxn ang="0">
                  <a:pos x="2035" y="3169"/>
                </a:cxn>
                <a:cxn ang="0">
                  <a:pos x="1911" y="3293"/>
                </a:cxn>
                <a:cxn ang="0">
                  <a:pos x="1728" y="3484"/>
                </a:cxn>
                <a:cxn ang="0">
                  <a:pos x="1603" y="3586"/>
                </a:cxn>
                <a:cxn ang="0">
                  <a:pos x="1472" y="3689"/>
                </a:cxn>
                <a:cxn ang="0">
                  <a:pos x="1325" y="3791"/>
                </a:cxn>
                <a:cxn ang="0">
                  <a:pos x="1164" y="3908"/>
                </a:cxn>
                <a:cxn ang="0">
                  <a:pos x="996" y="4011"/>
                </a:cxn>
                <a:cxn ang="0">
                  <a:pos x="813" y="4106"/>
                </a:cxn>
                <a:cxn ang="0">
                  <a:pos x="623" y="4194"/>
                </a:cxn>
                <a:cxn ang="0">
                  <a:pos x="425" y="4267"/>
                </a:cxn>
                <a:cxn ang="0">
                  <a:pos x="322" y="4296"/>
                </a:cxn>
                <a:cxn ang="0">
                  <a:pos x="213" y="4318"/>
                </a:cxn>
                <a:cxn ang="0">
                  <a:pos x="110" y="4347"/>
                </a:cxn>
                <a:cxn ang="0">
                  <a:pos x="0" y="4355"/>
                </a:cxn>
              </a:cxnLst>
              <a:rect l="0" t="0" r="0" b="0"/>
              <a:pathLst>
                <a:path w="2562" h="4355">
                  <a:moveTo>
                    <a:pt x="2108" y="0"/>
                  </a:moveTo>
                  <a:lnTo>
                    <a:pt x="2145" y="73"/>
                  </a:lnTo>
                  <a:lnTo>
                    <a:pt x="2196" y="175"/>
                  </a:lnTo>
                  <a:lnTo>
                    <a:pt x="2247" y="300"/>
                  </a:lnTo>
                  <a:lnTo>
                    <a:pt x="2321" y="453"/>
                  </a:lnTo>
                  <a:lnTo>
                    <a:pt x="2379" y="629"/>
                  </a:lnTo>
                  <a:lnTo>
                    <a:pt x="2438" y="827"/>
                  </a:lnTo>
                  <a:lnTo>
                    <a:pt x="2489" y="1054"/>
                  </a:lnTo>
                  <a:lnTo>
                    <a:pt x="2533" y="1288"/>
                  </a:lnTo>
                  <a:lnTo>
                    <a:pt x="2548" y="1412"/>
                  </a:lnTo>
                  <a:lnTo>
                    <a:pt x="2562" y="1537"/>
                  </a:lnTo>
                  <a:lnTo>
                    <a:pt x="2562" y="1668"/>
                  </a:lnTo>
                  <a:lnTo>
                    <a:pt x="2562" y="1793"/>
                  </a:lnTo>
                  <a:lnTo>
                    <a:pt x="2555" y="1932"/>
                  </a:lnTo>
                  <a:lnTo>
                    <a:pt x="2533" y="2064"/>
                  </a:lnTo>
                  <a:lnTo>
                    <a:pt x="2511" y="2195"/>
                  </a:lnTo>
                  <a:lnTo>
                    <a:pt x="2482" y="2327"/>
                  </a:lnTo>
                  <a:lnTo>
                    <a:pt x="2438" y="2459"/>
                  </a:lnTo>
                  <a:lnTo>
                    <a:pt x="2386" y="2591"/>
                  </a:lnTo>
                  <a:lnTo>
                    <a:pt x="2321" y="2730"/>
                  </a:lnTo>
                  <a:lnTo>
                    <a:pt x="2247" y="2862"/>
                  </a:lnTo>
                  <a:lnTo>
                    <a:pt x="2174" y="2993"/>
                  </a:lnTo>
                  <a:lnTo>
                    <a:pt x="2079" y="3118"/>
                  </a:lnTo>
                  <a:lnTo>
                    <a:pt x="2035" y="3169"/>
                  </a:lnTo>
                  <a:lnTo>
                    <a:pt x="1911" y="3293"/>
                  </a:lnTo>
                  <a:lnTo>
                    <a:pt x="1728" y="3484"/>
                  </a:lnTo>
                  <a:lnTo>
                    <a:pt x="1603" y="3586"/>
                  </a:lnTo>
                  <a:lnTo>
                    <a:pt x="1472" y="3689"/>
                  </a:lnTo>
                  <a:lnTo>
                    <a:pt x="1325" y="3791"/>
                  </a:lnTo>
                  <a:lnTo>
                    <a:pt x="1164" y="3908"/>
                  </a:lnTo>
                  <a:lnTo>
                    <a:pt x="996" y="4011"/>
                  </a:lnTo>
                  <a:lnTo>
                    <a:pt x="813" y="4106"/>
                  </a:lnTo>
                  <a:lnTo>
                    <a:pt x="623" y="4194"/>
                  </a:lnTo>
                  <a:lnTo>
                    <a:pt x="425" y="4267"/>
                  </a:lnTo>
                  <a:lnTo>
                    <a:pt x="322" y="4296"/>
                  </a:lnTo>
                  <a:lnTo>
                    <a:pt x="213" y="4318"/>
                  </a:lnTo>
                  <a:lnTo>
                    <a:pt x="110" y="4347"/>
                  </a:lnTo>
                  <a:lnTo>
                    <a:pt x="0" y="4355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8" name="フリーフォーム 27"/>
            <p:cNvSpPr>
              <a:spLocks/>
            </p:cNvSpPr>
            <p:nvPr/>
          </p:nvSpPr>
          <p:spPr bwMode="auto">
            <a:xfrm>
              <a:off x="4533" y="1949"/>
              <a:ext cx="1508" cy="2364"/>
            </a:xfrm>
            <a:custGeom>
              <a:avLst/>
              <a:gdLst/>
              <a:ahLst/>
              <a:cxnLst>
                <a:cxn ang="0">
                  <a:pos x="0" y="2364"/>
                </a:cxn>
                <a:cxn ang="0">
                  <a:pos x="58" y="2320"/>
                </a:cxn>
                <a:cxn ang="0">
                  <a:pos x="212" y="2181"/>
                </a:cxn>
                <a:cxn ang="0">
                  <a:pos x="322" y="2086"/>
                </a:cxn>
                <a:cxn ang="0">
                  <a:pos x="439" y="1976"/>
                </a:cxn>
                <a:cxn ang="0">
                  <a:pos x="564" y="1837"/>
                </a:cxn>
                <a:cxn ang="0">
                  <a:pos x="695" y="1683"/>
                </a:cxn>
                <a:cxn ang="0">
                  <a:pos x="827" y="1529"/>
                </a:cxn>
                <a:cxn ang="0">
                  <a:pos x="959" y="1339"/>
                </a:cxn>
                <a:cxn ang="0">
                  <a:pos x="1090" y="1149"/>
                </a:cxn>
                <a:cxn ang="0">
                  <a:pos x="1208" y="936"/>
                </a:cxn>
                <a:cxn ang="0">
                  <a:pos x="1266" y="827"/>
                </a:cxn>
                <a:cxn ang="0">
                  <a:pos x="1310" y="717"/>
                </a:cxn>
                <a:cxn ang="0">
                  <a:pos x="1361" y="600"/>
                </a:cxn>
                <a:cxn ang="0">
                  <a:pos x="1405" y="490"/>
                </a:cxn>
                <a:cxn ang="0">
                  <a:pos x="1434" y="365"/>
                </a:cxn>
                <a:cxn ang="0">
                  <a:pos x="1471" y="248"/>
                </a:cxn>
                <a:cxn ang="0">
                  <a:pos x="1493" y="124"/>
                </a:cxn>
                <a:cxn ang="0">
                  <a:pos x="1508" y="0"/>
                </a:cxn>
              </a:cxnLst>
              <a:rect l="0" t="0" r="0" b="0"/>
              <a:pathLst>
                <a:path w="1508" h="2364">
                  <a:moveTo>
                    <a:pt x="0" y="2364"/>
                  </a:moveTo>
                  <a:lnTo>
                    <a:pt x="58" y="2320"/>
                  </a:lnTo>
                  <a:lnTo>
                    <a:pt x="212" y="2181"/>
                  </a:lnTo>
                  <a:lnTo>
                    <a:pt x="322" y="2086"/>
                  </a:lnTo>
                  <a:lnTo>
                    <a:pt x="439" y="1976"/>
                  </a:lnTo>
                  <a:lnTo>
                    <a:pt x="564" y="1837"/>
                  </a:lnTo>
                  <a:lnTo>
                    <a:pt x="695" y="1683"/>
                  </a:lnTo>
                  <a:lnTo>
                    <a:pt x="827" y="1529"/>
                  </a:lnTo>
                  <a:lnTo>
                    <a:pt x="959" y="1339"/>
                  </a:lnTo>
                  <a:lnTo>
                    <a:pt x="1090" y="1149"/>
                  </a:lnTo>
                  <a:lnTo>
                    <a:pt x="1208" y="936"/>
                  </a:lnTo>
                  <a:lnTo>
                    <a:pt x="1266" y="827"/>
                  </a:lnTo>
                  <a:lnTo>
                    <a:pt x="1310" y="717"/>
                  </a:lnTo>
                  <a:lnTo>
                    <a:pt x="1361" y="600"/>
                  </a:lnTo>
                  <a:lnTo>
                    <a:pt x="1405" y="490"/>
                  </a:lnTo>
                  <a:lnTo>
                    <a:pt x="1434" y="365"/>
                  </a:lnTo>
                  <a:lnTo>
                    <a:pt x="1471" y="248"/>
                  </a:lnTo>
                  <a:lnTo>
                    <a:pt x="1493" y="124"/>
                  </a:lnTo>
                  <a:lnTo>
                    <a:pt x="1508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grpSp>
        <p:nvGrpSpPr>
          <p:cNvPr id="8" name="図形グループ 7"/>
          <p:cNvGrpSpPr/>
          <p:nvPr/>
        </p:nvGrpSpPr>
        <p:grpSpPr>
          <a:xfrm>
            <a:off x="7270629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0" name="フリーフォーム 29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フリーフォーム 30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フリーフォーム 31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図形グループ 8"/>
          <p:cNvGrpSpPr/>
          <p:nvPr/>
        </p:nvGrpSpPr>
        <p:grpSpPr>
          <a:xfrm>
            <a:off x="6341934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4" name="フリーフォーム 33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フリーフォーム 35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7" name="フリーフォーム 36"/>
          <p:cNvSpPr>
            <a:spLocks/>
          </p:cNvSpPr>
          <p:nvPr/>
        </p:nvSpPr>
        <p:spPr bwMode="auto">
          <a:xfrm>
            <a:off x="5841868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 rot="5400000">
            <a:off x="7322976" y="5055119"/>
            <a:ext cx="1894702" cy="1678386"/>
          </a:xfrm>
          <a:custGeom>
            <a:avLst/>
            <a:gdLst>
              <a:gd name="T0" fmla="*/ 0 w 309"/>
              <a:gd name="T1" fmla="*/ 0 h 263"/>
              <a:gd name="T2" fmla="*/ 39 w 309"/>
              <a:gd name="T3" fmla="*/ 19 h 263"/>
              <a:gd name="T4" fmla="*/ 79 w 309"/>
              <a:gd name="T5" fmla="*/ 42 h 263"/>
              <a:gd name="T6" fmla="*/ 131 w 309"/>
              <a:gd name="T7" fmla="*/ 73 h 263"/>
              <a:gd name="T8" fmla="*/ 156 w 309"/>
              <a:gd name="T9" fmla="*/ 90 h 263"/>
              <a:gd name="T10" fmla="*/ 183 w 309"/>
              <a:gd name="T11" fmla="*/ 111 h 263"/>
              <a:gd name="T12" fmla="*/ 209 w 309"/>
              <a:gd name="T13" fmla="*/ 132 h 263"/>
              <a:gd name="T14" fmla="*/ 232 w 309"/>
              <a:gd name="T15" fmla="*/ 155 h 263"/>
              <a:gd name="T16" fmla="*/ 257 w 309"/>
              <a:gd name="T17" fmla="*/ 180 h 263"/>
              <a:gd name="T18" fmla="*/ 277 w 309"/>
              <a:gd name="T19" fmla="*/ 205 h 263"/>
              <a:gd name="T20" fmla="*/ 296 w 309"/>
              <a:gd name="T21" fmla="*/ 234 h 263"/>
              <a:gd name="T22" fmla="*/ 309 w 309"/>
              <a:gd name="T23" fmla="*/ 263 h 263"/>
              <a:gd name="T24" fmla="*/ 0 1 256"/>
              <a:gd name="T25" fmla="*/ 0 1 256"/>
              <a:gd name="T26" fmla="*/ 0 1 256"/>
              <a:gd name="T27" fmla="*/ 0 1 256"/>
              <a:gd name="T28" fmla="*/ 0 1 256"/>
              <a:gd name="T29" fmla="*/ 0 1 256"/>
              <a:gd name="T30" fmla="*/ 0 1 256"/>
              <a:gd name="T31" fmla="*/ 0 1 256"/>
              <a:gd name="T32" fmla="*/ 0 1 256"/>
              <a:gd name="T33" fmla="*/ 0 1 256"/>
              <a:gd name="T34" fmla="*/ 0 1 256"/>
              <a:gd name="T35" fmla="*/ 0 1 256"/>
              <a:gd name="T36" fmla="*/ 0 w 309"/>
              <a:gd name="T37" fmla="*/ 0 h 263"/>
              <a:gd name="T38" fmla="*/ 0 w 309"/>
              <a:gd name="T39" fmla="*/ 0 h 2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" h="263">
                <a:moveTo>
                  <a:pt x="0" y="0"/>
                </a:moveTo>
                <a:lnTo>
                  <a:pt x="39" y="19"/>
                </a:lnTo>
                <a:lnTo>
                  <a:pt x="79" y="42"/>
                </a:lnTo>
                <a:lnTo>
                  <a:pt x="131" y="73"/>
                </a:lnTo>
                <a:lnTo>
                  <a:pt x="156" y="90"/>
                </a:lnTo>
                <a:lnTo>
                  <a:pt x="183" y="111"/>
                </a:lnTo>
                <a:lnTo>
                  <a:pt x="209" y="132"/>
                </a:lnTo>
                <a:lnTo>
                  <a:pt x="232" y="155"/>
                </a:lnTo>
                <a:lnTo>
                  <a:pt x="257" y="180"/>
                </a:lnTo>
                <a:lnTo>
                  <a:pt x="277" y="205"/>
                </a:lnTo>
                <a:lnTo>
                  <a:pt x="296" y="234"/>
                </a:lnTo>
                <a:lnTo>
                  <a:pt x="309" y="263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図形グループ 9"/>
          <p:cNvGrpSpPr/>
          <p:nvPr/>
        </p:nvGrpSpPr>
        <p:grpSpPr>
          <a:xfrm>
            <a:off x="7286645" y="3871493"/>
            <a:ext cx="1541824" cy="1424221"/>
            <a:chOff x="7286645" y="3871493"/>
            <a:chExt cx="1541824" cy="1424221"/>
          </a:xfrm>
          <a:gradFill>
            <a:gsLst>
              <a:gs pos="100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フリーフォーム 39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フリーフォーム 40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図形グループ 10"/>
          <p:cNvGrpSpPr/>
          <p:nvPr/>
        </p:nvGrpSpPr>
        <p:grpSpPr>
          <a:xfrm>
            <a:off x="6357950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43" name="フリーフォーム 4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フリーフォーム 4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フリーフォーム 4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フリーフォーム 45"/>
          <p:cNvSpPr>
            <a:spLocks/>
          </p:cNvSpPr>
          <p:nvPr/>
        </p:nvSpPr>
        <p:spPr bwMode="auto">
          <a:xfrm>
            <a:off x="5857884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28596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A217C9D-CC35-0845-B15B-8C6657BCB2B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571496"/>
          </a:xfrm>
        </p:spPr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418308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418308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EC7955A-EDA0-5A4F-B3AD-1F90D5E241D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351454-9269-E440-8205-681D2C7AA10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0E16AF7-B36C-B646-8F11-36A9C1CF5F0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737" y="719158"/>
            <a:ext cx="32575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4786" y="719158"/>
            <a:ext cx="4757742" cy="5710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1737" y="1928804"/>
            <a:ext cx="3258000" cy="45005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14991F1-70F3-434C-A018-EA40EB14DBF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72" y="4917323"/>
            <a:ext cx="7774866" cy="4286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71472" y="623834"/>
            <a:ext cx="5486400" cy="4114800"/>
          </a:xfrm>
          <a:prstGeom prst="rect">
            <a:avLst/>
          </a:prstGeom>
          <a:noFill/>
          <a:ln w="241300" cmpd="thinThick">
            <a:solidFill>
              <a:schemeClr val="bg1"/>
            </a:solidFill>
            <a:prstDash val="solid"/>
            <a:miter lim="800000"/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perspectiveFront"/>
            <a:lightRig rig="threePt" dir="t"/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28596" y="5429264"/>
            <a:ext cx="7786742" cy="1000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6AA3C5D-6871-1042-98B1-D587947183F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付プレースホルダ 20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2133600" cy="360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3"/>
          </p:nvPr>
        </p:nvSpPr>
        <p:spPr>
          <a:xfrm>
            <a:off x="2198578" y="1"/>
            <a:ext cx="4500594" cy="361347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4"/>
          </p:nvPr>
        </p:nvSpPr>
        <p:spPr>
          <a:xfrm>
            <a:off x="7715272" y="0"/>
            <a:ext cx="1428728" cy="360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176C5B9-6D9B-6C4B-A94D-D1B350F5AEA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2" name="図形グループ 1"/>
          <p:cNvGrpSpPr>
            <a:grpSpLocks/>
          </p:cNvGrpSpPr>
          <p:nvPr/>
        </p:nvGrpSpPr>
        <p:grpSpPr bwMode="auto">
          <a:xfrm>
            <a:off x="-27819" y="-13"/>
            <a:ext cx="9171027" cy="6856554"/>
            <a:chOff x="2074" y="1608"/>
            <a:chExt cx="1603" cy="1129"/>
          </a:xfrm>
        </p:grpSpPr>
        <p:sp>
          <p:nvSpPr>
            <p:cNvPr id="18" name="フリーフォーム 17"/>
            <p:cNvSpPr>
              <a:spLocks/>
            </p:cNvSpPr>
            <p:nvPr userDrawn="1"/>
          </p:nvSpPr>
          <p:spPr bwMode="auto">
            <a:xfrm>
              <a:off x="2074" y="2433"/>
              <a:ext cx="991" cy="300"/>
            </a:xfrm>
            <a:custGeom>
              <a:avLst/>
              <a:gdLst>
                <a:gd name="T0" fmla="*/ 0 w 991"/>
                <a:gd name="T1" fmla="*/ 0 h 300"/>
                <a:gd name="T2" fmla="*/ 15 w 991"/>
                <a:gd name="T3" fmla="*/ 14 h 300"/>
                <a:gd name="T4" fmla="*/ 32 w 991"/>
                <a:gd name="T5" fmla="*/ 33 h 300"/>
                <a:gd name="T6" fmla="*/ 57 w 991"/>
                <a:gd name="T7" fmla="*/ 54 h 300"/>
                <a:gd name="T8" fmla="*/ 92 w 991"/>
                <a:gd name="T9" fmla="*/ 79 h 300"/>
                <a:gd name="T10" fmla="*/ 132 w 991"/>
                <a:gd name="T11" fmla="*/ 106 h 300"/>
                <a:gd name="T12" fmla="*/ 182 w 991"/>
                <a:gd name="T13" fmla="*/ 133 h 300"/>
                <a:gd name="T14" fmla="*/ 236 w 991"/>
                <a:gd name="T15" fmla="*/ 163 h 300"/>
                <a:gd name="T16" fmla="*/ 301 w 991"/>
                <a:gd name="T17" fmla="*/ 192 h 300"/>
                <a:gd name="T18" fmla="*/ 374 w 991"/>
                <a:gd name="T19" fmla="*/ 219 h 300"/>
                <a:gd name="T20" fmla="*/ 457 w 991"/>
                <a:gd name="T21" fmla="*/ 244 h 300"/>
                <a:gd name="T22" fmla="*/ 501 w 991"/>
                <a:gd name="T23" fmla="*/ 255 h 300"/>
                <a:gd name="T24" fmla="*/ 545 w 991"/>
                <a:gd name="T25" fmla="*/ 267 h 300"/>
                <a:gd name="T26" fmla="*/ 595 w 991"/>
                <a:gd name="T27" fmla="*/ 275 h 300"/>
                <a:gd name="T28" fmla="*/ 647 w 991"/>
                <a:gd name="T29" fmla="*/ 282 h 300"/>
                <a:gd name="T30" fmla="*/ 699 w 991"/>
                <a:gd name="T31" fmla="*/ 290 h 300"/>
                <a:gd name="T32" fmla="*/ 752 w 991"/>
                <a:gd name="T33" fmla="*/ 294 h 300"/>
                <a:gd name="T34" fmla="*/ 810 w 991"/>
                <a:gd name="T35" fmla="*/ 298 h 300"/>
                <a:gd name="T36" fmla="*/ 868 w 991"/>
                <a:gd name="T37" fmla="*/ 300 h 300"/>
                <a:gd name="T38" fmla="*/ 927 w 991"/>
                <a:gd name="T39" fmla="*/ 298 h 300"/>
                <a:gd name="T40" fmla="*/ 991 w 991"/>
                <a:gd name="T41" fmla="*/ 296 h 300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1 256"/>
                <a:gd name="T49" fmla="*/ 0 1 256"/>
                <a:gd name="T50" fmla="*/ 0 1 256"/>
                <a:gd name="T51" fmla="*/ 0 1 256"/>
                <a:gd name="T52" fmla="*/ 0 1 256"/>
                <a:gd name="T53" fmla="*/ 0 1 256"/>
                <a:gd name="T54" fmla="*/ 0 1 256"/>
                <a:gd name="T55" fmla="*/ 0 1 256"/>
                <a:gd name="T56" fmla="*/ 0 1 256"/>
                <a:gd name="T57" fmla="*/ 0 1 256"/>
                <a:gd name="T58" fmla="*/ 0 1 256"/>
                <a:gd name="T59" fmla="*/ 0 1 256"/>
                <a:gd name="T60" fmla="*/ 0 1 256"/>
                <a:gd name="T61" fmla="*/ 0 1 256"/>
                <a:gd name="T62" fmla="*/ 0 1 256"/>
                <a:gd name="T63" fmla="*/ 0 w 991"/>
                <a:gd name="T64" fmla="*/ 0 h 300"/>
                <a:gd name="T65" fmla="*/ 0 w 991"/>
                <a:gd name="T66" fmla="*/ 0 h 3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1" h="300">
                  <a:moveTo>
                    <a:pt x="0" y="0"/>
                  </a:moveTo>
                  <a:lnTo>
                    <a:pt x="15" y="14"/>
                  </a:lnTo>
                  <a:lnTo>
                    <a:pt x="32" y="33"/>
                  </a:lnTo>
                  <a:lnTo>
                    <a:pt x="57" y="54"/>
                  </a:lnTo>
                  <a:lnTo>
                    <a:pt x="92" y="79"/>
                  </a:lnTo>
                  <a:lnTo>
                    <a:pt x="132" y="106"/>
                  </a:lnTo>
                  <a:lnTo>
                    <a:pt x="182" y="133"/>
                  </a:lnTo>
                  <a:lnTo>
                    <a:pt x="236" y="163"/>
                  </a:lnTo>
                  <a:lnTo>
                    <a:pt x="301" y="192"/>
                  </a:lnTo>
                  <a:lnTo>
                    <a:pt x="374" y="219"/>
                  </a:lnTo>
                  <a:lnTo>
                    <a:pt x="457" y="244"/>
                  </a:lnTo>
                  <a:lnTo>
                    <a:pt x="501" y="255"/>
                  </a:lnTo>
                  <a:lnTo>
                    <a:pt x="545" y="267"/>
                  </a:lnTo>
                  <a:lnTo>
                    <a:pt x="595" y="275"/>
                  </a:lnTo>
                  <a:lnTo>
                    <a:pt x="647" y="282"/>
                  </a:lnTo>
                  <a:lnTo>
                    <a:pt x="699" y="290"/>
                  </a:lnTo>
                  <a:lnTo>
                    <a:pt x="752" y="294"/>
                  </a:lnTo>
                  <a:lnTo>
                    <a:pt x="810" y="298"/>
                  </a:lnTo>
                  <a:lnTo>
                    <a:pt x="868" y="300"/>
                  </a:lnTo>
                  <a:lnTo>
                    <a:pt x="927" y="298"/>
                  </a:lnTo>
                  <a:lnTo>
                    <a:pt x="991" y="296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 userDrawn="1"/>
          </p:nvSpPr>
          <p:spPr bwMode="auto">
            <a:xfrm>
              <a:off x="2915" y="1608"/>
              <a:ext cx="683" cy="1129"/>
            </a:xfrm>
            <a:custGeom>
              <a:avLst/>
              <a:gdLst>
                <a:gd name="T0" fmla="*/ 0 w 539"/>
                <a:gd name="T1" fmla="*/ 1129 h 1129"/>
                <a:gd name="T2" fmla="*/ 42 w 539"/>
                <a:gd name="T3" fmla="*/ 1125 h 1129"/>
                <a:gd name="T4" fmla="*/ 132 w 539"/>
                <a:gd name="T5" fmla="*/ 1115 h 1129"/>
                <a:gd name="T6" fmla="*/ 188 w 539"/>
                <a:gd name="T7" fmla="*/ 1106 h 1129"/>
                <a:gd name="T8" fmla="*/ 241 w 539"/>
                <a:gd name="T9" fmla="*/ 1094 h 1129"/>
                <a:gd name="T10" fmla="*/ 289 w 539"/>
                <a:gd name="T11" fmla="*/ 1079 h 1129"/>
                <a:gd name="T12" fmla="*/ 311 w 539"/>
                <a:gd name="T13" fmla="*/ 1071 h 1129"/>
                <a:gd name="T14" fmla="*/ 328 w 539"/>
                <a:gd name="T15" fmla="*/ 1062 h 1129"/>
                <a:gd name="T16" fmla="*/ 339 w 539"/>
                <a:gd name="T17" fmla="*/ 1056 h 1129"/>
                <a:gd name="T18" fmla="*/ 351 w 539"/>
                <a:gd name="T19" fmla="*/ 1048 h 1129"/>
                <a:gd name="T20" fmla="*/ 366 w 539"/>
                <a:gd name="T21" fmla="*/ 1037 h 1129"/>
                <a:gd name="T22" fmla="*/ 385 w 539"/>
                <a:gd name="T23" fmla="*/ 1019 h 1129"/>
                <a:gd name="T24" fmla="*/ 405 w 539"/>
                <a:gd name="T25" fmla="*/ 998 h 1129"/>
                <a:gd name="T26" fmla="*/ 426 w 539"/>
                <a:gd name="T27" fmla="*/ 969 h 1129"/>
                <a:gd name="T28" fmla="*/ 449 w 539"/>
                <a:gd name="T29" fmla="*/ 939 h 1129"/>
                <a:gd name="T30" fmla="*/ 470 w 539"/>
                <a:gd name="T31" fmla="*/ 898 h 1129"/>
                <a:gd name="T32" fmla="*/ 489 w 539"/>
                <a:gd name="T33" fmla="*/ 848 h 1129"/>
                <a:gd name="T34" fmla="*/ 506 w 539"/>
                <a:gd name="T35" fmla="*/ 793 h 1129"/>
                <a:gd name="T36" fmla="*/ 520 w 539"/>
                <a:gd name="T37" fmla="*/ 727 h 1129"/>
                <a:gd name="T38" fmla="*/ 531 w 539"/>
                <a:gd name="T39" fmla="*/ 655 h 1129"/>
                <a:gd name="T40" fmla="*/ 537 w 539"/>
                <a:gd name="T41" fmla="*/ 572 h 1129"/>
                <a:gd name="T42" fmla="*/ 539 w 539"/>
                <a:gd name="T43" fmla="*/ 530 h 1129"/>
                <a:gd name="T44" fmla="*/ 537 w 539"/>
                <a:gd name="T45" fmla="*/ 482 h 1129"/>
                <a:gd name="T46" fmla="*/ 535 w 539"/>
                <a:gd name="T47" fmla="*/ 432 h 1129"/>
                <a:gd name="T48" fmla="*/ 533 w 539"/>
                <a:gd name="T49" fmla="*/ 378 h 1129"/>
                <a:gd name="T50" fmla="*/ 531 w 539"/>
                <a:gd name="T51" fmla="*/ 357 h 1129"/>
                <a:gd name="T52" fmla="*/ 524 w 539"/>
                <a:gd name="T53" fmla="*/ 286 h 1129"/>
                <a:gd name="T54" fmla="*/ 516 w 539"/>
                <a:gd name="T55" fmla="*/ 232 h 1129"/>
                <a:gd name="T56" fmla="*/ 503 w 539"/>
                <a:gd name="T57" fmla="*/ 169 h 1129"/>
                <a:gd name="T58" fmla="*/ 487 w 539"/>
                <a:gd name="T59" fmla="*/ 90 h 1129"/>
                <a:gd name="T60" fmla="*/ 466 w 539"/>
                <a:gd name="T61" fmla="*/ 0 h 1129"/>
                <a:gd name="T62" fmla="*/ 0 1 256"/>
                <a:gd name="T63" fmla="*/ 0 1 256"/>
                <a:gd name="T64" fmla="*/ 0 1 256"/>
                <a:gd name="T65" fmla="*/ 0 1 256"/>
                <a:gd name="T66" fmla="*/ 0 1 256"/>
                <a:gd name="T67" fmla="*/ 0 1 256"/>
                <a:gd name="T68" fmla="*/ 0 1 256"/>
                <a:gd name="T69" fmla="*/ 0 1 25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w 539"/>
                <a:gd name="T94" fmla="*/ 0 h 1129"/>
                <a:gd name="T95" fmla="*/ 0 w 539"/>
                <a:gd name="T96" fmla="*/ 0 h 1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1129">
                  <a:moveTo>
                    <a:pt x="0" y="1129"/>
                  </a:moveTo>
                  <a:lnTo>
                    <a:pt x="42" y="1125"/>
                  </a:lnTo>
                  <a:lnTo>
                    <a:pt x="132" y="1115"/>
                  </a:lnTo>
                  <a:lnTo>
                    <a:pt x="188" y="1106"/>
                  </a:lnTo>
                  <a:lnTo>
                    <a:pt x="241" y="1094"/>
                  </a:lnTo>
                  <a:lnTo>
                    <a:pt x="289" y="1079"/>
                  </a:lnTo>
                  <a:lnTo>
                    <a:pt x="311" y="1071"/>
                  </a:lnTo>
                  <a:lnTo>
                    <a:pt x="328" y="1062"/>
                  </a:lnTo>
                  <a:lnTo>
                    <a:pt x="339" y="1056"/>
                  </a:lnTo>
                  <a:lnTo>
                    <a:pt x="351" y="1048"/>
                  </a:lnTo>
                  <a:lnTo>
                    <a:pt x="366" y="1037"/>
                  </a:lnTo>
                  <a:lnTo>
                    <a:pt x="385" y="1019"/>
                  </a:lnTo>
                  <a:lnTo>
                    <a:pt x="405" y="998"/>
                  </a:lnTo>
                  <a:lnTo>
                    <a:pt x="426" y="969"/>
                  </a:lnTo>
                  <a:lnTo>
                    <a:pt x="449" y="939"/>
                  </a:lnTo>
                  <a:lnTo>
                    <a:pt x="470" y="898"/>
                  </a:lnTo>
                  <a:lnTo>
                    <a:pt x="489" y="848"/>
                  </a:lnTo>
                  <a:lnTo>
                    <a:pt x="506" y="793"/>
                  </a:lnTo>
                  <a:lnTo>
                    <a:pt x="520" y="727"/>
                  </a:lnTo>
                  <a:lnTo>
                    <a:pt x="531" y="655"/>
                  </a:lnTo>
                  <a:lnTo>
                    <a:pt x="537" y="572"/>
                  </a:lnTo>
                  <a:lnTo>
                    <a:pt x="539" y="530"/>
                  </a:lnTo>
                  <a:lnTo>
                    <a:pt x="537" y="482"/>
                  </a:lnTo>
                  <a:lnTo>
                    <a:pt x="535" y="432"/>
                  </a:lnTo>
                  <a:lnTo>
                    <a:pt x="533" y="378"/>
                  </a:lnTo>
                  <a:lnTo>
                    <a:pt x="531" y="357"/>
                  </a:lnTo>
                  <a:lnTo>
                    <a:pt x="524" y="286"/>
                  </a:lnTo>
                  <a:lnTo>
                    <a:pt x="516" y="232"/>
                  </a:lnTo>
                  <a:lnTo>
                    <a:pt x="503" y="169"/>
                  </a:lnTo>
                  <a:lnTo>
                    <a:pt x="487" y="90"/>
                  </a:lnTo>
                  <a:lnTo>
                    <a:pt x="466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 userDrawn="1"/>
          </p:nvSpPr>
          <p:spPr bwMode="auto">
            <a:xfrm>
              <a:off x="2079" y="1608"/>
              <a:ext cx="1596" cy="1066"/>
            </a:xfrm>
            <a:custGeom>
              <a:avLst/>
              <a:gdLst>
                <a:gd name="T0" fmla="*/ 0 w 1607"/>
                <a:gd name="T1" fmla="*/ 929 h 1085"/>
                <a:gd name="T2" fmla="*/ 40 w 1607"/>
                <a:gd name="T3" fmla="*/ 941 h 1085"/>
                <a:gd name="T4" fmla="*/ 148 w 1607"/>
                <a:gd name="T5" fmla="*/ 966 h 1085"/>
                <a:gd name="T6" fmla="*/ 305 w 1607"/>
                <a:gd name="T7" fmla="*/ 1000 h 1085"/>
                <a:gd name="T8" fmla="*/ 399 w 1607"/>
                <a:gd name="T9" fmla="*/ 1019 h 1085"/>
                <a:gd name="T10" fmla="*/ 501 w 1607"/>
                <a:gd name="T11" fmla="*/ 1037 h 1085"/>
                <a:gd name="T12" fmla="*/ 608 w 1607"/>
                <a:gd name="T13" fmla="*/ 1052 h 1085"/>
                <a:gd name="T14" fmla="*/ 718 w 1607"/>
                <a:gd name="T15" fmla="*/ 1067 h 1085"/>
                <a:gd name="T16" fmla="*/ 827 w 1607"/>
                <a:gd name="T17" fmla="*/ 1077 h 1085"/>
                <a:gd name="T18" fmla="*/ 937 w 1607"/>
                <a:gd name="T19" fmla="*/ 1083 h 1085"/>
                <a:gd name="T20" fmla="*/ 991 w 1607"/>
                <a:gd name="T21" fmla="*/ 1085 h 1085"/>
                <a:gd name="T22" fmla="*/ 1044 w 1607"/>
                <a:gd name="T23" fmla="*/ 1085 h 1085"/>
                <a:gd name="T24" fmla="*/ 1096 w 1607"/>
                <a:gd name="T25" fmla="*/ 1083 h 1085"/>
                <a:gd name="T26" fmla="*/ 1146 w 1607"/>
                <a:gd name="T27" fmla="*/ 1079 h 1085"/>
                <a:gd name="T28" fmla="*/ 1194 w 1607"/>
                <a:gd name="T29" fmla="*/ 1073 h 1085"/>
                <a:gd name="T30" fmla="*/ 1240 w 1607"/>
                <a:gd name="T31" fmla="*/ 1065 h 1085"/>
                <a:gd name="T32" fmla="*/ 1284 w 1607"/>
                <a:gd name="T33" fmla="*/ 1058 h 1085"/>
                <a:gd name="T34" fmla="*/ 1327 w 1607"/>
                <a:gd name="T35" fmla="*/ 1046 h 1085"/>
                <a:gd name="T36" fmla="*/ 1338 w 1607"/>
                <a:gd name="T37" fmla="*/ 1042 h 1085"/>
                <a:gd name="T38" fmla="*/ 1371 w 1607"/>
                <a:gd name="T39" fmla="*/ 1031 h 1085"/>
                <a:gd name="T40" fmla="*/ 1392 w 1607"/>
                <a:gd name="T41" fmla="*/ 1019 h 1085"/>
                <a:gd name="T42" fmla="*/ 1415 w 1607"/>
                <a:gd name="T43" fmla="*/ 1008 h 1085"/>
                <a:gd name="T44" fmla="*/ 1444 w 1607"/>
                <a:gd name="T45" fmla="*/ 990 h 1085"/>
                <a:gd name="T46" fmla="*/ 1469 w 1607"/>
                <a:gd name="T47" fmla="*/ 971 h 1085"/>
                <a:gd name="T48" fmla="*/ 1496 w 1607"/>
                <a:gd name="T49" fmla="*/ 950 h 1085"/>
                <a:gd name="T50" fmla="*/ 1520 w 1607"/>
                <a:gd name="T51" fmla="*/ 923 h 1085"/>
                <a:gd name="T52" fmla="*/ 1544 w 1607"/>
                <a:gd name="T53" fmla="*/ 893 h 1085"/>
                <a:gd name="T54" fmla="*/ 1565 w 1607"/>
                <a:gd name="T55" fmla="*/ 854 h 1085"/>
                <a:gd name="T56" fmla="*/ 1582 w 1607"/>
                <a:gd name="T57" fmla="*/ 814 h 1085"/>
                <a:gd name="T58" fmla="*/ 1590 w 1607"/>
                <a:gd name="T59" fmla="*/ 791 h 1085"/>
                <a:gd name="T60" fmla="*/ 1595 w 1607"/>
                <a:gd name="T61" fmla="*/ 768 h 1085"/>
                <a:gd name="T62" fmla="*/ 1601 w 1607"/>
                <a:gd name="T63" fmla="*/ 743 h 1085"/>
                <a:gd name="T64" fmla="*/ 1605 w 1607"/>
                <a:gd name="T65" fmla="*/ 716 h 1085"/>
                <a:gd name="T66" fmla="*/ 1607 w 1607"/>
                <a:gd name="T67" fmla="*/ 689 h 1085"/>
                <a:gd name="T68" fmla="*/ 1607 w 1607"/>
                <a:gd name="T69" fmla="*/ 660 h 1085"/>
                <a:gd name="T70" fmla="*/ 1607 w 1607"/>
                <a:gd name="T71" fmla="*/ 643 h 1085"/>
                <a:gd name="T72" fmla="*/ 1607 w 1607"/>
                <a:gd name="T73" fmla="*/ 599 h 1085"/>
                <a:gd name="T74" fmla="*/ 1599 w 1607"/>
                <a:gd name="T75" fmla="*/ 530 h 1085"/>
                <a:gd name="T76" fmla="*/ 1593 w 1607"/>
                <a:gd name="T77" fmla="*/ 487 h 1085"/>
                <a:gd name="T78" fmla="*/ 1586 w 1607"/>
                <a:gd name="T79" fmla="*/ 441 h 1085"/>
                <a:gd name="T80" fmla="*/ 1574 w 1607"/>
                <a:gd name="T81" fmla="*/ 391 h 1085"/>
                <a:gd name="T82" fmla="*/ 1559 w 1607"/>
                <a:gd name="T83" fmla="*/ 340 h 1085"/>
                <a:gd name="T84" fmla="*/ 1542 w 1607"/>
                <a:gd name="T85" fmla="*/ 282 h 1085"/>
                <a:gd name="T86" fmla="*/ 1519 w 1607"/>
                <a:gd name="T87" fmla="*/ 226 h 1085"/>
                <a:gd name="T88" fmla="*/ 1492 w 1607"/>
                <a:gd name="T89" fmla="*/ 171 h 1085"/>
                <a:gd name="T90" fmla="*/ 1461 w 1607"/>
                <a:gd name="T91" fmla="*/ 113 h 1085"/>
                <a:gd name="T92" fmla="*/ 1424 w 1607"/>
                <a:gd name="T93" fmla="*/ 56 h 1085"/>
                <a:gd name="T94" fmla="*/ 1378 w 1607"/>
                <a:gd name="T95" fmla="*/ 0 h 1085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1607"/>
                <a:gd name="T145" fmla="*/ 0 h 1085"/>
                <a:gd name="T146" fmla="*/ 0 w 1607"/>
                <a:gd name="T147" fmla="*/ 0 h 10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7" h="1085">
                  <a:moveTo>
                    <a:pt x="0" y="929"/>
                  </a:moveTo>
                  <a:lnTo>
                    <a:pt x="40" y="941"/>
                  </a:lnTo>
                  <a:lnTo>
                    <a:pt x="148" y="966"/>
                  </a:lnTo>
                  <a:lnTo>
                    <a:pt x="305" y="1000"/>
                  </a:lnTo>
                  <a:lnTo>
                    <a:pt x="399" y="1019"/>
                  </a:lnTo>
                  <a:lnTo>
                    <a:pt x="501" y="1037"/>
                  </a:lnTo>
                  <a:lnTo>
                    <a:pt x="608" y="1052"/>
                  </a:lnTo>
                  <a:lnTo>
                    <a:pt x="718" y="1067"/>
                  </a:lnTo>
                  <a:lnTo>
                    <a:pt x="827" y="1077"/>
                  </a:lnTo>
                  <a:lnTo>
                    <a:pt x="937" y="1083"/>
                  </a:lnTo>
                  <a:lnTo>
                    <a:pt x="991" y="1085"/>
                  </a:lnTo>
                  <a:lnTo>
                    <a:pt x="1044" y="1085"/>
                  </a:lnTo>
                  <a:lnTo>
                    <a:pt x="1096" y="1083"/>
                  </a:lnTo>
                  <a:lnTo>
                    <a:pt x="1146" y="1079"/>
                  </a:lnTo>
                  <a:lnTo>
                    <a:pt x="1194" y="1073"/>
                  </a:lnTo>
                  <a:lnTo>
                    <a:pt x="1240" y="1065"/>
                  </a:lnTo>
                  <a:lnTo>
                    <a:pt x="1284" y="1058"/>
                  </a:lnTo>
                  <a:lnTo>
                    <a:pt x="1327" y="1046"/>
                  </a:lnTo>
                  <a:lnTo>
                    <a:pt x="1338" y="1042"/>
                  </a:lnTo>
                  <a:lnTo>
                    <a:pt x="1371" y="1031"/>
                  </a:lnTo>
                  <a:lnTo>
                    <a:pt x="1392" y="1019"/>
                  </a:lnTo>
                  <a:lnTo>
                    <a:pt x="1415" y="1008"/>
                  </a:lnTo>
                  <a:lnTo>
                    <a:pt x="1444" y="990"/>
                  </a:lnTo>
                  <a:lnTo>
                    <a:pt x="1469" y="971"/>
                  </a:lnTo>
                  <a:lnTo>
                    <a:pt x="1496" y="950"/>
                  </a:lnTo>
                  <a:lnTo>
                    <a:pt x="1520" y="923"/>
                  </a:lnTo>
                  <a:lnTo>
                    <a:pt x="1544" y="893"/>
                  </a:lnTo>
                  <a:lnTo>
                    <a:pt x="1565" y="854"/>
                  </a:lnTo>
                  <a:lnTo>
                    <a:pt x="1582" y="814"/>
                  </a:lnTo>
                  <a:lnTo>
                    <a:pt x="1590" y="791"/>
                  </a:lnTo>
                  <a:lnTo>
                    <a:pt x="1595" y="768"/>
                  </a:lnTo>
                  <a:lnTo>
                    <a:pt x="1601" y="743"/>
                  </a:lnTo>
                  <a:lnTo>
                    <a:pt x="1605" y="716"/>
                  </a:lnTo>
                  <a:lnTo>
                    <a:pt x="1607" y="689"/>
                  </a:lnTo>
                  <a:lnTo>
                    <a:pt x="1607" y="660"/>
                  </a:lnTo>
                  <a:lnTo>
                    <a:pt x="1607" y="643"/>
                  </a:lnTo>
                  <a:lnTo>
                    <a:pt x="1607" y="599"/>
                  </a:lnTo>
                  <a:lnTo>
                    <a:pt x="1599" y="530"/>
                  </a:lnTo>
                  <a:lnTo>
                    <a:pt x="1593" y="487"/>
                  </a:lnTo>
                  <a:lnTo>
                    <a:pt x="1586" y="441"/>
                  </a:lnTo>
                  <a:lnTo>
                    <a:pt x="1574" y="391"/>
                  </a:lnTo>
                  <a:lnTo>
                    <a:pt x="1559" y="340"/>
                  </a:lnTo>
                  <a:lnTo>
                    <a:pt x="1542" y="282"/>
                  </a:lnTo>
                  <a:lnTo>
                    <a:pt x="1519" y="226"/>
                  </a:lnTo>
                  <a:lnTo>
                    <a:pt x="1492" y="171"/>
                  </a:lnTo>
                  <a:lnTo>
                    <a:pt x="1461" y="113"/>
                  </a:lnTo>
                  <a:lnTo>
                    <a:pt x="1424" y="56"/>
                  </a:lnTo>
                  <a:lnTo>
                    <a:pt x="1378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フリーフォーム 21"/>
            <p:cNvSpPr>
              <a:spLocks/>
            </p:cNvSpPr>
            <p:nvPr userDrawn="1"/>
          </p:nvSpPr>
          <p:spPr bwMode="auto">
            <a:xfrm>
              <a:off x="2082" y="2032"/>
              <a:ext cx="1595" cy="657"/>
            </a:xfrm>
            <a:custGeom>
              <a:avLst/>
              <a:gdLst>
                <a:gd name="T0" fmla="*/ 0 w 1620"/>
                <a:gd name="T1" fmla="*/ 584 h 657"/>
                <a:gd name="T2" fmla="*/ 29 w 1620"/>
                <a:gd name="T3" fmla="*/ 590 h 657"/>
                <a:gd name="T4" fmla="*/ 109 w 1620"/>
                <a:gd name="T5" fmla="*/ 605 h 657"/>
                <a:gd name="T6" fmla="*/ 234 w 1620"/>
                <a:gd name="T7" fmla="*/ 624 h 657"/>
                <a:gd name="T8" fmla="*/ 303 w 1620"/>
                <a:gd name="T9" fmla="*/ 634 h 657"/>
                <a:gd name="T10" fmla="*/ 382 w 1620"/>
                <a:gd name="T11" fmla="*/ 642 h 657"/>
                <a:gd name="T12" fmla="*/ 468 w 1620"/>
                <a:gd name="T13" fmla="*/ 649 h 657"/>
                <a:gd name="T14" fmla="*/ 557 w 1620"/>
                <a:gd name="T15" fmla="*/ 653 h 657"/>
                <a:gd name="T16" fmla="*/ 651 w 1620"/>
                <a:gd name="T17" fmla="*/ 657 h 657"/>
                <a:gd name="T18" fmla="*/ 743 w 1620"/>
                <a:gd name="T19" fmla="*/ 655 h 657"/>
                <a:gd name="T20" fmla="*/ 835 w 1620"/>
                <a:gd name="T21" fmla="*/ 651 h 657"/>
                <a:gd name="T22" fmla="*/ 927 w 1620"/>
                <a:gd name="T23" fmla="*/ 643 h 657"/>
                <a:gd name="T24" fmla="*/ 1017 w 1620"/>
                <a:gd name="T25" fmla="*/ 630 h 657"/>
                <a:gd name="T26" fmla="*/ 1062 w 1620"/>
                <a:gd name="T27" fmla="*/ 620 h 657"/>
                <a:gd name="T28" fmla="*/ 1104 w 1620"/>
                <a:gd name="T29" fmla="*/ 611 h 657"/>
                <a:gd name="T30" fmla="*/ 1117 w 1620"/>
                <a:gd name="T31" fmla="*/ 607 h 657"/>
                <a:gd name="T32" fmla="*/ 1156 w 1620"/>
                <a:gd name="T33" fmla="*/ 597 h 657"/>
                <a:gd name="T34" fmla="*/ 1213 w 1620"/>
                <a:gd name="T35" fmla="*/ 576 h 657"/>
                <a:gd name="T36" fmla="*/ 1246 w 1620"/>
                <a:gd name="T37" fmla="*/ 563 h 657"/>
                <a:gd name="T38" fmla="*/ 1280 w 1620"/>
                <a:gd name="T39" fmla="*/ 547 h 657"/>
                <a:gd name="T40" fmla="*/ 1319 w 1620"/>
                <a:gd name="T41" fmla="*/ 528 h 657"/>
                <a:gd name="T42" fmla="*/ 1355 w 1620"/>
                <a:gd name="T43" fmla="*/ 507 h 657"/>
                <a:gd name="T44" fmla="*/ 1394 w 1620"/>
                <a:gd name="T45" fmla="*/ 482 h 657"/>
                <a:gd name="T46" fmla="*/ 1434 w 1620"/>
                <a:gd name="T47" fmla="*/ 451 h 657"/>
                <a:gd name="T48" fmla="*/ 1471 w 1620"/>
                <a:gd name="T49" fmla="*/ 419 h 657"/>
                <a:gd name="T50" fmla="*/ 1503 w 1620"/>
                <a:gd name="T51" fmla="*/ 380 h 657"/>
                <a:gd name="T52" fmla="*/ 1536 w 1620"/>
                <a:gd name="T53" fmla="*/ 338 h 657"/>
                <a:gd name="T54" fmla="*/ 1549 w 1620"/>
                <a:gd name="T55" fmla="*/ 317 h 657"/>
                <a:gd name="T56" fmla="*/ 1563 w 1620"/>
                <a:gd name="T57" fmla="*/ 294 h 657"/>
                <a:gd name="T58" fmla="*/ 1572 w 1620"/>
                <a:gd name="T59" fmla="*/ 265 h 657"/>
                <a:gd name="T60" fmla="*/ 1582 w 1620"/>
                <a:gd name="T61" fmla="*/ 235 h 657"/>
                <a:gd name="T62" fmla="*/ 1593 w 1620"/>
                <a:gd name="T63" fmla="*/ 196 h 657"/>
                <a:gd name="T64" fmla="*/ 1605 w 1620"/>
                <a:gd name="T65" fmla="*/ 150 h 657"/>
                <a:gd name="T66" fmla="*/ 1615 w 1620"/>
                <a:gd name="T67" fmla="*/ 102 h 657"/>
                <a:gd name="T68" fmla="*/ 1620 w 1620"/>
                <a:gd name="T69" fmla="*/ 52 h 657"/>
                <a:gd name="T70" fmla="*/ 1620 w 1620"/>
                <a:gd name="T71" fmla="*/ 25 h 657"/>
                <a:gd name="T72" fmla="*/ 1620 w 1620"/>
                <a:gd name="T73" fmla="*/ 0 h 657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w 1620"/>
                <a:gd name="T112" fmla="*/ 0 h 657"/>
                <a:gd name="T113" fmla="*/ 0 w 1620"/>
                <a:gd name="T114" fmla="*/ 0 h 6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0" h="657">
                  <a:moveTo>
                    <a:pt x="0" y="584"/>
                  </a:moveTo>
                  <a:lnTo>
                    <a:pt x="29" y="590"/>
                  </a:lnTo>
                  <a:lnTo>
                    <a:pt x="109" y="605"/>
                  </a:lnTo>
                  <a:lnTo>
                    <a:pt x="234" y="624"/>
                  </a:lnTo>
                  <a:lnTo>
                    <a:pt x="303" y="634"/>
                  </a:lnTo>
                  <a:lnTo>
                    <a:pt x="382" y="642"/>
                  </a:lnTo>
                  <a:lnTo>
                    <a:pt x="468" y="649"/>
                  </a:lnTo>
                  <a:lnTo>
                    <a:pt x="557" y="653"/>
                  </a:lnTo>
                  <a:lnTo>
                    <a:pt x="651" y="657"/>
                  </a:lnTo>
                  <a:lnTo>
                    <a:pt x="743" y="655"/>
                  </a:lnTo>
                  <a:lnTo>
                    <a:pt x="835" y="651"/>
                  </a:lnTo>
                  <a:lnTo>
                    <a:pt x="927" y="643"/>
                  </a:lnTo>
                  <a:lnTo>
                    <a:pt x="1017" y="630"/>
                  </a:lnTo>
                  <a:lnTo>
                    <a:pt x="1062" y="620"/>
                  </a:lnTo>
                  <a:lnTo>
                    <a:pt x="1104" y="611"/>
                  </a:lnTo>
                  <a:lnTo>
                    <a:pt x="1117" y="607"/>
                  </a:lnTo>
                  <a:lnTo>
                    <a:pt x="1156" y="597"/>
                  </a:lnTo>
                  <a:lnTo>
                    <a:pt x="1213" y="576"/>
                  </a:lnTo>
                  <a:lnTo>
                    <a:pt x="1246" y="563"/>
                  </a:lnTo>
                  <a:lnTo>
                    <a:pt x="1280" y="547"/>
                  </a:lnTo>
                  <a:lnTo>
                    <a:pt x="1319" y="528"/>
                  </a:lnTo>
                  <a:lnTo>
                    <a:pt x="1355" y="507"/>
                  </a:lnTo>
                  <a:lnTo>
                    <a:pt x="1394" y="482"/>
                  </a:lnTo>
                  <a:lnTo>
                    <a:pt x="1434" y="451"/>
                  </a:lnTo>
                  <a:lnTo>
                    <a:pt x="1471" y="419"/>
                  </a:lnTo>
                  <a:lnTo>
                    <a:pt x="1503" y="380"/>
                  </a:lnTo>
                  <a:lnTo>
                    <a:pt x="1536" y="338"/>
                  </a:lnTo>
                  <a:lnTo>
                    <a:pt x="1549" y="317"/>
                  </a:lnTo>
                  <a:lnTo>
                    <a:pt x="1563" y="294"/>
                  </a:lnTo>
                  <a:lnTo>
                    <a:pt x="1572" y="265"/>
                  </a:lnTo>
                  <a:lnTo>
                    <a:pt x="1582" y="235"/>
                  </a:lnTo>
                  <a:lnTo>
                    <a:pt x="1593" y="196"/>
                  </a:lnTo>
                  <a:lnTo>
                    <a:pt x="1605" y="150"/>
                  </a:lnTo>
                  <a:lnTo>
                    <a:pt x="1615" y="102"/>
                  </a:lnTo>
                  <a:lnTo>
                    <a:pt x="1620" y="52"/>
                  </a:lnTo>
                  <a:lnTo>
                    <a:pt x="1620" y="25"/>
                  </a:lnTo>
                  <a:lnTo>
                    <a:pt x="162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フリーフォーム 22"/>
            <p:cNvSpPr>
              <a:spLocks/>
            </p:cNvSpPr>
            <p:nvPr userDrawn="1"/>
          </p:nvSpPr>
          <p:spPr bwMode="auto">
            <a:xfrm>
              <a:off x="2500" y="1608"/>
              <a:ext cx="1142" cy="1125"/>
            </a:xfrm>
            <a:custGeom>
              <a:avLst/>
              <a:gdLst>
                <a:gd name="T0" fmla="*/ 0 w 1142"/>
                <a:gd name="T1" fmla="*/ 1144 h 1146"/>
                <a:gd name="T2" fmla="*/ 36 w 1142"/>
                <a:gd name="T3" fmla="*/ 1146 h 1146"/>
                <a:gd name="T4" fmla="*/ 132 w 1142"/>
                <a:gd name="T5" fmla="*/ 1144 h 1146"/>
                <a:gd name="T6" fmla="*/ 200 w 1142"/>
                <a:gd name="T7" fmla="*/ 1142 h 1146"/>
                <a:gd name="T8" fmla="*/ 274 w 1142"/>
                <a:gd name="T9" fmla="*/ 1136 h 1146"/>
                <a:gd name="T10" fmla="*/ 355 w 1142"/>
                <a:gd name="T11" fmla="*/ 1131 h 1146"/>
                <a:gd name="T12" fmla="*/ 438 w 1142"/>
                <a:gd name="T13" fmla="*/ 1119 h 1146"/>
                <a:gd name="T14" fmla="*/ 526 w 1142"/>
                <a:gd name="T15" fmla="*/ 1106 h 1146"/>
                <a:gd name="T16" fmla="*/ 614 w 1142"/>
                <a:gd name="T17" fmla="*/ 1087 h 1146"/>
                <a:gd name="T18" fmla="*/ 658 w 1142"/>
                <a:gd name="T19" fmla="*/ 1075 h 1146"/>
                <a:gd name="T20" fmla="*/ 701 w 1142"/>
                <a:gd name="T21" fmla="*/ 1064 h 1146"/>
                <a:gd name="T22" fmla="*/ 743 w 1142"/>
                <a:gd name="T23" fmla="*/ 1050 h 1146"/>
                <a:gd name="T24" fmla="*/ 783 w 1142"/>
                <a:gd name="T25" fmla="*/ 1035 h 1146"/>
                <a:gd name="T26" fmla="*/ 822 w 1142"/>
                <a:gd name="T27" fmla="*/ 1017 h 1146"/>
                <a:gd name="T28" fmla="*/ 860 w 1142"/>
                <a:gd name="T29" fmla="*/ 998 h 1146"/>
                <a:gd name="T30" fmla="*/ 895 w 1142"/>
                <a:gd name="T31" fmla="*/ 979 h 1146"/>
                <a:gd name="T32" fmla="*/ 927 w 1142"/>
                <a:gd name="T33" fmla="*/ 958 h 1146"/>
                <a:gd name="T34" fmla="*/ 958 w 1142"/>
                <a:gd name="T35" fmla="*/ 935 h 1146"/>
                <a:gd name="T36" fmla="*/ 985 w 1142"/>
                <a:gd name="T37" fmla="*/ 910 h 1146"/>
                <a:gd name="T38" fmla="*/ 1012 w 1142"/>
                <a:gd name="T39" fmla="*/ 883 h 1146"/>
                <a:gd name="T40" fmla="*/ 1033 w 1142"/>
                <a:gd name="T41" fmla="*/ 852 h 1146"/>
                <a:gd name="T42" fmla="*/ 1040 w 1142"/>
                <a:gd name="T43" fmla="*/ 841 h 1146"/>
                <a:gd name="T44" fmla="*/ 1060 w 1142"/>
                <a:gd name="T45" fmla="*/ 808 h 1146"/>
                <a:gd name="T46" fmla="*/ 1073 w 1142"/>
                <a:gd name="T47" fmla="*/ 783 h 1146"/>
                <a:gd name="T48" fmla="*/ 1085 w 1142"/>
                <a:gd name="T49" fmla="*/ 751 h 1146"/>
                <a:gd name="T50" fmla="*/ 1098 w 1142"/>
                <a:gd name="T51" fmla="*/ 712 h 1146"/>
                <a:gd name="T52" fmla="*/ 1112 w 1142"/>
                <a:gd name="T53" fmla="*/ 664 h 1146"/>
                <a:gd name="T54" fmla="*/ 1123 w 1142"/>
                <a:gd name="T55" fmla="*/ 610 h 1146"/>
                <a:gd name="T56" fmla="*/ 1133 w 1142"/>
                <a:gd name="T57" fmla="*/ 551 h 1146"/>
                <a:gd name="T58" fmla="*/ 1140 w 1142"/>
                <a:gd name="T59" fmla="*/ 482 h 1146"/>
                <a:gd name="T60" fmla="*/ 1142 w 1142"/>
                <a:gd name="T61" fmla="*/ 403 h 1146"/>
                <a:gd name="T62" fmla="*/ 1142 w 1142"/>
                <a:gd name="T63" fmla="*/ 317 h 1146"/>
                <a:gd name="T64" fmla="*/ 1136 w 1142"/>
                <a:gd name="T65" fmla="*/ 219 h 1146"/>
                <a:gd name="T66" fmla="*/ 1127 w 1142"/>
                <a:gd name="T67" fmla="*/ 115 h 1146"/>
                <a:gd name="T68" fmla="*/ 1110 w 1142"/>
                <a:gd name="T69" fmla="*/ 0 h 114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w 1142"/>
                <a:gd name="T106" fmla="*/ 0 h 1146"/>
                <a:gd name="T107" fmla="*/ 0 w 1142"/>
                <a:gd name="T108" fmla="*/ 0 h 1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2" h="1146">
                  <a:moveTo>
                    <a:pt x="0" y="1144"/>
                  </a:moveTo>
                  <a:lnTo>
                    <a:pt x="36" y="1146"/>
                  </a:lnTo>
                  <a:lnTo>
                    <a:pt x="132" y="1144"/>
                  </a:lnTo>
                  <a:lnTo>
                    <a:pt x="200" y="1142"/>
                  </a:lnTo>
                  <a:lnTo>
                    <a:pt x="274" y="1136"/>
                  </a:lnTo>
                  <a:lnTo>
                    <a:pt x="355" y="1131"/>
                  </a:lnTo>
                  <a:lnTo>
                    <a:pt x="438" y="1119"/>
                  </a:lnTo>
                  <a:lnTo>
                    <a:pt x="526" y="1106"/>
                  </a:lnTo>
                  <a:lnTo>
                    <a:pt x="614" y="1087"/>
                  </a:lnTo>
                  <a:lnTo>
                    <a:pt x="658" y="1075"/>
                  </a:lnTo>
                  <a:lnTo>
                    <a:pt x="701" y="1064"/>
                  </a:lnTo>
                  <a:lnTo>
                    <a:pt x="743" y="1050"/>
                  </a:lnTo>
                  <a:lnTo>
                    <a:pt x="783" y="1035"/>
                  </a:lnTo>
                  <a:lnTo>
                    <a:pt x="822" y="1017"/>
                  </a:lnTo>
                  <a:lnTo>
                    <a:pt x="860" y="998"/>
                  </a:lnTo>
                  <a:lnTo>
                    <a:pt x="895" y="979"/>
                  </a:lnTo>
                  <a:lnTo>
                    <a:pt x="927" y="958"/>
                  </a:lnTo>
                  <a:lnTo>
                    <a:pt x="958" y="935"/>
                  </a:lnTo>
                  <a:lnTo>
                    <a:pt x="985" y="910"/>
                  </a:lnTo>
                  <a:lnTo>
                    <a:pt x="1012" y="883"/>
                  </a:lnTo>
                  <a:lnTo>
                    <a:pt x="1033" y="852"/>
                  </a:lnTo>
                  <a:lnTo>
                    <a:pt x="1040" y="841"/>
                  </a:lnTo>
                  <a:lnTo>
                    <a:pt x="1060" y="808"/>
                  </a:lnTo>
                  <a:lnTo>
                    <a:pt x="1073" y="783"/>
                  </a:lnTo>
                  <a:lnTo>
                    <a:pt x="1085" y="751"/>
                  </a:lnTo>
                  <a:lnTo>
                    <a:pt x="1098" y="712"/>
                  </a:lnTo>
                  <a:lnTo>
                    <a:pt x="1112" y="664"/>
                  </a:lnTo>
                  <a:lnTo>
                    <a:pt x="1123" y="610"/>
                  </a:lnTo>
                  <a:lnTo>
                    <a:pt x="1133" y="551"/>
                  </a:lnTo>
                  <a:lnTo>
                    <a:pt x="1140" y="482"/>
                  </a:lnTo>
                  <a:lnTo>
                    <a:pt x="1142" y="403"/>
                  </a:lnTo>
                  <a:lnTo>
                    <a:pt x="1142" y="317"/>
                  </a:lnTo>
                  <a:lnTo>
                    <a:pt x="1136" y="219"/>
                  </a:lnTo>
                  <a:lnTo>
                    <a:pt x="1127" y="115"/>
                  </a:lnTo>
                  <a:lnTo>
                    <a:pt x="111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フリーフォーム 23"/>
            <p:cNvSpPr>
              <a:spLocks/>
            </p:cNvSpPr>
            <p:nvPr userDrawn="1"/>
          </p:nvSpPr>
          <p:spPr bwMode="auto">
            <a:xfrm>
              <a:off x="3381" y="1608"/>
              <a:ext cx="296" cy="246"/>
            </a:xfrm>
            <a:custGeom>
              <a:avLst/>
              <a:gdLst>
                <a:gd name="T0" fmla="*/ 0 w 309"/>
                <a:gd name="T1" fmla="*/ 0 h 263"/>
                <a:gd name="T2" fmla="*/ 39 w 309"/>
                <a:gd name="T3" fmla="*/ 19 h 263"/>
                <a:gd name="T4" fmla="*/ 79 w 309"/>
                <a:gd name="T5" fmla="*/ 42 h 263"/>
                <a:gd name="T6" fmla="*/ 131 w 309"/>
                <a:gd name="T7" fmla="*/ 73 h 263"/>
                <a:gd name="T8" fmla="*/ 156 w 309"/>
                <a:gd name="T9" fmla="*/ 90 h 263"/>
                <a:gd name="T10" fmla="*/ 183 w 309"/>
                <a:gd name="T11" fmla="*/ 111 h 263"/>
                <a:gd name="T12" fmla="*/ 209 w 309"/>
                <a:gd name="T13" fmla="*/ 132 h 263"/>
                <a:gd name="T14" fmla="*/ 232 w 309"/>
                <a:gd name="T15" fmla="*/ 155 h 263"/>
                <a:gd name="T16" fmla="*/ 257 w 309"/>
                <a:gd name="T17" fmla="*/ 180 h 263"/>
                <a:gd name="T18" fmla="*/ 277 w 309"/>
                <a:gd name="T19" fmla="*/ 205 h 263"/>
                <a:gd name="T20" fmla="*/ 296 w 309"/>
                <a:gd name="T21" fmla="*/ 234 h 263"/>
                <a:gd name="T22" fmla="*/ 309 w 309"/>
                <a:gd name="T23" fmla="*/ 263 h 263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1 256"/>
                <a:gd name="T34" fmla="*/ 0 1 256"/>
                <a:gd name="T35" fmla="*/ 0 1 256"/>
                <a:gd name="T36" fmla="*/ 0 w 309"/>
                <a:gd name="T37" fmla="*/ 0 h 263"/>
                <a:gd name="T38" fmla="*/ 0 w 309"/>
                <a:gd name="T39" fmla="*/ 0 h 2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263">
                  <a:moveTo>
                    <a:pt x="0" y="0"/>
                  </a:moveTo>
                  <a:lnTo>
                    <a:pt x="39" y="19"/>
                  </a:lnTo>
                  <a:lnTo>
                    <a:pt x="79" y="42"/>
                  </a:lnTo>
                  <a:lnTo>
                    <a:pt x="131" y="73"/>
                  </a:lnTo>
                  <a:lnTo>
                    <a:pt x="156" y="90"/>
                  </a:lnTo>
                  <a:lnTo>
                    <a:pt x="183" y="111"/>
                  </a:lnTo>
                  <a:lnTo>
                    <a:pt x="209" y="132"/>
                  </a:lnTo>
                  <a:lnTo>
                    <a:pt x="232" y="155"/>
                  </a:lnTo>
                  <a:lnTo>
                    <a:pt x="257" y="180"/>
                  </a:lnTo>
                  <a:lnTo>
                    <a:pt x="277" y="205"/>
                  </a:lnTo>
                  <a:lnTo>
                    <a:pt x="296" y="234"/>
                  </a:lnTo>
                  <a:lnTo>
                    <a:pt x="309" y="263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フリーフォーム 24"/>
            <p:cNvSpPr>
              <a:spLocks/>
            </p:cNvSpPr>
            <p:nvPr userDrawn="1"/>
          </p:nvSpPr>
          <p:spPr bwMode="auto">
            <a:xfrm>
              <a:off x="2079" y="2576"/>
              <a:ext cx="951" cy="157"/>
            </a:xfrm>
            <a:custGeom>
              <a:avLst/>
              <a:gdLst>
                <a:gd name="T0" fmla="*/ 0 w 960"/>
                <a:gd name="T1" fmla="*/ 0 h 157"/>
                <a:gd name="T2" fmla="*/ 98 w 960"/>
                <a:gd name="T3" fmla="*/ 27 h 157"/>
                <a:gd name="T4" fmla="*/ 209 w 960"/>
                <a:gd name="T5" fmla="*/ 53 h 157"/>
                <a:gd name="T6" fmla="*/ 340 w 960"/>
                <a:gd name="T7" fmla="*/ 84 h 157"/>
                <a:gd name="T8" fmla="*/ 493 w 960"/>
                <a:gd name="T9" fmla="*/ 113 h 157"/>
                <a:gd name="T10" fmla="*/ 572 w 960"/>
                <a:gd name="T11" fmla="*/ 126 h 157"/>
                <a:gd name="T12" fmla="*/ 654 w 960"/>
                <a:gd name="T13" fmla="*/ 138 h 157"/>
                <a:gd name="T14" fmla="*/ 735 w 960"/>
                <a:gd name="T15" fmla="*/ 146 h 157"/>
                <a:gd name="T16" fmla="*/ 812 w 960"/>
                <a:gd name="T17" fmla="*/ 153 h 157"/>
                <a:gd name="T18" fmla="*/ 887 w 960"/>
                <a:gd name="T19" fmla="*/ 157 h 157"/>
                <a:gd name="T20" fmla="*/ 960 w 960"/>
                <a:gd name="T21" fmla="*/ 155 h 157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960"/>
                <a:gd name="T34" fmla="*/ 0 h 157"/>
                <a:gd name="T35" fmla="*/ 0 w 960"/>
                <a:gd name="T36" fmla="*/ 0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157">
                  <a:moveTo>
                    <a:pt x="0" y="0"/>
                  </a:moveTo>
                  <a:lnTo>
                    <a:pt x="98" y="27"/>
                  </a:lnTo>
                  <a:lnTo>
                    <a:pt x="209" y="53"/>
                  </a:lnTo>
                  <a:lnTo>
                    <a:pt x="340" y="84"/>
                  </a:lnTo>
                  <a:lnTo>
                    <a:pt x="493" y="113"/>
                  </a:lnTo>
                  <a:lnTo>
                    <a:pt x="572" y="126"/>
                  </a:lnTo>
                  <a:lnTo>
                    <a:pt x="654" y="138"/>
                  </a:lnTo>
                  <a:lnTo>
                    <a:pt x="735" y="146"/>
                  </a:lnTo>
                  <a:lnTo>
                    <a:pt x="812" y="153"/>
                  </a:lnTo>
                  <a:lnTo>
                    <a:pt x="887" y="157"/>
                  </a:lnTo>
                  <a:lnTo>
                    <a:pt x="960" y="155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タイトル プレースホルダ 13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prstGeom prst="rect">
            <a:avLst/>
          </a:prstGeom>
          <a:effectLst>
            <a:softEdge rad="12700"/>
          </a:effectLst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1170"/>
            <a:ext cx="8229600" cy="468535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grpSp>
        <p:nvGrpSpPr>
          <p:cNvPr id="3" name="図形グループ 2"/>
          <p:cNvGrpSpPr/>
          <p:nvPr/>
        </p:nvGrpSpPr>
        <p:grpSpPr>
          <a:xfrm>
            <a:off x="8072430" y="5827532"/>
            <a:ext cx="1071570" cy="1036602"/>
            <a:chOff x="6357950" y="5000636"/>
            <a:chExt cx="1071570" cy="1036602"/>
          </a:xfrm>
          <a:solidFill>
            <a:schemeClr val="accent1">
              <a:alpha val="30000"/>
            </a:schemeClr>
          </a:soli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フリーフォーム 3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>
            <a:noFill/>
          </a:ln>
          <a:solidFill>
            <a:schemeClr val="tx2"/>
          </a:solidFill>
          <a:effectLst>
            <a:glow rad="101600">
              <a:schemeClr val="bg2">
                <a:tint val="20000"/>
                <a:alpha val="60000"/>
              </a:schemeClr>
            </a:glow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rgbClr val="C00000"/>
        </a:buClr>
        <a:buSzPct val="80000"/>
        <a:buFont typeface="Wingdings"/>
        <a:buChar char="l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rgbClr val="C00000"/>
        </a:buClr>
        <a:buSzPct val="65000"/>
        <a:buFont typeface="Wingdings"/>
        <a:buChar char="l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rgbClr val="C00000"/>
        </a:buClr>
        <a:buSzPct val="60000"/>
        <a:buFont typeface="Wingdings"/>
        <a:buChar char="l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55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l"/>
        <a:defRPr kumimoji="1" sz="190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png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emf"/><Relationship Id="rId15" Type="http://schemas.openxmlformats.org/officeDocument/2006/relationships/image" Target="../media/image44.emf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20" Type="http://schemas.openxmlformats.org/officeDocument/2006/relationships/image" Target="../media/image54.emf"/><Relationship Id="rId21" Type="http://schemas.openxmlformats.org/officeDocument/2006/relationships/image" Target="../media/image55.emf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53.emf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tags" Target="../tags/tag13.xml"/><Relationship Id="rId7" Type="http://schemas.openxmlformats.org/officeDocument/2006/relationships/tags" Target="../tags/tag14.xml"/><Relationship Id="rId8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4" Type="http://schemas.openxmlformats.org/officeDocument/2006/relationships/image" Target="../media/image67.emf"/><Relationship Id="rId5" Type="http://schemas.openxmlformats.org/officeDocument/2006/relationships/image" Target="../media/image68.emf"/><Relationship Id="rId6" Type="http://schemas.openxmlformats.org/officeDocument/2006/relationships/image" Target="../media/image69.emf"/><Relationship Id="rId7" Type="http://schemas.openxmlformats.org/officeDocument/2006/relationships/image" Target="../media/image70.emf"/><Relationship Id="rId8" Type="http://schemas.openxmlformats.org/officeDocument/2006/relationships/image" Target="../media/image71.emf"/><Relationship Id="rId9" Type="http://schemas.openxmlformats.org/officeDocument/2006/relationships/image" Target="../media/image72.emf"/><Relationship Id="rId10" Type="http://schemas.openxmlformats.org/officeDocument/2006/relationships/image" Target="../media/image73.emf"/><Relationship Id="rId11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emf"/><Relationship Id="rId12" Type="http://schemas.openxmlformats.org/officeDocument/2006/relationships/image" Target="../media/image85.emf"/><Relationship Id="rId13" Type="http://schemas.openxmlformats.org/officeDocument/2006/relationships/image" Target="../media/image8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jpeg"/><Relationship Id="rId3" Type="http://schemas.openxmlformats.org/officeDocument/2006/relationships/image" Target="../media/image76.jpeg"/><Relationship Id="rId4" Type="http://schemas.openxmlformats.org/officeDocument/2006/relationships/image" Target="../media/image77.jpeg"/><Relationship Id="rId5" Type="http://schemas.openxmlformats.org/officeDocument/2006/relationships/image" Target="../media/image78.jpeg"/><Relationship Id="rId6" Type="http://schemas.openxmlformats.org/officeDocument/2006/relationships/image" Target="../media/image79.jpeg"/><Relationship Id="rId7" Type="http://schemas.openxmlformats.org/officeDocument/2006/relationships/image" Target="../media/image80.jpeg"/><Relationship Id="rId8" Type="http://schemas.openxmlformats.org/officeDocument/2006/relationships/image" Target="../media/image81.emf"/><Relationship Id="rId9" Type="http://schemas.openxmlformats.org/officeDocument/2006/relationships/image" Target="../media/image82.emf"/><Relationship Id="rId10" Type="http://schemas.openxmlformats.org/officeDocument/2006/relationships/image" Target="../media/image8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jpe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emf"/><Relationship Id="rId10" Type="http://schemas.openxmlformats.org/officeDocument/2006/relationships/image" Target="../media/image95.emf"/><Relationship Id="rId11" Type="http://schemas.openxmlformats.org/officeDocument/2006/relationships/image" Target="../media/image9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jpeg"/><Relationship Id="rId10" Type="http://schemas.openxmlformats.org/officeDocument/2006/relationships/image" Target="../media/image11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emf"/><Relationship Id="rId6" Type="http://schemas.openxmlformats.org/officeDocument/2006/relationships/image" Target="../media/image118.emf"/><Relationship Id="rId7" Type="http://schemas.openxmlformats.org/officeDocument/2006/relationships/image" Target="../media/image26.jpeg"/><Relationship Id="rId8" Type="http://schemas.openxmlformats.org/officeDocument/2006/relationships/image" Target="../media/image119.emf"/><Relationship Id="rId9" Type="http://schemas.openxmlformats.org/officeDocument/2006/relationships/image" Target="../media/image12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22.emf"/><Relationship Id="rId7" Type="http://schemas.openxmlformats.org/officeDocument/2006/relationships/image" Target="../media/image123.emf"/><Relationship Id="rId8" Type="http://schemas.openxmlformats.org/officeDocument/2006/relationships/image" Target="../media/image10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4" Type="http://schemas.openxmlformats.org/officeDocument/2006/relationships/image" Target="../media/image129.emf"/><Relationship Id="rId5" Type="http://schemas.openxmlformats.org/officeDocument/2006/relationships/image" Target="../media/image13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emf"/><Relationship Id="rId3" Type="http://schemas.openxmlformats.org/officeDocument/2006/relationships/image" Target="../media/image13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4" Type="http://schemas.openxmlformats.org/officeDocument/2006/relationships/image" Target="../media/image14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jpeg"/><Relationship Id="rId3" Type="http://schemas.openxmlformats.org/officeDocument/2006/relationships/image" Target="../media/image14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4" Type="http://schemas.openxmlformats.org/officeDocument/2006/relationships/image" Target="../media/image145.emf"/><Relationship Id="rId5" Type="http://schemas.openxmlformats.org/officeDocument/2006/relationships/image" Target="../media/image146.emf"/><Relationship Id="rId6" Type="http://schemas.openxmlformats.org/officeDocument/2006/relationships/image" Target="../media/image14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4" Type="http://schemas.openxmlformats.org/officeDocument/2006/relationships/image" Target="../media/image150.emf"/><Relationship Id="rId5" Type="http://schemas.openxmlformats.org/officeDocument/2006/relationships/image" Target="../media/image1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emf"/><Relationship Id="rId3" Type="http://schemas.openxmlformats.org/officeDocument/2006/relationships/image" Target="../media/image15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302.6859" TargetMode="External"/><Relationship Id="rId4" Type="http://schemas.openxmlformats.org/officeDocument/2006/relationships/image" Target="../media/image155.emf"/><Relationship Id="rId5" Type="http://schemas.openxmlformats.org/officeDocument/2006/relationships/image" Target="../media/image156.emf"/><Relationship Id="rId6" Type="http://schemas.openxmlformats.org/officeDocument/2006/relationships/image" Target="../media/image157.emf"/><Relationship Id="rId7" Type="http://schemas.openxmlformats.org/officeDocument/2006/relationships/image" Target="../media/image158.emf"/><Relationship Id="rId8" Type="http://schemas.openxmlformats.org/officeDocument/2006/relationships/image" Target="../media/image15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4" Type="http://schemas.openxmlformats.org/officeDocument/2006/relationships/image" Target="../media/image162.emf"/><Relationship Id="rId5" Type="http://schemas.openxmlformats.org/officeDocument/2006/relationships/image" Target="../media/image158.emf"/><Relationship Id="rId6" Type="http://schemas.openxmlformats.org/officeDocument/2006/relationships/image" Target="../media/image163.emf"/><Relationship Id="rId7" Type="http://schemas.openxmlformats.org/officeDocument/2006/relationships/image" Target="../media/image155.emf"/><Relationship Id="rId8" Type="http://schemas.openxmlformats.org/officeDocument/2006/relationships/image" Target="../media/image16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emf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1.emf"/><Relationship Id="rId12" Type="http://schemas.openxmlformats.org/officeDocument/2006/relationships/image" Target="../media/image172.emf"/><Relationship Id="rId13" Type="http://schemas.openxmlformats.org/officeDocument/2006/relationships/image" Target="../media/image173.emf"/><Relationship Id="rId14" Type="http://schemas.openxmlformats.org/officeDocument/2006/relationships/image" Target="../media/image174.emf"/><Relationship Id="rId15" Type="http://schemas.openxmlformats.org/officeDocument/2006/relationships/image" Target="../media/image15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Relationship Id="rId3" Type="http://schemas.openxmlformats.org/officeDocument/2006/relationships/hyperlink" Target="http://arxiv.org/abs/arXiv:1302.6859" TargetMode="External"/><Relationship Id="rId4" Type="http://schemas.openxmlformats.org/officeDocument/2006/relationships/image" Target="../media/image165.png"/><Relationship Id="rId5" Type="http://schemas.openxmlformats.org/officeDocument/2006/relationships/image" Target="../media/image166.png"/><Relationship Id="rId6" Type="http://schemas.openxmlformats.org/officeDocument/2006/relationships/image" Target="../media/image167.emf"/><Relationship Id="rId7" Type="http://schemas.openxmlformats.org/officeDocument/2006/relationships/image" Target="../media/image168.emf"/><Relationship Id="rId8" Type="http://schemas.openxmlformats.org/officeDocument/2006/relationships/image" Target="../media/image169.emf"/><Relationship Id="rId9" Type="http://schemas.openxmlformats.org/officeDocument/2006/relationships/image" Target="../media/image170.emf"/><Relationship Id="rId10" Type="http://schemas.openxmlformats.org/officeDocument/2006/relationships/image" Target="../media/image15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5.emf"/><Relationship Id="rId3" Type="http://schemas.openxmlformats.org/officeDocument/2006/relationships/image" Target="../media/image15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4" Type="http://schemas.openxmlformats.org/officeDocument/2006/relationships/image" Target="../media/image177.emf"/><Relationship Id="rId5" Type="http://schemas.openxmlformats.org/officeDocument/2006/relationships/image" Target="../media/image178.emf"/><Relationship Id="rId6" Type="http://schemas.openxmlformats.org/officeDocument/2006/relationships/image" Target="../media/image179.emf"/><Relationship Id="rId7" Type="http://schemas.openxmlformats.org/officeDocument/2006/relationships/image" Target="../media/image180.png"/><Relationship Id="rId8" Type="http://schemas.openxmlformats.org/officeDocument/2006/relationships/image" Target="../media/image181.emf"/><Relationship Id="rId9" Type="http://schemas.openxmlformats.org/officeDocument/2006/relationships/image" Target="../media/image18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4" Type="http://schemas.openxmlformats.org/officeDocument/2006/relationships/image" Target="../media/image185.emf"/><Relationship Id="rId5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4" Type="http://schemas.openxmlformats.org/officeDocument/2006/relationships/image" Target="../media/image185.emf"/><Relationship Id="rId5" Type="http://schemas.openxmlformats.org/officeDocument/2006/relationships/image" Target="../media/image188.emf"/><Relationship Id="rId6" Type="http://schemas.openxmlformats.org/officeDocument/2006/relationships/image" Target="../media/image189.emf"/><Relationship Id="rId7" Type="http://schemas.openxmlformats.org/officeDocument/2006/relationships/image" Target="../media/image19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4" Type="http://schemas.openxmlformats.org/officeDocument/2006/relationships/image" Target="../media/image193.png"/><Relationship Id="rId5" Type="http://schemas.openxmlformats.org/officeDocument/2006/relationships/image" Target="../media/image194.png"/><Relationship Id="rId6" Type="http://schemas.openxmlformats.org/officeDocument/2006/relationships/image" Target="../media/image184.emf"/><Relationship Id="rId7" Type="http://schemas.openxmlformats.org/officeDocument/2006/relationships/image" Target="../media/image18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4" Type="http://schemas.openxmlformats.org/officeDocument/2006/relationships/image" Target="../media/image185.emf"/><Relationship Id="rId5" Type="http://schemas.openxmlformats.org/officeDocument/2006/relationships/image" Target="../media/image19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4" Type="http://schemas.openxmlformats.org/officeDocument/2006/relationships/image" Target="../media/image159.emf"/><Relationship Id="rId5" Type="http://schemas.openxmlformats.org/officeDocument/2006/relationships/image" Target="../media/image185.emf"/><Relationship Id="rId6" Type="http://schemas.openxmlformats.org/officeDocument/2006/relationships/image" Target="../media/image19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jpeg"/><Relationship Id="rId4" Type="http://schemas.openxmlformats.org/officeDocument/2006/relationships/image" Target="../media/image201.jpeg"/><Relationship Id="rId5" Type="http://schemas.openxmlformats.org/officeDocument/2006/relationships/image" Target="../media/image202.jpeg"/><Relationship Id="rId6" Type="http://schemas.openxmlformats.org/officeDocument/2006/relationships/image" Target="../media/image203.jpeg"/><Relationship Id="rId7" Type="http://schemas.openxmlformats.org/officeDocument/2006/relationships/image" Target="../media/image20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9.jpeg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4.png"/><Relationship Id="rId12" Type="http://schemas.openxmlformats.org/officeDocument/2006/relationships/image" Target="../media/image215.jpeg"/><Relationship Id="rId13" Type="http://schemas.openxmlformats.org/officeDocument/2006/relationships/image" Target="../media/image2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5.png"/><Relationship Id="rId3" Type="http://schemas.openxmlformats.org/officeDocument/2006/relationships/image" Target="../media/image206.png"/><Relationship Id="rId4" Type="http://schemas.openxmlformats.org/officeDocument/2006/relationships/image" Target="../media/image207.png"/><Relationship Id="rId5" Type="http://schemas.openxmlformats.org/officeDocument/2006/relationships/image" Target="../media/image208.png"/><Relationship Id="rId6" Type="http://schemas.openxmlformats.org/officeDocument/2006/relationships/image" Target="../media/image209.jpeg"/><Relationship Id="rId7" Type="http://schemas.openxmlformats.org/officeDocument/2006/relationships/image" Target="../media/image210.jpeg"/><Relationship Id="rId8" Type="http://schemas.openxmlformats.org/officeDocument/2006/relationships/image" Target="../media/image211.jpeg"/><Relationship Id="rId9" Type="http://schemas.openxmlformats.org/officeDocument/2006/relationships/image" Target="../media/image212.jpeg"/><Relationship Id="rId10" Type="http://schemas.openxmlformats.org/officeDocument/2006/relationships/image" Target="../media/image2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jpeg"/><Relationship Id="rId4" Type="http://schemas.openxmlformats.org/officeDocument/2006/relationships/image" Target="../media/image219.jpeg"/><Relationship Id="rId5" Type="http://schemas.openxmlformats.org/officeDocument/2006/relationships/image" Target="../media/image2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7.jpeg"/></Relationships>
</file>

<file path=ppt/slides/_rels/slide5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0.jpeg"/><Relationship Id="rId12" Type="http://schemas.openxmlformats.org/officeDocument/2006/relationships/image" Target="../media/image231.jpeg"/><Relationship Id="rId13" Type="http://schemas.openxmlformats.org/officeDocument/2006/relationships/image" Target="../media/image232.jpeg"/><Relationship Id="rId14" Type="http://schemas.openxmlformats.org/officeDocument/2006/relationships/image" Target="../media/image233.jpeg"/><Relationship Id="rId15" Type="http://schemas.openxmlformats.org/officeDocument/2006/relationships/image" Target="../media/image23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1.jpeg"/><Relationship Id="rId3" Type="http://schemas.openxmlformats.org/officeDocument/2006/relationships/image" Target="../media/image222.jpeg"/><Relationship Id="rId4" Type="http://schemas.openxmlformats.org/officeDocument/2006/relationships/image" Target="../media/image223.jpeg"/><Relationship Id="rId5" Type="http://schemas.openxmlformats.org/officeDocument/2006/relationships/image" Target="../media/image224.jpeg"/><Relationship Id="rId6" Type="http://schemas.openxmlformats.org/officeDocument/2006/relationships/image" Target="../media/image225.jpeg"/><Relationship Id="rId7" Type="http://schemas.openxmlformats.org/officeDocument/2006/relationships/image" Target="../media/image226.png"/><Relationship Id="rId8" Type="http://schemas.openxmlformats.org/officeDocument/2006/relationships/image" Target="../media/image227.jpeg"/><Relationship Id="rId9" Type="http://schemas.openxmlformats.org/officeDocument/2006/relationships/image" Target="../media/image228.jpeg"/><Relationship Id="rId10" Type="http://schemas.openxmlformats.org/officeDocument/2006/relationships/image" Target="../media/image22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4" Type="http://schemas.openxmlformats.org/officeDocument/2006/relationships/image" Target="../media/image236.png"/><Relationship Id="rId5" Type="http://schemas.openxmlformats.org/officeDocument/2006/relationships/image" Target="../media/image237.png"/><Relationship Id="rId6" Type="http://schemas.openxmlformats.org/officeDocument/2006/relationships/image" Target="../media/image238.png"/><Relationship Id="rId7" Type="http://schemas.openxmlformats.org/officeDocument/2006/relationships/image" Target="../media/image239.png"/><Relationship Id="rId8" Type="http://schemas.openxmlformats.org/officeDocument/2006/relationships/image" Target="../media/image240.png"/><Relationship Id="rId9" Type="http://schemas.openxmlformats.org/officeDocument/2006/relationships/image" Target="../media/image2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9.png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1.png"/><Relationship Id="rId12" Type="http://schemas.openxmlformats.org/officeDocument/2006/relationships/image" Target="../media/image25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2.png"/><Relationship Id="rId3" Type="http://schemas.openxmlformats.org/officeDocument/2006/relationships/image" Target="../media/image243.png"/><Relationship Id="rId4" Type="http://schemas.openxmlformats.org/officeDocument/2006/relationships/image" Target="../media/image244.png"/><Relationship Id="rId5" Type="http://schemas.openxmlformats.org/officeDocument/2006/relationships/image" Target="../media/image245.png"/><Relationship Id="rId6" Type="http://schemas.openxmlformats.org/officeDocument/2006/relationships/image" Target="../media/image246.png"/><Relationship Id="rId7" Type="http://schemas.openxmlformats.org/officeDocument/2006/relationships/image" Target="../media/image247.png"/><Relationship Id="rId8" Type="http://schemas.openxmlformats.org/officeDocument/2006/relationships/image" Target="../media/image248.png"/><Relationship Id="rId9" Type="http://schemas.openxmlformats.org/officeDocument/2006/relationships/image" Target="../media/image249.png"/><Relationship Id="rId10" Type="http://schemas.openxmlformats.org/officeDocument/2006/relationships/image" Target="../media/image25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2.jpeg"/><Relationship Id="rId12" Type="http://schemas.openxmlformats.org/officeDocument/2006/relationships/image" Target="../media/image263.jpeg"/><Relationship Id="rId13" Type="http://schemas.openxmlformats.org/officeDocument/2006/relationships/image" Target="../media/image26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3.jpeg"/><Relationship Id="rId3" Type="http://schemas.openxmlformats.org/officeDocument/2006/relationships/image" Target="../media/image254.jpeg"/><Relationship Id="rId4" Type="http://schemas.openxmlformats.org/officeDocument/2006/relationships/image" Target="../media/image255.jpeg"/><Relationship Id="rId5" Type="http://schemas.openxmlformats.org/officeDocument/2006/relationships/image" Target="../media/image256.jpeg"/><Relationship Id="rId6" Type="http://schemas.openxmlformats.org/officeDocument/2006/relationships/image" Target="../media/image257.jpeg"/><Relationship Id="rId7" Type="http://schemas.openxmlformats.org/officeDocument/2006/relationships/image" Target="../media/image258.jpeg"/><Relationship Id="rId8" Type="http://schemas.openxmlformats.org/officeDocument/2006/relationships/image" Target="../media/image259.jpeg"/><Relationship Id="rId9" Type="http://schemas.openxmlformats.org/officeDocument/2006/relationships/image" Target="../media/image260.jpeg"/><Relationship Id="rId10" Type="http://schemas.openxmlformats.org/officeDocument/2006/relationships/image" Target="../media/image26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jpeg"/><Relationship Id="rId4" Type="http://schemas.openxmlformats.org/officeDocument/2006/relationships/image" Target="../media/image260.jpeg"/><Relationship Id="rId5" Type="http://schemas.openxmlformats.org/officeDocument/2006/relationships/image" Target="../media/image261.jpeg"/><Relationship Id="rId6" Type="http://schemas.openxmlformats.org/officeDocument/2006/relationships/image" Target="../media/image267.jpeg"/><Relationship Id="rId7" Type="http://schemas.openxmlformats.org/officeDocument/2006/relationships/image" Target="../media/image268.jpeg"/><Relationship Id="rId8" Type="http://schemas.openxmlformats.org/officeDocument/2006/relationships/image" Target="../media/image269.jpeg"/><Relationship Id="rId9" Type="http://schemas.openxmlformats.org/officeDocument/2006/relationships/image" Target="../media/image27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1.png"/><Relationship Id="rId3" Type="http://schemas.openxmlformats.org/officeDocument/2006/relationships/image" Target="../media/image184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4" Type="http://schemas.openxmlformats.org/officeDocument/2006/relationships/image" Target="../media/image274.png"/><Relationship Id="rId5" Type="http://schemas.openxmlformats.org/officeDocument/2006/relationships/image" Target="../media/image27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6.png"/><Relationship Id="rId3" Type="http://schemas.openxmlformats.org/officeDocument/2006/relationships/image" Target="../media/image277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4.emf"/><Relationship Id="rId3" Type="http://schemas.openxmlformats.org/officeDocument/2006/relationships/image" Target="../media/image27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sz="5300" dirty="0">
                <a:effectLst/>
              </a:rPr>
              <a:t>コンポジッ</a:t>
            </a:r>
            <a:r>
              <a:rPr lang="ja-JP" altLang="en-US" sz="5300" dirty="0" smtClean="0">
                <a:effectLst/>
              </a:rPr>
              <a:t>ト</a:t>
            </a:r>
            <a:r>
              <a:rPr lang="en-US" altLang="ja-JP" sz="5300" dirty="0" smtClean="0">
                <a:effectLst/>
              </a:rPr>
              <a:t>Higgs </a:t>
            </a:r>
            <a:r>
              <a:rPr lang="ja-JP" altLang="en-US" sz="5300" dirty="0">
                <a:effectLst/>
              </a:rPr>
              <a:t>の可能性 </a:t>
            </a:r>
            <a:r>
              <a:rPr lang="ja-JP" altLang="en-US" dirty="0">
                <a:effectLst/>
              </a:rPr>
              <a:t/>
            </a:r>
            <a:br>
              <a:rPr lang="ja-JP" altLang="en-US" dirty="0">
                <a:effectLst/>
              </a:rPr>
            </a:br>
            <a:r>
              <a:rPr lang="en-US" altLang="ja-JP" dirty="0" smtClean="0">
                <a:effectLst/>
              </a:rPr>
              <a:t>                     -- title give by S. </a:t>
            </a:r>
            <a:r>
              <a:rPr lang="en-US" altLang="ja-JP" dirty="0" err="1" smtClean="0">
                <a:effectLst/>
              </a:rPr>
              <a:t>Asai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19400" y="3733800"/>
            <a:ext cx="48125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山脇幸一　（</a:t>
            </a:r>
            <a:r>
              <a:rPr lang="en-US" altLang="ja-JP" sz="3200" dirty="0" smtClean="0"/>
              <a:t>KMI, Nagoya)</a:t>
            </a:r>
            <a:endParaRPr kumimoji="1" lang="ja-JP" altLang="en-US" sz="3200" dirty="0"/>
          </a:p>
        </p:txBody>
      </p:sp>
      <p:sp>
        <p:nvSpPr>
          <p:cNvPr id="3" name="正方形/長方形 2"/>
          <p:cNvSpPr/>
          <p:nvPr/>
        </p:nvSpPr>
        <p:spPr>
          <a:xfrm>
            <a:off x="3200400" y="4572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ja-JP" dirty="0"/>
              <a:t>@</a:t>
            </a:r>
            <a:r>
              <a:rPr lang="ja-JP" altLang="en-US" dirty="0"/>
              <a:t>先端加速器 </a:t>
            </a:r>
            <a:r>
              <a:rPr lang="en-US" altLang="ja-JP" dirty="0"/>
              <a:t>LHC </a:t>
            </a:r>
            <a:r>
              <a:rPr lang="ja-JP" altLang="en-US" dirty="0"/>
              <a:t>が切り拓くテラスケールの素粒子物理学 </a:t>
            </a:r>
          </a:p>
          <a:p>
            <a:pPr marL="0" indent="0">
              <a:buNone/>
            </a:pPr>
            <a:r>
              <a:rPr lang="en-US" altLang="ja-JP" dirty="0"/>
              <a:t>                   March 25, 2013   Nagoya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435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800" y="228600"/>
            <a:ext cx="11430000" cy="297665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762000" y="3733800"/>
            <a:ext cx="70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%\cite{Yamawaki:1985zg}</a:t>
            </a:r>
          </a:p>
          <a:p>
            <a:r>
              <a:rPr lang="en-US" altLang="ja-JP" dirty="0"/>
              <a:t>\</a:t>
            </a:r>
            <a:r>
              <a:rPr lang="en-US" altLang="ja-JP" dirty="0" err="1"/>
              <a:t>bibitem</a:t>
            </a:r>
            <a:r>
              <a:rPr lang="en-US" altLang="ja-JP" dirty="0"/>
              <a:t>{Yamawaki:1985zg} </a:t>
            </a:r>
          </a:p>
          <a:p>
            <a:r>
              <a:rPr lang="en-US" altLang="ja-JP" dirty="0"/>
              <a:t>  K.~</a:t>
            </a:r>
            <a:r>
              <a:rPr lang="en-US" altLang="ja-JP" dirty="0" err="1"/>
              <a:t>Yamawaki</a:t>
            </a:r>
            <a:r>
              <a:rPr lang="en-US" altLang="ja-JP" dirty="0"/>
              <a:t>, </a:t>
            </a:r>
            <a:r>
              <a:rPr lang="en-US" altLang="ja-JP" dirty="0" err="1"/>
              <a:t>M.~Bando</a:t>
            </a:r>
            <a:r>
              <a:rPr lang="en-US" altLang="ja-JP" dirty="0"/>
              <a:t> and K.~-</a:t>
            </a:r>
            <a:r>
              <a:rPr lang="en-US" altLang="ja-JP" dirty="0" err="1"/>
              <a:t>i</a:t>
            </a:r>
            <a:r>
              <a:rPr lang="en-US" altLang="ja-JP" dirty="0"/>
              <a:t>.~</a:t>
            </a:r>
            <a:r>
              <a:rPr lang="en-US" altLang="ja-JP" dirty="0" err="1"/>
              <a:t>Matumoto</a:t>
            </a:r>
            <a:r>
              <a:rPr lang="en-US" altLang="ja-JP" dirty="0"/>
              <a:t>,</a:t>
            </a:r>
          </a:p>
          <a:p>
            <a:r>
              <a:rPr lang="en-US" altLang="ja-JP" dirty="0"/>
              <a:t>  %``Scale Invariant Technicolor Model and a </a:t>
            </a:r>
            <a:r>
              <a:rPr lang="en-US" altLang="ja-JP" dirty="0" err="1"/>
              <a:t>Technidilaton</a:t>
            </a:r>
            <a:r>
              <a:rPr lang="en-US" altLang="ja-JP" dirty="0"/>
              <a:t>,''</a:t>
            </a:r>
          </a:p>
          <a:p>
            <a:r>
              <a:rPr lang="hu-HU" altLang="ja-JP" dirty="0"/>
              <a:t>  Phys.\ Rev.\ Lett.\  {\bf 56}, 1335 (1986).</a:t>
            </a:r>
          </a:p>
          <a:p>
            <a:r>
              <a:rPr lang="hu-HU" altLang="ja-JP" dirty="0"/>
              <a:t>  %%CITATION = PRLTA,56,1335;%%</a:t>
            </a:r>
          </a:p>
          <a:p>
            <a:r>
              <a:rPr lang="en-US" altLang="ja-JP" dirty="0"/>
              <a:t>  %615 citations counted in INSPIRE as of 19 Apr 2013</a:t>
            </a:r>
            <a:r>
              <a:rPr lang="en-US" altLang="ja-JP" dirty="0" smtClean="0"/>
              <a:t>%</a:t>
            </a:r>
            <a:endParaRPr lang="hu-HU" altLang="ja-JP" dirty="0"/>
          </a:p>
          <a:p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3276600" y="1219200"/>
            <a:ext cx="12954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5791200" y="1219200"/>
            <a:ext cx="10668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3581400" y="2819400"/>
            <a:ext cx="449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819400" y="4876800"/>
            <a:ext cx="12954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5486400" y="4876800"/>
            <a:ext cx="12954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0" y="2667000"/>
            <a:ext cx="2362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8100" y="33528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INSPIRE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89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i="1" u="sng" dirty="0" smtClean="0">
                <a:solidFill>
                  <a:srgbClr val="FF0000"/>
                </a:solidFill>
              </a:rPr>
              <a:t>125 </a:t>
            </a:r>
            <a:r>
              <a:rPr lang="en-US" altLang="ja-JP" sz="2400" b="1" i="1" u="sng" dirty="0" err="1" smtClean="0">
                <a:solidFill>
                  <a:srgbClr val="FF0000"/>
                </a:solidFill>
              </a:rPr>
              <a:t>GeV</a:t>
            </a:r>
            <a:r>
              <a:rPr lang="en-US" altLang="ja-JP" sz="2400" b="1" i="1" u="sng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i="1" u="sng" dirty="0" err="1" smtClean="0">
                <a:solidFill>
                  <a:srgbClr val="FF0000"/>
                </a:solidFill>
              </a:rPr>
              <a:t>Techni-dilaton</a:t>
            </a:r>
            <a:r>
              <a:rPr lang="en-US" altLang="ja-JP" sz="2400" b="1" i="1" u="sng" dirty="0" smtClean="0">
                <a:solidFill>
                  <a:srgbClr val="FF0000"/>
                </a:solidFill>
              </a:rPr>
              <a:t>(TD) at LHC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15240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S.Matsuzaki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and K. Y. , </a:t>
            </a:r>
          </a:p>
          <a:p>
            <a:r>
              <a:rPr lang="en-US" altLang="ja-JP" dirty="0"/>
              <a:t>PLB719 (</a:t>
            </a:r>
            <a:r>
              <a:rPr lang="en-US" altLang="ja-JP" dirty="0" smtClean="0"/>
              <a:t>2013) 378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032448" cy="247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09681"/>
            <a:ext cx="4248472" cy="290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19600" y="1752600"/>
            <a:ext cx="4861401" cy="4154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i="1" dirty="0" smtClean="0">
                <a:solidFill>
                  <a:srgbClr val="FF0000"/>
                </a:solidFill>
              </a:rPr>
              <a:t>TD (in 1FM)  is favored by   </a:t>
            </a:r>
          </a:p>
          <a:p>
            <a:r>
              <a:rPr lang="en-US" altLang="ja-JP" sz="2400" b="1" i="1" dirty="0" smtClean="0">
                <a:solidFill>
                  <a:srgbClr val="FF0000"/>
                </a:solidFill>
              </a:rPr>
              <a:t>the current  data !!   </a:t>
            </a:r>
          </a:p>
          <a:p>
            <a:endParaRPr lang="en-US" altLang="ja-JP" sz="2400" b="1" i="1" dirty="0" smtClean="0">
              <a:solidFill>
                <a:srgbClr val="FF0000"/>
              </a:solidFill>
            </a:endParaRPr>
          </a:p>
          <a:p>
            <a:r>
              <a:rPr lang="en-US" altLang="ja-JP" sz="2400" b="1" i="1" dirty="0" smtClean="0">
                <a:solidFill>
                  <a:srgbClr val="FF0000"/>
                </a:solidFill>
              </a:rPr>
              <a:t>*  diphoton rate </a:t>
            </a:r>
          </a:p>
          <a:p>
            <a:r>
              <a:rPr lang="en-US" altLang="ja-JP" sz="2400" b="1" i="1" dirty="0" smtClean="0">
                <a:solidFill>
                  <a:srgbClr val="FF0000"/>
                </a:solidFill>
              </a:rPr>
              <a:t>     enhaced  by techni-fermions </a:t>
            </a:r>
          </a:p>
          <a:p>
            <a:r>
              <a:rPr lang="en-US" altLang="ja-JP" sz="2400" b="1" i="1" dirty="0" smtClean="0">
                <a:solidFill>
                  <a:srgbClr val="FF0000"/>
                </a:solidFill>
              </a:rPr>
              <a:t>        (&gt; W loop contribution)</a:t>
            </a:r>
          </a:p>
          <a:p>
            <a:endParaRPr lang="en-US" altLang="ja-JP" sz="2400" b="1" i="1" dirty="0" smtClean="0">
              <a:solidFill>
                <a:srgbClr val="FF0000"/>
              </a:solidFill>
            </a:endParaRPr>
          </a:p>
          <a:p>
            <a:r>
              <a:rPr lang="en-US" altLang="ja-JP" sz="2400" b="1" i="1" dirty="0" smtClean="0">
                <a:solidFill>
                  <a:srgbClr val="FF0000"/>
                </a:solidFill>
              </a:rPr>
              <a:t>*  goodness-of-fit   performed </a:t>
            </a:r>
          </a:p>
          <a:p>
            <a:r>
              <a:rPr lang="en-US" altLang="ja-JP" sz="2400" b="1" i="1" dirty="0" smtClean="0">
                <a:solidFill>
                  <a:srgbClr val="FF0000"/>
                </a:solidFill>
              </a:rPr>
              <a:t>    for  each  search category    </a:t>
            </a:r>
          </a:p>
          <a:p>
            <a:r>
              <a:rPr lang="en-US" altLang="ja-JP" sz="2400" b="1" i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altLang="ja-JP" sz="2400" b="1" i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052736"/>
            <a:ext cx="1800200" cy="5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5943600" y="685800"/>
            <a:ext cx="2477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PRD86 (2012) 115004 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28800" y="3505200"/>
            <a:ext cx="177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4"/>
                </a:solidFill>
              </a:rPr>
              <a:t>As of July 2012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43400" y="5562600"/>
            <a:ext cx="48006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/>
              <a:t>C</a:t>
            </a:r>
            <a:r>
              <a:rPr kumimoji="1" lang="en-US" altLang="ja-JP" sz="2400" dirty="0" smtClean="0"/>
              <a:t>onsistent with the updated after </a:t>
            </a:r>
            <a:r>
              <a:rPr lang="en-US" altLang="ja-JP" sz="2400" dirty="0" err="1" smtClean="0"/>
              <a:t>Moriond</a:t>
            </a:r>
            <a:r>
              <a:rPr lang="en-US" altLang="ja-JP" sz="2400" dirty="0" smtClean="0"/>
              <a:t>/Aspen in March 2013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456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25400"/>
            <a:ext cx="9144000" cy="264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BCE24A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7596" y="381000"/>
            <a:ext cx="902640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/>
              <a:t>Weakly Coupled Light Scalar Composite</a:t>
            </a:r>
          </a:p>
          <a:p>
            <a:r>
              <a:rPr lang="en-US" altLang="ja-JP" sz="3600" b="1" dirty="0" smtClean="0"/>
              <a:t>                           from  </a:t>
            </a:r>
          </a:p>
          <a:p>
            <a:r>
              <a:rPr lang="en-US" altLang="ja-JP" sz="3600" b="1" dirty="0" smtClean="0"/>
              <a:t>       Strongly Coupled Dynamics?</a:t>
            </a:r>
            <a:endParaRPr kumimoji="1" lang="ja-JP" altLang="en-US" sz="36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3657600" y="4114800"/>
            <a:ext cx="18674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6000" dirty="0">
                <a:solidFill>
                  <a:schemeClr val="accent1"/>
                </a:solidFill>
              </a:rPr>
              <a:t>Yes !</a:t>
            </a:r>
            <a:endParaRPr lang="ja-JP" altLang="en-US" sz="6000" dirty="0">
              <a:solidFill>
                <a:schemeClr val="accent1"/>
              </a:solidFill>
            </a:endParaRPr>
          </a:p>
        </p:txBody>
      </p:sp>
      <p:pic>
        <p:nvPicPr>
          <p:cNvPr id="11" name="Picture 2" descr="C:\Documents and Settings\synya\デスクトップ\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124200"/>
            <a:ext cx="1692703" cy="965200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6248400" y="2209800"/>
            <a:ext cx="2982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Cf</a:t>
            </a:r>
            <a:r>
              <a:rPr kumimoji="1" lang="en-US" altLang="ja-JP" dirty="0" smtClean="0"/>
              <a:t>: N. </a:t>
            </a:r>
            <a:r>
              <a:rPr kumimoji="1" lang="en-US" altLang="ja-JP" dirty="0" err="1" smtClean="0"/>
              <a:t>Seiberg</a:t>
            </a:r>
            <a:r>
              <a:rPr kumimoji="1" lang="en-US" altLang="ja-JP" dirty="0" smtClean="0"/>
              <a:t>, Aspen 2013</a:t>
            </a:r>
            <a:endParaRPr kumimoji="1" lang="ja-JP" altLang="en-US" dirty="0"/>
          </a:p>
        </p:txBody>
      </p:sp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495800"/>
            <a:ext cx="4876800" cy="139681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791200" y="5943600"/>
            <a:ext cx="266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Scale Invariance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5883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/>
          <p:cNvSpPr/>
          <p:nvPr/>
        </p:nvSpPr>
        <p:spPr>
          <a:xfrm>
            <a:off x="228600" y="762000"/>
            <a:ext cx="30226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5257800" y="7620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5800" y="914400"/>
            <a:ext cx="20317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SM sector 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10200" y="762000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TC</a:t>
            </a:r>
            <a:r>
              <a:rPr kumimoji="1" lang="en-US" altLang="ja-JP" dirty="0" smtClean="0"/>
              <a:t> </a:t>
            </a:r>
            <a:r>
              <a:rPr kumimoji="1" lang="en-US" altLang="ja-JP" sz="3200" dirty="0" smtClean="0"/>
              <a:t>sector </a:t>
            </a:r>
          </a:p>
          <a:p>
            <a:r>
              <a:rPr kumimoji="1" lang="en-US" altLang="ja-JP" sz="3200" dirty="0" smtClean="0"/>
              <a:t>(Strongly coupled)</a:t>
            </a:r>
            <a:endParaRPr kumimoji="1" lang="ja-JP" altLang="en-US" sz="3200" dirty="0"/>
          </a:p>
        </p:txBody>
      </p:sp>
      <p:sp>
        <p:nvSpPr>
          <p:cNvPr id="4" name="左矢印 3"/>
          <p:cNvSpPr/>
          <p:nvPr/>
        </p:nvSpPr>
        <p:spPr>
          <a:xfrm>
            <a:off x="3352800" y="990600"/>
            <a:ext cx="1676400" cy="4846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図 3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2590800"/>
            <a:ext cx="3949700" cy="4199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46" name="図 4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81400"/>
            <a:ext cx="1447800" cy="27471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7" name="図 4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95800"/>
            <a:ext cx="2590800" cy="647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55" name="テキスト ボックス 54"/>
          <p:cNvSpPr txBox="1"/>
          <p:nvPr/>
        </p:nvSpPr>
        <p:spPr>
          <a:xfrm>
            <a:off x="3581400" y="1524000"/>
            <a:ext cx="1454244" cy="58477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4"/>
                </a:solidFill>
              </a:rPr>
              <a:t>Weak !</a:t>
            </a:r>
            <a:endParaRPr kumimoji="1" lang="ja-JP" altLang="en-US" sz="3200" dirty="0">
              <a:solidFill>
                <a:schemeClr val="accent4"/>
              </a:solidFill>
            </a:endParaRPr>
          </a:p>
        </p:txBody>
      </p:sp>
      <p:sp>
        <p:nvSpPr>
          <p:cNvPr id="57" name="左矢印 56"/>
          <p:cNvSpPr/>
          <p:nvPr/>
        </p:nvSpPr>
        <p:spPr>
          <a:xfrm>
            <a:off x="3505200" y="4572000"/>
            <a:ext cx="1676400" cy="3810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左矢印 57"/>
          <p:cNvSpPr/>
          <p:nvPr/>
        </p:nvSpPr>
        <p:spPr>
          <a:xfrm>
            <a:off x="3429000" y="3200400"/>
            <a:ext cx="1676400" cy="3048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95600"/>
            <a:ext cx="2899792" cy="878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867400"/>
            <a:ext cx="1266613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5181600"/>
            <a:ext cx="1676400" cy="116137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495800" y="6019800"/>
            <a:ext cx="27414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Even needs enhancement !</a:t>
            </a:r>
            <a:endParaRPr kumimoji="1" lang="ja-JP" altLang="en-US" dirty="0"/>
          </a:p>
        </p:txBody>
      </p:sp>
      <p:pic>
        <p:nvPicPr>
          <p:cNvPr id="15" name="図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57600"/>
            <a:ext cx="3505200" cy="7683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8" name="図 1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029200"/>
            <a:ext cx="565150" cy="7912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2" name="図 21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029200"/>
            <a:ext cx="3124200" cy="772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9" name="テキスト ボックス 8"/>
          <p:cNvSpPr txBox="1"/>
          <p:nvPr/>
        </p:nvSpPr>
        <p:spPr>
          <a:xfrm rot="5400000">
            <a:off x="1835027" y="5708773"/>
            <a:ext cx="111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-----------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4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614477"/>
            <a:ext cx="8715404" cy="4687200"/>
          </a:xfrm>
        </p:spPr>
        <p:txBody>
          <a:bodyPr>
            <a:normAutofit fontScale="92500"/>
          </a:bodyPr>
          <a:lstStyle/>
          <a:p>
            <a:r>
              <a:rPr kumimoji="1" lang="en-US" altLang="ja-JP" b="1" dirty="0" smtClean="0">
                <a:solidFill>
                  <a:srgbClr val="975C1E"/>
                </a:solidFill>
              </a:rPr>
              <a:t>Technicolor:   QCD-Scale-up (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3 times R.I.P.</a:t>
            </a:r>
            <a:r>
              <a:rPr kumimoji="1" lang="en-US" altLang="ja-JP" b="1" dirty="0" smtClean="0">
                <a:solidFill>
                  <a:srgbClr val="975C1E"/>
                </a:solidFill>
              </a:rPr>
              <a:t>)</a:t>
            </a:r>
          </a:p>
          <a:p>
            <a:r>
              <a:rPr lang="en-US" altLang="ja-JP" b="1" dirty="0" smtClean="0">
                <a:solidFill>
                  <a:srgbClr val="975C1E"/>
                </a:solidFill>
              </a:rPr>
              <a:t>Walking </a:t>
            </a:r>
            <a:r>
              <a:rPr kumimoji="1" lang="en-US" altLang="ja-JP" b="1" dirty="0" smtClean="0">
                <a:solidFill>
                  <a:srgbClr val="975C1E"/>
                </a:solidFill>
              </a:rPr>
              <a:t>Technicolor and </a:t>
            </a:r>
            <a:r>
              <a:rPr kumimoji="1" lang="en-US" altLang="ja-JP" b="1" dirty="0" err="1" smtClean="0">
                <a:solidFill>
                  <a:srgbClr val="975C1E"/>
                </a:solidFill>
              </a:rPr>
              <a:t>Techni-dilaton</a:t>
            </a:r>
            <a:endParaRPr kumimoji="1" lang="en-US" altLang="ja-JP" b="1" dirty="0" smtClean="0">
              <a:solidFill>
                <a:srgbClr val="975C1E"/>
              </a:solidFill>
            </a:endParaRPr>
          </a:p>
          <a:p>
            <a:r>
              <a:rPr lang="en-US" altLang="ja-JP" b="1" dirty="0"/>
              <a:t>Discovering Walking Technicolor at LHC</a:t>
            </a:r>
          </a:p>
          <a:p>
            <a:pPr marL="0" indent="0">
              <a:buNone/>
            </a:pPr>
            <a:r>
              <a:rPr lang="en-US" altLang="ja-JP" b="1" dirty="0"/>
              <a:t>        </a:t>
            </a:r>
            <a:r>
              <a:rPr lang="en-US" altLang="ja-JP" b="1" dirty="0" err="1"/>
              <a:t>Techni-dilaton</a:t>
            </a:r>
            <a:r>
              <a:rPr lang="en-US" altLang="ja-JP" b="1" dirty="0"/>
              <a:t>  at  125 </a:t>
            </a:r>
            <a:r>
              <a:rPr lang="en-US" altLang="ja-JP" b="1" dirty="0" err="1"/>
              <a:t>GeV</a:t>
            </a:r>
            <a:endParaRPr lang="en-US" altLang="ja-JP" b="1" dirty="0"/>
          </a:p>
          <a:p>
            <a:r>
              <a:rPr lang="en-US" altLang="ja-JP" b="1" dirty="0"/>
              <a:t>Discovering Walking Technicolor  </a:t>
            </a:r>
            <a:r>
              <a:rPr lang="en-US" altLang="ja-JP" b="1" dirty="0" smtClean="0"/>
              <a:t>on the </a:t>
            </a:r>
            <a:r>
              <a:rPr lang="en-US" altLang="ja-JP" b="1" dirty="0"/>
              <a:t>Lattice</a:t>
            </a:r>
          </a:p>
          <a:p>
            <a:pPr marL="0" indent="0">
              <a:buNone/>
            </a:pPr>
            <a:r>
              <a:rPr lang="en-US" altLang="ja-JP" b="1" dirty="0"/>
              <a:t>         KMI Lattice Project</a:t>
            </a:r>
          </a:p>
          <a:p>
            <a:endParaRPr lang="en-US" altLang="ja-JP" b="1" dirty="0">
              <a:solidFill>
                <a:srgbClr val="975C1E"/>
              </a:solidFill>
            </a:endParaRPr>
          </a:p>
          <a:p>
            <a:pPr marL="0" indent="0">
              <a:buNone/>
            </a:pPr>
            <a:r>
              <a:rPr kumimoji="1" lang="en-US" altLang="ja-JP" dirty="0" smtClean="0"/>
              <a:t>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0379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52400"/>
            <a:ext cx="64008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8675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447800" y="2743200"/>
            <a:ext cx="4902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24000" y="5257800"/>
            <a:ext cx="4673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14400" y="4648200"/>
            <a:ext cx="5486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81000" y="1905000"/>
            <a:ext cx="6273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162800" y="32766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3200" b="1"/>
              <a:t>X  2600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 rot="-5400000">
            <a:off x="5548313" y="3062287"/>
            <a:ext cx="2590800" cy="733425"/>
          </a:xfrm>
          <a:prstGeom prst="curvedUpArrow">
            <a:avLst>
              <a:gd name="adj1" fmla="val 70649"/>
              <a:gd name="adj2" fmla="val 14129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6200" y="3048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3200" b="1" dirty="0"/>
              <a:t>Technicolor: a Scale-Up of QCD</a:t>
            </a:r>
          </a:p>
        </p:txBody>
      </p:sp>
      <p:pic>
        <p:nvPicPr>
          <p:cNvPr id="28682" name="Picture 10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495800" y="3657600"/>
            <a:ext cx="15811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Line 11"/>
          <p:cNvSpPr>
            <a:spLocks noChangeShapeType="1"/>
          </p:cNvSpPr>
          <p:nvPr/>
        </p:nvSpPr>
        <p:spPr bwMode="auto">
          <a:xfrm flipV="1">
            <a:off x="3048000" y="3276600"/>
            <a:ext cx="228600" cy="4572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 flipV="1">
            <a:off x="3657600" y="3200400"/>
            <a:ext cx="838200" cy="7620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8685" name="Picture 1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486025" y="3662363"/>
            <a:ext cx="742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096000" y="2286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b="1" dirty="0">
                <a:solidFill>
                  <a:srgbClr val="008000"/>
                </a:solidFill>
              </a:rPr>
              <a:t>S. Weinberg (1976)</a:t>
            </a:r>
          </a:p>
          <a:p>
            <a:pPr algn="ctr"/>
            <a:r>
              <a:rPr lang="en-US" altLang="ja-JP" b="1" dirty="0">
                <a:solidFill>
                  <a:srgbClr val="008000"/>
                </a:solidFill>
              </a:rPr>
              <a:t>L. Susskind (1979)</a:t>
            </a:r>
          </a:p>
        </p:txBody>
      </p: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6456996" cy="432213"/>
          </a:xfrm>
          <a:prstGeom prst="rect">
            <a:avLst/>
          </a:prstGeom>
        </p:spPr>
      </p:pic>
      <p:pic>
        <p:nvPicPr>
          <p:cNvPr id="2" name="図 1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676400"/>
            <a:ext cx="1905000" cy="39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3581400"/>
            <a:ext cx="16764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52400" y="152400"/>
            <a:ext cx="37338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2514600" cy="5334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ja-JP" sz="2800" b="1" dirty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cs typeface="+mj-cs"/>
              </a:rPr>
              <a:t>FCNC</a:t>
            </a:r>
            <a:r>
              <a:rPr lang="en-US" altLang="ja-JP" sz="2800" dirty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cs typeface="+mj-cs"/>
              </a:rPr>
              <a:t> </a:t>
            </a:r>
          </a:p>
        </p:txBody>
      </p:sp>
      <p:sp>
        <p:nvSpPr>
          <p:cNvPr id="29703" name="Line 5"/>
          <p:cNvSpPr>
            <a:spLocks noChangeShapeType="1"/>
          </p:cNvSpPr>
          <p:nvPr/>
        </p:nvSpPr>
        <p:spPr bwMode="auto">
          <a:xfrm>
            <a:off x="6477000" y="2514600"/>
            <a:ext cx="1219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04" name="Line 6"/>
          <p:cNvSpPr>
            <a:spLocks noChangeShapeType="1"/>
          </p:cNvSpPr>
          <p:nvPr/>
        </p:nvSpPr>
        <p:spPr bwMode="auto">
          <a:xfrm flipH="1">
            <a:off x="6553200" y="2438400"/>
            <a:ext cx="1038225" cy="919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05" name="Text Box 7"/>
          <p:cNvSpPr txBox="1">
            <a:spLocks noChangeArrowheads="1"/>
          </p:cNvSpPr>
          <p:nvPr/>
        </p:nvSpPr>
        <p:spPr bwMode="auto">
          <a:xfrm>
            <a:off x="6172200" y="2133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q</a:t>
            </a:r>
            <a:r>
              <a:rPr lang="en-US" altLang="ja-JP" b="1" baseline="-25000"/>
              <a:t>R</a:t>
            </a:r>
            <a:r>
              <a:rPr lang="en-US" altLang="ja-JP" b="1"/>
              <a:t>,l</a:t>
            </a:r>
            <a:r>
              <a:rPr lang="en-US" altLang="ja-JP" b="1" baseline="-25000"/>
              <a:t>R</a:t>
            </a:r>
          </a:p>
        </p:txBody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6324600" y="3124200"/>
            <a:ext cx="638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q</a:t>
            </a:r>
            <a:r>
              <a:rPr lang="en-US" altLang="ja-JP" b="1" baseline="-25000"/>
              <a:t>L</a:t>
            </a:r>
            <a:r>
              <a:rPr lang="en-US" altLang="ja-JP" b="1"/>
              <a:t>,l</a:t>
            </a:r>
            <a:r>
              <a:rPr lang="en-US" altLang="ja-JP" b="1" baseline="-25000"/>
              <a:t>L</a:t>
            </a:r>
          </a:p>
        </p:txBody>
      </p:sp>
      <p:sp>
        <p:nvSpPr>
          <p:cNvPr id="29707" name="Text Box 9"/>
          <p:cNvSpPr txBox="1">
            <a:spLocks noChangeArrowheads="1"/>
          </p:cNvSpPr>
          <p:nvPr/>
        </p:nvSpPr>
        <p:spPr bwMode="auto">
          <a:xfrm>
            <a:off x="7391400" y="21336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F</a:t>
            </a:r>
            <a:r>
              <a:rPr lang="en-US" altLang="ja-JP" b="1" baseline="-25000"/>
              <a:t>L</a:t>
            </a:r>
          </a:p>
        </p:txBody>
      </p:sp>
      <p:sp>
        <p:nvSpPr>
          <p:cNvPr id="29708" name="Text Box 10"/>
          <p:cNvSpPr txBox="1">
            <a:spLocks noChangeArrowheads="1"/>
          </p:cNvSpPr>
          <p:nvPr/>
        </p:nvSpPr>
        <p:spPr bwMode="auto">
          <a:xfrm>
            <a:off x="7543800" y="342900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F</a:t>
            </a:r>
            <a:r>
              <a:rPr lang="en-US" altLang="ja-JP" b="1" baseline="-25000"/>
              <a:t>R</a:t>
            </a:r>
          </a:p>
        </p:txBody>
      </p:sp>
      <p:sp>
        <p:nvSpPr>
          <p:cNvPr id="29709" name="Freeform 11"/>
          <p:cNvSpPr>
            <a:spLocks/>
          </p:cNvSpPr>
          <p:nvPr/>
        </p:nvSpPr>
        <p:spPr bwMode="auto">
          <a:xfrm>
            <a:off x="7620000" y="2438400"/>
            <a:ext cx="457200" cy="990600"/>
          </a:xfrm>
          <a:custGeom>
            <a:avLst/>
            <a:gdLst>
              <a:gd name="T0" fmla="*/ 0 w 296"/>
              <a:gd name="T1" fmla="*/ 0 h 672"/>
              <a:gd name="T2" fmla="*/ 2147483647 w 296"/>
              <a:gd name="T3" fmla="*/ 2147483647 h 672"/>
              <a:gd name="T4" fmla="*/ 2147483647 w 296"/>
              <a:gd name="T5" fmla="*/ 2147483647 h 672"/>
              <a:gd name="T6" fmla="*/ 0 60000 65536"/>
              <a:gd name="T7" fmla="*/ 0 60000 65536"/>
              <a:gd name="T8" fmla="*/ 0 60000 65536"/>
              <a:gd name="T9" fmla="*/ 0 w 296"/>
              <a:gd name="T10" fmla="*/ 0 h 672"/>
              <a:gd name="T11" fmla="*/ 296 w 296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" h="672">
                <a:moveTo>
                  <a:pt x="0" y="0"/>
                </a:moveTo>
                <a:cubicBezTo>
                  <a:pt x="140" y="88"/>
                  <a:pt x="280" y="176"/>
                  <a:pt x="288" y="288"/>
                </a:cubicBezTo>
                <a:cubicBezTo>
                  <a:pt x="296" y="400"/>
                  <a:pt x="88" y="600"/>
                  <a:pt x="48" y="67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10" name="Text Box 12"/>
          <p:cNvSpPr txBox="1">
            <a:spLocks noChangeArrowheads="1"/>
          </p:cNvSpPr>
          <p:nvPr/>
        </p:nvSpPr>
        <p:spPr bwMode="auto">
          <a:xfrm>
            <a:off x="7848600" y="2667000"/>
            <a:ext cx="6921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400" b="1"/>
              <a:t>X</a:t>
            </a:r>
          </a:p>
          <a:p>
            <a:endParaRPr lang="ja-JP" altLang="en-US" b="1"/>
          </a:p>
        </p:txBody>
      </p:sp>
      <p:sp>
        <p:nvSpPr>
          <p:cNvPr id="29711" name="Text Box 13"/>
          <p:cNvSpPr txBox="1">
            <a:spLocks noChangeArrowheads="1"/>
          </p:cNvSpPr>
          <p:nvPr/>
        </p:nvSpPr>
        <p:spPr bwMode="auto">
          <a:xfrm>
            <a:off x="4343400" y="228600"/>
            <a:ext cx="417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F</a:t>
            </a:r>
            <a:r>
              <a:rPr lang="en-US" altLang="ja-JP" b="1" baseline="-25000"/>
              <a:t>L</a:t>
            </a:r>
          </a:p>
        </p:txBody>
      </p:sp>
      <p:sp>
        <p:nvSpPr>
          <p:cNvPr id="29712" name="Text Box 14"/>
          <p:cNvSpPr txBox="1">
            <a:spLocks noChangeArrowheads="1"/>
          </p:cNvSpPr>
          <p:nvPr/>
        </p:nvSpPr>
        <p:spPr bwMode="auto">
          <a:xfrm>
            <a:off x="4191000" y="1143000"/>
            <a:ext cx="638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q</a:t>
            </a:r>
            <a:r>
              <a:rPr lang="en-US" altLang="ja-JP" b="1" baseline="-25000"/>
              <a:t>L</a:t>
            </a:r>
            <a:r>
              <a:rPr lang="en-US" altLang="ja-JP" b="1"/>
              <a:t>,l</a:t>
            </a:r>
            <a:r>
              <a:rPr lang="en-US" altLang="ja-JP" b="1" baseline="-25000"/>
              <a:t>L</a:t>
            </a:r>
          </a:p>
          <a:p>
            <a:endParaRPr lang="ja-JP" altLang="en-US" b="1"/>
          </a:p>
        </p:txBody>
      </p:sp>
      <p:sp>
        <p:nvSpPr>
          <p:cNvPr id="29713" name="Text Box 15"/>
          <p:cNvSpPr txBox="1">
            <a:spLocks noChangeArrowheads="1"/>
          </p:cNvSpPr>
          <p:nvPr/>
        </p:nvSpPr>
        <p:spPr bwMode="auto">
          <a:xfrm>
            <a:off x="6324600" y="228600"/>
            <a:ext cx="66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q</a:t>
            </a:r>
            <a:r>
              <a:rPr lang="en-US" altLang="ja-JP" b="1" baseline="-25000"/>
              <a:t>R</a:t>
            </a:r>
            <a:r>
              <a:rPr lang="en-US" altLang="ja-JP" b="1"/>
              <a:t>,l</a:t>
            </a:r>
            <a:r>
              <a:rPr lang="en-US" altLang="ja-JP" b="1" baseline="-25000"/>
              <a:t>R</a:t>
            </a:r>
          </a:p>
        </p:txBody>
      </p:sp>
      <p:sp>
        <p:nvSpPr>
          <p:cNvPr id="29714" name="Text Box 16"/>
          <p:cNvSpPr txBox="1">
            <a:spLocks noChangeArrowheads="1"/>
          </p:cNvSpPr>
          <p:nvPr/>
        </p:nvSpPr>
        <p:spPr bwMode="auto">
          <a:xfrm>
            <a:off x="6400800" y="144780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F</a:t>
            </a:r>
            <a:r>
              <a:rPr lang="en-US" altLang="ja-JP" b="1" baseline="-25000"/>
              <a:t>R</a:t>
            </a:r>
          </a:p>
        </p:txBody>
      </p:sp>
      <p:sp>
        <p:nvSpPr>
          <p:cNvPr id="29715" name="Text Box 17"/>
          <p:cNvSpPr txBox="1">
            <a:spLocks noChangeArrowheads="1"/>
          </p:cNvSpPr>
          <p:nvPr/>
        </p:nvSpPr>
        <p:spPr bwMode="auto">
          <a:xfrm>
            <a:off x="7391400" y="1600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9717" name="Text Box 19"/>
          <p:cNvSpPr txBox="1">
            <a:spLocks noChangeArrowheads="1"/>
          </p:cNvSpPr>
          <p:nvPr/>
        </p:nvSpPr>
        <p:spPr bwMode="auto">
          <a:xfrm>
            <a:off x="228600" y="304800"/>
            <a:ext cx="3962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3200" b="1" dirty="0" smtClean="0"/>
              <a:t>FCNC Problems</a:t>
            </a:r>
            <a:r>
              <a:rPr lang="en-US" altLang="ja-JP" sz="3200" b="1" dirty="0"/>
              <a:t>:</a:t>
            </a:r>
          </a:p>
        </p:txBody>
      </p:sp>
      <p:sp>
        <p:nvSpPr>
          <p:cNvPr id="29718" name="Text Box 20"/>
          <p:cNvSpPr txBox="1">
            <a:spLocks noChangeArrowheads="1"/>
          </p:cNvSpPr>
          <p:nvPr/>
        </p:nvSpPr>
        <p:spPr bwMode="auto">
          <a:xfrm>
            <a:off x="228600" y="16764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800" b="1"/>
              <a:t>Mass of Quarks/Leptons</a:t>
            </a:r>
          </a:p>
        </p:txBody>
      </p:sp>
      <p:sp>
        <p:nvSpPr>
          <p:cNvPr id="29719" name="Line 21"/>
          <p:cNvSpPr>
            <a:spLocks noChangeShapeType="1"/>
          </p:cNvSpPr>
          <p:nvPr/>
        </p:nvSpPr>
        <p:spPr bwMode="auto">
          <a:xfrm>
            <a:off x="4648200" y="381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20" name="Line 22"/>
          <p:cNvSpPr>
            <a:spLocks noChangeShapeType="1"/>
          </p:cNvSpPr>
          <p:nvPr/>
        </p:nvSpPr>
        <p:spPr bwMode="auto">
          <a:xfrm flipH="1">
            <a:off x="4648200" y="990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21" name="Line 23"/>
          <p:cNvSpPr>
            <a:spLocks noChangeShapeType="1"/>
          </p:cNvSpPr>
          <p:nvPr/>
        </p:nvSpPr>
        <p:spPr bwMode="auto">
          <a:xfrm flipH="1">
            <a:off x="5791200" y="3810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22" name="Line 24"/>
          <p:cNvSpPr>
            <a:spLocks noChangeShapeType="1"/>
          </p:cNvSpPr>
          <p:nvPr/>
        </p:nvSpPr>
        <p:spPr bwMode="auto">
          <a:xfrm>
            <a:off x="5867400" y="10668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9723" name="Picture 2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838200"/>
            <a:ext cx="590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4" name="Text Box 26"/>
          <p:cNvSpPr txBox="1">
            <a:spLocks noChangeArrowheads="1"/>
          </p:cNvSpPr>
          <p:nvPr/>
        </p:nvSpPr>
        <p:spPr bwMode="auto">
          <a:xfrm>
            <a:off x="5181600" y="5334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ETC</a:t>
            </a:r>
          </a:p>
        </p:txBody>
      </p:sp>
      <p:sp>
        <p:nvSpPr>
          <p:cNvPr id="29725" name="AutoShape 27"/>
          <p:cNvSpPr>
            <a:spLocks noChangeArrowheads="1"/>
          </p:cNvSpPr>
          <p:nvPr/>
        </p:nvSpPr>
        <p:spPr bwMode="auto">
          <a:xfrm rot="5400000">
            <a:off x="6884194" y="964406"/>
            <a:ext cx="814388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9726" name="Picture 2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200400" y="2514600"/>
            <a:ext cx="9747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8" name="Picture 3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3429000" y="4267200"/>
            <a:ext cx="9826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9" name="Picture 3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5257800" y="1219200"/>
            <a:ext cx="533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0" name="Picture 32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191000" y="5451475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1" name="Picture 33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052638" y="4052888"/>
            <a:ext cx="11271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3" name="Picture 37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270375" y="2593975"/>
            <a:ext cx="9334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4" name="Picture 38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229600" y="2743200"/>
            <a:ext cx="685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6" name="Oval 40"/>
          <p:cNvSpPr>
            <a:spLocks noChangeArrowheads="1"/>
          </p:cNvSpPr>
          <p:nvPr/>
        </p:nvSpPr>
        <p:spPr bwMode="auto">
          <a:xfrm>
            <a:off x="70104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2438400" y="6019800"/>
            <a:ext cx="434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/>
              <a:t>Needs 10</a:t>
            </a:r>
            <a:r>
              <a:rPr lang="en-US" altLang="ja-JP" sz="2800" b="1" baseline="30000" dirty="0"/>
              <a:t>3</a:t>
            </a:r>
            <a:r>
              <a:rPr lang="en-US" altLang="ja-JP" sz="2800" b="1" dirty="0"/>
              <a:t> enhancement</a:t>
            </a:r>
            <a:r>
              <a:rPr lang="en-US" altLang="ja-JP" dirty="0"/>
              <a:t> </a:t>
            </a:r>
          </a:p>
        </p:txBody>
      </p:sp>
      <p:pic>
        <p:nvPicPr>
          <p:cNvPr id="29739" name="Picture 4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724400" y="4191000"/>
            <a:ext cx="31781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40" name="Picture 45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676400" y="5486400"/>
            <a:ext cx="2397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図 43" descr="latex-image-1.pd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00200" y="2743200"/>
            <a:ext cx="1346200" cy="393700"/>
          </a:xfrm>
          <a:prstGeom prst="rect">
            <a:avLst/>
          </a:prstGeom>
        </p:spPr>
      </p:pic>
      <p:pic>
        <p:nvPicPr>
          <p:cNvPr id="45" name="図 44" descr="latex-image-1.pd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1000" y="5562600"/>
            <a:ext cx="1028700" cy="342900"/>
          </a:xfrm>
          <a:prstGeom prst="rect">
            <a:avLst/>
          </a:prstGeom>
        </p:spPr>
      </p:pic>
      <p:pic>
        <p:nvPicPr>
          <p:cNvPr id="46" name="図 45" descr="latex-image-1.pd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24600" y="5410200"/>
            <a:ext cx="2425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              </a:t>
            </a:r>
            <a:endParaRPr kumimoji="1" lang="ja-JP" altLang="en-US" sz="4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1200"/>
            <a:ext cx="4965700" cy="10922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81000" y="25400"/>
            <a:ext cx="716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 By Large </a:t>
            </a:r>
            <a:r>
              <a:rPr lang="en-US" altLang="ja-JP" sz="3200" dirty="0"/>
              <a:t>A</a:t>
            </a:r>
            <a:r>
              <a:rPr kumimoji="1" lang="en-US" altLang="ja-JP" sz="3200" dirty="0" smtClean="0"/>
              <a:t>nomalous </a:t>
            </a:r>
            <a:r>
              <a:rPr lang="en-US" altLang="ja-JP" sz="3200" dirty="0" smtClean="0"/>
              <a:t>D</a:t>
            </a:r>
            <a:r>
              <a:rPr kumimoji="1" lang="en-US" altLang="ja-JP" sz="3200" dirty="0" smtClean="0"/>
              <a:t>imensio</a:t>
            </a:r>
            <a:r>
              <a:rPr lang="en-US" altLang="ja-JP" sz="3200" dirty="0"/>
              <a:t>n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8600"/>
            <a:ext cx="533400" cy="3302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5410200"/>
            <a:ext cx="1371600" cy="431800"/>
          </a:xfrm>
          <a:prstGeom prst="rect">
            <a:avLst/>
          </a:prstGeom>
        </p:spPr>
      </p:pic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3276600" y="5334000"/>
            <a:ext cx="193260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477000" y="762000"/>
            <a:ext cx="1775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err="1">
                <a:solidFill>
                  <a:srgbClr val="009900"/>
                </a:solidFill>
              </a:rPr>
              <a:t>Holdom</a:t>
            </a:r>
            <a:r>
              <a:rPr lang="en-US" altLang="ja-JP" b="1" dirty="0">
                <a:solidFill>
                  <a:srgbClr val="009900"/>
                </a:solidFill>
              </a:rPr>
              <a:t> (</a:t>
            </a:r>
            <a:r>
              <a:rPr lang="en-US" altLang="ja-JP" b="1" dirty="0" smtClean="0">
                <a:solidFill>
                  <a:srgbClr val="009900"/>
                </a:solidFill>
              </a:rPr>
              <a:t>1981)</a:t>
            </a:r>
            <a:endParaRPr lang="ja-JP" altLang="en-US" dirty="0"/>
          </a:p>
        </p:txBody>
      </p:sp>
      <p:pic>
        <p:nvPicPr>
          <p:cNvPr id="23" name="図 2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6172200" cy="555101"/>
          </a:xfrm>
          <a:prstGeom prst="rect">
            <a:avLst/>
          </a:prstGeom>
        </p:spPr>
      </p:pic>
      <p:pic>
        <p:nvPicPr>
          <p:cNvPr id="14" name="図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419600"/>
            <a:ext cx="7086600" cy="55343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400800" y="10668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Pure Assumption of</a:t>
            </a:r>
          </a:p>
          <a:p>
            <a:r>
              <a:rPr lang="en-US" altLang="ja-JP" dirty="0" smtClean="0"/>
              <a:t>Existence of Large </a:t>
            </a:r>
            <a:r>
              <a:rPr kumimoji="1" lang="en-US" altLang="ja-JP" dirty="0" smtClean="0"/>
              <a:t> </a:t>
            </a:r>
          </a:p>
          <a:p>
            <a:r>
              <a:rPr lang="en-US" altLang="ja-JP" dirty="0" smtClean="0"/>
              <a:t>No Concrete </a:t>
            </a:r>
            <a:r>
              <a:rPr lang="en-US" altLang="ja-JP" dirty="0"/>
              <a:t>D</a:t>
            </a:r>
            <a:r>
              <a:rPr lang="en-US" altLang="ja-JP" dirty="0" smtClean="0"/>
              <a:t>ynamics</a:t>
            </a:r>
          </a:p>
          <a:p>
            <a:r>
              <a:rPr kumimoji="1" lang="en-US" altLang="ja-JP" dirty="0" smtClean="0"/>
              <a:t>No </a:t>
            </a:r>
            <a:r>
              <a:rPr lang="en-US" altLang="ja-JP" dirty="0"/>
              <a:t>C</a:t>
            </a:r>
            <a:r>
              <a:rPr kumimoji="1" lang="en-US" altLang="ja-JP" dirty="0" smtClean="0"/>
              <a:t>oncrete Value  </a:t>
            </a:r>
            <a:endParaRPr kumimoji="1" lang="ja-JP" altLang="en-US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1447800"/>
            <a:ext cx="410308" cy="254000"/>
          </a:xfrm>
          <a:prstGeom prst="rect">
            <a:avLst/>
          </a:prstGeom>
        </p:spPr>
      </p:pic>
      <p:pic>
        <p:nvPicPr>
          <p:cNvPr id="25" name="図 2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181600"/>
            <a:ext cx="1447800" cy="57912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1981200"/>
            <a:ext cx="410308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/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0" y="1143000"/>
            <a:ext cx="91440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0" y="25400"/>
            <a:ext cx="9144000" cy="1117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0" y="2590800"/>
            <a:ext cx="9144000" cy="1981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71600" y="228600"/>
            <a:ext cx="5814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Walking Technicolor</a:t>
            </a:r>
            <a:endParaRPr kumimoji="1" lang="ja-JP" altLang="en-US" sz="4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47800" y="2743200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 </a:t>
            </a:r>
            <a:r>
              <a:rPr kumimoji="1" lang="en-US" altLang="ja-JP" sz="2800" dirty="0" smtClean="0"/>
              <a:t>Scale Invariance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47800" y="1905000"/>
            <a:ext cx="647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Ladder Schwinger-Dyson Equation  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905000" y="1219200"/>
            <a:ext cx="6705600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>
                <a:solidFill>
                  <a:srgbClr val="009900"/>
                </a:solidFill>
              </a:rPr>
              <a:t> </a:t>
            </a:r>
            <a:r>
              <a:rPr lang="en-US" altLang="ja-JP" sz="2400" b="1" dirty="0" smtClean="0">
                <a:solidFill>
                  <a:srgbClr val="009900"/>
                </a:solidFill>
              </a:rPr>
              <a:t>K.Y</a:t>
            </a:r>
            <a:r>
              <a:rPr lang="en-US" altLang="ja-JP" sz="2400" b="1" dirty="0">
                <a:solidFill>
                  <a:srgbClr val="009900"/>
                </a:solidFill>
              </a:rPr>
              <a:t>.,  Bando, </a:t>
            </a:r>
            <a:r>
              <a:rPr lang="en-US" altLang="ja-JP" sz="2400" b="1" dirty="0" err="1" smtClean="0">
                <a:solidFill>
                  <a:srgbClr val="009900"/>
                </a:solidFill>
              </a:rPr>
              <a:t>Matumoto</a:t>
            </a:r>
            <a:r>
              <a:rPr lang="en-US" altLang="ja-JP" sz="2400" b="1" dirty="0" smtClean="0">
                <a:solidFill>
                  <a:srgbClr val="009900"/>
                </a:solidFill>
              </a:rPr>
              <a:t>  (Dec. 24, 1985)</a:t>
            </a:r>
            <a:endParaRPr lang="en-US" altLang="ja-JP" sz="2400" b="1" dirty="0">
              <a:solidFill>
                <a:srgbClr val="0099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00200" y="3886200"/>
            <a:ext cx="2400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Techni-dilaton</a:t>
            </a:r>
            <a:endParaRPr kumimoji="1" lang="ja-JP" altLang="en-US" sz="2800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794000" y="5715000"/>
            <a:ext cx="635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1" dirty="0">
                <a:solidFill>
                  <a:srgbClr val="009900"/>
                </a:solidFill>
              </a:rPr>
              <a:t> </a:t>
            </a:r>
            <a:r>
              <a:rPr lang="en-US" altLang="ja-JP" b="1" dirty="0" smtClean="0">
                <a:solidFill>
                  <a:srgbClr val="009900"/>
                </a:solidFill>
              </a:rPr>
              <a:t>    </a:t>
            </a:r>
            <a:r>
              <a:rPr lang="en-US" altLang="ja-JP" b="1" dirty="0" err="1" smtClean="0">
                <a:solidFill>
                  <a:srgbClr val="009900"/>
                </a:solidFill>
              </a:rPr>
              <a:t>Appelquist</a:t>
            </a:r>
            <a:r>
              <a:rPr lang="en-US" altLang="ja-JP" b="1" dirty="0">
                <a:solidFill>
                  <a:srgbClr val="009900"/>
                </a:solidFill>
              </a:rPr>
              <a:t>, </a:t>
            </a:r>
            <a:r>
              <a:rPr lang="en-US" altLang="ja-JP" b="1" dirty="0" err="1">
                <a:solidFill>
                  <a:srgbClr val="009900"/>
                </a:solidFill>
              </a:rPr>
              <a:t>Karabali</a:t>
            </a:r>
            <a:r>
              <a:rPr lang="en-US" altLang="ja-JP" b="1" dirty="0">
                <a:solidFill>
                  <a:srgbClr val="009900"/>
                </a:solidFill>
              </a:rPr>
              <a:t>,  </a:t>
            </a:r>
            <a:r>
              <a:rPr lang="en-US" altLang="ja-JP" b="1" dirty="0" err="1" smtClean="0">
                <a:solidFill>
                  <a:srgbClr val="009900"/>
                </a:solidFill>
              </a:rPr>
              <a:t>Wijewardhana</a:t>
            </a:r>
            <a:r>
              <a:rPr lang="en-US" altLang="ja-JP" b="1" dirty="0" smtClean="0">
                <a:solidFill>
                  <a:srgbClr val="009900"/>
                </a:solidFill>
              </a:rPr>
              <a:t>   (June 2, 1986</a:t>
            </a:r>
            <a:r>
              <a:rPr lang="en-US" altLang="ja-JP" b="1" dirty="0">
                <a:solidFill>
                  <a:srgbClr val="009900"/>
                </a:solidFill>
              </a:rPr>
              <a:t>) 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667000" y="525780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chemeClr val="folHlink"/>
                </a:solidFill>
              </a:rPr>
              <a:t>  </a:t>
            </a:r>
            <a:r>
              <a:rPr lang="en-US" altLang="ja-JP" b="1" dirty="0">
                <a:solidFill>
                  <a:srgbClr val="009900"/>
                </a:solidFill>
              </a:rPr>
              <a:t> </a:t>
            </a:r>
            <a:r>
              <a:rPr lang="en-US" altLang="ja-JP" b="1" dirty="0" smtClean="0">
                <a:solidFill>
                  <a:srgbClr val="009900"/>
                </a:solidFill>
              </a:rPr>
              <a:t>    </a:t>
            </a:r>
            <a:r>
              <a:rPr lang="en-US" altLang="ja-JP" b="1" dirty="0" err="1" smtClean="0">
                <a:solidFill>
                  <a:srgbClr val="009900"/>
                </a:solidFill>
              </a:rPr>
              <a:t>Akiba</a:t>
            </a:r>
            <a:r>
              <a:rPr lang="en-US" altLang="ja-JP" b="1" dirty="0">
                <a:solidFill>
                  <a:srgbClr val="009900"/>
                </a:solidFill>
              </a:rPr>
              <a:t>, </a:t>
            </a:r>
            <a:r>
              <a:rPr lang="en-US" altLang="ja-JP" b="1" dirty="0" err="1" smtClean="0">
                <a:solidFill>
                  <a:srgbClr val="009900"/>
                </a:solidFill>
              </a:rPr>
              <a:t>Yanagida</a:t>
            </a:r>
            <a:r>
              <a:rPr lang="en-US" altLang="ja-JP" b="1" dirty="0" smtClean="0">
                <a:solidFill>
                  <a:srgbClr val="009900"/>
                </a:solidFill>
              </a:rPr>
              <a:t>        (Jan. 3,  1986)  </a:t>
            </a:r>
            <a:endParaRPr lang="en-US" altLang="ja-JP" b="1" dirty="0">
              <a:solidFill>
                <a:srgbClr val="009900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124200" y="6172200"/>
            <a:ext cx="525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009900"/>
                </a:solidFill>
              </a:rPr>
              <a:t>( </a:t>
            </a:r>
            <a:r>
              <a:rPr lang="en-US" altLang="ja-JP" b="1" dirty="0" err="1" smtClean="0">
                <a:solidFill>
                  <a:srgbClr val="009900"/>
                </a:solidFill>
              </a:rPr>
              <a:t>Holdom</a:t>
            </a:r>
            <a:r>
              <a:rPr lang="en-US" altLang="ja-JP" b="1" dirty="0" smtClean="0">
                <a:solidFill>
                  <a:srgbClr val="009900"/>
                </a:solidFill>
              </a:rPr>
              <a:t>  (Oct. 12, 1984), pure numerical )</a:t>
            </a:r>
            <a:endParaRPr lang="en-US" altLang="ja-JP" b="1" dirty="0">
              <a:solidFill>
                <a:srgbClr val="0099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4800" y="4724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Similar FCNC Sol. </a:t>
            </a:r>
            <a:r>
              <a:rPr kumimoji="1" lang="en-US" altLang="ja-JP" dirty="0" smtClean="0">
                <a:solidFill>
                  <a:srgbClr val="FF0000"/>
                </a:solidFill>
              </a:rPr>
              <a:t>without </a:t>
            </a:r>
            <a:r>
              <a:rPr kumimoji="1" lang="en-US" altLang="ja-JP" dirty="0" smtClean="0"/>
              <a:t>       notion of         ,</a:t>
            </a:r>
            <a:endParaRPr kumimoji="1" lang="ja-JP" altLang="en-US" dirty="0"/>
          </a:p>
        </p:txBody>
      </p:sp>
      <p:pic>
        <p:nvPicPr>
          <p:cNvPr id="22" name="図 2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800600"/>
            <a:ext cx="457200" cy="283029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105400" y="4724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Scale Invariance, </a:t>
            </a:r>
            <a:r>
              <a:rPr lang="en-US" altLang="ja-JP" dirty="0" err="1" smtClean="0"/>
              <a:t>T</a:t>
            </a:r>
            <a:r>
              <a:rPr kumimoji="1" lang="en-US" altLang="ja-JP" dirty="0" err="1" smtClean="0"/>
              <a:t>echni-dilaton</a:t>
            </a:r>
            <a:r>
              <a:rPr kumimoji="1" lang="en-US" altLang="ja-JP" dirty="0" smtClean="0"/>
              <a:t> :</a:t>
            </a:r>
            <a:endParaRPr kumimoji="1" lang="ja-JP" altLang="en-US" dirty="0"/>
          </a:p>
        </p:txBody>
      </p:sp>
      <p:sp>
        <p:nvSpPr>
          <p:cNvPr id="2" name="左右矢印 1"/>
          <p:cNvSpPr/>
          <p:nvPr/>
        </p:nvSpPr>
        <p:spPr>
          <a:xfrm>
            <a:off x="3810000" y="3429000"/>
            <a:ext cx="1676400" cy="332232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715000" y="3352800"/>
            <a:ext cx="1900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FCNC Sol.</a:t>
            </a:r>
            <a:endParaRPr kumimoji="1" lang="ja-JP" altLang="en-US" sz="2800" dirty="0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352800"/>
            <a:ext cx="1524000" cy="461395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19400"/>
            <a:ext cx="4267200" cy="46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38"/>
          <p:cNvSpPr txBox="1">
            <a:spLocks noChangeArrowheads="1"/>
          </p:cNvSpPr>
          <p:nvPr/>
        </p:nvSpPr>
        <p:spPr bwMode="auto">
          <a:xfrm>
            <a:off x="5867400" y="914400"/>
            <a:ext cx="314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>
                <a:solidFill>
                  <a:srgbClr val="FF3300"/>
                </a:solidFill>
              </a:rPr>
              <a:t>Essential singularity</a:t>
            </a:r>
          </a:p>
        </p:txBody>
      </p:sp>
      <p:sp>
        <p:nvSpPr>
          <p:cNvPr id="40966" name="Text Box 39"/>
          <p:cNvSpPr txBox="1">
            <a:spLocks noChangeArrowheads="1"/>
          </p:cNvSpPr>
          <p:nvPr/>
        </p:nvSpPr>
        <p:spPr bwMode="auto">
          <a:xfrm>
            <a:off x="228600" y="152400"/>
            <a:ext cx="17238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/>
              <a:t>Ladder SD</a:t>
            </a:r>
            <a:endParaRPr lang="en-US" altLang="ja-JP" dirty="0"/>
          </a:p>
        </p:txBody>
      </p:sp>
      <p:pic>
        <p:nvPicPr>
          <p:cNvPr id="40968" name="図 9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4648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429000"/>
            <a:ext cx="516265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円弧 10"/>
          <p:cNvSpPr/>
          <p:nvPr/>
        </p:nvSpPr>
        <p:spPr>
          <a:xfrm>
            <a:off x="4800600" y="2362200"/>
            <a:ext cx="609600" cy="685800"/>
          </a:xfrm>
          <a:prstGeom prst="arc">
            <a:avLst>
              <a:gd name="adj1" fmla="val 16200000"/>
              <a:gd name="adj2" fmla="val 15481432"/>
            </a:avLst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81000" y="1981200"/>
            <a:ext cx="399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Non-</a:t>
            </a:r>
            <a:r>
              <a:rPr kumimoji="1" lang="en-US" altLang="ja-JP" dirty="0" err="1" smtClean="0"/>
              <a:t>perturbative</a:t>
            </a:r>
            <a:r>
              <a:rPr kumimoji="1" lang="en-US" altLang="ja-JP" dirty="0" smtClean="0"/>
              <a:t> running  (“Walking”)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172200" y="533400"/>
            <a:ext cx="2070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err="1"/>
              <a:t>Miransky</a:t>
            </a:r>
            <a:r>
              <a:rPr lang="en-US" altLang="ja-JP" b="1" dirty="0"/>
              <a:t> Scaling</a:t>
            </a:r>
            <a:r>
              <a:rPr lang="en-US" altLang="ja-JP" dirty="0"/>
              <a:t> </a:t>
            </a:r>
            <a:endParaRPr lang="ja-JP" altLang="en-US" dirty="0"/>
          </a:p>
        </p:txBody>
      </p:sp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4449417" cy="12954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876800" y="5715000"/>
            <a:ext cx="3198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008000"/>
                </a:solidFill>
              </a:rPr>
              <a:t>KY-Bando-</a:t>
            </a:r>
            <a:r>
              <a:rPr lang="en-US" altLang="ja-JP" b="1" dirty="0" err="1">
                <a:solidFill>
                  <a:srgbClr val="008000"/>
                </a:solidFill>
              </a:rPr>
              <a:t>Matumoto</a:t>
            </a:r>
            <a:r>
              <a:rPr lang="en-US" altLang="ja-JP" b="1" dirty="0">
                <a:solidFill>
                  <a:srgbClr val="008000"/>
                </a:solidFill>
              </a:rPr>
              <a:t> (1986)</a:t>
            </a:r>
            <a:endParaRPr lang="ja-JP" altLang="en-US" b="1" dirty="0">
              <a:solidFill>
                <a:srgbClr val="008000"/>
              </a:solidFill>
            </a:endParaRPr>
          </a:p>
        </p:txBody>
      </p:sp>
      <p:sp>
        <p:nvSpPr>
          <p:cNvPr id="21" name="Arc 57"/>
          <p:cNvSpPr>
            <a:spLocks/>
          </p:cNvSpPr>
          <p:nvPr/>
        </p:nvSpPr>
        <p:spPr bwMode="auto">
          <a:xfrm rot="7343667">
            <a:off x="4462119" y="4766959"/>
            <a:ext cx="169506" cy="347554"/>
          </a:xfrm>
          <a:custGeom>
            <a:avLst/>
            <a:gdLst>
              <a:gd name="T0" fmla="*/ 2147483647 w 21600"/>
              <a:gd name="T1" fmla="*/ 0 h 21568"/>
              <a:gd name="T2" fmla="*/ 2147483647 w 21600"/>
              <a:gd name="T3" fmla="*/ 2147483647 h 21568"/>
              <a:gd name="T4" fmla="*/ 0 w 21600"/>
              <a:gd name="T5" fmla="*/ 2147483647 h 21568"/>
              <a:gd name="T6" fmla="*/ 0 60000 65536"/>
              <a:gd name="T7" fmla="*/ 0 60000 65536"/>
              <a:gd name="T8" fmla="*/ 0 60000 65536"/>
              <a:gd name="T9" fmla="*/ 0 w 21600"/>
              <a:gd name="T10" fmla="*/ 0 h 21568"/>
              <a:gd name="T11" fmla="*/ 21600 w 21600"/>
              <a:gd name="T12" fmla="*/ 21568 h 215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68" fill="none" extrusionOk="0">
                <a:moveTo>
                  <a:pt x="1173" y="-1"/>
                </a:moveTo>
                <a:cubicBezTo>
                  <a:pt x="12629" y="622"/>
                  <a:pt x="21600" y="10094"/>
                  <a:pt x="21600" y="21568"/>
                </a:cubicBezTo>
              </a:path>
              <a:path w="21600" h="21568" stroke="0" extrusionOk="0">
                <a:moveTo>
                  <a:pt x="1173" y="-1"/>
                </a:moveTo>
                <a:cubicBezTo>
                  <a:pt x="12629" y="622"/>
                  <a:pt x="21600" y="10094"/>
                  <a:pt x="21600" y="21568"/>
                </a:cubicBezTo>
                <a:lnTo>
                  <a:pt x="0" y="2156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008000"/>
              </a:solidFill>
            </a:endParaRPr>
          </a:p>
        </p:txBody>
      </p:sp>
      <p:sp>
        <p:nvSpPr>
          <p:cNvPr id="22" name="Arc 57"/>
          <p:cNvSpPr>
            <a:spLocks/>
          </p:cNvSpPr>
          <p:nvPr/>
        </p:nvSpPr>
        <p:spPr bwMode="auto">
          <a:xfrm rot="16743935">
            <a:off x="4763385" y="4853690"/>
            <a:ext cx="140668" cy="219139"/>
          </a:xfrm>
          <a:custGeom>
            <a:avLst/>
            <a:gdLst>
              <a:gd name="T0" fmla="*/ 2147483647 w 21600"/>
              <a:gd name="T1" fmla="*/ 0 h 21568"/>
              <a:gd name="T2" fmla="*/ 2147483647 w 21600"/>
              <a:gd name="T3" fmla="*/ 2147483647 h 21568"/>
              <a:gd name="T4" fmla="*/ 0 w 21600"/>
              <a:gd name="T5" fmla="*/ 2147483647 h 21568"/>
              <a:gd name="T6" fmla="*/ 0 60000 65536"/>
              <a:gd name="T7" fmla="*/ 0 60000 65536"/>
              <a:gd name="T8" fmla="*/ 0 60000 65536"/>
              <a:gd name="T9" fmla="*/ 0 w 21600"/>
              <a:gd name="T10" fmla="*/ 0 h 21568"/>
              <a:gd name="T11" fmla="*/ 21600 w 21600"/>
              <a:gd name="T12" fmla="*/ 21568 h 215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68" fill="none" extrusionOk="0">
                <a:moveTo>
                  <a:pt x="1173" y="-1"/>
                </a:moveTo>
                <a:cubicBezTo>
                  <a:pt x="12629" y="622"/>
                  <a:pt x="21600" y="10094"/>
                  <a:pt x="21600" y="21568"/>
                </a:cubicBezTo>
              </a:path>
              <a:path w="21600" h="21568" stroke="0" extrusionOk="0">
                <a:moveTo>
                  <a:pt x="1173" y="-1"/>
                </a:moveTo>
                <a:cubicBezTo>
                  <a:pt x="12629" y="622"/>
                  <a:pt x="21600" y="10094"/>
                  <a:pt x="21600" y="21568"/>
                </a:cubicBezTo>
                <a:lnTo>
                  <a:pt x="0" y="2156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" name="円弧 23"/>
          <p:cNvSpPr/>
          <p:nvPr/>
        </p:nvSpPr>
        <p:spPr>
          <a:xfrm>
            <a:off x="7543800" y="4191000"/>
            <a:ext cx="304800" cy="381000"/>
          </a:xfrm>
          <a:prstGeom prst="arc">
            <a:avLst>
              <a:gd name="adj1" fmla="val 16200000"/>
              <a:gd name="adj2" fmla="val 15481432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5" name="円弧 24"/>
          <p:cNvSpPr/>
          <p:nvPr/>
        </p:nvSpPr>
        <p:spPr>
          <a:xfrm>
            <a:off x="2286000" y="3810000"/>
            <a:ext cx="381000" cy="304800"/>
          </a:xfrm>
          <a:prstGeom prst="arc">
            <a:avLst>
              <a:gd name="adj1" fmla="val 16200000"/>
              <a:gd name="adj2" fmla="val 15481432"/>
            </a:avLst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67400" y="1828800"/>
            <a:ext cx="2583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UVFP: not a linear zero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=IRFP</a:t>
            </a:r>
            <a:endParaRPr kumimoji="1" lang="ja-JP" altLang="en-US" dirty="0"/>
          </a:p>
        </p:txBody>
      </p:sp>
      <p:sp>
        <p:nvSpPr>
          <p:cNvPr id="28" name="左矢印 27"/>
          <p:cNvSpPr/>
          <p:nvPr/>
        </p:nvSpPr>
        <p:spPr>
          <a:xfrm rot="19567753">
            <a:off x="5361763" y="2178807"/>
            <a:ext cx="513642" cy="2560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5200"/>
            <a:ext cx="2895600" cy="848847"/>
          </a:xfrm>
          <a:prstGeom prst="rect">
            <a:avLst/>
          </a:prstGeom>
        </p:spPr>
      </p:pic>
      <p:pic>
        <p:nvPicPr>
          <p:cNvPr id="16" name="図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95800"/>
            <a:ext cx="2023533" cy="310057"/>
          </a:xfrm>
          <a:prstGeom prst="rect">
            <a:avLst/>
          </a:prstGeom>
        </p:spPr>
      </p:pic>
      <p:sp>
        <p:nvSpPr>
          <p:cNvPr id="33" name="Line 5"/>
          <p:cNvSpPr>
            <a:spLocks noChangeShapeType="1"/>
          </p:cNvSpPr>
          <p:nvPr/>
        </p:nvSpPr>
        <p:spPr bwMode="auto">
          <a:xfrm flipH="1" flipV="1">
            <a:off x="685800" y="4724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 flipV="1">
            <a:off x="228601" y="6400799"/>
            <a:ext cx="3124199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609600" y="5867400"/>
            <a:ext cx="279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----------------------------------</a:t>
            </a:r>
            <a:endParaRPr kumimoji="1" lang="ja-JP" altLang="en-US" dirty="0"/>
          </a:p>
        </p:txBody>
      </p:sp>
      <p:sp>
        <p:nvSpPr>
          <p:cNvPr id="86" name="円弧 85"/>
          <p:cNvSpPr/>
          <p:nvPr/>
        </p:nvSpPr>
        <p:spPr>
          <a:xfrm rot="10800000">
            <a:off x="1295400" y="4038600"/>
            <a:ext cx="1905000" cy="1905000"/>
          </a:xfrm>
          <a:prstGeom prst="arc">
            <a:avLst>
              <a:gd name="adj1" fmla="val 16221982"/>
              <a:gd name="adj2" fmla="val 59703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7" name="図 8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48200"/>
            <a:ext cx="457200" cy="255494"/>
          </a:xfrm>
          <a:prstGeom prst="rect">
            <a:avLst/>
          </a:prstGeom>
        </p:spPr>
      </p:pic>
      <p:pic>
        <p:nvPicPr>
          <p:cNvPr id="88" name="図 8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67400"/>
            <a:ext cx="370416" cy="197555"/>
          </a:xfrm>
          <a:prstGeom prst="rect">
            <a:avLst/>
          </a:prstGeom>
        </p:spPr>
      </p:pic>
      <p:pic>
        <p:nvPicPr>
          <p:cNvPr id="91" name="図 9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324600"/>
            <a:ext cx="143933" cy="187113"/>
          </a:xfrm>
          <a:prstGeom prst="rect">
            <a:avLst/>
          </a:prstGeom>
        </p:spPr>
      </p:pic>
      <p:sp>
        <p:nvSpPr>
          <p:cNvPr id="92" name="テキスト ボックス 91"/>
          <p:cNvSpPr txBox="1"/>
          <p:nvPr/>
        </p:nvSpPr>
        <p:spPr>
          <a:xfrm rot="5400000">
            <a:off x="984765" y="5797035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------------</a:t>
            </a:r>
            <a:endParaRPr kumimoji="1" lang="ja-JP" altLang="en-US" dirty="0"/>
          </a:p>
        </p:txBody>
      </p:sp>
      <p:pic>
        <p:nvPicPr>
          <p:cNvPr id="94" name="図 93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477000"/>
            <a:ext cx="380999" cy="171823"/>
          </a:xfrm>
          <a:prstGeom prst="rect">
            <a:avLst/>
          </a:prstGeom>
        </p:spPr>
      </p:pic>
      <p:cxnSp>
        <p:nvCxnSpPr>
          <p:cNvPr id="40960" name="直線コネクタ 40959"/>
          <p:cNvCxnSpPr/>
          <p:nvPr/>
        </p:nvCxnSpPr>
        <p:spPr>
          <a:xfrm>
            <a:off x="2209800" y="5943600"/>
            <a:ext cx="9144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962400"/>
            <a:ext cx="812800" cy="255881"/>
          </a:xfrm>
          <a:prstGeom prst="rect">
            <a:avLst/>
          </a:prstGeom>
        </p:spPr>
      </p:pic>
      <p:sp>
        <p:nvSpPr>
          <p:cNvPr id="30" name="Arc 57"/>
          <p:cNvSpPr>
            <a:spLocks/>
          </p:cNvSpPr>
          <p:nvPr/>
        </p:nvSpPr>
        <p:spPr bwMode="auto">
          <a:xfrm rot="16743935" flipH="1">
            <a:off x="3660977" y="5833097"/>
            <a:ext cx="214641" cy="875756"/>
          </a:xfrm>
          <a:custGeom>
            <a:avLst/>
            <a:gdLst>
              <a:gd name="T0" fmla="*/ 2147483647 w 21600"/>
              <a:gd name="T1" fmla="*/ 0 h 21568"/>
              <a:gd name="T2" fmla="*/ 2147483647 w 21600"/>
              <a:gd name="T3" fmla="*/ 2147483647 h 21568"/>
              <a:gd name="T4" fmla="*/ 0 w 21600"/>
              <a:gd name="T5" fmla="*/ 2147483647 h 21568"/>
              <a:gd name="T6" fmla="*/ 0 60000 65536"/>
              <a:gd name="T7" fmla="*/ 0 60000 65536"/>
              <a:gd name="T8" fmla="*/ 0 60000 65536"/>
              <a:gd name="T9" fmla="*/ 0 w 21600"/>
              <a:gd name="T10" fmla="*/ 0 h 21568"/>
              <a:gd name="T11" fmla="*/ 21600 w 21600"/>
              <a:gd name="T12" fmla="*/ 21568 h 215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68" fill="none" extrusionOk="0">
                <a:moveTo>
                  <a:pt x="1173" y="-1"/>
                </a:moveTo>
                <a:cubicBezTo>
                  <a:pt x="12629" y="622"/>
                  <a:pt x="21600" y="10094"/>
                  <a:pt x="21600" y="21568"/>
                </a:cubicBezTo>
              </a:path>
              <a:path w="21600" h="21568" stroke="0" extrusionOk="0">
                <a:moveTo>
                  <a:pt x="1173" y="-1"/>
                </a:moveTo>
                <a:cubicBezTo>
                  <a:pt x="12629" y="622"/>
                  <a:pt x="21600" y="10094"/>
                  <a:pt x="21600" y="21568"/>
                </a:cubicBezTo>
                <a:lnTo>
                  <a:pt x="0" y="21568"/>
                </a:ln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141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0"/>
            <a:ext cx="11049000" cy="149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7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228600" y="3733800"/>
            <a:ext cx="8640960" cy="230425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0" name="Picture 2" descr="C:\Documents and Settings\synya\デスクトップ\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84984"/>
            <a:ext cx="2613893" cy="648073"/>
          </a:xfrm>
          <a:prstGeom prst="rect">
            <a:avLst/>
          </a:prstGeom>
          <a:noFill/>
        </p:spPr>
      </p:pic>
      <p:pic>
        <p:nvPicPr>
          <p:cNvPr id="23" name="Picture 6" descr="C:\swork\talks\KIASpheno-2011\fi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140968"/>
            <a:ext cx="946571" cy="686264"/>
          </a:xfrm>
          <a:prstGeom prst="rect">
            <a:avLst/>
          </a:prstGeom>
          <a:noFill/>
        </p:spPr>
      </p:pic>
      <p:pic>
        <p:nvPicPr>
          <p:cNvPr id="20" name="Picture 3" descr="C:\swork\talks\KIASpheno-2011\fig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52736"/>
            <a:ext cx="1188132" cy="792088"/>
          </a:xfrm>
          <a:prstGeom prst="rect">
            <a:avLst/>
          </a:prstGeom>
          <a:noFill/>
        </p:spPr>
      </p:pic>
      <p:pic>
        <p:nvPicPr>
          <p:cNvPr id="21" name="Picture 3" descr="C:\swork\talks\KIASpheno-2011\fig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1188132" cy="792088"/>
          </a:xfrm>
          <a:prstGeom prst="rect">
            <a:avLst/>
          </a:prstGeom>
          <a:noFill/>
        </p:spPr>
      </p:pic>
      <p:pic>
        <p:nvPicPr>
          <p:cNvPr id="22" name="Picture 4" descr="C:\swork\talks\KIASpheno-2011\fig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212976"/>
            <a:ext cx="826821" cy="597148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5940152" y="2420888"/>
            <a:ext cx="1584176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3" descr="C:\swork\talks\KIASpheno-2011\fig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196752"/>
            <a:ext cx="1515415" cy="631423"/>
          </a:xfrm>
          <a:prstGeom prst="rect">
            <a:avLst/>
          </a:prstGeom>
          <a:noFill/>
        </p:spPr>
      </p:pic>
      <p:pic>
        <p:nvPicPr>
          <p:cNvPr id="26" name="Picture 5" descr="C:\swork\talks\KIASpheno-2011\fig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2780928"/>
            <a:ext cx="969565" cy="969565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Rectangle 27"/>
          <p:cNvSpPr/>
          <p:nvPr/>
        </p:nvSpPr>
        <p:spPr>
          <a:xfrm>
            <a:off x="611560" y="404664"/>
            <a:ext cx="612345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i="1" dirty="0" smtClean="0">
                <a:solidFill>
                  <a:srgbClr val="000000"/>
                </a:solidFill>
              </a:rPr>
              <a:t>A </a:t>
            </a:r>
            <a:r>
              <a:rPr lang="en-US" altLang="ja-JP" sz="3200" i="1" dirty="0">
                <a:solidFill>
                  <a:srgbClr val="000000"/>
                </a:solidFill>
              </a:rPr>
              <a:t>s</a:t>
            </a:r>
            <a:r>
              <a:rPr lang="en-US" altLang="ja-JP" sz="3200" i="1" dirty="0" smtClean="0">
                <a:solidFill>
                  <a:srgbClr val="000000"/>
                </a:solidFill>
              </a:rPr>
              <a:t>chematic view of Walking TC</a:t>
            </a:r>
            <a:endParaRPr lang="en-US" altLang="ja-JP" sz="3200" i="1" dirty="0">
              <a:solidFill>
                <a:srgbClr val="000000"/>
              </a:solidFill>
            </a:endParaRPr>
          </a:p>
        </p:txBody>
      </p:sp>
      <p:pic>
        <p:nvPicPr>
          <p:cNvPr id="31" name="Picture 5" descr="C:\swork\talks\KIASpheno-2011\fig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6385" y="2852937"/>
            <a:ext cx="936104" cy="936104"/>
          </a:xfrm>
          <a:prstGeom prst="rect">
            <a:avLst/>
          </a:prstGeom>
          <a:noFill/>
        </p:spPr>
      </p:pic>
      <p:cxnSp>
        <p:nvCxnSpPr>
          <p:cNvPr id="32" name="Straight Arrow Connector 31"/>
          <p:cNvCxnSpPr/>
          <p:nvPr/>
        </p:nvCxnSpPr>
        <p:spPr>
          <a:xfrm flipV="1">
            <a:off x="936104" y="1628800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36104" y="3284984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1021024" y="1669192"/>
            <a:ext cx="2596896" cy="1515872"/>
          </a:xfrm>
          <a:custGeom>
            <a:avLst/>
            <a:gdLst>
              <a:gd name="connsiteX0" fmla="*/ 2596896 w 2596896"/>
              <a:gd name="connsiteY0" fmla="*/ 1499616 h 1515872"/>
              <a:gd name="connsiteX1" fmla="*/ 1597152 w 2596896"/>
              <a:gd name="connsiteY1" fmla="*/ 1463040 h 1515872"/>
              <a:gd name="connsiteX2" fmla="*/ 682752 w 2596896"/>
              <a:gd name="connsiteY2" fmla="*/ 1182624 h 1515872"/>
              <a:gd name="connsiteX3" fmla="*/ 207264 w 2596896"/>
              <a:gd name="connsiteY3" fmla="*/ 670560 h 1515872"/>
              <a:gd name="connsiteX4" fmla="*/ 0 w 2596896"/>
              <a:gd name="connsiteY4" fmla="*/ 0 h 151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6896" h="1515872">
                <a:moveTo>
                  <a:pt x="2596896" y="1499616"/>
                </a:moveTo>
                <a:cubicBezTo>
                  <a:pt x="2256536" y="1507744"/>
                  <a:pt x="1916176" y="1515872"/>
                  <a:pt x="1597152" y="1463040"/>
                </a:cubicBezTo>
                <a:cubicBezTo>
                  <a:pt x="1278128" y="1410208"/>
                  <a:pt x="914400" y="1314704"/>
                  <a:pt x="682752" y="1182624"/>
                </a:cubicBezTo>
                <a:cubicBezTo>
                  <a:pt x="451104" y="1050544"/>
                  <a:pt x="321056" y="867664"/>
                  <a:pt x="207264" y="670560"/>
                </a:cubicBezTo>
                <a:cubicBezTo>
                  <a:pt x="93472" y="473456"/>
                  <a:pt x="46736" y="236728"/>
                  <a:pt x="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936104" y="2708920"/>
            <a:ext cx="57606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512168" y="2708920"/>
            <a:ext cx="0" cy="57606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508104" y="1556792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08104" y="3212976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486400" y="2590800"/>
            <a:ext cx="187220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452320" y="2636912"/>
            <a:ext cx="0" cy="57606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7452320" y="2564904"/>
            <a:ext cx="788328" cy="600832"/>
          </a:xfrm>
          <a:custGeom>
            <a:avLst/>
            <a:gdLst>
              <a:gd name="connsiteX0" fmla="*/ 707136 w 707136"/>
              <a:gd name="connsiteY0" fmla="*/ 646176 h 646176"/>
              <a:gd name="connsiteX1" fmla="*/ 475488 w 707136"/>
              <a:gd name="connsiteY1" fmla="*/ 633984 h 646176"/>
              <a:gd name="connsiteX2" fmla="*/ 268224 w 707136"/>
              <a:gd name="connsiteY2" fmla="*/ 524256 h 646176"/>
              <a:gd name="connsiteX3" fmla="*/ 158496 w 707136"/>
              <a:gd name="connsiteY3" fmla="*/ 414528 h 646176"/>
              <a:gd name="connsiteX4" fmla="*/ 97536 w 707136"/>
              <a:gd name="connsiteY4" fmla="*/ 341376 h 646176"/>
              <a:gd name="connsiteX5" fmla="*/ 60960 w 707136"/>
              <a:gd name="connsiteY5" fmla="*/ 231648 h 646176"/>
              <a:gd name="connsiteX6" fmla="*/ 36576 w 707136"/>
              <a:gd name="connsiteY6" fmla="*/ 109728 h 646176"/>
              <a:gd name="connsiteX7" fmla="*/ 0 w 707136"/>
              <a:gd name="connsiteY7" fmla="*/ 0 h 64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136" h="646176">
                <a:moveTo>
                  <a:pt x="707136" y="646176"/>
                </a:moveTo>
                <a:lnTo>
                  <a:pt x="475488" y="633984"/>
                </a:lnTo>
                <a:cubicBezTo>
                  <a:pt x="402336" y="613664"/>
                  <a:pt x="321056" y="560832"/>
                  <a:pt x="268224" y="524256"/>
                </a:cubicBezTo>
                <a:cubicBezTo>
                  <a:pt x="215392" y="487680"/>
                  <a:pt x="186944" y="445008"/>
                  <a:pt x="158496" y="414528"/>
                </a:cubicBezTo>
                <a:cubicBezTo>
                  <a:pt x="130048" y="384048"/>
                  <a:pt x="113792" y="371856"/>
                  <a:pt x="97536" y="341376"/>
                </a:cubicBezTo>
                <a:cubicBezTo>
                  <a:pt x="81280" y="310896"/>
                  <a:pt x="71120" y="270256"/>
                  <a:pt x="60960" y="231648"/>
                </a:cubicBezTo>
                <a:cubicBezTo>
                  <a:pt x="50800" y="193040"/>
                  <a:pt x="46736" y="148336"/>
                  <a:pt x="36576" y="109728"/>
                </a:cubicBezTo>
                <a:cubicBezTo>
                  <a:pt x="26416" y="71120"/>
                  <a:pt x="13208" y="35560"/>
                  <a:pt x="0" y="0"/>
                </a:cubicBez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8000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5580112" y="1628800"/>
            <a:ext cx="716320" cy="888864"/>
          </a:xfrm>
          <a:custGeom>
            <a:avLst/>
            <a:gdLst>
              <a:gd name="connsiteX0" fmla="*/ 707136 w 707136"/>
              <a:gd name="connsiteY0" fmla="*/ 646176 h 646176"/>
              <a:gd name="connsiteX1" fmla="*/ 475488 w 707136"/>
              <a:gd name="connsiteY1" fmla="*/ 633984 h 646176"/>
              <a:gd name="connsiteX2" fmla="*/ 268224 w 707136"/>
              <a:gd name="connsiteY2" fmla="*/ 524256 h 646176"/>
              <a:gd name="connsiteX3" fmla="*/ 158496 w 707136"/>
              <a:gd name="connsiteY3" fmla="*/ 414528 h 646176"/>
              <a:gd name="connsiteX4" fmla="*/ 97536 w 707136"/>
              <a:gd name="connsiteY4" fmla="*/ 341376 h 646176"/>
              <a:gd name="connsiteX5" fmla="*/ 60960 w 707136"/>
              <a:gd name="connsiteY5" fmla="*/ 231648 h 646176"/>
              <a:gd name="connsiteX6" fmla="*/ 36576 w 707136"/>
              <a:gd name="connsiteY6" fmla="*/ 109728 h 646176"/>
              <a:gd name="connsiteX7" fmla="*/ 0 w 707136"/>
              <a:gd name="connsiteY7" fmla="*/ 0 h 64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136" h="646176">
                <a:moveTo>
                  <a:pt x="707136" y="646176"/>
                </a:moveTo>
                <a:lnTo>
                  <a:pt x="475488" y="633984"/>
                </a:lnTo>
                <a:cubicBezTo>
                  <a:pt x="402336" y="613664"/>
                  <a:pt x="321056" y="560832"/>
                  <a:pt x="268224" y="524256"/>
                </a:cubicBezTo>
                <a:cubicBezTo>
                  <a:pt x="215392" y="487680"/>
                  <a:pt x="186944" y="445008"/>
                  <a:pt x="158496" y="414528"/>
                </a:cubicBezTo>
                <a:cubicBezTo>
                  <a:pt x="130048" y="384048"/>
                  <a:pt x="113792" y="371856"/>
                  <a:pt x="97536" y="341376"/>
                </a:cubicBezTo>
                <a:cubicBezTo>
                  <a:pt x="81280" y="310896"/>
                  <a:pt x="71120" y="270256"/>
                  <a:pt x="60960" y="231648"/>
                </a:cubicBezTo>
                <a:cubicBezTo>
                  <a:pt x="50800" y="193040"/>
                  <a:pt x="46736" y="148336"/>
                  <a:pt x="36576" y="109728"/>
                </a:cubicBezTo>
                <a:cubicBezTo>
                  <a:pt x="26416" y="71120"/>
                  <a:pt x="13208" y="35560"/>
                  <a:pt x="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Straight Connector 42"/>
          <p:cNvCxnSpPr>
            <a:stCxn id="42" idx="0"/>
          </p:cNvCxnSpPr>
          <p:nvPr/>
        </p:nvCxnSpPr>
        <p:spPr>
          <a:xfrm>
            <a:off x="6296432" y="2517664"/>
            <a:ext cx="1155888" cy="47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12160" y="2564904"/>
            <a:ext cx="0" cy="57606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75656" y="2204864"/>
            <a:ext cx="1147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QCD-like</a:t>
            </a:r>
            <a:endParaRPr kumimoji="1" lang="ja-JP" alt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796136" y="1556792"/>
            <a:ext cx="1147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QCD-like</a:t>
            </a:r>
            <a:endParaRPr kumimoji="1" lang="ja-JP" alt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7880834" y="2420888"/>
            <a:ext cx="1147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QCD-like</a:t>
            </a:r>
            <a:endParaRPr kumimoji="1" lang="ja-JP" altLang="en-US" sz="2000" dirty="0"/>
          </a:p>
        </p:txBody>
      </p:sp>
      <p:cxnSp>
        <p:nvCxnSpPr>
          <p:cNvPr id="48" name="Straight Arrow Connector 47"/>
          <p:cNvCxnSpPr>
            <a:endCxn id="42" idx="3"/>
          </p:cNvCxnSpPr>
          <p:nvPr/>
        </p:nvCxnSpPr>
        <p:spPr>
          <a:xfrm flipH="1">
            <a:off x="5740666" y="1988840"/>
            <a:ext cx="271494" cy="210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7740352" y="2780928"/>
            <a:ext cx="271494" cy="210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948264" y="1988840"/>
            <a:ext cx="504056" cy="36004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452320" y="1628800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7030A0"/>
                </a:solidFill>
              </a:rPr>
              <a:t>“walking”</a:t>
            </a:r>
            <a:endParaRPr kumimoji="1" lang="ja-JP" altLang="en-US" sz="2000" b="1" i="1" dirty="0">
              <a:solidFill>
                <a:srgbClr val="7030A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724128" y="3573016"/>
            <a:ext cx="913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(~1TeV)</a:t>
            </a:r>
            <a:endParaRPr lang="ja-JP" altLang="en-US" dirty="0"/>
          </a:p>
        </p:txBody>
      </p:sp>
      <p:sp>
        <p:nvSpPr>
          <p:cNvPr id="58" name="Rectangle 57"/>
          <p:cNvSpPr/>
          <p:nvPr/>
        </p:nvSpPr>
        <p:spPr>
          <a:xfrm>
            <a:off x="7164288" y="3573016"/>
            <a:ext cx="1640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(ETC~10^3TeV)</a:t>
            </a:r>
            <a:endParaRPr lang="ja-JP" altLang="en-US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5486400" y="2514600"/>
            <a:ext cx="1440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779912" y="2492896"/>
            <a:ext cx="1008112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51760"/>
            <a:ext cx="457200" cy="243840"/>
          </a:xfrm>
          <a:prstGeom prst="rect">
            <a:avLst/>
          </a:prstGeom>
        </p:spPr>
      </p:pic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62200"/>
            <a:ext cx="347317" cy="234950"/>
          </a:xfrm>
          <a:prstGeom prst="rect">
            <a:avLst/>
          </a:prstGeom>
        </p:spPr>
      </p:pic>
      <p:grpSp>
        <p:nvGrpSpPr>
          <p:cNvPr id="55" name="Group 10"/>
          <p:cNvGrpSpPr/>
          <p:nvPr/>
        </p:nvGrpSpPr>
        <p:grpSpPr>
          <a:xfrm>
            <a:off x="152400" y="4038600"/>
            <a:ext cx="6888357" cy="2152710"/>
            <a:chOff x="348928" y="3849960"/>
            <a:chExt cx="6888357" cy="2152710"/>
          </a:xfrm>
        </p:grpSpPr>
        <p:sp>
          <p:nvSpPr>
            <p:cNvPr id="64" name="Rectangle 4"/>
            <p:cNvSpPr/>
            <p:nvPr/>
          </p:nvSpPr>
          <p:spPr>
            <a:xfrm>
              <a:off x="348928" y="3849960"/>
              <a:ext cx="2199514" cy="1015663"/>
            </a:xfrm>
            <a:prstGeom prst="rect">
              <a:avLst/>
            </a:prstGeom>
            <a:solidFill>
              <a:srgbClr val="FFC000">
                <a:alpha val="55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US" altLang="ja-JP" sz="2000" b="1" i="1" dirty="0" smtClean="0"/>
                <a:t>nonperturbative  </a:t>
              </a:r>
            </a:p>
            <a:p>
              <a:r>
                <a:rPr lang="en-US" altLang="ja-JP" sz="2000" b="1" i="1" dirty="0" smtClean="0"/>
                <a:t>scale anomaly</a:t>
              </a:r>
            </a:p>
            <a:p>
              <a:r>
                <a:rPr lang="en-US" altLang="ja-JP" sz="2000" b="1" i="1" dirty="0"/>
                <a:t>d</a:t>
              </a:r>
              <a:r>
                <a:rPr lang="en-US" altLang="ja-JP" sz="2000" b="1" i="1" dirty="0" smtClean="0"/>
                <a:t>ue to </a:t>
              </a:r>
              <a:endParaRPr lang="ja-JP" altLang="en-US" sz="2000" b="1" i="1" dirty="0"/>
            </a:p>
          </p:txBody>
        </p:sp>
        <p:sp>
          <p:nvSpPr>
            <p:cNvPr id="67" name="TextBox 6"/>
            <p:cNvSpPr txBox="1"/>
            <p:nvPr/>
          </p:nvSpPr>
          <p:spPr>
            <a:xfrm>
              <a:off x="2787328" y="5602560"/>
              <a:ext cx="44499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i="1" dirty="0" smtClean="0">
                  <a:solidFill>
                    <a:srgbClr val="FF0000"/>
                  </a:solidFill>
                </a:rPr>
                <a:t>Pseudo NG Boson:  </a:t>
              </a:r>
              <a:r>
                <a:rPr lang="en-US" altLang="ja-JP" sz="2000" b="1" i="1" dirty="0" err="1" smtClean="0">
                  <a:solidFill>
                    <a:srgbClr val="FF0000"/>
                  </a:solidFill>
                </a:rPr>
                <a:t>Techni-dilaton</a:t>
              </a:r>
              <a:endParaRPr kumimoji="1" lang="ja-JP" altLang="en-US" sz="2000" b="1" i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953000"/>
            <a:ext cx="3505200" cy="745581"/>
          </a:xfrm>
          <a:prstGeom prst="rect">
            <a:avLst/>
          </a:prstGeom>
        </p:spPr>
      </p:pic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352800"/>
            <a:ext cx="436563" cy="317500"/>
          </a:xfrm>
          <a:prstGeom prst="rect">
            <a:avLst/>
          </a:prstGeom>
        </p:spPr>
      </p:pic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029200"/>
            <a:ext cx="3124200" cy="524865"/>
          </a:xfrm>
          <a:prstGeom prst="rect">
            <a:avLst/>
          </a:prstGeom>
        </p:spPr>
      </p:pic>
      <p:pic>
        <p:nvPicPr>
          <p:cNvPr id="2" name="図 1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724400"/>
            <a:ext cx="690419" cy="2921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76400" y="6248400"/>
            <a:ext cx="6098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Composite Higgs from </a:t>
            </a:r>
            <a:r>
              <a:rPr lang="en-US" altLang="ja-JP" dirty="0" err="1" smtClean="0"/>
              <a:t>technifermions</a:t>
            </a:r>
            <a:r>
              <a:rPr lang="en-US" altLang="ja-JP" dirty="0" smtClean="0"/>
              <a:t> having EW charges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92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933" y="0"/>
            <a:ext cx="9144000" cy="1052736"/>
            <a:chOff x="211667" y="-25400"/>
            <a:chExt cx="9144000" cy="1052736"/>
          </a:xfrm>
        </p:grpSpPr>
        <p:sp>
          <p:nvSpPr>
            <p:cNvPr id="3" name="Rectangle 2"/>
            <p:cNvSpPr/>
            <p:nvPr/>
          </p:nvSpPr>
          <p:spPr>
            <a:xfrm>
              <a:off x="211667" y="-25400"/>
              <a:ext cx="9144000" cy="10527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85800" y="203200"/>
              <a:ext cx="5052152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altLang="ja-JP" sz="3200" i="1" dirty="0" smtClean="0">
                  <a:solidFill>
                    <a:srgbClr val="000000"/>
                  </a:solidFill>
                </a:rPr>
                <a:t>Ladder  estimate of  TD mass</a:t>
              </a:r>
              <a:endParaRPr lang="en-US" altLang="ja-JP" sz="32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79512" y="1340768"/>
            <a:ext cx="3353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*  LSD + BS  in large Nf QCD  </a:t>
            </a:r>
            <a:endParaRPr lang="ja-JP" alt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79512" y="2420888"/>
            <a:ext cx="2727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*  LSD via  gauged  NJL</a:t>
            </a:r>
            <a:endParaRPr lang="ja-JP" alt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755576" y="1772816"/>
            <a:ext cx="24868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smtClean="0"/>
              <a:t>Harada-</a:t>
            </a:r>
            <a:r>
              <a:rPr lang="en-US" altLang="ja-JP" sz="1400" i="1" dirty="0" err="1" smtClean="0"/>
              <a:t>Kurachi</a:t>
            </a:r>
            <a:r>
              <a:rPr lang="en-US" altLang="ja-JP" sz="1400" i="1" dirty="0" smtClean="0"/>
              <a:t>-K.Y. (1989)</a:t>
            </a:r>
            <a:endParaRPr lang="ja-JP" alt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827584" y="2852936"/>
            <a:ext cx="3712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err="1" smtClean="0"/>
              <a:t>Shuto</a:t>
            </a:r>
            <a:r>
              <a:rPr lang="en-US" altLang="ja-JP" sz="1400" i="1" dirty="0" smtClean="0"/>
              <a:t>-</a:t>
            </a:r>
            <a:r>
              <a:rPr lang="en-US" altLang="ja-JP" sz="1400" i="1" dirty="0" err="1" smtClean="0"/>
              <a:t>Tanabashi</a:t>
            </a:r>
            <a:r>
              <a:rPr lang="en-US" altLang="ja-JP" sz="1400" i="1" dirty="0" smtClean="0"/>
              <a:t>-K.Y. (1990); </a:t>
            </a:r>
          </a:p>
          <a:p>
            <a:r>
              <a:rPr lang="en-US" altLang="ja-JP" sz="1400" i="1" dirty="0" err="1" smtClean="0"/>
              <a:t>Carena</a:t>
            </a:r>
            <a:r>
              <a:rPr lang="en-US" altLang="ja-JP" sz="1400" i="1" dirty="0" smtClean="0"/>
              <a:t>-Wagner (1992) ; Hashimoto   (1998)</a:t>
            </a:r>
            <a:endParaRPr lang="ja-JP" alt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788024" y="1268760"/>
            <a:ext cx="3033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A  composite  Higgs  mass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4283968" y="1340768"/>
            <a:ext cx="504056" cy="1872208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5508104" y="2204864"/>
            <a:ext cx="3236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 </a:t>
            </a:r>
            <a:r>
              <a:rPr lang="ja-JP" altLang="en-US" sz="2000" b="1" dirty="0" smtClean="0">
                <a:solidFill>
                  <a:srgbClr val="7030A0"/>
                </a:solidFill>
              </a:rPr>
              <a:t>～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500  GeV   </a:t>
            </a:r>
          </a:p>
          <a:p>
            <a:r>
              <a:rPr lang="en-US" altLang="ja-JP" sz="2000" b="1" dirty="0" smtClean="0">
                <a:solidFill>
                  <a:srgbClr val="7030A0"/>
                </a:solidFill>
              </a:rPr>
              <a:t>for  one-family model (1FM)</a:t>
            </a:r>
          </a:p>
          <a:p>
            <a:r>
              <a:rPr lang="en-US" altLang="ja-JP" sz="2000" b="1" dirty="0" smtClean="0">
                <a:solidFill>
                  <a:srgbClr val="7030A0"/>
                </a:solidFill>
              </a:rPr>
              <a:t>still  larger  than  ~ 125 GeV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1584176" cy="39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49080"/>
            <a:ext cx="1764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3816424" cy="50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52400" y="3505200"/>
            <a:ext cx="6213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*  Using only  </a:t>
            </a:r>
            <a:r>
              <a:rPr lang="en-US" altLang="ja-JP" sz="2000" b="1" dirty="0" smtClean="0">
                <a:solidFill>
                  <a:schemeClr val="accent1"/>
                </a:solidFill>
              </a:rPr>
              <a:t>PCDC  </a:t>
            </a:r>
            <a:r>
              <a:rPr lang="en-US" altLang="ja-JP" sz="2000" b="1" dirty="0" smtClean="0">
                <a:solidFill>
                  <a:srgbClr val="E3560E"/>
                </a:solidFill>
              </a:rPr>
              <a:t>still accommodates 125 </a:t>
            </a:r>
            <a:r>
              <a:rPr lang="en-US" altLang="ja-JP" sz="2000" b="1" dirty="0" err="1" smtClean="0">
                <a:solidFill>
                  <a:srgbClr val="E3560E"/>
                </a:solidFill>
              </a:rPr>
              <a:t>GeV</a:t>
            </a:r>
            <a:endParaRPr lang="ja-JP" altLang="en-US" sz="2000" dirty="0">
              <a:solidFill>
                <a:srgbClr val="E3560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67544" y="4941168"/>
            <a:ext cx="3147077" cy="369332"/>
            <a:chOff x="3275856" y="4869160"/>
            <a:chExt cx="3147077" cy="3693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9952" y="4869160"/>
              <a:ext cx="2282981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3275856" y="4869160"/>
              <a:ext cx="8050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/>
                <a:t>where</a:t>
              </a:r>
              <a:endParaRPr lang="ja-JP" alt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7020272" y="4437112"/>
            <a:ext cx="2283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err="1" smtClean="0"/>
              <a:t>Miransky-Gusynin</a:t>
            </a:r>
            <a:r>
              <a:rPr lang="en-US" altLang="ja-JP" sz="1400" i="1" dirty="0" smtClean="0"/>
              <a:t> (1989): </a:t>
            </a:r>
            <a:endParaRPr lang="ja-JP" alt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7020272" y="4725144"/>
            <a:ext cx="2074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smtClean="0"/>
              <a:t>Hashimoto-K.Y. (2011): </a:t>
            </a:r>
            <a:endParaRPr lang="ja-JP" altLang="en-US" sz="1400" dirty="0"/>
          </a:p>
        </p:txBody>
      </p:sp>
      <p:pic>
        <p:nvPicPr>
          <p:cNvPr id="22" name="Picture 3" descr="C:\Documents and Settings\synya\デスクトップ\fig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5445224"/>
            <a:ext cx="2088232" cy="1246706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699792" y="5805264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finite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1520" y="602128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5661248"/>
            <a:ext cx="163218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6165304"/>
            <a:ext cx="40767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3779912" y="6093296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only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43608" y="5589240"/>
            <a:ext cx="2520280" cy="93610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ounded Rectangle 29"/>
          <p:cNvSpPr/>
          <p:nvPr/>
        </p:nvSpPr>
        <p:spPr>
          <a:xfrm>
            <a:off x="3779912" y="5157192"/>
            <a:ext cx="5040560" cy="136815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4139952" y="5229200"/>
            <a:ext cx="4363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No exactly massless  NGB limit: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5" name="図 1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200"/>
            <a:ext cx="2298700" cy="393471"/>
          </a:xfrm>
          <a:prstGeom prst="rect">
            <a:avLst/>
          </a:prstGeom>
        </p:spPr>
      </p:pic>
      <p:pic>
        <p:nvPicPr>
          <p:cNvPr id="25" name="図 24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33400"/>
            <a:ext cx="2127250" cy="505369"/>
          </a:xfrm>
          <a:prstGeom prst="rect">
            <a:avLst/>
          </a:prstGeom>
        </p:spPr>
      </p:pic>
      <p:pic>
        <p:nvPicPr>
          <p:cNvPr id="26" name="図 25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0" y="1746250"/>
            <a:ext cx="2171700" cy="4699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275231" y="3657600"/>
            <a:ext cx="286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Lightness=Weak Coupling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6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4"/>
            <a:ext cx="4874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7030A0"/>
                </a:solidFill>
              </a:rPr>
              <a:t>*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 </a:t>
            </a:r>
            <a:r>
              <a:rPr lang="en-US" altLang="ja-JP" sz="2800" b="1" dirty="0">
                <a:solidFill>
                  <a:srgbClr val="FF0000"/>
                </a:solidFill>
              </a:rPr>
              <a:t>T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heoretical  uncertainties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20608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critical  coupling      :  </a:t>
            </a:r>
            <a:r>
              <a:rPr lang="en-US" altLang="ja-JP" dirty="0" smtClean="0">
                <a:solidFill>
                  <a:srgbClr val="008000"/>
                </a:solidFill>
              </a:rPr>
              <a:t>T. Appelquist  et al  (1988)</a:t>
            </a:r>
            <a:r>
              <a:rPr lang="en-US" altLang="ja-JP" dirty="0" smtClean="0"/>
              <a:t>; </a:t>
            </a:r>
          </a:p>
          <a:p>
            <a:r>
              <a:rPr lang="en-US" altLang="ja-JP" dirty="0" smtClean="0"/>
              <a:t>Hadron  spectrum  :  </a:t>
            </a:r>
            <a:r>
              <a:rPr lang="en-US" altLang="ja-JP" dirty="0" smtClean="0">
                <a:solidFill>
                  <a:srgbClr val="008000"/>
                </a:solidFill>
              </a:rPr>
              <a:t>K. -I. Aoki  et  al   (1991);  M. Harada  et al  (2004).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1196752"/>
            <a:ext cx="7280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Ladder  approximation  is  subject  to 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about   30%  uncertainty </a:t>
            </a:r>
          </a:p>
          <a:p>
            <a:r>
              <a:rPr lang="en-US" altLang="ja-JP" sz="2000" b="1" dirty="0" smtClean="0">
                <a:solidFill>
                  <a:srgbClr val="7030A0"/>
                </a:solidFill>
              </a:rPr>
              <a:t> </a:t>
            </a:r>
            <a:r>
              <a:rPr lang="en-US" altLang="ja-JP" sz="2000" b="1" dirty="0" smtClean="0"/>
              <a:t>for  estimate  of  critical  coupling  and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  </a:t>
            </a:r>
            <a:r>
              <a:rPr lang="en-US" altLang="ja-JP" sz="2000" b="1" dirty="0" smtClean="0"/>
              <a:t>QCD  hadron  spectrum  </a:t>
            </a:r>
            <a:endParaRPr lang="ja-JP" altLang="en-US" sz="2000" dirty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84984"/>
            <a:ext cx="340738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05064"/>
            <a:ext cx="1800200" cy="70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212976"/>
            <a:ext cx="1238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2555776" y="3789040"/>
            <a:ext cx="5760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83768" y="3356992"/>
            <a:ext cx="1032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±0.3</a:t>
            </a:r>
            <a:r>
              <a:rPr lang="ja-JP" altLang="en-US" sz="2000" b="1" dirty="0" smtClean="0"/>
              <a:t>　</a:t>
            </a:r>
            <a:endParaRPr lang="ja-JP" altLang="en-US" sz="20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292080" y="3717032"/>
            <a:ext cx="36004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20072" y="3717032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 30%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91880" y="4581128"/>
            <a:ext cx="288032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47864" y="4653136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 30%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445224"/>
            <a:ext cx="41624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19"/>
          <p:cNvSpPr/>
          <p:nvPr/>
        </p:nvSpPr>
        <p:spPr>
          <a:xfrm>
            <a:off x="2051720" y="5301208"/>
            <a:ext cx="4824536" cy="108012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251520" y="4509120"/>
            <a:ext cx="2887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Estimate  </a:t>
            </a:r>
          </a:p>
          <a:p>
            <a:r>
              <a:rPr lang="en-US" altLang="ja-JP" sz="2000" b="1" dirty="0" smtClean="0">
                <a:solidFill>
                  <a:srgbClr val="7030A0"/>
                </a:solidFill>
              </a:rPr>
              <a:t> w/ uncertainty  included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877272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>
            <a:off x="3203848" y="6021288"/>
            <a:ext cx="1008112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934200" y="5486400"/>
            <a:ext cx="213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E3560E"/>
                </a:solidFill>
              </a:rPr>
              <a:t>Weaker than SMH</a:t>
            </a:r>
            <a:endParaRPr kumimoji="1" lang="ja-JP" altLang="en-US" b="1" dirty="0">
              <a:solidFill>
                <a:srgbClr val="E3560E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304800"/>
            <a:ext cx="720080" cy="78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24" name="Rectangle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Rectangle 3"/>
            <p:cNvSpPr/>
            <p:nvPr/>
          </p:nvSpPr>
          <p:spPr>
            <a:xfrm>
              <a:off x="611560" y="404664"/>
              <a:ext cx="3397917" cy="5847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altLang="ja-JP" sz="3200" i="1" dirty="0" smtClean="0">
                  <a:solidFill>
                    <a:srgbClr val="000000"/>
                  </a:solidFill>
                </a:rPr>
                <a:t>Ladder Estimate of</a:t>
              </a:r>
              <a:endParaRPr lang="en-US" altLang="ja-JP" sz="3200" i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57200"/>
            <a:ext cx="457200" cy="5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5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ynya\デスクトップ\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6324600"/>
            <a:ext cx="1080120" cy="62314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79512" y="2348879"/>
            <a:ext cx="7870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*  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Deformation of   successful  AdS/QCD  model  (Bottom-up approach)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63888" y="2708919"/>
            <a:ext cx="5426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009900"/>
                </a:solidFill>
              </a:rPr>
              <a:t>Da Rold  and  Pomarol (2005);  Erlich, Katz, Son  and  Stephanov  (2005)</a:t>
            </a:r>
            <a:endParaRPr lang="ja-JP" altLang="en-US" sz="1200" dirty="0">
              <a:solidFill>
                <a:srgbClr val="009900"/>
              </a:solidFill>
            </a:endParaRPr>
          </a:p>
        </p:txBody>
      </p:sp>
      <p:grpSp>
        <p:nvGrpSpPr>
          <p:cNvPr id="8" name="Group 28"/>
          <p:cNvGrpSpPr/>
          <p:nvPr/>
        </p:nvGrpSpPr>
        <p:grpSpPr>
          <a:xfrm>
            <a:off x="2286000" y="3429000"/>
            <a:ext cx="4121316" cy="1264206"/>
            <a:chOff x="755576" y="2060848"/>
            <a:chExt cx="4121316" cy="126420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43608" y="2636912"/>
              <a:ext cx="3456384" cy="0"/>
            </a:xfrm>
            <a:prstGeom prst="line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43608" y="2420888"/>
              <a:ext cx="0" cy="43204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499992" y="2420888"/>
              <a:ext cx="0" cy="43204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755576" y="2924944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/>
                <a:t>UV</a:t>
              </a:r>
              <a:endParaRPr lang="ja-JP" alt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11960" y="2924944"/>
              <a:ext cx="4154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/>
                <a:t>IR</a:t>
              </a:r>
              <a:endParaRPr lang="ja-JP" altLang="en-US" sz="2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2000" y="2492896"/>
              <a:ext cx="3048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/>
                <a:t>z</a:t>
              </a:r>
              <a:endParaRPr lang="ja-JP" altLang="en-US" sz="20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2060848"/>
              <a:ext cx="576064" cy="219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1960" y="2060848"/>
              <a:ext cx="6572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25"/>
            <p:cNvGrpSpPr/>
            <p:nvPr/>
          </p:nvGrpSpPr>
          <p:grpSpPr>
            <a:xfrm>
              <a:off x="1475656" y="2780928"/>
              <a:ext cx="2713856" cy="285750"/>
              <a:chOff x="1979712" y="3717032"/>
              <a:chExt cx="2713856" cy="285750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79712" y="3717032"/>
                <a:ext cx="54292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83768" y="3717032"/>
                <a:ext cx="2209800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7" y="4724400"/>
            <a:ext cx="8508211" cy="122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2819400" y="3581400"/>
            <a:ext cx="2783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5d   SU(N</a:t>
            </a:r>
            <a:r>
              <a:rPr lang="en-US" altLang="ja-JP" sz="1400" b="1" dirty="0" smtClean="0"/>
              <a:t>TF</a:t>
            </a:r>
            <a:r>
              <a:rPr lang="en-US" altLang="ja-JP" sz="2000" b="1" dirty="0" smtClean="0"/>
              <a:t>)</a:t>
            </a:r>
            <a:r>
              <a:rPr lang="en-US" altLang="ja-JP" sz="1600" b="1" dirty="0" smtClean="0"/>
              <a:t>L</a:t>
            </a:r>
            <a:r>
              <a:rPr lang="en-US" altLang="ja-JP" sz="2000" b="1" dirty="0" smtClean="0"/>
              <a:t> x SU(N</a:t>
            </a:r>
            <a:r>
              <a:rPr lang="en-US" altLang="ja-JP" sz="1400" b="1" dirty="0" smtClean="0"/>
              <a:t>TF)</a:t>
            </a:r>
            <a:r>
              <a:rPr lang="en-US" altLang="ja-JP" sz="1600" b="1" dirty="0" smtClean="0"/>
              <a:t>R</a:t>
            </a:r>
            <a:endParaRPr lang="ja-JP" altLang="en-US" sz="16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" y="6248400"/>
            <a:ext cx="3080728" cy="3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>
            <a:off x="3352800" y="5181600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315200" y="5943600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9"/>
          <p:cNvGrpSpPr/>
          <p:nvPr/>
        </p:nvGrpSpPr>
        <p:grpSpPr>
          <a:xfrm>
            <a:off x="0" y="0"/>
            <a:ext cx="9144000" cy="1676400"/>
            <a:chOff x="2076128" y="-63226"/>
            <a:chExt cx="9144000" cy="1390970"/>
          </a:xfrm>
        </p:grpSpPr>
        <p:sp>
          <p:nvSpPr>
            <p:cNvPr id="31" name="Rectangle 30"/>
            <p:cNvSpPr/>
            <p:nvPr/>
          </p:nvSpPr>
          <p:spPr>
            <a:xfrm>
              <a:off x="2076128" y="-63226"/>
              <a:ext cx="9144000" cy="13909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80928" y="0"/>
              <a:ext cx="7945035" cy="4852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altLang="ja-JP" sz="3200" i="1" dirty="0" smtClean="0">
                  <a:solidFill>
                    <a:srgbClr val="000000"/>
                  </a:solidFill>
                </a:rPr>
                <a:t> Holographic estimate w/ techni-gluonic effects </a:t>
              </a:r>
              <a:endParaRPr lang="en-US" altLang="ja-JP" sz="32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28600" y="182880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*  Ladder  approximation :   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gluonic  dynamics  is  neglected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5536" y="2996952"/>
            <a:ext cx="5678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incorporates  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nonperturbative  gluonic  effects    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676400" y="358140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371600" y="3352800"/>
            <a:ext cx="268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0</a:t>
            </a:r>
            <a:endParaRPr lang="ja-JP" altLang="en-US" sz="2000" dirty="0"/>
          </a:p>
        </p:txBody>
      </p:sp>
      <p:pic>
        <p:nvPicPr>
          <p:cNvPr id="47" name="Picture 2" descr="C:\Documents and Settings\synya\デスクトップ\fig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5867400"/>
            <a:ext cx="1123325" cy="648072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419872" y="5949280"/>
            <a:ext cx="813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QCD  </a:t>
            </a:r>
            <a:endParaRPr lang="ja-JP" altLang="en-US" sz="2000" dirty="0"/>
          </a:p>
        </p:txBody>
      </p:sp>
      <p:sp>
        <p:nvSpPr>
          <p:cNvPr id="49" name="Rectangle 48"/>
          <p:cNvSpPr/>
          <p:nvPr/>
        </p:nvSpPr>
        <p:spPr>
          <a:xfrm>
            <a:off x="3419872" y="6457890"/>
            <a:ext cx="814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WTC  </a:t>
            </a:r>
            <a:endParaRPr lang="ja-JP" altLang="en-US" sz="2000" dirty="0"/>
          </a:p>
        </p:txBody>
      </p:sp>
      <p:sp>
        <p:nvSpPr>
          <p:cNvPr id="50" name="Left Brace 49"/>
          <p:cNvSpPr/>
          <p:nvPr/>
        </p:nvSpPr>
        <p:spPr>
          <a:xfrm>
            <a:off x="3203848" y="6165304"/>
            <a:ext cx="216024" cy="504056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762000"/>
            <a:ext cx="1663700" cy="4445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76200" y="990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solidFill>
                  <a:srgbClr val="008000"/>
                </a:solidFill>
              </a:rPr>
              <a:t>Haba</a:t>
            </a:r>
            <a:r>
              <a:rPr lang="en-US" altLang="ja-JP" dirty="0" smtClean="0">
                <a:solidFill>
                  <a:srgbClr val="008000"/>
                </a:solidFill>
              </a:rPr>
              <a:t>-</a:t>
            </a:r>
            <a:r>
              <a:rPr lang="en-US" altLang="ja-JP" dirty="0" err="1" smtClean="0">
                <a:solidFill>
                  <a:srgbClr val="008000"/>
                </a:solidFill>
              </a:rPr>
              <a:t>Matsuzaki</a:t>
            </a:r>
            <a:r>
              <a:rPr lang="en-US" altLang="ja-JP" dirty="0" smtClean="0">
                <a:solidFill>
                  <a:srgbClr val="008000"/>
                </a:solidFill>
              </a:rPr>
              <a:t>-KY, PRD82 (2010) 055007</a:t>
            </a:r>
          </a:p>
          <a:p>
            <a:r>
              <a:rPr lang="en-US" altLang="ja-JP" dirty="0" err="1" smtClean="0">
                <a:solidFill>
                  <a:srgbClr val="008000"/>
                </a:solidFill>
              </a:rPr>
              <a:t>Matsuzaki</a:t>
            </a:r>
            <a:r>
              <a:rPr lang="en-US" altLang="ja-JP" dirty="0" smtClean="0">
                <a:solidFill>
                  <a:srgbClr val="008000"/>
                </a:solidFill>
              </a:rPr>
              <a:t>- K.Y., PRD86 (2012) 115004 </a:t>
            </a:r>
            <a:r>
              <a:rPr lang="en-US" altLang="ja-JP" dirty="0" smtClean="0">
                <a:solidFill>
                  <a:schemeClr val="accent4"/>
                </a:solidFill>
              </a:rPr>
              <a:t>PPLB719 </a:t>
            </a:r>
            <a:r>
              <a:rPr lang="en-US" altLang="ja-JP" dirty="0">
                <a:solidFill>
                  <a:schemeClr val="accent4"/>
                </a:solidFill>
              </a:rPr>
              <a:t>(2013) </a:t>
            </a:r>
            <a:r>
              <a:rPr lang="en-US" altLang="ja-JP" dirty="0" smtClean="0">
                <a:solidFill>
                  <a:schemeClr val="accent4"/>
                </a:solidFill>
              </a:rPr>
              <a:t>115004</a:t>
            </a:r>
            <a:endParaRPr lang="ja-JP" altLang="en-US" dirty="0">
              <a:solidFill>
                <a:schemeClr val="accent4"/>
              </a:solidFill>
            </a:endParaRPr>
          </a:p>
        </p:txBody>
      </p:sp>
      <p:cxnSp>
        <p:nvCxnSpPr>
          <p:cNvPr id="35" name="Straight Connector 37"/>
          <p:cNvCxnSpPr/>
          <p:nvPr/>
        </p:nvCxnSpPr>
        <p:spPr>
          <a:xfrm>
            <a:off x="2286000" y="6705600"/>
            <a:ext cx="381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7"/>
          <p:cNvCxnSpPr/>
          <p:nvPr/>
        </p:nvCxnSpPr>
        <p:spPr>
          <a:xfrm>
            <a:off x="1447800" y="6705600"/>
            <a:ext cx="228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37"/>
          <p:cNvCxnSpPr/>
          <p:nvPr/>
        </p:nvCxnSpPr>
        <p:spPr>
          <a:xfrm>
            <a:off x="6248400" y="5867400"/>
            <a:ext cx="228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7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3108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u="sng" dirty="0" smtClean="0">
                <a:solidFill>
                  <a:srgbClr val="7030A0"/>
                </a:solidFill>
              </a:rPr>
              <a:t>*  QCD-fit   w/                                 </a:t>
            </a:r>
            <a:endParaRPr lang="ja-JP" altLang="en-US" sz="3600" b="1" u="sng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1484784"/>
            <a:ext cx="33902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fπ                      =  92.4  MeV</a:t>
            </a:r>
          </a:p>
          <a:p>
            <a:r>
              <a:rPr lang="en-US" altLang="ja-JP" sz="2000" b="1" dirty="0" smtClean="0"/>
              <a:t>Mρ                     =  775    MeV </a:t>
            </a:r>
          </a:p>
          <a:p>
            <a:r>
              <a:rPr lang="en-US" altLang="ja-JP" sz="2000" b="1" dirty="0" smtClean="0"/>
              <a:t>&lt;αGμυ^2&gt;/π  =  0.012  GeV^4 </a:t>
            </a:r>
            <a:endParaRPr lang="ja-JP" alt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67544" y="1052736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input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3568" y="1484784"/>
            <a:ext cx="3888432" cy="122413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88024" y="2132856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788024" y="1556792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fix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6136" y="1628800"/>
            <a:ext cx="26356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  ξ               =    3.1  </a:t>
            </a:r>
          </a:p>
          <a:p>
            <a:r>
              <a:rPr lang="en-US" altLang="ja-JP" sz="2000" b="1" dirty="0" smtClean="0"/>
              <a:t>  G              =   0.25   </a:t>
            </a:r>
          </a:p>
          <a:p>
            <a:r>
              <a:rPr lang="en-US" altLang="ja-JP" sz="2000" b="1" dirty="0" smtClean="0"/>
              <a:t>  zm^-1    =  347   MeV   </a:t>
            </a:r>
            <a:endParaRPr lang="ja-JP" altLang="en-US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724128" y="1556792"/>
            <a:ext cx="2962672" cy="122413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5940152" y="1052736"/>
            <a:ext cx="2260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model  parameters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3068960"/>
            <a:ext cx="2222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Model  predictions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7" y="3645024"/>
            <a:ext cx="6233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Ma1                      [a1  meson]              :   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1.3   GeV</a:t>
            </a:r>
          </a:p>
          <a:p>
            <a:r>
              <a:rPr lang="en-US" altLang="ja-JP" sz="2000" b="1" dirty="0" smtClean="0"/>
              <a:t>Mf</a:t>
            </a:r>
            <a:r>
              <a:rPr lang="en-US" altLang="ja-JP" sz="1400" b="1" dirty="0" smtClean="0"/>
              <a:t>0</a:t>
            </a:r>
            <a:r>
              <a:rPr lang="en-US" altLang="ja-JP" sz="2000" b="1" dirty="0" smtClean="0"/>
              <a:t>(1370)             [qqbar  bound state] : 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1.2   GeV</a:t>
            </a:r>
          </a:p>
          <a:p>
            <a:r>
              <a:rPr lang="en-US" altLang="ja-JP" sz="2000" b="1" dirty="0" smtClean="0"/>
              <a:t>M</a:t>
            </a:r>
            <a:r>
              <a:rPr lang="en-US" altLang="ja-JP" sz="1600" b="1" dirty="0" smtClean="0"/>
              <a:t>G</a:t>
            </a:r>
            <a:r>
              <a:rPr lang="en-US" altLang="ja-JP" sz="2000" b="1" dirty="0" smtClean="0"/>
              <a:t>                        [glueball ]                  :  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1.3   GeV </a:t>
            </a:r>
          </a:p>
          <a:p>
            <a:r>
              <a:rPr lang="en-US" altLang="ja-JP" sz="2000" b="1" dirty="0" smtClean="0"/>
              <a:t>S = - 16 π L10      [S parameter]            :  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0.31  </a:t>
            </a:r>
          </a:p>
          <a:p>
            <a:r>
              <a:rPr lang="en-US" altLang="ja-JP" sz="2000" b="1" dirty="0" smtClean="0"/>
              <a:t>[- &lt;qbar  q&gt;]^(1/3) [chiral  condensate] : 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277  MeV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9512" y="3645024"/>
            <a:ext cx="6449888" cy="172819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Rectangle 16"/>
          <p:cNvSpPr/>
          <p:nvPr/>
        </p:nvSpPr>
        <p:spPr>
          <a:xfrm>
            <a:off x="7164288" y="3212976"/>
            <a:ext cx="1277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measured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00800" y="3657600"/>
            <a:ext cx="256313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   1.2  --- 1.3  GeV </a:t>
            </a:r>
          </a:p>
          <a:p>
            <a:r>
              <a:rPr lang="en-US" altLang="ja-JP" sz="2000" b="1" dirty="0" smtClean="0"/>
              <a:t>   1.1 --- 1.2   GeV</a:t>
            </a:r>
          </a:p>
          <a:p>
            <a:r>
              <a:rPr lang="en-US" altLang="ja-JP" sz="2000" b="1" dirty="0" smtClean="0"/>
              <a:t>   1.4 ---  1.7  GeV (lat.)</a:t>
            </a:r>
          </a:p>
          <a:p>
            <a:r>
              <a:rPr lang="en-US" altLang="ja-JP" sz="2000" b="1" dirty="0" smtClean="0"/>
              <a:t>   0.29  --- 0.37 </a:t>
            </a:r>
          </a:p>
          <a:p>
            <a:r>
              <a:rPr lang="en-US" altLang="ja-JP" sz="2000" b="1" dirty="0" smtClean="0"/>
              <a:t>   200  --- 250  MeV      </a:t>
            </a:r>
            <a:endParaRPr lang="ja-JP" alt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2699792" y="5733256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i="1" u="sng" dirty="0" smtClean="0">
                <a:solidFill>
                  <a:srgbClr val="FF0000"/>
                </a:solidFill>
              </a:rPr>
              <a:t>Monitoring   QCD   works  well!    </a:t>
            </a:r>
            <a:endParaRPr lang="ja-JP" altLang="en-US" sz="2000" b="1" i="1" u="sng" dirty="0">
              <a:solidFill>
                <a:srgbClr val="FF0000"/>
              </a:solidFill>
            </a:endParaRPr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520700"/>
            <a:ext cx="13970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44016"/>
            <a:ext cx="337684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u="sng" dirty="0" smtClean="0">
                <a:solidFill>
                  <a:srgbClr val="7030A0"/>
                </a:solidFill>
              </a:rPr>
              <a:t>*WTC-case  with                                       </a:t>
            </a:r>
            <a:endParaRPr lang="ja-JP" altLang="en-US" sz="3200" u="sng" dirty="0">
              <a:solidFill>
                <a:srgbClr val="7030A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12976"/>
            <a:ext cx="4968552" cy="130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410200"/>
            <a:ext cx="602996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27584" y="4941168"/>
            <a:ext cx="6797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M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assless   NGB  limit  (“conformal  limit”)  is  realized: 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15816" y="4509120"/>
            <a:ext cx="12241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55976" y="4293096"/>
            <a:ext cx="4237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free  from  holographic-parameters !!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0574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ja-JP" sz="2000" b="1" dirty="0" smtClean="0">
                <a:solidFill>
                  <a:srgbClr val="FF0000"/>
                </a:solidFill>
              </a:rPr>
              <a:t>125  GeV  TD  is  realized  by   a  large  gluonic  effect : G 〜 10 </a:t>
            </a:r>
          </a:p>
          <a:p>
            <a:pPr marL="342900" indent="-342900"/>
            <a:r>
              <a:rPr lang="en-US" altLang="ja-JP" sz="2000" b="1" dirty="0" smtClean="0"/>
              <a:t>for  one-family model  w/ Fπ = 123 </a:t>
            </a:r>
            <a:r>
              <a:rPr lang="en-US" altLang="ja-JP" sz="2000" b="1" dirty="0" err="1" smtClean="0"/>
              <a:t>GeV</a:t>
            </a:r>
            <a:r>
              <a:rPr lang="en-US" altLang="ja-JP" sz="2000" b="1" dirty="0" smtClean="0"/>
              <a:t> (c.f.   QCD case, G ~ 0.25 )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196752"/>
            <a:ext cx="2664296" cy="80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95536" y="764704"/>
            <a:ext cx="6630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---  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TD mass</a:t>
            </a:r>
            <a:r>
              <a:rPr lang="en-US" altLang="ja-JP" sz="2000" b="1" dirty="0" smtClean="0"/>
              <a:t>  (lowest  pole  of  dilatation current  correlator)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544" y="2924944"/>
            <a:ext cx="4446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---  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TD  decay  constant  </a:t>
            </a:r>
            <a:r>
              <a:rPr lang="en-US" altLang="ja-JP" sz="2000" b="1" dirty="0" smtClean="0"/>
              <a:t>(pole  residue)  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39952" y="6165304"/>
            <a:ext cx="426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in contrast  to  ladder  approximation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3528" y="764704"/>
            <a:ext cx="8064896" cy="396044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79512" y="522920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57200" y="4869160"/>
            <a:ext cx="8219256" cy="17602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91200"/>
            <a:ext cx="2209800" cy="294640"/>
          </a:xfrm>
          <a:prstGeom prst="rect">
            <a:avLst/>
          </a:prstGeom>
        </p:spPr>
      </p:pic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7650"/>
            <a:ext cx="1422400" cy="419100"/>
          </a:xfrm>
          <a:prstGeom prst="rect">
            <a:avLst/>
          </a:prstGeom>
        </p:spPr>
      </p:pic>
      <p:pic>
        <p:nvPicPr>
          <p:cNvPr id="22" name="Picture 2" descr="C:\Documents and Settings\synya\デスクトップ\fig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4544" y="25400"/>
            <a:ext cx="1692703" cy="965200"/>
          </a:xfrm>
          <a:prstGeom prst="rect">
            <a:avLst/>
          </a:prstGeom>
          <a:noFill/>
        </p:spPr>
      </p:pic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888023" cy="378501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71600"/>
            <a:ext cx="1981200" cy="33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1196752"/>
            <a:ext cx="636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*  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TD  decay  constant   for  the  light  TD  case w/  G ~ 10:  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grpSp>
        <p:nvGrpSpPr>
          <p:cNvPr id="12" name="Group 29"/>
          <p:cNvGrpSpPr/>
          <p:nvPr/>
        </p:nvGrpSpPr>
        <p:grpSpPr>
          <a:xfrm>
            <a:off x="-33867" y="25400"/>
            <a:ext cx="9144000" cy="1052736"/>
            <a:chOff x="347133" y="1397000"/>
            <a:chExt cx="9144000" cy="1052736"/>
          </a:xfrm>
        </p:grpSpPr>
        <p:sp>
          <p:nvSpPr>
            <p:cNvPr id="31" name="Rectangle 30"/>
            <p:cNvSpPr/>
            <p:nvPr/>
          </p:nvSpPr>
          <p:spPr>
            <a:xfrm>
              <a:off x="347133" y="1397000"/>
              <a:ext cx="9144000" cy="10527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2000" y="1447800"/>
              <a:ext cx="7195230" cy="5847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altLang="ja-JP" sz="3200" i="1" dirty="0" smtClean="0">
                  <a:solidFill>
                    <a:schemeClr val="tx1"/>
                  </a:solidFill>
                </a:rPr>
                <a:t>Estimate of            --  Holographic approach </a:t>
              </a:r>
              <a:endParaRPr lang="en-US" altLang="ja-JP" sz="3200" i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5400600" cy="141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Connector 41"/>
          <p:cNvCxnSpPr/>
          <p:nvPr/>
        </p:nvCxnSpPr>
        <p:spPr>
          <a:xfrm>
            <a:off x="1828800" y="3124200"/>
            <a:ext cx="12241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235812" y="2667000"/>
            <a:ext cx="590818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holographic-parameter free !!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4800" y="33528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Theoretical Uncertainties: 1/N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TC </a:t>
            </a:r>
            <a:r>
              <a:rPr lang="en-US" altLang="ja-JP" sz="2400" b="1" dirty="0">
                <a:solidFill>
                  <a:srgbClr val="FF0000"/>
                </a:solidFill>
              </a:rPr>
              <a:t> corr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.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(20%  ~  30% )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86200"/>
            <a:ext cx="2736304" cy="107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ounded Rectangle 45"/>
          <p:cNvSpPr/>
          <p:nvPr/>
        </p:nvSpPr>
        <p:spPr>
          <a:xfrm>
            <a:off x="2286000" y="3886200"/>
            <a:ext cx="3168352" cy="108012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733256"/>
            <a:ext cx="41624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ounded Rectangle 47"/>
          <p:cNvSpPr/>
          <p:nvPr/>
        </p:nvSpPr>
        <p:spPr>
          <a:xfrm>
            <a:off x="3347864" y="5517232"/>
            <a:ext cx="4896544" cy="115212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6165304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Connector 49"/>
          <p:cNvCxnSpPr/>
          <p:nvPr/>
        </p:nvCxnSpPr>
        <p:spPr>
          <a:xfrm>
            <a:off x="4572000" y="6309320"/>
            <a:ext cx="1008112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63888" y="5085184"/>
            <a:ext cx="4304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This  is  consistent  with  ladder  estimate: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067944" y="5661248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ladder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5257800"/>
            <a:ext cx="366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LHC best fit (before </a:t>
            </a:r>
            <a:r>
              <a:rPr kumimoji="1" lang="en-US" altLang="ja-JP" dirty="0" err="1" smtClean="0"/>
              <a:t>Moriond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’</a:t>
            </a:r>
            <a:r>
              <a:rPr kumimoji="1" lang="en-US" altLang="ja-JP" dirty="0" smtClean="0"/>
              <a:t>13)</a:t>
            </a:r>
            <a:endParaRPr kumimoji="1" lang="ja-JP" altLang="en-US" dirty="0"/>
          </a:p>
        </p:txBody>
      </p:sp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2971800" cy="661354"/>
          </a:xfrm>
          <a:prstGeom prst="rect">
            <a:avLst/>
          </a:prstGeom>
        </p:spPr>
      </p:pic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324600"/>
            <a:ext cx="2209800" cy="31207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487955" y="4114800"/>
            <a:ext cx="36433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Weaker than SMH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 38"/>
          <p:cNvSpPr/>
          <p:nvPr/>
        </p:nvSpPr>
        <p:spPr>
          <a:xfrm>
            <a:off x="4421560" y="762000"/>
            <a:ext cx="472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solidFill>
                  <a:schemeClr val="accent4"/>
                </a:solidFill>
              </a:rPr>
              <a:t>Matsuzak</a:t>
            </a:r>
            <a:r>
              <a:rPr lang="en-US" altLang="ja-JP" dirty="0" smtClean="0">
                <a:solidFill>
                  <a:schemeClr val="accent4"/>
                </a:solidFill>
              </a:rPr>
              <a:t>- K.Y., </a:t>
            </a:r>
            <a:r>
              <a:rPr lang="en-US" altLang="ja-JP" dirty="0">
                <a:solidFill>
                  <a:schemeClr val="accent4"/>
                </a:solidFill>
              </a:rPr>
              <a:t>PRD86 (2012) 115004 </a:t>
            </a:r>
            <a:r>
              <a:rPr lang="en-US" altLang="ja-JP" dirty="0" smtClean="0">
                <a:solidFill>
                  <a:schemeClr val="accent4"/>
                </a:solidFill>
              </a:rPr>
              <a:t>  </a:t>
            </a:r>
            <a:endParaRPr lang="ja-JP" altLang="en-US" dirty="0">
              <a:solidFill>
                <a:schemeClr val="accent4"/>
              </a:solidFill>
            </a:endParaRPr>
          </a:p>
        </p:txBody>
      </p:sp>
      <p:pic>
        <p:nvPicPr>
          <p:cNvPr id="32" name="図 3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"/>
            <a:ext cx="457200" cy="577121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934200" y="1676400"/>
            <a:ext cx="2088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9900"/>
                </a:solidFill>
              </a:rPr>
              <a:t>Indep</a:t>
            </a:r>
            <a:r>
              <a:rPr kumimoji="1" lang="en-US" altLang="ja-JP" sz="2000" dirty="0" smtClean="0">
                <a:solidFill>
                  <a:srgbClr val="009900"/>
                </a:solidFill>
              </a:rPr>
              <a:t>. </a:t>
            </a:r>
            <a:r>
              <a:rPr lang="en-US" altLang="ja-JP" sz="2000" dirty="0" smtClean="0">
                <a:solidFill>
                  <a:srgbClr val="009900"/>
                </a:solidFill>
              </a:rPr>
              <a:t>of S </a:t>
            </a:r>
          </a:p>
          <a:p>
            <a:r>
              <a:rPr lang="en-US" altLang="ja-JP" sz="2000" dirty="0">
                <a:solidFill>
                  <a:srgbClr val="009900"/>
                </a:solidFill>
              </a:rPr>
              <a:t> </a:t>
            </a:r>
            <a:r>
              <a:rPr lang="en-US" altLang="ja-JP" sz="2000" dirty="0" smtClean="0">
                <a:solidFill>
                  <a:srgbClr val="009900"/>
                </a:solidFill>
              </a:rPr>
              <a:t> (S&lt;0.1 tunable)</a:t>
            </a:r>
            <a:endParaRPr kumimoji="1" lang="ja-JP" altLang="en-US" sz="2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1077218"/>
            <a:chOff x="0" y="0"/>
            <a:chExt cx="9144000" cy="107721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11560" y="0"/>
              <a:ext cx="8221507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i="1" dirty="0" smtClean="0"/>
                <a:t>Characteristic  features of  </a:t>
              </a:r>
            </a:p>
            <a:p>
              <a:r>
                <a:rPr lang="en-US" altLang="ja-JP" sz="3200" i="1" dirty="0" smtClean="0"/>
                <a:t>125  GeV  TD  in 1FM (w/  N</a:t>
              </a:r>
              <a:r>
                <a:rPr lang="en-US" altLang="ja-JP" i="1" dirty="0" smtClean="0"/>
                <a:t>TC</a:t>
              </a:r>
              <a:r>
                <a:rPr lang="en-US" altLang="ja-JP" sz="3200" i="1" dirty="0" smtClean="0"/>
                <a:t>=4,5) at  LHC</a:t>
              </a:r>
              <a:endParaRPr lang="en-US" altLang="ja-JP" sz="3200" i="1" dirty="0"/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340768"/>
            <a:ext cx="27345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63688" y="1196752"/>
            <a:ext cx="597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W,Z</a:t>
            </a:r>
            <a:endParaRPr lang="ja-JP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1835696" y="213285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W*,Z*</a:t>
            </a:r>
            <a:endParaRPr lang="ja-JP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1979712" y="242088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b,τ</a:t>
            </a:r>
            <a:endParaRPr lang="ja-JP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1979712" y="3212976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b,τ</a:t>
            </a:r>
            <a:endParaRPr lang="ja-JP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79712" y="450912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g</a:t>
            </a:r>
            <a:endParaRPr lang="ja-JP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79712" y="5373216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γ</a:t>
            </a:r>
            <a:endParaRPr lang="ja-JP" alt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907704" y="386104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g</a:t>
            </a:r>
            <a:endParaRPr lang="ja-JP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2051720" y="6093296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γ</a:t>
            </a:r>
            <a:endParaRPr lang="ja-JP" alt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4572000" y="4149080"/>
            <a:ext cx="4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φ</a:t>
            </a:r>
            <a:endParaRPr lang="ja-JP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3851920" y="2780928"/>
            <a:ext cx="4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φ</a:t>
            </a:r>
            <a:endParaRPr lang="ja-JP" alt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3707904" y="1700808"/>
            <a:ext cx="4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φ</a:t>
            </a:r>
            <a:endParaRPr lang="ja-JP" alt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4499992" y="5733256"/>
            <a:ext cx="4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φ</a:t>
            </a:r>
            <a:endParaRPr lang="ja-JP" alt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3275856" y="3573016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F</a:t>
            </a:r>
            <a:r>
              <a:rPr lang="en-US" altLang="ja-JP" b="1" dirty="0" smtClean="0"/>
              <a:t>, t </a:t>
            </a:r>
            <a:endParaRPr lang="ja-JP" alt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3203848" y="5085184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F</a:t>
            </a:r>
            <a:r>
              <a:rPr lang="en-US" altLang="ja-JP" b="1" dirty="0" smtClean="0"/>
              <a:t>, t</a:t>
            </a:r>
            <a:endParaRPr lang="ja-JP" alt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3635896" y="5373216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g</a:t>
            </a:r>
            <a:r>
              <a:rPr lang="en-US" altLang="ja-JP" b="1" dirty="0" smtClean="0">
                <a:solidFill>
                  <a:srgbClr val="FF0000"/>
                </a:solidFill>
              </a:rPr>
              <a:t>φ</a:t>
            </a:r>
            <a:r>
              <a:rPr lang="en-US" altLang="ja-JP" b="1" dirty="0" smtClean="0"/>
              <a:t> </a:t>
            </a:r>
            <a:endParaRPr lang="ja-JP" alt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2843808" y="1412776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g</a:t>
            </a:r>
            <a:r>
              <a:rPr lang="en-US" altLang="ja-JP" b="1" dirty="0" smtClean="0">
                <a:solidFill>
                  <a:srgbClr val="FF0000"/>
                </a:solidFill>
              </a:rPr>
              <a:t>φ=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(v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EW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/F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Φ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) g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H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=(0.1--0.3)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g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H  </a:t>
            </a:r>
            <a:r>
              <a:rPr lang="en-US" altLang="ja-JP" sz="2400" b="1" dirty="0" smtClean="0"/>
              <a:t> </a:t>
            </a:r>
            <a:endParaRPr lang="ja-JP" alt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2915816" y="2492896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g</a:t>
            </a:r>
            <a:r>
              <a:rPr lang="en-US" altLang="ja-JP" b="1" dirty="0" smtClean="0">
                <a:solidFill>
                  <a:srgbClr val="FF0000"/>
                </a:solidFill>
              </a:rPr>
              <a:t>φ</a:t>
            </a:r>
            <a:r>
              <a:rPr lang="en-US" altLang="ja-JP" b="1" dirty="0" smtClean="0"/>
              <a:t> </a:t>
            </a:r>
            <a:endParaRPr lang="ja-JP" alt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3707904" y="3861048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g</a:t>
            </a:r>
            <a:r>
              <a:rPr lang="en-US" altLang="ja-JP" b="1" dirty="0" smtClean="0">
                <a:solidFill>
                  <a:srgbClr val="FF0000"/>
                </a:solidFill>
              </a:rPr>
              <a:t>φ</a:t>
            </a:r>
            <a:r>
              <a:rPr lang="en-US" altLang="ja-JP" b="1" dirty="0" smtClean="0"/>
              <a:t> </a:t>
            </a:r>
            <a:endParaRPr lang="ja-JP" alt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79512" y="1700808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di-weak bosons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2708920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quark, lepton pairs 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7544" y="4221088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digluon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1560" y="5733256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diphoton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76056" y="5733256"/>
            <a:ext cx="1783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&gt;&gt;  W -loops</a:t>
            </a:r>
            <a:endParaRPr lang="ja-JP" alt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7092280" y="1628800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suppressed</a:t>
            </a:r>
            <a:endParaRPr lang="ja-JP" altLang="en-US" sz="2400" b="1" dirty="0">
              <a:solidFill>
                <a:srgbClr val="7030A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2492896"/>
            <a:ext cx="9144000" cy="0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3645024"/>
            <a:ext cx="9144000" cy="0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1520" y="5085184"/>
            <a:ext cx="9144000" cy="0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164288" y="2852936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suppressed</a:t>
            </a:r>
            <a:endParaRPr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64288" y="4077072"/>
            <a:ext cx="1479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enhanced</a:t>
            </a:r>
            <a:endParaRPr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36296" y="5661248"/>
            <a:ext cx="1479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enhanced</a:t>
            </a:r>
            <a:endParaRPr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20272" y="1124744"/>
            <a:ext cx="2008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v.s.  SM Higgs</a:t>
            </a:r>
            <a:endParaRPr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15342" y="4437112"/>
            <a:ext cx="3528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QCD-colored  TF contributions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66024" y="6237312"/>
            <a:ext cx="3377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EM-charged TF contributions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085184"/>
            <a:ext cx="83868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45024"/>
            <a:ext cx="864096" cy="4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595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38100" y="0"/>
            <a:ext cx="91059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0"/>
            <a:ext cx="8004101" cy="22606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800600" y="518160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1</a:t>
            </a:r>
            <a:endParaRPr kumimoji="1" lang="ja-JP" altLang="en-US" sz="3200" dirty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5029200" y="4191000"/>
            <a:ext cx="152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170606"/>
            <a:ext cx="1752600" cy="53624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495800" y="18923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81300" y="187960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1/3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683454" y="34290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&lt;1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62800" y="1676400"/>
            <a:ext cx="81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</a:t>
            </a:r>
            <a:r>
              <a:rPr kumimoji="1" lang="en-US" altLang="ja-JP" baseline="-25000" dirty="0" smtClean="0"/>
              <a:t>TC</a:t>
            </a:r>
            <a:r>
              <a:rPr kumimoji="1" lang="en-US" altLang="ja-JP" dirty="0" smtClean="0"/>
              <a:t>=4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686800" y="26289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787400" cy="355600"/>
          </a:xfrm>
          <a:prstGeom prst="rect">
            <a:avLst/>
          </a:prstGeom>
        </p:spPr>
      </p:pic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838200"/>
            <a:ext cx="838200" cy="3683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85800" y="152400"/>
            <a:ext cx="65261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/>
              <a:t>Technifermion</a:t>
            </a:r>
            <a:r>
              <a:rPr kumimoji="1" lang="en-US" altLang="ja-JP" sz="3200" dirty="0" smtClean="0"/>
              <a:t> loop contributions to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8161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71509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i="1" dirty="0" smtClean="0">
                <a:solidFill>
                  <a:srgbClr val="000000"/>
                </a:solidFill>
              </a:rPr>
              <a:t> The  125 GeV  TD  signal  fitting  </a:t>
            </a:r>
          </a:p>
          <a:p>
            <a:r>
              <a:rPr lang="en-US" altLang="ja-JP" sz="3200" i="1" dirty="0" smtClean="0">
                <a:solidFill>
                  <a:srgbClr val="000000"/>
                </a:solidFill>
              </a:rPr>
              <a:t>     to  the current  Higgs  search 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5657671"/>
            <a:ext cx="983104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E3560E"/>
                </a:solidFill>
              </a:rPr>
              <a:t>* TD </a:t>
            </a:r>
            <a:r>
              <a:rPr lang="en-US" altLang="ja-JP" sz="2400" b="1" dirty="0" smtClean="0"/>
              <a:t>can be </a:t>
            </a:r>
            <a:r>
              <a:rPr lang="en-US" altLang="ja-JP" sz="2400" b="1" dirty="0" smtClean="0">
                <a:solidFill>
                  <a:schemeClr val="accent1"/>
                </a:solidFill>
              </a:rPr>
              <a:t>better </a:t>
            </a:r>
            <a:r>
              <a:rPr lang="en-US" altLang="ja-JP" sz="2400" b="1" dirty="0" smtClean="0"/>
              <a:t>than the SM Scalar(chi^2/d.o.f= 33/20=1.6),  </a:t>
            </a:r>
          </a:p>
          <a:p>
            <a:r>
              <a:rPr lang="en-US" altLang="ja-JP" sz="2400" b="1" dirty="0" smtClean="0">
                <a:solidFill>
                  <a:srgbClr val="7030A0"/>
                </a:solidFill>
              </a:rPr>
              <a:t>                           </a:t>
            </a:r>
            <a:r>
              <a:rPr lang="en-US" altLang="ja-JP" sz="2400" b="1" dirty="0" smtClean="0"/>
              <a:t>due to  </a:t>
            </a:r>
            <a:r>
              <a:rPr lang="en-US" altLang="ja-JP" sz="2400" b="1" dirty="0" smtClean="0">
                <a:solidFill>
                  <a:srgbClr val="E3560E"/>
                </a:solidFill>
              </a:rPr>
              <a:t>the  enhanced   diphoton  rate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, </a:t>
            </a:r>
          </a:p>
          <a:p>
            <a:r>
              <a:rPr lang="en-US" altLang="ja-JP" sz="2400" b="1" dirty="0" smtClean="0">
                <a:solidFill>
                  <a:srgbClr val="7030A0"/>
                </a:solidFill>
              </a:rPr>
              <a:t>                            </a:t>
            </a:r>
            <a:r>
              <a:rPr lang="en-US" altLang="ja-JP" sz="2400" b="1" dirty="0" smtClean="0"/>
              <a:t>by extra  BSM (TF)  contributions!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 </a:t>
            </a:r>
            <a:endParaRPr lang="ja-JP" altLang="en-US" sz="2400" b="1" dirty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91000"/>
            <a:ext cx="2232248" cy="66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672408" cy="247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96752"/>
            <a:ext cx="3600400" cy="247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1619672" y="2708920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Oval 9"/>
          <p:cNvSpPr/>
          <p:nvPr/>
        </p:nvSpPr>
        <p:spPr>
          <a:xfrm>
            <a:off x="2555776" y="2708920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2590800" y="3573016"/>
            <a:ext cx="65532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----------------------------------------------------------------</a:t>
            </a:r>
          </a:p>
          <a:p>
            <a:r>
              <a:rPr lang="ja-JP" altLang="en-US" sz="2000" b="1" dirty="0" smtClean="0"/>
              <a:t>   </a:t>
            </a:r>
            <a:r>
              <a:rPr lang="en-US" altLang="ja-JP" sz="2000" b="1" dirty="0" smtClean="0"/>
              <a:t>N</a:t>
            </a:r>
            <a:r>
              <a:rPr lang="en-US" altLang="ja-JP" sz="1200" b="1" dirty="0" smtClean="0"/>
              <a:t>TC</a:t>
            </a:r>
            <a:r>
              <a:rPr lang="en-US" altLang="ja-JP" sz="2000" b="1" dirty="0" smtClean="0"/>
              <a:t>          [v</a:t>
            </a:r>
            <a:r>
              <a:rPr lang="en-US" altLang="ja-JP" sz="1100" b="1" dirty="0" smtClean="0"/>
              <a:t>EW</a:t>
            </a:r>
            <a:r>
              <a:rPr lang="en-US" altLang="ja-JP" sz="2000" b="1" dirty="0" smtClean="0"/>
              <a:t>/F</a:t>
            </a:r>
            <a:r>
              <a:rPr lang="en-US" altLang="ja-JP" sz="1200" b="1" dirty="0" smtClean="0"/>
              <a:t>Φ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]best</a:t>
            </a:r>
            <a:r>
              <a:rPr lang="ja-JP" altLang="en-US" sz="2000" b="1" dirty="0" smtClean="0"/>
              <a:t>         </a:t>
            </a:r>
            <a:r>
              <a:rPr lang="en-US" altLang="ja-JP" sz="2000" b="1" dirty="0" smtClean="0"/>
              <a:t>   χ^2 min /d.o.f.      </a:t>
            </a:r>
          </a:p>
          <a:p>
            <a:r>
              <a:rPr lang="en-US" altLang="ja-JP" sz="2000" b="1" dirty="0" smtClean="0"/>
              <a:t>----------------------------------------------------------------</a:t>
            </a:r>
          </a:p>
          <a:p>
            <a:r>
              <a:rPr lang="en-US" altLang="ja-JP" sz="2000" b="1" dirty="0" smtClean="0">
                <a:solidFill>
                  <a:srgbClr val="FFFF00"/>
                </a:solidFill>
              </a:rPr>
              <a:t>  </a:t>
            </a:r>
            <a:r>
              <a:rPr lang="en-US" altLang="ja-JP" sz="2000" b="1" dirty="0" smtClean="0"/>
              <a:t>   4                 0.22                     18/19  = 0.95  </a:t>
            </a:r>
          </a:p>
          <a:p>
            <a:r>
              <a:rPr lang="en-US" altLang="ja-JP" sz="2000" b="1" dirty="0" smtClean="0"/>
              <a:t>----------------------------------------------------------------</a:t>
            </a:r>
          </a:p>
          <a:p>
            <a:r>
              <a:rPr lang="en-US" altLang="ja-JP" sz="2000" b="1" dirty="0" smtClean="0"/>
              <a:t>     5                 0.17                     18/19  = 0.95                  </a:t>
            </a:r>
          </a:p>
          <a:p>
            <a:r>
              <a:rPr lang="en-US" altLang="ja-JP" sz="2000" b="1" dirty="0" smtClean="0"/>
              <a:t>----------------------------------------------------------------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67000" y="3886200"/>
            <a:ext cx="0" cy="18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581400" y="3810000"/>
            <a:ext cx="0" cy="18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153400" y="3810000"/>
            <a:ext cx="0" cy="18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43600" y="152400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009900"/>
                </a:solidFill>
              </a:rPr>
              <a:t>*updated  after  HCP2012</a:t>
            </a:r>
            <a:r>
              <a:rPr lang="en-US" altLang="ja-JP" b="1" dirty="0" smtClean="0"/>
              <a:t> </a:t>
            </a:r>
          </a:p>
          <a:p>
            <a:endParaRPr lang="ja-JP" alt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096000" y="3810000"/>
            <a:ext cx="0" cy="18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6443999" y="457200"/>
            <a:ext cx="272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8000"/>
                </a:solidFill>
              </a:rPr>
              <a:t>S. </a:t>
            </a:r>
            <a:r>
              <a:rPr lang="en-US" altLang="ja-JP" dirty="0" err="1" smtClean="0">
                <a:solidFill>
                  <a:srgbClr val="008000"/>
                </a:solidFill>
              </a:rPr>
              <a:t>Matsuzaki</a:t>
            </a:r>
            <a:r>
              <a:rPr lang="en-US" altLang="ja-JP" dirty="0" smtClean="0">
                <a:solidFill>
                  <a:srgbClr val="008000"/>
                </a:solidFill>
              </a:rPr>
              <a:t>, 1304.4882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Light Composite Higgs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371600"/>
            <a:ext cx="8305800" cy="5257800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err="1" smtClean="0"/>
              <a:t>Nambu</a:t>
            </a:r>
            <a:r>
              <a:rPr lang="en-US" altLang="ja-JP" dirty="0" smtClean="0"/>
              <a:t>-Goldstone Boson of G/H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   </a:t>
            </a:r>
          </a:p>
          <a:p>
            <a:r>
              <a:rPr kumimoji="1" lang="en-US" altLang="ja-JP" dirty="0" err="1" smtClean="0"/>
              <a:t>Nambu-Goldston</a:t>
            </a:r>
            <a:r>
              <a:rPr kumimoji="1" lang="en-US" altLang="ja-JP" dirty="0" smtClean="0"/>
              <a:t> Boson of Scale Sym.</a:t>
            </a:r>
          </a:p>
          <a:p>
            <a:pPr marL="0" indent="0">
              <a:buNone/>
            </a:pPr>
            <a:r>
              <a:rPr lang="en-US" altLang="ja-JP" dirty="0" smtClean="0"/>
              <a:t>                 </a:t>
            </a:r>
            <a:r>
              <a:rPr lang="en-US" altLang="ja-JP" dirty="0" err="1" smtClean="0"/>
              <a:t>Technidilaton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       </a:t>
            </a:r>
            <a:r>
              <a:rPr lang="en-US" altLang="ja-JP" dirty="0"/>
              <a:t> </a:t>
            </a:r>
            <a:endParaRPr kumimoji="1" lang="en-US" altLang="ja-JP" dirty="0" smtClean="0"/>
          </a:p>
          <a:p>
            <a:r>
              <a:rPr lang="en-US" altLang="ja-JP" dirty="0" smtClean="0"/>
              <a:t>Dynamical Tuning via Gap Eq.</a:t>
            </a:r>
          </a:p>
          <a:p>
            <a:pPr marL="0" indent="0">
              <a:buNone/>
            </a:pPr>
            <a:r>
              <a:rPr lang="en-US" altLang="ja-JP" dirty="0" smtClean="0"/>
              <a:t>         Top Quark Condensate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14400"/>
            <a:ext cx="1981200" cy="4191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724400" y="2438400"/>
            <a:ext cx="454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Little Higgs</a:t>
            </a:r>
            <a:r>
              <a:rPr lang="en-US" altLang="ja-JP" dirty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(</a:t>
            </a:r>
            <a:r>
              <a:rPr kumimoji="1" lang="en-US" altLang="ja-JP" dirty="0" smtClean="0">
                <a:solidFill>
                  <a:srgbClr val="0000FF"/>
                </a:solidFill>
              </a:rPr>
              <a:t>Gauge-Higgs Unification,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etc</a:t>
            </a:r>
            <a:r>
              <a:rPr kumimoji="1" lang="en-US" altLang="ja-JP" dirty="0" smtClean="0">
                <a:solidFill>
                  <a:srgbClr val="0000FF"/>
                </a:solidFill>
              </a:rPr>
              <a:t>).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53200" y="1524000"/>
            <a:ext cx="240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accent4"/>
                </a:solidFill>
              </a:rPr>
              <a:t>Georgi</a:t>
            </a:r>
            <a:r>
              <a:rPr kumimoji="1" lang="en-US" altLang="ja-JP" dirty="0" smtClean="0">
                <a:solidFill>
                  <a:schemeClr val="accent4"/>
                </a:solidFill>
              </a:rPr>
              <a:t>-Kaplan (1984)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93653" y="3505200"/>
            <a:ext cx="305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6D8A16"/>
                </a:solidFill>
              </a:rPr>
              <a:t>KY</a:t>
            </a:r>
            <a:r>
              <a:rPr kumimoji="1" lang="en-US" altLang="ja-JP" dirty="0" smtClean="0">
                <a:solidFill>
                  <a:srgbClr val="6D8A16"/>
                </a:solidFill>
              </a:rPr>
              <a:t>-Bando-</a:t>
            </a:r>
            <a:r>
              <a:rPr kumimoji="1" lang="en-US" altLang="ja-JP" dirty="0" err="1" smtClean="0">
                <a:solidFill>
                  <a:srgbClr val="6D8A16"/>
                </a:solidFill>
              </a:rPr>
              <a:t>Matumoto</a:t>
            </a:r>
            <a:r>
              <a:rPr kumimoji="1" lang="en-US" altLang="ja-JP" dirty="0" smtClean="0">
                <a:solidFill>
                  <a:srgbClr val="6D8A16"/>
                </a:solidFill>
              </a:rPr>
              <a:t> (1986)</a:t>
            </a:r>
            <a:endParaRPr kumimoji="1" lang="ja-JP" altLang="en-US" dirty="0">
              <a:solidFill>
                <a:srgbClr val="6D8A16"/>
              </a:solidFill>
            </a:endParaRPr>
          </a:p>
        </p:txBody>
      </p:sp>
      <p:pic>
        <p:nvPicPr>
          <p:cNvPr id="14" name="図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4292600" cy="448014"/>
          </a:xfrm>
          <a:prstGeom prst="rect">
            <a:avLst/>
          </a:prstGeom>
        </p:spPr>
      </p:pic>
      <p:pic>
        <p:nvPicPr>
          <p:cNvPr id="15" name="図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038600"/>
            <a:ext cx="5029200" cy="482600"/>
          </a:xfrm>
          <a:prstGeom prst="rect">
            <a:avLst/>
          </a:prstGeom>
        </p:spPr>
      </p:pic>
      <p:pic>
        <p:nvPicPr>
          <p:cNvPr id="16" name="図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4800"/>
            <a:ext cx="1981200" cy="29258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811650" y="4800600"/>
            <a:ext cx="33323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4"/>
                </a:solidFill>
              </a:rPr>
              <a:t>KY-</a:t>
            </a:r>
            <a:r>
              <a:rPr kumimoji="1" lang="en-US" altLang="ja-JP" dirty="0" err="1" smtClean="0">
                <a:solidFill>
                  <a:schemeClr val="accent4"/>
                </a:solidFill>
              </a:rPr>
              <a:t>Miransky</a:t>
            </a:r>
            <a:r>
              <a:rPr kumimoji="1" lang="en-US" altLang="ja-JP" dirty="0" smtClean="0">
                <a:solidFill>
                  <a:schemeClr val="accent4"/>
                </a:solidFill>
              </a:rPr>
              <a:t>-</a:t>
            </a:r>
            <a:r>
              <a:rPr kumimoji="1" lang="en-US" altLang="ja-JP" dirty="0" err="1" smtClean="0">
                <a:solidFill>
                  <a:schemeClr val="accent4"/>
                </a:solidFill>
              </a:rPr>
              <a:t>Tanabashi</a:t>
            </a:r>
            <a:r>
              <a:rPr kumimoji="1" lang="en-US" altLang="ja-JP" dirty="0" smtClean="0">
                <a:solidFill>
                  <a:schemeClr val="accent4"/>
                </a:solidFill>
              </a:rPr>
              <a:t> (1989)</a:t>
            </a:r>
          </a:p>
          <a:p>
            <a:r>
              <a:rPr lang="en-US" altLang="ja-JP" dirty="0" smtClean="0">
                <a:solidFill>
                  <a:schemeClr val="accent4"/>
                </a:solidFill>
              </a:rPr>
              <a:t>Y. </a:t>
            </a:r>
            <a:r>
              <a:rPr lang="en-US" altLang="ja-JP" dirty="0" err="1" smtClean="0">
                <a:solidFill>
                  <a:schemeClr val="accent4"/>
                </a:solidFill>
              </a:rPr>
              <a:t>Nambu</a:t>
            </a:r>
            <a:r>
              <a:rPr lang="en-US" altLang="ja-JP" dirty="0" smtClean="0">
                <a:solidFill>
                  <a:schemeClr val="accent4"/>
                </a:solidFill>
              </a:rPr>
              <a:t> (1989)</a:t>
            </a:r>
          </a:p>
          <a:p>
            <a:r>
              <a:rPr kumimoji="1" lang="en-US" altLang="ja-JP" dirty="0" smtClean="0">
                <a:solidFill>
                  <a:schemeClr val="accent4"/>
                </a:solidFill>
              </a:rPr>
              <a:t>Bardeen-Hill-Lindner (1989)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62400" y="6248400"/>
            <a:ext cx="491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Needs extension (top seesaw, NG boson G/H) </a:t>
            </a:r>
            <a:endParaRPr kumimoji="1" lang="ja-JP" altLang="en-US" dirty="0"/>
          </a:p>
        </p:txBody>
      </p:sp>
      <p:pic>
        <p:nvPicPr>
          <p:cNvPr id="20" name="図 1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912100" cy="431800"/>
          </a:xfrm>
          <a:prstGeom prst="rect">
            <a:avLst/>
          </a:prstGeom>
        </p:spPr>
      </p:pic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638800"/>
            <a:ext cx="2908300" cy="457200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248400"/>
            <a:ext cx="2425700" cy="342900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3962400" y="6096000"/>
            <a:ext cx="990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9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正方形/長方形 68"/>
          <p:cNvSpPr/>
          <p:nvPr/>
        </p:nvSpPr>
        <p:spPr>
          <a:xfrm rot="5400000">
            <a:off x="-36778" y="1783558"/>
            <a:ext cx="1215397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7030A0"/>
                </a:solidFill>
              </a:rPr>
              <a:t>(</a:t>
            </a:r>
            <a:r>
              <a:rPr lang="en-US" altLang="ja-JP" sz="1600" b="1" dirty="0" err="1" smtClean="0">
                <a:solidFill>
                  <a:srgbClr val="7030A0"/>
                </a:solidFill>
              </a:rPr>
              <a:t>i</a:t>
            </a:r>
            <a:r>
              <a:rPr lang="en-US" altLang="ja-JP" sz="1600" b="1" dirty="0" smtClean="0">
                <a:solidFill>
                  <a:srgbClr val="7030A0"/>
                </a:solidFill>
              </a:rPr>
              <a:t>) </a:t>
            </a:r>
            <a:r>
              <a:rPr lang="en-US" altLang="ja-JP" sz="1600" b="1" dirty="0" err="1" smtClean="0">
                <a:solidFill>
                  <a:srgbClr val="7030A0"/>
                </a:solidFill>
              </a:rPr>
              <a:t>ggF</a:t>
            </a:r>
            <a:r>
              <a:rPr lang="en-US" altLang="ja-JP" sz="1600" b="1" dirty="0" smtClean="0">
                <a:solidFill>
                  <a:srgbClr val="7030A0"/>
                </a:solidFill>
              </a:rPr>
              <a:t>–tag </a:t>
            </a:r>
            <a:endParaRPr lang="ja-JP" altLang="en-US" sz="1600" b="1" dirty="0">
              <a:solidFill>
                <a:srgbClr val="7030A0"/>
              </a:solidFill>
            </a:endParaRPr>
          </a:p>
        </p:txBody>
      </p:sp>
      <p:sp>
        <p:nvSpPr>
          <p:cNvPr id="70" name="正方形/長方形 69"/>
          <p:cNvSpPr/>
          <p:nvPr/>
        </p:nvSpPr>
        <p:spPr>
          <a:xfrm rot="5400000">
            <a:off x="-114717" y="3696121"/>
            <a:ext cx="1371273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7030A0"/>
                </a:solidFill>
              </a:rPr>
              <a:t> (ii) VBF –tag </a:t>
            </a:r>
            <a:endParaRPr lang="ja-JP" altLang="en-US" sz="1600" b="1" dirty="0">
              <a:solidFill>
                <a:srgbClr val="7030A0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 rot="5400000">
            <a:off x="-121736" y="5642191"/>
            <a:ext cx="1385316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marL="400050" indent="-400050">
              <a:buAutoNum type="romanLcParenBoth" startAt="3"/>
            </a:pPr>
            <a:r>
              <a:rPr lang="en-US" altLang="ja-JP" sz="1600" b="1" dirty="0" smtClean="0">
                <a:solidFill>
                  <a:srgbClr val="7030A0"/>
                </a:solidFill>
              </a:rPr>
              <a:t>VH –tag</a:t>
            </a:r>
            <a:r>
              <a:rPr lang="ja-JP" altLang="en-US" sz="1600" b="1" dirty="0">
                <a:solidFill>
                  <a:srgbClr val="7030A0"/>
                </a:solidFill>
              </a:rPr>
              <a:t> </a:t>
            </a:r>
            <a:r>
              <a:rPr lang="ja-JP" altLang="en-US" sz="1600" b="1" dirty="0" smtClean="0">
                <a:solidFill>
                  <a:srgbClr val="7030A0"/>
                </a:solidFill>
              </a:rPr>
              <a:t> </a:t>
            </a:r>
            <a:endParaRPr lang="en-US" altLang="ja-JP" sz="1600" b="1" dirty="0" smtClean="0">
              <a:solidFill>
                <a:srgbClr val="7030A0"/>
              </a:solidFill>
            </a:endParaRPr>
          </a:p>
        </p:txBody>
      </p:sp>
      <p:pic>
        <p:nvPicPr>
          <p:cNvPr id="4099" name="Picture 3" descr="C:\Users\Shinya Matsuzaki\Desktop\gg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9" y="1124744"/>
            <a:ext cx="786469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hinya Matsuzaki\Desktop\V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79" y="2996952"/>
            <a:ext cx="7757453" cy="173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hinya Matsuzaki\Desktop\V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79" y="4880557"/>
            <a:ext cx="7739782" cy="18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1763688" y="3008349"/>
            <a:ext cx="936104" cy="1872208"/>
          </a:xfrm>
          <a:prstGeom prst="ellipse">
            <a:avLst/>
          </a:prstGeom>
          <a:noFill/>
          <a:ln w="66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/>
          <p:nvPr/>
        </p:nvSpPr>
        <p:spPr>
          <a:xfrm>
            <a:off x="1763688" y="4969404"/>
            <a:ext cx="936104" cy="1872208"/>
          </a:xfrm>
          <a:prstGeom prst="ellipse">
            <a:avLst/>
          </a:prstGeom>
          <a:noFill/>
          <a:ln w="66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1"/>
          <p:cNvSpPr/>
          <p:nvPr/>
        </p:nvSpPr>
        <p:spPr>
          <a:xfrm>
            <a:off x="0" y="16933"/>
            <a:ext cx="9144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800" b="1" i="1" dirty="0" smtClean="0">
                <a:solidFill>
                  <a:schemeClr val="tx1"/>
                </a:solidFill>
              </a:rPr>
              <a:t>TD  signal  strengths (μ = </a:t>
            </a:r>
            <a:r>
              <a:rPr lang="en-US" altLang="ja-JP" sz="2800" b="1" i="1" dirty="0" err="1" smtClean="0">
                <a:solidFill>
                  <a:schemeClr val="tx1"/>
                </a:solidFill>
              </a:rPr>
              <a:t>σ</a:t>
            </a:r>
            <a:r>
              <a:rPr lang="en-US" altLang="ja-JP" sz="2800" b="1" i="1" dirty="0" smtClean="0">
                <a:solidFill>
                  <a:schemeClr val="tx1"/>
                </a:solidFill>
              </a:rPr>
              <a:t> x BR/SM Higgs)</a:t>
            </a:r>
          </a:p>
          <a:p>
            <a:r>
              <a:rPr lang="en-US" altLang="ja-JP" sz="2800" b="1" i="1" dirty="0" smtClean="0">
                <a:solidFill>
                  <a:schemeClr val="tx1"/>
                </a:solidFill>
              </a:rPr>
              <a:t>                  </a:t>
            </a:r>
            <a:r>
              <a:rPr lang="en-US" altLang="ja-JP" sz="2800" b="1" i="1" dirty="0" err="1" smtClean="0">
                <a:solidFill>
                  <a:schemeClr val="tx1"/>
                </a:solidFill>
              </a:rPr>
              <a:t>vs</a:t>
            </a:r>
            <a:r>
              <a:rPr lang="en-US" altLang="ja-JP" sz="2800" b="1" i="1" dirty="0" smtClean="0">
                <a:solidFill>
                  <a:schemeClr val="tx1"/>
                </a:solidFill>
              </a:rPr>
              <a:t>  the data </a:t>
            </a:r>
            <a:r>
              <a:rPr lang="en-US" altLang="ja-JP" b="1" i="1" dirty="0" err="1" smtClean="0">
                <a:solidFill>
                  <a:srgbClr val="008000"/>
                </a:solidFill>
              </a:rPr>
              <a:t>Moriond</a:t>
            </a:r>
            <a:r>
              <a:rPr lang="en-US" altLang="ja-JP" b="1" i="1" dirty="0" smtClean="0">
                <a:solidFill>
                  <a:srgbClr val="008000"/>
                </a:solidFill>
              </a:rPr>
              <a:t> EW&amp;QCD (ASPEN) March, 2013</a:t>
            </a:r>
            <a:endParaRPr lang="ja-JP" altLang="en-US" i="1" dirty="0">
              <a:solidFill>
                <a:srgbClr val="008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534644" y="152400"/>
            <a:ext cx="2634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7030A0"/>
                </a:solidFill>
              </a:rPr>
              <a:t>w/  NTC=4,  </a:t>
            </a:r>
            <a:r>
              <a:rPr lang="en-US" altLang="ja-JP" sz="1600" b="1" dirty="0" err="1">
                <a:solidFill>
                  <a:srgbClr val="7030A0"/>
                </a:solidFill>
              </a:rPr>
              <a:t>vEW</a:t>
            </a:r>
            <a:r>
              <a:rPr lang="en-US" altLang="ja-JP" sz="1600" b="1" dirty="0">
                <a:solidFill>
                  <a:srgbClr val="7030A0"/>
                </a:solidFill>
              </a:rPr>
              <a:t>/</a:t>
            </a:r>
            <a:r>
              <a:rPr lang="en-US" altLang="ja-JP" sz="1600" b="1" dirty="0" err="1">
                <a:solidFill>
                  <a:srgbClr val="7030A0"/>
                </a:solidFill>
              </a:rPr>
              <a:t>Fφ</a:t>
            </a:r>
            <a:r>
              <a:rPr lang="en-US" altLang="ja-JP" sz="1600" b="1" dirty="0">
                <a:solidFill>
                  <a:srgbClr val="7030A0"/>
                </a:solidFill>
              </a:rPr>
              <a:t> = 0.2</a:t>
            </a:r>
            <a:endParaRPr lang="ja-JP" altLang="en-US" sz="1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19200" y="2209800"/>
            <a:ext cx="74599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6"/>
                </a:solidFill>
              </a:rPr>
              <a:t>Distinguished from SM Hig</a:t>
            </a:r>
            <a:r>
              <a:rPr kumimoji="1" lang="en-US" altLang="ja-JP" sz="4400" dirty="0" smtClean="0">
                <a:solidFill>
                  <a:srgbClr val="3E68AF"/>
                </a:solidFill>
              </a:rPr>
              <a:t>gs</a:t>
            </a:r>
            <a:r>
              <a:rPr kumimoji="1" lang="en-US" altLang="ja-JP" sz="4400" dirty="0" smtClean="0"/>
              <a:t> 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44635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5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614477"/>
            <a:ext cx="8715404" cy="4687200"/>
          </a:xfrm>
        </p:spPr>
        <p:txBody>
          <a:bodyPr/>
          <a:lstStyle/>
          <a:p>
            <a:r>
              <a:rPr lang="en-US" altLang="ja-JP" dirty="0"/>
              <a:t>Walking </a:t>
            </a:r>
            <a:r>
              <a:rPr lang="en-US" altLang="ja-JP" dirty="0" smtClean="0"/>
              <a:t>Dynamics beyond Ladder</a:t>
            </a:r>
            <a:r>
              <a:rPr lang="en-US" altLang="ja-JP" dirty="0"/>
              <a:t>/Holography </a:t>
            </a:r>
            <a:r>
              <a:rPr lang="en-US" altLang="ja-JP" dirty="0" smtClean="0"/>
              <a:t>?</a:t>
            </a:r>
          </a:p>
          <a:p>
            <a:r>
              <a:rPr lang="en-US" altLang="ja-JP" dirty="0" smtClean="0"/>
              <a:t>More Precise Quantitative Predictions?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タイトル 3"/>
          <p:cNvSpPr txBox="1">
            <a:spLocks noGrp="1"/>
          </p:cNvSpPr>
          <p:nvPr>
            <p:ph type="title"/>
          </p:nvPr>
        </p:nvSpPr>
        <p:spPr>
          <a:xfrm>
            <a:off x="2220735" y="584605"/>
            <a:ext cx="4645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0000CC"/>
                </a:solidFill>
              </a:rPr>
              <a:t>Theoretical Issues</a:t>
            </a:r>
            <a:endParaRPr kumimoji="1" lang="ja-JP" altLang="en-US" sz="4800" dirty="0">
              <a:solidFill>
                <a:srgbClr val="0000CC"/>
              </a:solidFill>
            </a:endParaRPr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352800"/>
            <a:ext cx="3429001" cy="348176"/>
          </a:xfrm>
          <a:prstGeom prst="rect">
            <a:avLst/>
          </a:prstGeom>
        </p:spPr>
      </p:pic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842122"/>
            <a:ext cx="6553200" cy="428936"/>
          </a:xfrm>
          <a:prstGeom prst="rect">
            <a:avLst/>
          </a:prstGeom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676400" y="4419600"/>
            <a:ext cx="5486400" cy="1724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6600" b="1" dirty="0">
                <a:solidFill>
                  <a:srgbClr val="FF3300"/>
                </a:solidFill>
              </a:rPr>
              <a:t>   </a:t>
            </a:r>
            <a:r>
              <a:rPr lang="en-US" altLang="ja-JP" sz="8800" b="1" dirty="0">
                <a:solidFill>
                  <a:srgbClr val="FF3300"/>
                </a:solidFill>
              </a:rPr>
              <a:t>Lattice !</a:t>
            </a:r>
            <a:r>
              <a:rPr lang="en-US" altLang="ja-JP" sz="6600" b="1" dirty="0">
                <a:solidFill>
                  <a:srgbClr val="FF3300"/>
                </a:solidFill>
              </a:rPr>
              <a:t> </a:t>
            </a:r>
          </a:p>
          <a:p>
            <a:r>
              <a:rPr lang="en-US" altLang="ja-JP" dirty="0"/>
              <a:t> </a:t>
            </a:r>
            <a:endParaRPr lang="en-US" altLang="ja-JP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0"/>
            <a:ext cx="11049000" cy="149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29604" cy="2286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Discovering Walking Technicolor</a:t>
            </a:r>
            <a:br>
              <a:rPr kumimoji="1" lang="en-US" altLang="ja-JP" dirty="0" smtClean="0"/>
            </a:br>
            <a:r>
              <a:rPr lang="en-US" altLang="ja-JP" dirty="0" smtClean="0"/>
              <a:t>on the Lattice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KMI Lattice Project</a:t>
            </a:r>
            <a:br>
              <a:rPr lang="en-US" altLang="ja-JP" dirty="0" smtClean="0"/>
            </a:br>
            <a:r>
              <a:rPr lang="en-US" altLang="ja-JP" dirty="0" smtClean="0"/>
              <a:t>(</a:t>
            </a:r>
            <a:r>
              <a:rPr lang="en-US" altLang="ja-JP" dirty="0" err="1" smtClean="0"/>
              <a:t>LatKMI</a:t>
            </a:r>
            <a:r>
              <a:rPr lang="en-US" altLang="ja-JP" dirty="0" smtClean="0"/>
              <a:t> Collaboration)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3733800"/>
            <a:ext cx="8229600" cy="46872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Finding a </a:t>
            </a:r>
            <a:r>
              <a:rPr kumimoji="1" lang="en-US" altLang="ja-JP" dirty="0" smtClean="0">
                <a:solidFill>
                  <a:schemeClr val="accent1"/>
                </a:solidFill>
              </a:rPr>
              <a:t>candidate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for</a:t>
            </a:r>
            <a:r>
              <a:rPr kumimoji="1" lang="en-US" altLang="ja-JP" dirty="0" smtClean="0"/>
              <a:t> WTC on the Lattice</a:t>
            </a:r>
          </a:p>
          <a:p>
            <a:r>
              <a:rPr lang="en-US" altLang="ja-JP" dirty="0" smtClean="0"/>
              <a:t>Finding a </a:t>
            </a:r>
            <a:r>
              <a:rPr lang="en-US" altLang="ja-JP" dirty="0" smtClean="0">
                <a:solidFill>
                  <a:srgbClr val="E3560E"/>
                </a:solidFill>
              </a:rPr>
              <a:t>light scalar </a:t>
            </a:r>
            <a:r>
              <a:rPr lang="en-US" altLang="ja-JP" dirty="0" smtClean="0"/>
              <a:t>composite on the Lattice</a:t>
            </a:r>
          </a:p>
          <a:p>
            <a:r>
              <a:rPr kumimoji="1" lang="en-US" altLang="ja-JP" dirty="0" smtClean="0"/>
              <a:t>Calculating the </a:t>
            </a:r>
            <a:r>
              <a:rPr kumimoji="1" lang="en-US" altLang="ja-JP" dirty="0" smtClean="0">
                <a:solidFill>
                  <a:srgbClr val="E3560E"/>
                </a:solidFill>
              </a:rPr>
              <a:t>composite spectra</a:t>
            </a:r>
            <a:r>
              <a:rPr kumimoji="1" lang="en-US" altLang="ja-JP" dirty="0" smtClean="0"/>
              <a:t> on the Lattice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96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2700"/>
            <a:ext cx="9677400" cy="7086600"/>
          </a:xfrm>
          <a:prstGeom prst="rect">
            <a:avLst/>
          </a:prstGeom>
        </p:spPr>
      </p:pic>
      <p:pic>
        <p:nvPicPr>
          <p:cNvPr id="5" name="図 4" descr="rinald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0"/>
            <a:ext cx="758552" cy="1016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838200" y="3124200"/>
            <a:ext cx="72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Y. Aoki</a:t>
            </a:r>
            <a:endParaRPr kumimoji="1" lang="ja-JP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76400" y="3124200"/>
            <a:ext cx="102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T. Aoyama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4600" y="1676400"/>
            <a:ext cx="104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M. </a:t>
            </a:r>
            <a:r>
              <a:rPr kumimoji="1" lang="en-US" altLang="ja-JP" sz="1400" dirty="0" err="1" smtClean="0"/>
              <a:t>Kurachi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29000" y="1676400"/>
            <a:ext cx="1172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T. </a:t>
            </a:r>
            <a:r>
              <a:rPr lang="en-US" altLang="ja-JP" sz="1400" dirty="0" err="1" smtClean="0"/>
              <a:t>Maskawa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95800" y="1676400"/>
            <a:ext cx="873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K. Nagai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57800" y="1676400"/>
            <a:ext cx="1255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K. </a:t>
            </a:r>
            <a:r>
              <a:rPr lang="en-US" altLang="ja-JP" sz="1400" dirty="0" err="1" smtClean="0"/>
              <a:t>Yamawaki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48400" y="3124200"/>
            <a:ext cx="1185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T</a:t>
            </a:r>
            <a:r>
              <a:rPr lang="en-US" altLang="ja-JP" sz="1400" dirty="0" smtClean="0"/>
              <a:t>. Yamazaki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91400" y="3124200"/>
            <a:ext cx="783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H. Ohki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5800" y="5257800"/>
            <a:ext cx="95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E. </a:t>
            </a:r>
            <a:r>
              <a:rPr lang="en-US" altLang="ja-JP" sz="1400" dirty="0" err="1" smtClean="0"/>
              <a:t>Rinaldi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38600" y="4419600"/>
            <a:ext cx="1013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A</a:t>
            </a:r>
            <a:r>
              <a:rPr lang="en-US" altLang="ja-JP" sz="1400" dirty="0" smtClean="0"/>
              <a:t>. Shibata</a:t>
            </a:r>
            <a:endParaRPr kumimoji="1" lang="ja-JP" altLang="en-US" sz="1400" dirty="0"/>
          </a:p>
        </p:txBody>
      </p:sp>
      <p:pic>
        <p:nvPicPr>
          <p:cNvPr id="15" name="図 14" descr="Uni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715000"/>
            <a:ext cx="112640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3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RIMG05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533400"/>
            <a:ext cx="88396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 smtClean="0">
                <a:solidFill>
                  <a:schemeClr val="bg1"/>
                </a:solidFill>
              </a:rPr>
              <a:t>    KMI Computer  </a:t>
            </a:r>
            <a:r>
              <a:rPr lang="en-US" altLang="ja-JP" sz="4000" b="1" dirty="0" smtClean="0">
                <a:solidFill>
                  <a:srgbClr val="FFFFFF"/>
                </a:solidFill>
              </a:rPr>
              <a:t>    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ja-JP" sz="3200" b="1" dirty="0" smtClean="0">
                <a:solidFill>
                  <a:schemeClr val="bg1"/>
                </a:solidFill>
              </a:rPr>
              <a:t>                                              (March 02, 2011~)</a:t>
            </a:r>
            <a:endParaRPr lang="ja-JP" alt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09600"/>
            <a:ext cx="533400" cy="6604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43000" y="5257800"/>
            <a:ext cx="72681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FF"/>
                </a:solidFill>
              </a:rPr>
              <a:t>62.41  TFLOPS</a:t>
            </a:r>
          </a:p>
          <a:p>
            <a:r>
              <a:rPr lang="en-US" altLang="ja-JP" sz="2800" b="1" dirty="0" smtClean="0">
                <a:solidFill>
                  <a:srgbClr val="FFFFFF"/>
                </a:solidFill>
              </a:rPr>
              <a:t>         </a:t>
            </a:r>
            <a:r>
              <a:rPr kumimoji="1" lang="en-US" altLang="ja-JP" sz="2800" b="1" dirty="0" smtClean="0">
                <a:solidFill>
                  <a:srgbClr val="FFFFFF"/>
                </a:solidFill>
              </a:rPr>
              <a:t>26.88 TFLOPS (</a:t>
            </a:r>
            <a:r>
              <a:rPr lang="en-US" altLang="ja-JP" sz="2800" b="1" dirty="0" smtClean="0">
                <a:solidFill>
                  <a:srgbClr val="FFFFFF"/>
                </a:solidFill>
              </a:rPr>
              <a:t>128 nodes) </a:t>
            </a:r>
            <a:endParaRPr kumimoji="1" lang="en-US" altLang="ja-JP" sz="2800" b="1" dirty="0" smtClean="0">
              <a:solidFill>
                <a:srgbClr val="FFFFFF"/>
              </a:solidFill>
            </a:endParaRPr>
          </a:p>
          <a:p>
            <a:r>
              <a:rPr lang="en-US" altLang="ja-JP" sz="2800" b="1" dirty="0" smtClean="0">
                <a:solidFill>
                  <a:srgbClr val="FFFFFF"/>
                </a:solidFill>
              </a:rPr>
              <a:t>         35.53 TFLOPS (23 nodes /</a:t>
            </a:r>
            <a:r>
              <a:rPr lang="en-US" altLang="ja-JP" sz="2800" b="1" dirty="0" err="1" smtClean="0">
                <a:solidFill>
                  <a:srgbClr val="FFFFFF"/>
                </a:solidFill>
              </a:rPr>
              <a:t>w</a:t>
            </a:r>
            <a:r>
              <a:rPr lang="en-US" altLang="ja-JP" sz="2800" b="1" dirty="0" smtClean="0">
                <a:solidFill>
                  <a:srgbClr val="FFFFFF"/>
                </a:solidFill>
              </a:rPr>
              <a:t> GPGPU) </a:t>
            </a:r>
            <a:r>
              <a:rPr kumimoji="1" lang="en-US" altLang="ja-JP" sz="2800" b="1" dirty="0" smtClean="0">
                <a:solidFill>
                  <a:srgbClr val="FFFFFF"/>
                </a:solidFill>
              </a:rPr>
              <a:t> </a:t>
            </a:r>
            <a:endParaRPr kumimoji="1" lang="ja-JP" altLang="en-US" sz="2800" b="1" dirty="0">
              <a:solidFill>
                <a:srgbClr val="FFFF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14400" y="2057400"/>
            <a:ext cx="7168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solidFill>
                  <a:schemeClr val="bg1"/>
                </a:solidFill>
              </a:rPr>
              <a:t>Only for Beyond SM Physics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2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262269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52400"/>
            <a:ext cx="2870200" cy="482600"/>
          </a:xfrm>
          <a:prstGeom prst="rect">
            <a:avLst/>
          </a:prstGeom>
        </p:spPr>
      </p:pic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66750"/>
            <a:ext cx="8382000" cy="6223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262269"/>
          </a:xfrm>
          <a:prstGeom prst="rect">
            <a:avLst/>
          </a:prstGeom>
        </p:spPr>
      </p:pic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8788400" cy="609600"/>
          </a:xfrm>
          <a:prstGeom prst="rect">
            <a:avLst/>
          </a:prstGeom>
        </p:spPr>
      </p:pic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38800"/>
            <a:ext cx="4457700" cy="609600"/>
          </a:xfrm>
          <a:prstGeom prst="rect">
            <a:avLst/>
          </a:prstGeom>
        </p:spPr>
      </p:pic>
      <p:sp>
        <p:nvSpPr>
          <p:cNvPr id="3" name="左矢印 2"/>
          <p:cNvSpPr/>
          <p:nvPr/>
        </p:nvSpPr>
        <p:spPr>
          <a:xfrm rot="2146705">
            <a:off x="6951123" y="4381197"/>
            <a:ext cx="914400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33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307851"/>
          </a:xfrm>
          <a:prstGeom prst="rect">
            <a:avLst/>
          </a:prstGeom>
        </p:spPr>
      </p:pic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0" y="5486400"/>
            <a:ext cx="1311729" cy="226719"/>
          </a:xfrm>
          <a:prstGeom prst="rect">
            <a:avLst/>
          </a:prstGeom>
        </p:spPr>
      </p:pic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66122"/>
            <a:ext cx="990600" cy="263128"/>
          </a:xfrm>
          <a:prstGeom prst="rect">
            <a:avLst/>
          </a:prstGeom>
        </p:spPr>
      </p:pic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00600"/>
            <a:ext cx="1219200" cy="27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7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614476"/>
            <a:ext cx="8229600" cy="5091123"/>
          </a:xfrm>
        </p:spPr>
        <p:txBody>
          <a:bodyPr>
            <a:normAutofit lnSpcReduction="10000"/>
          </a:bodyPr>
          <a:lstStyle/>
          <a:p>
            <a:r>
              <a:rPr lang="en-US" altLang="ja-JP" dirty="0" err="1"/>
              <a:t>Nf</a:t>
            </a:r>
            <a:r>
              <a:rPr lang="en-US" altLang="ja-JP" dirty="0"/>
              <a:t>=8 :  Walking, 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en-US" altLang="ja-JP" dirty="0" smtClean="0"/>
              <a:t>Light flavor-singlet scalar </a:t>
            </a:r>
            <a:r>
              <a:rPr lang="en-US" altLang="ja-JP" dirty="0"/>
              <a:t>(&amp; scalar </a:t>
            </a:r>
            <a:r>
              <a:rPr lang="en-US" altLang="ja-JP" dirty="0" err="1"/>
              <a:t>glueball</a:t>
            </a:r>
            <a:r>
              <a:rPr lang="en-US" altLang="ja-JP" dirty="0"/>
              <a:t>)  </a:t>
            </a:r>
            <a:r>
              <a:rPr kumimoji="1" lang="en-US" altLang="ja-JP" dirty="0" smtClean="0"/>
              <a:t>    </a:t>
            </a:r>
          </a:p>
          <a:p>
            <a:pPr marL="0" indent="0">
              <a:buNone/>
            </a:pPr>
            <a:r>
              <a:rPr lang="en-US" altLang="ja-JP" dirty="0" smtClean="0"/>
              <a:t>         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 </a:t>
            </a:r>
            <a:r>
              <a:rPr lang="en-US" altLang="ja-JP" dirty="0" smtClean="0">
                <a:solidFill>
                  <a:schemeClr val="accent4"/>
                </a:solidFill>
              </a:rPr>
              <a:t>+ new data</a:t>
            </a:r>
            <a:r>
              <a:rPr lang="en-US" altLang="ja-JP" dirty="0" smtClean="0">
                <a:solidFill>
                  <a:srgbClr val="975C1E"/>
                </a:solidFill>
              </a:rPr>
              <a:t>, to appear on the </a:t>
            </a:r>
            <a:r>
              <a:rPr lang="en-US" altLang="ja-JP" dirty="0" err="1" smtClean="0">
                <a:solidFill>
                  <a:srgbClr val="975C1E"/>
                </a:solidFill>
              </a:rPr>
              <a:t>arXiv</a:t>
            </a:r>
            <a:endParaRPr lang="en-US" altLang="ja-JP" dirty="0" smtClean="0">
              <a:solidFill>
                <a:srgbClr val="975C1E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in </a:t>
            </a:r>
            <a:r>
              <a:rPr lang="en-US" altLang="ja-JP" dirty="0" err="1" smtClean="0"/>
              <a:t>Nf</a:t>
            </a:r>
            <a:r>
              <a:rPr lang="en-US" altLang="ja-JP" dirty="0" smtClean="0"/>
              <a:t>=12 (Conformal ,                                 ) </a:t>
            </a:r>
          </a:p>
          <a:p>
            <a:pPr marL="0" indent="0">
              <a:buNone/>
            </a:pPr>
            <a:r>
              <a:rPr lang="en-US" altLang="ja-JP" dirty="0" smtClean="0"/>
              <a:t> </a:t>
            </a: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endParaRPr lang="en-US" altLang="ja-JP" dirty="0"/>
          </a:p>
          <a:p>
            <a:r>
              <a:rPr lang="en-US" altLang="ja-JP" dirty="0" smtClean="0"/>
              <a:t>Light </a:t>
            </a:r>
            <a:r>
              <a:rPr lang="en-US" altLang="ja-JP" dirty="0"/>
              <a:t>flavor-singlet scalar (&amp; scalar </a:t>
            </a:r>
            <a:r>
              <a:rPr lang="en-US" altLang="ja-JP" dirty="0" err="1"/>
              <a:t>glueball</a:t>
            </a:r>
            <a:r>
              <a:rPr lang="en-US" altLang="ja-JP" dirty="0"/>
              <a:t>)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        in </a:t>
            </a:r>
            <a:r>
              <a:rPr lang="en-US" altLang="ja-JP" dirty="0" err="1" smtClean="0"/>
              <a:t>Nf</a:t>
            </a:r>
            <a:r>
              <a:rPr lang="en-US" altLang="ja-JP" dirty="0" smtClean="0"/>
              <a:t>=8  (</a:t>
            </a:r>
            <a:r>
              <a:rPr lang="en-US" altLang="ja-JP" dirty="0" smtClean="0">
                <a:solidFill>
                  <a:srgbClr val="E3560E"/>
                </a:solidFill>
              </a:rPr>
              <a:t>Very Preliminary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endParaRPr kumimoji="1" lang="en-US" altLang="ja-JP" dirty="0" smtClean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en-US" altLang="ja-JP" dirty="0" smtClean="0"/>
              <a:t>Walking candidate &amp; Scalar</a:t>
            </a:r>
            <a:endParaRPr kumimoji="1" lang="ja-JP" altLang="en-US" dirty="0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52600"/>
            <a:ext cx="2958352" cy="381000"/>
          </a:xfrm>
          <a:prstGeom prst="rect">
            <a:avLst/>
          </a:prstGeom>
        </p:spPr>
      </p:pic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19600"/>
            <a:ext cx="2362200" cy="35381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276600" y="4876800"/>
            <a:ext cx="477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8000"/>
                </a:solidFill>
              </a:rPr>
              <a:t>LatKMI</a:t>
            </a:r>
            <a:r>
              <a:rPr kumimoji="1" lang="en-US" altLang="ja-JP" dirty="0" smtClean="0">
                <a:solidFill>
                  <a:srgbClr val="008000"/>
                </a:solidFill>
              </a:rPr>
              <a:t> Collaboration, PRD86 (2012)054506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90800" y="2209800"/>
            <a:ext cx="612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8000"/>
                </a:solidFill>
              </a:rPr>
              <a:t>LatKMI</a:t>
            </a:r>
            <a:r>
              <a:rPr kumimoji="1" lang="en-US" altLang="ja-JP" dirty="0" smtClean="0">
                <a:solidFill>
                  <a:srgbClr val="008000"/>
                </a:solidFill>
              </a:rPr>
              <a:t> Collaboration, </a:t>
            </a:r>
            <a:r>
              <a:rPr kumimoji="1" lang="en-US" altLang="ja-JP" dirty="0" err="1" smtClean="0">
                <a:solidFill>
                  <a:srgbClr val="008000"/>
                </a:solidFill>
              </a:rPr>
              <a:t>arXIv</a:t>
            </a:r>
            <a:r>
              <a:rPr kumimoji="1" lang="en-US" altLang="ja-JP" dirty="0" smtClean="0">
                <a:solidFill>
                  <a:srgbClr val="008000"/>
                </a:solidFill>
              </a:rPr>
              <a:t>: 1302.6859, to appear in PRD 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57400" y="3429000"/>
            <a:ext cx="422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8000"/>
                </a:solidFill>
              </a:rPr>
              <a:t>LatKMI</a:t>
            </a:r>
            <a:r>
              <a:rPr kumimoji="1" lang="en-US" altLang="ja-JP" dirty="0" smtClean="0">
                <a:solidFill>
                  <a:srgbClr val="008000"/>
                </a:solidFill>
              </a:rPr>
              <a:t> Collaboration, </a:t>
            </a:r>
            <a:r>
              <a:rPr kumimoji="1" lang="en-US" altLang="ja-JP" dirty="0" err="1" smtClean="0">
                <a:solidFill>
                  <a:srgbClr val="008000"/>
                </a:solidFill>
              </a:rPr>
              <a:t>arXIv</a:t>
            </a:r>
            <a:r>
              <a:rPr kumimoji="1" lang="en-US" altLang="ja-JP" dirty="0" smtClean="0">
                <a:solidFill>
                  <a:srgbClr val="008000"/>
                </a:solidFill>
              </a:rPr>
              <a:t>: 1302.4577 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8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8878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743200" y="1981200"/>
            <a:ext cx="3020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u="sng" dirty="0">
                <a:hlinkClick r:id="rId3"/>
              </a:rPr>
              <a:t>arXiv:1302.6859 [hep-lat] |</a:t>
            </a:r>
            <a:endParaRPr lang="ja-JP" altLang="en-US" dirty="0"/>
          </a:p>
        </p:txBody>
      </p:sp>
      <p:pic>
        <p:nvPicPr>
          <p:cNvPr id="15" name="図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019800"/>
            <a:ext cx="2939147" cy="4572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2133600"/>
            <a:ext cx="6400800" cy="391363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019800" y="2438400"/>
            <a:ext cx="2929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Up to lattice IR, UV scales: </a:t>
            </a:r>
            <a:endParaRPr kumimoji="1" lang="ja-JP" altLang="en-US" dirty="0"/>
          </a:p>
        </p:txBody>
      </p: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819400"/>
            <a:ext cx="667265" cy="609600"/>
          </a:xfrm>
          <a:prstGeom prst="rect">
            <a:avLst/>
          </a:prstGeom>
        </p:spPr>
      </p:pic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172200"/>
            <a:ext cx="861483" cy="259371"/>
          </a:xfrm>
          <a:prstGeom prst="rect">
            <a:avLst/>
          </a:prstGeom>
        </p:spPr>
      </p:pic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397000" cy="46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9210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2700" y="762000"/>
            <a:ext cx="9448800" cy="14478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>
                <a:solidFill>
                  <a:schemeClr val="tx1"/>
                </a:solidFill>
              </a:rPr>
              <a:t>Discovering Walking Technicolor </a:t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en-US" altLang="ja-JP" dirty="0" smtClean="0">
                <a:solidFill>
                  <a:schemeClr val="tx1"/>
                </a:solidFill>
              </a:rPr>
              <a:t>at LHC and on the Lattice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687200"/>
          </a:xfrm>
        </p:spPr>
        <p:txBody>
          <a:bodyPr>
            <a:normAutofit lnSpcReduction="10000"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                                      </a:t>
            </a:r>
            <a:r>
              <a:rPr kumimoji="1" lang="en-US" altLang="ja-JP" dirty="0" smtClean="0">
                <a:solidFill>
                  <a:srgbClr val="000000"/>
                </a:solidFill>
              </a:rPr>
              <a:t>Koichi </a:t>
            </a:r>
            <a:r>
              <a:rPr kumimoji="1" lang="en-US" altLang="ja-JP" dirty="0" err="1" smtClean="0">
                <a:solidFill>
                  <a:srgbClr val="000000"/>
                </a:solidFill>
              </a:rPr>
              <a:t>Yamawaki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0000"/>
                </a:solidFill>
              </a:rPr>
              <a:t>                                                    KMI, Nagoya University</a:t>
            </a:r>
            <a:endParaRPr lang="en-US" altLang="ja-JP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ja-JP" dirty="0" smtClean="0"/>
              <a:t>  </a:t>
            </a:r>
          </a:p>
          <a:p>
            <a:pPr marL="0" indent="0">
              <a:buNone/>
            </a:pPr>
            <a:r>
              <a:rPr lang="en-US" altLang="ja-JP" dirty="0" smtClean="0"/>
              <a:t>@</a:t>
            </a:r>
            <a:r>
              <a:rPr lang="ja-JP" altLang="en-US" dirty="0"/>
              <a:t>先端加速器 </a:t>
            </a:r>
            <a:r>
              <a:rPr lang="en-US" altLang="ja-JP" dirty="0"/>
              <a:t>LHC </a:t>
            </a:r>
            <a:r>
              <a:rPr lang="ja-JP" altLang="en-US" dirty="0"/>
              <a:t>が切り拓くテラスケールの素粒子物理学 </a:t>
            </a:r>
          </a:p>
          <a:p>
            <a:pPr marL="0" indent="0">
              <a:buNone/>
            </a:pPr>
            <a:r>
              <a:rPr lang="en-US" altLang="ja-JP" dirty="0" smtClean="0"/>
              <a:t>                 </a:t>
            </a:r>
            <a:r>
              <a:rPr lang="en-US" altLang="ja-JP" dirty="0"/>
              <a:t>  March 25, 2013   </a:t>
            </a:r>
            <a:r>
              <a:rPr lang="en-US" altLang="ja-JP" dirty="0" smtClean="0"/>
              <a:t>Nagoya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95600"/>
            <a:ext cx="2389975" cy="145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0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-1981200"/>
            <a:ext cx="5299364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4000"/>
            <a:ext cx="4939146" cy="639183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4887191" cy="63246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0" y="6488668"/>
            <a:ext cx="477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8000"/>
                </a:solidFill>
              </a:rPr>
              <a:t>LatKMI</a:t>
            </a:r>
            <a:r>
              <a:rPr kumimoji="1" lang="en-US" altLang="ja-JP" dirty="0" smtClean="0">
                <a:solidFill>
                  <a:srgbClr val="008000"/>
                </a:solidFill>
              </a:rPr>
              <a:t> Collaboration, PRD86 (2012)054506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785283" cy="236429"/>
          </a:xfrm>
          <a:prstGeom prst="rect">
            <a:avLst/>
          </a:prstGeom>
        </p:spPr>
      </p:pic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2235200" cy="283029"/>
          </a:xfrm>
          <a:prstGeom prst="rect">
            <a:avLst/>
          </a:prstGeom>
        </p:spPr>
      </p:pic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6600"/>
            <a:ext cx="2449289" cy="381000"/>
          </a:xfrm>
          <a:prstGeom prst="rect">
            <a:avLst/>
          </a:prstGeom>
        </p:spPr>
      </p:pic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72000"/>
            <a:ext cx="785283" cy="236429"/>
          </a:xfrm>
          <a:prstGeom prst="rect">
            <a:avLst/>
          </a:prstGeom>
        </p:spPr>
      </p:pic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99537"/>
            <a:ext cx="2286000" cy="355598"/>
          </a:xfrm>
          <a:prstGeom prst="rect">
            <a:avLst/>
          </a:prstGeom>
        </p:spPr>
      </p:pic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14400"/>
            <a:ext cx="2171700" cy="29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9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8878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743200" y="1981200"/>
            <a:ext cx="3020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u="sng" dirty="0">
                <a:hlinkClick r:id="rId3"/>
              </a:rPr>
              <a:t>arXiv:1302.6859 [hep-lat] |</a:t>
            </a:r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891302"/>
            <a:ext cx="3733800" cy="286717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971800"/>
            <a:ext cx="4158981" cy="2705100"/>
          </a:xfrm>
          <a:prstGeom prst="rect">
            <a:avLst/>
          </a:prstGeom>
        </p:spPr>
      </p:pic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343400"/>
            <a:ext cx="736600" cy="457200"/>
          </a:xfrm>
          <a:prstGeom prst="rect">
            <a:avLst/>
          </a:prstGeom>
        </p:spPr>
      </p:pic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86694"/>
            <a:ext cx="609600" cy="357051"/>
          </a:xfrm>
          <a:prstGeom prst="rect">
            <a:avLst/>
          </a:prstGeom>
        </p:spPr>
      </p:pic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90800"/>
            <a:ext cx="2895600" cy="364482"/>
          </a:xfrm>
          <a:prstGeom prst="rect">
            <a:avLst/>
          </a:prstGeom>
        </p:spPr>
      </p:pic>
      <p:pic>
        <p:nvPicPr>
          <p:cNvPr id="14" name="図 1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4600"/>
            <a:ext cx="2590800" cy="348018"/>
          </a:xfrm>
          <a:prstGeom prst="rect">
            <a:avLst/>
          </a:prstGeom>
        </p:spPr>
      </p:pic>
      <p:pic>
        <p:nvPicPr>
          <p:cNvPr id="15" name="図 14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791200"/>
            <a:ext cx="3733800" cy="580813"/>
          </a:xfrm>
          <a:prstGeom prst="rect">
            <a:avLst/>
          </a:prstGeom>
        </p:spPr>
      </p:pic>
      <p:pic>
        <p:nvPicPr>
          <p:cNvPr id="16" name="図 15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81400"/>
            <a:ext cx="1143000" cy="346046"/>
          </a:xfrm>
          <a:prstGeom prst="rect">
            <a:avLst/>
          </a:prstGeom>
        </p:spPr>
      </p:pic>
      <p:pic>
        <p:nvPicPr>
          <p:cNvPr id="18" name="図 17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15000"/>
            <a:ext cx="4267200" cy="851568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28600" y="2514600"/>
            <a:ext cx="76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SχSB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72000" y="2514600"/>
            <a:ext cx="149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``Conformal’’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6200" y="1828800"/>
            <a:ext cx="74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HISQ </a:t>
            </a:r>
            <a:endParaRPr kumimoji="1" lang="ja-JP" altLang="en-US" dirty="0"/>
          </a:p>
        </p:txBody>
      </p: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1175327" cy="337268"/>
          </a:xfrm>
          <a:prstGeom prst="rect">
            <a:avLst/>
          </a:prstGeom>
        </p:spPr>
      </p:pic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28800"/>
            <a:ext cx="3630825" cy="287053"/>
          </a:xfrm>
          <a:prstGeom prst="rect">
            <a:avLst/>
          </a:prstGeom>
        </p:spPr>
      </p:pic>
      <p:pic>
        <p:nvPicPr>
          <p:cNvPr id="21" name="図 20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397000" cy="46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2714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fp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3048000"/>
            <a:ext cx="8305800" cy="10748682"/>
          </a:xfrm>
          <a:prstGeom prst="rect">
            <a:avLst/>
          </a:prstGeom>
        </p:spPr>
      </p:pic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397000" cy="46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7994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438400"/>
            <a:ext cx="4114800" cy="56578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724400" y="2971800"/>
            <a:ext cx="4315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Universal value (up to correction </a:t>
            </a:r>
            <a:r>
              <a:rPr kumimoji="1" lang="en-US" altLang="ja-JP" dirty="0" err="1" smtClean="0"/>
              <a:t>ansatz</a:t>
            </a:r>
            <a:r>
              <a:rPr kumimoji="1" lang="en-US" altLang="ja-JP" dirty="0" smtClean="0"/>
              <a:t>) </a:t>
            </a:r>
            <a:endParaRPr kumimoji="1" lang="ja-JP" altLang="en-US" dirty="0"/>
          </a:p>
        </p:txBody>
      </p:sp>
      <p:sp>
        <p:nvSpPr>
          <p:cNvPr id="6" name="右矢印 5"/>
          <p:cNvSpPr/>
          <p:nvPr/>
        </p:nvSpPr>
        <p:spPr>
          <a:xfrm>
            <a:off x="1981200" y="2438400"/>
            <a:ext cx="15240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397000" cy="46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8" name="テキスト ボックス 7"/>
          <p:cNvSpPr txBox="1"/>
          <p:nvPr/>
        </p:nvSpPr>
        <p:spPr>
          <a:xfrm>
            <a:off x="25400" y="609600"/>
            <a:ext cx="175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Nf</a:t>
            </a:r>
            <a:r>
              <a:rPr kumimoji="1" lang="en-US" altLang="ja-JP" sz="2800" dirty="0" smtClean="0"/>
              <a:t>=8 data</a:t>
            </a:r>
            <a:endParaRPr kumimoji="1" lang="ja-JP" altLang="en-US" sz="2800" dirty="0"/>
          </a:p>
        </p:txBody>
      </p:sp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610600" cy="49651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143000" y="2057400"/>
            <a:ext cx="187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After corrections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700" y="3733800"/>
            <a:ext cx="1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 large </a:t>
            </a:r>
            <a:endParaRPr kumimoji="1" lang="ja-JP" altLang="en-US" dirty="0"/>
          </a:p>
        </p:txBody>
      </p:sp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3800"/>
            <a:ext cx="887119" cy="5207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362200" y="685800"/>
            <a:ext cx="446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Hyperscaling</a:t>
            </a:r>
            <a:r>
              <a:rPr kumimoji="1" lang="en-US" altLang="ja-JP" dirty="0" smtClean="0"/>
              <a:t> relation is </a:t>
            </a:r>
            <a:r>
              <a:rPr kumimoji="1" lang="en-US" altLang="ja-JP" dirty="0" smtClean="0">
                <a:solidFill>
                  <a:schemeClr val="accent1"/>
                </a:solidFill>
              </a:rPr>
              <a:t>not</a:t>
            </a:r>
            <a:r>
              <a:rPr kumimoji="1" lang="en-US" altLang="ja-JP" dirty="0" smtClean="0"/>
              <a:t> for a </a:t>
            </a:r>
            <a:r>
              <a:rPr kumimoji="1" lang="en-US" altLang="ja-JP" dirty="0" smtClean="0">
                <a:solidFill>
                  <a:srgbClr val="E3560E"/>
                </a:solidFill>
              </a:rPr>
              <a:t>universal </a:t>
            </a:r>
            <a:endParaRPr kumimoji="1" lang="ja-JP" altLang="en-US" dirty="0">
              <a:solidFill>
                <a:srgbClr val="E3560E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4600" y="3733800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Corrections such as higher power of </a:t>
            </a:r>
            <a:endParaRPr kumimoji="1" lang="ja-JP" altLang="en-US" dirty="0"/>
          </a:p>
        </p:txBody>
      </p:sp>
      <p:pic>
        <p:nvPicPr>
          <p:cNvPr id="15" name="図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733800"/>
            <a:ext cx="887119" cy="5207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81000" y="4419600"/>
            <a:ext cx="4213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Cf</a:t>
            </a:r>
            <a:r>
              <a:rPr kumimoji="1" lang="en-US" altLang="ja-JP" dirty="0" smtClean="0"/>
              <a:t>: SD equation in the conformal phase </a:t>
            </a:r>
            <a:endParaRPr kumimoji="1" lang="ja-JP" altLang="en-US" dirty="0"/>
          </a:p>
        </p:txBody>
      </p:sp>
      <p:pic>
        <p:nvPicPr>
          <p:cNvPr id="17" name="図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43400"/>
            <a:ext cx="3851729" cy="52353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5029200"/>
            <a:ext cx="6324600" cy="888329"/>
          </a:xfrm>
          <a:prstGeom prst="rect">
            <a:avLst/>
          </a:prstGeom>
        </p:spPr>
      </p:pic>
      <p:pic>
        <p:nvPicPr>
          <p:cNvPr id="19" name="図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85800"/>
            <a:ext cx="609600" cy="354419"/>
          </a:xfrm>
          <a:prstGeom prst="rect">
            <a:avLst/>
          </a:prstGeom>
        </p:spPr>
      </p:pic>
      <p:pic>
        <p:nvPicPr>
          <p:cNvPr id="20" name="図 1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181600"/>
            <a:ext cx="452968" cy="606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0940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144000" cy="152962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テキスト ボックス 5"/>
          <p:cNvSpPr txBox="1"/>
          <p:nvPr/>
        </p:nvSpPr>
        <p:spPr>
          <a:xfrm>
            <a:off x="457200" y="1143000"/>
            <a:ext cx="2828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arXiv</a:t>
            </a:r>
            <a:r>
              <a:rPr lang="en-US" altLang="ja-JP" dirty="0" smtClean="0"/>
              <a:t>: 1302.4577 [</a:t>
            </a:r>
            <a:r>
              <a:rPr lang="en-US" altLang="ja-JP" dirty="0" err="1" smtClean="0"/>
              <a:t>hep-lat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4800" y="167640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</a:t>
            </a:r>
            <a:r>
              <a:rPr kumimoji="1" lang="en-US" altLang="ja-JP" dirty="0" smtClean="0"/>
              <a:t>nd </a:t>
            </a:r>
            <a:r>
              <a:rPr kumimoji="1" lang="en-US" altLang="ja-JP" dirty="0" smtClean="0">
                <a:solidFill>
                  <a:srgbClr val="FF0000"/>
                </a:solidFill>
              </a:rPr>
              <a:t>new results, </a:t>
            </a:r>
            <a:r>
              <a:rPr lang="en-US" altLang="ja-JP" dirty="0">
                <a:solidFill>
                  <a:srgbClr val="FF0000"/>
                </a:solidFill>
              </a:rPr>
              <a:t>t</a:t>
            </a:r>
            <a:r>
              <a:rPr kumimoji="1" lang="en-US" altLang="ja-JP" dirty="0" smtClean="0">
                <a:solidFill>
                  <a:srgbClr val="FF0000"/>
                </a:solidFill>
              </a:rPr>
              <a:t>o appear on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arXiv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2400" y="213360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Nf</a:t>
            </a:r>
            <a:r>
              <a:rPr lang="en-US" altLang="ja-JP" dirty="0" smtClean="0"/>
              <a:t>=12, </a:t>
            </a:r>
          </a:p>
          <a:p>
            <a:r>
              <a:rPr lang="en-US" altLang="ja-JP" dirty="0" smtClean="0"/>
              <a:t>β</a:t>
            </a:r>
            <a:r>
              <a:rPr kumimoji="1" lang="ja-JP" altLang="en-US" dirty="0" smtClean="0"/>
              <a:t>＝４．０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05400" y="1600200"/>
            <a:ext cx="2622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Noise reduction method</a:t>
            </a:r>
          </a:p>
          <a:p>
            <a:r>
              <a:rPr lang="en-US" altLang="ja-JP" dirty="0" smtClean="0"/>
              <a:t>w</a:t>
            </a:r>
            <a:r>
              <a:rPr kumimoji="1" lang="en-US" altLang="ja-JP" dirty="0" smtClean="0"/>
              <a:t>ith Nr=64 </a:t>
            </a:r>
            <a:endParaRPr kumimoji="1" lang="ja-JP" altLang="en-US" dirty="0"/>
          </a:p>
        </p:txBody>
      </p: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" cy="46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28" y="38100"/>
            <a:ext cx="1012372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193879"/>
            <a:ext cx="7696200" cy="466412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7467600" y="2667000"/>
            <a:ext cx="1447800" cy="4191000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0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65266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048000" y="152400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LatKMI</a:t>
            </a:r>
            <a:r>
              <a:rPr kumimoji="1" lang="en-US" altLang="ja-JP" dirty="0" smtClean="0"/>
              <a:t> Collaboration, to appear on </a:t>
            </a:r>
            <a:r>
              <a:rPr kumimoji="1" lang="en-US" altLang="ja-JP" dirty="0" err="1" smtClean="0"/>
              <a:t>arXiv</a:t>
            </a:r>
            <a:endParaRPr kumimoji="1" lang="ja-JP" altLang="en-US" dirty="0"/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" cy="46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28" y="38100"/>
            <a:ext cx="1012372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34000"/>
            <a:ext cx="5765800" cy="518507"/>
          </a:xfrm>
          <a:prstGeom prst="rect">
            <a:avLst/>
          </a:prstGeom>
        </p:spPr>
      </p:pic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76400"/>
            <a:ext cx="4038600" cy="352408"/>
          </a:xfrm>
          <a:prstGeom prst="rect">
            <a:avLst/>
          </a:prstGeom>
        </p:spPr>
      </p:pic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800600"/>
            <a:ext cx="2438400" cy="53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1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5800"/>
            <a:ext cx="9144000" cy="51704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5138"/>
            <a:ext cx="9144000" cy="2102862"/>
          </a:xfrm>
          <a:prstGeom prst="rect">
            <a:avLst/>
          </a:prstGeom>
        </p:spPr>
      </p:pic>
      <p:cxnSp>
        <p:nvCxnSpPr>
          <p:cNvPr id="6" name="Straight Connector 36"/>
          <p:cNvCxnSpPr/>
          <p:nvPr/>
        </p:nvCxnSpPr>
        <p:spPr>
          <a:xfrm>
            <a:off x="7391400" y="5334000"/>
            <a:ext cx="381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00" y="685800"/>
            <a:ext cx="3708400" cy="75148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165" y="1524000"/>
            <a:ext cx="3818835" cy="660400"/>
          </a:xfrm>
          <a:prstGeom prst="rect">
            <a:avLst/>
          </a:prstGeom>
        </p:spPr>
      </p:pic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1625600" cy="46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04800"/>
            <a:ext cx="1012372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1777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1000"/>
            <a:ext cx="9144000" cy="6579893"/>
          </a:xfrm>
          <a:prstGeom prst="rect">
            <a:avLst/>
          </a:prstGeom>
        </p:spPr>
      </p:pic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" cy="46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28" y="38100"/>
            <a:ext cx="1012372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3307558"/>
            <a:ext cx="2590800" cy="29924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7824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599"/>
            <a:ext cx="9144000" cy="508640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28600" y="838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/>
              <a:t>Nf</a:t>
            </a:r>
            <a:r>
              <a:rPr kumimoji="1" lang="en-US" altLang="ja-JP" sz="2800" dirty="0" smtClean="0"/>
              <a:t>=8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762000"/>
            <a:ext cx="3505200" cy="99601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905000" y="914400"/>
            <a:ext cx="101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β</a:t>
            </a:r>
            <a:r>
              <a:rPr lang="ja-JP" altLang="en-US" dirty="0" smtClean="0"/>
              <a:t>＝３．８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80855" y="762000"/>
            <a:ext cx="1788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Noise reduction</a:t>
            </a:r>
          </a:p>
          <a:p>
            <a:r>
              <a:rPr lang="en-US" altLang="ja-JP" dirty="0" smtClean="0"/>
              <a:t>with Nr=64 </a:t>
            </a:r>
            <a:endParaRPr kumimoji="1" lang="ja-JP" altLang="en-US" dirty="0"/>
          </a:p>
        </p:txBody>
      </p:sp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397000" cy="46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28" y="38100"/>
            <a:ext cx="1012372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テキスト ボックス 1"/>
          <p:cNvSpPr txBox="1"/>
          <p:nvPr/>
        </p:nvSpPr>
        <p:spPr>
          <a:xfrm>
            <a:off x="1981200" y="0"/>
            <a:ext cx="279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975C1E"/>
                </a:solidFill>
              </a:rPr>
              <a:t>Very Preliminary</a:t>
            </a:r>
            <a:endParaRPr kumimoji="1" lang="ja-JP" altLang="en-US" sz="2800" dirty="0">
              <a:solidFill>
                <a:srgbClr val="975C1E"/>
              </a:solidFill>
            </a:endParaRPr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3307558"/>
            <a:ext cx="2590800" cy="29924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839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990600"/>
            <a:ext cx="8763000" cy="62484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altLang="ja-JP" dirty="0"/>
              <a:t>A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chemeClr val="accent1"/>
                </a:solidFill>
              </a:rPr>
              <a:t>light </a:t>
            </a:r>
            <a:r>
              <a:rPr lang="en-US" altLang="ja-JP" dirty="0">
                <a:solidFill>
                  <a:schemeClr val="accent1"/>
                </a:solidFill>
              </a:rPr>
              <a:t>composite </a:t>
            </a:r>
            <a:r>
              <a:rPr lang="en-US" altLang="ja-JP" dirty="0" smtClean="0">
                <a:solidFill>
                  <a:schemeClr val="accent1"/>
                </a:solidFill>
              </a:rPr>
              <a:t>Higgs </a:t>
            </a:r>
            <a:r>
              <a:rPr lang="en-US" altLang="ja-JP" dirty="0" smtClean="0"/>
              <a:t>can be generated in the </a:t>
            </a:r>
            <a:r>
              <a:rPr lang="en-US" altLang="ja-JP" dirty="0" smtClean="0">
                <a:solidFill>
                  <a:schemeClr val="accent1"/>
                </a:solidFill>
              </a:rPr>
              <a:t>Walking </a:t>
            </a:r>
            <a:r>
              <a:rPr lang="en-US" altLang="ja-JP" dirty="0" smtClean="0">
                <a:solidFill>
                  <a:srgbClr val="E3560E"/>
                </a:solidFill>
              </a:rPr>
              <a:t>Technicolor</a:t>
            </a:r>
            <a:r>
              <a:rPr lang="en-US" altLang="ja-JP" dirty="0" smtClean="0"/>
              <a:t> (Strongly coupled theory) as a Pseudo-NG boson of Scale Symmetry (</a:t>
            </a:r>
            <a:r>
              <a:rPr lang="en-US" altLang="ja-JP" dirty="0" err="1" smtClean="0"/>
              <a:t>Techni</a:t>
            </a:r>
            <a:r>
              <a:rPr lang="en-US" altLang="ja-JP" dirty="0" err="1"/>
              <a:t>-</a:t>
            </a:r>
            <a:r>
              <a:rPr lang="en-US" altLang="ja-JP" dirty="0" err="1" smtClean="0"/>
              <a:t>dilaton</a:t>
            </a:r>
            <a:r>
              <a:rPr lang="en-US" altLang="ja-JP" dirty="0" smtClean="0"/>
              <a:t>), which is </a:t>
            </a:r>
            <a:r>
              <a:rPr lang="en-US" altLang="ja-JP" dirty="0" smtClean="0">
                <a:solidFill>
                  <a:srgbClr val="E3560E"/>
                </a:solidFill>
              </a:rPr>
              <a:t>Weakly </a:t>
            </a:r>
            <a:r>
              <a:rPr kumimoji="1" lang="en-US" altLang="ja-JP" dirty="0" smtClean="0">
                <a:solidFill>
                  <a:srgbClr val="E3560E"/>
                </a:solidFill>
              </a:rPr>
              <a:t>coupled to the SM particles</a:t>
            </a:r>
            <a:r>
              <a:rPr kumimoji="1" lang="en-US" altLang="ja-JP" dirty="0" smtClean="0"/>
              <a:t>.</a:t>
            </a:r>
          </a:p>
          <a:p>
            <a:r>
              <a:rPr lang="en-US" altLang="ja-JP" dirty="0" err="1" smtClean="0"/>
              <a:t>Techni-dilaton</a:t>
            </a:r>
            <a:r>
              <a:rPr lang="en-US" altLang="ja-JP" dirty="0" smtClean="0"/>
              <a:t> is </a:t>
            </a:r>
            <a:r>
              <a:rPr lang="en-US" altLang="ja-JP" dirty="0" smtClean="0">
                <a:solidFill>
                  <a:srgbClr val="E3560E"/>
                </a:solidFill>
              </a:rPr>
              <a:t>consistently identified with the 125 </a:t>
            </a:r>
            <a:r>
              <a:rPr lang="en-US" altLang="ja-JP" dirty="0" err="1" smtClean="0">
                <a:solidFill>
                  <a:srgbClr val="E3560E"/>
                </a:solidFill>
              </a:rPr>
              <a:t>GeV</a:t>
            </a:r>
            <a:r>
              <a:rPr lang="en-US" altLang="ja-JP" dirty="0" smtClean="0">
                <a:solidFill>
                  <a:srgbClr val="E3560E"/>
                </a:solidFill>
              </a:rPr>
              <a:t> Higgs </a:t>
            </a:r>
          </a:p>
          <a:p>
            <a:r>
              <a:rPr lang="en-US" altLang="ja-JP" dirty="0" smtClean="0"/>
              <a:t>Lattice results of </a:t>
            </a:r>
            <a:r>
              <a:rPr lang="en-US" altLang="ja-JP" dirty="0" err="1" smtClean="0"/>
              <a:t>LatKMI</a:t>
            </a:r>
            <a:r>
              <a:rPr lang="en-US" altLang="ja-JP" dirty="0" smtClean="0"/>
              <a:t> Collaboration are consistent with </a:t>
            </a:r>
          </a:p>
          <a:p>
            <a:pPr marL="0" indent="0">
              <a:buNone/>
            </a:pPr>
            <a:r>
              <a:rPr lang="en-US" altLang="ja-JP" dirty="0" smtClean="0"/>
              <a:t>      </a:t>
            </a:r>
            <a:r>
              <a:rPr lang="en-US" altLang="ja-JP" dirty="0" err="1" smtClean="0"/>
              <a:t>Nf</a:t>
            </a:r>
            <a:r>
              <a:rPr lang="en-US" altLang="ja-JP" dirty="0" smtClean="0"/>
              <a:t>=12 QCD:     conformal behavior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en-US" altLang="ja-JP" dirty="0" smtClean="0"/>
              <a:t>    </a:t>
            </a:r>
            <a:r>
              <a:rPr lang="en-US" altLang="ja-JP" dirty="0" err="1" smtClean="0"/>
              <a:t>Nf</a:t>
            </a:r>
            <a:r>
              <a:rPr lang="en-US" altLang="ja-JP" dirty="0" smtClean="0"/>
              <a:t>=8 QCD :      walking behavior;  chiral broken  (mf=0.015-0.04),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                                                        (approx.) conformal  (mf </a:t>
            </a:r>
            <a:r>
              <a:rPr lang="en-US" altLang="ja-JP" dirty="0"/>
              <a:t>=</a:t>
            </a:r>
            <a:r>
              <a:rPr lang="en-US" altLang="ja-JP" dirty="0" smtClean="0"/>
              <a:t>0.05-0.16)</a:t>
            </a:r>
          </a:p>
          <a:p>
            <a:r>
              <a:rPr lang="en-US" altLang="ja-JP" dirty="0">
                <a:solidFill>
                  <a:srgbClr val="975C1E"/>
                </a:solidFill>
              </a:rPr>
              <a:t>L</a:t>
            </a:r>
            <a:r>
              <a:rPr lang="en-US" altLang="ja-JP" dirty="0" smtClean="0"/>
              <a:t>attice results of </a:t>
            </a:r>
            <a:r>
              <a:rPr lang="en-US" altLang="ja-JP" dirty="0" err="1" smtClean="0"/>
              <a:t>LatKMI</a:t>
            </a:r>
            <a:r>
              <a:rPr lang="en-US" altLang="ja-JP" dirty="0" smtClean="0"/>
              <a:t> Collaboration observed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</a:t>
            </a:r>
            <a:r>
              <a:rPr lang="en-US" altLang="ja-JP" dirty="0" err="1" smtClean="0"/>
              <a:t>Nf</a:t>
            </a:r>
            <a:r>
              <a:rPr lang="en-US" altLang="ja-JP" dirty="0" smtClean="0"/>
              <a:t>=12: clean signal of a </a:t>
            </a:r>
            <a:r>
              <a:rPr lang="en-US" altLang="ja-JP" dirty="0" smtClean="0">
                <a:solidFill>
                  <a:srgbClr val="E3560E"/>
                </a:solidFill>
              </a:rPr>
              <a:t>scalar lighter than pion (Preliminary)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E3560E"/>
                </a:solidFill>
              </a:rPr>
              <a:t> </a:t>
            </a:r>
            <a:r>
              <a:rPr lang="en-US" altLang="ja-JP" dirty="0" smtClean="0">
                <a:solidFill>
                  <a:srgbClr val="E3560E"/>
                </a:solidFill>
              </a:rPr>
              <a:t>   </a:t>
            </a:r>
            <a:r>
              <a:rPr lang="en-US" altLang="ja-JP" dirty="0" smtClean="0">
                <a:solidFill>
                  <a:srgbClr val="000000"/>
                </a:solidFill>
              </a:rPr>
              <a:t>  </a:t>
            </a:r>
            <a:r>
              <a:rPr lang="en-US" altLang="ja-JP" dirty="0" err="1" smtClean="0">
                <a:solidFill>
                  <a:srgbClr val="000000"/>
                </a:solidFill>
              </a:rPr>
              <a:t>Nf</a:t>
            </a:r>
            <a:r>
              <a:rPr lang="en-US" altLang="ja-JP" dirty="0" smtClean="0">
                <a:solidFill>
                  <a:srgbClr val="000000"/>
                </a:solidFill>
              </a:rPr>
              <a:t>=8:  </a:t>
            </a:r>
            <a:r>
              <a:rPr lang="en-US" altLang="ja-JP" dirty="0">
                <a:solidFill>
                  <a:srgbClr val="000000"/>
                </a:solidFill>
              </a:rPr>
              <a:t>indication of a </a:t>
            </a:r>
            <a:r>
              <a:rPr lang="en-US" altLang="ja-JP" dirty="0">
                <a:solidFill>
                  <a:srgbClr val="E3560E"/>
                </a:solidFill>
              </a:rPr>
              <a:t>scalar slightly lighter than </a:t>
            </a:r>
            <a:r>
              <a:rPr lang="en-US" altLang="ja-JP" dirty="0">
                <a:solidFill>
                  <a:srgbClr val="000000"/>
                </a:solidFill>
              </a:rPr>
              <a:t>pion </a:t>
            </a:r>
            <a:r>
              <a:rPr lang="en-US" altLang="ja-JP" dirty="0" smtClean="0">
                <a:solidFill>
                  <a:srgbClr val="000000"/>
                </a:solidFill>
              </a:rPr>
              <a:t> (just for one 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975C1E"/>
                </a:solidFill>
              </a:rPr>
              <a:t> </a:t>
            </a:r>
            <a:r>
              <a:rPr lang="en-US" altLang="ja-JP" dirty="0" smtClean="0">
                <a:solidFill>
                  <a:srgbClr val="975C1E"/>
                </a:solidFill>
              </a:rPr>
              <a:t>                  </a:t>
            </a:r>
            <a:r>
              <a:rPr lang="en-US" altLang="ja-JP" dirty="0" smtClean="0">
                <a:solidFill>
                  <a:srgbClr val="000000"/>
                </a:solidFill>
              </a:rPr>
              <a:t>parameter </a:t>
            </a:r>
            <a:r>
              <a:rPr lang="en-US" altLang="ja-JP" dirty="0">
                <a:solidFill>
                  <a:srgbClr val="000000"/>
                </a:solidFill>
              </a:rPr>
              <a:t>mf=</a:t>
            </a:r>
            <a:r>
              <a:rPr lang="en-US" altLang="ja-JP" dirty="0" smtClean="0">
                <a:solidFill>
                  <a:srgbClr val="000000"/>
                </a:solidFill>
              </a:rPr>
              <a:t>0.06) </a:t>
            </a:r>
            <a:r>
              <a:rPr lang="en-US" altLang="ja-JP" dirty="0" smtClean="0">
                <a:solidFill>
                  <a:srgbClr val="E3560E"/>
                </a:solidFill>
              </a:rPr>
              <a:t>(Very preliminary)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E3560E"/>
                </a:solidFill>
              </a:rPr>
              <a:t> </a:t>
            </a:r>
            <a:r>
              <a:rPr lang="en-US" altLang="ja-JP" dirty="0" smtClean="0">
                <a:solidFill>
                  <a:srgbClr val="E3560E"/>
                </a:solidFill>
              </a:rPr>
              <a:t>     </a:t>
            </a:r>
            <a:r>
              <a:rPr lang="en-US" altLang="ja-JP" dirty="0" smtClean="0"/>
              <a:t>Both </a:t>
            </a:r>
            <a:r>
              <a:rPr lang="en-US" altLang="ja-JP" dirty="0" smtClean="0">
                <a:solidFill>
                  <a:srgbClr val="E3560E"/>
                </a:solidFill>
              </a:rPr>
              <a:t>reflecting (near) </a:t>
            </a:r>
            <a:r>
              <a:rPr lang="en-US" altLang="ja-JP" dirty="0" err="1" smtClean="0">
                <a:solidFill>
                  <a:srgbClr val="E3560E"/>
                </a:solidFill>
              </a:rPr>
              <a:t>conformality</a:t>
            </a:r>
            <a:r>
              <a:rPr lang="en-US" altLang="ja-JP" dirty="0" smtClean="0">
                <a:solidFill>
                  <a:srgbClr val="E3560E"/>
                </a:solidFill>
              </a:rPr>
              <a:t> for a wide IR region </a:t>
            </a:r>
            <a:r>
              <a:rPr lang="en-US" altLang="ja-JP" dirty="0" smtClean="0">
                <a:solidFill>
                  <a:srgbClr val="000000"/>
                </a:solidFill>
              </a:rPr>
              <a:t>below  the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975C1E"/>
                </a:solidFill>
              </a:rPr>
              <a:t> </a:t>
            </a:r>
            <a:r>
              <a:rPr lang="en-US" altLang="ja-JP" dirty="0" smtClean="0">
                <a:solidFill>
                  <a:srgbClr val="975C1E"/>
                </a:solidFill>
              </a:rPr>
              <a:t>    </a:t>
            </a:r>
            <a:r>
              <a:rPr lang="en-US" altLang="ja-JP" dirty="0" smtClean="0">
                <a:solidFill>
                  <a:srgbClr val="000000"/>
                </a:solidFill>
              </a:rPr>
              <a:t> asymptotically free UV region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E3560E"/>
                </a:solidFill>
              </a:rPr>
              <a:t> </a:t>
            </a:r>
            <a:r>
              <a:rPr lang="en-US" altLang="ja-JP" dirty="0" smtClean="0">
                <a:solidFill>
                  <a:srgbClr val="E3560E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chemeClr val="tx1"/>
                </a:solidFill>
              </a:rPr>
              <a:t>                    Hope to give the lattice answer to the theoretical issues </a:t>
            </a:r>
          </a:p>
          <a:p>
            <a:pPr marL="0" indent="0">
              <a:buNone/>
            </a:pP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                                                 before 13/14 </a:t>
            </a:r>
            <a:r>
              <a:rPr lang="en-US" altLang="ja-JP" dirty="0" err="1" smtClean="0">
                <a:solidFill>
                  <a:schemeClr val="tx1"/>
                </a:solidFill>
              </a:rPr>
              <a:t>TeV</a:t>
            </a:r>
            <a:r>
              <a:rPr lang="en-US" altLang="ja-JP" dirty="0" smtClean="0">
                <a:solidFill>
                  <a:schemeClr val="tx1"/>
                </a:solidFill>
              </a:rPr>
              <a:t> LHC  </a:t>
            </a:r>
          </a:p>
          <a:p>
            <a:pPr marL="0" indent="0">
              <a:buNone/>
            </a:pP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2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7162800" cy="663936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486400" y="1524000"/>
            <a:ext cx="3196107" cy="107721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Discovery of </a:t>
            </a:r>
          </a:p>
          <a:p>
            <a:r>
              <a:rPr lang="en-US" altLang="ja-JP" sz="3200" dirty="0"/>
              <a:t> </a:t>
            </a:r>
            <a:r>
              <a:rPr kumimoji="1" lang="en-US" altLang="ja-JP" sz="3200" dirty="0" smtClean="0"/>
              <a:t>125 </a:t>
            </a:r>
            <a:r>
              <a:rPr kumimoji="1" lang="en-US" altLang="ja-JP" sz="3200" dirty="0" err="1" smtClean="0"/>
              <a:t>GeV</a:t>
            </a:r>
            <a:r>
              <a:rPr kumimoji="1" lang="en-US" altLang="ja-JP" sz="3200" dirty="0" smtClean="0"/>
              <a:t> Boson 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91400" y="1981200"/>
            <a:ext cx="12192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Higgs 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576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304800" y="3276600"/>
            <a:ext cx="8381999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ja-JP" sz="7200" b="1" dirty="0" smtClean="0">
                <a:solidFill>
                  <a:srgbClr val="000000"/>
                </a:solidFill>
              </a:rPr>
              <a:t>Backup  Slides</a:t>
            </a:r>
            <a:endParaRPr lang="ja-JP" altLang="en-US" sz="7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0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43401" y="200916"/>
            <a:ext cx="6588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Other characteristic spectrum  in  </a:t>
            </a:r>
            <a:r>
              <a:rPr lang="en-US" altLang="ja-JP" sz="2400" b="1" dirty="0">
                <a:solidFill>
                  <a:srgbClr val="7030A0"/>
                </a:solidFill>
              </a:rPr>
              <a:t>o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ne-family WTC 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5-Point Star 18"/>
          <p:cNvSpPr/>
          <p:nvPr/>
        </p:nvSpPr>
        <p:spPr>
          <a:xfrm>
            <a:off x="455369" y="287733"/>
            <a:ext cx="288032" cy="28803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59" y="836712"/>
            <a:ext cx="6526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Chiral  symmetry  breaking:  SU(8)L x SU(8)R  </a:t>
            </a:r>
            <a:r>
              <a:rPr kumimoji="1" lang="en-US" altLang="ja-JP" b="1" dirty="0" smtClean="0">
                <a:sym typeface="Wingdings" pitchFamily="2" charset="2"/>
              </a:rPr>
              <a:t>  SU(8)V  </a:t>
            </a:r>
            <a:endParaRPr lang="en-US" altLang="ja-JP" b="1" dirty="0">
              <a:sym typeface="Wingdings" pitchFamily="2" charset="2"/>
            </a:endParaRPr>
          </a:p>
          <a:p>
            <a:r>
              <a:rPr kumimoji="1" lang="en-US" altLang="ja-JP" b="1" dirty="0" smtClean="0">
                <a:sym typeface="Wingdings" pitchFamily="2" charset="2"/>
              </a:rPr>
              <a:t>                                                  </a:t>
            </a:r>
          </a:p>
          <a:p>
            <a:r>
              <a:rPr lang="en-US" altLang="ja-JP" b="1" dirty="0">
                <a:sym typeface="Wingdings" pitchFamily="2" charset="2"/>
              </a:rPr>
              <a:t> </a:t>
            </a:r>
            <a:r>
              <a:rPr lang="en-US" altLang="ja-JP" b="1" dirty="0" smtClean="0">
                <a:sym typeface="Wingdings" pitchFamily="2" charset="2"/>
              </a:rPr>
              <a:t>                                                </a:t>
            </a:r>
            <a:r>
              <a:rPr kumimoji="1" lang="en-US" altLang="ja-JP" b="1" dirty="0" smtClean="0">
                <a:sym typeface="Wingdings" pitchFamily="2" charset="2"/>
              </a:rPr>
              <a:t>3   “would-be” NGBs:  eaten by  W, Z  </a:t>
            </a:r>
          </a:p>
          <a:p>
            <a:r>
              <a:rPr lang="en-US" altLang="ja-JP" b="1" dirty="0">
                <a:sym typeface="Wingdings" pitchFamily="2" charset="2"/>
              </a:rPr>
              <a:t> </a:t>
            </a:r>
            <a:r>
              <a:rPr lang="en-US" altLang="ja-JP" b="1" dirty="0" smtClean="0">
                <a:sym typeface="Wingdings" pitchFamily="2" charset="2"/>
              </a:rPr>
              <a:t>                                               60  (pseudo) NGB =  </a:t>
            </a:r>
            <a:r>
              <a:rPr lang="en-US" altLang="ja-JP" b="1" dirty="0" err="1" smtClean="0">
                <a:sym typeface="Wingdings" pitchFamily="2" charset="2"/>
              </a:rPr>
              <a:t>techni-pions</a:t>
            </a:r>
            <a:r>
              <a:rPr lang="en-US" altLang="ja-JP" b="1" dirty="0" smtClean="0">
                <a:sym typeface="Wingdings" pitchFamily="2" charset="2"/>
              </a:rPr>
              <a:t> (TPs)</a:t>
            </a:r>
            <a:endParaRPr kumimoji="1" lang="ja-JP" altLang="en-US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6084168" y="5080726"/>
            <a:ext cx="1976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err="1" smtClean="0"/>
              <a:t>J.Junji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S.Matsuzaki</a:t>
            </a:r>
            <a:r>
              <a:rPr lang="en-US" altLang="ja-JP" sz="1400" dirty="0" smtClean="0"/>
              <a:t>, K.Y., </a:t>
            </a:r>
          </a:p>
          <a:p>
            <a:r>
              <a:rPr lang="en-US" altLang="ja-JP" sz="1400" dirty="0" smtClean="0"/>
              <a:t>PRD87.016006. (2012) </a:t>
            </a:r>
            <a:endParaRPr lang="ja-JP" altLang="en-US" sz="1400" dirty="0"/>
          </a:p>
        </p:txBody>
      </p:sp>
      <p:pic>
        <p:nvPicPr>
          <p:cNvPr id="1026" name="Picture 2" descr="C:\Users\Shinya Matsuzaki\Desktop\equ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9" y="3082671"/>
            <a:ext cx="75008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コネクタ 9"/>
          <p:cNvCxnSpPr/>
          <p:nvPr/>
        </p:nvCxnSpPr>
        <p:spPr>
          <a:xfrm>
            <a:off x="3657600" y="2057400"/>
            <a:ext cx="37444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Shinya Matsuzaki\Desktop\equ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8" y="4169706"/>
            <a:ext cx="1335858" cy="2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inya Matsuzaki\Desktop\equ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34615"/>
            <a:ext cx="667290" cy="21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787796" y="3026998"/>
            <a:ext cx="276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:  color-octet  scalars (# 32) 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763687" y="4097826"/>
            <a:ext cx="416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: color-triplet  scalars (“</a:t>
            </a:r>
            <a:r>
              <a:rPr lang="en-US" altLang="ja-JP" dirty="0" err="1" smtClean="0"/>
              <a:t>leptoquark</a:t>
            </a:r>
            <a:r>
              <a:rPr lang="en-US" altLang="ja-JP" dirty="0" smtClean="0"/>
              <a:t>”) (#24) </a:t>
            </a: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1763687" y="5157192"/>
            <a:ext cx="2724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: color-singlet  scalars (# 4) </a:t>
            </a:r>
            <a:endParaRPr lang="ja-JP" altLang="en-US" dirty="0"/>
          </a:p>
        </p:txBody>
      </p:sp>
      <p:pic>
        <p:nvPicPr>
          <p:cNvPr id="1030" name="Picture 6" descr="C:\Users\Shinya Matsuzaki\Desktop\equa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04" y="3454545"/>
            <a:ext cx="1686100" cy="27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hinya Matsuzaki\Desktop\equa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04" y="4720379"/>
            <a:ext cx="20882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hinya Matsuzaki\Desktop\equa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36" y="5733256"/>
            <a:ext cx="244827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左中かっこ 21"/>
          <p:cNvSpPr/>
          <p:nvPr/>
        </p:nvSpPr>
        <p:spPr>
          <a:xfrm>
            <a:off x="5943600" y="2971800"/>
            <a:ext cx="188846" cy="2880320"/>
          </a:xfrm>
          <a:prstGeom prst="leftBrac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163173" y="3964882"/>
            <a:ext cx="21407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Expected masses : </a:t>
            </a:r>
          </a:p>
          <a:p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300 </a:t>
            </a:r>
            <a:r>
              <a:rPr lang="ja-JP" altLang="en-US" sz="2000" dirty="0" smtClean="0">
                <a:solidFill>
                  <a:srgbClr val="FF0000"/>
                </a:solidFill>
              </a:rPr>
              <a:t>～　</a:t>
            </a:r>
            <a:r>
              <a:rPr lang="en-US" altLang="ja-JP" sz="2000" dirty="0" smtClean="0">
                <a:solidFill>
                  <a:srgbClr val="FF0000"/>
                </a:solidFill>
              </a:rPr>
              <a:t>500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GeV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" name="左中かっこ 24"/>
          <p:cNvSpPr/>
          <p:nvPr/>
        </p:nvSpPr>
        <p:spPr>
          <a:xfrm>
            <a:off x="206690" y="3021212"/>
            <a:ext cx="188846" cy="2880320"/>
          </a:xfrm>
          <a:prstGeom prst="leftBrac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4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82936" y="980728"/>
            <a:ext cx="5423868" cy="563187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92" y="4719835"/>
            <a:ext cx="3116828" cy="213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201191" y="167374"/>
            <a:ext cx="847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err="1" smtClean="0"/>
              <a:t>Techni-pions</a:t>
            </a:r>
            <a:r>
              <a:rPr lang="en-US" altLang="ja-JP" b="1" dirty="0" smtClean="0"/>
              <a:t>:  </a:t>
            </a:r>
            <a:r>
              <a:rPr lang="en-US" altLang="ja-JP" b="1" dirty="0" smtClean="0">
                <a:solidFill>
                  <a:srgbClr val="FF0000"/>
                </a:solidFill>
              </a:rPr>
              <a:t>couplings  to  WW and ZZ  highly  suppressed </a:t>
            </a:r>
            <a:r>
              <a:rPr lang="en-US" altLang="ja-JP" dirty="0" smtClean="0"/>
              <a:t>(NO  NGB-NBG-NGB vertex)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12" y="2621427"/>
            <a:ext cx="3367388" cy="20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181" y="4712598"/>
            <a:ext cx="3163711" cy="207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95" y="3864219"/>
            <a:ext cx="798933" cy="36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61643" y="536706"/>
            <a:ext cx="4692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ym typeface="Wingdings" pitchFamily="2" charset="2"/>
              </a:rPr>
              <a:t>  </a:t>
            </a:r>
            <a:r>
              <a:rPr lang="en-US" altLang="ja-JP" b="1" dirty="0" smtClean="0"/>
              <a:t> narrow resonances  (</a:t>
            </a:r>
            <a:r>
              <a:rPr lang="en-US" altLang="ja-JP" b="1" dirty="0" err="1" smtClean="0"/>
              <a:t>tot.width</a:t>
            </a:r>
            <a:r>
              <a:rPr lang="en-US" altLang="ja-JP" b="1" dirty="0" smtClean="0"/>
              <a:t> ~  5--10GeV)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69448" y="1878189"/>
            <a:ext cx="43375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*  produced ONLY from  </a:t>
            </a:r>
            <a:r>
              <a:rPr lang="en-US" altLang="ja-JP" b="1" dirty="0" err="1" smtClean="0"/>
              <a:t>ggF</a:t>
            </a:r>
            <a:r>
              <a:rPr lang="en-US" altLang="ja-JP" b="1" dirty="0" smtClean="0"/>
              <a:t> :  </a:t>
            </a:r>
          </a:p>
          <a:p>
            <a:r>
              <a:rPr lang="en-US" altLang="ja-JP" b="1" dirty="0"/>
              <a:t> </a:t>
            </a:r>
            <a:r>
              <a:rPr lang="en-US" altLang="ja-JP" b="1" dirty="0" smtClean="0"/>
              <a:t>                                VBF,  VH,  </a:t>
            </a:r>
            <a:endParaRPr lang="en-US" altLang="ja-JP" b="1" dirty="0"/>
          </a:p>
          <a:p>
            <a:r>
              <a:rPr lang="en-US" altLang="ja-JP" b="1" dirty="0" smtClean="0"/>
              <a:t>*  Predominantly decaying to  SM fermions </a:t>
            </a:r>
            <a:endParaRPr lang="ja-JP" altLang="en-US" dirty="0"/>
          </a:p>
        </p:txBody>
      </p:sp>
      <p:pic>
        <p:nvPicPr>
          <p:cNvPr id="2056" name="Picture 8" descr="C:\Users\Shinya Matsuzaki\Desktop\equa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6" y="2946679"/>
            <a:ext cx="2789512" cy="2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614034" y="2859767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@ ~  300GeV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83980" y="4355813"/>
            <a:ext cx="306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*   decays  to  glue-gamma/Z   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638822" y="3381499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@ ~  400GeV</a:t>
            </a:r>
            <a:endParaRPr lang="ja-JP" altLang="en-US" dirty="0"/>
          </a:p>
        </p:txBody>
      </p:sp>
      <p:pic>
        <p:nvPicPr>
          <p:cNvPr id="2057" name="Picture 9" descr="C:\Users\Shinya Matsuzaki\Desktop\equa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1" y="3443349"/>
            <a:ext cx="2558656" cy="2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228600" y="1371600"/>
            <a:ext cx="5634888" cy="400110"/>
            <a:chOff x="346013" y="1540113"/>
            <a:chExt cx="5312658" cy="400110"/>
          </a:xfrm>
        </p:grpSpPr>
        <p:pic>
          <p:nvPicPr>
            <p:cNvPr id="2059" name="Picture 11" descr="C:\Users\Shinya Matsuzaki\Desktop\equation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777" y="1540113"/>
              <a:ext cx="298546" cy="358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正方形/長方形 6"/>
            <p:cNvSpPr/>
            <p:nvPr/>
          </p:nvSpPr>
          <p:spPr>
            <a:xfrm>
              <a:off x="346013" y="1540113"/>
              <a:ext cx="53126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u="sng" dirty="0" smtClean="0">
                  <a:solidFill>
                    <a:srgbClr val="7030A0"/>
                  </a:solidFill>
                </a:rPr>
                <a:t>Discovering  </a:t>
              </a:r>
              <a:r>
                <a:rPr lang="en-US" altLang="ja-JP" sz="2000" b="1" u="sng" dirty="0" err="1" smtClean="0">
                  <a:solidFill>
                    <a:srgbClr val="7030A0"/>
                  </a:solidFill>
                </a:rPr>
                <a:t>isospin</a:t>
              </a:r>
              <a:r>
                <a:rPr lang="en-US" altLang="ja-JP" sz="2000" b="1" u="sng" dirty="0" smtClean="0">
                  <a:solidFill>
                    <a:srgbClr val="7030A0"/>
                  </a:solidFill>
                </a:rPr>
                <a:t> singlet TPs:      and                </a:t>
              </a:r>
              <a:endParaRPr lang="ja-JP" altLang="en-US" sz="2000" u="sng" dirty="0">
                <a:solidFill>
                  <a:srgbClr val="7030A0"/>
                </a:solidFill>
              </a:endParaRPr>
            </a:p>
          </p:txBody>
        </p:sp>
        <p:pic>
          <p:nvPicPr>
            <p:cNvPr id="2058" name="Picture 10" descr="C:\Users\Shinya Matsuzaki\Desktop\equation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509" y="1616313"/>
              <a:ext cx="344515" cy="238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53" y="3688981"/>
            <a:ext cx="2417696" cy="61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3960189" y="3862934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@ ~  500GeV</a:t>
            </a:r>
            <a:endParaRPr lang="ja-JP" altLang="en-US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2" y="4997653"/>
            <a:ext cx="2304444" cy="46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672451" y="5764614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@ ~  500GeV</a:t>
            </a:r>
            <a:endParaRPr lang="ja-JP" altLang="en-US" dirty="0"/>
          </a:p>
        </p:txBody>
      </p:sp>
      <p:pic>
        <p:nvPicPr>
          <p:cNvPr id="2063" name="Picture 15" descr="C:\Users\Shinya Matsuzaki\Desktop\equati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12263"/>
            <a:ext cx="703031" cy="19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697" y="536706"/>
            <a:ext cx="3239691" cy="20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1014639" y="1104134"/>
            <a:ext cx="3653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err="1" smtClean="0"/>
              <a:t>J.Junji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S.Matsuzaki</a:t>
            </a:r>
            <a:r>
              <a:rPr lang="en-US" altLang="ja-JP" sz="1400" dirty="0" smtClean="0"/>
              <a:t>, K.Y., PRD87.016006. (2012) </a:t>
            </a:r>
            <a:endParaRPr lang="ja-JP" altLang="en-US" sz="1400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2088223" y="2216054"/>
            <a:ext cx="1322015" cy="2048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2057476" y="2216054"/>
            <a:ext cx="1455036" cy="2656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3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36494" y="332656"/>
            <a:ext cx="536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*  O</a:t>
            </a:r>
            <a:r>
              <a:rPr kumimoji="1" lang="en-US" altLang="ja-JP" sz="2000" b="1" dirty="0" smtClean="0">
                <a:solidFill>
                  <a:srgbClr val="7030A0"/>
                </a:solidFill>
              </a:rPr>
              <a:t>ne-family walking  </a:t>
            </a:r>
            <a:r>
              <a:rPr kumimoji="1" lang="en-US" altLang="ja-JP" sz="2000" b="1" dirty="0" err="1" smtClean="0">
                <a:solidFill>
                  <a:srgbClr val="7030A0"/>
                </a:solidFill>
              </a:rPr>
              <a:t>techni</a:t>
            </a:r>
            <a:r>
              <a:rPr kumimoji="1" lang="en-US" altLang="ja-JP" sz="2000" b="1" dirty="0" smtClean="0">
                <a:solidFill>
                  <a:srgbClr val="7030A0"/>
                </a:solidFill>
              </a:rPr>
              <a:t>-rho  mesons  (#63) 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821163" y="960673"/>
            <a:ext cx="1662605" cy="2572656"/>
            <a:chOff x="821163" y="960673"/>
            <a:chExt cx="2056792" cy="3099226"/>
          </a:xfrm>
        </p:grpSpPr>
        <p:pic>
          <p:nvPicPr>
            <p:cNvPr id="3074" name="Picture 2" descr="C:\Users\Shinya Matsuzaki\Desktop\equati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163" y="3624969"/>
              <a:ext cx="688639" cy="434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Shinya Matsuzaki\Desktop\equa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67" y="960673"/>
              <a:ext cx="921483" cy="496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Shinya Matsuzaki\Desktop\equati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103" y="1896777"/>
              <a:ext cx="2037852" cy="477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Shinya Matsuzaki\Desktop\equatio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164" y="2760873"/>
              <a:ext cx="823986" cy="411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正方形/長方形 6"/>
          <p:cNvSpPr/>
          <p:nvPr/>
        </p:nvSpPr>
        <p:spPr>
          <a:xfrm>
            <a:off x="2987769" y="1048661"/>
            <a:ext cx="2813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:  color-octet  vectors (# 32) 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2987769" y="1767085"/>
            <a:ext cx="290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:  color-triplet  vectors (# 24) 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049618" y="2427674"/>
            <a:ext cx="282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:  color-singlet  vectors (# 4) 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996870" y="3071664"/>
            <a:ext cx="3261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:  color-singlet  vectors (# 3)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[corresponding to vector states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for eaten NGBs] </a:t>
            </a:r>
            <a:endParaRPr lang="ja-JP" altLang="en-US" dirty="0"/>
          </a:p>
        </p:txBody>
      </p:sp>
      <p:sp>
        <p:nvSpPr>
          <p:cNvPr id="11" name="左中かっこ 10"/>
          <p:cNvSpPr/>
          <p:nvPr/>
        </p:nvSpPr>
        <p:spPr>
          <a:xfrm>
            <a:off x="463375" y="1067814"/>
            <a:ext cx="373098" cy="2649218"/>
          </a:xfrm>
          <a:prstGeom prst="leftBrac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中かっこ 11"/>
          <p:cNvSpPr/>
          <p:nvPr/>
        </p:nvSpPr>
        <p:spPr>
          <a:xfrm>
            <a:off x="6258469" y="1233327"/>
            <a:ext cx="254992" cy="2483705"/>
          </a:xfrm>
          <a:prstGeom prst="leftBrac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825587" y="858014"/>
            <a:ext cx="227075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Expected masses : </a:t>
            </a:r>
          </a:p>
          <a:p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en-US" altLang="ja-JP" sz="2000" dirty="0">
                <a:solidFill>
                  <a:srgbClr val="FF0000"/>
                </a:solidFill>
              </a:rPr>
              <a:t>1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lang="ja-JP" altLang="en-US" sz="2000" dirty="0" smtClean="0">
                <a:solidFill>
                  <a:srgbClr val="FF0000"/>
                </a:solidFill>
              </a:rPr>
              <a:t>～　</a:t>
            </a:r>
            <a:r>
              <a:rPr lang="en-US" altLang="ja-JP" sz="2000" dirty="0">
                <a:solidFill>
                  <a:srgbClr val="FF0000"/>
                </a:solidFill>
              </a:rPr>
              <a:t>4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TeV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consistent w/ 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EW  precision tests  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825587" y="2910685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err="1" smtClean="0"/>
              <a:t>S.Matsuzaki</a:t>
            </a:r>
            <a:r>
              <a:rPr lang="en-US" altLang="ja-JP" sz="1400" dirty="0" smtClean="0"/>
              <a:t>  and  K.Y., </a:t>
            </a:r>
          </a:p>
          <a:p>
            <a:r>
              <a:rPr lang="en-US" altLang="ja-JP" sz="1400" dirty="0" smtClean="0"/>
              <a:t>PRD86.115004. (2012) </a:t>
            </a:r>
            <a:endParaRPr lang="ja-JP" altLang="en-US" sz="1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268274" y="4036297"/>
            <a:ext cx="670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b="1" dirty="0" smtClean="0"/>
              <a:t>Typical  discovery channels:   decays to  W</a:t>
            </a:r>
            <a:r>
              <a:rPr lang="en-US" altLang="ja-JP" sz="1400" b="1" dirty="0" smtClean="0"/>
              <a:t>L</a:t>
            </a:r>
            <a:r>
              <a:rPr lang="en-US" altLang="ja-JP" b="1" dirty="0" smtClean="0"/>
              <a:t>W</a:t>
            </a:r>
            <a:r>
              <a:rPr lang="en-US" altLang="ja-JP" sz="1400" b="1" dirty="0" smtClean="0"/>
              <a:t>L</a:t>
            </a:r>
            <a:r>
              <a:rPr lang="en-US" altLang="ja-JP" b="1" dirty="0" smtClean="0"/>
              <a:t> (Z</a:t>
            </a:r>
            <a:r>
              <a:rPr lang="en-US" altLang="ja-JP" sz="1400" b="1" dirty="0" smtClean="0"/>
              <a:t>L</a:t>
            </a:r>
            <a:r>
              <a:rPr lang="en-US" altLang="ja-JP" b="1" dirty="0" smtClean="0"/>
              <a:t>Z</a:t>
            </a:r>
            <a:r>
              <a:rPr lang="en-US" altLang="ja-JP" sz="1400" b="1" dirty="0" smtClean="0"/>
              <a:t>L</a:t>
            </a:r>
            <a:r>
              <a:rPr lang="en-US" altLang="ja-JP" b="1" dirty="0" smtClean="0"/>
              <a:t>)or  TP and W</a:t>
            </a:r>
            <a:r>
              <a:rPr lang="en-US" altLang="ja-JP" sz="1400" b="1" dirty="0" smtClean="0"/>
              <a:t>L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68273" y="5505508"/>
            <a:ext cx="5921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b="1" dirty="0" smtClean="0">
                <a:solidFill>
                  <a:srgbClr val="FF0000"/>
                </a:solidFill>
              </a:rPr>
              <a:t>Novel discovery  channel:    decays  to  W(</a:t>
            </a:r>
            <a:r>
              <a:rPr lang="en-US" altLang="ja-JP" b="1" dirty="0" err="1" smtClean="0">
                <a:solidFill>
                  <a:srgbClr val="FF0000"/>
                </a:solidFill>
              </a:rPr>
              <a:t>Z,γ</a:t>
            </a:r>
            <a:r>
              <a:rPr lang="en-US" altLang="ja-JP" b="1" dirty="0" smtClean="0">
                <a:solidFill>
                  <a:srgbClr val="FF0000"/>
                </a:solidFill>
              </a:rPr>
              <a:t>) and TD!      </a:t>
            </a:r>
          </a:p>
        </p:txBody>
      </p:sp>
      <p:cxnSp>
        <p:nvCxnSpPr>
          <p:cNvPr id="17" name="直線コネクタ 16"/>
          <p:cNvCxnSpPr/>
          <p:nvPr/>
        </p:nvCxnSpPr>
        <p:spPr>
          <a:xfrm>
            <a:off x="2315981" y="6021288"/>
            <a:ext cx="504001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2243973" y="6309320"/>
            <a:ext cx="585110" cy="36004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フリーフォーム 19"/>
          <p:cNvSpPr/>
          <p:nvPr/>
        </p:nvSpPr>
        <p:spPr>
          <a:xfrm>
            <a:off x="2829083" y="6165304"/>
            <a:ext cx="556993" cy="146663"/>
          </a:xfrm>
          <a:custGeom>
            <a:avLst/>
            <a:gdLst>
              <a:gd name="connsiteX0" fmla="*/ 0 w 1449238"/>
              <a:gd name="connsiteY0" fmla="*/ 293321 h 293326"/>
              <a:gd name="connsiteX1" fmla="*/ 241540 w 1449238"/>
              <a:gd name="connsiteY1" fmla="*/ 17275 h 293326"/>
              <a:gd name="connsiteX2" fmla="*/ 491706 w 1449238"/>
              <a:gd name="connsiteY2" fmla="*/ 276068 h 293326"/>
              <a:gd name="connsiteX3" fmla="*/ 759124 w 1449238"/>
              <a:gd name="connsiteY3" fmla="*/ 22 h 293326"/>
              <a:gd name="connsiteX4" fmla="*/ 992038 w 1449238"/>
              <a:gd name="connsiteY4" fmla="*/ 293321 h 293326"/>
              <a:gd name="connsiteX5" fmla="*/ 1199072 w 1449238"/>
              <a:gd name="connsiteY5" fmla="*/ 8649 h 293326"/>
              <a:gd name="connsiteX6" fmla="*/ 1449238 w 1449238"/>
              <a:gd name="connsiteY6" fmla="*/ 293321 h 29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9238" h="293326">
                <a:moveTo>
                  <a:pt x="0" y="293321"/>
                </a:moveTo>
                <a:cubicBezTo>
                  <a:pt x="79794" y="156735"/>
                  <a:pt x="159589" y="20150"/>
                  <a:pt x="241540" y="17275"/>
                </a:cubicBezTo>
                <a:cubicBezTo>
                  <a:pt x="323491" y="14399"/>
                  <a:pt x="405442" y="278943"/>
                  <a:pt x="491706" y="276068"/>
                </a:cubicBezTo>
                <a:cubicBezTo>
                  <a:pt x="577970" y="273193"/>
                  <a:pt x="675735" y="-2853"/>
                  <a:pt x="759124" y="22"/>
                </a:cubicBezTo>
                <a:cubicBezTo>
                  <a:pt x="842513" y="2897"/>
                  <a:pt x="918713" y="291883"/>
                  <a:pt x="992038" y="293321"/>
                </a:cubicBezTo>
                <a:cubicBezTo>
                  <a:pt x="1065363" y="294759"/>
                  <a:pt x="1122872" y="8649"/>
                  <a:pt x="1199072" y="8649"/>
                </a:cubicBezTo>
                <a:cubicBezTo>
                  <a:pt x="1275272" y="8649"/>
                  <a:pt x="1401793" y="243000"/>
                  <a:pt x="1449238" y="2933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3386076" y="6311967"/>
            <a:ext cx="658097" cy="2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4044173" y="5949280"/>
            <a:ext cx="576064" cy="362687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フリーフォーム 28"/>
          <p:cNvSpPr/>
          <p:nvPr/>
        </p:nvSpPr>
        <p:spPr>
          <a:xfrm rot="2196061">
            <a:off x="4032979" y="6371106"/>
            <a:ext cx="556993" cy="146663"/>
          </a:xfrm>
          <a:custGeom>
            <a:avLst/>
            <a:gdLst>
              <a:gd name="connsiteX0" fmla="*/ 0 w 1449238"/>
              <a:gd name="connsiteY0" fmla="*/ 293321 h 293326"/>
              <a:gd name="connsiteX1" fmla="*/ 241540 w 1449238"/>
              <a:gd name="connsiteY1" fmla="*/ 17275 h 293326"/>
              <a:gd name="connsiteX2" fmla="*/ 491706 w 1449238"/>
              <a:gd name="connsiteY2" fmla="*/ 276068 h 293326"/>
              <a:gd name="connsiteX3" fmla="*/ 759124 w 1449238"/>
              <a:gd name="connsiteY3" fmla="*/ 22 h 293326"/>
              <a:gd name="connsiteX4" fmla="*/ 992038 w 1449238"/>
              <a:gd name="connsiteY4" fmla="*/ 293321 h 293326"/>
              <a:gd name="connsiteX5" fmla="*/ 1199072 w 1449238"/>
              <a:gd name="connsiteY5" fmla="*/ 8649 h 293326"/>
              <a:gd name="connsiteX6" fmla="*/ 1449238 w 1449238"/>
              <a:gd name="connsiteY6" fmla="*/ 293321 h 29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9238" h="293326">
                <a:moveTo>
                  <a:pt x="0" y="293321"/>
                </a:moveTo>
                <a:cubicBezTo>
                  <a:pt x="79794" y="156735"/>
                  <a:pt x="159589" y="20150"/>
                  <a:pt x="241540" y="17275"/>
                </a:cubicBezTo>
                <a:cubicBezTo>
                  <a:pt x="323491" y="14399"/>
                  <a:pt x="405442" y="278943"/>
                  <a:pt x="491706" y="276068"/>
                </a:cubicBezTo>
                <a:cubicBezTo>
                  <a:pt x="577970" y="273193"/>
                  <a:pt x="675735" y="-2853"/>
                  <a:pt x="759124" y="22"/>
                </a:cubicBezTo>
                <a:cubicBezTo>
                  <a:pt x="842513" y="2897"/>
                  <a:pt x="918713" y="291883"/>
                  <a:pt x="992038" y="293321"/>
                </a:cubicBezTo>
                <a:cubicBezTo>
                  <a:pt x="1065363" y="294759"/>
                  <a:pt x="1122872" y="8649"/>
                  <a:pt x="1199072" y="8649"/>
                </a:cubicBezTo>
                <a:cubicBezTo>
                  <a:pt x="1275272" y="8649"/>
                  <a:pt x="1401793" y="243000"/>
                  <a:pt x="1449238" y="2933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>
            <a:off x="3391842" y="6276551"/>
            <a:ext cx="658097" cy="2"/>
          </a:xfrm>
          <a:prstGeom prst="line">
            <a:avLst/>
          </a:prstGeom>
          <a:ln w="2222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461944" y="4685905"/>
            <a:ext cx="504001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1389936" y="4973937"/>
            <a:ext cx="585110" cy="36004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フリーフォーム 32"/>
          <p:cNvSpPr/>
          <p:nvPr/>
        </p:nvSpPr>
        <p:spPr>
          <a:xfrm>
            <a:off x="1975046" y="4829921"/>
            <a:ext cx="556993" cy="146663"/>
          </a:xfrm>
          <a:custGeom>
            <a:avLst/>
            <a:gdLst>
              <a:gd name="connsiteX0" fmla="*/ 0 w 1449238"/>
              <a:gd name="connsiteY0" fmla="*/ 293321 h 293326"/>
              <a:gd name="connsiteX1" fmla="*/ 241540 w 1449238"/>
              <a:gd name="connsiteY1" fmla="*/ 17275 h 293326"/>
              <a:gd name="connsiteX2" fmla="*/ 491706 w 1449238"/>
              <a:gd name="connsiteY2" fmla="*/ 276068 h 293326"/>
              <a:gd name="connsiteX3" fmla="*/ 759124 w 1449238"/>
              <a:gd name="connsiteY3" fmla="*/ 22 h 293326"/>
              <a:gd name="connsiteX4" fmla="*/ 992038 w 1449238"/>
              <a:gd name="connsiteY4" fmla="*/ 293321 h 293326"/>
              <a:gd name="connsiteX5" fmla="*/ 1199072 w 1449238"/>
              <a:gd name="connsiteY5" fmla="*/ 8649 h 293326"/>
              <a:gd name="connsiteX6" fmla="*/ 1449238 w 1449238"/>
              <a:gd name="connsiteY6" fmla="*/ 293321 h 29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9238" h="293326">
                <a:moveTo>
                  <a:pt x="0" y="293321"/>
                </a:moveTo>
                <a:cubicBezTo>
                  <a:pt x="79794" y="156735"/>
                  <a:pt x="159589" y="20150"/>
                  <a:pt x="241540" y="17275"/>
                </a:cubicBezTo>
                <a:cubicBezTo>
                  <a:pt x="323491" y="14399"/>
                  <a:pt x="405442" y="278943"/>
                  <a:pt x="491706" y="276068"/>
                </a:cubicBezTo>
                <a:cubicBezTo>
                  <a:pt x="577970" y="273193"/>
                  <a:pt x="675735" y="-2853"/>
                  <a:pt x="759124" y="22"/>
                </a:cubicBezTo>
                <a:cubicBezTo>
                  <a:pt x="842513" y="2897"/>
                  <a:pt x="918713" y="291883"/>
                  <a:pt x="992038" y="293321"/>
                </a:cubicBezTo>
                <a:cubicBezTo>
                  <a:pt x="1065363" y="294759"/>
                  <a:pt x="1122872" y="8649"/>
                  <a:pt x="1199072" y="8649"/>
                </a:cubicBezTo>
                <a:cubicBezTo>
                  <a:pt x="1275272" y="8649"/>
                  <a:pt x="1401793" y="243000"/>
                  <a:pt x="1449238" y="2933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2532039" y="4976584"/>
            <a:ext cx="658097" cy="2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フリーフォーム 35"/>
          <p:cNvSpPr/>
          <p:nvPr/>
        </p:nvSpPr>
        <p:spPr>
          <a:xfrm rot="2196061">
            <a:off x="3178942" y="5035723"/>
            <a:ext cx="556993" cy="146663"/>
          </a:xfrm>
          <a:custGeom>
            <a:avLst/>
            <a:gdLst>
              <a:gd name="connsiteX0" fmla="*/ 0 w 1449238"/>
              <a:gd name="connsiteY0" fmla="*/ 293321 h 293326"/>
              <a:gd name="connsiteX1" fmla="*/ 241540 w 1449238"/>
              <a:gd name="connsiteY1" fmla="*/ 17275 h 293326"/>
              <a:gd name="connsiteX2" fmla="*/ 491706 w 1449238"/>
              <a:gd name="connsiteY2" fmla="*/ 276068 h 293326"/>
              <a:gd name="connsiteX3" fmla="*/ 759124 w 1449238"/>
              <a:gd name="connsiteY3" fmla="*/ 22 h 293326"/>
              <a:gd name="connsiteX4" fmla="*/ 992038 w 1449238"/>
              <a:gd name="connsiteY4" fmla="*/ 293321 h 293326"/>
              <a:gd name="connsiteX5" fmla="*/ 1199072 w 1449238"/>
              <a:gd name="connsiteY5" fmla="*/ 8649 h 293326"/>
              <a:gd name="connsiteX6" fmla="*/ 1449238 w 1449238"/>
              <a:gd name="connsiteY6" fmla="*/ 293321 h 29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9238" h="293326">
                <a:moveTo>
                  <a:pt x="0" y="293321"/>
                </a:moveTo>
                <a:cubicBezTo>
                  <a:pt x="79794" y="156735"/>
                  <a:pt x="159589" y="20150"/>
                  <a:pt x="241540" y="17275"/>
                </a:cubicBezTo>
                <a:cubicBezTo>
                  <a:pt x="323491" y="14399"/>
                  <a:pt x="405442" y="278943"/>
                  <a:pt x="491706" y="276068"/>
                </a:cubicBezTo>
                <a:cubicBezTo>
                  <a:pt x="577970" y="273193"/>
                  <a:pt x="675735" y="-2853"/>
                  <a:pt x="759124" y="22"/>
                </a:cubicBezTo>
                <a:cubicBezTo>
                  <a:pt x="842513" y="2897"/>
                  <a:pt x="918713" y="291883"/>
                  <a:pt x="992038" y="293321"/>
                </a:cubicBezTo>
                <a:cubicBezTo>
                  <a:pt x="1065363" y="294759"/>
                  <a:pt x="1122872" y="8649"/>
                  <a:pt x="1199072" y="8649"/>
                </a:cubicBezTo>
                <a:cubicBezTo>
                  <a:pt x="1275272" y="8649"/>
                  <a:pt x="1401793" y="243000"/>
                  <a:pt x="1449238" y="2933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>
            <a:off x="2537805" y="4941168"/>
            <a:ext cx="658097" cy="2"/>
          </a:xfrm>
          <a:prstGeom prst="line">
            <a:avLst/>
          </a:prstGeom>
          <a:ln w="2222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5538048" y="4639781"/>
            <a:ext cx="504001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5466040" y="4927813"/>
            <a:ext cx="585110" cy="36004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フリーフォーム 39"/>
          <p:cNvSpPr/>
          <p:nvPr/>
        </p:nvSpPr>
        <p:spPr>
          <a:xfrm>
            <a:off x="6051150" y="4783797"/>
            <a:ext cx="556993" cy="146663"/>
          </a:xfrm>
          <a:custGeom>
            <a:avLst/>
            <a:gdLst>
              <a:gd name="connsiteX0" fmla="*/ 0 w 1449238"/>
              <a:gd name="connsiteY0" fmla="*/ 293321 h 293326"/>
              <a:gd name="connsiteX1" fmla="*/ 241540 w 1449238"/>
              <a:gd name="connsiteY1" fmla="*/ 17275 h 293326"/>
              <a:gd name="connsiteX2" fmla="*/ 491706 w 1449238"/>
              <a:gd name="connsiteY2" fmla="*/ 276068 h 293326"/>
              <a:gd name="connsiteX3" fmla="*/ 759124 w 1449238"/>
              <a:gd name="connsiteY3" fmla="*/ 22 h 293326"/>
              <a:gd name="connsiteX4" fmla="*/ 992038 w 1449238"/>
              <a:gd name="connsiteY4" fmla="*/ 293321 h 293326"/>
              <a:gd name="connsiteX5" fmla="*/ 1199072 w 1449238"/>
              <a:gd name="connsiteY5" fmla="*/ 8649 h 293326"/>
              <a:gd name="connsiteX6" fmla="*/ 1449238 w 1449238"/>
              <a:gd name="connsiteY6" fmla="*/ 293321 h 29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9238" h="293326">
                <a:moveTo>
                  <a:pt x="0" y="293321"/>
                </a:moveTo>
                <a:cubicBezTo>
                  <a:pt x="79794" y="156735"/>
                  <a:pt x="159589" y="20150"/>
                  <a:pt x="241540" y="17275"/>
                </a:cubicBezTo>
                <a:cubicBezTo>
                  <a:pt x="323491" y="14399"/>
                  <a:pt x="405442" y="278943"/>
                  <a:pt x="491706" y="276068"/>
                </a:cubicBezTo>
                <a:cubicBezTo>
                  <a:pt x="577970" y="273193"/>
                  <a:pt x="675735" y="-2853"/>
                  <a:pt x="759124" y="22"/>
                </a:cubicBezTo>
                <a:cubicBezTo>
                  <a:pt x="842513" y="2897"/>
                  <a:pt x="918713" y="291883"/>
                  <a:pt x="992038" y="293321"/>
                </a:cubicBezTo>
                <a:cubicBezTo>
                  <a:pt x="1065363" y="294759"/>
                  <a:pt x="1122872" y="8649"/>
                  <a:pt x="1199072" y="8649"/>
                </a:cubicBezTo>
                <a:cubicBezTo>
                  <a:pt x="1275272" y="8649"/>
                  <a:pt x="1401793" y="243000"/>
                  <a:pt x="1449238" y="2933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>
            <a:off x="6608143" y="4930460"/>
            <a:ext cx="658097" cy="2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7266240" y="4567773"/>
            <a:ext cx="576064" cy="36268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フリーフォーム 42"/>
          <p:cNvSpPr/>
          <p:nvPr/>
        </p:nvSpPr>
        <p:spPr>
          <a:xfrm rot="19957284">
            <a:off x="3126653" y="4733779"/>
            <a:ext cx="556993" cy="146663"/>
          </a:xfrm>
          <a:custGeom>
            <a:avLst/>
            <a:gdLst>
              <a:gd name="connsiteX0" fmla="*/ 0 w 1449238"/>
              <a:gd name="connsiteY0" fmla="*/ 293321 h 293326"/>
              <a:gd name="connsiteX1" fmla="*/ 241540 w 1449238"/>
              <a:gd name="connsiteY1" fmla="*/ 17275 h 293326"/>
              <a:gd name="connsiteX2" fmla="*/ 491706 w 1449238"/>
              <a:gd name="connsiteY2" fmla="*/ 276068 h 293326"/>
              <a:gd name="connsiteX3" fmla="*/ 759124 w 1449238"/>
              <a:gd name="connsiteY3" fmla="*/ 22 h 293326"/>
              <a:gd name="connsiteX4" fmla="*/ 992038 w 1449238"/>
              <a:gd name="connsiteY4" fmla="*/ 293321 h 293326"/>
              <a:gd name="connsiteX5" fmla="*/ 1199072 w 1449238"/>
              <a:gd name="connsiteY5" fmla="*/ 8649 h 293326"/>
              <a:gd name="connsiteX6" fmla="*/ 1449238 w 1449238"/>
              <a:gd name="connsiteY6" fmla="*/ 293321 h 29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9238" h="293326">
                <a:moveTo>
                  <a:pt x="0" y="293321"/>
                </a:moveTo>
                <a:cubicBezTo>
                  <a:pt x="79794" y="156735"/>
                  <a:pt x="159589" y="20150"/>
                  <a:pt x="241540" y="17275"/>
                </a:cubicBezTo>
                <a:cubicBezTo>
                  <a:pt x="323491" y="14399"/>
                  <a:pt x="405442" y="278943"/>
                  <a:pt x="491706" y="276068"/>
                </a:cubicBezTo>
                <a:cubicBezTo>
                  <a:pt x="577970" y="273193"/>
                  <a:pt x="675735" y="-2853"/>
                  <a:pt x="759124" y="22"/>
                </a:cubicBezTo>
                <a:cubicBezTo>
                  <a:pt x="842513" y="2897"/>
                  <a:pt x="918713" y="291883"/>
                  <a:pt x="992038" y="293321"/>
                </a:cubicBezTo>
                <a:cubicBezTo>
                  <a:pt x="1065363" y="294759"/>
                  <a:pt x="1122872" y="8649"/>
                  <a:pt x="1199072" y="8649"/>
                </a:cubicBezTo>
                <a:cubicBezTo>
                  <a:pt x="1275272" y="8649"/>
                  <a:pt x="1401793" y="243000"/>
                  <a:pt x="1449238" y="2933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コネクタ 43"/>
          <p:cNvCxnSpPr/>
          <p:nvPr/>
        </p:nvCxnSpPr>
        <p:spPr>
          <a:xfrm>
            <a:off x="6613909" y="4895044"/>
            <a:ext cx="658097" cy="2"/>
          </a:xfrm>
          <a:prstGeom prst="line">
            <a:avLst/>
          </a:prstGeom>
          <a:ln w="2222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フリーフォーム 46"/>
          <p:cNvSpPr/>
          <p:nvPr/>
        </p:nvSpPr>
        <p:spPr>
          <a:xfrm rot="2196061">
            <a:off x="7255045" y="4989063"/>
            <a:ext cx="556993" cy="146663"/>
          </a:xfrm>
          <a:custGeom>
            <a:avLst/>
            <a:gdLst>
              <a:gd name="connsiteX0" fmla="*/ 0 w 1449238"/>
              <a:gd name="connsiteY0" fmla="*/ 293321 h 293326"/>
              <a:gd name="connsiteX1" fmla="*/ 241540 w 1449238"/>
              <a:gd name="connsiteY1" fmla="*/ 17275 h 293326"/>
              <a:gd name="connsiteX2" fmla="*/ 491706 w 1449238"/>
              <a:gd name="connsiteY2" fmla="*/ 276068 h 293326"/>
              <a:gd name="connsiteX3" fmla="*/ 759124 w 1449238"/>
              <a:gd name="connsiteY3" fmla="*/ 22 h 293326"/>
              <a:gd name="connsiteX4" fmla="*/ 992038 w 1449238"/>
              <a:gd name="connsiteY4" fmla="*/ 293321 h 293326"/>
              <a:gd name="connsiteX5" fmla="*/ 1199072 w 1449238"/>
              <a:gd name="connsiteY5" fmla="*/ 8649 h 293326"/>
              <a:gd name="connsiteX6" fmla="*/ 1449238 w 1449238"/>
              <a:gd name="connsiteY6" fmla="*/ 293321 h 29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9238" h="293326">
                <a:moveTo>
                  <a:pt x="0" y="293321"/>
                </a:moveTo>
                <a:cubicBezTo>
                  <a:pt x="79794" y="156735"/>
                  <a:pt x="159589" y="20150"/>
                  <a:pt x="241540" y="17275"/>
                </a:cubicBezTo>
                <a:cubicBezTo>
                  <a:pt x="323491" y="14399"/>
                  <a:pt x="405442" y="278943"/>
                  <a:pt x="491706" y="276068"/>
                </a:cubicBezTo>
                <a:cubicBezTo>
                  <a:pt x="577970" y="273193"/>
                  <a:pt x="675735" y="-2853"/>
                  <a:pt x="759124" y="22"/>
                </a:cubicBezTo>
                <a:cubicBezTo>
                  <a:pt x="842513" y="2897"/>
                  <a:pt x="918713" y="291883"/>
                  <a:pt x="992038" y="293321"/>
                </a:cubicBezTo>
                <a:cubicBezTo>
                  <a:pt x="1065363" y="294759"/>
                  <a:pt x="1122872" y="8649"/>
                  <a:pt x="1199072" y="8649"/>
                </a:cubicBezTo>
                <a:cubicBezTo>
                  <a:pt x="1275272" y="8649"/>
                  <a:pt x="1401793" y="243000"/>
                  <a:pt x="1449238" y="2933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6058225" y="6231082"/>
            <a:ext cx="2529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err="1" smtClean="0"/>
              <a:t>S.Matsuzaki</a:t>
            </a:r>
            <a:r>
              <a:rPr lang="en-US" altLang="ja-JP" sz="1400" i="1" dirty="0" smtClean="0"/>
              <a:t> and K.Y., in progress</a:t>
            </a:r>
            <a:endParaRPr lang="ja-JP" altLang="en-US" sz="1400" i="1" dirty="0"/>
          </a:p>
        </p:txBody>
      </p:sp>
      <p:sp>
        <p:nvSpPr>
          <p:cNvPr id="28" name="正方形/長方形 27"/>
          <p:cNvSpPr/>
          <p:nvPr/>
        </p:nvSpPr>
        <p:spPr>
          <a:xfrm>
            <a:off x="1061706" y="443777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q</a:t>
            </a:r>
            <a:endParaRPr lang="ja-JP" altLang="en-US" dirty="0"/>
          </a:p>
        </p:txBody>
      </p:sp>
      <p:sp>
        <p:nvSpPr>
          <p:cNvPr id="50" name="正方形/長方形 49"/>
          <p:cNvSpPr/>
          <p:nvPr/>
        </p:nvSpPr>
        <p:spPr>
          <a:xfrm>
            <a:off x="1082897" y="5128161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q</a:t>
            </a:r>
            <a:endParaRPr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1771970" y="4429255"/>
            <a:ext cx="711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err="1" smtClean="0"/>
              <a:t>W,Z,γ</a:t>
            </a:r>
            <a:endParaRPr lang="ja-JP" altLang="en-US" dirty="0"/>
          </a:p>
        </p:txBody>
      </p:sp>
      <p:sp>
        <p:nvSpPr>
          <p:cNvPr id="52" name="正方形/長方形 51"/>
          <p:cNvSpPr/>
          <p:nvPr/>
        </p:nvSpPr>
        <p:spPr>
          <a:xfrm>
            <a:off x="2640382" y="4505852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ρ</a:t>
            </a:r>
            <a:endParaRPr lang="ja-JP" altLang="en-US" b="1" dirty="0"/>
          </a:p>
        </p:txBody>
      </p:sp>
      <p:sp>
        <p:nvSpPr>
          <p:cNvPr id="45" name="正方形/長方形 44"/>
          <p:cNvSpPr/>
          <p:nvPr/>
        </p:nvSpPr>
        <p:spPr>
          <a:xfrm>
            <a:off x="3687690" y="4487797"/>
            <a:ext cx="745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W</a:t>
            </a:r>
            <a:r>
              <a:rPr lang="en-US" altLang="ja-JP" sz="1400" b="1" dirty="0" smtClean="0"/>
              <a:t>L, </a:t>
            </a:r>
            <a:r>
              <a:rPr lang="en-US" altLang="ja-JP" b="1" dirty="0" smtClean="0"/>
              <a:t>Z</a:t>
            </a:r>
            <a:r>
              <a:rPr lang="en-US" altLang="ja-JP" sz="1400" b="1" dirty="0" smtClean="0"/>
              <a:t>L</a:t>
            </a:r>
            <a:endParaRPr lang="ja-JP" altLang="en-US" dirty="0"/>
          </a:p>
        </p:txBody>
      </p:sp>
      <p:sp>
        <p:nvSpPr>
          <p:cNvPr id="54" name="正方形/長方形 53"/>
          <p:cNvSpPr/>
          <p:nvPr/>
        </p:nvSpPr>
        <p:spPr>
          <a:xfrm>
            <a:off x="3720890" y="5108732"/>
            <a:ext cx="519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W</a:t>
            </a:r>
            <a:r>
              <a:rPr lang="en-US" altLang="ja-JP" sz="1400" b="1" dirty="0" smtClean="0"/>
              <a:t>L,</a:t>
            </a:r>
            <a:endParaRPr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4126168" y="5108732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Z</a:t>
            </a:r>
            <a:r>
              <a:rPr lang="en-US" altLang="ja-JP" sz="1400" b="1" dirty="0" smtClean="0"/>
              <a:t>L</a:t>
            </a:r>
            <a:endParaRPr lang="ja-JP" altLang="en-US" dirty="0"/>
          </a:p>
        </p:txBody>
      </p:sp>
      <p:sp>
        <p:nvSpPr>
          <p:cNvPr id="56" name="正方形/長方形 55"/>
          <p:cNvSpPr/>
          <p:nvPr/>
        </p:nvSpPr>
        <p:spPr>
          <a:xfrm>
            <a:off x="5973747" y="4383107"/>
            <a:ext cx="711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err="1" smtClean="0"/>
              <a:t>W,Z,γ</a:t>
            </a:r>
            <a:endParaRPr lang="ja-JP" altLang="en-US" dirty="0"/>
          </a:p>
        </p:txBody>
      </p:sp>
      <p:sp>
        <p:nvSpPr>
          <p:cNvPr id="57" name="正方形/長方形 56"/>
          <p:cNvSpPr/>
          <p:nvPr/>
        </p:nvSpPr>
        <p:spPr>
          <a:xfrm>
            <a:off x="6857794" y="447358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ρ</a:t>
            </a:r>
            <a:endParaRPr lang="ja-JP" altLang="en-US" b="1" dirty="0"/>
          </a:p>
        </p:txBody>
      </p:sp>
      <p:sp>
        <p:nvSpPr>
          <p:cNvPr id="58" name="正方形/長方形 57"/>
          <p:cNvSpPr/>
          <p:nvPr/>
        </p:nvSpPr>
        <p:spPr>
          <a:xfrm>
            <a:off x="7842304" y="5062394"/>
            <a:ext cx="745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W</a:t>
            </a:r>
            <a:r>
              <a:rPr lang="en-US" altLang="ja-JP" sz="1400" b="1" dirty="0" smtClean="0"/>
              <a:t>L, </a:t>
            </a:r>
            <a:r>
              <a:rPr lang="en-US" altLang="ja-JP" b="1" dirty="0" smtClean="0"/>
              <a:t>Z</a:t>
            </a:r>
            <a:r>
              <a:rPr lang="en-US" altLang="ja-JP" sz="1400" b="1" dirty="0" smtClean="0"/>
              <a:t>L</a:t>
            </a:r>
            <a:endParaRPr lang="ja-JP" altLang="en-US" dirty="0"/>
          </a:p>
        </p:txBody>
      </p:sp>
      <p:sp>
        <p:nvSpPr>
          <p:cNvPr id="59" name="正方形/長方形 58"/>
          <p:cNvSpPr/>
          <p:nvPr/>
        </p:nvSpPr>
        <p:spPr>
          <a:xfrm>
            <a:off x="7943599" y="4379784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TP</a:t>
            </a:r>
            <a:endParaRPr lang="ja-JP" altLang="en-US" dirty="0"/>
          </a:p>
        </p:txBody>
      </p:sp>
      <p:sp>
        <p:nvSpPr>
          <p:cNvPr id="60" name="正方形/長方形 59"/>
          <p:cNvSpPr/>
          <p:nvPr/>
        </p:nvSpPr>
        <p:spPr>
          <a:xfrm>
            <a:off x="1869733" y="644402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q</a:t>
            </a:r>
            <a:endParaRPr lang="ja-JP" altLang="en-US" dirty="0"/>
          </a:p>
        </p:txBody>
      </p:sp>
      <p:sp>
        <p:nvSpPr>
          <p:cNvPr id="61" name="正方形/長方形 60"/>
          <p:cNvSpPr/>
          <p:nvPr/>
        </p:nvSpPr>
        <p:spPr>
          <a:xfrm>
            <a:off x="1935875" y="5883296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q</a:t>
            </a:r>
            <a:endParaRPr lang="ja-JP" altLang="en-US" dirty="0"/>
          </a:p>
        </p:txBody>
      </p:sp>
      <p:sp>
        <p:nvSpPr>
          <p:cNvPr id="62" name="正方形/長方形 61"/>
          <p:cNvSpPr/>
          <p:nvPr/>
        </p:nvSpPr>
        <p:spPr>
          <a:xfrm>
            <a:off x="2793629" y="5795972"/>
            <a:ext cx="711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err="1" smtClean="0"/>
              <a:t>W,Z,γ</a:t>
            </a:r>
            <a:endParaRPr lang="ja-JP" altLang="en-US" dirty="0"/>
          </a:p>
        </p:txBody>
      </p:sp>
      <p:sp>
        <p:nvSpPr>
          <p:cNvPr id="63" name="正方形/長方形 62"/>
          <p:cNvSpPr/>
          <p:nvPr/>
        </p:nvSpPr>
        <p:spPr>
          <a:xfrm>
            <a:off x="3689268" y="5850183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ρ</a:t>
            </a:r>
            <a:endParaRPr lang="ja-JP" altLang="en-US" b="1" dirty="0"/>
          </a:p>
        </p:txBody>
      </p:sp>
      <p:sp>
        <p:nvSpPr>
          <p:cNvPr id="64" name="正方形/長方形 63"/>
          <p:cNvSpPr/>
          <p:nvPr/>
        </p:nvSpPr>
        <p:spPr>
          <a:xfrm>
            <a:off x="4716016" y="6384971"/>
            <a:ext cx="711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err="1" smtClean="0"/>
              <a:t>W,Z,γ</a:t>
            </a:r>
            <a:endParaRPr lang="ja-JP" altLang="en-US" b="1" dirty="0"/>
          </a:p>
        </p:txBody>
      </p:sp>
      <p:sp>
        <p:nvSpPr>
          <p:cNvPr id="65" name="正方形/長方形 64"/>
          <p:cNvSpPr/>
          <p:nvPr/>
        </p:nvSpPr>
        <p:spPr>
          <a:xfrm>
            <a:off x="4716016" y="5836622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φ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(TD)</a:t>
            </a:r>
            <a:endParaRPr lang="ja-JP" altLang="en-US" b="1" dirty="0"/>
          </a:p>
        </p:txBody>
      </p:sp>
      <p:sp>
        <p:nvSpPr>
          <p:cNvPr id="66" name="角丸四角形 65"/>
          <p:cNvSpPr/>
          <p:nvPr/>
        </p:nvSpPr>
        <p:spPr>
          <a:xfrm>
            <a:off x="179512" y="3994994"/>
            <a:ext cx="8712967" cy="275930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Documents and Settings\synya\デスクトップ\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005064"/>
            <a:ext cx="1008112" cy="800560"/>
          </a:xfrm>
          <a:prstGeom prst="rect">
            <a:avLst/>
          </a:prstGeom>
          <a:noFill/>
        </p:spPr>
      </p:pic>
      <p:pic>
        <p:nvPicPr>
          <p:cNvPr id="2060" name="Picture 12" descr="C:\Documents and Settings\synya\デスクトップ\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301208"/>
            <a:ext cx="936104" cy="822637"/>
          </a:xfrm>
          <a:prstGeom prst="rect">
            <a:avLst/>
          </a:prstGeom>
          <a:noFill/>
        </p:spPr>
      </p:pic>
      <p:pic>
        <p:nvPicPr>
          <p:cNvPr id="2059" name="Picture 11" descr="C:\Documents and Settings\synya\デスクトップ\fi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725144"/>
            <a:ext cx="851272" cy="771465"/>
          </a:xfrm>
          <a:prstGeom prst="rect">
            <a:avLst/>
          </a:prstGeom>
          <a:noFill/>
        </p:spPr>
      </p:pic>
      <p:pic>
        <p:nvPicPr>
          <p:cNvPr id="2052" name="Picture 4" descr="C:\Documents and Settings\synya\デスクトップ\fi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573016"/>
            <a:ext cx="2659732" cy="886577"/>
          </a:xfrm>
          <a:prstGeom prst="rect">
            <a:avLst/>
          </a:prstGeom>
          <a:noFill/>
        </p:spPr>
      </p:pic>
      <p:pic>
        <p:nvPicPr>
          <p:cNvPr id="2050" name="Picture 2" descr="C:\Documents and Settings\synya\デスクトップ\fig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836712"/>
            <a:ext cx="3939368" cy="77291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796136" y="1052736"/>
            <a:ext cx="23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generating  functional</a:t>
            </a:r>
            <a:endParaRPr lang="ja-JP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555776" y="1412776"/>
            <a:ext cx="792088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987824" y="1412776"/>
            <a:ext cx="72008" cy="648072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55776" y="2060848"/>
            <a:ext cx="4422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sources  =  UV  boundary  values  </a:t>
            </a:r>
          </a:p>
          <a:p>
            <a:r>
              <a:rPr lang="en-US" altLang="ja-JP" b="1" dirty="0" smtClean="0"/>
              <a:t>  for  bulk scalar,  vector, axial-vector  fields</a:t>
            </a:r>
            <a:endParaRPr lang="ja-JP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520" y="404664"/>
            <a:ext cx="2230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*  AdS/CFT  recipe: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980728"/>
            <a:ext cx="5619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1403648" y="1196752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23528" y="1772816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classical  solutions</a:t>
            </a:r>
            <a:endParaRPr lang="ja-JP" alt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259632" y="1340768"/>
            <a:ext cx="288032" cy="504056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9552" y="3933056"/>
            <a:ext cx="7359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Current  collerators   </a:t>
            </a:r>
          </a:p>
          <a:p>
            <a:r>
              <a:rPr lang="en-US" altLang="ja-JP" b="1" dirty="0" smtClean="0"/>
              <a:t>are   calculated  as  a function  of   three  IR –boundary  values  and             :</a:t>
            </a:r>
            <a:endParaRPr lang="ja-JP" altLang="en-US" dirty="0"/>
          </a:p>
        </p:txBody>
      </p:sp>
      <p:pic>
        <p:nvPicPr>
          <p:cNvPr id="2053" name="Picture 5" descr="C:\Documents and Settings\synya\デスクトップ\fig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2996952"/>
            <a:ext cx="1759694" cy="723162"/>
          </a:xfrm>
          <a:prstGeom prst="rect">
            <a:avLst/>
          </a:prstGeom>
          <a:noFill/>
        </p:spPr>
      </p:pic>
      <p:pic>
        <p:nvPicPr>
          <p:cNvPr id="2054" name="Picture 6" descr="C:\Documents and Settings\synya\デスクトップ\fig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2996952"/>
            <a:ext cx="4070909" cy="785614"/>
          </a:xfrm>
          <a:prstGeom prst="rect">
            <a:avLst/>
          </a:prstGeom>
          <a:noFill/>
        </p:spPr>
      </p:pic>
      <p:pic>
        <p:nvPicPr>
          <p:cNvPr id="2056" name="Picture 8" descr="C:\Documents and Settings\synya\デスクトップ\fig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4725144"/>
            <a:ext cx="720080" cy="830861"/>
          </a:xfrm>
          <a:prstGeom prst="rect">
            <a:avLst/>
          </a:prstGeom>
          <a:noFill/>
        </p:spPr>
      </p:pic>
      <p:pic>
        <p:nvPicPr>
          <p:cNvPr id="2057" name="Picture 9" descr="C:\Documents and Settings\synya\デスクトップ\fig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5373216"/>
            <a:ext cx="671218" cy="648072"/>
          </a:xfrm>
          <a:prstGeom prst="rect">
            <a:avLst/>
          </a:prstGeom>
          <a:noFill/>
        </p:spPr>
      </p:pic>
      <p:pic>
        <p:nvPicPr>
          <p:cNvPr id="2058" name="Picture 10" descr="C:\Documents and Settings\synya\デスクトップ\fig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5696" y="5877272"/>
            <a:ext cx="1008112" cy="794271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699792" y="4941168"/>
            <a:ext cx="2730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:  IR value  of  bulk  scalar  </a:t>
            </a:r>
            <a:endParaRPr lang="ja-JP" altLang="en-US" dirty="0"/>
          </a:p>
        </p:txBody>
      </p:sp>
      <p:sp>
        <p:nvSpPr>
          <p:cNvPr id="32" name="Rectangle 31"/>
          <p:cNvSpPr/>
          <p:nvPr/>
        </p:nvSpPr>
        <p:spPr>
          <a:xfrm>
            <a:off x="2699792" y="5517232"/>
            <a:ext cx="2730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:  IR value  of  bulk  scalar  </a:t>
            </a:r>
            <a:endParaRPr lang="ja-JP" altLang="en-US" dirty="0"/>
          </a:p>
        </p:txBody>
      </p:sp>
      <p:sp>
        <p:nvSpPr>
          <p:cNvPr id="33" name="Rectangle 32"/>
          <p:cNvSpPr/>
          <p:nvPr/>
        </p:nvSpPr>
        <p:spPr>
          <a:xfrm>
            <a:off x="2699792" y="6021288"/>
            <a:ext cx="216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:  IR-brane  position </a:t>
            </a:r>
            <a:endParaRPr lang="ja-JP" altLang="en-US" dirty="0"/>
          </a:p>
        </p:txBody>
      </p:sp>
      <p:pic>
        <p:nvPicPr>
          <p:cNvPr id="2061" name="Picture 13" descr="C:\Documents and Settings\synya\デスクトップ\fig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4725144"/>
            <a:ext cx="936104" cy="733703"/>
          </a:xfrm>
          <a:prstGeom prst="rect">
            <a:avLst/>
          </a:prstGeom>
          <a:noFill/>
        </p:spPr>
      </p:pic>
      <p:pic>
        <p:nvPicPr>
          <p:cNvPr id="2062" name="Picture 14" descr="C:\Documents and Settings\synya\デスクトップ\fig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301208"/>
            <a:ext cx="1039738" cy="879778"/>
          </a:xfrm>
          <a:prstGeom prst="rect">
            <a:avLst/>
          </a:prstGeom>
          <a:noFill/>
        </p:spPr>
      </p:pic>
      <p:cxnSp>
        <p:nvCxnSpPr>
          <p:cNvPr id="40" name="Straight Arrow Connector 39"/>
          <p:cNvCxnSpPr/>
          <p:nvPr/>
        </p:nvCxnSpPr>
        <p:spPr>
          <a:xfrm>
            <a:off x="5940152" y="5157192"/>
            <a:ext cx="720080" cy="0"/>
          </a:xfrm>
          <a:prstGeom prst="straightConnector1">
            <a:avLst/>
          </a:prstGeom>
          <a:ln w="317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012160" y="5733256"/>
            <a:ext cx="720080" cy="0"/>
          </a:xfrm>
          <a:prstGeom prst="straightConnector1">
            <a:avLst/>
          </a:prstGeom>
          <a:ln w="317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012160" y="4653136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dual</a:t>
            </a:r>
            <a:endParaRPr lang="ja-JP" altLang="en-US" dirty="0">
              <a:solidFill>
                <a:srgbClr val="7030A0"/>
              </a:solidFill>
            </a:endParaRPr>
          </a:p>
        </p:txBody>
      </p:sp>
      <p:sp>
        <p:nvSpPr>
          <p:cNvPr id="44" name="Left Brace 43"/>
          <p:cNvSpPr/>
          <p:nvPr/>
        </p:nvSpPr>
        <p:spPr>
          <a:xfrm>
            <a:off x="1691680" y="5013176"/>
            <a:ext cx="360040" cy="1368152"/>
          </a:xfrm>
          <a:prstGeom prst="leftBrac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64" name="Picture 16" descr="C:\Documents and Settings\synya\デスクトップ\fig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5576" y="2924944"/>
            <a:ext cx="1152128" cy="814919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>
            <a:off x="1907704" y="3356992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9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0028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4248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6"/>
          <p:cNvGrpSpPr/>
          <p:nvPr/>
        </p:nvGrpSpPr>
        <p:grpSpPr>
          <a:xfrm>
            <a:off x="539552" y="4797152"/>
            <a:ext cx="6420147" cy="1526654"/>
            <a:chOff x="395536" y="2852936"/>
            <a:chExt cx="6420147" cy="152665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3212976"/>
              <a:ext cx="1781175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576" y="3789040"/>
              <a:ext cx="1685925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395536" y="2852936"/>
              <a:ext cx="28135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/>
                <a:t>*  IR  boundary  values:  </a:t>
              </a:r>
              <a:endParaRPr lang="ja-JP" altLang="en-US" sz="20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771800" y="3501008"/>
              <a:ext cx="1008112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771800" y="4077072"/>
              <a:ext cx="1008112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995936" y="3284984"/>
              <a:ext cx="19816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/>
                <a:t>chiral  condensate</a:t>
              </a:r>
              <a:endParaRPr lang="ja-JP" alt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95936" y="3933056"/>
              <a:ext cx="2002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/>
                <a:t>gluon  condensate</a:t>
              </a:r>
              <a:endParaRPr lang="ja-JP" altLang="en-US" dirty="0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12160" y="3212976"/>
              <a:ext cx="648072" cy="45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40152" y="3861048"/>
              <a:ext cx="875531" cy="47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7"/>
          <p:cNvGrpSpPr/>
          <p:nvPr/>
        </p:nvGrpSpPr>
        <p:grpSpPr>
          <a:xfrm>
            <a:off x="467544" y="2996952"/>
            <a:ext cx="5948164" cy="1752203"/>
            <a:chOff x="395536" y="4797152"/>
            <a:chExt cx="5948164" cy="1752203"/>
          </a:xfrm>
        </p:grpSpPr>
        <p:sp>
          <p:nvSpPr>
            <p:cNvPr id="14" name="Rectangle 13"/>
            <p:cNvSpPr/>
            <p:nvPr/>
          </p:nvSpPr>
          <p:spPr>
            <a:xfrm>
              <a:off x="395536" y="4797152"/>
              <a:ext cx="38656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/>
                <a:t>*  UV  boundary  values =  sources</a:t>
              </a:r>
              <a:endParaRPr lang="ja-JP" altLang="en-US" sz="2000" dirty="0"/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71600" y="5229200"/>
              <a:ext cx="53721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43608" y="5949280"/>
              <a:ext cx="192405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>
          <a:xfrm>
            <a:off x="395536" y="2348880"/>
            <a:ext cx="2502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AdS/CFT   dictionary: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836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3021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The   model  parameters:  </a:t>
            </a:r>
            <a:endParaRPr lang="ja-JP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764705"/>
            <a:ext cx="3960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764704"/>
            <a:ext cx="502915" cy="50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836712"/>
            <a:ext cx="593973" cy="43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92696"/>
            <a:ext cx="550540" cy="50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9552" y="1412776"/>
            <a:ext cx="748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Φ IR</a:t>
            </a:r>
          </a:p>
          <a:p>
            <a:r>
              <a:rPr lang="en-US" altLang="ja-JP" sz="2000" dirty="0" smtClean="0"/>
              <a:t>value</a:t>
            </a:r>
            <a:endParaRPr lang="ja-JP" alt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403648" y="1412776"/>
            <a:ext cx="7793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Φ</a:t>
            </a:r>
            <a:r>
              <a:rPr lang="en-US" altLang="ja-JP" sz="1400" dirty="0" smtClean="0"/>
              <a:t>x</a:t>
            </a:r>
            <a:r>
              <a:rPr lang="en-US" altLang="ja-JP" sz="2000" dirty="0" smtClean="0"/>
              <a:t>  IR</a:t>
            </a:r>
          </a:p>
          <a:p>
            <a:r>
              <a:rPr lang="en-US" altLang="ja-JP" sz="2000" dirty="0" smtClean="0"/>
              <a:t>value</a:t>
            </a:r>
            <a:endParaRPr lang="ja-JP" alt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267744" y="1412776"/>
            <a:ext cx="1063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IR brane</a:t>
            </a:r>
          </a:p>
          <a:p>
            <a:r>
              <a:rPr lang="en-US" altLang="ja-JP" sz="2000" dirty="0" smtClean="0"/>
              <a:t>position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19872" y="1484784"/>
            <a:ext cx="1091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     5d </a:t>
            </a:r>
          </a:p>
          <a:p>
            <a:r>
              <a:rPr lang="en-US" altLang="ja-JP" sz="2000" dirty="0" smtClean="0"/>
              <a:t>coupling</a:t>
            </a:r>
            <a:endParaRPr lang="ja-JP" alt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644008" y="1412776"/>
            <a:ext cx="751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Φ UV</a:t>
            </a:r>
          </a:p>
          <a:p>
            <a:r>
              <a:rPr lang="en-US" altLang="ja-JP" sz="2000" dirty="0" smtClean="0"/>
              <a:t>value</a:t>
            </a:r>
            <a:endParaRPr lang="ja-JP" alt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580112" y="1412776"/>
            <a:ext cx="9193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Φ</a:t>
            </a:r>
            <a:r>
              <a:rPr lang="en-US" altLang="ja-JP" sz="1600" dirty="0" smtClean="0"/>
              <a:t>x </a:t>
            </a:r>
            <a:r>
              <a:rPr lang="en-US" altLang="ja-JP" sz="2000" dirty="0" smtClean="0"/>
              <a:t> UV</a:t>
            </a:r>
          </a:p>
          <a:p>
            <a:r>
              <a:rPr lang="en-US" altLang="ja-JP" sz="2000" dirty="0" smtClean="0"/>
              <a:t>value</a:t>
            </a:r>
            <a:endParaRPr lang="ja-JP" altLang="en-US" sz="20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764704"/>
            <a:ext cx="327760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764704"/>
            <a:ext cx="301750" cy="38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764704"/>
            <a:ext cx="31203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660232" y="1412776"/>
            <a:ext cx="884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coeff.  </a:t>
            </a:r>
          </a:p>
          <a:p>
            <a:r>
              <a:rPr lang="en-US" altLang="ja-JP" sz="2000" dirty="0" smtClean="0"/>
              <a:t>of  M</a:t>
            </a:r>
            <a:endParaRPr lang="ja-JP" alt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7596336" y="1412776"/>
            <a:ext cx="884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coeff.  </a:t>
            </a:r>
          </a:p>
          <a:p>
            <a:r>
              <a:rPr lang="en-US" altLang="ja-JP" sz="2000" dirty="0" smtClean="0"/>
              <a:t>of  Φ</a:t>
            </a:r>
            <a:r>
              <a:rPr lang="en-US" altLang="ja-JP" sz="1600" dirty="0" smtClean="0"/>
              <a:t>x</a:t>
            </a:r>
            <a:endParaRPr lang="ja-JP" alt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4427984" y="2636912"/>
            <a:ext cx="2048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set  explicit  breaking  </a:t>
            </a:r>
          </a:p>
          <a:p>
            <a:r>
              <a:rPr lang="en-US" altLang="ja-JP" sz="1600" dirty="0" smtClean="0"/>
              <a:t>sources  </a:t>
            </a:r>
            <a:r>
              <a:rPr lang="en-US" altLang="ja-JP" sz="1600" dirty="0" smtClean="0">
                <a:solidFill>
                  <a:srgbClr val="FF0000"/>
                </a:solidFill>
              </a:rPr>
              <a:t>=  0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 rot="16200000">
            <a:off x="5328084" y="1880828"/>
            <a:ext cx="360040" cy="86409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923928" y="2348880"/>
            <a:ext cx="0" cy="1800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660232" y="2132856"/>
            <a:ext cx="288032" cy="201622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995936" y="3573016"/>
            <a:ext cx="1297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Π</a:t>
            </a:r>
            <a:r>
              <a:rPr lang="en-US" altLang="ja-JP" sz="1200" dirty="0" smtClean="0"/>
              <a:t>V  </a:t>
            </a:r>
          </a:p>
          <a:p>
            <a:r>
              <a:rPr lang="en-US" altLang="ja-JP" sz="1200" dirty="0" smtClean="0"/>
              <a:t>Leading log  term</a:t>
            </a:r>
            <a:endParaRPr lang="ja-JP" altLang="en-US" sz="1200" dirty="0"/>
          </a:p>
        </p:txBody>
      </p:sp>
      <p:cxnSp>
        <p:nvCxnSpPr>
          <p:cNvPr id="29" name="Straight Arrow Connector 28"/>
          <p:cNvCxnSpPr>
            <a:endCxn id="3085" idx="0"/>
          </p:cNvCxnSpPr>
          <p:nvPr/>
        </p:nvCxnSpPr>
        <p:spPr>
          <a:xfrm>
            <a:off x="8028384" y="2132856"/>
            <a:ext cx="136815" cy="201622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172400" y="3212976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Π</a:t>
            </a:r>
            <a:r>
              <a:rPr lang="en-US" altLang="ja-JP" sz="1200" dirty="0" smtClean="0"/>
              <a:t>V  </a:t>
            </a:r>
          </a:p>
          <a:p>
            <a:r>
              <a:rPr lang="en-US" altLang="ja-JP" sz="1200" dirty="0" smtClean="0"/>
              <a:t>G^2  term</a:t>
            </a:r>
            <a:endParaRPr lang="ja-JP" alt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1691680" y="2996952"/>
            <a:ext cx="2236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matching  to  current  correlators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4149080"/>
            <a:ext cx="648072" cy="7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764704"/>
            <a:ext cx="46405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328" y="4149080"/>
            <a:ext cx="128174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4149080"/>
            <a:ext cx="139433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6804248" y="3356992"/>
            <a:ext cx="1297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Π</a:t>
            </a:r>
            <a:r>
              <a:rPr lang="en-US" altLang="ja-JP" sz="1200" dirty="0" smtClean="0"/>
              <a:t>S  </a:t>
            </a:r>
          </a:p>
          <a:p>
            <a:r>
              <a:rPr lang="en-US" altLang="ja-JP" sz="1200" dirty="0" smtClean="0"/>
              <a:t>Leading log  term</a:t>
            </a:r>
            <a:endParaRPr lang="ja-JP" altLang="en-US" sz="12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67544" y="2132856"/>
            <a:ext cx="2736304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39552" y="2204864"/>
            <a:ext cx="0" cy="3528392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39552" y="5733256"/>
            <a:ext cx="1872208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2411760" y="5445224"/>
            <a:ext cx="5688632" cy="115212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Rectangle 53"/>
          <p:cNvSpPr/>
          <p:nvPr/>
        </p:nvSpPr>
        <p:spPr>
          <a:xfrm>
            <a:off x="683568" y="5229200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Fix</a:t>
            </a:r>
            <a:r>
              <a:rPr lang="en-US" altLang="ja-JP" sz="2000" dirty="0" smtClean="0"/>
              <a:t>  </a:t>
            </a:r>
            <a:endParaRPr lang="ja-JP" altLang="en-US" sz="2000" dirty="0"/>
          </a:p>
        </p:txBody>
      </p:sp>
      <p:sp>
        <p:nvSpPr>
          <p:cNvPr id="55" name="Rectangle 54"/>
          <p:cNvSpPr/>
          <p:nvPr/>
        </p:nvSpPr>
        <p:spPr>
          <a:xfrm>
            <a:off x="2699792" y="5517232"/>
            <a:ext cx="43073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F</a:t>
            </a:r>
            <a:r>
              <a:rPr lang="en-US" altLang="ja-JP" sz="1600" b="1" dirty="0" smtClean="0">
                <a:solidFill>
                  <a:srgbClr val="7030A0"/>
                </a:solidFill>
              </a:rPr>
              <a:t>π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  = 246 GeV/</a:t>
            </a:r>
            <a:r>
              <a:rPr lang="ja-JP" altLang="en-US" sz="2000" b="1" dirty="0" smtClean="0">
                <a:solidFill>
                  <a:srgbClr val="7030A0"/>
                </a:solidFill>
              </a:rPr>
              <a:t>√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N</a:t>
            </a:r>
            <a:r>
              <a:rPr lang="en-US" altLang="ja-JP" sz="1600" b="1" dirty="0" smtClean="0">
                <a:solidFill>
                  <a:srgbClr val="7030A0"/>
                </a:solidFill>
              </a:rPr>
              <a:t>D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  =  123  GeV   (1FM) </a:t>
            </a:r>
          </a:p>
          <a:p>
            <a:r>
              <a:rPr lang="en-US" altLang="ja-JP" sz="2000" b="1" dirty="0" smtClean="0">
                <a:solidFill>
                  <a:srgbClr val="7030A0"/>
                </a:solidFill>
              </a:rPr>
              <a:t>M</a:t>
            </a:r>
            <a:r>
              <a:rPr lang="en-US" altLang="ja-JP" sz="1600" b="1" dirty="0" smtClean="0">
                <a:solidFill>
                  <a:srgbClr val="7030A0"/>
                </a:solidFill>
              </a:rPr>
              <a:t>Φ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 = 125 GeV  </a:t>
            </a:r>
          </a:p>
          <a:p>
            <a:r>
              <a:rPr lang="en-US" altLang="ja-JP" sz="2000" b="1" dirty="0" smtClean="0">
                <a:solidFill>
                  <a:srgbClr val="7030A0"/>
                </a:solidFill>
              </a:rPr>
              <a:t>S  =  0.1  </a:t>
            </a:r>
            <a:r>
              <a:rPr lang="en-US" altLang="ja-JP" sz="2000" dirty="0" smtClean="0"/>
              <a:t>  </a:t>
            </a:r>
            <a:endParaRPr lang="ja-JP" altLang="en-US" sz="2000" dirty="0"/>
          </a:p>
        </p:txBody>
      </p:sp>
      <p:sp>
        <p:nvSpPr>
          <p:cNvPr id="56" name="Rectangle 55"/>
          <p:cNvSpPr/>
          <p:nvPr/>
        </p:nvSpPr>
        <p:spPr>
          <a:xfrm>
            <a:off x="3131840" y="5085184"/>
            <a:ext cx="4142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3  phenomenological   input   values</a:t>
            </a:r>
            <a:r>
              <a:rPr lang="en-US" altLang="ja-JP" sz="2000" dirty="0" smtClean="0"/>
              <a:t> 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028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7153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u="sng" dirty="0" smtClean="0">
                <a:solidFill>
                  <a:srgbClr val="0000FF"/>
                </a:solidFill>
              </a:rPr>
              <a:t>Other  holographic  predictions  (1FM  w/ S=0.1)</a:t>
            </a:r>
            <a:endParaRPr lang="ja-JP" altLang="en-US" sz="2400" u="sng" dirty="0">
              <a:solidFill>
                <a:srgbClr val="0000FF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899592" y="836712"/>
            <a:ext cx="7776864" cy="1800200"/>
            <a:chOff x="899592" y="980728"/>
            <a:chExt cx="7776864" cy="1872208"/>
          </a:xfrm>
        </p:grpSpPr>
        <p:sp>
          <p:nvSpPr>
            <p:cNvPr id="4" name="Rectangle 3"/>
            <p:cNvSpPr/>
            <p:nvPr/>
          </p:nvSpPr>
          <p:spPr>
            <a:xfrm>
              <a:off x="1259632" y="1412776"/>
              <a:ext cx="6253250" cy="13763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/>
                <a:t>Techni-ρ ,  a1  masses                  :    Mρ  =  Ma1  =  3.5  TeV  </a:t>
              </a:r>
            </a:p>
            <a:p>
              <a:r>
                <a:rPr lang="en-US" altLang="ja-JP" sz="2000" b="1" dirty="0" smtClean="0"/>
                <a:t>Techni-glueball  (TG)  mass       :    M</a:t>
              </a:r>
              <a:r>
                <a:rPr lang="en-US" altLang="ja-JP" sz="1600" b="1" dirty="0" smtClean="0"/>
                <a:t>G</a:t>
              </a:r>
              <a:r>
                <a:rPr lang="en-US" altLang="ja-JP" sz="2000" b="1" dirty="0" smtClean="0"/>
                <a:t>  =   19      TeV  </a:t>
              </a:r>
            </a:p>
            <a:p>
              <a:r>
                <a:rPr lang="en-US" altLang="ja-JP" sz="2000" b="1" dirty="0" smtClean="0"/>
                <a:t>TG   decay  constant                     :    F</a:t>
              </a:r>
              <a:r>
                <a:rPr lang="en-US" altLang="ja-JP" sz="1600" b="1" dirty="0" smtClean="0"/>
                <a:t>G</a:t>
              </a:r>
              <a:r>
                <a:rPr lang="en-US" altLang="ja-JP" sz="2000" b="1" dirty="0" smtClean="0"/>
                <a:t>   =   135     TeV  </a:t>
              </a:r>
            </a:p>
            <a:p>
              <a:r>
                <a:rPr lang="en-US" altLang="ja-JP" sz="2000" b="1" dirty="0" smtClean="0"/>
                <a:t>dynamical  TF  mass   mF            :    mF  =  1.0      TeV</a:t>
              </a:r>
              <a:endParaRPr lang="ja-JP" altLang="en-US" sz="20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971600" y="1340768"/>
              <a:ext cx="18002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899592" y="980728"/>
              <a:ext cx="10935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>
                  <a:latin typeface="+mj-ea"/>
                  <a:ea typeface="+mj-ea"/>
                </a:rPr>
                <a:t>NTC = 3</a:t>
              </a:r>
              <a:endParaRPr lang="ja-JP" altLang="en-US" sz="2000" b="1" dirty="0">
                <a:latin typeface="+mj-ea"/>
                <a:ea typeface="+mj-ea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43608" y="1412776"/>
              <a:ext cx="7632848" cy="144016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899592" y="2780928"/>
            <a:ext cx="7776864" cy="1872208"/>
            <a:chOff x="899592" y="980728"/>
            <a:chExt cx="7776864" cy="1872208"/>
          </a:xfrm>
        </p:grpSpPr>
        <p:sp>
          <p:nvSpPr>
            <p:cNvPr id="15" name="Rectangle 14"/>
            <p:cNvSpPr/>
            <p:nvPr/>
          </p:nvSpPr>
          <p:spPr>
            <a:xfrm>
              <a:off x="1259632" y="1412776"/>
              <a:ext cx="626928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/>
                <a:t>Techni-ρ ,  a1  masses                  :    Mρ  =  Ma1  =  3.6  TeV  </a:t>
              </a:r>
            </a:p>
            <a:p>
              <a:r>
                <a:rPr lang="en-US" altLang="ja-JP" sz="2000" b="1" dirty="0" smtClean="0"/>
                <a:t>Techni-glueball  (TG)  mass       :    M</a:t>
              </a:r>
              <a:r>
                <a:rPr lang="en-US" altLang="ja-JP" sz="1600" b="1" dirty="0" smtClean="0"/>
                <a:t>G</a:t>
              </a:r>
              <a:r>
                <a:rPr lang="en-US" altLang="ja-JP" sz="2000" b="1" dirty="0" smtClean="0"/>
                <a:t>  =   18     TeV  </a:t>
              </a:r>
            </a:p>
            <a:p>
              <a:r>
                <a:rPr lang="en-US" altLang="ja-JP" sz="2000" b="1" dirty="0" smtClean="0"/>
                <a:t>TG   decay  constant                     :    F</a:t>
              </a:r>
              <a:r>
                <a:rPr lang="en-US" altLang="ja-JP" sz="1600" b="1" dirty="0" smtClean="0"/>
                <a:t>G</a:t>
              </a:r>
              <a:r>
                <a:rPr lang="en-US" altLang="ja-JP" sz="2000" b="1" dirty="0" smtClean="0"/>
                <a:t>   =   156    TeV  </a:t>
              </a:r>
            </a:p>
            <a:p>
              <a:r>
                <a:rPr lang="en-US" altLang="ja-JP" sz="2000" b="1" dirty="0" smtClean="0"/>
                <a:t>dynamical  TF  mass   mF            :    mF  =  0.95     TeV</a:t>
              </a:r>
              <a:endParaRPr lang="ja-JP" altLang="en-US" sz="2000" dirty="0" smtClean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971600" y="1340768"/>
              <a:ext cx="18002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899592" y="980728"/>
              <a:ext cx="10935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>
                  <a:latin typeface="+mj-ea"/>
                  <a:ea typeface="+mj-ea"/>
                </a:rPr>
                <a:t>NTC = 4</a:t>
              </a:r>
              <a:endParaRPr lang="ja-JP" altLang="en-US" sz="2000" b="1" dirty="0">
                <a:latin typeface="+mj-ea"/>
                <a:ea typeface="+mj-e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71600" y="1412776"/>
              <a:ext cx="7704856" cy="144016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899592" y="4725144"/>
            <a:ext cx="7776864" cy="1872208"/>
            <a:chOff x="899592" y="980728"/>
            <a:chExt cx="7776864" cy="1872208"/>
          </a:xfrm>
        </p:grpSpPr>
        <p:sp>
          <p:nvSpPr>
            <p:cNvPr id="20" name="Rectangle 19"/>
            <p:cNvSpPr/>
            <p:nvPr/>
          </p:nvSpPr>
          <p:spPr>
            <a:xfrm>
              <a:off x="1259632" y="1412776"/>
              <a:ext cx="626928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/>
                <a:t>Techni-ρ ,  a1  masses                  :    Mρ  =  Ma1  =  3.9  TeV  </a:t>
              </a:r>
            </a:p>
            <a:p>
              <a:r>
                <a:rPr lang="en-US" altLang="ja-JP" sz="2000" b="1" dirty="0" smtClean="0"/>
                <a:t>Techni-glueball  (TG)  mass       :    M</a:t>
              </a:r>
              <a:r>
                <a:rPr lang="en-US" altLang="ja-JP" sz="1600" b="1" dirty="0" smtClean="0"/>
                <a:t>G</a:t>
              </a:r>
              <a:r>
                <a:rPr lang="en-US" altLang="ja-JP" sz="2000" b="1" dirty="0" smtClean="0"/>
                <a:t>  =   18     TeV  </a:t>
              </a:r>
            </a:p>
            <a:p>
              <a:r>
                <a:rPr lang="en-US" altLang="ja-JP" sz="2000" b="1" dirty="0" smtClean="0"/>
                <a:t>TG   decay  constant                     :    F</a:t>
              </a:r>
              <a:r>
                <a:rPr lang="en-US" altLang="ja-JP" sz="1600" b="1" dirty="0" smtClean="0"/>
                <a:t>G</a:t>
              </a:r>
              <a:r>
                <a:rPr lang="en-US" altLang="ja-JP" sz="2000" b="1" dirty="0" smtClean="0"/>
                <a:t>   =   174    TeV </a:t>
              </a:r>
            </a:p>
            <a:p>
              <a:r>
                <a:rPr lang="en-US" altLang="ja-JP" sz="2000" b="1" dirty="0" smtClean="0"/>
                <a:t>dynamical  TF  mass   mF            :    mF  =  0.85      TeV </a:t>
              </a:r>
              <a:endParaRPr lang="ja-JP" altLang="en-US" sz="20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971600" y="1340768"/>
              <a:ext cx="18002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899592" y="980728"/>
              <a:ext cx="10935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>
                  <a:latin typeface="+mj-ea"/>
                  <a:ea typeface="+mj-ea"/>
                </a:rPr>
                <a:t>NTC = 5</a:t>
              </a:r>
              <a:endParaRPr lang="ja-JP" altLang="en-US" sz="2000" b="1" dirty="0">
                <a:latin typeface="+mj-ea"/>
                <a:ea typeface="+mj-ea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71600" y="1412776"/>
              <a:ext cx="7704856" cy="144016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5334000" y="0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solidFill>
                  <a:schemeClr val="accent4"/>
                </a:solidFill>
              </a:rPr>
              <a:t>S.Matsuzaki</a:t>
            </a:r>
            <a:r>
              <a:rPr lang="en-US" altLang="ja-JP" dirty="0" smtClean="0">
                <a:solidFill>
                  <a:schemeClr val="accent4"/>
                </a:solidFill>
              </a:rPr>
              <a:t> and  K.Y.,  1209.2017</a:t>
            </a:r>
            <a:endParaRPr lang="ja-JP" alt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3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0" y="3212976"/>
            <a:ext cx="9144000" cy="3645024"/>
          </a:xfrm>
          <a:prstGeom prst="roundRect">
            <a:avLst/>
          </a:prstGeom>
          <a:solidFill>
            <a:srgbClr val="EEECE1">
              <a:alpha val="8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6" name="Picture 12" descr="C:\swork\talks\KIASpheno-2011\figs\fig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953683"/>
            <a:ext cx="2448272" cy="904317"/>
          </a:xfrm>
          <a:prstGeom prst="rect">
            <a:avLst/>
          </a:prstGeom>
          <a:noFill/>
        </p:spPr>
      </p:pic>
      <p:pic>
        <p:nvPicPr>
          <p:cNvPr id="1035" name="Picture 11" descr="C:\swork\talks\KIASpheno-2011\figs\fig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301208"/>
            <a:ext cx="2183470" cy="720080"/>
          </a:xfrm>
          <a:prstGeom prst="rect">
            <a:avLst/>
          </a:prstGeom>
          <a:noFill/>
        </p:spPr>
      </p:pic>
      <p:pic>
        <p:nvPicPr>
          <p:cNvPr id="1032" name="Picture 8" descr="C:\swork\talks\KIASpheno-2011\figs\fig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653136"/>
            <a:ext cx="2819127" cy="779271"/>
          </a:xfrm>
          <a:prstGeom prst="rect">
            <a:avLst/>
          </a:prstGeom>
          <a:noFill/>
        </p:spPr>
      </p:pic>
      <p:pic>
        <p:nvPicPr>
          <p:cNvPr id="1030" name="Picture 6" descr="C:\swork\talks\KIASpheno-2011\figs\fig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868114" cy="868114"/>
          </a:xfrm>
          <a:prstGeom prst="rect">
            <a:avLst/>
          </a:prstGeom>
          <a:noFill/>
        </p:spPr>
      </p:pic>
      <p:pic>
        <p:nvPicPr>
          <p:cNvPr id="1029" name="Picture 5" descr="C:\swork\talks\KIASpheno-2011\figs\fig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869160"/>
            <a:ext cx="874464" cy="768468"/>
          </a:xfrm>
          <a:prstGeom prst="rect">
            <a:avLst/>
          </a:prstGeom>
          <a:noFill/>
        </p:spPr>
      </p:pic>
      <p:pic>
        <p:nvPicPr>
          <p:cNvPr id="1027" name="Picture 3" descr="C:\swork\talks\KIASpheno-2011\figs\fig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1772816"/>
            <a:ext cx="5184576" cy="919083"/>
          </a:xfrm>
          <a:prstGeom prst="rect">
            <a:avLst/>
          </a:prstGeom>
          <a:noFill/>
        </p:spPr>
      </p:pic>
      <p:pic>
        <p:nvPicPr>
          <p:cNvPr id="1028" name="Picture 4" descr="C:\swork\talks\KIASpheno-2011\figs\fig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348880"/>
            <a:ext cx="804503" cy="64807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1340768"/>
            <a:ext cx="1710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S parameter</a:t>
            </a:r>
            <a:endParaRPr kumimoji="1" lang="ja-JP" altLang="en-US" sz="2400" u="sng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611560" y="404664"/>
            <a:ext cx="692274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i="1" dirty="0" smtClean="0">
                <a:solidFill>
                  <a:srgbClr val="000000"/>
                </a:solidFill>
              </a:rPr>
              <a:t>Other pheno. issues in TC scenarios </a:t>
            </a:r>
            <a:endParaRPr lang="en-US" altLang="ja-JP" sz="3200" i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2492896"/>
            <a:ext cx="1877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:  # EW doublets</a:t>
            </a:r>
            <a:endParaRPr kumimoji="1" lang="ja-JP" alt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652120" y="2564904"/>
            <a:ext cx="3082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Cf:   S(exp) &lt; 0.1     around T =0</a:t>
            </a:r>
            <a:endParaRPr lang="ja-JP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7544" y="3212976"/>
            <a:ext cx="5909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One resolution:    </a:t>
            </a:r>
            <a:r>
              <a:rPr lang="en-US" altLang="ja-JP" sz="2000" b="1" i="1" dirty="0" smtClean="0">
                <a:solidFill>
                  <a:srgbClr val="7030A0"/>
                </a:solidFill>
              </a:rPr>
              <a:t>ETC-induced “delocalization” operator</a:t>
            </a:r>
            <a:endParaRPr lang="ja-JP" altLang="en-US" sz="2000" b="1" i="1" dirty="0">
              <a:solidFill>
                <a:srgbClr val="7030A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63888" y="2348880"/>
            <a:ext cx="86409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95936" y="2420888"/>
            <a:ext cx="360040" cy="21602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499992" y="2492896"/>
            <a:ext cx="1214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too large!  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pic>
        <p:nvPicPr>
          <p:cNvPr id="23" name="Picture 5" descr="C:\swork\talks\KIASpheno-2011\fig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3717032"/>
            <a:ext cx="843191" cy="792088"/>
          </a:xfrm>
          <a:prstGeom prst="rect">
            <a:avLst/>
          </a:prstGeom>
          <a:noFill/>
        </p:spPr>
      </p:pic>
      <p:pic>
        <p:nvPicPr>
          <p:cNvPr id="24" name="Picture 3" descr="C:\swork\talks\KIASpheno-2011\fig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4869160"/>
            <a:ext cx="834355" cy="782208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>
            <a:off x="827584" y="4077072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23728" y="4077072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827584" y="4581128"/>
            <a:ext cx="1296144" cy="216024"/>
          </a:xfrm>
          <a:custGeom>
            <a:avLst/>
            <a:gdLst>
              <a:gd name="connsiteX0" fmla="*/ 0 w 938784"/>
              <a:gd name="connsiteY0" fmla="*/ 0 h 209296"/>
              <a:gd name="connsiteX1" fmla="*/ 170688 w 938784"/>
              <a:gd name="connsiteY1" fmla="*/ 195072 h 209296"/>
              <a:gd name="connsiteX2" fmla="*/ 390144 w 938784"/>
              <a:gd name="connsiteY2" fmla="*/ 24384 h 209296"/>
              <a:gd name="connsiteX3" fmla="*/ 560832 w 938784"/>
              <a:gd name="connsiteY3" fmla="*/ 207264 h 209296"/>
              <a:gd name="connsiteX4" fmla="*/ 768096 w 938784"/>
              <a:gd name="connsiteY4" fmla="*/ 12192 h 209296"/>
              <a:gd name="connsiteX5" fmla="*/ 938784 w 938784"/>
              <a:gd name="connsiteY5" fmla="*/ 195072 h 20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784" h="209296">
                <a:moveTo>
                  <a:pt x="0" y="0"/>
                </a:moveTo>
                <a:cubicBezTo>
                  <a:pt x="52832" y="95504"/>
                  <a:pt x="105664" y="191008"/>
                  <a:pt x="170688" y="195072"/>
                </a:cubicBezTo>
                <a:cubicBezTo>
                  <a:pt x="235712" y="199136"/>
                  <a:pt x="325120" y="22352"/>
                  <a:pt x="390144" y="24384"/>
                </a:cubicBezTo>
                <a:cubicBezTo>
                  <a:pt x="455168" y="26416"/>
                  <a:pt x="497840" y="209296"/>
                  <a:pt x="560832" y="207264"/>
                </a:cubicBezTo>
                <a:cubicBezTo>
                  <a:pt x="623824" y="205232"/>
                  <a:pt x="705104" y="14224"/>
                  <a:pt x="768096" y="12192"/>
                </a:cubicBezTo>
                <a:cubicBezTo>
                  <a:pt x="831088" y="10160"/>
                  <a:pt x="884936" y="102616"/>
                  <a:pt x="938784" y="1950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187624" y="4149080"/>
            <a:ext cx="64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ETC</a:t>
            </a:r>
            <a:endParaRPr kumimoji="1" lang="ja-JP" alt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83568" y="3645024"/>
            <a:ext cx="1724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vector channel</a:t>
            </a:r>
            <a:endParaRPr kumimoji="1" lang="ja-JP" alt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771800" y="4365104"/>
            <a:ext cx="1603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in low-energy</a:t>
            </a:r>
            <a:endParaRPr kumimoji="1" lang="ja-JP" altLang="en-US" sz="2000" dirty="0"/>
          </a:p>
        </p:txBody>
      </p:sp>
      <p:pic>
        <p:nvPicPr>
          <p:cNvPr id="1033" name="Picture 9" descr="C:\swork\talks\KIASpheno-2011\figs\fig6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4581128"/>
            <a:ext cx="2015033" cy="643096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6660232" y="4725144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w/</a:t>
            </a:r>
            <a:endParaRPr kumimoji="1" lang="ja-JP" alt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5410200" y="5410200"/>
            <a:ext cx="3516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modifies  SM f-couplings to W, Z</a:t>
            </a:r>
            <a:endParaRPr kumimoji="1" lang="ja-JP" altLang="en-US" sz="20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619672" y="6453336"/>
            <a:ext cx="864096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1520" y="5733256"/>
            <a:ext cx="3170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contributes to S “negatively”</a:t>
            </a:r>
            <a:endParaRPr kumimoji="1" lang="ja-JP" altLang="en-US" sz="2000" dirty="0"/>
          </a:p>
        </p:txBody>
      </p:sp>
      <p:pic>
        <p:nvPicPr>
          <p:cNvPr id="1038" name="Picture 14" descr="C:\swork\talks\KIASpheno-2011\figs\fig6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6093296"/>
            <a:ext cx="3600400" cy="639125"/>
          </a:xfrm>
          <a:prstGeom prst="rect">
            <a:avLst/>
          </a:prstGeom>
          <a:noFill/>
        </p:spPr>
      </p:pic>
      <p:pic>
        <p:nvPicPr>
          <p:cNvPr id="1026" name="Picture 2" descr="C:\swork\talks\KIASpheno-2011\figs\fig7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43808" y="3645024"/>
            <a:ext cx="2376263" cy="864096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5076056" y="6093296"/>
            <a:ext cx="3600400" cy="5760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86400" y="3657600"/>
            <a:ext cx="31720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Chivukula</a:t>
            </a:r>
            <a:r>
              <a:rPr lang="en-US" altLang="ja-JP" sz="1600" dirty="0" smtClean="0"/>
              <a:t>-Simmons-He-</a:t>
            </a:r>
            <a:r>
              <a:rPr lang="en-US" altLang="ja-JP" sz="1600" dirty="0" err="1" smtClean="0"/>
              <a:t>Kurachi</a:t>
            </a:r>
            <a:r>
              <a:rPr lang="en-US" altLang="ja-JP" sz="1600" dirty="0" smtClean="0"/>
              <a:t>-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 </a:t>
            </a:r>
            <a:r>
              <a:rPr lang="en-US" altLang="ja-JP" sz="1600" dirty="0" err="1" smtClean="0"/>
              <a:t>Tanabashi</a:t>
            </a:r>
            <a:r>
              <a:rPr lang="en-US" altLang="ja-JP" sz="1600" dirty="0" smtClean="0"/>
              <a:t> (2005)</a:t>
            </a:r>
            <a:endParaRPr kumimoji="1" lang="ja-JP" altLang="en-US" sz="16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2123728" y="6093296"/>
            <a:ext cx="1080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3347864" y="623731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96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0" y="3212976"/>
            <a:ext cx="9144000" cy="2808312"/>
          </a:xfrm>
          <a:prstGeom prst="roundRect">
            <a:avLst/>
          </a:prstGeom>
          <a:solidFill>
            <a:srgbClr val="EEECE1">
              <a:alpha val="8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23528" y="260648"/>
            <a:ext cx="3612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smtClean="0"/>
              <a:t>Top </a:t>
            </a:r>
            <a:r>
              <a:rPr kumimoji="1" lang="en-US" altLang="ja-JP" sz="2400" u="sng" dirty="0" smtClean="0"/>
              <a:t>quark mass generation </a:t>
            </a:r>
          </a:p>
        </p:txBody>
      </p:sp>
      <p:pic>
        <p:nvPicPr>
          <p:cNvPr id="3" name="Picture 7" descr="C:\swork\talks\KIASpheno-2011\fi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843136" cy="719145"/>
          </a:xfrm>
          <a:prstGeom prst="rect">
            <a:avLst/>
          </a:prstGeom>
          <a:noFill/>
        </p:spPr>
      </p:pic>
      <p:pic>
        <p:nvPicPr>
          <p:cNvPr id="4" name="Picture 6" descr="C:\swork\talks\KIASpheno-2011\fig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764704"/>
            <a:ext cx="864096" cy="864096"/>
          </a:xfrm>
          <a:prstGeom prst="rect">
            <a:avLst/>
          </a:prstGeom>
          <a:noFill/>
        </p:spPr>
      </p:pic>
      <p:pic>
        <p:nvPicPr>
          <p:cNvPr id="5" name="Picture 5" descr="C:\swork\talks\KIASpheno-2011\fig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64704"/>
            <a:ext cx="843191" cy="792088"/>
          </a:xfrm>
          <a:prstGeom prst="rect">
            <a:avLst/>
          </a:prstGeom>
          <a:noFill/>
        </p:spPr>
      </p:pic>
      <p:pic>
        <p:nvPicPr>
          <p:cNvPr id="6" name="Picture 3" descr="C:\swork\talks\KIASpheno-2011\fig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44824"/>
            <a:ext cx="834355" cy="782208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043608" y="1052736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39752" y="1052736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043608" y="1556792"/>
            <a:ext cx="1296144" cy="216024"/>
          </a:xfrm>
          <a:custGeom>
            <a:avLst/>
            <a:gdLst>
              <a:gd name="connsiteX0" fmla="*/ 0 w 938784"/>
              <a:gd name="connsiteY0" fmla="*/ 0 h 209296"/>
              <a:gd name="connsiteX1" fmla="*/ 170688 w 938784"/>
              <a:gd name="connsiteY1" fmla="*/ 195072 h 209296"/>
              <a:gd name="connsiteX2" fmla="*/ 390144 w 938784"/>
              <a:gd name="connsiteY2" fmla="*/ 24384 h 209296"/>
              <a:gd name="connsiteX3" fmla="*/ 560832 w 938784"/>
              <a:gd name="connsiteY3" fmla="*/ 207264 h 209296"/>
              <a:gd name="connsiteX4" fmla="*/ 768096 w 938784"/>
              <a:gd name="connsiteY4" fmla="*/ 12192 h 209296"/>
              <a:gd name="connsiteX5" fmla="*/ 938784 w 938784"/>
              <a:gd name="connsiteY5" fmla="*/ 195072 h 20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784" h="209296">
                <a:moveTo>
                  <a:pt x="0" y="0"/>
                </a:moveTo>
                <a:cubicBezTo>
                  <a:pt x="52832" y="95504"/>
                  <a:pt x="105664" y="191008"/>
                  <a:pt x="170688" y="195072"/>
                </a:cubicBezTo>
                <a:cubicBezTo>
                  <a:pt x="235712" y="199136"/>
                  <a:pt x="325120" y="22352"/>
                  <a:pt x="390144" y="24384"/>
                </a:cubicBezTo>
                <a:cubicBezTo>
                  <a:pt x="455168" y="26416"/>
                  <a:pt x="497840" y="209296"/>
                  <a:pt x="560832" y="207264"/>
                </a:cubicBezTo>
                <a:cubicBezTo>
                  <a:pt x="623824" y="205232"/>
                  <a:pt x="705104" y="14224"/>
                  <a:pt x="768096" y="12192"/>
                </a:cubicBezTo>
                <a:cubicBezTo>
                  <a:pt x="831088" y="10160"/>
                  <a:pt x="884936" y="102616"/>
                  <a:pt x="938784" y="1950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403648" y="1124744"/>
            <a:ext cx="64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ETC</a:t>
            </a:r>
            <a:endParaRPr kumimoji="1" lang="ja-JP" altLang="en-US" sz="2400" dirty="0"/>
          </a:p>
        </p:txBody>
      </p:sp>
      <p:pic>
        <p:nvPicPr>
          <p:cNvPr id="2050" name="Picture 2" descr="C:\swork\talks\KIASpheno-2011\figs\fig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92696"/>
            <a:ext cx="4327505" cy="1152128"/>
          </a:xfrm>
          <a:prstGeom prst="rect">
            <a:avLst/>
          </a:prstGeom>
          <a:noFill/>
        </p:spPr>
      </p:pic>
      <p:pic>
        <p:nvPicPr>
          <p:cNvPr id="2051" name="Picture 3" descr="C:\swork\talks\KIASpheno-2011\figs\fig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988840"/>
            <a:ext cx="4614736" cy="1064939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>
            <a:off x="2843808" y="263691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940152" y="2852936"/>
            <a:ext cx="124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too small!  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544" y="3212976"/>
            <a:ext cx="3018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One resolution:    </a:t>
            </a:r>
            <a:r>
              <a:rPr lang="en-US" altLang="ja-JP" sz="2000" b="1" i="1" dirty="0" smtClean="0">
                <a:solidFill>
                  <a:srgbClr val="7030A0"/>
                </a:solidFill>
              </a:rPr>
              <a:t>Strong ETC</a:t>
            </a:r>
            <a:endParaRPr lang="ja-JP" altLang="en-US" sz="2000" b="1" i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8600" y="3200400"/>
            <a:ext cx="525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 smtClean="0"/>
              <a:t>Miransky</a:t>
            </a:r>
            <a:r>
              <a:rPr lang="en-US" altLang="ja-JP" sz="1600" dirty="0" smtClean="0"/>
              <a:t>-K.Y. (1989), </a:t>
            </a:r>
            <a:r>
              <a:rPr lang="en-US" altLang="ja-JP" sz="1600" dirty="0" err="1" smtClean="0"/>
              <a:t>Matumoto</a:t>
            </a:r>
            <a:r>
              <a:rPr lang="en-US" altLang="ja-JP" sz="1600" dirty="0" smtClean="0"/>
              <a:t>(1989), </a:t>
            </a:r>
            <a:r>
              <a:rPr lang="en-US" altLang="ja-JP" sz="1600" dirty="0" err="1" smtClean="0"/>
              <a:t>Appelquist</a:t>
            </a:r>
            <a:r>
              <a:rPr lang="en-US" altLang="ja-JP" sz="1600" dirty="0" smtClean="0"/>
              <a:t>-</a:t>
            </a:r>
            <a:r>
              <a:rPr lang="en-US" altLang="ja-JP" sz="1600" dirty="0" err="1" smtClean="0"/>
              <a:t>Einhorn</a:t>
            </a:r>
            <a:r>
              <a:rPr lang="en-US" altLang="ja-JP" sz="1600" dirty="0" smtClean="0"/>
              <a:t>-Takeuchi-</a:t>
            </a:r>
            <a:r>
              <a:rPr lang="en-US" altLang="ja-JP" sz="1600" dirty="0" err="1" smtClean="0"/>
              <a:t>Wijewardhana</a:t>
            </a:r>
            <a:r>
              <a:rPr lang="en-US" altLang="ja-JP" sz="1600" dirty="0" smtClean="0"/>
              <a:t> (1989)</a:t>
            </a:r>
            <a:endParaRPr kumimoji="1" lang="ja-JP" alt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275856" y="1844824"/>
            <a:ext cx="3635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ETC scale associated w/ top mass</a:t>
            </a:r>
            <a:endParaRPr kumimoji="1" lang="ja-JP" alt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19200" y="3657600"/>
            <a:ext cx="695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--- makes induced 4-fermi (tt UU)  coupling large </a:t>
            </a:r>
          </a:p>
          <a:p>
            <a:r>
              <a:rPr lang="en-US" altLang="ja-JP" sz="2000" dirty="0" smtClean="0"/>
              <a:t>enough to trigger chiral symm. breaking (almost by NJL dynamics)</a:t>
            </a:r>
            <a:endParaRPr kumimoji="1" lang="ja-JP" altLang="en-US" sz="2000" dirty="0"/>
          </a:p>
        </p:txBody>
      </p:sp>
      <p:pic>
        <p:nvPicPr>
          <p:cNvPr id="2052" name="Picture 4" descr="C:\swork\talks\KIASpheno-2011\figs\fig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4267200"/>
            <a:ext cx="4824536" cy="846410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/>
          <p:nvPr/>
        </p:nvCxnSpPr>
        <p:spPr>
          <a:xfrm>
            <a:off x="1295400" y="548640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9552" y="4869160"/>
            <a:ext cx="1140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boost-up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2054" name="Picture 6" descr="C:\swork\talks\KIASpheno-2011\figs\fig6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5029200"/>
            <a:ext cx="4383708" cy="93610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23528" y="6093296"/>
            <a:ext cx="1720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smtClean="0"/>
              <a:t>T parameter</a:t>
            </a:r>
            <a:endParaRPr kumimoji="1" lang="en-US" altLang="ja-JP" sz="2400" u="sng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2123728" y="6165304"/>
            <a:ext cx="4921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(Strong) ETC generates large isospin breaking </a:t>
            </a:r>
          </a:p>
          <a:p>
            <a:r>
              <a:rPr kumimoji="1" lang="en-US" altLang="ja-JP" sz="2000" dirty="0" smtClean="0"/>
              <a:t>                    </a:t>
            </a:r>
            <a:r>
              <a:rPr kumimoji="1" lang="en-US" altLang="ja-JP" sz="2000" dirty="0" smtClean="0">
                <a:sym typeface="Wingdings" pitchFamily="2" charset="2"/>
              </a:rPr>
              <a:t> highly model-dependent issue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341100" y="4038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16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00200" y="838200"/>
            <a:ext cx="3776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What is Higgs ?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2000" y="4572000"/>
            <a:ext cx="8062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Roughly consistent with the SM </a:t>
            </a:r>
            <a:r>
              <a:rPr lang="en-US" altLang="ja-JP" sz="3600" dirty="0" smtClean="0"/>
              <a:t>Higgs</a:t>
            </a:r>
            <a:r>
              <a:rPr kumimoji="1" lang="en-US" altLang="ja-JP" sz="3600" dirty="0" smtClean="0"/>
              <a:t>, </a:t>
            </a:r>
          </a:p>
          <a:p>
            <a:r>
              <a:rPr lang="en-US" altLang="ja-JP" sz="3600" dirty="0"/>
              <a:t> </a:t>
            </a:r>
            <a:r>
              <a:rPr lang="en-US" altLang="ja-JP" sz="3600" dirty="0" smtClean="0"/>
              <a:t>                   </a:t>
            </a:r>
            <a:r>
              <a:rPr kumimoji="1" lang="en-US" altLang="ja-JP" sz="3600" dirty="0" smtClean="0"/>
              <a:t>but …..</a:t>
            </a:r>
            <a:endParaRPr kumimoji="1" lang="ja-JP" altLang="en-US" sz="3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05000"/>
            <a:ext cx="4851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4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30300"/>
            <a:ext cx="8001000" cy="57277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209800" y="25400"/>
            <a:ext cx="594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err="1" smtClean="0"/>
              <a:t>Nf</a:t>
            </a:r>
            <a:r>
              <a:rPr kumimoji="1" lang="en-US" altLang="ja-JP" sz="3200" dirty="0" smtClean="0"/>
              <a:t>=12 Taste Symmetry </a:t>
            </a:r>
            <a:r>
              <a:rPr kumimoji="1" lang="ja-JP" altLang="en-US" sz="3200" dirty="0" smtClean="0"/>
              <a:t>（</a:t>
            </a:r>
            <a:r>
              <a:rPr kumimoji="1" lang="en-US" altLang="ja-JP" sz="3200" dirty="0" smtClean="0"/>
              <a:t>HISQ</a:t>
            </a:r>
            <a:r>
              <a:rPr kumimoji="1" lang="ja-JP" altLang="en-US" sz="3200" dirty="0" smtClean="0"/>
              <a:t>）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29000" y="685800"/>
            <a:ext cx="477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8000"/>
                </a:solidFill>
              </a:rPr>
              <a:t>LatKMI</a:t>
            </a:r>
            <a:r>
              <a:rPr kumimoji="1" lang="en-US" altLang="ja-JP" dirty="0" smtClean="0">
                <a:solidFill>
                  <a:srgbClr val="008000"/>
                </a:solidFill>
              </a:rPr>
              <a:t> Collaboration, PRD86 (2012)054506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625600" cy="46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3242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409242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00"/>
            <a:ext cx="9144000" cy="40881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8200"/>
            <a:ext cx="9144000" cy="1925053"/>
          </a:xfrm>
          <a:prstGeom prst="rect">
            <a:avLst/>
          </a:prstGeom>
        </p:spPr>
      </p:pic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"/>
            <a:ext cx="4394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7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52255"/>
          </a:xfrm>
          <a:prstGeom prst="rect">
            <a:avLst/>
          </a:prstGeom>
        </p:spPr>
      </p:pic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33" y="689672"/>
            <a:ext cx="2630767" cy="4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4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" cy="46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9144000" cy="650481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514600" y="0"/>
            <a:ext cx="5019323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Scalar </a:t>
            </a:r>
            <a:r>
              <a:rPr kumimoji="1" lang="en-US" altLang="ja-JP" sz="2400" dirty="0" err="1" smtClean="0">
                <a:solidFill>
                  <a:schemeClr val="tx1"/>
                </a:solidFill>
              </a:rPr>
              <a:t>Glueball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2400" dirty="0" err="1" smtClean="0">
                <a:solidFill>
                  <a:schemeClr val="tx1"/>
                </a:solidFill>
              </a:rPr>
              <a:t>vs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Flavor-singlet Scalar 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93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7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4114800"/>
            <a:ext cx="9144000" cy="289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Standard Model is incomplete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638800"/>
          </a:xfrm>
        </p:spPr>
        <p:txBody>
          <a:bodyPr/>
          <a:lstStyle/>
          <a:p>
            <a:r>
              <a:rPr kumimoji="1" lang="en-US" altLang="ja-JP" dirty="0" smtClean="0"/>
              <a:t>No Dark matter candidates</a:t>
            </a:r>
          </a:p>
          <a:p>
            <a:r>
              <a:rPr lang="en-US" altLang="ja-JP" dirty="0" err="1" smtClean="0"/>
              <a:t>Baryogenesis</a:t>
            </a:r>
            <a:r>
              <a:rPr lang="en-US" altLang="ja-JP" dirty="0" smtClean="0"/>
              <a:t>: KM CP violation not enough, </a:t>
            </a:r>
            <a:r>
              <a:rPr lang="en-US" altLang="ja-JP" dirty="0"/>
              <a:t> </a:t>
            </a:r>
            <a:r>
              <a:rPr lang="en-US" altLang="ja-JP" dirty="0" smtClean="0"/>
              <a:t>        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                 No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</a:t>
            </a:r>
            <a:r>
              <a:rPr lang="en-US" altLang="ja-JP" dirty="0"/>
              <a:t>order phase transition </a:t>
            </a:r>
            <a:endParaRPr lang="en-US" altLang="ja-JP" dirty="0" smtClean="0"/>
          </a:p>
          <a:p>
            <a:r>
              <a:rPr lang="en-US" altLang="ja-JP" dirty="0" smtClean="0"/>
              <a:t>Strong CP Problem: neutron EDM</a:t>
            </a:r>
          </a:p>
          <a:p>
            <a:r>
              <a:rPr lang="en-US" altLang="ja-JP" dirty="0" smtClean="0"/>
              <a:t>…</a:t>
            </a:r>
          </a:p>
          <a:p>
            <a:r>
              <a:rPr lang="en-US" altLang="ja-JP" dirty="0" smtClean="0"/>
              <a:t>Naturalness Problem              </a:t>
            </a:r>
            <a:r>
              <a:rPr lang="en-US" altLang="ja-JP" dirty="0" smtClean="0">
                <a:solidFill>
                  <a:srgbClr val="0000CC"/>
                </a:solidFill>
              </a:rPr>
              <a:t>BSM on </a:t>
            </a:r>
            <a:r>
              <a:rPr lang="en-US" altLang="ja-JP" dirty="0" err="1" smtClean="0">
                <a:solidFill>
                  <a:srgbClr val="0000CC"/>
                </a:solidFill>
              </a:rPr>
              <a:t>TeV</a:t>
            </a:r>
            <a:endParaRPr lang="en-US" altLang="ja-JP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altLang="ja-JP" dirty="0" smtClean="0"/>
              <a:t>        hierarchy </a:t>
            </a:r>
            <a:r>
              <a:rPr lang="en-US" altLang="ja-JP" dirty="0"/>
              <a:t>&amp; </a:t>
            </a:r>
            <a:r>
              <a:rPr lang="en-US" altLang="ja-JP" dirty="0" smtClean="0"/>
              <a:t>tachyon    :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4572000" y="4419600"/>
            <a:ext cx="83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図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943600"/>
            <a:ext cx="6184900" cy="546100"/>
          </a:xfrm>
          <a:prstGeom prst="rect">
            <a:avLst/>
          </a:prstGeom>
        </p:spPr>
      </p:pic>
      <p:pic>
        <p:nvPicPr>
          <p:cNvPr id="16" name="図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257800"/>
            <a:ext cx="5283200" cy="546100"/>
          </a:xfrm>
          <a:prstGeom prst="rect">
            <a:avLst/>
          </a:prstGeom>
        </p:spPr>
      </p:pic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0"/>
            <a:ext cx="8382000" cy="148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8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TC was killed 3 times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687200"/>
          </a:xfrm>
        </p:spPr>
        <p:txBody>
          <a:bodyPr/>
          <a:lstStyle/>
          <a:p>
            <a:r>
              <a:rPr kumimoji="1" lang="en-US" altLang="ja-JP" dirty="0" smtClean="0"/>
              <a:t>FCNC 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en-US" altLang="ja-JP" dirty="0" smtClean="0"/>
              <a:t>S,T,U parameters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</a:t>
            </a:r>
          </a:p>
          <a:p>
            <a:r>
              <a:rPr kumimoji="1" lang="en-US" altLang="ja-JP" dirty="0" smtClean="0"/>
              <a:t>125 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Higgs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2971800" cy="746406"/>
          </a:xfrm>
          <a:prstGeom prst="rect">
            <a:avLst/>
          </a:prstGeom>
        </p:spPr>
      </p:pic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539590"/>
            <a:ext cx="4191000" cy="378285"/>
          </a:xfrm>
          <a:prstGeom prst="rect">
            <a:avLst/>
          </a:prstGeom>
        </p:spPr>
      </p:pic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51160"/>
            <a:ext cx="1828800" cy="361741"/>
          </a:xfrm>
          <a:prstGeom prst="rect">
            <a:avLst/>
          </a:prstGeom>
        </p:spPr>
      </p:pic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0"/>
            <a:ext cx="4343400" cy="37636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867400" y="1676400"/>
            <a:ext cx="22825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Walking TC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43600" y="4648200"/>
            <a:ext cx="22825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Walking TC</a:t>
            </a:r>
          </a:p>
          <a:p>
            <a:r>
              <a:rPr lang="en-US" altLang="ja-JP" sz="3200" dirty="0" smtClean="0"/>
              <a:t>scale inv.</a:t>
            </a:r>
            <a:endParaRPr kumimoji="1"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67400" y="2895600"/>
            <a:ext cx="30277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(Holographic)</a:t>
            </a:r>
          </a:p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Walking TC</a:t>
            </a:r>
          </a:p>
          <a:p>
            <a:r>
              <a:rPr lang="en-US" altLang="ja-JP" sz="3200" dirty="0" smtClean="0">
                <a:solidFill>
                  <a:srgbClr val="000000"/>
                </a:solidFill>
              </a:rPr>
              <a:t>[or </a:t>
            </a:r>
            <a:r>
              <a:rPr lang="en-US" altLang="ja-JP" sz="3200" dirty="0" smtClean="0">
                <a:solidFill>
                  <a:srgbClr val="FF0000"/>
                </a:solidFill>
              </a:rPr>
              <a:t>ETC effects</a:t>
            </a:r>
            <a:r>
              <a:rPr lang="en-US" altLang="ja-JP" sz="3200" dirty="0" smtClean="0">
                <a:solidFill>
                  <a:srgbClr val="000000"/>
                </a:solidFill>
              </a:rPr>
              <a:t>]</a:t>
            </a:r>
            <a:endParaRPr kumimoji="1" lang="ja-JP" altLang="en-US" sz="3200" dirty="0">
              <a:solidFill>
                <a:srgbClr val="000000"/>
              </a:solidFill>
            </a:endParaRPr>
          </a:p>
        </p:txBody>
      </p:sp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09800"/>
            <a:ext cx="1490518" cy="451257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4724400" y="17526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4724400" y="28956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4724400" y="47244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99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0" y="2133600"/>
            <a:ext cx="9144000" cy="1905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b="1" dirty="0" smtClean="0">
                <a:solidFill>
                  <a:srgbClr val="008000"/>
                </a:solidFill>
              </a:rPr>
              <a:t>                                                                                             </a:t>
            </a:r>
            <a:endParaRPr lang="ja-JP" altLang="en-US" b="1" dirty="0">
              <a:solidFill>
                <a:srgbClr val="008000"/>
              </a:solidFill>
            </a:endParaRP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990600" y="533400"/>
            <a:ext cx="6935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/>
              <a:t>Technicolor = </a:t>
            </a:r>
            <a:r>
              <a:rPr lang="en-US" altLang="ja-JP" sz="3600" b="1" dirty="0" err="1" smtClean="0"/>
              <a:t>Higgsless</a:t>
            </a:r>
            <a:r>
              <a:rPr lang="en-US" altLang="ja-JP" sz="3600" b="1" dirty="0" smtClean="0"/>
              <a:t> Model</a:t>
            </a:r>
            <a:endParaRPr lang="en-US" altLang="ja-JP" sz="3600" b="1" dirty="0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4724400" y="1143000"/>
            <a:ext cx="3249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b="1" dirty="0"/>
              <a:t>(No light scalar)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0" y="2438400"/>
            <a:ext cx="9541550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</a:rPr>
              <a:t>     Walking Technicolor    </a:t>
            </a:r>
            <a:r>
              <a:rPr lang="en-US" altLang="ja-JP" b="1" dirty="0" smtClean="0">
                <a:solidFill>
                  <a:srgbClr val="008000"/>
                </a:solidFill>
              </a:rPr>
              <a:t>KY</a:t>
            </a:r>
            <a:r>
              <a:rPr lang="en-US" altLang="ja-JP" b="1" dirty="0">
                <a:solidFill>
                  <a:srgbClr val="008000"/>
                </a:solidFill>
              </a:rPr>
              <a:t>-Bando-</a:t>
            </a:r>
            <a:r>
              <a:rPr lang="en-US" altLang="ja-JP" b="1" dirty="0" err="1">
                <a:solidFill>
                  <a:srgbClr val="008000"/>
                </a:solidFill>
              </a:rPr>
              <a:t>Matumoto</a:t>
            </a:r>
            <a:r>
              <a:rPr lang="en-US" altLang="ja-JP" b="1" dirty="0">
                <a:solidFill>
                  <a:srgbClr val="008000"/>
                </a:solidFill>
              </a:rPr>
              <a:t> (1986)</a:t>
            </a:r>
            <a:endParaRPr lang="ja-JP" altLang="en-US" b="1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</a:rPr>
              <a:t>                 = Composite Higgs Model</a:t>
            </a:r>
          </a:p>
          <a:p>
            <a:pPr>
              <a:defRPr/>
            </a:pPr>
            <a:r>
              <a:rPr lang="en-US" altLang="ja-JP" sz="3600" b="1" dirty="0">
                <a:solidFill>
                  <a:srgbClr val="FF0000"/>
                </a:solidFill>
              </a:rPr>
              <a:t> 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                                    </a:t>
            </a:r>
            <a:endParaRPr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2971800" y="4876800"/>
            <a:ext cx="3652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000" b="1" dirty="0" err="1">
                <a:solidFill>
                  <a:srgbClr val="FF0000"/>
                </a:solidFill>
              </a:rPr>
              <a:t>Techni-dilaton</a:t>
            </a:r>
            <a:endParaRPr lang="en-US" altLang="ja-JP" sz="4000" b="1" dirty="0">
              <a:solidFill>
                <a:srgbClr val="FF0000"/>
              </a:solidFill>
            </a:endParaRP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1066800" y="4267200"/>
            <a:ext cx="3813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chemeClr val="accent2"/>
                </a:solidFill>
              </a:rPr>
              <a:t>Approx.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Scale </a:t>
            </a:r>
            <a:r>
              <a:rPr lang="en-US" altLang="ja-JP" sz="2400" b="1" dirty="0">
                <a:solidFill>
                  <a:schemeClr val="accent2"/>
                </a:solidFill>
              </a:rPr>
              <a:t>Symmetry</a:t>
            </a:r>
            <a:r>
              <a:rPr lang="en-US" altLang="ja-JP" dirty="0"/>
              <a:t> </a:t>
            </a:r>
          </a:p>
        </p:txBody>
      </p:sp>
      <p:sp>
        <p:nvSpPr>
          <p:cNvPr id="117772" name="AutoShape 12"/>
          <p:cNvSpPr>
            <a:spLocks noChangeArrowheads="1"/>
          </p:cNvSpPr>
          <p:nvPr/>
        </p:nvSpPr>
        <p:spPr bwMode="auto">
          <a:xfrm>
            <a:off x="1600200" y="4953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3657600" y="5715000"/>
            <a:ext cx="529283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b="1" dirty="0" smtClean="0"/>
              <a:t>125 </a:t>
            </a:r>
            <a:r>
              <a:rPr lang="en-US" altLang="ja-JP" sz="3200" b="1" dirty="0" err="1" smtClean="0"/>
              <a:t>GeV</a:t>
            </a:r>
            <a:r>
              <a:rPr lang="en-US" altLang="ja-JP" sz="3200" b="1" dirty="0" smtClean="0"/>
              <a:t> Composite Higgs</a:t>
            </a:r>
            <a:endParaRPr lang="en-US" altLang="ja-JP" sz="3200" b="1" dirty="0"/>
          </a:p>
        </p:txBody>
      </p:sp>
      <p:sp>
        <p:nvSpPr>
          <p:cNvPr id="117774" name="AutoShape 14"/>
          <p:cNvSpPr>
            <a:spLocks noChangeArrowheads="1"/>
          </p:cNvSpPr>
          <p:nvPr/>
        </p:nvSpPr>
        <p:spPr bwMode="auto">
          <a:xfrm>
            <a:off x="2438400" y="5867400"/>
            <a:ext cx="1066800" cy="333375"/>
          </a:xfrm>
          <a:prstGeom prst="leftRightArrow">
            <a:avLst>
              <a:gd name="adj1" fmla="val 50000"/>
              <a:gd name="adj2" fmla="val 64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1000" y="1143000"/>
            <a:ext cx="2245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8000"/>
                </a:solidFill>
              </a:rPr>
              <a:t>S. Weinberg (1976)</a:t>
            </a:r>
          </a:p>
          <a:p>
            <a:r>
              <a:rPr kumimoji="1" lang="en-US" altLang="ja-JP" b="1" dirty="0" smtClean="0">
                <a:solidFill>
                  <a:srgbClr val="008000"/>
                </a:solidFill>
              </a:rPr>
              <a:t>L. Susskind (1979)</a:t>
            </a:r>
            <a:endParaRPr kumimoji="1" lang="ja-JP" altLang="en-US" b="1" dirty="0">
              <a:solidFill>
                <a:srgbClr val="008000"/>
              </a:solidFill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762000" y="228600"/>
            <a:ext cx="7086600" cy="1752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838200" y="381000"/>
            <a:ext cx="7391400" cy="1524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52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5" grpId="0" animBg="1"/>
      <p:bldP spid="117767" grpId="0"/>
      <p:bldP spid="117770" grpId="0"/>
      <p:bldP spid="117771" grpId="0"/>
      <p:bldP spid="117772" grpId="0" animBg="1"/>
      <p:bldP spid="117773" grpId="0"/>
      <p:bldP spid="11777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0,0}&#10;$ \frac{1}{\Lambda_{ETC}^2}$&#10;\end{document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BOXWIDTH" val="348"/>
  <p:tag name="BOXHEIGHT" val="200"/>
  <p:tag name="BOXFONT" val="10"/>
  <p:tag name="BOXWRAP" val="0"/>
  <p:tag name="ORIGWIDTH" val="47"/>
  <p:tag name="PICTUREFILESIZE" val="69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1,0}&#10;$ \left( 0.7\,\, {\rm TeV} &#10;  \right)^3&#10;$&#10;\end{document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BOXWIDTH" val="348"/>
  <p:tag name="BOXHEIGHT" val="200"/>
  <p:tag name="BOXFONT" val="10"/>
  <p:tag name="BOXWRAP" val="0"/>
  <p:tag name="ORIGWIDTH" val="108"/>
  <p:tag name="PICTUREFILESIZE" val="96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1,0,0}&#10;$\frac{1}{\Lambda_{ETC}^2}$&#10;\end{document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BOXWIDTH" val="348"/>
  <p:tag name="BOXHEIGHT" val="200"/>
  <p:tag name="BOXFONT" val="10"/>
  <p:tag name="BOXWRAP" val="0"/>
  <p:tag name="ORIGWIDTH" val="47"/>
  <p:tag name="PICTUREFILESIZE" val="697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1,0}&#10;$ \langle \bar F F \rangle$&#10;\end{document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BOXWIDTH" val="348"/>
  <p:tag name="BOXHEIGHT" val="200"/>
  <p:tag name="BOXFONT" val="10"/>
  <p:tag name="BOXWRAP" val="0"/>
  <p:tag name="ORIGWIDTH" val="45"/>
  <p:tag name="PICTUREFILESIZE" val="50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1,0}&#10;$ \langle \bar F F \rangle$&#10;\end{document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BOXWIDTH" val="348"/>
  <p:tag name="BOXHEIGHT" val="200"/>
  <p:tag name="BOXFONT" val="10"/>
  <p:tag name="BOXWRAP" val="0"/>
  <p:tag name="ORIGWIDTH" val="45"/>
  <p:tag name="PICTUREFILESIZE" val="50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1,0,0}&#10;$&lt; (10^3 \, {\rm TeV})^{-2}$&#10;\end{document}&#10;"/>
  <p:tag name="EXTERNALNAME" val="TP_tmp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16m"/>
  <p:tag name="ORIGWIDTH" val="146"/>
  <p:tag name="PICTUREFILESIZE" val="114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1,0,0}&#10;$ (10^3 \, {\rm TeV)^{-2}} \times$&#10;\end{document}&#10;"/>
  <p:tag name="EXTERNALNAME" val="TP_tmp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16m"/>
  <p:tag name="ORIGWIDTH" val="138"/>
  <p:tag name="PICTUREFILESIZE" val="116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1,0}&#10;$\langle \bar F F \rangle \sim \left( 700\,\, {\rm GeV} &#10;  \right)^3&#10;$&#10;\end{document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BOXWIDTH" val="348"/>
  <p:tag name="BOXHEIGHT" val="200"/>
  <p:tag name="BOXFONT" val="10"/>
  <p:tag name="BOXWRAP" val="0"/>
  <p:tag name="ORIGWIDTH" val="193"/>
  <p:tag name="PICTUREFILESIZE" val="171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1,0}&#10;$\langle \bar q q \rangle \sim \left( 250\,\, {\rm MeV} &#10;  \right)^3&#10;$&#10;\end{document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BOXWIDTH" val="348"/>
  <p:tag name="BOXHEIGHT" val="200"/>
  <p:tag name="BOXFONT" val="10"/>
  <p:tag name="BOXWRAP" val="0"/>
  <p:tag name="ORIGWIDTH" val="184"/>
  <p:tag name="PICTUREFILESIZE" val="178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16"/>
  <p:tag name="PICTUREFILESIZE" val="14962"/>
  <p:tag name="SOURCE" val="\documentclass{slides}\usepackage[usenames]{color}&#10;\pagestyle{empty}&#10;\begin{document}&#10;&#10;\color[rgb]{0,0,0}&#10;$\sigma \sim \bar q q \quad f_\pi =93\,\, {\rm MeV}$&#10;\end{document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BOXWIDTH" val="348"/>
  <p:tag name="BOXHEIGHT" val="200"/>
  <p:tag name="BOXFONT" val="10"/>
  <p:tag name="BOXWRAP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47"/>
  <p:tag name="PICTUREFILESIZE" val="15625"/>
  <p:tag name="SOURCE" val="\documentclass{slides}\usepackage[usenames]{color}&#10;\pagestyle{empty}&#10;\begin{document}&#10;&#10;\color[rgb]{0,0,0}&#10;$H \sim \bar F F \quad F_\pi =246\,\, {\rm GeV}$&#10;\end{document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BOXWIDTH" val="348"/>
  <p:tag name="BOXHEIGHT" val="200"/>
  <p:tag name="BOXFONT" val="10"/>
  <p:tag name="BOXWRAP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83"/>
  <p:tag name="PICTUREFILESIZE" val="10961"/>
  <p:tag name="SOURCE" val="\documentclass{slides}\usepackage[usenames]{color}&#10;\pagestyle{empty}&#10;\begin{document}&#10;&#10;\color[rgb]{0,1,1}&#10;$\sqrt{\frac{N_{\rm c}}{N_{\rm TC}N_{\rm D}}}&#10;$&#10;\end{document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BOXWIDTH" val="348"/>
  <p:tag name="BOXHEIGHT" val="200"/>
  <p:tag name="BOXFONT" val="10"/>
  <p:tag name="BOXWRAP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1,1}&#10;$\frac{N_{\rm TC}}{N_{\rm c}}&#10;$&#10;\end{document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BOXWIDTH" val="348"/>
  <p:tag name="BOXHEIGHT" val="200"/>
  <p:tag name="BOXFONT" val="10"/>
  <p:tag name="BOXWRAP" val="0"/>
  <p:tag name="ORIGWIDTH" val="39"/>
  <p:tag name="PICTUREFILESIZE" val="57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1,0,0}&#10;$ \frac{1}{\Lambda_{ETC}^2}$&#10;\end{document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BOXWIDTH" val="348"/>
  <p:tag name="BOXHEIGHT" val="200"/>
  <p:tag name="BOXFONT" val="10"/>
  <p:tag name="BOXWRAP" val="0"/>
  <p:tag name="ORIGWIDTH" val="47"/>
  <p:tag name="PICTUREFILESIZE" val="69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0,1}&#10;$\bar s d \bar s d $&#10;\end{document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BOXWIDTH" val="348"/>
  <p:tag name="BOXHEIGHT" val="200"/>
  <p:tag name="BOXFONT" val="10"/>
  <p:tag name="BOXWRAP" val="0"/>
  <p:tag name="ORIGWIDTH" val="41"/>
  <p:tag name="PICTUREFILESIZE" val="458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みやび">
  <a:themeElements>
    <a:clrScheme name="ユーザー設定 1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みやび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みやび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tint val="95000"/>
                <a:satMod val="155000"/>
              </a:schemeClr>
            </a:gs>
            <a:gs pos="100000">
              <a:schemeClr val="phClr">
                <a:tint val="47000"/>
                <a:hueMod val="100000"/>
                <a:satMod val="375000"/>
              </a:schemeClr>
            </a:gs>
          </a:gsLst>
          <a:lin ang="5400000" scaled="1"/>
        </a:gradFill>
        <a:blipFill rotWithShape="0">
          <a:blip xmlns:r="http://schemas.openxmlformats.org/officeDocument/2006/relationships" r:embed="rId2">
            <a:duotone>
              <a:schemeClr val="phClr">
                <a:tint val="95000"/>
                <a:shade val="18000"/>
                <a:hueMod val="100000"/>
                <a:satMod val="275000"/>
              </a:schemeClr>
              <a:schemeClr val="phClr">
                <a:tint val="47000"/>
                <a:shade val="100000"/>
                <a:hueMod val="100000"/>
                <a:satMod val="3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みやび.thmx</Template>
  <TotalTime>14773</TotalTime>
  <Words>3278</Words>
  <Application>Microsoft Macintosh PowerPoint</Application>
  <PresentationFormat>画面に合わせる (4:3)</PresentationFormat>
  <Paragraphs>556</Paragraphs>
  <Slides>64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64</vt:i4>
      </vt:variant>
    </vt:vector>
  </HeadingPairs>
  <TitlesOfParts>
    <vt:vector size="65" baseType="lpstr">
      <vt:lpstr>みやび</vt:lpstr>
      <vt:lpstr>コンポジットHiggs の可能性                       -- title give by S. Asai</vt:lpstr>
      <vt:lpstr>PowerPoint プレゼンテーション</vt:lpstr>
      <vt:lpstr>Light Composite Higgs </vt:lpstr>
      <vt:lpstr> Discovering Walking Technicolor  at LHC and on the Lattice  </vt:lpstr>
      <vt:lpstr>PowerPoint プレゼンテーション</vt:lpstr>
      <vt:lpstr>PowerPoint プレゼンテーション</vt:lpstr>
      <vt:lpstr>Standard Model is incomplete</vt:lpstr>
      <vt:lpstr>TC was killed 3 times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CONTENTS</vt:lpstr>
      <vt:lpstr>PowerPoint プレゼンテーション</vt:lpstr>
      <vt:lpstr>FCNC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Theoretical Issues</vt:lpstr>
      <vt:lpstr>PowerPoint プレゼンテーション</vt:lpstr>
      <vt:lpstr>Discovering Walking Technicolor on the Lattice  KMI Lattice Project (LatKMI Collaboration)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Walking candidate &amp; Scalar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Conclusion</vt:lpstr>
      <vt:lpstr>Backup  Slides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山脇 幸一</cp:lastModifiedBy>
  <cp:revision>435</cp:revision>
  <cp:lastPrinted>1601-01-01T00:00:00Z</cp:lastPrinted>
  <dcterms:created xsi:type="dcterms:W3CDTF">2011-03-20T01:41:10Z</dcterms:created>
  <dcterms:modified xsi:type="dcterms:W3CDTF">2013-05-24T23:52:19Z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