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.xml" ContentType="application/vnd.openxmlformats-officedocument.presentationml.tags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15" r:id="rId3"/>
    <p:sldId id="314" r:id="rId4"/>
    <p:sldId id="316" r:id="rId5"/>
    <p:sldId id="318" r:id="rId6"/>
    <p:sldId id="361" r:id="rId7"/>
    <p:sldId id="372" r:id="rId8"/>
    <p:sldId id="312" r:id="rId9"/>
    <p:sldId id="367" r:id="rId10"/>
    <p:sldId id="368" r:id="rId11"/>
    <p:sldId id="371" r:id="rId12"/>
    <p:sldId id="377" r:id="rId13"/>
    <p:sldId id="307" r:id="rId14"/>
    <p:sldId id="328" r:id="rId15"/>
    <p:sldId id="378" r:id="rId16"/>
    <p:sldId id="325" r:id="rId17"/>
    <p:sldId id="369" r:id="rId18"/>
    <p:sldId id="374" r:id="rId19"/>
    <p:sldId id="356" r:id="rId20"/>
    <p:sldId id="331" r:id="rId21"/>
    <p:sldId id="332" r:id="rId22"/>
    <p:sldId id="330" r:id="rId23"/>
    <p:sldId id="379" r:id="rId24"/>
    <p:sldId id="334" r:id="rId25"/>
    <p:sldId id="336" r:id="rId26"/>
    <p:sldId id="337" r:id="rId27"/>
    <p:sldId id="338" r:id="rId28"/>
    <p:sldId id="357" r:id="rId29"/>
    <p:sldId id="342" r:id="rId30"/>
    <p:sldId id="353" r:id="rId31"/>
    <p:sldId id="345" r:id="rId32"/>
    <p:sldId id="346" r:id="rId33"/>
    <p:sldId id="389" r:id="rId34"/>
    <p:sldId id="352" r:id="rId35"/>
    <p:sldId id="354" r:id="rId36"/>
    <p:sldId id="355" r:id="rId37"/>
    <p:sldId id="339" r:id="rId38"/>
    <p:sldId id="321" r:id="rId39"/>
    <p:sldId id="329" r:id="rId40"/>
    <p:sldId id="298" r:id="rId41"/>
    <p:sldId id="370" r:id="rId42"/>
    <p:sldId id="323" r:id="rId43"/>
    <p:sldId id="290" r:id="rId44"/>
    <p:sldId id="300" r:id="rId45"/>
    <p:sldId id="380" r:id="rId46"/>
    <p:sldId id="386" r:id="rId47"/>
    <p:sldId id="387" r:id="rId48"/>
    <p:sldId id="390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B40506A-A990-4142-8890-7975BE0FBC7A}" type="datetimeFigureOut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D1781C4-26CD-4107-8AF7-F8982EB8A579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B0BDAE3-D04D-4314-A9F1-620ABCA80852}" type="datetimeFigureOut">
              <a:rPr lang="en-US"/>
              <a:pPr>
                <a:defRPr/>
              </a:pPr>
              <a:t>3/11/2010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80BA65B-BA7A-45E1-8635-2D14C8F29A32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6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7892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defRPr/>
            </a:pPr>
            <a:fld id="{12B3AF9A-BDF9-4A85-B31F-96713CE792DC}" type="slidenum">
              <a:rPr lang="ja-JP" altLang="en-US" sz="1200">
                <a:latin typeface="+mn-lt"/>
                <a:ea typeface="+mn-ea"/>
              </a:rPr>
              <a:pPr algn="r" defTabSz="914400">
                <a:defRPr/>
              </a:pPr>
              <a:t>20</a:t>
            </a:fld>
            <a:endParaRPr lang="ja-JP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8916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defRPr/>
            </a:pPr>
            <a:fld id="{861765C4-EE71-46E8-A0CA-7554A192DA3E}" type="slidenum">
              <a:rPr lang="ja-JP" altLang="en-US" sz="1200">
                <a:latin typeface="+mn-lt"/>
                <a:ea typeface="+mn-ea"/>
              </a:rPr>
              <a:pPr algn="r" defTabSz="914400">
                <a:defRPr/>
              </a:pPr>
              <a:t>21</a:t>
            </a:fld>
            <a:endParaRPr lang="ja-JP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8676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defRPr/>
            </a:pPr>
            <a:fld id="{BA02DE6E-0A40-45BF-A9D4-12B1A7D5E297}" type="slidenum">
              <a:rPr lang="ja-JP" altLang="en-US" sz="1200">
                <a:latin typeface="+mn-lt"/>
                <a:ea typeface="+mn-ea"/>
              </a:rPr>
              <a:pPr algn="r" defTabSz="914400">
                <a:defRPr/>
              </a:pPr>
              <a:t>22</a:t>
            </a:fld>
            <a:endParaRPr lang="ja-JP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ja-JP" altLang="en-US" smtClean="0"/>
          </a:p>
        </p:txBody>
      </p:sp>
      <p:sp>
        <p:nvSpPr>
          <p:cNvPr id="4" name="スライド番号プレースホル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C6748962-B93F-4DFF-848B-209B1B72EC77}" type="slidenum">
              <a:rPr lang="ja-JP" altLang="en-US" sz="1200">
                <a:latin typeface="+mn-lt"/>
                <a:ea typeface="+mn-ea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ja-JP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0964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defRPr/>
            </a:pPr>
            <a:fld id="{A811D09C-7360-44D2-B608-A03EA0D13F29}" type="slidenum">
              <a:rPr lang="ja-JP" altLang="en-US" sz="1200">
                <a:latin typeface="+mn-lt"/>
                <a:ea typeface="+mn-ea"/>
              </a:rPr>
              <a:pPr algn="r" defTabSz="914400">
                <a:defRPr/>
              </a:pPr>
              <a:t>24</a:t>
            </a:fld>
            <a:endParaRPr lang="ja-JP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1988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defRPr/>
            </a:pPr>
            <a:fld id="{2DA8A6B2-1314-446F-AE85-457C29233735}" type="slidenum">
              <a:rPr lang="ja-JP" altLang="en-US" sz="1200">
                <a:latin typeface="+mn-lt"/>
                <a:ea typeface="+mn-ea"/>
              </a:rPr>
              <a:pPr algn="r" defTabSz="914400">
                <a:defRPr/>
              </a:pPr>
              <a:t>25</a:t>
            </a:fld>
            <a:endParaRPr lang="ja-JP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3012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defRPr/>
            </a:pPr>
            <a:fld id="{0F553ABE-6874-4D72-939C-287793CDA55B}" type="slidenum">
              <a:rPr lang="ja-JP" altLang="en-US" sz="1200">
                <a:latin typeface="+mn-lt"/>
                <a:ea typeface="+mn-ea"/>
              </a:rPr>
              <a:pPr algn="r" defTabSz="914400">
                <a:defRPr/>
              </a:pPr>
              <a:t>26</a:t>
            </a:fld>
            <a:endParaRPr lang="ja-JP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315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4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defRPr/>
            </a:pPr>
            <a:fld id="{F5F64A5D-1230-4BCD-8E90-1798CFFCD0DC}" type="slidenum">
              <a:rPr lang="ja-JP" altLang="en-US" sz="1200">
                <a:latin typeface="+mn-lt"/>
                <a:ea typeface="+mn-ea"/>
              </a:rPr>
              <a:pPr algn="r" defTabSz="914400">
                <a:defRPr/>
              </a:pPr>
              <a:t>27</a:t>
            </a:fld>
            <a:endParaRPr lang="ja-JP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5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725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形状因子は</a:t>
            </a:r>
            <a:r>
              <a:rPr lang="el-GR" altLang="ja-JP" sz="1600" smtClean="0"/>
              <a:t>Τ</a:t>
            </a:r>
            <a:r>
              <a:rPr lang="ja-JP" altLang="en-US" sz="1600" smtClean="0"/>
              <a:t>→</a:t>
            </a:r>
            <a:r>
              <a:rPr lang="en-US" altLang="ja-JP" sz="1600" smtClean="0"/>
              <a:t>πππντ</a:t>
            </a:r>
            <a:r>
              <a:rPr lang="ja-JP" altLang="en-US" sz="1600" smtClean="0"/>
              <a:t>の微分崩壊幅</a:t>
            </a:r>
            <a:r>
              <a:rPr lang="en-US" altLang="ja-JP" sz="1600" smtClean="0"/>
              <a:t>Γ</a:t>
            </a:r>
            <a:r>
              <a:rPr lang="ja-JP" altLang="en-US" sz="1600" smtClean="0"/>
              <a:t>よりこの式のように測定できます。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ここでＬｘは</a:t>
            </a:r>
            <a:r>
              <a:rPr lang="en-US" altLang="ja-JP" sz="1600" smtClean="0"/>
              <a:t>(</a:t>
            </a:r>
            <a:r>
              <a:rPr lang="ja-JP" altLang="en-US" sz="1600" smtClean="0"/>
              <a:t>Ｑ２，ｓ１，ｓ２</a:t>
            </a:r>
            <a:r>
              <a:rPr lang="en-US" altLang="ja-JP" sz="1600" smtClean="0"/>
              <a:t>)</a:t>
            </a:r>
            <a:r>
              <a:rPr lang="ja-JP" altLang="en-US" sz="1600" smtClean="0"/>
              <a:t>の既知の関数であり、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ＷＸはハドロン構造関数です。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ハドロン構造関数とは１６個存在し、形状因子Ｆ１Ｆ２Ｆ３Ｆ４と一意的な関係を持ちます。（次ページ）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一般にこの構造関数はＱ２，ｓ１，ｓ２の関数です。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よって決まったＱ２，ｓ１，ｓ２のビンごとに崩壊角分布を測定すると、構造関数Ｗｘが測定でき、そこから形状因子Ｆｉがきまる。</a:t>
            </a:r>
          </a:p>
        </p:txBody>
      </p:sp>
      <p:sp>
        <p:nvSpPr>
          <p:cNvPr id="437251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20000"/>
              </a:spcBef>
            </a:pPr>
            <a:fld id="{64DF40C2-5136-4089-949E-10AEA72BEB9D}" type="slidenum">
              <a:rPr lang="ja-JP" altLang="en-US" sz="1200" baseline="30000"/>
              <a:pPr algn="r" defTabSz="914400">
                <a:spcBef>
                  <a:spcPct val="20000"/>
                </a:spcBef>
              </a:pPr>
              <a:t>29</a:t>
            </a:fld>
            <a:endParaRPr lang="en-US" altLang="ja-JP" sz="1200" baseline="30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181CA-1A87-44DA-A358-85543748E43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134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以上の選別を用いて得られた</a:t>
            </a:r>
            <a:r>
              <a:rPr lang="en-US" altLang="ja-JP" sz="1600" smtClean="0"/>
              <a:t>τ</a:t>
            </a:r>
            <a:r>
              <a:rPr lang="ja-JP" altLang="en-US" sz="1600" smtClean="0"/>
              <a:t>→</a:t>
            </a:r>
            <a:r>
              <a:rPr lang="en-US" altLang="ja-JP" sz="1600" smtClean="0"/>
              <a:t>(</a:t>
            </a:r>
            <a:r>
              <a:rPr lang="ja-JP" altLang="en-US" sz="1600" smtClean="0"/>
              <a:t>３</a:t>
            </a:r>
            <a:r>
              <a:rPr lang="en-US" altLang="ja-JP" sz="1600" smtClean="0"/>
              <a:t>π)ν</a:t>
            </a:r>
            <a:r>
              <a:rPr lang="ja-JP" altLang="en-US" sz="1600" smtClean="0"/>
              <a:t>崩壊の不変質量分布を示します。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el-GR" altLang="ja-JP" sz="1600" smtClean="0"/>
              <a:t>Τ</a:t>
            </a:r>
            <a:r>
              <a:rPr lang="ja-JP" altLang="en-US" sz="1600" smtClean="0"/>
              <a:t>→３</a:t>
            </a:r>
            <a:r>
              <a:rPr lang="en-US" altLang="ja-JP" sz="1600" smtClean="0"/>
              <a:t>π</a:t>
            </a:r>
            <a:r>
              <a:rPr lang="ja-JP" altLang="en-US" sz="1600" smtClean="0"/>
              <a:t>崩壊の候補数は</a:t>
            </a:r>
            <a:r>
              <a:rPr lang="en-US" altLang="ja-JP" sz="1600" smtClean="0"/>
              <a:t>72.2/fb</a:t>
            </a:r>
            <a:r>
              <a:rPr lang="ja-JP" altLang="en-US" sz="1600" smtClean="0"/>
              <a:t>中</a:t>
            </a:r>
            <a:r>
              <a:rPr lang="en-US" altLang="ja-JP" sz="1600" smtClean="0"/>
              <a:t>1.96×10</a:t>
            </a:r>
            <a:r>
              <a:rPr lang="ja-JP" altLang="en-US" sz="1600" smtClean="0"/>
              <a:t>の</a:t>
            </a:r>
            <a:r>
              <a:rPr lang="en-US" altLang="ja-JP" sz="1600" smtClean="0"/>
              <a:t>6</a:t>
            </a:r>
            <a:r>
              <a:rPr lang="ja-JP" altLang="en-US" sz="1600" smtClean="0"/>
              <a:t>乗事象得られました。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ヒストグラムの青い部分がＭＣでのシグナル、黒いプロットはデータです。ヒストグラムの割合をこの表に示します。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バクグラウンドの合計は</a:t>
            </a:r>
            <a:r>
              <a:rPr lang="en-US" altLang="ja-JP" sz="1600" smtClean="0"/>
              <a:t>9.48</a:t>
            </a:r>
            <a:r>
              <a:rPr lang="ja-JP" altLang="en-US" sz="1600" smtClean="0"/>
              <a:t>％になりました。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シグナルは</a:t>
            </a:r>
            <a:r>
              <a:rPr lang="en-US" altLang="ja-JP" sz="1600" smtClean="0"/>
              <a:t>a1(1270)</a:t>
            </a:r>
            <a:r>
              <a:rPr lang="ja-JP" altLang="en-US" sz="1600" smtClean="0"/>
              <a:t>からの寄与を示しています。</a:t>
            </a:r>
            <a:endParaRPr lang="en-US" altLang="ja-JP" sz="1600" smtClean="0"/>
          </a:p>
        </p:txBody>
      </p:sp>
      <p:sp>
        <p:nvSpPr>
          <p:cNvPr id="441347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20000"/>
              </a:spcBef>
            </a:pPr>
            <a:fld id="{15B47C80-E4E4-48F0-B7B9-2A182DAE9447}" type="slidenum">
              <a:rPr lang="ja-JP" altLang="en-US" sz="1200" baseline="30000"/>
              <a:pPr algn="r" defTabSz="914400">
                <a:spcBef>
                  <a:spcPct val="20000"/>
                </a:spcBef>
              </a:pPr>
              <a:t>31</a:t>
            </a:fld>
            <a:endParaRPr lang="en-US" altLang="ja-JP" sz="1200" baseline="300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次に</a:t>
            </a:r>
            <a:r>
              <a:rPr lang="en-US" altLang="ja-JP" sz="1600" smtClean="0"/>
              <a:t>ππ</a:t>
            </a:r>
            <a:r>
              <a:rPr lang="ja-JP" altLang="en-US" sz="1600" smtClean="0"/>
              <a:t>の質量分布です。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en-US" altLang="ja-JP" sz="1600" smtClean="0"/>
              <a:t>770</a:t>
            </a:r>
            <a:r>
              <a:rPr lang="ja-JP" altLang="en-US" sz="1600" smtClean="0"/>
              <a:t>ＭｅＶ付近にピークがみえ、これは</a:t>
            </a:r>
            <a:r>
              <a:rPr lang="en-US" altLang="ja-JP" sz="1600" smtClean="0"/>
              <a:t>a1</a:t>
            </a:r>
            <a:r>
              <a:rPr lang="ja-JP" altLang="en-US" sz="1600" smtClean="0"/>
              <a:t>→</a:t>
            </a:r>
            <a:r>
              <a:rPr lang="en-US" altLang="ja-JP" sz="1600" smtClean="0"/>
              <a:t>ρπ</a:t>
            </a:r>
            <a:r>
              <a:rPr lang="ja-JP" altLang="en-US" sz="1600" smtClean="0"/>
              <a:t>崩壊を示します。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en-US" altLang="ja-JP" sz="1600" smtClean="0"/>
              <a:t>0.7</a:t>
            </a:r>
            <a:r>
              <a:rPr lang="ja-JP" altLang="en-US" sz="1600" smtClean="0"/>
              <a:t>ＧｅＶ付近ではデータとＭＣで差があるように見えますが、これは現在のＭＣでは</a:t>
            </a:r>
            <a:r>
              <a:rPr lang="en-US" altLang="ja-JP" sz="1600" smtClean="0"/>
              <a:t>a1</a:t>
            </a:r>
            <a:r>
              <a:rPr lang="ja-JP" altLang="en-US" sz="1600" smtClean="0"/>
              <a:t>共鳴のみしか含まれていないためであり、</a:t>
            </a:r>
            <a:r>
              <a:rPr lang="en-US" altLang="ja-JP" sz="1600" smtClean="0"/>
              <a:t>a1</a:t>
            </a:r>
            <a:r>
              <a:rPr lang="ja-JP" altLang="en-US" sz="1600" smtClean="0"/>
              <a:t>共鳴以外の存在の可能性が予測できます。</a:t>
            </a:r>
          </a:p>
        </p:txBody>
      </p:sp>
      <p:sp>
        <p:nvSpPr>
          <p:cNvPr id="443395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20000"/>
              </a:spcBef>
            </a:pPr>
            <a:fld id="{7A39F174-0719-403E-A270-8B3901E2901E}" type="slidenum">
              <a:rPr lang="ja-JP" altLang="en-US" sz="1200" baseline="30000"/>
              <a:pPr algn="r" defTabSz="914400">
                <a:spcBef>
                  <a:spcPct val="20000"/>
                </a:spcBef>
              </a:pPr>
              <a:t>32</a:t>
            </a:fld>
            <a:endParaRPr lang="en-US" altLang="ja-JP" sz="1200" baseline="300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角分布の詳しい解析についてです。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角分布を定量的に研究するために</a:t>
            </a:r>
            <a:r>
              <a:rPr lang="en-US" altLang="ja-JP" sz="1600" smtClean="0"/>
              <a:t>9</a:t>
            </a:r>
            <a:r>
              <a:rPr lang="ja-JP" altLang="en-US" sz="1600" smtClean="0"/>
              <a:t>個の角モーメント＜ｍ＞を定義します。この式が角モーメントの定義であり、これが、実験での計算式です。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角モーメントは構造関数Ｗｘと以下のような関係を持ちます。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ここでＫやＫバーはＱ２と</a:t>
            </a:r>
            <a:r>
              <a:rPr lang="en-US" altLang="ja-JP" sz="1600" smtClean="0"/>
              <a:t>cosθ</a:t>
            </a:r>
            <a:r>
              <a:rPr lang="ja-JP" altLang="en-US" sz="1600" smtClean="0"/>
              <a:t>の関数です。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このように角モーメント＜ｍ＞を決めると構造関数Ｗｘがきまり、そこから形状因子Ｆ１，</a:t>
            </a:r>
            <a:r>
              <a:rPr lang="en-US" altLang="ja-JP" sz="1600" smtClean="0"/>
              <a:t>F2,F3,F4</a:t>
            </a:r>
            <a:r>
              <a:rPr lang="ja-JP" altLang="en-US" sz="1600" smtClean="0"/>
              <a:t>が決まります。</a:t>
            </a:r>
          </a:p>
        </p:txBody>
      </p:sp>
      <p:sp>
        <p:nvSpPr>
          <p:cNvPr id="447491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20000"/>
              </a:spcBef>
            </a:pPr>
            <a:fld id="{B53990E0-1AEE-41AB-A973-B24C5C52CEB4}" type="slidenum">
              <a:rPr lang="ja-JP" altLang="en-US" sz="1200" baseline="30000"/>
              <a:pPr algn="r" defTabSz="914400">
                <a:spcBef>
                  <a:spcPct val="20000"/>
                </a:spcBef>
              </a:pPr>
              <a:t>34</a:t>
            </a:fld>
            <a:endParaRPr lang="en-US" altLang="ja-JP" sz="1200" baseline="300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3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5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7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FB855-60F7-4BB7-80AD-DEE9D2A7B876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79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1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9940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defRPr/>
            </a:pPr>
            <a:fld id="{0E6F5824-3811-4574-A0F1-D1783FC12014}" type="slidenum">
              <a:rPr lang="ja-JP" altLang="en-US" sz="1200">
                <a:latin typeface="+mn-lt"/>
                <a:ea typeface="+mn-ea"/>
              </a:rPr>
              <a:pPr algn="r" defTabSz="914400">
                <a:defRPr/>
              </a:pPr>
              <a:t>45</a:t>
            </a:fld>
            <a:endParaRPr lang="ja-JP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8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次に角度分布についてです。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ここに示す</a:t>
            </a:r>
            <a:r>
              <a:rPr lang="en-US" altLang="ja-JP" sz="1600" smtClean="0"/>
              <a:t>cosθ</a:t>
            </a:r>
            <a:r>
              <a:rPr lang="ja-JP" altLang="en-US" sz="1600" smtClean="0"/>
              <a:t>は</a:t>
            </a:r>
            <a:r>
              <a:rPr lang="en-US" altLang="ja-JP" sz="1600" smtClean="0"/>
              <a:t>τ</a:t>
            </a:r>
            <a:r>
              <a:rPr lang="ja-JP" altLang="en-US" sz="1600" smtClean="0"/>
              <a:t>の静止系におけるハドロンの方向を示します。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しかし、ハドロンの方向を実験に決めることは難しいため、</a:t>
            </a:r>
            <a:r>
              <a:rPr lang="en-US" altLang="ja-JP" sz="1600" smtClean="0"/>
              <a:t>cosθ</a:t>
            </a:r>
            <a:r>
              <a:rPr lang="ja-JP" altLang="en-US" sz="1600" smtClean="0"/>
              <a:t>はハドロンのエネルギー</a:t>
            </a:r>
            <a:r>
              <a:rPr lang="en-US" altLang="ja-JP" sz="1600" smtClean="0"/>
              <a:t>Eh</a:t>
            </a:r>
            <a:r>
              <a:rPr lang="ja-JP" altLang="en-US" sz="1600" smtClean="0"/>
              <a:t>次式のように決められます。</a:t>
            </a:r>
            <a:endParaRPr lang="en-US" altLang="ja-JP" sz="1600" smtClean="0"/>
          </a:p>
          <a:p>
            <a:pPr defTabSz="914400" eaLnBrk="1" hangingPunct="1">
              <a:spcBef>
                <a:spcPct val="0"/>
              </a:spcBef>
            </a:pPr>
            <a:r>
              <a:rPr lang="ja-JP" altLang="en-US" sz="1600" smtClean="0"/>
              <a:t>このようにして求めたすべてのＱ２の</a:t>
            </a:r>
            <a:r>
              <a:rPr lang="en-US" altLang="ja-JP" sz="1600" smtClean="0"/>
              <a:t>bin</a:t>
            </a:r>
            <a:r>
              <a:rPr lang="ja-JP" altLang="en-US" sz="1600" smtClean="0"/>
              <a:t>における</a:t>
            </a:r>
            <a:r>
              <a:rPr lang="en-US" altLang="ja-JP" sz="1600" smtClean="0"/>
              <a:t>cosθ</a:t>
            </a:r>
            <a:r>
              <a:rPr lang="ja-JP" altLang="en-US" sz="1600" smtClean="0"/>
              <a:t>分布を示します。</a:t>
            </a:r>
          </a:p>
        </p:txBody>
      </p:sp>
      <p:sp>
        <p:nvSpPr>
          <p:cNvPr id="473091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spcBef>
                <a:spcPct val="20000"/>
              </a:spcBef>
            </a:pPr>
            <a:fld id="{97B4E455-1527-4F68-AD8A-6F2EA33AF138}" type="slidenum">
              <a:rPr lang="ja-JP" altLang="en-US" sz="1200" baseline="30000"/>
              <a:pPr algn="r" defTabSz="914400">
                <a:spcBef>
                  <a:spcPct val="20000"/>
                </a:spcBef>
              </a:pPr>
              <a:t>46</a:t>
            </a:fld>
            <a:endParaRPr lang="en-US" altLang="ja-JP" sz="1200" baseline="300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B520A-8C4B-4228-B8B5-AEC4C9390807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kumimoji="0"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2" y="1524000"/>
            <a:ext cx="6498159" cy="1724867"/>
          </a:xfrm>
        </p:spPr>
        <p:txBody>
          <a:bodyPr rtlCol="0" anchor="b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FE33AF-9D89-456E-8D54-15ED3443B062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65113" y="6570663"/>
            <a:ext cx="484028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787857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3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5E05524-0D2D-4897-BF40-7641514D8810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65113" y="6570663"/>
            <a:ext cx="484028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643BE8-3460-4549-A260-C9A317E5EDE8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65113" y="6570663"/>
            <a:ext cx="484028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7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B82629-3EFA-4F3C-93BA-40722B0CE955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65113" y="6570663"/>
            <a:ext cx="484028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1EB677-9229-4CF1-A83C-EB490B361F04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65113" y="6570663"/>
            <a:ext cx="484028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3352802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4771030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B2714E-03C8-4C41-8DEC-B8F0AF473D8A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65113" y="6570663"/>
            <a:ext cx="484028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2403145"/>
            <a:ext cx="8056563" cy="1362075"/>
          </a:xfrm>
        </p:spPr>
        <p:txBody>
          <a:bodyPr anchor="b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3736006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384D4B-33FC-403F-92CE-DE9D7B3C778A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65113" y="6570663"/>
            <a:ext cx="484028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1082A-5ED8-410F-8209-0C2759513BDD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65113" y="6570663"/>
            <a:ext cx="484028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3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3" y="2347416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1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1" y="2347416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C4B8DA-EDE5-434C-959B-7D76316FE29E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65113" y="6570663"/>
            <a:ext cx="484028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E1C61E-E9BE-46CA-B684-68304574102C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65113" y="6570663"/>
            <a:ext cx="484028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3B34DB-41CC-4FDE-81B2-1CEC02EA439C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65113" y="6570663"/>
            <a:ext cx="484028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1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7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9C9E59-5461-48DF-9266-3817D17F46EF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65113" y="6570663"/>
            <a:ext cx="4840287" cy="2365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  <a:endParaRPr lang="ja-JP" altLang="ja-JP" smtClean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ja-JP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4547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45477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E20A42-7E3D-4204-B348-7963863D8910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0.wmf"/><Relationship Id="rId4" Type="http://schemas.openxmlformats.org/officeDocument/2006/relationships/package" Target="../embeddings/Microsoft_Office_Word___111.doc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8.emf"/><Relationship Id="rId11" Type="http://schemas.openxmlformats.org/officeDocument/2006/relationships/image" Target="../media/image73.emf"/><Relationship Id="rId5" Type="http://schemas.openxmlformats.org/officeDocument/2006/relationships/image" Target="../media/image67.emf"/><Relationship Id="rId10" Type="http://schemas.openxmlformats.org/officeDocument/2006/relationships/image" Target="../media/image72.emf"/><Relationship Id="rId4" Type="http://schemas.openxmlformats.org/officeDocument/2006/relationships/image" Target="../media/image66.emf"/><Relationship Id="rId9" Type="http://schemas.openxmlformats.org/officeDocument/2006/relationships/image" Target="../media/image7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1"/>
          <p:cNvSpPr>
            <a:spLocks noGrp="1"/>
          </p:cNvSpPr>
          <p:nvPr>
            <p:ph type="ctrTitle"/>
          </p:nvPr>
        </p:nvSpPr>
        <p:spPr>
          <a:xfrm>
            <a:off x="1322388" y="1179513"/>
            <a:ext cx="6499225" cy="2979737"/>
          </a:xfrm>
        </p:spPr>
        <p:txBody>
          <a:bodyPr anchor="ctr"/>
          <a:lstStyle/>
          <a:p>
            <a:pPr>
              <a:buClr>
                <a:srgbClr val="6FB7D7"/>
              </a:buClr>
            </a:pPr>
            <a:r>
              <a:rPr lang="en-US" altLang="ja-JP" b="1" smtClean="0"/>
              <a:t>SCC/CP Violation</a:t>
            </a:r>
            <a:br>
              <a:rPr lang="en-US" altLang="ja-JP" b="1" smtClean="0"/>
            </a:br>
            <a:r>
              <a:rPr lang="en-US" altLang="ja-JP" b="1" smtClean="0"/>
              <a:t/>
            </a:r>
            <a:br>
              <a:rPr lang="en-US" altLang="ja-JP" b="1" smtClean="0"/>
            </a:br>
            <a:r>
              <a:rPr lang="ja-JP" altLang="en-US" sz="2400" b="1" smtClean="0"/>
              <a:t>奈良女子大大学</a:t>
            </a:r>
            <a:r>
              <a:rPr lang="en-US" altLang="ja-JP" sz="2400" b="1" smtClean="0"/>
              <a:t> </a:t>
            </a:r>
            <a:br>
              <a:rPr lang="en-US" altLang="ja-JP" sz="2400" b="1" smtClean="0"/>
            </a:br>
            <a:r>
              <a:rPr lang="ja-JP" altLang="en-US" sz="3200" b="1" smtClean="0"/>
              <a:t>林井　久樹 </a:t>
            </a:r>
            <a:endParaRPr lang="ja-JP" altLang="en-US" sz="3200" smtClean="0">
              <a:latin typeface="Symbol" pitchFamily="18" charset="2"/>
            </a:endParaRPr>
          </a:p>
        </p:txBody>
      </p:sp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E0A64C-797D-4D2B-8FB1-EC8EEE2D1AB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/>
          </a:p>
        </p:txBody>
      </p:sp>
      <p:sp>
        <p:nvSpPr>
          <p:cNvPr id="16388" name="Footer Placeholder 6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ea typeface="ＭＳ Ｐゴシック" charset="-128"/>
              </a:rPr>
              <a:t>学術創成報告会</a:t>
            </a:r>
            <a:endParaRPr lang="ja-JP" altLang="en-US" dirty="0"/>
          </a:p>
        </p:txBody>
      </p:sp>
      <p:sp>
        <p:nvSpPr>
          <p:cNvPr id="16389" name="テキスト ボックス 7"/>
          <p:cNvSpPr txBox="1">
            <a:spLocks noChangeArrowheads="1"/>
          </p:cNvSpPr>
          <p:nvPr/>
        </p:nvSpPr>
        <p:spPr bwMode="auto">
          <a:xfrm>
            <a:off x="0" y="448310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dirty="0">
                <a:latin typeface="News Gothic MT"/>
              </a:rPr>
              <a:t>Contents:</a:t>
            </a:r>
          </a:p>
          <a:p>
            <a:pPr>
              <a:defRPr/>
            </a:pPr>
            <a:r>
              <a:rPr lang="en-US" altLang="ja-JP" sz="2800" dirty="0">
                <a:latin typeface="+mn-lt"/>
              </a:rPr>
              <a:t> </a:t>
            </a: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(1) </a:t>
            </a: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News Gothic MT"/>
              </a:rPr>
              <a:t>CP violation in</a:t>
            </a:r>
            <a:r>
              <a:rPr lang="ja-JP" altLang="en-US" sz="2800" dirty="0">
                <a:solidFill>
                  <a:schemeClr val="bg2">
                    <a:lumMod val="25000"/>
                  </a:schemeClr>
                </a:solidFill>
                <a:latin typeface="News Gothic MT"/>
              </a:rPr>
              <a:t>　</a:t>
            </a:r>
            <a:r>
              <a:rPr kumimoji="0" lang="en-US" altLang="ja-JP" sz="2800" b="1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t </a:t>
            </a:r>
            <a:r>
              <a:rPr lang="ja-JP" altLang="en-US" sz="2800" dirty="0">
                <a:solidFill>
                  <a:schemeClr val="bg2">
                    <a:lumMod val="25000"/>
                  </a:schemeClr>
                </a:solidFill>
                <a:latin typeface="News Gothic MT"/>
              </a:rPr>
              <a:t>→</a:t>
            </a: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News Gothic MT"/>
              </a:rPr>
              <a:t>Ks </a:t>
            </a: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p  </a:t>
            </a:r>
            <a:r>
              <a:rPr lang="en-US" altLang="ja-JP" sz="2800" dirty="0" err="1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n</a:t>
            </a:r>
            <a:r>
              <a:rPr lang="en-US" altLang="ja-JP" sz="2800" baseline="-25000" dirty="0" err="1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t</a:t>
            </a:r>
            <a:r>
              <a:rPr lang="ja-JP" altLang="en-US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　</a:t>
            </a:r>
            <a:r>
              <a:rPr lang="en-US" altLang="ja-JP" sz="28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M.Bischofberger</a:t>
            </a:r>
            <a:endParaRPr lang="ja-JP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Symbol" pitchFamily="18" charset="2"/>
              <a:buChar char=" "/>
              <a:defRPr/>
            </a:pP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(2) </a:t>
            </a: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t</a:t>
            </a:r>
            <a:r>
              <a:rPr lang="ja-JP" altLang="en-US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　</a:t>
            </a: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  </a:t>
            </a:r>
            <a:r>
              <a:rPr lang="ja-JP" altLang="en-US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　</a:t>
            </a: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3p p</a:t>
            </a:r>
            <a:r>
              <a:rPr lang="en-US" altLang="ja-JP" sz="2800" baseline="300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0</a:t>
            </a: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 </a:t>
            </a:r>
            <a:r>
              <a:rPr lang="en-US" altLang="ja-JP" sz="2800" dirty="0" err="1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n</a:t>
            </a:r>
            <a:r>
              <a:rPr lang="en-US" altLang="ja-JP" sz="2800" baseline="-25000" dirty="0" err="1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t</a:t>
            </a: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 </a:t>
            </a: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News Gothic MT"/>
              </a:rPr>
              <a:t>and</a:t>
            </a: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 </a:t>
            </a:r>
            <a:r>
              <a:rPr lang="ja-JP" altLang="en-US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　</a:t>
            </a: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w p </a:t>
            </a:r>
            <a:r>
              <a:rPr lang="en-US" altLang="ja-JP" sz="2400" dirty="0" err="1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n</a:t>
            </a:r>
            <a:r>
              <a:rPr lang="en-US" altLang="ja-JP" sz="2400" baseline="-25000" dirty="0" err="1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t</a:t>
            </a:r>
            <a:r>
              <a:rPr lang="en-US" altLang="ja-JP" sz="2400" baseline="-250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                       </a:t>
            </a:r>
            <a:r>
              <a:rPr lang="en-US" altLang="ja-JP" sz="2400" dirty="0">
                <a:solidFill>
                  <a:schemeClr val="bg2">
                    <a:lumMod val="2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R.</a:t>
            </a:r>
            <a:r>
              <a:rPr lang="en-US" altLang="ja-JP" sz="2400" baseline="-25000" dirty="0">
                <a:solidFill>
                  <a:schemeClr val="bg2">
                    <a:lumMod val="2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dirty="0" err="1">
                <a:solidFill>
                  <a:schemeClr val="bg2">
                    <a:lumMod val="2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Takasaka</a:t>
            </a:r>
            <a:endParaRPr lang="en-US" altLang="ja-JP" sz="2400" dirty="0">
              <a:solidFill>
                <a:schemeClr val="bg2">
                  <a:lumMod val="25000"/>
                </a:schemeClr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Font typeface="Symbol"/>
              <a:buChar char=" "/>
              <a:defRPr/>
            </a:pP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(3) Form Factor in </a:t>
            </a:r>
            <a:r>
              <a:rPr kumimoji="0" lang="en-US" altLang="ja-JP" sz="2800" b="1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t </a:t>
            </a:r>
            <a:r>
              <a:rPr lang="ja-JP" altLang="en-US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　　</a:t>
            </a: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p </a:t>
            </a:r>
            <a:r>
              <a:rPr lang="en-US" altLang="ja-JP" sz="2800" dirty="0" err="1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p</a:t>
            </a:r>
            <a:r>
              <a:rPr lang="ja-JP" altLang="en-US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 </a:t>
            </a: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p  </a:t>
            </a:r>
            <a:r>
              <a:rPr lang="en-US" altLang="ja-JP" sz="2800" dirty="0" err="1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n</a:t>
            </a:r>
            <a:r>
              <a:rPr lang="en-US" altLang="ja-JP" sz="2800" baseline="-25000" dirty="0" err="1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t</a:t>
            </a:r>
            <a:r>
              <a:rPr lang="en-US" altLang="ja-JP" sz="2800" dirty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    </a:t>
            </a:r>
            <a:r>
              <a:rPr lang="en-US" altLang="ja-JP" sz="28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K.Hasegawa</a:t>
            </a:r>
            <a:endParaRPr lang="ja-JP" altLang="en-US" sz="2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968375" y="5645150"/>
            <a:ext cx="3540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3449638" y="6078538"/>
            <a:ext cx="3476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2" name="テキスト ボックス 8"/>
          <p:cNvSpPr txBox="1">
            <a:spLocks noChangeArrowheads="1"/>
          </p:cNvSpPr>
          <p:nvPr/>
        </p:nvSpPr>
        <p:spPr bwMode="auto">
          <a:xfrm>
            <a:off x="1146175" y="250825"/>
            <a:ext cx="571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学術創成報告会   </a:t>
            </a:r>
            <a:r>
              <a:rPr lang="en-US" altLang="ja-JP"/>
              <a:t>2010</a:t>
            </a:r>
            <a:r>
              <a:rPr lang="ja-JP" altLang="en-US"/>
              <a:t>年</a:t>
            </a:r>
            <a:r>
              <a:rPr lang="en-US" altLang="ja-JP"/>
              <a:t>3</a:t>
            </a:r>
            <a:r>
              <a:rPr lang="ja-JP" altLang="en-US"/>
              <a:t>月</a:t>
            </a:r>
            <a:r>
              <a:rPr lang="en-US" altLang="ja-JP"/>
              <a:t>11</a:t>
            </a:r>
            <a:r>
              <a:rPr lang="ja-JP" altLang="en-US"/>
              <a:t>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K</a:t>
            </a:r>
            <a:r>
              <a:rPr lang="en-US" altLang="ja-JP" baseline="-25000" smtClean="0"/>
              <a:t>S</a:t>
            </a:r>
            <a:r>
              <a:rPr lang="en-US" altLang="ja-JP" smtClean="0"/>
              <a:t>π system</a:t>
            </a:r>
          </a:p>
        </p:txBody>
      </p:sp>
      <p:sp>
        <p:nvSpPr>
          <p:cNvPr id="325634" name="Content Placeholder 2"/>
          <p:cNvSpPr>
            <a:spLocks noGrp="1"/>
          </p:cNvSpPr>
          <p:nvPr>
            <p:ph idx="1"/>
          </p:nvPr>
        </p:nvSpPr>
        <p:spPr>
          <a:xfrm>
            <a:off x="220663" y="733425"/>
            <a:ext cx="4679950" cy="2816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ja-JP" sz="2000" smtClean="0"/>
              <a:t>~150,000 events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/>
              <a:t>well described by MC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900" smtClean="0"/>
              <a:t>signal MC weighted according to Belle results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ja-JP" sz="1500" smtClean="0"/>
              <a:t>[Epifanov et al. (PLB 654, 65 (2007)]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/>
              <a:t>main BG from τ</a:t>
            </a:r>
            <a:r>
              <a:rPr lang="en-US" altLang="ja-JP" sz="2000" smtClean="0">
                <a:sym typeface="Wingdings" pitchFamily="2" charset="2"/>
              </a:rPr>
              <a:t></a:t>
            </a:r>
            <a:r>
              <a:rPr lang="en-US" altLang="ja-JP" sz="2000" smtClean="0"/>
              <a:t>πK</a:t>
            </a:r>
            <a:r>
              <a:rPr lang="en-US" altLang="ja-JP" sz="2000" baseline="-25000" smtClean="0"/>
              <a:t>S</a:t>
            </a:r>
            <a:r>
              <a:rPr lang="en-US" altLang="ja-JP" sz="2000" smtClean="0"/>
              <a:t>K</a:t>
            </a:r>
            <a:r>
              <a:rPr lang="en-US" altLang="ja-JP" sz="2000" baseline="-25000" smtClean="0"/>
              <a:t>L</a:t>
            </a:r>
            <a:r>
              <a:rPr lang="en-US" altLang="ja-JP" sz="2000" smtClean="0"/>
              <a:t> ν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ja-JP" altLang="en-US" sz="2000" smtClean="0"/>
              <a:t>　</a:t>
            </a:r>
            <a:r>
              <a:rPr lang="en-US" altLang="ja-JP" sz="2000" smtClean="0"/>
              <a:t>with escaping K</a:t>
            </a:r>
            <a:r>
              <a:rPr lang="en-US" altLang="ja-JP" sz="2000" baseline="-25000" smtClean="0"/>
              <a:t>L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ja-JP" sz="1900" smtClean="0"/>
          </a:p>
        </p:txBody>
      </p:sp>
      <p:pic>
        <p:nvPicPr>
          <p:cNvPr id="325635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9625" y="733425"/>
            <a:ext cx="4487863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49275" y="3549650"/>
          <a:ext cx="3733800" cy="3090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404"/>
                <a:gridCol w="1121405"/>
                <a:gridCol w="1099341"/>
              </a:tblGrid>
              <a:tr h="386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events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/>
                </a:tc>
              </a:tr>
              <a:tr h="3864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148449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864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τ</a:t>
                      </a:r>
                      <a:r>
                        <a:rPr lang="en-US" sz="1400" dirty="0" smtClean="0">
                          <a:sym typeface="Wingdings"/>
                        </a:rPr>
                        <a:t>ν</a:t>
                      </a:r>
                      <a:r>
                        <a:rPr lang="en-US" sz="1400" dirty="0" smtClean="0"/>
                        <a:t>πK</a:t>
                      </a:r>
                      <a:r>
                        <a:rPr lang="en-US" sz="1400" baseline="-25000" dirty="0" smtClean="0"/>
                        <a:t>S</a:t>
                      </a:r>
                      <a:r>
                        <a:rPr lang="en-US" sz="1400" dirty="0" smtClean="0"/>
                        <a:t>K</a:t>
                      </a:r>
                      <a:r>
                        <a:rPr lang="en-US" sz="1400" baseline="-25000" dirty="0" smtClean="0"/>
                        <a:t>L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14017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9.4%</a:t>
                      </a:r>
                      <a:endParaRPr lang="en-US" sz="1400" dirty="0"/>
                    </a:p>
                  </a:txBody>
                  <a:tcPr/>
                </a:tc>
              </a:tr>
              <a:tr h="386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τ</a:t>
                      </a:r>
                      <a:r>
                        <a:rPr lang="en-US" sz="1400" dirty="0" smtClean="0">
                          <a:sym typeface="Wingdings"/>
                        </a:rPr>
                        <a:t>ν</a:t>
                      </a:r>
                      <a:r>
                        <a:rPr lang="en-US" sz="1400" dirty="0" smtClean="0"/>
                        <a:t>K</a:t>
                      </a:r>
                      <a:r>
                        <a:rPr lang="en-US" sz="1400" baseline="-25000" dirty="0" smtClean="0"/>
                        <a:t>S</a:t>
                      </a:r>
                      <a:r>
                        <a:rPr lang="en-US" sz="1400" dirty="0" smtClean="0"/>
                        <a:t>ππ</a:t>
                      </a:r>
                      <a:r>
                        <a:rPr lang="en-US" sz="1400" baseline="30000" dirty="0" smtClean="0"/>
                        <a:t>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4.0%</a:t>
                      </a:r>
                      <a:endParaRPr lang="en-US" sz="1400" dirty="0"/>
                    </a:p>
                  </a:txBody>
                  <a:tcPr/>
                </a:tc>
              </a:tr>
              <a:tr h="386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τ</a:t>
                      </a:r>
                      <a:r>
                        <a:rPr lang="en-US" sz="1400" dirty="0" smtClean="0">
                          <a:sym typeface="Wingdings"/>
                        </a:rPr>
                        <a:t>ν</a:t>
                      </a:r>
                      <a:r>
                        <a:rPr lang="en-US" sz="1400" dirty="0" smtClean="0"/>
                        <a:t>KK</a:t>
                      </a:r>
                      <a:r>
                        <a:rPr lang="en-US" sz="1400" baseline="-25000" dirty="0" smtClean="0"/>
                        <a:t>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2892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1.9%</a:t>
                      </a:r>
                      <a:endParaRPr lang="en-US" sz="1400" dirty="0"/>
                    </a:p>
                  </a:txBody>
                  <a:tcPr/>
                </a:tc>
              </a:tr>
              <a:tr h="3864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τ</a:t>
                      </a:r>
                      <a:r>
                        <a:rPr lang="en-US" sz="1400" dirty="0" smtClean="0">
                          <a:sym typeface="Wingdings"/>
                        </a:rPr>
                        <a:t>ν</a:t>
                      </a:r>
                      <a:r>
                        <a:rPr lang="en-US" sz="1400" dirty="0" smtClean="0"/>
                        <a:t>πK</a:t>
                      </a:r>
                      <a:r>
                        <a:rPr lang="en-US" sz="1400" baseline="-25000" dirty="0" smtClean="0"/>
                        <a:t>S</a:t>
                      </a:r>
                      <a:r>
                        <a:rPr lang="en-US" sz="1400" dirty="0" smtClean="0"/>
                        <a:t>K</a:t>
                      </a:r>
                      <a:r>
                        <a:rPr lang="en-US" sz="1400" baseline="-25000" dirty="0" smtClean="0"/>
                        <a:t>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1571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1.1%</a:t>
                      </a:r>
                      <a:endParaRPr lang="en-US" sz="1400" dirty="0"/>
                    </a:p>
                  </a:txBody>
                  <a:tcPr/>
                </a:tc>
              </a:tr>
              <a:tr h="386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</a:t>
                      </a:r>
                      <a:r>
                        <a:rPr lang="en-US" sz="1400" baseline="-25000" dirty="0" smtClean="0"/>
                        <a:t>S</a:t>
                      </a:r>
                      <a:r>
                        <a:rPr lang="en-US" sz="1400" dirty="0" smtClean="0"/>
                        <a:t> 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2.3%</a:t>
                      </a:r>
                      <a:endParaRPr lang="en-US" sz="1400" dirty="0"/>
                    </a:p>
                  </a:txBody>
                  <a:tcPr/>
                </a:tc>
              </a:tr>
              <a:tr h="386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total </a:t>
                      </a:r>
                      <a:r>
                        <a:rPr lang="en-US" sz="1400" dirty="0" err="1" smtClean="0"/>
                        <a:t>ττ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27937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18.8%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5674" name="Rectangle 15"/>
          <p:cNvSpPr>
            <a:spLocks noChangeArrowheads="1"/>
          </p:cNvSpPr>
          <p:nvPr/>
        </p:nvSpPr>
        <p:spPr bwMode="auto">
          <a:xfrm>
            <a:off x="6905625" y="1162050"/>
            <a:ext cx="1209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400" b="1">
                <a:latin typeface="News Gothic MT"/>
              </a:rPr>
              <a:t>exp7–exp55</a:t>
            </a:r>
          </a:p>
        </p:txBody>
      </p:sp>
      <p:sp>
        <p:nvSpPr>
          <p:cNvPr id="28715" name="Slide Number Placeholder 17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A8E152-92CF-463D-90A4-C103F8826F5A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ja-JP"/>
          </a:p>
        </p:txBody>
      </p:sp>
      <p:sp>
        <p:nvSpPr>
          <p:cNvPr id="28716" name="Footer Placeholder 18"/>
          <p:cNvSpPr>
            <a:spLocks noGrp="1"/>
          </p:cNvSpPr>
          <p:nvPr>
            <p:ph type="ftr" sz="quarter" idx="12"/>
          </p:nvPr>
        </p:nvSpPr>
        <p:spPr bwMode="auto">
          <a:xfrm>
            <a:off x="265113" y="6275388"/>
            <a:ext cx="4840287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  <p:sp>
        <p:nvSpPr>
          <p:cNvPr id="325677" name="Slide Number Placeholder 4"/>
          <p:cNvSpPr txBox="1">
            <a:spLocks/>
          </p:cNvSpPr>
          <p:nvPr/>
        </p:nvSpPr>
        <p:spPr bwMode="auto">
          <a:xfrm>
            <a:off x="7897813" y="6454775"/>
            <a:ext cx="990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3E8B27E-5E63-4422-9E87-B41E5371D8BA}" type="slidenum">
              <a:rPr kumimoji="0" lang="en-US" altLang="ja-JP" sz="1600">
                <a:solidFill>
                  <a:schemeClr val="bg1"/>
                </a:solidFill>
                <a:latin typeface="News Gothic MT"/>
              </a:rPr>
              <a:pPr algn="r"/>
              <a:t>10</a:t>
            </a:fld>
            <a:endParaRPr kumimoji="0" lang="en-US" altLang="ja-JP" sz="1600">
              <a:solidFill>
                <a:schemeClr val="bg1"/>
              </a:solidFill>
              <a:latin typeface="News Gothic MT"/>
            </a:endParaRPr>
          </a:p>
        </p:txBody>
      </p:sp>
      <p:sp>
        <p:nvSpPr>
          <p:cNvPr id="28718" name="日付プレースホルダ 10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pic>
        <p:nvPicPr>
          <p:cNvPr id="32567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0613" y="3876675"/>
            <a:ext cx="404336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680" name="テキスト ボックス 13"/>
          <p:cNvSpPr txBox="1">
            <a:spLocks noChangeArrowheads="1"/>
          </p:cNvSpPr>
          <p:nvPr/>
        </p:nvSpPr>
        <p:spPr bwMode="auto">
          <a:xfrm>
            <a:off x="6796088" y="3924300"/>
            <a:ext cx="1319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News Gothic MT"/>
              </a:rPr>
              <a:t>Original TAUOLA</a:t>
            </a:r>
            <a:endParaRPr lang="ja-JP" altLang="en-US">
              <a:latin typeface="News Gothic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 smtClean="0"/>
              <a:t>Angular distribution</a:t>
            </a:r>
            <a:endParaRPr kumimoji="1" lang="ja-JP" altLang="en-US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3B4F51-F2FB-4020-B1F9-DB56456DA22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  <p:pic>
        <p:nvPicPr>
          <p:cNvPr id="3276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4488" y="1644650"/>
            <a:ext cx="4760912" cy="3376613"/>
          </a:xfrm>
        </p:spPr>
      </p:pic>
      <p:pic>
        <p:nvPicPr>
          <p:cNvPr id="3276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1138" y="1628775"/>
            <a:ext cx="2327275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87" name="テキスト ボックス 8"/>
          <p:cNvSpPr txBox="1">
            <a:spLocks noChangeArrowheads="1"/>
          </p:cNvSpPr>
          <p:nvPr/>
        </p:nvSpPr>
        <p:spPr bwMode="auto">
          <a:xfrm>
            <a:off x="549275" y="1054100"/>
            <a:ext cx="299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cosβ distribution for all Q</a:t>
            </a:r>
            <a:r>
              <a:rPr lang="en-US" altLang="ja-JP" baseline="30000"/>
              <a:t>2</a:t>
            </a:r>
            <a:endParaRPr lang="ja-JP" altLang="en-US" baseline="30000"/>
          </a:p>
        </p:txBody>
      </p:sp>
      <p:sp>
        <p:nvSpPr>
          <p:cNvPr id="327688" name="テキスト ボックス 9"/>
          <p:cNvSpPr txBox="1">
            <a:spLocks noChangeArrowheads="1"/>
          </p:cNvSpPr>
          <p:nvPr/>
        </p:nvSpPr>
        <p:spPr bwMode="auto">
          <a:xfrm>
            <a:off x="7685088" y="666750"/>
            <a:ext cx="18129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ＭＣ</a:t>
            </a:r>
          </a:p>
        </p:txBody>
      </p:sp>
      <p:sp>
        <p:nvSpPr>
          <p:cNvPr id="327689" name="テキスト ボックス 10"/>
          <p:cNvSpPr txBox="1">
            <a:spLocks noChangeArrowheads="1"/>
          </p:cNvSpPr>
          <p:nvPr/>
        </p:nvSpPr>
        <p:spPr bwMode="auto">
          <a:xfrm>
            <a:off x="5892800" y="1423988"/>
            <a:ext cx="1336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generator</a:t>
            </a:r>
            <a:endParaRPr lang="ja-JP" altLang="en-US"/>
          </a:p>
        </p:txBody>
      </p:sp>
      <p:sp>
        <p:nvSpPr>
          <p:cNvPr id="327690" name="テキスト ボックス 11"/>
          <p:cNvSpPr txBox="1">
            <a:spLocks noChangeArrowheads="1"/>
          </p:cNvSpPr>
          <p:nvPr/>
        </p:nvSpPr>
        <p:spPr bwMode="auto">
          <a:xfrm>
            <a:off x="5838825" y="2963863"/>
            <a:ext cx="2752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reconstructed</a:t>
            </a:r>
            <a:endParaRPr lang="ja-JP" altLang="en-US"/>
          </a:p>
        </p:txBody>
      </p:sp>
      <p:sp>
        <p:nvSpPr>
          <p:cNvPr id="327691" name="テキスト ボックス 12"/>
          <p:cNvSpPr txBox="1">
            <a:spLocks noChangeArrowheads="1"/>
          </p:cNvSpPr>
          <p:nvPr/>
        </p:nvSpPr>
        <p:spPr bwMode="auto">
          <a:xfrm>
            <a:off x="6135688" y="4549775"/>
            <a:ext cx="180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efficiency</a:t>
            </a:r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094166" y="5707626"/>
            <a:ext cx="2168013" cy="554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Efficiency is symmetric</a:t>
            </a:r>
            <a:endParaRPr lang="ja-JP" altLang="en-US" dirty="0"/>
          </a:p>
        </p:txBody>
      </p:sp>
      <p:sp>
        <p:nvSpPr>
          <p:cNvPr id="327695" name="テキスト ボックス 14"/>
          <p:cNvSpPr txBox="1">
            <a:spLocks noChangeArrowheads="1"/>
          </p:cNvSpPr>
          <p:nvPr/>
        </p:nvSpPr>
        <p:spPr bwMode="auto">
          <a:xfrm>
            <a:off x="6262688" y="1054100"/>
            <a:ext cx="336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 const + (3cos</a:t>
            </a:r>
            <a:r>
              <a:rPr lang="en-US" altLang="ja-JP" baseline="30000"/>
              <a:t>2</a:t>
            </a:r>
            <a:r>
              <a:rPr lang="en-US" altLang="ja-JP"/>
              <a:t>β -1)</a:t>
            </a:r>
            <a:endParaRPr lang="ja-JP" altLang="en-US"/>
          </a:p>
        </p:txBody>
      </p:sp>
      <p:cxnSp>
        <p:nvCxnSpPr>
          <p:cNvPr id="17" name="直線矢印コネクタ 16"/>
          <p:cNvCxnSpPr>
            <a:stCxn id="327695" idx="2"/>
          </p:cNvCxnSpPr>
          <p:nvPr/>
        </p:nvCxnSpPr>
        <p:spPr>
          <a:xfrm rot="16200000" flipH="1">
            <a:off x="7896226" y="1473200"/>
            <a:ext cx="368300" cy="269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角丸四角形 18"/>
          <p:cNvSpPr/>
          <p:nvPr/>
        </p:nvSpPr>
        <p:spPr>
          <a:xfrm>
            <a:off x="549275" y="5235677"/>
            <a:ext cx="2442189" cy="4719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Existence of</a:t>
            </a:r>
          </a:p>
          <a:p>
            <a:pPr algn="ctr">
              <a:defRPr/>
            </a:pPr>
            <a:r>
              <a:rPr lang="en-US" altLang="ja-JP" dirty="0"/>
              <a:t> </a:t>
            </a:r>
            <a:r>
              <a:rPr lang="en-US" altLang="ja-JP" dirty="0" err="1"/>
              <a:t>cosβ</a:t>
            </a:r>
            <a:r>
              <a:rPr lang="ja-JP" altLang="en-US" dirty="0"/>
              <a:t>　</a:t>
            </a:r>
            <a:r>
              <a:rPr lang="en-US" altLang="ja-JP" dirty="0"/>
              <a:t>term!?</a:t>
            </a:r>
            <a:endParaRPr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Title 1"/>
          <p:cNvSpPr>
            <a:spLocks noGrp="1"/>
          </p:cNvSpPr>
          <p:nvPr>
            <p:ph type="title"/>
          </p:nvPr>
        </p:nvSpPr>
        <p:spPr>
          <a:xfrm>
            <a:off x="0" y="107950"/>
            <a:ext cx="8888413" cy="746125"/>
          </a:xfrm>
        </p:spPr>
        <p:txBody>
          <a:bodyPr/>
          <a:lstStyle/>
          <a:p>
            <a:pPr eaLnBrk="1" hangingPunct="1"/>
            <a:r>
              <a:rPr lang="en-US" altLang="ja-JP" sz="4000" smtClean="0"/>
              <a:t>Check1:Sensitivity/Linearity</a:t>
            </a:r>
            <a:r>
              <a:rPr lang="en-US" altLang="ja-JP" smtClean="0"/>
              <a:t> </a:t>
            </a:r>
          </a:p>
        </p:txBody>
      </p:sp>
      <p:sp>
        <p:nvSpPr>
          <p:cNvPr id="397317" name="Content Placeholder 2"/>
          <p:cNvSpPr>
            <a:spLocks noGrp="1"/>
          </p:cNvSpPr>
          <p:nvPr>
            <p:ph idx="1"/>
          </p:nvPr>
        </p:nvSpPr>
        <p:spPr>
          <a:xfrm>
            <a:off x="-80963" y="1131888"/>
            <a:ext cx="5710238" cy="5462587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en-US" altLang="ja-JP" sz="1800" smtClean="0"/>
              <a:t>Linearity is checked by  MC</a:t>
            </a:r>
          </a:p>
          <a:p>
            <a:pPr eaLnBrk="1" hangingPunct="1"/>
            <a:r>
              <a:rPr lang="en-US" altLang="ja-JP" sz="1800" smtClean="0"/>
              <a:t>CPV effect is linear, so in bin i of W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ja-JP" sz="1800" smtClean="0"/>
              <a:t> coefficients c</a:t>
            </a:r>
            <a:r>
              <a:rPr lang="en-US" altLang="ja-JP" sz="1800" baseline="-25000" smtClean="0"/>
              <a:t>i</a:t>
            </a:r>
            <a:r>
              <a:rPr lang="en-US" altLang="ja-JP" sz="1800" smtClean="0"/>
              <a:t> determined from MC</a:t>
            </a:r>
          </a:p>
          <a:p>
            <a:pPr eaLnBrk="1" hangingPunct="1"/>
            <a:endParaRPr lang="en-US" altLang="ja-JP" sz="1800" smtClean="0"/>
          </a:p>
          <a:p>
            <a:pPr eaLnBrk="1" hangingPunct="1"/>
            <a:r>
              <a:rPr lang="en-US" altLang="ja-JP" sz="1800" smtClean="0"/>
              <a:t>In the coefficients c</a:t>
            </a:r>
            <a:r>
              <a:rPr lang="en-US" altLang="ja-JP" sz="1800" baseline="-25000" smtClean="0"/>
              <a:t>i</a:t>
            </a:r>
            <a:r>
              <a:rPr lang="en-US" altLang="ja-JP" sz="1800" smtClean="0"/>
              <a:t>, detector efficiency is included .</a:t>
            </a:r>
          </a:p>
          <a:p>
            <a:pPr eaLnBrk="1" hangingPunct="1"/>
            <a:r>
              <a:rPr lang="en-US" altLang="ja-JP" sz="1800" smtClean="0"/>
              <a:t>Error of coefficient c</a:t>
            </a:r>
            <a:r>
              <a:rPr lang="en-US" altLang="ja-JP" sz="1800" baseline="-25000" smtClean="0"/>
              <a:t>i</a:t>
            </a:r>
            <a:r>
              <a:rPr lang="en-US" altLang="ja-JP" sz="1800" smtClean="0"/>
              <a:t>: under progress.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altLang="ja-JP" sz="1600" smtClean="0"/>
          </a:p>
          <a:p>
            <a:pPr lvl="1" eaLnBrk="1" hangingPunct="1">
              <a:buFont typeface="Wingdings 2" pitchFamily="18" charset="2"/>
              <a:buNone/>
            </a:pPr>
            <a:endParaRPr lang="en-US" altLang="ja-JP" sz="1600" smtClean="0"/>
          </a:p>
          <a:p>
            <a:pPr lvl="1" eaLnBrk="1" hangingPunct="1">
              <a:buFont typeface="Wingdings" pitchFamily="2" charset="2"/>
              <a:buChar char="l"/>
            </a:pPr>
            <a:endParaRPr lang="en-US" altLang="ja-JP" sz="1600" smtClean="0"/>
          </a:p>
          <a:p>
            <a:pPr lvl="1" eaLnBrk="1" hangingPunct="1">
              <a:buFont typeface="Wingdings 2" pitchFamily="18" charset="2"/>
              <a:buNone/>
            </a:pPr>
            <a:endParaRPr lang="en-US" altLang="ja-JP" sz="1800" smtClean="0"/>
          </a:p>
          <a:p>
            <a:pPr eaLnBrk="1" hangingPunct="1"/>
            <a:endParaRPr lang="en-US" altLang="ja-JP" baseline="-25000" smtClean="0"/>
          </a:p>
        </p:txBody>
      </p:sp>
      <p:sp>
        <p:nvSpPr>
          <p:cNvPr id="6150" name="Footer Placeholder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  <p:grpSp>
        <p:nvGrpSpPr>
          <p:cNvPr id="397319" name="Group 18"/>
          <p:cNvGrpSpPr>
            <a:grpSpLocks/>
          </p:cNvGrpSpPr>
          <p:nvPr/>
        </p:nvGrpSpPr>
        <p:grpSpPr bwMode="auto">
          <a:xfrm>
            <a:off x="5502275" y="1089025"/>
            <a:ext cx="3386138" cy="5233988"/>
            <a:chOff x="5786540" y="1624548"/>
            <a:chExt cx="3385894" cy="5233452"/>
          </a:xfrm>
        </p:grpSpPr>
        <p:sp>
          <p:nvSpPr>
            <p:cNvPr id="18" name="Rectangle 17"/>
            <p:cNvSpPr/>
            <p:nvPr/>
          </p:nvSpPr>
          <p:spPr>
            <a:xfrm>
              <a:off x="5814974" y="1624548"/>
              <a:ext cx="3357460" cy="52334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pic>
          <p:nvPicPr>
            <p:cNvPr id="397325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66084" y="2227149"/>
              <a:ext cx="2953732" cy="4307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7326" name="Rectangle 14"/>
            <p:cNvSpPr>
              <a:spLocks noChangeArrowheads="1"/>
            </p:cNvSpPr>
            <p:nvPr/>
          </p:nvSpPr>
          <p:spPr bwMode="auto">
            <a:xfrm>
              <a:off x="6433238" y="1668278"/>
              <a:ext cx="2709133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ja-JP" sz="1600" baseline="-25000">
                  <a:latin typeface="News Gothic MT"/>
                </a:rPr>
                <a:t>i</a:t>
              </a:r>
              <a:r>
                <a:rPr kumimoji="0" lang="en-US" altLang="ja-JP" sz="1600">
                  <a:latin typeface="News Gothic MT"/>
                </a:rPr>
                <a:t> as a function of η</a:t>
              </a:r>
              <a:r>
                <a:rPr kumimoji="0" lang="en-US" altLang="ja-JP" sz="1600" baseline="-25000">
                  <a:latin typeface="News Gothic MT"/>
                </a:rPr>
                <a:t>s</a:t>
              </a:r>
              <a:r>
                <a:rPr kumimoji="0" lang="en-US" altLang="ja-JP" sz="1600">
                  <a:latin typeface="News Gothic MT"/>
                </a:rPr>
                <a:t> in 10 bins of W</a:t>
              </a:r>
              <a:endParaRPr kumimoji="0" lang="en-US" altLang="ja-JP" sz="1600" baseline="-25000">
                <a:latin typeface="News Gothic MT"/>
              </a:endParaRPr>
            </a:p>
          </p:txBody>
        </p:sp>
        <p:sp>
          <p:nvSpPr>
            <p:cNvPr id="397327" name="Rectangle 15"/>
            <p:cNvSpPr>
              <a:spLocks noChangeArrowheads="1"/>
            </p:cNvSpPr>
            <p:nvPr/>
          </p:nvSpPr>
          <p:spPr bwMode="auto">
            <a:xfrm>
              <a:off x="7288988" y="6488668"/>
              <a:ext cx="10904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>
                  <a:latin typeface="News Gothic MT"/>
                </a:rPr>
                <a:t>0&lt;η</a:t>
              </a:r>
              <a:r>
                <a:rPr kumimoji="0" lang="en-US" altLang="ja-JP" baseline="-25000">
                  <a:latin typeface="News Gothic MT"/>
                </a:rPr>
                <a:t>s</a:t>
              </a:r>
              <a:r>
                <a:rPr kumimoji="0" lang="en-US" altLang="ja-JP">
                  <a:latin typeface="News Gothic MT"/>
                </a:rPr>
                <a:t>&lt;1</a:t>
              </a:r>
            </a:p>
          </p:txBody>
        </p:sp>
        <p:sp>
          <p:nvSpPr>
            <p:cNvPr id="397328" name="Rectangle 16"/>
            <p:cNvSpPr>
              <a:spLocks noChangeArrowheads="1"/>
            </p:cNvSpPr>
            <p:nvPr/>
          </p:nvSpPr>
          <p:spPr bwMode="auto">
            <a:xfrm rot="-5400000">
              <a:off x="5797138" y="4074107"/>
              <a:ext cx="3481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>
                  <a:latin typeface="News Gothic MT"/>
                </a:rPr>
                <a:t>z</a:t>
              </a:r>
              <a:r>
                <a:rPr kumimoji="0" lang="en-US" altLang="ja-JP" baseline="-25000">
                  <a:latin typeface="News Gothic MT"/>
                </a:rPr>
                <a:t>i</a:t>
              </a:r>
              <a:endParaRPr kumimoji="0" lang="en-US" altLang="ja-JP">
                <a:latin typeface="News Gothic MT"/>
              </a:endParaRPr>
            </a:p>
          </p:txBody>
        </p:sp>
      </p:grpSp>
      <p:sp>
        <p:nvSpPr>
          <p:cNvPr id="6152" name="日付プレースホルダ 1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6153" name="スライド番号プレースホルダ 20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6FC351-C41E-4B02-AFDB-A1E89E96181B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ja-JP"/>
          </a:p>
        </p:txBody>
      </p:sp>
      <p:graphicFrame>
        <p:nvGraphicFramePr>
          <p:cNvPr id="397314" name="Object 2"/>
          <p:cNvGraphicFramePr>
            <a:graphicFrameLocks noChangeAspect="1"/>
          </p:cNvGraphicFramePr>
          <p:nvPr/>
        </p:nvGraphicFramePr>
        <p:xfrm>
          <a:off x="549275" y="2492375"/>
          <a:ext cx="4310063" cy="487363"/>
        </p:xfrm>
        <a:graphic>
          <a:graphicData uri="http://schemas.openxmlformats.org/presentationml/2006/ole">
            <p:oleObj spid="_x0000_s397314" name="Equation" r:id="rId5" imgW="2133360" imgH="241200" progId="Equation.DSMT4">
              <p:embed/>
            </p:oleObj>
          </a:graphicData>
        </a:graphic>
      </p:graphicFrame>
      <p:graphicFrame>
        <p:nvGraphicFramePr>
          <p:cNvPr id="397315" name="Object 3"/>
          <p:cNvGraphicFramePr>
            <a:graphicFrameLocks noChangeAspect="1"/>
          </p:cNvGraphicFramePr>
          <p:nvPr/>
        </p:nvGraphicFramePr>
        <p:xfrm>
          <a:off x="5684838" y="1360488"/>
          <a:ext cx="393700" cy="228600"/>
        </p:xfrm>
        <a:graphic>
          <a:graphicData uri="http://schemas.openxmlformats.org/presentationml/2006/ole">
            <p:oleObj spid="_x0000_s397315" name="Equation" r:id="rId6" imgW="3934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9275" y="1611313"/>
          <a:ext cx="7494588" cy="285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483407"/>
                <a:gridCol w="1526223"/>
                <a:gridCol w="1504879"/>
                <a:gridCol w="1761027"/>
              </a:tblGrid>
              <a:tr h="571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exp/tag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</a:t>
                      </a:r>
                      <a:r>
                        <a:rPr lang="en-US" sz="1600" baseline="30000" dirty="0" smtClean="0"/>
                        <a:t>–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</a:t>
                      </a:r>
                      <a:r>
                        <a:rPr lang="en-US" sz="1600" baseline="30000" dirty="0" smtClean="0"/>
                        <a:t>+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μ</a:t>
                      </a:r>
                      <a:r>
                        <a:rPr lang="en-US" sz="1600" baseline="30000" dirty="0" smtClean="0"/>
                        <a:t>–</a:t>
                      </a:r>
                      <a:endParaRPr lang="en-US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μ</a:t>
                      </a:r>
                      <a:r>
                        <a:rPr lang="en-US" sz="1600" baseline="30000" dirty="0" smtClean="0"/>
                        <a:t>+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0.442±0.001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0.452±0.001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0.432±0.001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0.444± 0.001</a:t>
                      </a:r>
                      <a:endParaRPr lang="en-US" sz="16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31–37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0.511±0.002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0.509± 0.002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0.471±0.002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0.462± 0.002</a:t>
                      </a:r>
                      <a:endParaRPr lang="en-US" sz="16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39–49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0.477±0.001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0.485± 0.001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0.455±0.001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0.458± 0.001</a:t>
                      </a:r>
                      <a:endParaRPr lang="en-US" sz="16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51+55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0.498±0.002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0.476± 0.002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0.484±0.002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0.481± 0.002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39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/>
              <a:t>Check2:Branching Ratio</a:t>
            </a:r>
          </a:p>
        </p:txBody>
      </p:sp>
      <p:sp>
        <p:nvSpPr>
          <p:cNvPr id="423976" name="Content Placeholder 2"/>
          <p:cNvSpPr>
            <a:spLocks noGrp="1"/>
          </p:cNvSpPr>
          <p:nvPr>
            <p:ph idx="1"/>
          </p:nvPr>
        </p:nvSpPr>
        <p:spPr>
          <a:xfrm>
            <a:off x="549275" y="4468813"/>
            <a:ext cx="8042275" cy="2338387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altLang="ja-JP" sz="1800" smtClean="0"/>
              <a:t>PDG =0.45± 0.2(need e—μ events for a proper normalization.)</a:t>
            </a:r>
          </a:p>
          <a:p>
            <a:pPr eaLnBrk="1" hangingPunct="1">
              <a:spcBef>
                <a:spcPts val="200"/>
              </a:spcBef>
            </a:pPr>
            <a:r>
              <a:rPr lang="en-US" altLang="ja-JP" sz="1800" smtClean="0">
                <a:solidFill>
                  <a:srgbClr val="FF0000"/>
                </a:solidFill>
              </a:rPr>
              <a:t>Slightly high and e-tag &gt; μ-tag for exp31–37 and exp39–49</a:t>
            </a:r>
          </a:p>
          <a:p>
            <a:pPr eaLnBrk="1" hangingPunct="1">
              <a:spcBef>
                <a:spcPts val="200"/>
              </a:spcBef>
            </a:pPr>
            <a:r>
              <a:rPr lang="en-US" altLang="ja-JP" sz="1800" smtClean="0">
                <a:solidFill>
                  <a:srgbClr val="FF0000"/>
                </a:solidFill>
              </a:rPr>
              <a:t>e+/e- and μ+/μ- is symmetric.</a:t>
            </a:r>
          </a:p>
          <a:p>
            <a:pPr eaLnBrk="1" hangingPunct="1">
              <a:spcBef>
                <a:spcPts val="200"/>
              </a:spcBef>
            </a:pPr>
            <a:r>
              <a:rPr lang="en-US" altLang="ja-JP" sz="1800" smtClean="0">
                <a:solidFill>
                  <a:schemeClr val="accent2"/>
                </a:solidFill>
              </a:rPr>
              <a:t>Will investigate this further but for CPV analysis the knowledge of the tagging efficiency does not really matter</a:t>
            </a:r>
          </a:p>
          <a:p>
            <a:pPr eaLnBrk="1" hangingPunct="1">
              <a:spcBef>
                <a:spcPts val="200"/>
              </a:spcBef>
            </a:pPr>
            <a:endParaRPr lang="en-US" altLang="ja-JP" sz="1800" smtClean="0"/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2937FC-513B-4093-A9F5-1C1551F3766C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ja-JP"/>
          </a:p>
        </p:txBody>
      </p:sp>
      <p:sp>
        <p:nvSpPr>
          <p:cNvPr id="29701" name="Footer Placeholder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3588" y="854075"/>
            <a:ext cx="8042275" cy="7572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9250" indent="-349250" defTabSz="9144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/>
            </a:pPr>
            <a:r>
              <a:rPr kumimoji="0"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Using N</a:t>
            </a:r>
            <a:r>
              <a:rPr kumimoji="0" lang="en-US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ττ</a:t>
            </a:r>
            <a:r>
              <a:rPr kumimoji="0"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= </a:t>
            </a:r>
            <a:r>
              <a:rPr kumimoji="0" lang="en-US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L</a:t>
            </a:r>
            <a:r>
              <a:rPr kumimoji="0"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*</a:t>
            </a:r>
            <a:r>
              <a:rPr kumimoji="0"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σ</a:t>
            </a:r>
            <a:r>
              <a:rPr kumimoji="0" lang="en-US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ττ</a:t>
            </a:r>
            <a:r>
              <a:rPr kumimoji="0"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to normalize (</a:t>
            </a:r>
            <a:r>
              <a:rPr kumimoji="0"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σ</a:t>
            </a:r>
            <a:r>
              <a:rPr kumimoji="0" lang="en-US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ττ</a:t>
            </a:r>
            <a:r>
              <a:rPr kumimoji="0"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=0.919 </a:t>
            </a:r>
            <a:r>
              <a:rPr kumimoji="0"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nb</a:t>
            </a:r>
            <a:r>
              <a:rPr kumimoji="0"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)</a:t>
            </a:r>
          </a:p>
          <a:p>
            <a:pPr marL="349250" indent="-349250" defTabSz="914400" fontAlgn="auto">
              <a:lnSpc>
                <a:spcPts val="6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/>
            </a:pPr>
            <a:r>
              <a:rPr kumimoji="0"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statistical errors only</a:t>
            </a:r>
          </a:p>
          <a:p>
            <a:pPr marL="349250" indent="-349250"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/>
            </a:pPr>
            <a:endParaRPr kumimoji="0"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marL="349250" indent="-349250"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endParaRPr kumimoji="0"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タイトル 1"/>
          <p:cNvSpPr>
            <a:spLocks noGrp="1"/>
          </p:cNvSpPr>
          <p:nvPr>
            <p:ph type="title"/>
          </p:nvPr>
        </p:nvSpPr>
        <p:spPr>
          <a:xfrm>
            <a:off x="0" y="107950"/>
            <a:ext cx="8888413" cy="746125"/>
          </a:xfrm>
        </p:spPr>
        <p:txBody>
          <a:bodyPr/>
          <a:lstStyle/>
          <a:p>
            <a:pPr eaLnBrk="1" hangingPunct="1"/>
            <a:r>
              <a:rPr kumimoji="1" lang="en-US" altLang="ja-JP" sz="4000" smtClean="0"/>
              <a:t>Check3: Detector bias etc. </a:t>
            </a:r>
            <a:endParaRPr kumimoji="1" lang="ja-JP" altLang="en-US" sz="4000" smtClean="0"/>
          </a:p>
        </p:txBody>
      </p:sp>
      <p:sp>
        <p:nvSpPr>
          <p:cNvPr id="8200" name="日付プレースホルダ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  <a:endParaRPr lang="en-US" altLang="ja-JP" dirty="0"/>
          </a:p>
        </p:txBody>
      </p:sp>
      <p:sp>
        <p:nvSpPr>
          <p:cNvPr id="8201" name="スライド番号プレースホルダ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0D20D8-F290-407A-8D89-C0842604CED9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ja-JP"/>
          </a:p>
        </p:txBody>
      </p:sp>
      <p:sp>
        <p:nvSpPr>
          <p:cNvPr id="8202" name="フッター プレースホルダ 5"/>
          <p:cNvSpPr>
            <a:spLocks noGrp="1"/>
          </p:cNvSpPr>
          <p:nvPr>
            <p:ph type="ftr" sz="quarter" idx="12"/>
          </p:nvPr>
        </p:nvSpPr>
        <p:spPr bwMode="auto">
          <a:xfrm>
            <a:off x="334963" y="6454775"/>
            <a:ext cx="4840287" cy="2365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 dirty="0"/>
          </a:p>
        </p:txBody>
      </p:sp>
      <p:sp>
        <p:nvSpPr>
          <p:cNvPr id="8203" name="正方形/長方形 7"/>
          <p:cNvSpPr>
            <a:spLocks noChangeArrowheads="1"/>
          </p:cNvSpPr>
          <p:nvPr/>
        </p:nvSpPr>
        <p:spPr bwMode="auto">
          <a:xfrm>
            <a:off x="265113" y="854075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pt-BR" altLang="ja-JP">
                <a:latin typeface="News Gothic MT"/>
              </a:rPr>
              <a:t> Possible charge asymmetry can come </a:t>
            </a:r>
          </a:p>
          <a:p>
            <a:r>
              <a:rPr kumimoji="0" lang="pt-BR" altLang="ja-JP">
                <a:latin typeface="News Gothic MT"/>
              </a:rPr>
              <a:t>1) bias of tracking efficiency</a:t>
            </a:r>
          </a:p>
          <a:p>
            <a:r>
              <a:rPr kumimoji="0" lang="pt-BR" altLang="ja-JP">
                <a:latin typeface="News Gothic MT"/>
              </a:rPr>
              <a:t>2) bias of particle ID</a:t>
            </a:r>
          </a:p>
          <a:p>
            <a:r>
              <a:rPr kumimoji="0" lang="pt-BR" altLang="ja-JP">
                <a:latin typeface="News Gothic MT"/>
              </a:rPr>
              <a:t>   - cross section of Nuclear Int.</a:t>
            </a:r>
          </a:p>
          <a:p>
            <a:r>
              <a:rPr kumimoji="0" lang="pt-BR" altLang="ja-JP">
                <a:latin typeface="News Gothic MT"/>
              </a:rPr>
              <a:t>   is different for </a:t>
            </a:r>
            <a:r>
              <a:rPr kumimoji="0" lang="en-US" altLang="ja-JP">
                <a:latin typeface="News Gothic MT"/>
              </a:rPr>
              <a:t>π</a:t>
            </a:r>
            <a:r>
              <a:rPr kumimoji="0" lang="ja-JP" altLang="en-US" baseline="30000">
                <a:latin typeface="News Gothic MT"/>
              </a:rPr>
              <a:t>＋</a:t>
            </a:r>
            <a:r>
              <a:rPr kumimoji="0" lang="ja-JP" altLang="en-US">
                <a:latin typeface="News Gothic MT"/>
              </a:rPr>
              <a:t> </a:t>
            </a:r>
            <a:r>
              <a:rPr kumimoji="0" lang="en-US" altLang="ja-JP">
                <a:latin typeface="News Gothic MT"/>
              </a:rPr>
              <a:t>and π</a:t>
            </a:r>
            <a:r>
              <a:rPr kumimoji="0" lang="en-US" altLang="ja-JP" baseline="30000">
                <a:latin typeface="News Gothic MT"/>
              </a:rPr>
              <a:t>-</a:t>
            </a:r>
          </a:p>
          <a:p>
            <a:r>
              <a:rPr kumimoji="0" lang="en-US" altLang="ja-JP">
                <a:latin typeface="News Gothic MT"/>
              </a:rPr>
              <a:t>   - asymmetry is a function of Lab.</a:t>
            </a:r>
          </a:p>
          <a:p>
            <a:r>
              <a:rPr kumimoji="0" lang="en-US" altLang="ja-JP">
                <a:latin typeface="News Gothic MT"/>
              </a:rPr>
              <a:t>    angle and momentum.</a:t>
            </a:r>
            <a:endParaRPr kumimoji="0" lang="pt-BR" altLang="ja-JP">
              <a:latin typeface="News Gothic MT"/>
            </a:endParaRPr>
          </a:p>
          <a:p>
            <a:r>
              <a:rPr kumimoji="0" lang="pt-BR" altLang="ja-JP">
                <a:latin typeface="News Gothic MT"/>
              </a:rPr>
              <a:t>3) </a:t>
            </a:r>
            <a:r>
              <a:rPr kumimoji="0" lang="en-US" altLang="ja-JP">
                <a:latin typeface="News Gothic MT"/>
              </a:rPr>
              <a:t>γ-Z interference effects.</a:t>
            </a:r>
            <a:endParaRPr kumimoji="0" lang="pt-BR" altLang="ja-JP">
              <a:latin typeface="News Gothic MT"/>
            </a:endParaRPr>
          </a:p>
          <a:p>
            <a:r>
              <a:rPr kumimoji="0" lang="en-US" altLang="ja-JP">
                <a:latin typeface="News Gothic MT"/>
              </a:rPr>
              <a:t>   -asymmetry is a function of Lab.   </a:t>
            </a:r>
          </a:p>
          <a:p>
            <a:r>
              <a:rPr kumimoji="0" lang="en-US" altLang="ja-JP">
                <a:latin typeface="News Gothic MT"/>
              </a:rPr>
              <a:t>    angle. </a:t>
            </a:r>
            <a:r>
              <a:rPr kumimoji="0" lang="pt-BR" altLang="ja-JP">
                <a:latin typeface="News Gothic MT"/>
              </a:rPr>
              <a:t>  </a:t>
            </a:r>
            <a:endParaRPr kumimoji="0" lang="ja-JP" altLang="en-US">
              <a:latin typeface="News Gothic MT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105400" y="1847850"/>
          <a:ext cx="1509713" cy="438150"/>
        </p:xfrm>
        <a:graphic>
          <a:graphicData uri="http://schemas.openxmlformats.org/presentationml/2006/ole">
            <p:oleObj spid="_x0000_s8196" name="Equation" r:id="rId4" imgW="787320" imgH="228600" progId="Equation.DSMT4">
              <p:embed/>
            </p:oleObj>
          </a:graphicData>
        </a:graphic>
      </p:graphicFrame>
      <p:sp>
        <p:nvSpPr>
          <p:cNvPr id="8204" name="テキスト ボックス 10"/>
          <p:cNvSpPr txBox="1">
            <a:spLocks noChangeArrowheads="1"/>
          </p:cNvSpPr>
          <p:nvPr/>
        </p:nvSpPr>
        <p:spPr bwMode="auto">
          <a:xfrm>
            <a:off x="4956175" y="5808663"/>
            <a:ext cx="4027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News Gothic MT"/>
              </a:rPr>
              <a:t>-</a:t>
            </a:r>
            <a:r>
              <a:rPr lang="en-US" altLang="ja-JP">
                <a:solidFill>
                  <a:srgbClr val="FF0000"/>
                </a:solidFill>
                <a:latin typeface="News Gothic MT"/>
              </a:rPr>
              <a:t>Clear charge asymmetry due to γ-</a:t>
            </a:r>
            <a:r>
              <a:rPr lang="ja-JP" altLang="en-US">
                <a:solidFill>
                  <a:srgbClr val="FF0000"/>
                </a:solidFill>
                <a:latin typeface="News Gothic MT"/>
              </a:rPr>
              <a:t>Ｚ </a:t>
            </a:r>
            <a:r>
              <a:rPr lang="en-US" altLang="ja-JP">
                <a:solidFill>
                  <a:srgbClr val="FF0000"/>
                </a:solidFill>
                <a:latin typeface="News Gothic MT"/>
              </a:rPr>
              <a:t>int. is seen.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5629275" y="5370513"/>
          <a:ext cx="454025" cy="388937"/>
        </p:xfrm>
        <a:graphic>
          <a:graphicData uri="http://schemas.openxmlformats.org/presentationml/2006/ole">
            <p:oleObj spid="_x0000_s8197" name="Equation" r:id="rId5" imgW="266400" imgH="228600" progId="Equation.DSMT4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7670800" y="5370513"/>
          <a:ext cx="454025" cy="388937"/>
        </p:xfrm>
        <a:graphic>
          <a:graphicData uri="http://schemas.openxmlformats.org/presentationml/2006/ole">
            <p:oleObj spid="_x0000_s8198" name="Equation" r:id="rId6" imgW="266400" imgH="228600" progId="Equation.DSMT4">
              <p:embed/>
            </p:oleObj>
          </a:graphicData>
        </a:graphic>
      </p:graphicFrame>
      <p:pic>
        <p:nvPicPr>
          <p:cNvPr id="820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37113" y="1303338"/>
            <a:ext cx="41465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テキスト ボックス 12"/>
          <p:cNvSpPr txBox="1">
            <a:spLocks noChangeArrowheads="1"/>
          </p:cNvSpPr>
          <p:nvPr/>
        </p:nvSpPr>
        <p:spPr bwMode="auto">
          <a:xfrm>
            <a:off x="265113" y="3667125"/>
            <a:ext cx="437991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/>
              <a:t>Charge asymmetry is checked as a function of p</a:t>
            </a:r>
            <a:r>
              <a:rPr lang="en-US" altLang="ja-JP" baseline="-25000"/>
              <a:t>Lab </a:t>
            </a:r>
            <a:r>
              <a:rPr lang="en-US" altLang="ja-JP"/>
              <a:t>and θ</a:t>
            </a:r>
            <a:r>
              <a:rPr lang="en-US" altLang="ja-JP" baseline="-25000"/>
              <a:t>Lab</a:t>
            </a:r>
            <a:r>
              <a:rPr lang="en-US" altLang="ja-JP"/>
              <a:t>.</a:t>
            </a:r>
          </a:p>
          <a:p>
            <a:endParaRPr lang="en-US" altLang="ja-JP"/>
          </a:p>
          <a:p>
            <a:endParaRPr lang="en-US" altLang="ja-JP"/>
          </a:p>
          <a:p>
            <a:pPr>
              <a:buFont typeface="Wingdings" pitchFamily="2" charset="2"/>
              <a:buChar char="l"/>
            </a:pPr>
            <a:endParaRPr lang="en-US" altLang="ja-JP"/>
          </a:p>
          <a:p>
            <a:pPr>
              <a:buFont typeface="Wingdings" pitchFamily="2" charset="2"/>
              <a:buChar char="l"/>
            </a:pPr>
            <a:r>
              <a:rPr lang="en-US" altLang="ja-JP"/>
              <a:t>Sample: τ1-prong and 3-prong event.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Identified as π.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One of same charged π is selected for 3-prong decay.</a:t>
            </a:r>
          </a:p>
          <a:p>
            <a:endParaRPr lang="ja-JP" altLang="en-US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462088" y="4262438"/>
          <a:ext cx="1587500" cy="738187"/>
        </p:xfrm>
        <a:graphic>
          <a:graphicData uri="http://schemas.openxmlformats.org/presentationml/2006/ole">
            <p:oleObj spid="_x0000_s8195" name="Equation" r:id="rId8" imgW="901440" imgH="419040" progId="Equation.DSMT4">
              <p:embed/>
            </p:oleObj>
          </a:graphicData>
        </a:graphic>
      </p:graphicFrame>
      <p:sp>
        <p:nvSpPr>
          <p:cNvPr id="8207" name="テキスト ボックス 13"/>
          <p:cNvSpPr txBox="1">
            <a:spLocks noChangeArrowheads="1"/>
          </p:cNvSpPr>
          <p:nvPr/>
        </p:nvSpPr>
        <p:spPr bwMode="auto">
          <a:xfrm>
            <a:off x="4121150" y="1477963"/>
            <a:ext cx="984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A</a:t>
            </a:r>
            <a:r>
              <a:rPr lang="en-US" altLang="ja-JP" baseline="-25000"/>
              <a:t>ch</a:t>
            </a:r>
            <a:endParaRPr lang="ja-JP" altLang="en-US" baseline="-250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50088" y="854075"/>
            <a:ext cx="13858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Data</a:t>
            </a:r>
            <a:r>
              <a:rPr lang="en-US" altLang="ja-JP" dirty="0"/>
              <a:t>/ MC</a:t>
            </a:r>
            <a:endParaRPr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 rot="5400000" flipH="1" flipV="1">
            <a:off x="4429919" y="3040857"/>
            <a:ext cx="44132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10" name="テキスト ボックス 17"/>
          <p:cNvSpPr txBox="1">
            <a:spLocks noChangeArrowheads="1"/>
          </p:cNvSpPr>
          <p:nvPr/>
        </p:nvSpPr>
        <p:spPr bwMode="auto">
          <a:xfrm>
            <a:off x="4189413" y="2892425"/>
            <a:ext cx="985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3%</a:t>
            </a:r>
            <a:endParaRPr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0A5E51-01D0-4619-923E-3620BEAB58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0" y="1704975"/>
            <a:ext cx="2784475" cy="7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8346" name="正方形/長方形 25"/>
          <p:cNvSpPr>
            <a:spLocks noChangeArrowheads="1"/>
          </p:cNvSpPr>
          <p:nvPr/>
        </p:nvSpPr>
        <p:spPr bwMode="auto">
          <a:xfrm>
            <a:off x="2316163" y="1057275"/>
            <a:ext cx="404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Symbol" pitchFamily="18" charset="2"/>
              </a:rPr>
              <a:t>p</a:t>
            </a:r>
            <a:r>
              <a:rPr lang="en-US" altLang="ja-JP" baseline="30000">
                <a:latin typeface="Symbol" pitchFamily="18" charset="2"/>
              </a:rPr>
              <a:t>+</a:t>
            </a:r>
            <a:endParaRPr lang="ja-JP" altLang="en-US" baseline="30000">
              <a:latin typeface="Symbol" pitchFamily="18" charset="2"/>
            </a:endParaRPr>
          </a:p>
        </p:txBody>
      </p:sp>
      <p:grpSp>
        <p:nvGrpSpPr>
          <p:cNvPr id="398347" name="グループ化 45"/>
          <p:cNvGrpSpPr>
            <a:grpSpLocks/>
          </p:cNvGrpSpPr>
          <p:nvPr/>
        </p:nvGrpSpPr>
        <p:grpSpPr bwMode="auto">
          <a:xfrm>
            <a:off x="492125" y="184150"/>
            <a:ext cx="2087563" cy="2332038"/>
            <a:chOff x="491786" y="184666"/>
            <a:chExt cx="2087845" cy="2331783"/>
          </a:xfrm>
        </p:grpSpPr>
        <p:cxnSp>
          <p:nvCxnSpPr>
            <p:cNvPr id="10" name="直線矢印コネクタ 9"/>
            <p:cNvCxnSpPr/>
            <p:nvPr/>
          </p:nvCxnSpPr>
          <p:spPr>
            <a:xfrm rot="5400000" flipH="1" flipV="1">
              <a:off x="1465898" y="1328292"/>
              <a:ext cx="393657" cy="3413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rot="5400000">
              <a:off x="1092791" y="1766395"/>
              <a:ext cx="452388" cy="3461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rot="5400000" flipH="1" flipV="1">
              <a:off x="1479443" y="852919"/>
              <a:ext cx="803187" cy="952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rot="5400000" flipH="1" flipV="1">
              <a:off x="1623925" y="708437"/>
              <a:ext cx="803187" cy="3842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 flipV="1">
              <a:off x="1855633" y="918011"/>
              <a:ext cx="723998" cy="3841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rot="10800000" flipV="1">
              <a:off x="591813" y="2165649"/>
              <a:ext cx="554112" cy="350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8364" name="テキスト ボックス 22"/>
            <p:cNvSpPr txBox="1">
              <a:spLocks noChangeArrowheads="1"/>
            </p:cNvSpPr>
            <p:nvPr/>
          </p:nvSpPr>
          <p:spPr bwMode="auto">
            <a:xfrm>
              <a:off x="1098789" y="1197881"/>
              <a:ext cx="4760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Symbol" pitchFamily="18" charset="2"/>
                </a:rPr>
                <a:t>t</a:t>
              </a:r>
              <a:r>
                <a:rPr lang="en-US" altLang="ja-JP" baseline="30000">
                  <a:latin typeface="Symbol" pitchFamily="18" charset="2"/>
                </a:rPr>
                <a:t>-</a:t>
              </a:r>
              <a:endParaRPr lang="ja-JP" altLang="en-US" baseline="30000">
                <a:latin typeface="Symbol" pitchFamily="18" charset="2"/>
              </a:endParaRPr>
            </a:p>
          </p:txBody>
        </p:sp>
        <p:sp>
          <p:nvSpPr>
            <p:cNvPr id="398365" name="テキスト ボックス 23"/>
            <p:cNvSpPr txBox="1">
              <a:spLocks noChangeArrowheads="1"/>
            </p:cNvSpPr>
            <p:nvPr/>
          </p:nvSpPr>
          <p:spPr bwMode="auto">
            <a:xfrm>
              <a:off x="1318752" y="1955257"/>
              <a:ext cx="5146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Symbol" pitchFamily="18" charset="2"/>
                </a:rPr>
                <a:t>t</a:t>
              </a:r>
              <a:r>
                <a:rPr lang="en-US" altLang="ja-JP" baseline="30000">
                  <a:latin typeface="Symbol" pitchFamily="18" charset="2"/>
                </a:rPr>
                <a:t>+</a:t>
              </a:r>
              <a:endParaRPr lang="ja-JP" altLang="en-US" baseline="30000">
                <a:latin typeface="Symbol" pitchFamily="18" charset="2"/>
              </a:endParaRPr>
            </a:p>
          </p:txBody>
        </p:sp>
        <p:sp>
          <p:nvSpPr>
            <p:cNvPr id="398366" name="テキスト ボックス 24"/>
            <p:cNvSpPr txBox="1">
              <a:spLocks noChangeArrowheads="1"/>
            </p:cNvSpPr>
            <p:nvPr/>
          </p:nvSpPr>
          <p:spPr bwMode="auto">
            <a:xfrm>
              <a:off x="1574868" y="499099"/>
              <a:ext cx="642753" cy="20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Symbol" pitchFamily="18" charset="2"/>
                </a:rPr>
                <a:t>p</a:t>
              </a:r>
              <a:r>
                <a:rPr lang="en-US" altLang="ja-JP" baseline="30000">
                  <a:latin typeface="Symbol" pitchFamily="18" charset="2"/>
                </a:rPr>
                <a:t>-</a:t>
              </a:r>
              <a:endParaRPr lang="ja-JP" altLang="en-US" baseline="30000">
                <a:latin typeface="Symbol" pitchFamily="18" charset="2"/>
              </a:endParaRPr>
            </a:p>
          </p:txBody>
        </p:sp>
        <p:sp>
          <p:nvSpPr>
            <p:cNvPr id="398367" name="正方形/長方形 26"/>
            <p:cNvSpPr>
              <a:spLocks noChangeArrowheads="1"/>
            </p:cNvSpPr>
            <p:nvPr/>
          </p:nvSpPr>
          <p:spPr bwMode="auto">
            <a:xfrm>
              <a:off x="2118370" y="184666"/>
              <a:ext cx="198501" cy="20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Symbol" pitchFamily="18" charset="2"/>
                </a:rPr>
                <a:t>p</a:t>
              </a:r>
              <a:r>
                <a:rPr lang="en-US" altLang="ja-JP" baseline="30000">
                  <a:latin typeface="Symbol" pitchFamily="18" charset="2"/>
                </a:rPr>
                <a:t>-</a:t>
              </a:r>
              <a:endParaRPr lang="ja-JP" altLang="en-US" baseline="30000">
                <a:latin typeface="Symbol" pitchFamily="18" charset="2"/>
              </a:endParaRPr>
            </a:p>
          </p:txBody>
        </p:sp>
        <p:sp>
          <p:nvSpPr>
            <p:cNvPr id="398368" name="正方形/長方形 27"/>
            <p:cNvSpPr>
              <a:spLocks noChangeArrowheads="1"/>
            </p:cNvSpPr>
            <p:nvPr/>
          </p:nvSpPr>
          <p:spPr bwMode="auto">
            <a:xfrm>
              <a:off x="491786" y="1990196"/>
              <a:ext cx="198501" cy="20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Symbol" pitchFamily="18" charset="2"/>
                </a:rPr>
                <a:t>p</a:t>
              </a:r>
              <a:r>
                <a:rPr lang="en-US" altLang="ja-JP" baseline="30000">
                  <a:latin typeface="Symbol" pitchFamily="18" charset="2"/>
                </a:rPr>
                <a:t>+</a:t>
              </a:r>
              <a:endParaRPr lang="ja-JP" altLang="en-US" baseline="30000">
                <a:latin typeface="Symbol" pitchFamily="18" charset="2"/>
              </a:endParaRPr>
            </a:p>
          </p:txBody>
        </p:sp>
      </p:grpSp>
      <p:pic>
        <p:nvPicPr>
          <p:cNvPr id="398348" name="図 30" descr="FB-asy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3" y="3636963"/>
            <a:ext cx="3062287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線矢印コネクタ 32"/>
          <p:cNvCxnSpPr/>
          <p:nvPr/>
        </p:nvCxnSpPr>
        <p:spPr>
          <a:xfrm rot="5400000" flipH="1" flipV="1">
            <a:off x="463550" y="4902200"/>
            <a:ext cx="6492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401638" y="4144963"/>
            <a:ext cx="871537" cy="57467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98351" name="テキスト ボックス 34"/>
          <p:cNvSpPr txBox="1">
            <a:spLocks noChangeArrowheads="1"/>
          </p:cNvSpPr>
          <p:nvPr/>
        </p:nvSpPr>
        <p:spPr bwMode="auto">
          <a:xfrm>
            <a:off x="250825" y="5262563"/>
            <a:ext cx="159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Belle</a:t>
            </a:r>
            <a:endParaRPr lang="ja-JP" altLang="en-US"/>
          </a:p>
        </p:txBody>
      </p:sp>
      <p:pic>
        <p:nvPicPr>
          <p:cNvPr id="39835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5988" y="184150"/>
            <a:ext cx="5148262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53" name="テキスト ボックス 37"/>
          <p:cNvSpPr txBox="1">
            <a:spLocks noChangeArrowheads="1"/>
          </p:cNvSpPr>
          <p:nvPr/>
        </p:nvSpPr>
        <p:spPr bwMode="auto">
          <a:xfrm>
            <a:off x="2636838" y="111125"/>
            <a:ext cx="354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Ｄａｔａ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94125" y="5857875"/>
            <a:ext cx="4810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Ｐｉｎｋ</a:t>
            </a:r>
            <a:r>
              <a:rPr lang="en-US" altLang="ja-JP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        same charge in 3π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Ｂｌｕｅ</a:t>
            </a:r>
            <a:r>
              <a:rPr lang="en-US" altLang="ja-JP" dirty="0">
                <a:solidFill>
                  <a:schemeClr val="tx2">
                    <a:lumMod val="50000"/>
                    <a:lumOff val="50000"/>
                  </a:schemeClr>
                </a:solidFill>
              </a:rPr>
              <a:t>:    opposite charge in 3π</a:t>
            </a:r>
          </a:p>
        </p:txBody>
      </p:sp>
      <p:graphicFrame>
        <p:nvGraphicFramePr>
          <p:cNvPr id="398339" name="Object 3"/>
          <p:cNvGraphicFramePr>
            <a:graphicFrameLocks noChangeAspect="1"/>
          </p:cNvGraphicFramePr>
          <p:nvPr/>
        </p:nvGraphicFramePr>
        <p:xfrm>
          <a:off x="4878388" y="5227638"/>
          <a:ext cx="454025" cy="388937"/>
        </p:xfrm>
        <a:graphic>
          <a:graphicData uri="http://schemas.openxmlformats.org/presentationml/2006/ole">
            <p:oleObj spid="_x0000_s398339" name="Equation" r:id="rId6" imgW="266400" imgH="228600" progId="Equation.DSMT4">
              <p:embed/>
            </p:oleObj>
          </a:graphicData>
        </a:graphic>
      </p:graphicFrame>
      <p:graphicFrame>
        <p:nvGraphicFramePr>
          <p:cNvPr id="398340" name="Object 4"/>
          <p:cNvGraphicFramePr>
            <a:graphicFrameLocks noChangeAspect="1"/>
          </p:cNvGraphicFramePr>
          <p:nvPr/>
        </p:nvGraphicFramePr>
        <p:xfrm>
          <a:off x="7077075" y="5227638"/>
          <a:ext cx="454025" cy="388937"/>
        </p:xfrm>
        <a:graphic>
          <a:graphicData uri="http://schemas.openxmlformats.org/presentationml/2006/ole">
            <p:oleObj spid="_x0000_s398340" name="Equation" r:id="rId7" imgW="266400" imgH="228600" progId="Equation.DSMT4">
              <p:embed/>
            </p:oleObj>
          </a:graphicData>
        </a:graphic>
      </p:graphicFrame>
      <p:sp>
        <p:nvSpPr>
          <p:cNvPr id="398355" name="正方形/長方形 41"/>
          <p:cNvSpPr>
            <a:spLocks noChangeArrowheads="1"/>
          </p:cNvSpPr>
          <p:nvPr/>
        </p:nvSpPr>
        <p:spPr bwMode="auto">
          <a:xfrm>
            <a:off x="2955925" y="54292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A</a:t>
            </a:r>
            <a:r>
              <a:rPr lang="en-US" altLang="ja-JP" baseline="-25000"/>
              <a:t>ch</a:t>
            </a:r>
            <a:endParaRPr lang="ja-JP" altLang="en-US" baseline="-25000"/>
          </a:p>
        </p:txBody>
      </p:sp>
      <p:sp>
        <p:nvSpPr>
          <p:cNvPr id="398356" name="テキスト ボックス 42"/>
          <p:cNvSpPr txBox="1">
            <a:spLocks noChangeArrowheads="1"/>
          </p:cNvSpPr>
          <p:nvPr/>
        </p:nvSpPr>
        <p:spPr bwMode="auto">
          <a:xfrm>
            <a:off x="2636838" y="2200275"/>
            <a:ext cx="985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3%</a:t>
            </a:r>
            <a:endParaRPr lang="ja-JP" altLang="en-US"/>
          </a:p>
        </p:txBody>
      </p:sp>
      <p:cxnSp>
        <p:nvCxnSpPr>
          <p:cNvPr id="45" name="直線矢印コネクタ 44"/>
          <p:cNvCxnSpPr/>
          <p:nvPr/>
        </p:nvCxnSpPr>
        <p:spPr>
          <a:xfrm rot="5400000" flipH="1" flipV="1">
            <a:off x="2996406" y="2383632"/>
            <a:ext cx="44132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8341" name="Object 5"/>
          <p:cNvGraphicFramePr>
            <a:graphicFrameLocks noChangeAspect="1"/>
          </p:cNvGraphicFramePr>
          <p:nvPr/>
        </p:nvGraphicFramePr>
        <p:xfrm>
          <a:off x="207963" y="182563"/>
          <a:ext cx="1284287" cy="596900"/>
        </p:xfrm>
        <a:graphic>
          <a:graphicData uri="http://schemas.openxmlformats.org/presentationml/2006/ole">
            <p:oleObj spid="_x0000_s398341" name="Equation" r:id="rId8" imgW="901440" imgH="419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09675"/>
            <a:ext cx="8170863" cy="4219575"/>
          </a:xfrm>
        </p:spPr>
        <p:txBody>
          <a:bodyPr>
            <a:normAutofit fontScale="92500" lnSpcReduction="10000"/>
          </a:bodyPr>
          <a:lstStyle/>
          <a:p>
            <a:pPr marL="336550" lvl="1" eaLnBrk="1" hangingPunct="1">
              <a:buClr>
                <a:srgbClr val="6FB7D7"/>
              </a:buClr>
              <a:buFont typeface="Wingdings 2" pitchFamily="18" charset="2"/>
              <a:buNone/>
              <a:defRPr/>
            </a:pPr>
            <a:endParaRPr lang="en-US" altLang="ja-JP" dirty="0" smtClean="0">
              <a:solidFill>
                <a:srgbClr val="404040"/>
              </a:solidFill>
            </a:endParaRPr>
          </a:p>
          <a:p>
            <a:pPr marL="336550" lvl="1" eaLnBrk="1" hangingPunct="1">
              <a:buClr>
                <a:srgbClr val="6FB7D7"/>
              </a:buClr>
              <a:defRPr/>
            </a:pPr>
            <a:r>
              <a:rPr lang="en-US" altLang="ja-JP" dirty="0" smtClean="0">
                <a:solidFill>
                  <a:srgbClr val="404040"/>
                </a:solidFill>
              </a:rPr>
              <a:t>We are planning to correct of this γ-Z int. and other possible detector bias as a function of track momentum and lab. polar angle.</a:t>
            </a:r>
          </a:p>
          <a:p>
            <a:pPr marL="336550" lvl="1" eaLnBrk="1" hangingPunct="1">
              <a:buClr>
                <a:srgbClr val="6FB7D7"/>
              </a:buClr>
              <a:buFont typeface="Wingdings 2" pitchFamily="18" charset="2"/>
              <a:buNone/>
              <a:defRPr/>
            </a:pPr>
            <a:endParaRPr lang="en-US" altLang="ja-JP" dirty="0" smtClean="0">
              <a:solidFill>
                <a:srgbClr val="404040"/>
              </a:solidFill>
            </a:endParaRPr>
          </a:p>
          <a:p>
            <a:pPr marL="336550" lvl="1" eaLnBrk="1" hangingPunct="1">
              <a:buClr>
                <a:srgbClr val="6FB7D7"/>
              </a:buClr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However, the </a:t>
            </a:r>
            <a:r>
              <a:rPr lang="en-US" altLang="ja-JP" dirty="0" err="1" smtClean="0">
                <a:solidFill>
                  <a:srgbClr val="FF0000"/>
                </a:solidFill>
              </a:rPr>
              <a:t>bais</a:t>
            </a:r>
            <a:r>
              <a:rPr lang="en-US" altLang="ja-JP" dirty="0" smtClean="0">
                <a:solidFill>
                  <a:srgbClr val="FF0000"/>
                </a:solidFill>
              </a:rPr>
              <a:t> of this detector level asymmetry</a:t>
            </a:r>
          </a:p>
          <a:p>
            <a:pPr marL="336550" lvl="1" eaLnBrk="1" hangingPunct="1">
              <a:buClr>
                <a:srgbClr val="6FB7D7"/>
              </a:buClr>
              <a:buFont typeface="Wingdings 2" pitchFamily="18" charset="2"/>
              <a:buNone/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  is expected to be small the CP symmetry we are interested</a:t>
            </a:r>
          </a:p>
          <a:p>
            <a:pPr marL="336550" lvl="1" eaLnBrk="1" hangingPunct="1">
              <a:buClr>
                <a:srgbClr val="6FB7D7"/>
              </a:buClr>
              <a:buFont typeface="Wingdings 2" pitchFamily="18" charset="2"/>
              <a:buNone/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  in, since CP asymmetry is the one seen in </a:t>
            </a:r>
            <a:r>
              <a:rPr lang="en-US" altLang="ja-JP" dirty="0" err="1" smtClean="0">
                <a:solidFill>
                  <a:srgbClr val="FF0000"/>
                </a:solidFill>
              </a:rPr>
              <a:t>hadron</a:t>
            </a:r>
            <a:r>
              <a:rPr lang="en-US" altLang="ja-JP" dirty="0" smtClean="0">
                <a:solidFill>
                  <a:srgbClr val="FF0000"/>
                </a:solidFill>
              </a:rPr>
              <a:t> rest frame in τ-decay</a:t>
            </a:r>
          </a:p>
          <a:p>
            <a:pPr marL="336550" lvl="1" eaLnBrk="1" hangingPunct="1">
              <a:buClr>
                <a:srgbClr val="6FB7D7"/>
              </a:buClr>
              <a:buFont typeface="Wingdings 2" pitchFamily="18" charset="2"/>
              <a:buNone/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  Even there is charge asymmetry in Lab-system, that is usually smeared since τ is produced in any </a:t>
            </a:r>
            <a:r>
              <a:rPr lang="ja-JP" altLang="en-US" dirty="0" err="1" smtClean="0">
                <a:solidFill>
                  <a:srgbClr val="FF0000"/>
                </a:solidFill>
              </a:rPr>
              <a:t>ｌ</a:t>
            </a:r>
            <a:r>
              <a:rPr lang="en-US" altLang="ja-JP" dirty="0" smtClean="0">
                <a:solidFill>
                  <a:srgbClr val="FF0000"/>
                </a:solidFill>
              </a:rPr>
              <a:t>ab. polar angle.</a:t>
            </a:r>
          </a:p>
          <a:p>
            <a:pPr marL="336550" lvl="1" eaLnBrk="1" hangingPunct="1">
              <a:buClr>
                <a:srgbClr val="6FB7D7"/>
              </a:buClr>
              <a:buFont typeface="Wingdings 2" pitchFamily="18" charset="2"/>
              <a:buNone/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   </a:t>
            </a:r>
            <a:endParaRPr lang="en-US" altLang="ja-JP" dirty="0" smtClean="0"/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265113" y="6275388"/>
            <a:ext cx="4840287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CC091-7C9E-46AF-B571-1A1466676E9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ja-JP"/>
          </a:p>
        </p:txBody>
      </p:sp>
      <p:sp>
        <p:nvSpPr>
          <p:cNvPr id="407558" name="Slide Number Placeholder 4"/>
          <p:cNvSpPr txBox="1">
            <a:spLocks/>
          </p:cNvSpPr>
          <p:nvPr/>
        </p:nvSpPr>
        <p:spPr bwMode="auto">
          <a:xfrm>
            <a:off x="7897813" y="6454775"/>
            <a:ext cx="990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A3AE626-093B-4F2B-BE01-706059736C67}" type="slidenum">
              <a:rPr kumimoji="0" lang="en-US" altLang="ja-JP" sz="1600">
                <a:solidFill>
                  <a:schemeClr val="bg1"/>
                </a:solidFill>
                <a:latin typeface="News Gothic MT"/>
              </a:rPr>
              <a:pPr algn="r"/>
              <a:t>16</a:t>
            </a:fld>
            <a:endParaRPr kumimoji="0" lang="en-US" altLang="ja-JP" sz="1600">
              <a:solidFill>
                <a:schemeClr val="bg1"/>
              </a:solidFill>
              <a:latin typeface="News Gothic MT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3539613" y="4940710"/>
            <a:ext cx="840658" cy="4885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7562" name="テキスト ボックス 8"/>
          <p:cNvSpPr txBox="1">
            <a:spLocks noChangeArrowheads="1"/>
          </p:cNvSpPr>
          <p:nvPr/>
        </p:nvSpPr>
        <p:spPr bwMode="auto">
          <a:xfrm>
            <a:off x="2506663" y="5429250"/>
            <a:ext cx="3122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           </a:t>
            </a:r>
          </a:p>
          <a:p>
            <a:r>
              <a:rPr lang="en-US" altLang="ja-JP"/>
              <a:t>       See the demo.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Title 1"/>
          <p:cNvSpPr>
            <a:spLocks noGrp="1"/>
          </p:cNvSpPr>
          <p:nvPr>
            <p:ph type="title"/>
          </p:nvPr>
        </p:nvSpPr>
        <p:spPr>
          <a:xfrm>
            <a:off x="158750" y="107950"/>
            <a:ext cx="10120313" cy="579438"/>
          </a:xfrm>
        </p:spPr>
        <p:txBody>
          <a:bodyPr/>
          <a:lstStyle/>
          <a:p>
            <a:pPr algn="l" eaLnBrk="1" hangingPunct="1"/>
            <a:r>
              <a:rPr lang="en-US" altLang="ja-JP" sz="3600" smtClean="0"/>
              <a:t>Check4: CP asymmetry in control sample</a:t>
            </a:r>
          </a:p>
        </p:txBody>
      </p:sp>
      <p:sp>
        <p:nvSpPr>
          <p:cNvPr id="324612" name="Content Placeholder 2"/>
          <p:cNvSpPr>
            <a:spLocks noGrp="1"/>
          </p:cNvSpPr>
          <p:nvPr>
            <p:ph idx="1"/>
          </p:nvPr>
        </p:nvSpPr>
        <p:spPr>
          <a:xfrm>
            <a:off x="206375" y="866775"/>
            <a:ext cx="5221288" cy="4786313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ja-JP" sz="2000" smtClean="0"/>
          </a:p>
          <a:p>
            <a:pPr marL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ja-JP" sz="2000" smtClean="0"/>
              <a:t>Use 3π data events as a control sample</a:t>
            </a:r>
          </a:p>
          <a:p>
            <a:pPr marL="0" eaLnBrk="1" hangingPunct="1">
              <a:lnSpc>
                <a:spcPct val="90000"/>
              </a:lnSpc>
            </a:pPr>
            <a:r>
              <a:rPr lang="en-US" altLang="ja-JP" sz="2000" smtClean="0"/>
              <a:t>same event selection but</a:t>
            </a:r>
          </a:p>
          <a:p>
            <a:pPr marL="695325"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ja-JP" sz="1900" smtClean="0"/>
              <a:t>-one </a:t>
            </a:r>
            <a:r>
              <a:rPr lang="en-US" altLang="ja-JP" sz="1900" smtClean="0">
                <a:sym typeface="Wingdings" pitchFamily="2" charset="2"/>
              </a:rPr>
              <a:t>π</a:t>
            </a:r>
            <a:r>
              <a:rPr lang="en-US" altLang="ja-JP" sz="1900" baseline="30000" smtClean="0">
                <a:sym typeface="Wingdings" pitchFamily="2" charset="2"/>
              </a:rPr>
              <a:t>+</a:t>
            </a:r>
            <a:r>
              <a:rPr lang="en-US" altLang="ja-JP" sz="1900" smtClean="0">
                <a:sym typeface="Wingdings" pitchFamily="2" charset="2"/>
              </a:rPr>
              <a:t>π</a:t>
            </a:r>
            <a:r>
              <a:rPr lang="en-US" altLang="ja-JP" sz="1900" baseline="30000" smtClean="0">
                <a:sym typeface="Wingdings" pitchFamily="2" charset="2"/>
              </a:rPr>
              <a:t>–</a:t>
            </a:r>
            <a:r>
              <a:rPr lang="en-US" altLang="ja-JP" sz="1900" smtClean="0"/>
              <a:t> combination in sideband of K</a:t>
            </a:r>
            <a:r>
              <a:rPr lang="en-US" altLang="ja-JP" sz="1900" baseline="-25000" smtClean="0"/>
              <a:t>S</a:t>
            </a:r>
            <a:r>
              <a:rPr lang="en-US" altLang="ja-JP" sz="1900" smtClean="0"/>
              <a:t> mass peak and decay length&lt;2cm</a:t>
            </a:r>
          </a:p>
          <a:p>
            <a:pPr marL="695325"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ja-JP" sz="1900" smtClean="0"/>
              <a:t>-other combination anywhere but not at K</a:t>
            </a:r>
            <a:r>
              <a:rPr lang="en-US" altLang="ja-JP" sz="1900" baseline="-25000" smtClean="0"/>
              <a:t>S</a:t>
            </a:r>
            <a:r>
              <a:rPr lang="en-US" altLang="ja-JP" sz="1900" smtClean="0"/>
              <a:t> mass peak</a:t>
            </a:r>
          </a:p>
          <a:p>
            <a:pPr marL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ja-JP" sz="2000" smtClean="0"/>
              <a:t>Analogous procedure as for τ</a:t>
            </a:r>
            <a:r>
              <a:rPr lang="en-US" altLang="ja-JP" sz="2000" baseline="30000" smtClean="0"/>
              <a:t>±</a:t>
            </a:r>
            <a:r>
              <a:rPr lang="en-US" altLang="ja-JP" sz="2000" smtClean="0">
                <a:sym typeface="Wingdings" pitchFamily="2" charset="2"/>
              </a:rPr>
              <a:t>νK</a:t>
            </a:r>
            <a:r>
              <a:rPr lang="en-US" altLang="ja-JP" sz="2000" baseline="-25000" smtClean="0">
                <a:sym typeface="Wingdings" pitchFamily="2" charset="2"/>
              </a:rPr>
              <a:t>S</a:t>
            </a:r>
            <a:r>
              <a:rPr lang="en-US" altLang="ja-JP" sz="2000" smtClean="0">
                <a:sym typeface="Wingdings" pitchFamily="2" charset="2"/>
              </a:rPr>
              <a:t>π</a:t>
            </a:r>
            <a:endParaRPr lang="en-US" altLang="ja-JP" sz="2000" smtClean="0"/>
          </a:p>
          <a:p>
            <a:pPr marL="0" eaLnBrk="1" hangingPunct="1">
              <a:lnSpc>
                <a:spcPct val="90000"/>
              </a:lnSpc>
            </a:pPr>
            <a:r>
              <a:rPr lang="en-US" altLang="ja-JP" sz="2000" smtClean="0"/>
              <a:t>calculate decay angles (β,ψ) from fake K</a:t>
            </a:r>
            <a:r>
              <a:rPr lang="en-US" altLang="ja-JP" sz="2000" baseline="-25000" smtClean="0"/>
              <a:t>S</a:t>
            </a:r>
            <a:r>
              <a:rPr lang="en-US" altLang="ja-JP" sz="2000" smtClean="0"/>
              <a:t> and π</a:t>
            </a:r>
          </a:p>
          <a:p>
            <a:pPr marL="0" eaLnBrk="1" hangingPunct="1">
              <a:lnSpc>
                <a:spcPct val="90000"/>
              </a:lnSpc>
            </a:pPr>
            <a:r>
              <a:rPr lang="en-US" altLang="ja-JP" sz="2000" smtClean="0"/>
              <a:t>use mean of observable ξ to check for difference between τ</a:t>
            </a:r>
            <a:r>
              <a:rPr lang="en-US" altLang="ja-JP" sz="2000" baseline="30000" smtClean="0"/>
              <a:t>+</a:t>
            </a:r>
            <a:r>
              <a:rPr lang="en-US" altLang="ja-JP" sz="2000" smtClean="0"/>
              <a:t>/τ</a:t>
            </a:r>
            <a:r>
              <a:rPr lang="en-US" altLang="ja-JP" sz="2000" baseline="30000" smtClean="0"/>
              <a:t>–</a:t>
            </a:r>
          </a:p>
          <a:p>
            <a:pPr marL="0" eaLnBrk="1" hangingPunct="1">
              <a:lnSpc>
                <a:spcPct val="90000"/>
              </a:lnSpc>
            </a:pPr>
            <a:endParaRPr lang="en-US" altLang="ja-JP" sz="2000" baseline="30000" smtClean="0"/>
          </a:p>
          <a:p>
            <a:pPr marL="0" eaLnBrk="1" hangingPunct="1">
              <a:lnSpc>
                <a:spcPct val="90000"/>
              </a:lnSpc>
            </a:pPr>
            <a:endParaRPr lang="en-US" altLang="ja-JP" sz="2000" smtClean="0"/>
          </a:p>
          <a:p>
            <a:pPr marL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ja-JP" sz="2000" smtClean="0"/>
          </a:p>
        </p:txBody>
      </p:sp>
      <p:sp>
        <p:nvSpPr>
          <p:cNvPr id="717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  <a:endParaRPr lang="en-US" altLang="ja-JP" dirty="0"/>
          </a:p>
        </p:txBody>
      </p:sp>
      <p:sp>
        <p:nvSpPr>
          <p:cNvPr id="7175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12180F-BE19-4CF7-8B78-229752282587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ja-JP"/>
          </a:p>
        </p:txBody>
      </p:sp>
      <p:pic>
        <p:nvPicPr>
          <p:cNvPr id="32461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9125" y="957263"/>
            <a:ext cx="32670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616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6588" y="3270250"/>
            <a:ext cx="3268662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17" name="TextBox 10"/>
          <p:cNvSpPr txBox="1">
            <a:spLocks noChangeArrowheads="1"/>
          </p:cNvSpPr>
          <p:nvPr/>
        </p:nvSpPr>
        <p:spPr bwMode="auto">
          <a:xfrm>
            <a:off x="5853113" y="787400"/>
            <a:ext cx="615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600">
                <a:latin typeface="News Gothic MT"/>
              </a:rPr>
              <a:t>data</a:t>
            </a:r>
          </a:p>
        </p:txBody>
      </p:sp>
      <p:sp>
        <p:nvSpPr>
          <p:cNvPr id="324618" name="Slide Number Placeholder 4"/>
          <p:cNvSpPr txBox="1">
            <a:spLocks/>
          </p:cNvSpPr>
          <p:nvPr/>
        </p:nvSpPr>
        <p:spPr bwMode="auto">
          <a:xfrm>
            <a:off x="7897813" y="6454775"/>
            <a:ext cx="990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AD5AD22-9FB5-4501-8F98-C1225AB37234}" type="slidenum">
              <a:rPr kumimoji="0" lang="en-US" altLang="ja-JP" sz="1600">
                <a:solidFill>
                  <a:schemeClr val="bg1"/>
                </a:solidFill>
                <a:latin typeface="News Gothic MT"/>
              </a:rPr>
              <a:pPr algn="r"/>
              <a:t>17</a:t>
            </a:fld>
            <a:endParaRPr kumimoji="0" lang="en-US" altLang="ja-JP" sz="1600">
              <a:solidFill>
                <a:schemeClr val="bg1"/>
              </a:solidFill>
              <a:latin typeface="News Gothic MT"/>
            </a:endParaRPr>
          </a:p>
        </p:txBody>
      </p:sp>
      <p:sp>
        <p:nvSpPr>
          <p:cNvPr id="324619" name="TextBox 15"/>
          <p:cNvSpPr txBox="1">
            <a:spLocks noChangeArrowheads="1"/>
          </p:cNvSpPr>
          <p:nvPr/>
        </p:nvSpPr>
        <p:spPr bwMode="auto">
          <a:xfrm>
            <a:off x="495300" y="5653088"/>
            <a:ext cx="6878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solidFill>
                  <a:srgbClr val="0000FF"/>
                </a:solidFill>
                <a:latin typeface="News Gothic MT"/>
              </a:rPr>
              <a:t>-No CPV effect is observed.</a:t>
            </a:r>
            <a:r>
              <a:rPr kumimoji="0" lang="en-US" altLang="ja-JP">
                <a:latin typeface="News Gothic MT"/>
              </a:rPr>
              <a:t> </a:t>
            </a:r>
          </a:p>
          <a:p>
            <a:r>
              <a:rPr kumimoji="0" lang="en-US" altLang="ja-JP">
                <a:solidFill>
                  <a:srgbClr val="FF0000"/>
                </a:solidFill>
                <a:latin typeface="News Gothic MT"/>
              </a:rPr>
              <a:t> Even though, γ-Z int. charge asymmetry is not corrected.</a:t>
            </a:r>
          </a:p>
        </p:txBody>
      </p:sp>
      <p:sp>
        <p:nvSpPr>
          <p:cNvPr id="7181" name="フッター プレースホルダ 11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  <p:graphicFrame>
        <p:nvGraphicFramePr>
          <p:cNvPr id="324610" name="Object 2"/>
          <p:cNvGraphicFramePr>
            <a:graphicFrameLocks noChangeAspect="1"/>
          </p:cNvGraphicFramePr>
          <p:nvPr/>
        </p:nvGraphicFramePr>
        <p:xfrm>
          <a:off x="6469063" y="3270250"/>
          <a:ext cx="495300" cy="228600"/>
        </p:xfrm>
        <a:graphic>
          <a:graphicData uri="http://schemas.openxmlformats.org/presentationml/2006/ole">
            <p:oleObj spid="_x0000_s324610" name="Equation" r:id="rId6" imgW="4950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タイトル 1"/>
          <p:cNvSpPr>
            <a:spLocks noGrp="1"/>
          </p:cNvSpPr>
          <p:nvPr>
            <p:ph type="title"/>
          </p:nvPr>
        </p:nvSpPr>
        <p:spPr>
          <a:xfrm>
            <a:off x="0" y="487363"/>
            <a:ext cx="8888413" cy="377825"/>
          </a:xfrm>
        </p:spPr>
        <p:txBody>
          <a:bodyPr/>
          <a:lstStyle/>
          <a:p>
            <a:pPr algn="l" eaLnBrk="1" hangingPunct="1"/>
            <a:r>
              <a:rPr kumimoji="1" lang="ja-JP" altLang="en-US" smtClean="0"/>
              <a:t>　　　</a:t>
            </a:r>
            <a:r>
              <a:rPr kumimoji="1" lang="en-US" altLang="ja-JP" sz="4000" smtClean="0"/>
              <a:t>Analysis Strategy  </a:t>
            </a:r>
            <a:r>
              <a:rPr kumimoji="1" lang="ja-JP" altLang="en-US" sz="4000" smtClean="0"/>
              <a:t>　</a:t>
            </a:r>
            <a:r>
              <a:rPr kumimoji="1" lang="en-US" altLang="ja-JP" sz="4000" smtClean="0"/>
              <a:t/>
            </a:r>
            <a:br>
              <a:rPr kumimoji="1" lang="en-US" altLang="ja-JP" sz="4000" smtClean="0"/>
            </a:br>
            <a:endParaRPr kumimoji="1" lang="ja-JP" altLang="en-US" sz="400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5113" y="865188"/>
            <a:ext cx="7632700" cy="558958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kumimoji="1"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Blind Analysis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  <a:defRPr/>
            </a:pPr>
            <a:r>
              <a:rPr kumimoji="1" lang="en-US" altLang="ja-JP" dirty="0" smtClean="0">
                <a:solidFill>
                  <a:schemeClr val="bg2">
                    <a:lumMod val="50000"/>
                  </a:schemeClr>
                </a:solidFill>
              </a:rPr>
              <a:t>Use many data as possible  (Exp7- Exp 55)  </a:t>
            </a:r>
            <a:r>
              <a:rPr kumimoji="1" lang="en-US" altLang="ja-JP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700/</a:t>
            </a:r>
            <a:r>
              <a:rPr kumimoji="1" lang="en-US" altLang="ja-JP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fb</a:t>
            </a:r>
            <a:r>
              <a:rPr kumimoji="1" lang="en-US" altLang="ja-JP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. (on, off resonance, 5S)</a:t>
            </a:r>
            <a:endParaRPr kumimoji="1" lang="en-US" altLang="ja-JP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kumimoji="1" lang="en-US" altLang="ja-JP" dirty="0" smtClean="0">
                <a:solidFill>
                  <a:schemeClr val="bg2">
                    <a:lumMod val="50000"/>
                  </a:schemeClr>
                </a:solidFill>
              </a:rPr>
              <a:t> MC study  (CPV effect, sensitivity including acceptance effects)            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kumimoji="1" lang="en-US" altLang="ja-JP" dirty="0" smtClean="0">
                <a:solidFill>
                  <a:schemeClr val="bg2">
                    <a:lumMod val="50000"/>
                  </a:schemeClr>
                </a:solidFill>
              </a:rPr>
              <a:t>Checking items before blind open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kumimoji="1" lang="en-US" altLang="ja-JP" dirty="0" smtClean="0">
                <a:solidFill>
                  <a:schemeClr val="bg2">
                    <a:lumMod val="50000"/>
                  </a:schemeClr>
                </a:solidFill>
              </a:rPr>
              <a:t>Background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kumimoji="1" lang="en-US" altLang="ja-JP" dirty="0" smtClean="0">
                <a:solidFill>
                  <a:schemeClr val="bg2">
                    <a:lumMod val="50000"/>
                  </a:schemeClr>
                </a:solidFill>
              </a:rPr>
              <a:t>Branching Fraction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kumimoji="1" lang="en-US" altLang="ja-JP" dirty="0" smtClean="0">
                <a:solidFill>
                  <a:schemeClr val="bg2">
                    <a:lumMod val="50000"/>
                  </a:schemeClr>
                </a:solidFill>
              </a:rPr>
              <a:t>Sensitivity/Acceptance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kumimoji="1" lang="en-US" altLang="ja-JP" dirty="0" smtClean="0">
                <a:solidFill>
                  <a:schemeClr val="bg2">
                    <a:lumMod val="50000"/>
                  </a:schemeClr>
                </a:solidFill>
              </a:rPr>
              <a:t>Detector and other bias 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kumimoji="1" lang="en-US" altLang="ja-JP" dirty="0" smtClean="0">
                <a:solidFill>
                  <a:schemeClr val="bg2">
                    <a:lumMod val="50000"/>
                  </a:schemeClr>
                </a:solidFill>
              </a:rPr>
              <a:t>Check null CP Asymmetry in control sample (           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Check Asymmetry from background process.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     </a:t>
            </a:r>
            <a:r>
              <a:rPr kumimoji="1" lang="en-US" altLang="ja-JP" dirty="0" smtClean="0">
                <a:solidFill>
                  <a:srgbClr val="FF0000"/>
                </a:solidFill>
              </a:rPr>
              <a:t>(Use 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KsKsπ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dirty="0" smtClean="0">
                <a:solidFill>
                  <a:srgbClr val="FF0000"/>
                </a:solidFill>
              </a:rPr>
              <a:t>ν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dirty="0" smtClean="0">
                <a:solidFill>
                  <a:srgbClr val="FF0000"/>
                </a:solidFill>
              </a:rPr>
              <a:t>to estimate BG –asymmetry from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KsK</a:t>
            </a:r>
            <a:r>
              <a:rPr kumimoji="1" lang="en-US" altLang="ja-JP" baseline="-25000" dirty="0" err="1" smtClean="0">
                <a:solidFill>
                  <a:srgbClr val="FF0000"/>
                </a:solidFill>
              </a:rPr>
              <a:t>L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π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dirty="0" smtClean="0">
                <a:solidFill>
                  <a:srgbClr val="FF0000"/>
                </a:solidFill>
              </a:rPr>
              <a:t>ν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）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Prepare manuscript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If everyone agree,  Open blind.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 Check final results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4" name="日付プレースホルダ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2055" name="スライド番号プレースホルダ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6B75D6-13D5-4A5E-B171-B57B9F04A721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ja-JP"/>
          </a:p>
        </p:txBody>
      </p:sp>
      <p:sp>
        <p:nvSpPr>
          <p:cNvPr id="2056" name="フッター プレースホルダ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  <p:graphicFrame>
        <p:nvGraphicFramePr>
          <p:cNvPr id="396290" name="Object 2"/>
          <p:cNvGraphicFramePr>
            <a:graphicFrameLocks noChangeAspect="1"/>
          </p:cNvGraphicFramePr>
          <p:nvPr/>
        </p:nvGraphicFramePr>
        <p:xfrm>
          <a:off x="5105400" y="4275138"/>
          <a:ext cx="977900" cy="241300"/>
        </p:xfrm>
        <a:graphic>
          <a:graphicData uri="http://schemas.openxmlformats.org/presentationml/2006/ole">
            <p:oleObj spid="_x0000_s396290" name="Equation" r:id="rId4" imgW="977760" imgH="241200" progId="Equation.DSMT4">
              <p:embed/>
            </p:oleObj>
          </a:graphicData>
        </a:graphic>
      </p:graphicFrame>
      <p:sp>
        <p:nvSpPr>
          <p:cNvPr id="8" name="左矢印 7"/>
          <p:cNvSpPr/>
          <p:nvPr/>
        </p:nvSpPr>
        <p:spPr>
          <a:xfrm>
            <a:off x="6961979" y="4304478"/>
            <a:ext cx="1601791" cy="66367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/>
              <a:t>We are here</a:t>
            </a:r>
            <a:endParaRPr lang="ja-JP" altLang="en-US" sz="1600" dirty="0"/>
          </a:p>
        </p:txBody>
      </p:sp>
      <p:sp>
        <p:nvSpPr>
          <p:cNvPr id="9" name="角丸四角形 8"/>
          <p:cNvSpPr/>
          <p:nvPr/>
        </p:nvSpPr>
        <p:spPr>
          <a:xfrm>
            <a:off x="6083300" y="5737123"/>
            <a:ext cx="2480470" cy="5014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This summer</a:t>
            </a:r>
            <a:endParaRPr lang="ja-JP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z="4200" smtClean="0"/>
              <a:t>τ</a:t>
            </a:r>
            <a:r>
              <a:rPr lang="ja-JP" altLang="en-US" sz="4200" smtClean="0"/>
              <a:t>→４</a:t>
            </a:r>
            <a:r>
              <a:rPr lang="en-US" altLang="ja-JP" sz="4200" smtClean="0"/>
              <a:t>πνand τ</a:t>
            </a:r>
            <a:r>
              <a:rPr lang="ja-JP" altLang="en-US" sz="4200" smtClean="0"/>
              <a:t>→</a:t>
            </a:r>
            <a:r>
              <a:rPr lang="en-US" altLang="ja-JP" sz="4200" smtClean="0"/>
              <a:t>ωπν</a:t>
            </a:r>
          </a:p>
        </p:txBody>
      </p:sp>
      <p:sp>
        <p:nvSpPr>
          <p:cNvPr id="414722" name="Rectangle 3"/>
          <p:cNvSpPr>
            <a:spLocks noGrp="1"/>
          </p:cNvSpPr>
          <p:nvPr>
            <p:ph type="body" idx="4294967295"/>
          </p:nvPr>
        </p:nvSpPr>
        <p:spPr>
          <a:xfrm>
            <a:off x="328613" y="1238250"/>
            <a:ext cx="8042275" cy="4343400"/>
          </a:xfrm>
        </p:spPr>
        <p:txBody>
          <a:bodyPr/>
          <a:lstStyle/>
          <a:p>
            <a:pPr eaLnBrk="1" hangingPunct="1"/>
            <a:r>
              <a:rPr lang="en-US" altLang="ja-JP" smtClean="0"/>
              <a:t>Interest:</a:t>
            </a:r>
          </a:p>
          <a:p>
            <a:pPr eaLnBrk="1" hangingPunct="1">
              <a:buFontTx/>
              <a:buChar char="-"/>
            </a:pPr>
            <a:r>
              <a:rPr lang="en-US" altLang="ja-JP" smtClean="0"/>
              <a:t>Second Class current(SCC) in ωπ system</a:t>
            </a:r>
          </a:p>
          <a:p>
            <a:pPr eaLnBrk="1" hangingPunct="1">
              <a:buFontTx/>
              <a:buChar char="-"/>
            </a:pPr>
            <a:r>
              <a:rPr lang="en-US" altLang="ja-JP" smtClean="0"/>
              <a:t>CVC relation: 4πsystem in τand e+e-</a:t>
            </a:r>
          </a:p>
          <a:p>
            <a:pPr eaLnBrk="1" hangingPunct="1"/>
            <a:r>
              <a:rPr lang="ja-JP" altLang="en-US" smtClean="0"/>
              <a:t>Ｕｐｄａｔｅ</a:t>
            </a:r>
            <a:r>
              <a:rPr lang="en-US" altLang="ja-JP" smtClean="0"/>
              <a:t>s</a:t>
            </a:r>
            <a:r>
              <a:rPr lang="ja-JP" altLang="en-US" smtClean="0"/>
              <a:t>　ｆｒｏｍ　</a:t>
            </a:r>
            <a:r>
              <a:rPr lang="en-US" altLang="ja-JP" smtClean="0"/>
              <a:t>previous report: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ja-JP" smtClean="0"/>
              <a:t> -  Data    78/fb  </a:t>
            </a:r>
            <a:r>
              <a:rPr lang="en-US" altLang="ja-JP" smtClean="0">
                <a:sym typeface="Wingdings" pitchFamily="2" charset="2"/>
              </a:rPr>
              <a:t> 595 /fb</a:t>
            </a:r>
          </a:p>
          <a:p>
            <a:pPr eaLnBrk="1" hangingPunct="1">
              <a:buFontTx/>
              <a:buChar char="-"/>
            </a:pPr>
            <a:r>
              <a:rPr lang="en-US" altLang="ja-JP" smtClean="0"/>
              <a:t>More detailed study of background</a:t>
            </a:r>
          </a:p>
          <a:p>
            <a:pPr eaLnBrk="1" hangingPunct="1">
              <a:buFontTx/>
              <a:buChar char="-"/>
            </a:pPr>
            <a:r>
              <a:rPr lang="en-US" altLang="ja-JP" smtClean="0"/>
              <a:t>Acceptance correction</a:t>
            </a:r>
          </a:p>
          <a:p>
            <a:pPr eaLnBrk="1" hangingPunct="1">
              <a:buFontTx/>
              <a:buChar char="-"/>
            </a:pPr>
            <a:endParaRPr lang="en-US" altLang="ja-JP" smtClean="0"/>
          </a:p>
          <a:p>
            <a:pPr eaLnBrk="1" hangingPunct="1">
              <a:buFontTx/>
              <a:buChar char="-"/>
            </a:pPr>
            <a:endParaRPr lang="en-US" altLang="ja-JP" smtClean="0"/>
          </a:p>
        </p:txBody>
      </p:sp>
      <p:sp>
        <p:nvSpPr>
          <p:cNvPr id="414723" name="テキスト ボックス 3"/>
          <p:cNvSpPr txBox="1">
            <a:spLocks noChangeArrowheads="1"/>
          </p:cNvSpPr>
          <p:nvPr/>
        </p:nvSpPr>
        <p:spPr bwMode="auto">
          <a:xfrm>
            <a:off x="6180138" y="869950"/>
            <a:ext cx="241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By   R. Takasaka</a:t>
            </a:r>
            <a:endParaRPr lang="ja-JP" altLang="en-US"/>
          </a:p>
        </p:txBody>
      </p:sp>
      <p:sp>
        <p:nvSpPr>
          <p:cNvPr id="414724" name="正方形/長方形 4"/>
          <p:cNvSpPr>
            <a:spLocks noChangeArrowheads="1"/>
          </p:cNvSpPr>
          <p:nvPr/>
        </p:nvSpPr>
        <p:spPr bwMode="auto">
          <a:xfrm>
            <a:off x="4572000" y="5105400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【SCC】</a:t>
            </a:r>
          </a:p>
          <a:p>
            <a:r>
              <a:rPr lang="en-US" altLang="ja-JP"/>
              <a:t>PG</a:t>
            </a:r>
            <a:r>
              <a:rPr lang="ja-JP" altLang="en-US"/>
              <a:t>（－</a:t>
            </a:r>
            <a:r>
              <a:rPr lang="en-US" altLang="ja-JP"/>
              <a:t>1</a:t>
            </a:r>
            <a:r>
              <a:rPr lang="ja-JP" altLang="en-US"/>
              <a:t>）</a:t>
            </a:r>
            <a:r>
              <a:rPr lang="en-US" altLang="ja-JP" sz="2400" baseline="30000"/>
              <a:t>J</a:t>
            </a:r>
            <a:r>
              <a:rPr lang="ja-JP" altLang="en-US"/>
              <a:t>＝－</a:t>
            </a:r>
            <a:r>
              <a:rPr lang="en-US" altLang="ja-JP"/>
              <a:t>1</a:t>
            </a:r>
          </a:p>
          <a:p>
            <a:r>
              <a:rPr lang="en-US" altLang="ja-JP"/>
              <a:t>J</a:t>
            </a:r>
            <a:r>
              <a:rPr lang="en-US" altLang="ja-JP" sz="2000" baseline="30000"/>
              <a:t>PG</a:t>
            </a:r>
            <a:r>
              <a:rPr lang="ja-JP" altLang="en-US"/>
              <a:t>＝（</a:t>
            </a:r>
            <a:r>
              <a:rPr lang="en-US" altLang="ja-JP"/>
              <a:t>0</a:t>
            </a:r>
            <a:r>
              <a:rPr lang="ja-JP" altLang="en-US" sz="2000" baseline="30000"/>
              <a:t>＋－</a:t>
            </a:r>
            <a:r>
              <a:rPr lang="ja-JP" altLang="en-US"/>
              <a:t>、</a:t>
            </a:r>
            <a:r>
              <a:rPr lang="en-US" altLang="ja-JP"/>
              <a:t>1</a:t>
            </a:r>
            <a:r>
              <a:rPr lang="ja-JP" altLang="en-US" sz="2000" baseline="30000"/>
              <a:t>＋＋</a:t>
            </a:r>
            <a:r>
              <a:rPr lang="ja-JP" altLang="en-US"/>
              <a:t> </a:t>
            </a:r>
            <a:r>
              <a:rPr lang="en-US" altLang="ja-JP"/>
              <a:t>) decay to ω</a:t>
            </a:r>
            <a:r>
              <a:rPr lang="ja-JP" altLang="en-US"/>
              <a:t>　</a:t>
            </a:r>
            <a:r>
              <a:rPr lang="en-US" altLang="ja-JP"/>
              <a:t>π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3DED18-4023-43FE-AAEF-886C3D18C47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タイトル 1"/>
          <p:cNvSpPr>
            <a:spLocks noGrp="1"/>
          </p:cNvSpPr>
          <p:nvPr>
            <p:ph type="title"/>
          </p:nvPr>
        </p:nvSpPr>
        <p:spPr>
          <a:xfrm>
            <a:off x="0" y="487363"/>
            <a:ext cx="8888413" cy="377825"/>
          </a:xfrm>
        </p:spPr>
        <p:txBody>
          <a:bodyPr/>
          <a:lstStyle/>
          <a:p>
            <a:pPr algn="l" eaLnBrk="1" hangingPunct="1"/>
            <a:r>
              <a:rPr kumimoji="1" lang="ja-JP" altLang="en-US" smtClean="0"/>
              <a:t>　　　</a:t>
            </a:r>
            <a:r>
              <a:rPr kumimoji="1" lang="en-US" altLang="ja-JP" smtClean="0"/>
              <a:t>CP violation in </a:t>
            </a:r>
            <a:r>
              <a:rPr kumimoji="1" lang="ja-JP" altLang="en-US" smtClean="0"/>
              <a:t>　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endParaRPr kumimoji="1" lang="ja-JP" altLang="en-US" smtClean="0"/>
          </a:p>
        </p:txBody>
      </p:sp>
      <p:sp>
        <p:nvSpPr>
          <p:cNvPr id="3080" name="コンテンツ プレースホルダ 2"/>
          <p:cNvSpPr>
            <a:spLocks noGrp="1"/>
          </p:cNvSpPr>
          <p:nvPr>
            <p:ph idx="1"/>
          </p:nvPr>
        </p:nvSpPr>
        <p:spPr>
          <a:xfrm>
            <a:off x="549275" y="1225550"/>
            <a:ext cx="8042275" cy="4343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p"/>
            </a:pPr>
            <a:r>
              <a:rPr kumimoji="1" lang="en-US" altLang="ja-JP" smtClean="0"/>
              <a:t>Basic Formula</a:t>
            </a:r>
          </a:p>
          <a:p>
            <a:pPr lvl="1" eaLnBrk="1" hangingPunct="1">
              <a:buFont typeface="Wingdings" pitchFamily="2" charset="2"/>
              <a:buChar char="p"/>
            </a:pPr>
            <a:r>
              <a:rPr kumimoji="1" lang="en-US" altLang="ja-JP" sz="2000" smtClean="0"/>
              <a:t>New Physics Model such as multi-Higgs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kumimoji="1" lang="en-US" altLang="ja-JP" sz="2000" smtClean="0"/>
              <a:t>  CP violating phase can exist in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kumimoji="1" lang="en-US" altLang="ja-JP" sz="2000" smtClean="0"/>
              <a:t>  the </a:t>
            </a:r>
            <a:r>
              <a:rPr kumimoji="1" lang="en-US" altLang="ja-JP" sz="2000" smtClean="0">
                <a:solidFill>
                  <a:srgbClr val="C00000"/>
                </a:solidFill>
              </a:rPr>
              <a:t>Scalar Form Factor</a:t>
            </a:r>
            <a:r>
              <a:rPr kumimoji="1" lang="en-US" altLang="ja-JP" sz="200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kumimoji="1" lang="en-US" altLang="ja-JP" smtClean="0"/>
          </a:p>
          <a:p>
            <a:pPr eaLnBrk="1" hangingPunct="1">
              <a:buFont typeface="Wingdings 2" pitchFamily="18" charset="2"/>
              <a:buNone/>
            </a:pPr>
            <a:endParaRPr kumimoji="1" lang="en-US" altLang="ja-JP" smtClean="0"/>
          </a:p>
          <a:p>
            <a:pPr eaLnBrk="1" hangingPunct="1"/>
            <a:endParaRPr kumimoji="1" lang="ja-JP" altLang="en-US" smtClean="0"/>
          </a:p>
        </p:txBody>
      </p:sp>
      <p:sp>
        <p:nvSpPr>
          <p:cNvPr id="2" name="日付プレースホルダ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3081" name="スライド番号プレースホルダ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FEFE52-82DE-4C29-B18E-BDD111BCB2EB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ja-JP"/>
          </a:p>
        </p:txBody>
      </p:sp>
      <p:sp>
        <p:nvSpPr>
          <p:cNvPr id="3082" name="フッター プレースホルダ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419725" y="0"/>
          <a:ext cx="2749550" cy="735013"/>
        </p:xfrm>
        <a:graphic>
          <a:graphicData uri="http://schemas.openxmlformats.org/presentationml/2006/ole">
            <p:oleObj spid="_x0000_s3074" name="Equation" r:id="rId4" imgW="901440" imgH="241200" progId="Equation.DSMT4">
              <p:embed/>
            </p:oleObj>
          </a:graphicData>
        </a:graphic>
      </p:graphicFrame>
      <p:pic>
        <p:nvPicPr>
          <p:cNvPr id="3084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0363" y="1225550"/>
            <a:ext cx="210661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208088" y="2905125"/>
          <a:ext cx="4421187" cy="1182688"/>
        </p:xfrm>
        <a:graphic>
          <a:graphicData uri="http://schemas.openxmlformats.org/presentationml/2006/ole">
            <p:oleObj spid="_x0000_s3075" name="Equation" r:id="rId6" imgW="2755800" imgH="736560" progId="Equation.DSMT4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84313" y="4222750"/>
          <a:ext cx="3235325" cy="1787525"/>
        </p:xfrm>
        <a:graphic>
          <a:graphicData uri="http://schemas.openxmlformats.org/presentationml/2006/ole">
            <p:oleObj spid="_x0000_s3076" name="Equation" r:id="rId7" imgW="2438280" imgH="1346040" progId="Equation.DSMT4">
              <p:embed/>
            </p:oleObj>
          </a:graphicData>
        </a:graphic>
      </p:graphicFrame>
      <p:sp>
        <p:nvSpPr>
          <p:cNvPr id="12" name="四角形吹き出し 11"/>
          <p:cNvSpPr/>
          <p:nvPr/>
        </p:nvSpPr>
        <p:spPr>
          <a:xfrm>
            <a:off x="5105400" y="4087201"/>
            <a:ext cx="2418736" cy="407847"/>
          </a:xfrm>
          <a:prstGeom prst="wedgeRectCallout">
            <a:avLst>
              <a:gd name="adj1" fmla="val -93952"/>
              <a:gd name="adj2" fmla="val 335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CP violating term</a:t>
            </a:r>
            <a:endParaRPr lang="ja-JP" altLang="en-US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065338" y="5568950"/>
          <a:ext cx="5308600" cy="441325"/>
        </p:xfrm>
        <a:graphic>
          <a:graphicData uri="http://schemas.openxmlformats.org/presentationml/2006/ole">
            <p:oleObj spid="_x0000_s3077" name="Equation" r:id="rId8" imgW="2755800" imgH="228600" progId="Equation.DSMT4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068513" y="6080125"/>
          <a:ext cx="4725987" cy="374650"/>
        </p:xfrm>
        <a:graphic>
          <a:graphicData uri="http://schemas.openxmlformats.org/presentationml/2006/ole">
            <p:oleObj spid="_x0000_s3078" name="Equation" r:id="rId9" imgW="288288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5750" y="285750"/>
            <a:ext cx="8215313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/>
              <a:t>　</a:t>
            </a:r>
            <a:r>
              <a:rPr lang="en-US" altLang="ja-JP" sz="2400" dirty="0"/>
              <a:t>M(π</a:t>
            </a:r>
            <a:r>
              <a:rPr lang="ja-JP" altLang="en-US" sz="2400" baseline="30000" dirty="0"/>
              <a:t>＋</a:t>
            </a:r>
            <a:r>
              <a:rPr lang="en-US" altLang="ja-JP" sz="2400" dirty="0"/>
              <a:t>π</a:t>
            </a:r>
            <a:r>
              <a:rPr lang="ja-JP" altLang="en-US" sz="2400" baseline="30000" dirty="0"/>
              <a:t>－</a:t>
            </a:r>
            <a:r>
              <a:rPr lang="en-US" altLang="ja-JP" sz="2400" dirty="0"/>
              <a:t>π</a:t>
            </a:r>
            <a:r>
              <a:rPr lang="en-US" altLang="ja-JP" sz="2400" baseline="30000" dirty="0"/>
              <a:t>0</a:t>
            </a:r>
            <a:r>
              <a:rPr lang="ja-JP" altLang="en-US" sz="2400" dirty="0"/>
              <a:t>　</a:t>
            </a:r>
            <a:r>
              <a:rPr lang="en-US" altLang="ja-JP" sz="2400" dirty="0"/>
              <a:t>)in   </a:t>
            </a:r>
            <a:endParaRPr lang="ja-JP" altLang="en-US" sz="2400" dirty="0"/>
          </a:p>
        </p:txBody>
      </p:sp>
      <p:pic>
        <p:nvPicPr>
          <p:cNvPr id="416770" name="Picture 11" descr="C:\Documents and Settings\Administrator\デスクトップ\presen\3pi55em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25"/>
            <a:ext cx="59118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コネクタ 8"/>
          <p:cNvCxnSpPr/>
          <p:nvPr/>
        </p:nvCxnSpPr>
        <p:spPr>
          <a:xfrm rot="16200000" flipH="1">
            <a:off x="-107156" y="3750469"/>
            <a:ext cx="4071938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1000919" y="3713956"/>
            <a:ext cx="4000500" cy="1588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773" name="テキスト ボックス 15"/>
          <p:cNvSpPr txBox="1">
            <a:spLocks noChangeArrowheads="1"/>
          </p:cNvSpPr>
          <p:nvPr/>
        </p:nvSpPr>
        <p:spPr bwMode="auto">
          <a:xfrm>
            <a:off x="1828800" y="1252538"/>
            <a:ext cx="1296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ja-JP" sz="2400">
                <a:solidFill>
                  <a:srgbClr val="FF0000"/>
                </a:solidFill>
                <a:latin typeface="Calibri" pitchFamily="34" charset="0"/>
              </a:rPr>
              <a:t>expand </a:t>
            </a:r>
            <a:endParaRPr lang="ja-JP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928813" y="1785938"/>
            <a:ext cx="1071562" cy="1587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スライド番号プレースホルダ 1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530A4EE7-C8E7-4E47-B08B-2BA16C693C84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29063" y="2835275"/>
            <a:ext cx="1214437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altLang="ja-JP" sz="1400" b="1" dirty="0">
                <a:latin typeface="+mj-lt"/>
              </a:rPr>
              <a:t>other τ</a:t>
            </a:r>
            <a:r>
              <a:rPr lang="ja-JP" altLang="en-US" sz="1400" b="1" dirty="0">
                <a:latin typeface="+mj-lt"/>
              </a:rPr>
              <a:t>　</a:t>
            </a:r>
            <a:r>
              <a:rPr lang="en-US" altLang="ja-JP" sz="1400" b="1" dirty="0">
                <a:latin typeface="+mj-lt"/>
              </a:rPr>
              <a:t>B.G.</a:t>
            </a:r>
            <a:endParaRPr lang="ja-JP" altLang="en-US" sz="1400" b="1" dirty="0">
              <a:latin typeface="+mj-lt"/>
            </a:endParaRPr>
          </a:p>
        </p:txBody>
      </p:sp>
      <p:sp>
        <p:nvSpPr>
          <p:cNvPr id="416777" name="正方形/長方形 14"/>
          <p:cNvSpPr>
            <a:spLocks noChangeArrowheads="1"/>
          </p:cNvSpPr>
          <p:nvPr/>
        </p:nvSpPr>
        <p:spPr bwMode="auto">
          <a:xfrm>
            <a:off x="3125788" y="285750"/>
            <a:ext cx="2017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τ</a:t>
            </a:r>
            <a:r>
              <a:rPr lang="ja-JP" altLang="en-US" baseline="30000"/>
              <a:t>－</a:t>
            </a:r>
            <a:r>
              <a:rPr lang="ja-JP" altLang="en-US"/>
              <a:t>→</a:t>
            </a:r>
            <a:r>
              <a:rPr lang="en-US" altLang="ja-JP"/>
              <a:t>π</a:t>
            </a:r>
            <a:r>
              <a:rPr lang="ja-JP" altLang="en-US" baseline="30000"/>
              <a:t>－</a:t>
            </a:r>
            <a:r>
              <a:rPr lang="en-US" altLang="ja-JP"/>
              <a:t>π</a:t>
            </a:r>
            <a:r>
              <a:rPr lang="ja-JP" altLang="en-US" baseline="30000"/>
              <a:t>＋</a:t>
            </a:r>
            <a:r>
              <a:rPr lang="en-US" altLang="ja-JP"/>
              <a:t>π</a:t>
            </a:r>
            <a:r>
              <a:rPr lang="ja-JP" altLang="en-US" baseline="30000"/>
              <a:t>－</a:t>
            </a:r>
            <a:r>
              <a:rPr lang="en-US" altLang="ja-JP"/>
              <a:t>π</a:t>
            </a:r>
            <a:r>
              <a:rPr lang="en-US" altLang="ja-JP" baseline="30000"/>
              <a:t>0</a:t>
            </a:r>
            <a:r>
              <a:rPr lang="en-US" altLang="ja-JP"/>
              <a:t>ν</a:t>
            </a:r>
            <a:r>
              <a:rPr lang="en-US" altLang="ja-JP" baseline="-25000"/>
              <a:t>τ</a:t>
            </a:r>
            <a:endParaRPr lang="ja-JP" altLang="en-US"/>
          </a:p>
        </p:txBody>
      </p:sp>
      <p:sp>
        <p:nvSpPr>
          <p:cNvPr id="416778" name="テキスト ボックス 17"/>
          <p:cNvSpPr txBox="1">
            <a:spLocks noChangeArrowheads="1"/>
          </p:cNvSpPr>
          <p:nvPr/>
        </p:nvSpPr>
        <p:spPr bwMode="auto">
          <a:xfrm>
            <a:off x="5911850" y="1000125"/>
            <a:ext cx="307181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/>
              <a:t> 595/fb data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2.0x10</a:t>
            </a:r>
            <a:r>
              <a:rPr lang="en-US" altLang="ja-JP" baseline="30000"/>
              <a:t>6</a:t>
            </a:r>
            <a:r>
              <a:rPr lang="ja-JP" altLang="en-US" baseline="30000"/>
              <a:t>　</a:t>
            </a:r>
            <a:r>
              <a:rPr lang="en-US" altLang="ja-JP" baseline="30000"/>
              <a:t> </a:t>
            </a:r>
            <a:r>
              <a:rPr lang="en-US" altLang="ja-JP"/>
              <a:t>3ππ</a:t>
            </a:r>
            <a:r>
              <a:rPr lang="en-US" altLang="ja-JP" baseline="30000"/>
              <a:t>0</a:t>
            </a:r>
            <a:r>
              <a:rPr lang="en-US" altLang="ja-JP"/>
              <a:t>ν</a:t>
            </a:r>
          </a:p>
          <a:p>
            <a:endParaRPr lang="en-US" altLang="ja-JP"/>
          </a:p>
          <a:p>
            <a:pPr>
              <a:buFont typeface="Wingdings" pitchFamily="2" charset="2"/>
              <a:buChar char="l"/>
            </a:pPr>
            <a:r>
              <a:rPr lang="en-US" altLang="ja-JP"/>
              <a:t> 2 entry/events are plotted</a:t>
            </a:r>
          </a:p>
          <a:p>
            <a:pPr>
              <a:buFont typeface="Wingdings" pitchFamily="2" charset="2"/>
              <a:buChar char="l"/>
            </a:pPr>
            <a:endParaRPr lang="en-US" altLang="ja-JP"/>
          </a:p>
          <a:p>
            <a:pPr>
              <a:buFont typeface="Wingdings" pitchFamily="2" charset="2"/>
              <a:buChar char="l"/>
            </a:pPr>
            <a:r>
              <a:rPr lang="en-US" altLang="ja-JP"/>
              <a:t>Background</a:t>
            </a:r>
          </a:p>
          <a:p>
            <a:r>
              <a:rPr lang="en-US" altLang="ja-JP"/>
              <a:t>    3π</a:t>
            </a:r>
            <a:r>
              <a:rPr lang="ja-JP" altLang="en-US"/>
              <a:t>　</a:t>
            </a:r>
            <a:r>
              <a:rPr lang="en-US" altLang="ja-JP"/>
              <a:t>2π</a:t>
            </a:r>
            <a:r>
              <a:rPr lang="en-US" altLang="ja-JP" baseline="30000"/>
              <a:t>0</a:t>
            </a:r>
            <a:r>
              <a:rPr lang="en-US" altLang="ja-JP"/>
              <a:t>ν       3.6% </a:t>
            </a:r>
          </a:p>
          <a:p>
            <a:r>
              <a:rPr lang="en-US" altLang="ja-JP"/>
              <a:t>                     (largest one )</a:t>
            </a:r>
          </a:p>
          <a:p>
            <a:r>
              <a:rPr lang="en-US" altLang="ja-JP"/>
              <a:t>     K2π</a:t>
            </a:r>
            <a:r>
              <a:rPr lang="ja-JP" altLang="en-US"/>
              <a:t>　</a:t>
            </a:r>
            <a:r>
              <a:rPr lang="en-US" altLang="ja-JP"/>
              <a:t>π</a:t>
            </a:r>
            <a:r>
              <a:rPr lang="en-US" altLang="ja-JP" baseline="30000"/>
              <a:t>0</a:t>
            </a:r>
            <a:r>
              <a:rPr lang="en-US" altLang="ja-JP"/>
              <a:t>ν</a:t>
            </a:r>
            <a:r>
              <a:rPr lang="ja-JP" altLang="en-US"/>
              <a:t>　　</a:t>
            </a:r>
            <a:r>
              <a:rPr lang="en-US" altLang="ja-JP"/>
              <a:t>0.37%</a:t>
            </a:r>
          </a:p>
          <a:p>
            <a:r>
              <a:rPr lang="en-US" altLang="ja-JP"/>
              <a:t>     qq-conti.        3.5%</a:t>
            </a:r>
          </a:p>
          <a:p>
            <a:r>
              <a:rPr lang="en-US" altLang="ja-JP"/>
              <a:t>   ------------------------------</a:t>
            </a:r>
          </a:p>
          <a:p>
            <a:r>
              <a:rPr lang="en-US" altLang="ja-JP"/>
              <a:t>      total               8.1%</a:t>
            </a:r>
            <a:r>
              <a:rPr lang="ja-JP" altLang="en-US"/>
              <a:t>　</a:t>
            </a:r>
            <a:endParaRPr lang="en-US" altLang="ja-JP"/>
          </a:p>
          <a:p>
            <a:pPr>
              <a:buFont typeface="Wingdings" pitchFamily="2" charset="2"/>
              <a:buChar char="l"/>
            </a:pPr>
            <a:r>
              <a:rPr lang="en-US" altLang="ja-JP"/>
              <a:t>ωπ</a:t>
            </a:r>
            <a:r>
              <a:rPr lang="ja-JP" altLang="en-US"/>
              <a:t>　</a:t>
            </a:r>
            <a:r>
              <a:rPr lang="en-US" altLang="ja-JP"/>
              <a:t>is dominated in 3ππ</a:t>
            </a:r>
            <a:r>
              <a:rPr lang="en-US" altLang="ja-JP" baseline="30000"/>
              <a:t>0</a:t>
            </a:r>
          </a:p>
          <a:p>
            <a:r>
              <a:rPr lang="en-US" altLang="ja-JP"/>
              <a:t>   system.</a:t>
            </a:r>
          </a:p>
          <a:p>
            <a:r>
              <a:rPr lang="en-US" altLang="ja-JP"/>
              <a:t>    PDG:</a:t>
            </a:r>
            <a:r>
              <a:rPr lang="ja-JP" altLang="en-US"/>
              <a:t>　</a:t>
            </a:r>
            <a:r>
              <a:rPr lang="en-US" altLang="ja-JP"/>
              <a:t>Br(3ππ</a:t>
            </a:r>
            <a:r>
              <a:rPr lang="en-US" altLang="ja-JP" baseline="30000"/>
              <a:t>0</a:t>
            </a:r>
            <a:r>
              <a:rPr lang="en-US" altLang="ja-JP"/>
              <a:t>)=4.56%</a:t>
            </a:r>
          </a:p>
          <a:p>
            <a:endParaRPr lang="en-US" altLang="ja-JP"/>
          </a:p>
          <a:p>
            <a:pPr>
              <a:buFont typeface="Wingdings" pitchFamily="2" charset="2"/>
              <a:buChar char="l"/>
            </a:pPr>
            <a:r>
              <a:rPr lang="en-US" altLang="ja-JP"/>
              <a:t>No clear Interference effects are not seen.</a:t>
            </a:r>
            <a:r>
              <a:rPr lang="ja-JP" altLang="en-US"/>
              <a:t>　　</a:t>
            </a:r>
            <a:endParaRPr lang="en-US" altLang="ja-JP"/>
          </a:p>
          <a:p>
            <a:pPr>
              <a:buFont typeface="Wingdings" pitchFamily="2" charset="2"/>
              <a:buChar char="l"/>
            </a:pPr>
            <a:endParaRPr lang="ja-JP" altLang="en-US"/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456F4C-F259-48C0-A401-E7C0FD59749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4446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85750" y="214313"/>
            <a:ext cx="4143375" cy="500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7500" lnSpcReduction="10000"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altLang="ja-JP" sz="2800" dirty="0"/>
              <a:t>τ</a:t>
            </a:r>
            <a:r>
              <a:rPr lang="ja-JP" altLang="en-US" sz="2800" baseline="30000" dirty="0"/>
              <a:t>－</a:t>
            </a:r>
            <a:r>
              <a:rPr lang="ja-JP" altLang="en-US" sz="2800" dirty="0"/>
              <a:t>→</a:t>
            </a:r>
            <a:r>
              <a:rPr lang="en-US" altLang="ja-JP" sz="2800" dirty="0"/>
              <a:t>ωπ</a:t>
            </a:r>
            <a:r>
              <a:rPr lang="ja-JP" altLang="en-US" sz="2800" baseline="30000" dirty="0"/>
              <a:t>－</a:t>
            </a:r>
            <a:r>
              <a:rPr lang="en-US" altLang="ja-JP" sz="2800" dirty="0" err="1"/>
              <a:t>ν</a:t>
            </a:r>
            <a:r>
              <a:rPr lang="en-US" altLang="ja-JP" sz="2800" baseline="-25000" dirty="0" err="1"/>
              <a:t>τ</a:t>
            </a:r>
            <a:r>
              <a:rPr lang="en-US" altLang="ja-JP" sz="2800" dirty="0" err="1"/>
              <a:t>event</a:t>
            </a:r>
            <a:endParaRPr lang="ja-JP" altLang="en-US" sz="2800" dirty="0"/>
          </a:p>
        </p:txBody>
      </p:sp>
      <p:sp>
        <p:nvSpPr>
          <p:cNvPr id="113672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ja-JP" altLang="ja-JP"/>
          </a:p>
        </p:txBody>
      </p:sp>
      <p:cxnSp>
        <p:nvCxnSpPr>
          <p:cNvPr id="16" name="直線コネクタ 15"/>
          <p:cNvCxnSpPr/>
          <p:nvPr/>
        </p:nvCxnSpPr>
        <p:spPr>
          <a:xfrm>
            <a:off x="357188" y="1285875"/>
            <a:ext cx="821531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2071688" y="4214813"/>
          <a:ext cx="10358437" cy="438150"/>
        </p:xfrm>
        <a:graphic>
          <a:graphicData uri="http://schemas.openxmlformats.org/presentationml/2006/ole">
            <p:oleObj spid="_x0000_s113670" name="文書" r:id="rId4" imgW="5408285" imgH="228447" progId="">
              <p:embed/>
            </p:oleObj>
          </a:graphicData>
        </a:graphic>
      </p:graphicFrame>
      <p:sp>
        <p:nvSpPr>
          <p:cNvPr id="9" name="スライド番号プレースホルダ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6DCD36C-414F-4E7B-A5B0-98D59544CFAB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13675" name="Picture 3" descr="C:\Documents and Settings\Administrator\デスクトップ\presen\3pi_peak55em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57313"/>
            <a:ext cx="57277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5715000" y="1714500"/>
            <a:ext cx="3429000" cy="38465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signal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0.735</a:t>
            </a:r>
            <a:r>
              <a:rPr lang="ja-JP" altLang="en-US" dirty="0"/>
              <a:t>≦</a:t>
            </a:r>
            <a:r>
              <a:rPr lang="en-US" altLang="ja-JP" dirty="0" err="1"/>
              <a:t>M</a:t>
            </a:r>
            <a:r>
              <a:rPr lang="en-US" altLang="ja-JP" baseline="-25000" dirty="0" err="1"/>
              <a:t>ω</a:t>
            </a:r>
            <a:r>
              <a:rPr lang="ja-JP" altLang="en-US" dirty="0"/>
              <a:t>≦</a:t>
            </a:r>
            <a:r>
              <a:rPr lang="en-US" altLang="ja-JP" dirty="0"/>
              <a:t>0.815 (</a:t>
            </a:r>
            <a:r>
              <a:rPr lang="en-US" altLang="ja-JP" dirty="0" err="1"/>
              <a:t>GeV</a:t>
            </a:r>
            <a:r>
              <a:rPr lang="en-US" altLang="ja-JP" dirty="0"/>
              <a:t>/c</a:t>
            </a:r>
            <a:r>
              <a:rPr lang="en-US" altLang="ja-JP" baseline="30000" dirty="0"/>
              <a:t>2</a:t>
            </a:r>
            <a:r>
              <a:rPr lang="en-US" altLang="ja-JP" dirty="0"/>
              <a:t>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Side band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 0.680</a:t>
            </a:r>
            <a:r>
              <a:rPr lang="ja-JP" altLang="en-US" dirty="0"/>
              <a:t>≦</a:t>
            </a:r>
            <a:r>
              <a:rPr lang="en-US" altLang="ja-JP" dirty="0" err="1"/>
              <a:t>M</a:t>
            </a:r>
            <a:r>
              <a:rPr lang="en-US" altLang="ja-JP" baseline="-25000" dirty="0" err="1"/>
              <a:t>ω</a:t>
            </a:r>
            <a:r>
              <a:rPr lang="ja-JP" altLang="en-US" dirty="0"/>
              <a:t>≦</a:t>
            </a:r>
            <a:r>
              <a:rPr lang="en-US" altLang="ja-JP" dirty="0"/>
              <a:t>0.700  (</a:t>
            </a:r>
            <a:r>
              <a:rPr lang="en-US" altLang="ja-JP" dirty="0" err="1"/>
              <a:t>GeV</a:t>
            </a:r>
            <a:r>
              <a:rPr lang="en-US" altLang="ja-JP" dirty="0"/>
              <a:t>/c</a:t>
            </a:r>
            <a:r>
              <a:rPr lang="en-US" altLang="ja-JP" baseline="30000" dirty="0"/>
              <a:t>2</a:t>
            </a:r>
            <a:r>
              <a:rPr lang="en-US" altLang="ja-JP" dirty="0"/>
              <a:t>)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 0.850</a:t>
            </a:r>
            <a:r>
              <a:rPr lang="ja-JP" altLang="en-US" dirty="0"/>
              <a:t>≦</a:t>
            </a:r>
            <a:r>
              <a:rPr lang="en-US" altLang="ja-JP" dirty="0" err="1"/>
              <a:t>M</a:t>
            </a:r>
            <a:r>
              <a:rPr lang="en-US" altLang="ja-JP" baseline="-25000" dirty="0" err="1"/>
              <a:t>ω</a:t>
            </a:r>
            <a:r>
              <a:rPr lang="ja-JP" altLang="en-US" dirty="0"/>
              <a:t>≦</a:t>
            </a:r>
            <a:r>
              <a:rPr lang="en-US" altLang="ja-JP" dirty="0"/>
              <a:t>0.870  (</a:t>
            </a:r>
            <a:r>
              <a:rPr lang="en-US" altLang="ja-JP" dirty="0" err="1"/>
              <a:t>GeV</a:t>
            </a:r>
            <a:r>
              <a:rPr lang="en-US" altLang="ja-JP" dirty="0"/>
              <a:t>/c</a:t>
            </a:r>
            <a:r>
              <a:rPr lang="en-US" altLang="ja-JP" baseline="30000" dirty="0"/>
              <a:t>2</a:t>
            </a:r>
            <a:r>
              <a:rPr lang="en-US" altLang="ja-JP" dirty="0"/>
              <a:t>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b="1" dirty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ja-JP" altLang="en-US" dirty="0"/>
              <a:t>　</a:t>
            </a:r>
            <a:r>
              <a:rPr lang="en-US" altLang="ja-JP" dirty="0"/>
              <a:t>3.16×10</a:t>
            </a:r>
            <a:r>
              <a:rPr lang="en-US" altLang="ja-JP" baseline="30000" dirty="0"/>
              <a:t>5  </a:t>
            </a:r>
            <a:r>
              <a:rPr lang="en-US" altLang="ja-JP" dirty="0"/>
              <a:t> </a:t>
            </a:r>
            <a:r>
              <a:rPr lang="en-US" altLang="ja-JP" dirty="0" err="1"/>
              <a:t>ωπ</a:t>
            </a:r>
            <a:r>
              <a:rPr lang="en-US" altLang="ja-JP" dirty="0"/>
              <a:t> signal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ja-JP" dirty="0"/>
              <a:t>Background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ja-JP" b="1" dirty="0">
                <a:solidFill>
                  <a:srgbClr val="00B0F0"/>
                </a:solidFill>
              </a:rPr>
              <a:t>π</a:t>
            </a:r>
            <a:r>
              <a:rPr lang="ja-JP" altLang="en-US" b="1" baseline="30000" dirty="0">
                <a:solidFill>
                  <a:srgbClr val="00B0F0"/>
                </a:solidFill>
              </a:rPr>
              <a:t>－</a:t>
            </a:r>
            <a:r>
              <a:rPr lang="en-US" altLang="ja-JP" b="1" dirty="0">
                <a:solidFill>
                  <a:srgbClr val="FF00FF"/>
                </a:solidFill>
              </a:rPr>
              <a:t> </a:t>
            </a:r>
            <a:r>
              <a:rPr lang="en-US" altLang="ja-JP" b="1" dirty="0">
                <a:solidFill>
                  <a:srgbClr val="00B0F0"/>
                </a:solidFill>
              </a:rPr>
              <a:t>ω</a:t>
            </a:r>
            <a:r>
              <a:rPr lang="ja-JP" altLang="en-US" b="1" baseline="30000" dirty="0">
                <a:solidFill>
                  <a:srgbClr val="FF00FF"/>
                </a:solidFill>
              </a:rPr>
              <a:t> </a:t>
            </a:r>
            <a:r>
              <a:rPr lang="en-US" altLang="ja-JP" b="1" dirty="0">
                <a:solidFill>
                  <a:srgbClr val="00B0F0"/>
                </a:solidFill>
              </a:rPr>
              <a:t>π</a:t>
            </a:r>
            <a:r>
              <a:rPr lang="en-US" altLang="ja-JP" b="1" baseline="30000" dirty="0">
                <a:solidFill>
                  <a:srgbClr val="00B0F0"/>
                </a:solidFill>
              </a:rPr>
              <a:t>0</a:t>
            </a:r>
            <a:r>
              <a:rPr lang="en-US" altLang="ja-JP" b="1" dirty="0">
                <a:solidFill>
                  <a:srgbClr val="00B0F0"/>
                </a:solidFill>
              </a:rPr>
              <a:t>ν</a:t>
            </a:r>
            <a:r>
              <a:rPr lang="en-US" altLang="ja-JP" b="1" baseline="-25000" dirty="0">
                <a:solidFill>
                  <a:srgbClr val="00B0F0"/>
                </a:solidFill>
              </a:rPr>
              <a:t>τ</a:t>
            </a:r>
            <a:r>
              <a:rPr lang="ja-JP" altLang="en-US" b="1" baseline="-25000" dirty="0">
                <a:solidFill>
                  <a:srgbClr val="00B0F0"/>
                </a:solidFill>
              </a:rPr>
              <a:t>　</a:t>
            </a:r>
            <a:r>
              <a:rPr lang="en-US" altLang="ja-JP" b="1" dirty="0">
                <a:solidFill>
                  <a:srgbClr val="00B0F0"/>
                </a:solidFill>
              </a:rPr>
              <a:t>      2.5  %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FF00FF"/>
                </a:solidFill>
              </a:rPr>
              <a:t> </a:t>
            </a:r>
            <a:r>
              <a:rPr lang="ja-JP" altLang="en-US" b="1" dirty="0">
                <a:solidFill>
                  <a:srgbClr val="FF00FF"/>
                </a:solidFill>
              </a:rPr>
              <a:t>Ｋ</a:t>
            </a:r>
            <a:r>
              <a:rPr lang="ja-JP" altLang="en-US" b="1" baseline="30000" dirty="0">
                <a:solidFill>
                  <a:srgbClr val="FF00FF"/>
                </a:solidFill>
              </a:rPr>
              <a:t>－</a:t>
            </a:r>
            <a:r>
              <a:rPr lang="en-US" altLang="ja-JP" b="1" dirty="0">
                <a:solidFill>
                  <a:srgbClr val="FF00FF"/>
                </a:solidFill>
              </a:rPr>
              <a:t>ω</a:t>
            </a:r>
            <a:r>
              <a:rPr lang="ja-JP" altLang="en-US" b="1" baseline="30000" dirty="0">
                <a:solidFill>
                  <a:srgbClr val="FF00FF"/>
                </a:solidFill>
              </a:rPr>
              <a:t> </a:t>
            </a:r>
            <a:r>
              <a:rPr lang="en-US" altLang="ja-JP" b="1" dirty="0" err="1">
                <a:solidFill>
                  <a:srgbClr val="FF00FF"/>
                </a:solidFill>
              </a:rPr>
              <a:t>ν</a:t>
            </a:r>
            <a:r>
              <a:rPr lang="en-US" altLang="ja-JP" b="1" baseline="-25000" dirty="0" err="1">
                <a:solidFill>
                  <a:srgbClr val="FF00FF"/>
                </a:solidFill>
              </a:rPr>
              <a:t>τ</a:t>
            </a:r>
            <a:r>
              <a:rPr lang="ja-JP" altLang="en-US" b="1" baseline="-25000" dirty="0">
                <a:solidFill>
                  <a:srgbClr val="FF00FF"/>
                </a:solidFill>
              </a:rPr>
              <a:t>　    </a:t>
            </a:r>
            <a:r>
              <a:rPr lang="ja-JP" altLang="en-US" b="1" dirty="0">
                <a:solidFill>
                  <a:srgbClr val="FF00FF"/>
                </a:solidFill>
              </a:rPr>
              <a:t> </a:t>
            </a:r>
            <a:r>
              <a:rPr lang="en-US" altLang="ja-JP" b="1" dirty="0">
                <a:solidFill>
                  <a:srgbClr val="FF00FF"/>
                </a:solidFill>
              </a:rPr>
              <a:t>      0.50%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FF00FF"/>
                </a:solidFill>
              </a:rPr>
              <a:t> </a:t>
            </a:r>
            <a:r>
              <a:rPr lang="en-US" altLang="ja-JP" dirty="0"/>
              <a:t>e</a:t>
            </a:r>
            <a:r>
              <a:rPr lang="ja-JP" altLang="en-US" baseline="30000" dirty="0"/>
              <a:t>＋</a:t>
            </a:r>
            <a:r>
              <a:rPr lang="en-US" altLang="ja-JP" dirty="0"/>
              <a:t>e</a:t>
            </a:r>
            <a:r>
              <a:rPr lang="ja-JP" altLang="en-US" baseline="30000" dirty="0"/>
              <a:t>－</a:t>
            </a:r>
            <a:r>
              <a:rPr lang="ja-JP" altLang="en-US" dirty="0"/>
              <a:t>→</a:t>
            </a:r>
            <a:r>
              <a:rPr lang="en-US" altLang="ja-JP" dirty="0" err="1"/>
              <a:t>qq</a:t>
            </a:r>
            <a:r>
              <a:rPr lang="ja-JP" altLang="en-US" dirty="0"/>
              <a:t>（</a:t>
            </a:r>
            <a:r>
              <a:rPr lang="en-US" altLang="ja-JP" dirty="0" err="1"/>
              <a:t>u,d,s,c</a:t>
            </a:r>
            <a:r>
              <a:rPr lang="ja-JP" altLang="en-US" dirty="0"/>
              <a:t>）  </a:t>
            </a:r>
            <a:r>
              <a:rPr lang="en-US" altLang="ja-JP" dirty="0"/>
              <a:t>1.1%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6188" y="3121025"/>
            <a:ext cx="1214437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altLang="ja-JP" sz="1400" b="1" dirty="0">
                <a:latin typeface="+mj-lt"/>
              </a:rPr>
              <a:t>other τ</a:t>
            </a:r>
            <a:r>
              <a:rPr lang="ja-JP" altLang="en-US" sz="1400" b="1" dirty="0">
                <a:latin typeface="+mj-lt"/>
              </a:rPr>
              <a:t>　</a:t>
            </a:r>
            <a:r>
              <a:rPr lang="en-US" altLang="ja-JP" sz="1400" b="1" dirty="0">
                <a:latin typeface="+mj-lt"/>
              </a:rPr>
              <a:t>B.G.</a:t>
            </a:r>
            <a:endParaRPr lang="ja-JP" altLang="en-US" sz="1400" b="1" dirty="0">
              <a:latin typeface="+mj-lt"/>
            </a:endParaRPr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62D6A0-CA9A-4C5A-A690-9B6ACD1A3F3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4239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381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ja-JP" sz="3800" dirty="0" smtClean="0">
                <a:solidFill>
                  <a:srgbClr val="000000"/>
                </a:solidFill>
              </a:rPr>
              <a:t>Extraction of SCC</a:t>
            </a:r>
            <a:endParaRPr lang="ja-JP" altLang="en-US" sz="3800" dirty="0" smtClean="0">
              <a:solidFill>
                <a:srgbClr val="000000"/>
              </a:solidFill>
            </a:endParaRPr>
          </a:p>
        </p:txBody>
      </p:sp>
      <p:sp>
        <p:nvSpPr>
          <p:cNvPr id="420866" name="テキスト ボックス 3"/>
          <p:cNvSpPr txBox="1">
            <a:spLocks noChangeArrowheads="1"/>
          </p:cNvSpPr>
          <p:nvPr/>
        </p:nvSpPr>
        <p:spPr bwMode="auto">
          <a:xfrm>
            <a:off x="285750" y="630238"/>
            <a:ext cx="821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 typeface="Wingdings" pitchFamily="2" charset="2"/>
              <a:buChar char="l"/>
            </a:pPr>
            <a:r>
              <a:rPr lang="en-US" altLang="ja-JP">
                <a:latin typeface="Calibri" pitchFamily="34" charset="0"/>
              </a:rPr>
              <a:t>Difference of the angular distribution in ωπ</a:t>
            </a:r>
            <a:r>
              <a:rPr lang="ja-JP" altLang="en-US">
                <a:latin typeface="Calibri" pitchFamily="34" charset="0"/>
              </a:rPr>
              <a:t> </a:t>
            </a:r>
            <a:r>
              <a:rPr lang="en-US" altLang="ja-JP">
                <a:latin typeface="Calibri" pitchFamily="34" charset="0"/>
              </a:rPr>
              <a:t>system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57188" y="1174750"/>
          <a:ext cx="5000625" cy="1611313"/>
        </p:xfrm>
        <a:graphic>
          <a:graphicData uri="http://schemas.openxmlformats.org/drawingml/2006/table">
            <a:tbl>
              <a:tblPr/>
              <a:tblGrid>
                <a:gridCol w="1250950"/>
                <a:gridCol w="1249363"/>
                <a:gridCol w="1250950"/>
                <a:gridCol w="1249362"/>
              </a:tblGrid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J</a:t>
                      </a:r>
                      <a:r>
                        <a:rPr kumimoji="0" lang="en-US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PG</a:t>
                      </a:r>
                      <a:endParaRPr kumimoji="0" lang="ja-JP" alt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L</a:t>
                      </a:r>
                      <a:endParaRPr kumimoji="0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F</a:t>
                      </a:r>
                      <a:r>
                        <a:rPr kumimoji="0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（</a:t>
                      </a: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cosθ</a:t>
                      </a:r>
                      <a:r>
                        <a:rPr kumimoji="0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FCC/SCC</a:t>
                      </a:r>
                      <a:endParaRPr kumimoji="0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1</a:t>
                      </a:r>
                      <a:r>
                        <a:rPr kumimoji="0" lang="ja-JP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－＋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1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1</a:t>
                      </a:r>
                      <a:r>
                        <a:rPr kumimoji="0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－</a:t>
                      </a: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cos</a:t>
                      </a:r>
                      <a:r>
                        <a:rPr kumimoji="0" lang="en-US" altLang="ja-JP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θ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FCC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1</a:t>
                      </a:r>
                      <a:r>
                        <a:rPr kumimoji="0" lang="ja-JP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＋＋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0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1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SCC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1</a:t>
                      </a:r>
                      <a:r>
                        <a:rPr kumimoji="0" lang="ja-JP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＋＋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2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1</a:t>
                      </a:r>
                      <a:r>
                        <a:rPr kumimoji="0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＋</a:t>
                      </a: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3cos</a:t>
                      </a:r>
                      <a:r>
                        <a:rPr kumimoji="0" lang="en-US" altLang="ja-JP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θ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SCC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0</a:t>
                      </a:r>
                      <a:r>
                        <a:rPr kumimoji="0" lang="ja-JP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－＋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1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cos</a:t>
                      </a:r>
                      <a:r>
                        <a:rPr kumimoji="0" lang="en-US" altLang="ja-JP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θ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SCC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20899" name="テキスト ボックス 5"/>
          <p:cNvSpPr txBox="1">
            <a:spLocks noChangeArrowheads="1"/>
          </p:cNvSpPr>
          <p:nvPr/>
        </p:nvSpPr>
        <p:spPr bwMode="auto">
          <a:xfrm>
            <a:off x="285750" y="2835275"/>
            <a:ext cx="5000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ja-JP" sz="1600" b="1">
                <a:latin typeface="Calibri" pitchFamily="34" charset="0"/>
              </a:rPr>
              <a:t>θ</a:t>
            </a:r>
            <a:r>
              <a:rPr lang="ja-JP" altLang="en-US" sz="1600" b="1">
                <a:latin typeface="Calibri" pitchFamily="34" charset="0"/>
              </a:rPr>
              <a:t>　：　</a:t>
            </a:r>
            <a:r>
              <a:rPr lang="en-US" altLang="ja-JP" sz="1600" b="1">
                <a:latin typeface="Calibri" pitchFamily="34" charset="0"/>
              </a:rPr>
              <a:t>angle between the π</a:t>
            </a:r>
            <a:r>
              <a:rPr lang="ja-JP" altLang="en-US" sz="1600" b="1">
                <a:latin typeface="Calibri" pitchFamily="34" charset="0"/>
              </a:rPr>
              <a:t>　</a:t>
            </a:r>
            <a:r>
              <a:rPr lang="en-US" altLang="ja-JP" sz="1600" b="1">
                <a:latin typeface="Calibri" pitchFamily="34" charset="0"/>
              </a:rPr>
              <a:t>and perpendicular to the ω decay plane</a:t>
            </a:r>
          </a:p>
          <a:p>
            <a:pPr defTabSz="914400"/>
            <a:r>
              <a:rPr lang="en-US" altLang="ja-JP" sz="1600" b="1">
                <a:latin typeface="Calibri" pitchFamily="34" charset="0"/>
              </a:rPr>
              <a:t>L</a:t>
            </a:r>
            <a:r>
              <a:rPr lang="ja-JP" altLang="en-US" sz="1600" b="1">
                <a:latin typeface="Calibri" pitchFamily="34" charset="0"/>
              </a:rPr>
              <a:t>　：　</a:t>
            </a:r>
            <a:r>
              <a:rPr lang="en-US" altLang="ja-JP" sz="1600" b="1">
                <a:latin typeface="Calibri" pitchFamily="34" charset="0"/>
              </a:rPr>
              <a:t>angular distribution in ωπ</a:t>
            </a:r>
            <a:r>
              <a:rPr lang="ja-JP" altLang="en-US" sz="1600" b="1">
                <a:latin typeface="Calibri" pitchFamily="34" charset="0"/>
              </a:rPr>
              <a:t> </a:t>
            </a:r>
            <a:r>
              <a:rPr lang="en-US" altLang="ja-JP" sz="1600" b="1">
                <a:latin typeface="Calibri" pitchFamily="34" charset="0"/>
              </a:rPr>
              <a:t>system</a:t>
            </a:r>
          </a:p>
        </p:txBody>
      </p:sp>
      <p:sp>
        <p:nvSpPr>
          <p:cNvPr id="7" name="フローチャート: データ 6"/>
          <p:cNvSpPr/>
          <p:nvPr/>
        </p:nvSpPr>
        <p:spPr>
          <a:xfrm>
            <a:off x="5751513" y="2428875"/>
            <a:ext cx="3498850" cy="928688"/>
          </a:xfrm>
          <a:prstGeom prst="flowChartInputOutp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20901" name="グループ化 29"/>
          <p:cNvGrpSpPr>
            <a:grpSpLocks/>
          </p:cNvGrpSpPr>
          <p:nvPr/>
        </p:nvGrpSpPr>
        <p:grpSpPr bwMode="auto">
          <a:xfrm>
            <a:off x="6215063" y="1535113"/>
            <a:ext cx="2857500" cy="2287587"/>
            <a:chOff x="6072188" y="2571750"/>
            <a:chExt cx="2857500" cy="2287588"/>
          </a:xfrm>
        </p:grpSpPr>
        <p:cxnSp>
          <p:nvCxnSpPr>
            <p:cNvPr id="9" name="直線矢印コネクタ 8"/>
            <p:cNvCxnSpPr/>
            <p:nvPr/>
          </p:nvCxnSpPr>
          <p:spPr>
            <a:xfrm rot="5400000" flipH="1" flipV="1">
              <a:off x="6536532" y="3250406"/>
              <a:ext cx="1358901" cy="1587"/>
            </a:xfrm>
            <a:prstGeom prst="straightConnector1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>
              <a:off x="7215188" y="3929063"/>
              <a:ext cx="1000125" cy="714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rot="10800000" flipV="1">
              <a:off x="6429375" y="3929063"/>
              <a:ext cx="785813" cy="3571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rot="10800000">
              <a:off x="6429375" y="3643312"/>
              <a:ext cx="785813" cy="28575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5400000">
              <a:off x="6893719" y="4536282"/>
              <a:ext cx="644525" cy="1587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914" name="テキスト ボックス 33"/>
            <p:cNvSpPr txBox="1">
              <a:spLocks noChangeArrowheads="1"/>
            </p:cNvSpPr>
            <p:nvPr/>
          </p:nvSpPr>
          <p:spPr bwMode="auto">
            <a:xfrm>
              <a:off x="7358063" y="4000500"/>
              <a:ext cx="15716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altLang="ja-JP" sz="1600">
                  <a:latin typeface="Calibri" pitchFamily="34" charset="0"/>
                </a:rPr>
                <a:t>ω decay plane</a:t>
              </a:r>
              <a:endParaRPr lang="ja-JP" altLang="en-US" sz="1600">
                <a:latin typeface="Calibri" pitchFamily="34" charset="0"/>
              </a:endParaRPr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rot="5400000" flipH="1" flipV="1">
              <a:off x="7000876" y="3286124"/>
              <a:ext cx="857250" cy="4286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916" name="テキスト ボックス 41"/>
            <p:cNvSpPr txBox="1">
              <a:spLocks noChangeArrowheads="1"/>
            </p:cNvSpPr>
            <p:nvPr/>
          </p:nvSpPr>
          <p:spPr bwMode="auto">
            <a:xfrm>
              <a:off x="7500938" y="2786063"/>
              <a:ext cx="5715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altLang="ja-JP">
                  <a:latin typeface="Calibri" pitchFamily="34" charset="0"/>
                </a:rPr>
                <a:t>π</a:t>
              </a:r>
              <a:r>
                <a:rPr lang="ja-JP" altLang="en-US" baseline="30000">
                  <a:latin typeface="Calibri" pitchFamily="34" charset="0"/>
                </a:rPr>
                <a:t>－</a:t>
              </a:r>
            </a:p>
          </p:txBody>
        </p:sp>
        <p:sp>
          <p:nvSpPr>
            <p:cNvPr id="420917" name="テキスト ボックス 42"/>
            <p:cNvSpPr txBox="1">
              <a:spLocks noChangeArrowheads="1"/>
            </p:cNvSpPr>
            <p:nvPr/>
          </p:nvSpPr>
          <p:spPr bwMode="auto">
            <a:xfrm>
              <a:off x="6072188" y="4143375"/>
              <a:ext cx="5715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altLang="ja-JP">
                  <a:latin typeface="Calibri" pitchFamily="34" charset="0"/>
                </a:rPr>
                <a:t>π</a:t>
              </a:r>
              <a:r>
                <a:rPr lang="ja-JP" altLang="en-US" baseline="30000">
                  <a:latin typeface="Calibri" pitchFamily="34" charset="0"/>
                </a:rPr>
                <a:t>＋</a:t>
              </a:r>
            </a:p>
          </p:txBody>
        </p:sp>
        <p:sp>
          <p:nvSpPr>
            <p:cNvPr id="420918" name="テキスト ボックス 43"/>
            <p:cNvSpPr txBox="1">
              <a:spLocks noChangeArrowheads="1"/>
            </p:cNvSpPr>
            <p:nvPr/>
          </p:nvSpPr>
          <p:spPr bwMode="auto">
            <a:xfrm>
              <a:off x="6072188" y="3357563"/>
              <a:ext cx="5715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altLang="ja-JP">
                  <a:latin typeface="Calibri" pitchFamily="34" charset="0"/>
                </a:rPr>
                <a:t>π</a:t>
              </a:r>
              <a:r>
                <a:rPr lang="en-US" altLang="ja-JP" baseline="30000">
                  <a:latin typeface="Calibri" pitchFamily="34" charset="0"/>
                </a:rPr>
                <a:t>0</a:t>
              </a:r>
              <a:endParaRPr lang="ja-JP" altLang="en-US" baseline="30000">
                <a:latin typeface="Calibri" pitchFamily="34" charset="0"/>
              </a:endParaRPr>
            </a:p>
          </p:txBody>
        </p:sp>
        <p:sp>
          <p:nvSpPr>
            <p:cNvPr id="420919" name="テキスト ボックス 44"/>
            <p:cNvSpPr txBox="1">
              <a:spLocks noChangeArrowheads="1"/>
            </p:cNvSpPr>
            <p:nvPr/>
          </p:nvSpPr>
          <p:spPr bwMode="auto">
            <a:xfrm>
              <a:off x="8215313" y="3643313"/>
              <a:ext cx="5715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altLang="ja-JP">
                  <a:latin typeface="Calibri" pitchFamily="34" charset="0"/>
                </a:rPr>
                <a:t>π</a:t>
              </a:r>
              <a:r>
                <a:rPr lang="ja-JP" altLang="en-US" baseline="30000">
                  <a:latin typeface="Calibri" pitchFamily="34" charset="0"/>
                </a:rPr>
                <a:t>－</a:t>
              </a:r>
            </a:p>
          </p:txBody>
        </p:sp>
        <p:sp>
          <p:nvSpPr>
            <p:cNvPr id="46" name="円弧 45"/>
            <p:cNvSpPr/>
            <p:nvPr/>
          </p:nvSpPr>
          <p:spPr>
            <a:xfrm rot="21202355">
              <a:off x="7019925" y="3384550"/>
              <a:ext cx="500063" cy="357187"/>
            </a:xfrm>
            <a:prstGeom prst="arc">
              <a:avLst>
                <a:gd name="adj1" fmla="val 15151718"/>
                <a:gd name="adj2" fmla="val 20142058"/>
              </a:avLst>
            </a:prstGeom>
            <a:ln w="28575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0921" name="テキスト ボックス 46"/>
            <p:cNvSpPr txBox="1">
              <a:spLocks noChangeArrowheads="1"/>
            </p:cNvSpPr>
            <p:nvPr/>
          </p:nvSpPr>
          <p:spPr bwMode="auto">
            <a:xfrm>
              <a:off x="7215188" y="3071813"/>
              <a:ext cx="5715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altLang="ja-JP">
                  <a:latin typeface="Calibri" pitchFamily="34" charset="0"/>
                </a:rPr>
                <a:t>θ</a:t>
              </a:r>
              <a:endParaRPr lang="ja-JP" altLang="en-US" baseline="30000">
                <a:latin typeface="Calibri" pitchFamily="34" charset="0"/>
              </a:endParaRPr>
            </a:p>
          </p:txBody>
        </p:sp>
      </p:grpSp>
      <p:sp>
        <p:nvSpPr>
          <p:cNvPr id="35" name="角丸四角形 34"/>
          <p:cNvSpPr/>
          <p:nvPr/>
        </p:nvSpPr>
        <p:spPr>
          <a:xfrm>
            <a:off x="4286250" y="4786313"/>
            <a:ext cx="2071688" cy="2857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20903" name="テキスト ボックス 35"/>
          <p:cNvSpPr txBox="1">
            <a:spLocks noChangeArrowheads="1"/>
          </p:cNvSpPr>
          <p:nvPr/>
        </p:nvSpPr>
        <p:spPr bwMode="auto">
          <a:xfrm>
            <a:off x="142875" y="3822700"/>
            <a:ext cx="8358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 typeface="Wingdings" pitchFamily="2" charset="2"/>
              <a:buChar char="p"/>
            </a:pPr>
            <a:r>
              <a:rPr lang="en-US" altLang="ja-JP">
                <a:latin typeface="Calibri" pitchFamily="34" charset="0"/>
              </a:rPr>
              <a:t> Acceptance</a:t>
            </a:r>
          </a:p>
          <a:p>
            <a:pPr lvl="1" defTabSz="914400"/>
            <a:endParaRPr lang="en-US" altLang="ja-JP">
              <a:latin typeface="Calibri" pitchFamily="34" charset="0"/>
            </a:endParaRPr>
          </a:p>
          <a:p>
            <a:pPr defTabSz="914400"/>
            <a:r>
              <a:rPr lang="ja-JP" altLang="en-US">
                <a:latin typeface="Calibri" pitchFamily="34" charset="0"/>
              </a:rPr>
              <a:t>　　　</a:t>
            </a:r>
            <a:r>
              <a:rPr lang="en-US" altLang="ja-JP">
                <a:latin typeface="Calibri" pitchFamily="34" charset="0"/>
              </a:rPr>
              <a:t> </a:t>
            </a:r>
          </a:p>
        </p:txBody>
      </p:sp>
      <p:sp>
        <p:nvSpPr>
          <p:cNvPr id="420904" name="テキスト ボックス 36"/>
          <p:cNvSpPr txBox="1">
            <a:spLocks noChangeArrowheads="1"/>
          </p:cNvSpPr>
          <p:nvPr/>
        </p:nvSpPr>
        <p:spPr bwMode="auto">
          <a:xfrm>
            <a:off x="5751513" y="912813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ja-JP" sz="1400" b="1">
                <a:latin typeface="Calibri" pitchFamily="34" charset="0"/>
              </a:rPr>
              <a:t>FCC</a:t>
            </a:r>
            <a:r>
              <a:rPr lang="ja-JP" altLang="en-US" sz="1400" b="1">
                <a:latin typeface="Calibri" pitchFamily="34" charset="0"/>
              </a:rPr>
              <a:t>　：　</a:t>
            </a:r>
            <a:r>
              <a:rPr lang="en-US" altLang="ja-JP" sz="1400" b="1">
                <a:latin typeface="Calibri" pitchFamily="34" charset="0"/>
              </a:rPr>
              <a:t>First class current</a:t>
            </a:r>
          </a:p>
          <a:p>
            <a:pPr defTabSz="914400"/>
            <a:r>
              <a:rPr lang="en-US" altLang="ja-JP" sz="1400" b="1">
                <a:latin typeface="Calibri" pitchFamily="34" charset="0"/>
              </a:rPr>
              <a:t>SCC</a:t>
            </a:r>
            <a:r>
              <a:rPr lang="ja-JP" altLang="en-US" sz="1400" b="1">
                <a:latin typeface="Calibri" pitchFamily="34" charset="0"/>
              </a:rPr>
              <a:t>　：　</a:t>
            </a:r>
            <a:r>
              <a:rPr lang="en-US" altLang="ja-JP" sz="1400" b="1">
                <a:latin typeface="Calibri" pitchFamily="34" charset="0"/>
              </a:rPr>
              <a:t>Second class current</a:t>
            </a:r>
            <a:endParaRPr lang="ja-JP" altLang="en-US" sz="1400" b="1">
              <a:latin typeface="Calibri" pitchFamily="34" charset="0"/>
            </a:endParaRPr>
          </a:p>
        </p:txBody>
      </p:sp>
      <p:sp>
        <p:nvSpPr>
          <p:cNvPr id="28" name="スライド番号プレースホルダ 2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1AF294F-ED6D-457D-B4C6-C2F31FA303DF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7D270F-9CD2-43F8-BD11-B6E04AB7763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" name="フッター プレースホルダ 2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5286375" y="2643188"/>
            <a:ext cx="3500438" cy="42862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 idx="4294967295"/>
          </p:nvPr>
        </p:nvSpPr>
        <p:spPr>
          <a:xfrm>
            <a:off x="357188" y="274638"/>
            <a:ext cx="4500562" cy="5826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sz="4200" dirty="0" smtClean="0">
                <a:solidFill>
                  <a:srgbClr val="000000"/>
                </a:solidFill>
              </a:rPr>
              <a:t>Acceptance</a:t>
            </a:r>
            <a:endParaRPr lang="ja-JP" altLang="en-US" sz="4200" dirty="0" smtClean="0">
              <a:solidFill>
                <a:srgbClr val="0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5750" y="1071563"/>
            <a:ext cx="6572250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defTabSz="914400">
              <a:defRPr/>
            </a:pPr>
            <a:endParaRPr lang="ja-JP" altLang="en-US" dirty="0"/>
          </a:p>
        </p:txBody>
      </p:sp>
      <p:sp>
        <p:nvSpPr>
          <p:cNvPr id="399367" name="テキスト ボックス 4"/>
          <p:cNvSpPr txBox="1">
            <a:spLocks noChangeArrowheads="1"/>
          </p:cNvSpPr>
          <p:nvPr/>
        </p:nvSpPr>
        <p:spPr bwMode="auto">
          <a:xfrm>
            <a:off x="5357813" y="1928813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ja-JP">
                <a:latin typeface="Calibri" pitchFamily="34" charset="0"/>
              </a:rPr>
              <a:t>【Fitting Form】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399368" name="テキスト ボックス 11"/>
          <p:cNvSpPr txBox="1">
            <a:spLocks noChangeArrowheads="1"/>
          </p:cNvSpPr>
          <p:nvPr/>
        </p:nvSpPr>
        <p:spPr bwMode="auto">
          <a:xfrm>
            <a:off x="5286375" y="3559175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ja-JP">
                <a:latin typeface="Calibri" pitchFamily="34" charset="0"/>
              </a:rPr>
              <a:t>【fit results】</a:t>
            </a:r>
            <a:endParaRPr lang="ja-JP" altLang="en-US">
              <a:latin typeface="Calibri" pitchFamily="34" charset="0"/>
            </a:endParaRPr>
          </a:p>
        </p:txBody>
      </p:sp>
      <p:graphicFrame>
        <p:nvGraphicFramePr>
          <p:cNvPr id="399362" name="Object 2"/>
          <p:cNvGraphicFramePr>
            <a:graphicFrameLocks noChangeAspect="1"/>
          </p:cNvGraphicFramePr>
          <p:nvPr/>
        </p:nvGraphicFramePr>
        <p:xfrm>
          <a:off x="5475288" y="2725738"/>
          <a:ext cx="3168650" cy="274637"/>
        </p:xfrm>
        <a:graphic>
          <a:graphicData uri="http://schemas.openxmlformats.org/presentationml/2006/ole">
            <p:oleObj spid="_x0000_s399362" name="数式" r:id="rId4" imgW="2197080" imgH="203040" progId="Equation.3">
              <p:embed/>
            </p:oleObj>
          </a:graphicData>
        </a:graphic>
      </p:graphicFrame>
      <p:graphicFrame>
        <p:nvGraphicFramePr>
          <p:cNvPr id="399363" name="Object 3"/>
          <p:cNvGraphicFramePr>
            <a:graphicFrameLocks noChangeAspect="1"/>
          </p:cNvGraphicFramePr>
          <p:nvPr/>
        </p:nvGraphicFramePr>
        <p:xfrm>
          <a:off x="6337300" y="3133725"/>
          <a:ext cx="949325" cy="295275"/>
        </p:xfrm>
        <a:graphic>
          <a:graphicData uri="http://schemas.openxmlformats.org/presentationml/2006/ole">
            <p:oleObj spid="_x0000_s399363" name="数式" r:id="rId5" imgW="571320" imgH="177480" progId="Equation.3">
              <p:embed/>
            </p:oleObj>
          </a:graphicData>
        </a:graphic>
      </p:graphicFrame>
      <p:sp>
        <p:nvSpPr>
          <p:cNvPr id="15" name="角丸四角形 14"/>
          <p:cNvSpPr/>
          <p:nvPr/>
        </p:nvSpPr>
        <p:spPr>
          <a:xfrm>
            <a:off x="5143500" y="1857375"/>
            <a:ext cx="3643313" cy="1643063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5072063" y="4000500"/>
            <a:ext cx="3214687" cy="192881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99371" name="テキスト ボックス 19"/>
          <p:cNvSpPr txBox="1">
            <a:spLocks noChangeArrowheads="1"/>
          </p:cNvSpPr>
          <p:nvPr/>
        </p:nvSpPr>
        <p:spPr bwMode="auto">
          <a:xfrm>
            <a:off x="5500688" y="4071938"/>
            <a:ext cx="3000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ja-JP" altLang="en-US"/>
              <a:t>パラメータの値</a:t>
            </a:r>
            <a:endParaRPr lang="en-US" altLang="ja-JP"/>
          </a:p>
          <a:p>
            <a:pPr defTabSz="914400"/>
            <a:r>
              <a:rPr lang="ja-JP" altLang="en-US"/>
              <a:t>Ｐ</a:t>
            </a:r>
            <a:r>
              <a:rPr lang="en-US" altLang="ja-JP"/>
              <a:t>4</a:t>
            </a:r>
            <a:r>
              <a:rPr lang="ja-JP" altLang="en-US"/>
              <a:t>　　</a:t>
            </a:r>
            <a:r>
              <a:rPr lang="en-US" altLang="ja-JP"/>
              <a:t>0.294   </a:t>
            </a:r>
            <a:r>
              <a:rPr lang="en-US" altLang="ja-JP">
                <a:latin typeface="Calibri" pitchFamily="34" charset="0"/>
              </a:rPr>
              <a:t>± 0.342</a:t>
            </a:r>
            <a:endParaRPr lang="en-US" altLang="ja-JP"/>
          </a:p>
          <a:p>
            <a:pPr defTabSz="914400"/>
            <a:r>
              <a:rPr lang="ja-JP" altLang="en-US"/>
              <a:t>Ｐ</a:t>
            </a:r>
            <a:r>
              <a:rPr lang="en-US" altLang="ja-JP"/>
              <a:t>3     0.0262   </a:t>
            </a:r>
            <a:r>
              <a:rPr lang="en-US" altLang="ja-JP">
                <a:latin typeface="Calibri" pitchFamily="34" charset="0"/>
              </a:rPr>
              <a:t>± 0.173</a:t>
            </a:r>
            <a:endParaRPr lang="en-US" altLang="ja-JP"/>
          </a:p>
          <a:p>
            <a:pPr defTabSz="914400"/>
            <a:r>
              <a:rPr lang="ja-JP" altLang="en-US"/>
              <a:t>Ｐ</a:t>
            </a:r>
            <a:r>
              <a:rPr lang="en-US" altLang="ja-JP"/>
              <a:t>2     0.315   </a:t>
            </a:r>
            <a:r>
              <a:rPr lang="en-US" altLang="ja-JP">
                <a:latin typeface="Calibri" pitchFamily="34" charset="0"/>
              </a:rPr>
              <a:t>± 0.264</a:t>
            </a:r>
          </a:p>
          <a:p>
            <a:pPr defTabSz="914400"/>
            <a:r>
              <a:rPr lang="ja-JP" altLang="en-US"/>
              <a:t>Ｐ</a:t>
            </a:r>
            <a:r>
              <a:rPr lang="en-US" altLang="ja-JP"/>
              <a:t>1    -0.0265 </a:t>
            </a:r>
            <a:r>
              <a:rPr lang="en-US" altLang="ja-JP">
                <a:latin typeface="Calibri" pitchFamily="34" charset="0"/>
              </a:rPr>
              <a:t>± 0.0924 </a:t>
            </a:r>
            <a:r>
              <a:rPr lang="en-US" altLang="ja-JP"/>
              <a:t> </a:t>
            </a:r>
          </a:p>
          <a:p>
            <a:pPr defTabSz="914400"/>
            <a:r>
              <a:rPr lang="ja-JP" altLang="en-US"/>
              <a:t>Ｐ</a:t>
            </a:r>
            <a:r>
              <a:rPr lang="en-US" altLang="ja-JP"/>
              <a:t>0     25.33   </a:t>
            </a:r>
            <a:r>
              <a:rPr lang="en-US" altLang="ja-JP">
                <a:latin typeface="Calibri" pitchFamily="34" charset="0"/>
              </a:rPr>
              <a:t>± 0.0344</a:t>
            </a:r>
            <a:endParaRPr lang="en-US" altLang="ja-JP"/>
          </a:p>
        </p:txBody>
      </p:sp>
      <p:sp>
        <p:nvSpPr>
          <p:cNvPr id="23" name="スライド番号プレースホルダ 2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558E8F98-9D86-47EC-9857-E2F92E73AED8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ja-JP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214688" y="6286500"/>
            <a:ext cx="1500187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399374" name="Picture 6" descr="C:\Documents and Settings\Administrator\デスクトップ\presen\eff3ji.ep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2000250"/>
            <a:ext cx="48164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正方形/長方形 24"/>
          <p:cNvSpPr/>
          <p:nvPr/>
        </p:nvSpPr>
        <p:spPr>
          <a:xfrm>
            <a:off x="3071813" y="6286500"/>
            <a:ext cx="1500187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26" name="上矢印吹き出し 25"/>
          <p:cNvSpPr/>
          <p:nvPr/>
        </p:nvSpPr>
        <p:spPr>
          <a:xfrm>
            <a:off x="1071563" y="4929188"/>
            <a:ext cx="3214687" cy="10715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altLang="ja-JP" dirty="0"/>
              <a:t>Flat with in ±0.019</a:t>
            </a:r>
            <a:endParaRPr lang="ja-JP" altLang="en-US" dirty="0"/>
          </a:p>
        </p:txBody>
      </p:sp>
      <p:sp>
        <p:nvSpPr>
          <p:cNvPr id="18" name="日付プレースホルダ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AA14D-1D97-4A9F-A5BA-1B82900360B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3807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381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4200" dirty="0" smtClean="0">
                <a:solidFill>
                  <a:srgbClr val="000000"/>
                </a:solidFill>
              </a:rPr>
              <a:t>４．</a:t>
            </a:r>
            <a:r>
              <a:rPr lang="en-US" altLang="ja-JP" sz="4200" dirty="0" err="1" smtClean="0">
                <a:solidFill>
                  <a:srgbClr val="000000"/>
                </a:solidFill>
              </a:rPr>
              <a:t>Cosθdistribution</a:t>
            </a:r>
            <a:endParaRPr lang="ja-JP" altLang="en-US" sz="4200" dirty="0" smtClean="0">
              <a:solidFill>
                <a:srgbClr val="000000"/>
              </a:solidFill>
            </a:endParaRPr>
          </a:p>
        </p:txBody>
      </p:sp>
      <p:sp>
        <p:nvSpPr>
          <p:cNvPr id="42598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ja-JP" altLang="en-US">
              <a:latin typeface="Calibri" pitchFamily="34" charset="0"/>
            </a:endParaRPr>
          </a:p>
        </p:txBody>
      </p:sp>
      <p:sp>
        <p:nvSpPr>
          <p:cNvPr id="425987" name="テキスト ボックス 25"/>
          <p:cNvSpPr txBox="1">
            <a:spLocks noChangeArrowheads="1"/>
          </p:cNvSpPr>
          <p:nvPr/>
        </p:nvSpPr>
        <p:spPr bwMode="auto">
          <a:xfrm>
            <a:off x="5357813" y="933450"/>
            <a:ext cx="3429000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 typeface="Wingdings" pitchFamily="2" charset="2"/>
              <a:buChar char="l"/>
            </a:pPr>
            <a:r>
              <a:rPr lang="en-US" altLang="ja-JP">
                <a:latin typeface="Calibri" pitchFamily="34" charset="0"/>
              </a:rPr>
              <a:t>Dominated by FCC</a:t>
            </a:r>
          </a:p>
          <a:p>
            <a:pPr algn="ctr" defTabSz="914400"/>
            <a:r>
              <a:rPr lang="en-US" altLang="ja-JP">
                <a:latin typeface="Calibri" pitchFamily="34" charset="0"/>
              </a:rPr>
              <a:t>F</a:t>
            </a:r>
            <a:r>
              <a:rPr lang="ja-JP" altLang="en-US">
                <a:latin typeface="Calibri" pitchFamily="34" charset="0"/>
              </a:rPr>
              <a:t>（</a:t>
            </a:r>
            <a:r>
              <a:rPr lang="en-US" altLang="ja-JP">
                <a:latin typeface="Calibri" pitchFamily="34" charset="0"/>
              </a:rPr>
              <a:t>cosθ</a:t>
            </a:r>
            <a:r>
              <a:rPr lang="ja-JP" altLang="en-US">
                <a:latin typeface="Calibri" pitchFamily="34" charset="0"/>
              </a:rPr>
              <a:t>）＝</a:t>
            </a:r>
            <a:r>
              <a:rPr lang="en-US" altLang="ja-JP">
                <a:latin typeface="Calibri" pitchFamily="34" charset="0"/>
              </a:rPr>
              <a:t> 1</a:t>
            </a:r>
            <a:r>
              <a:rPr lang="ja-JP" altLang="en-US">
                <a:latin typeface="Calibri" pitchFamily="34" charset="0"/>
              </a:rPr>
              <a:t>－</a:t>
            </a:r>
            <a:r>
              <a:rPr lang="en-US" altLang="ja-JP">
                <a:latin typeface="Calibri" pitchFamily="34" charset="0"/>
              </a:rPr>
              <a:t>cos</a:t>
            </a:r>
            <a:r>
              <a:rPr lang="en-US" altLang="ja-JP" baseline="30000">
                <a:latin typeface="Calibri" pitchFamily="34" charset="0"/>
              </a:rPr>
              <a:t>2</a:t>
            </a:r>
            <a:r>
              <a:rPr lang="en-US" altLang="ja-JP">
                <a:latin typeface="Calibri" pitchFamily="34" charset="0"/>
              </a:rPr>
              <a:t>θ </a:t>
            </a:r>
          </a:p>
          <a:p>
            <a:pPr defTabSz="914400"/>
            <a:r>
              <a:rPr lang="ja-JP" altLang="en-US">
                <a:latin typeface="Calibri" pitchFamily="34" charset="0"/>
              </a:rPr>
              <a:t>　　　　　　　　</a:t>
            </a:r>
          </a:p>
        </p:txBody>
      </p:sp>
      <p:pic>
        <p:nvPicPr>
          <p:cNvPr id="425988" name="Picture 27" descr="C:\Documents and Settings\Administrator\デスクトップ\presen\cos_add55em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9625"/>
            <a:ext cx="507206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5989" name="グループ化 26"/>
          <p:cNvGrpSpPr>
            <a:grpSpLocks/>
          </p:cNvGrpSpPr>
          <p:nvPr/>
        </p:nvGrpSpPr>
        <p:grpSpPr bwMode="auto">
          <a:xfrm>
            <a:off x="5105400" y="1660525"/>
            <a:ext cx="3783013" cy="2425700"/>
            <a:chOff x="5429256" y="2288643"/>
            <a:chExt cx="3143273" cy="2426241"/>
          </a:xfrm>
        </p:grpSpPr>
        <p:grpSp>
          <p:nvGrpSpPr>
            <p:cNvPr id="425998" name="グループ化 7"/>
            <p:cNvGrpSpPr>
              <a:grpSpLocks/>
            </p:cNvGrpSpPr>
            <p:nvPr/>
          </p:nvGrpSpPr>
          <p:grpSpPr bwMode="auto">
            <a:xfrm>
              <a:off x="5429256" y="2288643"/>
              <a:ext cx="3143273" cy="2426241"/>
              <a:chOff x="2588403" y="2542614"/>
              <a:chExt cx="4435491" cy="4357688"/>
            </a:xfrm>
          </p:grpSpPr>
          <p:sp>
            <p:nvSpPr>
              <p:cNvPr id="35" name="正方形/長方形 34"/>
              <p:cNvSpPr/>
              <p:nvPr/>
            </p:nvSpPr>
            <p:spPr>
              <a:xfrm>
                <a:off x="2595848" y="2542614"/>
                <a:ext cx="4428046" cy="43576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6" name="フリーフォーム 35"/>
              <p:cNvSpPr/>
              <p:nvPr/>
            </p:nvSpPr>
            <p:spPr>
              <a:xfrm>
                <a:off x="2588403" y="3492294"/>
                <a:ext cx="4426184" cy="3157041"/>
              </a:xfrm>
              <a:custGeom>
                <a:avLst/>
                <a:gdLst>
                  <a:gd name="connsiteX0" fmla="*/ 0 w 4425696"/>
                  <a:gd name="connsiteY0" fmla="*/ 3156204 h 3156204"/>
                  <a:gd name="connsiteX1" fmla="*/ 2221992 w 4425696"/>
                  <a:gd name="connsiteY1" fmla="*/ 1524 h 3156204"/>
                  <a:gd name="connsiteX2" fmla="*/ 4425696 w 4425696"/>
                  <a:gd name="connsiteY2" fmla="*/ 3147060 h 315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25696" h="3156204">
                    <a:moveTo>
                      <a:pt x="0" y="3156204"/>
                    </a:moveTo>
                    <a:cubicBezTo>
                      <a:pt x="742188" y="1579626"/>
                      <a:pt x="1484376" y="3048"/>
                      <a:pt x="2221992" y="1524"/>
                    </a:cubicBezTo>
                    <a:cubicBezTo>
                      <a:pt x="2959608" y="0"/>
                      <a:pt x="3692652" y="1573530"/>
                      <a:pt x="4425696" y="314706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37" name="直線コネクタ 36"/>
              <p:cNvCxnSpPr/>
              <p:nvPr/>
            </p:nvCxnSpPr>
            <p:spPr>
              <a:xfrm>
                <a:off x="2588403" y="4787052"/>
                <a:ext cx="4428046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フリーフォーム 37"/>
              <p:cNvSpPr/>
              <p:nvPr/>
            </p:nvSpPr>
            <p:spPr>
              <a:xfrm>
                <a:off x="2588403" y="3691927"/>
                <a:ext cx="4435491" cy="2190252"/>
              </a:xfrm>
              <a:custGeom>
                <a:avLst/>
                <a:gdLst>
                  <a:gd name="connsiteX0" fmla="*/ 0 w 4434840"/>
                  <a:gd name="connsiteY0" fmla="*/ 54864 h 2029968"/>
                  <a:gd name="connsiteX1" fmla="*/ 2231136 w 4434840"/>
                  <a:gd name="connsiteY1" fmla="*/ 2020824 h 2029968"/>
                  <a:gd name="connsiteX2" fmla="*/ 4434840 w 4434840"/>
                  <a:gd name="connsiteY2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34840" h="2029968">
                    <a:moveTo>
                      <a:pt x="0" y="54864"/>
                    </a:moveTo>
                    <a:cubicBezTo>
                      <a:pt x="745998" y="1042416"/>
                      <a:pt x="1491996" y="2029968"/>
                      <a:pt x="2231136" y="2020824"/>
                    </a:cubicBezTo>
                    <a:cubicBezTo>
                      <a:pt x="2970276" y="2011680"/>
                      <a:pt x="3702558" y="1005840"/>
                      <a:pt x="4434840" y="0"/>
                    </a:cubicBezTo>
                  </a:path>
                </a:pathLst>
              </a:cu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32" name="テキスト ボックス 31"/>
            <p:cNvSpPr txBox="1"/>
            <p:nvPr/>
          </p:nvSpPr>
          <p:spPr>
            <a:xfrm>
              <a:off x="6452831" y="3376324"/>
              <a:ext cx="1619781" cy="2762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altLang="ja-JP" sz="1200" dirty="0"/>
                <a:t>SCC</a:t>
              </a:r>
              <a:r>
                <a:rPr lang="ja-JP" altLang="en-US" sz="1200" dirty="0"/>
                <a:t>：</a:t>
              </a:r>
              <a:r>
                <a:rPr lang="en-US" altLang="ja-JP" sz="1200" dirty="0"/>
                <a:t>F(</a:t>
              </a:r>
              <a:r>
                <a:rPr lang="en-US" altLang="ja-JP" sz="1200" dirty="0" err="1"/>
                <a:t>cosθ</a:t>
              </a:r>
              <a:r>
                <a:rPr lang="en-US" altLang="ja-JP" sz="1200" dirty="0"/>
                <a:t>)=1</a:t>
              </a:r>
              <a:r>
                <a:rPr lang="ja-JP" altLang="en-US" sz="1200" dirty="0"/>
                <a:t>（</a:t>
              </a:r>
              <a:r>
                <a:rPr lang="en-US" altLang="ja-JP" sz="1200" dirty="0"/>
                <a:t>const</a:t>
              </a:r>
              <a:r>
                <a:rPr lang="ja-JP" altLang="en-US" sz="1200" dirty="0"/>
                <a:t>）</a:t>
              </a:r>
              <a:endParaRPr lang="en-US" altLang="ja-JP" sz="1200" baseline="300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332799" y="2423611"/>
              <a:ext cx="1519534" cy="2699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altLang="ja-JP" sz="1200" dirty="0"/>
                <a:t>FCC</a:t>
              </a:r>
              <a:r>
                <a:rPr lang="ja-JP" altLang="en-US" sz="1200" dirty="0"/>
                <a:t>：</a:t>
              </a:r>
              <a:r>
                <a:rPr lang="en-US" altLang="ja-JP" sz="1200" dirty="0"/>
                <a:t>F(</a:t>
              </a:r>
              <a:r>
                <a:rPr lang="en-US" altLang="ja-JP" sz="1200" dirty="0" err="1"/>
                <a:t>cosθ</a:t>
              </a:r>
              <a:r>
                <a:rPr lang="en-US" altLang="ja-JP" sz="1200" dirty="0"/>
                <a:t>)=1-cos</a:t>
              </a:r>
              <a:r>
                <a:rPr lang="en-US" altLang="ja-JP" sz="1200" baseline="30000" dirty="0"/>
                <a:t>2</a:t>
              </a:r>
              <a:r>
                <a:rPr lang="en-US" altLang="ja-JP" sz="1200" dirty="0"/>
                <a:t>θ</a:t>
              </a:r>
              <a:endParaRPr lang="en-US" altLang="ja-JP" sz="1200" baseline="300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239147" y="4246468"/>
              <a:ext cx="1663310" cy="26993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altLang="ja-JP" sz="1200" dirty="0"/>
                <a:t>SCC</a:t>
              </a:r>
              <a:r>
                <a:rPr lang="ja-JP" altLang="en-US" sz="1200" dirty="0"/>
                <a:t>：</a:t>
              </a:r>
              <a:r>
                <a:rPr lang="en-US" altLang="ja-JP" sz="1200" dirty="0" err="1"/>
                <a:t>Fcos</a:t>
              </a:r>
              <a:r>
                <a:rPr lang="en-US" altLang="ja-JP" sz="1200" dirty="0"/>
                <a:t>(θ)=1+3cos</a:t>
              </a:r>
              <a:r>
                <a:rPr lang="en-US" altLang="ja-JP" sz="1200" baseline="30000" dirty="0"/>
                <a:t>2</a:t>
              </a:r>
              <a:r>
                <a:rPr lang="en-US" altLang="ja-JP" sz="1200" dirty="0"/>
                <a:t>θ</a:t>
              </a:r>
              <a:endParaRPr lang="en-US" altLang="ja-JP" sz="1200" baseline="30000" dirty="0"/>
            </a:p>
          </p:txBody>
        </p:sp>
      </p:grpSp>
      <p:sp>
        <p:nvSpPr>
          <p:cNvPr id="22" name="スライド番号プレースホルダ 2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B390F2C4-A663-46D2-9653-95E93B0DB11A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429000" y="6572250"/>
            <a:ext cx="1500188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214813" y="3071813"/>
            <a:ext cx="857250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altLang="ja-JP" sz="1400" b="1" dirty="0">
                <a:latin typeface="+mj-lt"/>
              </a:rPr>
              <a:t>other τ</a:t>
            </a:r>
            <a:r>
              <a:rPr lang="ja-JP" altLang="en-US" sz="1400" b="1" dirty="0">
                <a:latin typeface="+mj-lt"/>
              </a:rPr>
              <a:t>　</a:t>
            </a:r>
            <a:r>
              <a:rPr lang="en-US" altLang="ja-JP" sz="1400" b="1" dirty="0">
                <a:latin typeface="+mj-lt"/>
              </a:rPr>
              <a:t>B.G.</a:t>
            </a:r>
            <a:endParaRPr lang="ja-JP" altLang="en-US" sz="1400" b="1" dirty="0">
              <a:latin typeface="+mj-lt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786313" y="2509838"/>
            <a:ext cx="133350" cy="13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425994" name="正方形/長方形 30"/>
          <p:cNvSpPr>
            <a:spLocks noChangeArrowheads="1"/>
          </p:cNvSpPr>
          <p:nvPr/>
        </p:nvSpPr>
        <p:spPr bwMode="auto">
          <a:xfrm>
            <a:off x="4919663" y="4086225"/>
            <a:ext cx="457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 typeface="Wingdings" pitchFamily="2" charset="2"/>
              <a:buChar char="l"/>
            </a:pPr>
            <a:r>
              <a:rPr lang="en-US" altLang="ja-JP">
                <a:latin typeface="Calibri" pitchFamily="34" charset="0"/>
              </a:rPr>
              <a:t>BG is also have a flat distribution.</a:t>
            </a:r>
          </a:p>
          <a:p>
            <a:pPr defTabSz="914400">
              <a:buFont typeface="Wingdings" pitchFamily="2" charset="2"/>
              <a:buChar char="l"/>
            </a:pPr>
            <a:r>
              <a:rPr lang="en-US" altLang="ja-JP">
                <a:latin typeface="Calibri" pitchFamily="34" charset="0"/>
              </a:rPr>
              <a:t>Reliable estimation of BG size is important.</a:t>
            </a:r>
          </a:p>
          <a:p>
            <a:pPr defTabSz="914400">
              <a:buFont typeface="Wingdings" pitchFamily="2" charset="2"/>
              <a:buChar char="l"/>
            </a:pPr>
            <a:r>
              <a:rPr lang="en-US" altLang="ja-JP">
                <a:latin typeface="Calibri" pitchFamily="34" charset="0"/>
              </a:rPr>
              <a:t>ee-&gt;q q (q=u,d,s,c)   : Use the M(3ππ</a:t>
            </a:r>
            <a:r>
              <a:rPr lang="en-US" altLang="ja-JP" baseline="30000">
                <a:latin typeface="Calibri" pitchFamily="34" charset="0"/>
              </a:rPr>
              <a:t>0</a:t>
            </a:r>
            <a:r>
              <a:rPr lang="en-US" altLang="ja-JP">
                <a:latin typeface="Calibri" pitchFamily="34" charset="0"/>
              </a:rPr>
              <a:t>)&gt;m</a:t>
            </a:r>
            <a:r>
              <a:rPr lang="en-US" altLang="ja-JP" baseline="-25000">
                <a:latin typeface="Calibri" pitchFamily="34" charset="0"/>
              </a:rPr>
              <a:t>τ</a:t>
            </a:r>
            <a:r>
              <a:rPr lang="ja-JP" altLang="en-US">
                <a:latin typeface="Calibri" pitchFamily="34" charset="0"/>
              </a:rPr>
              <a:t>　</a:t>
            </a:r>
            <a:r>
              <a:rPr lang="en-US" altLang="ja-JP">
                <a:latin typeface="Calibri" pitchFamily="34" charset="0"/>
              </a:rPr>
              <a:t>region for a normalization.</a:t>
            </a:r>
          </a:p>
          <a:p>
            <a:pPr defTabSz="914400">
              <a:buFont typeface="Wingdings" pitchFamily="2" charset="2"/>
              <a:buChar char="l"/>
            </a:pPr>
            <a:r>
              <a:rPr lang="en-US" altLang="ja-JP">
                <a:latin typeface="Calibri" pitchFamily="34" charset="0"/>
              </a:rPr>
              <a:t>τ</a:t>
            </a:r>
            <a:r>
              <a:rPr lang="ja-JP" altLang="en-US">
                <a:latin typeface="Calibri" pitchFamily="34" charset="0"/>
              </a:rPr>
              <a:t>　</a:t>
            </a:r>
            <a:r>
              <a:rPr lang="en-US" altLang="ja-JP">
                <a:latin typeface="Calibri" pitchFamily="34" charset="0"/>
              </a:rPr>
              <a:t>-&gt; ω2π</a:t>
            </a:r>
            <a:r>
              <a:rPr lang="en-US" altLang="ja-JP" baseline="30000">
                <a:latin typeface="Calibri" pitchFamily="34" charset="0"/>
              </a:rPr>
              <a:t>0</a:t>
            </a:r>
            <a:r>
              <a:rPr lang="en-US" altLang="ja-JP">
                <a:latin typeface="Calibri" pitchFamily="34" charset="0"/>
              </a:rPr>
              <a:t> ν</a:t>
            </a:r>
            <a:r>
              <a:rPr lang="ja-JP" altLang="en-US">
                <a:latin typeface="Calibri" pitchFamily="34" charset="0"/>
              </a:rPr>
              <a:t>： </a:t>
            </a:r>
            <a:r>
              <a:rPr lang="en-US" altLang="ja-JP">
                <a:latin typeface="Calibri" pitchFamily="34" charset="0"/>
              </a:rPr>
              <a:t>Br is not well known</a:t>
            </a:r>
          </a:p>
          <a:p>
            <a:pPr defTabSz="914400"/>
            <a:r>
              <a:rPr lang="en-US" altLang="ja-JP">
                <a:latin typeface="Calibri" pitchFamily="34" charset="0"/>
              </a:rPr>
              <a:t>     (need to measure of  Br of this mode by   </a:t>
            </a:r>
          </a:p>
          <a:p>
            <a:pPr defTabSz="914400"/>
            <a:r>
              <a:rPr lang="en-US" altLang="ja-JP">
                <a:latin typeface="Calibri" pitchFamily="34" charset="0"/>
              </a:rPr>
              <a:t>       ourself:  Not done yet.</a:t>
            </a:r>
          </a:p>
          <a:p>
            <a:pPr defTabSz="914400"/>
            <a:r>
              <a:rPr lang="en-US" altLang="ja-JP">
                <a:latin typeface="Calibri" pitchFamily="34" charset="0"/>
              </a:rPr>
              <a:t>      (use a TAUOLA * 1/2)</a:t>
            </a:r>
          </a:p>
          <a:p>
            <a:pPr defTabSz="914400"/>
            <a:r>
              <a:rPr lang="ja-JP" altLang="en-US">
                <a:latin typeface="Calibri" pitchFamily="34" charset="0"/>
              </a:rPr>
              <a:t>　　 </a:t>
            </a:r>
            <a:r>
              <a:rPr lang="en-US" altLang="ja-JP">
                <a:latin typeface="Calibri" pitchFamily="34" charset="0"/>
              </a:rPr>
              <a:t>Main systematic for this moment.</a:t>
            </a:r>
            <a:endParaRPr lang="ja-JP" altLang="en-US"/>
          </a:p>
        </p:txBody>
      </p:sp>
      <p:sp>
        <p:nvSpPr>
          <p:cNvPr id="20" name="日付プレースホルダ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046C86-10B3-4A34-A484-654D08C07C8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7031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6858000" y="4500563"/>
            <a:ext cx="714375" cy="214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143500" y="2643188"/>
            <a:ext cx="3357563" cy="50006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4929188" y="1571625"/>
            <a:ext cx="3714750" cy="5715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381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sz="4200" dirty="0" err="1" smtClean="0">
                <a:solidFill>
                  <a:srgbClr val="000000"/>
                </a:solidFill>
              </a:rPr>
              <a:t>cosθ</a:t>
            </a:r>
            <a:r>
              <a:rPr lang="ja-JP" altLang="en-US" sz="4200" dirty="0" smtClean="0">
                <a:solidFill>
                  <a:srgbClr val="000000"/>
                </a:solidFill>
              </a:rPr>
              <a:t>　</a:t>
            </a:r>
            <a:r>
              <a:rPr lang="en-US" altLang="ja-JP" sz="4200" dirty="0" smtClean="0">
                <a:solidFill>
                  <a:srgbClr val="000000"/>
                </a:solidFill>
              </a:rPr>
              <a:t>distribution</a:t>
            </a:r>
            <a:endParaRPr lang="ja-JP" altLang="en-US" sz="4200" dirty="0" smtClean="0">
              <a:solidFill>
                <a:srgbClr val="000000"/>
              </a:solidFill>
            </a:endParaRPr>
          </a:p>
        </p:txBody>
      </p:sp>
      <p:sp>
        <p:nvSpPr>
          <p:cNvPr id="121883" name="テキスト ボックス 4"/>
          <p:cNvSpPr txBox="1">
            <a:spLocks noChangeArrowheads="1"/>
          </p:cNvSpPr>
          <p:nvPr/>
        </p:nvSpPr>
        <p:spPr bwMode="auto">
          <a:xfrm>
            <a:off x="5000625" y="114300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ja-JP">
                <a:latin typeface="Calibri" pitchFamily="34" charset="0"/>
              </a:rPr>
              <a:t>【fit function】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43500" y="3214688"/>
            <a:ext cx="3286125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 err="1">
                <a:latin typeface="+mn-lt"/>
                <a:ea typeface="+mn-ea"/>
              </a:rPr>
              <a:t>Y</a:t>
            </a:r>
            <a:r>
              <a:rPr lang="en-US" altLang="ja-JP" sz="1600" b="1" baseline="-25000" dirty="0" err="1">
                <a:latin typeface="+mn-lt"/>
                <a:ea typeface="+mn-ea"/>
              </a:rPr>
              <a:t>max</a:t>
            </a:r>
            <a:r>
              <a:rPr lang="en-US" altLang="ja-JP" sz="1600" b="1" dirty="0">
                <a:latin typeface="+mn-lt"/>
                <a:ea typeface="+mn-ea"/>
              </a:rPr>
              <a:t> : Normalization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latin typeface="+mn-lt"/>
                <a:ea typeface="+mn-ea"/>
              </a:rPr>
              <a:t>ε</a:t>
            </a:r>
            <a:r>
              <a:rPr lang="ja-JP" altLang="en-US" sz="1600" b="1" dirty="0">
                <a:latin typeface="+mn-lt"/>
                <a:ea typeface="+mn-ea"/>
              </a:rPr>
              <a:t>　　：</a:t>
            </a:r>
            <a:r>
              <a:rPr lang="en-US" altLang="ja-JP" sz="1600" b="1" dirty="0">
                <a:latin typeface="+mn-lt"/>
                <a:ea typeface="+mn-ea"/>
              </a:rPr>
              <a:t>SCC contribution</a:t>
            </a:r>
            <a:endParaRPr lang="ja-JP" altLang="en-US" sz="1600" b="1" dirty="0">
              <a:latin typeface="+mn-lt"/>
              <a:ea typeface="+mn-ea"/>
            </a:endParaRPr>
          </a:p>
        </p:txBody>
      </p:sp>
      <p:sp>
        <p:nvSpPr>
          <p:cNvPr id="121885" name="テキスト ボックス 11"/>
          <p:cNvSpPr txBox="1">
            <a:spLocks noChangeArrowheads="1"/>
          </p:cNvSpPr>
          <p:nvPr/>
        </p:nvSpPr>
        <p:spPr bwMode="auto">
          <a:xfrm>
            <a:off x="4929188" y="4071938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ja-JP">
                <a:latin typeface="Calibri" pitchFamily="34" charset="0"/>
              </a:rPr>
              <a:t>【Fit results】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121886" name="テキスト ボックス 12"/>
          <p:cNvSpPr txBox="1">
            <a:spLocks noChangeArrowheads="1"/>
          </p:cNvSpPr>
          <p:nvPr/>
        </p:nvSpPr>
        <p:spPr bwMode="auto">
          <a:xfrm>
            <a:off x="5286375" y="478631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ja-JP" altLang="en-US">
                <a:latin typeface="Calibri" pitchFamily="34" charset="0"/>
              </a:rPr>
              <a:t>（　</a:t>
            </a:r>
            <a:r>
              <a:rPr lang="en-US" altLang="ja-JP">
                <a:latin typeface="Calibri" pitchFamily="34" charset="0"/>
              </a:rPr>
              <a:t>χ</a:t>
            </a:r>
            <a:r>
              <a:rPr lang="ja-JP" altLang="en-US" baseline="30000">
                <a:latin typeface="Calibri" pitchFamily="34" charset="0"/>
              </a:rPr>
              <a:t>２　</a:t>
            </a:r>
            <a:r>
              <a:rPr lang="en-US" altLang="ja-JP">
                <a:latin typeface="Calibri" pitchFamily="34" charset="0"/>
              </a:rPr>
              <a:t>=</a:t>
            </a:r>
            <a:r>
              <a:rPr lang="ja-JP" altLang="en-US">
                <a:latin typeface="Calibri" pitchFamily="34" charset="0"/>
              </a:rPr>
              <a:t>　</a:t>
            </a:r>
            <a:r>
              <a:rPr lang="en-US" altLang="ja-JP">
                <a:latin typeface="Calibri" pitchFamily="34" charset="0"/>
              </a:rPr>
              <a:t>67.48</a:t>
            </a:r>
            <a:r>
              <a:rPr lang="ja-JP" altLang="en-US">
                <a:latin typeface="Calibri" pitchFamily="34" charset="0"/>
              </a:rPr>
              <a:t>　、</a:t>
            </a:r>
            <a:r>
              <a:rPr lang="en-US" altLang="ja-JP">
                <a:latin typeface="Calibri" pitchFamily="34" charset="0"/>
              </a:rPr>
              <a:t>NDF  =</a:t>
            </a:r>
            <a:r>
              <a:rPr lang="ja-JP" altLang="en-US">
                <a:latin typeface="Calibri" pitchFamily="34" charset="0"/>
              </a:rPr>
              <a:t>　</a:t>
            </a:r>
            <a:r>
              <a:rPr lang="en-US" altLang="ja-JP">
                <a:latin typeface="Calibri" pitchFamily="34" charset="0"/>
              </a:rPr>
              <a:t>38</a:t>
            </a:r>
            <a:r>
              <a:rPr lang="ja-JP" altLang="en-US">
                <a:latin typeface="Calibri" pitchFamily="34" charset="0"/>
              </a:rPr>
              <a:t>　）</a:t>
            </a:r>
          </a:p>
        </p:txBody>
      </p:sp>
      <p:sp>
        <p:nvSpPr>
          <p:cNvPr id="121887" name="テキスト ボックス 13"/>
          <p:cNvSpPr txBox="1">
            <a:spLocks noChangeArrowheads="1"/>
          </p:cNvSpPr>
          <p:nvPr/>
        </p:nvSpPr>
        <p:spPr bwMode="auto">
          <a:xfrm>
            <a:off x="5072063" y="4429125"/>
            <a:ext cx="328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ja-JP">
                <a:latin typeface="Calibri" pitchFamily="34" charset="0"/>
              </a:rPr>
              <a:t>ε</a:t>
            </a:r>
            <a:r>
              <a:rPr lang="ja-JP" altLang="en-US">
                <a:latin typeface="Calibri" pitchFamily="34" charset="0"/>
              </a:rPr>
              <a:t>　</a:t>
            </a:r>
            <a:r>
              <a:rPr lang="en-US" altLang="ja-JP">
                <a:latin typeface="Calibri" pitchFamily="34" charset="0"/>
              </a:rPr>
              <a:t>=</a:t>
            </a:r>
            <a:r>
              <a:rPr lang="ja-JP" altLang="en-US">
                <a:latin typeface="Calibri" pitchFamily="34" charset="0"/>
              </a:rPr>
              <a:t>－</a:t>
            </a:r>
            <a:r>
              <a:rPr lang="en-US" altLang="ja-JP">
                <a:latin typeface="Calibri" pitchFamily="34" charset="0"/>
              </a:rPr>
              <a:t>0.0143</a:t>
            </a:r>
            <a:r>
              <a:rPr lang="ja-JP" altLang="en-US">
                <a:latin typeface="Calibri" pitchFamily="34" charset="0"/>
              </a:rPr>
              <a:t>　</a:t>
            </a:r>
            <a:r>
              <a:rPr lang="en-US" altLang="ja-JP">
                <a:latin typeface="Calibri" pitchFamily="34" charset="0"/>
              </a:rPr>
              <a:t>±</a:t>
            </a:r>
            <a:r>
              <a:rPr lang="ja-JP" altLang="en-US">
                <a:latin typeface="Calibri" pitchFamily="34" charset="0"/>
              </a:rPr>
              <a:t>　</a:t>
            </a:r>
            <a:r>
              <a:rPr lang="en-US" altLang="ja-JP">
                <a:latin typeface="Calibri" pitchFamily="34" charset="0"/>
              </a:rPr>
              <a:t>0.0039  </a:t>
            </a:r>
            <a:r>
              <a:rPr lang="ja-JP" altLang="en-US">
                <a:latin typeface="Calibri" pitchFamily="34" charset="0"/>
              </a:rPr>
              <a:t>　　　　　　</a:t>
            </a:r>
          </a:p>
        </p:txBody>
      </p:sp>
      <p:sp>
        <p:nvSpPr>
          <p:cNvPr id="121888" name="テキスト ボックス 14"/>
          <p:cNvSpPr txBox="1">
            <a:spLocks noChangeArrowheads="1"/>
          </p:cNvSpPr>
          <p:nvPr/>
        </p:nvSpPr>
        <p:spPr bwMode="auto">
          <a:xfrm>
            <a:off x="5143500" y="5286375"/>
            <a:ext cx="321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ja-JP">
                <a:latin typeface="Calibri" pitchFamily="34" charset="0"/>
              </a:rPr>
              <a:t>UL of SCC at  90 % C.L. is 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00638" y="5656263"/>
            <a:ext cx="3328987" cy="368300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　</a:t>
            </a:r>
            <a:r>
              <a:rPr lang="en-US" altLang="ja-JP" dirty="0"/>
              <a:t>ε</a:t>
            </a:r>
            <a:r>
              <a:rPr lang="ja-JP" altLang="en-US" dirty="0"/>
              <a:t>　＜　</a:t>
            </a:r>
            <a:r>
              <a:rPr lang="en-US" altLang="ja-JP" dirty="0"/>
              <a:t>0.0050</a:t>
            </a:r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1218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ja-JP" altLang="en-US">
              <a:latin typeface="Calibri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929188" y="4000500"/>
            <a:ext cx="3429000" cy="121443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857750" y="1071563"/>
            <a:ext cx="3857625" cy="2786062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189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ja-JP" altLang="en-US">
              <a:latin typeface="Calibri" pitchFamily="34" charset="0"/>
            </a:endParaRPr>
          </a:p>
        </p:txBody>
      </p:sp>
      <p:pic>
        <p:nvPicPr>
          <p:cNvPr id="12189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1571625"/>
            <a:ext cx="6899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直線コネクタ 26"/>
          <p:cNvCxnSpPr/>
          <p:nvPr/>
        </p:nvCxnSpPr>
        <p:spPr>
          <a:xfrm>
            <a:off x="5000625" y="2286000"/>
            <a:ext cx="3571875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896" name="テキスト ボックス 27"/>
          <p:cNvSpPr txBox="1">
            <a:spLocks noChangeArrowheads="1"/>
          </p:cNvSpPr>
          <p:nvPr/>
        </p:nvSpPr>
        <p:spPr bwMode="auto">
          <a:xfrm>
            <a:off x="4857750" y="2286000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ja-JP" altLang="en-US">
                <a:latin typeface="Calibri" pitchFamily="34" charset="0"/>
              </a:rPr>
              <a:t>・</a:t>
            </a:r>
            <a:r>
              <a:rPr lang="en-US" altLang="ja-JP">
                <a:latin typeface="Calibri" pitchFamily="34" charset="0"/>
              </a:rPr>
              <a:t>F</a:t>
            </a:r>
            <a:r>
              <a:rPr lang="en-US" altLang="ja-JP" baseline="30000">
                <a:latin typeface="Calibri" pitchFamily="34" charset="0"/>
              </a:rPr>
              <a:t>scc</a:t>
            </a:r>
            <a:r>
              <a:rPr lang="ja-JP" altLang="en-US">
                <a:latin typeface="Calibri" pitchFamily="34" charset="0"/>
              </a:rPr>
              <a:t>（</a:t>
            </a:r>
            <a:r>
              <a:rPr lang="en-US" altLang="ja-JP">
                <a:latin typeface="Calibri" pitchFamily="34" charset="0"/>
              </a:rPr>
              <a:t>cosθ</a:t>
            </a:r>
            <a:r>
              <a:rPr lang="ja-JP" altLang="en-US">
                <a:latin typeface="Calibri" pitchFamily="34" charset="0"/>
              </a:rPr>
              <a:t>）＝１ </a:t>
            </a:r>
            <a:r>
              <a:rPr lang="en-US" altLang="ja-JP">
                <a:latin typeface="Calibri" pitchFamily="34" charset="0"/>
              </a:rPr>
              <a:t>case</a:t>
            </a:r>
            <a:endParaRPr lang="ja-JP" altLang="en-US">
              <a:latin typeface="Calibri" pitchFamily="34" charset="0"/>
            </a:endParaRPr>
          </a:p>
        </p:txBody>
      </p:sp>
      <p:graphicFrame>
        <p:nvGraphicFramePr>
          <p:cNvPr id="121878" name="Object 22"/>
          <p:cNvGraphicFramePr>
            <a:graphicFrameLocks noChangeAspect="1"/>
          </p:cNvGraphicFramePr>
          <p:nvPr/>
        </p:nvGraphicFramePr>
        <p:xfrm>
          <a:off x="5313363" y="2643188"/>
          <a:ext cx="3089275" cy="503237"/>
        </p:xfrm>
        <a:graphic>
          <a:graphicData uri="http://schemas.openxmlformats.org/presentationml/2006/ole">
            <p:oleObj spid="_x0000_s121878" name="数式" r:id="rId5" imgW="2197080" imgH="431640" progId="Equation.3">
              <p:embed/>
            </p:oleObj>
          </a:graphicData>
        </a:graphic>
      </p:graphicFrame>
      <p:sp>
        <p:nvSpPr>
          <p:cNvPr id="30" name="スライド番号プレースホルダ 2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B40EA3FF-08C1-490C-81A9-9D4021842630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1" name="タイトル 1"/>
          <p:cNvSpPr txBox="1">
            <a:spLocks/>
          </p:cNvSpPr>
          <p:nvPr/>
        </p:nvSpPr>
        <p:spPr bwMode="auto">
          <a:xfrm>
            <a:off x="142875" y="642938"/>
            <a:ext cx="4572000" cy="928687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defTabSz="914400"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ja-JP" sz="2400" dirty="0"/>
              <a:t>BG is subtracted</a:t>
            </a:r>
          </a:p>
          <a:p>
            <a:pPr defTabSz="914400" fontAlgn="auto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ja-JP" sz="2400" dirty="0"/>
              <a:t>Acceptance is corrected</a:t>
            </a:r>
          </a:p>
        </p:txBody>
      </p:sp>
      <p:pic>
        <p:nvPicPr>
          <p:cNvPr id="121899" name="Picture 2"/>
          <p:cNvPicPr>
            <a:picLocks noChangeAspect="1" noChangeArrowheads="1"/>
          </p:cNvPicPr>
          <p:nvPr/>
        </p:nvPicPr>
        <p:blipFill>
          <a:blip r:embed="rId6"/>
          <a:srcRect t="53853"/>
          <a:stretch>
            <a:fillRect/>
          </a:stretch>
        </p:blipFill>
        <p:spPr bwMode="auto">
          <a:xfrm>
            <a:off x="214313" y="1928813"/>
            <a:ext cx="45005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正方形/長方形 32"/>
          <p:cNvSpPr/>
          <p:nvPr/>
        </p:nvSpPr>
        <p:spPr>
          <a:xfrm>
            <a:off x="142875" y="1928813"/>
            <a:ext cx="1500188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000375" y="6143625"/>
            <a:ext cx="1500188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ja-JP" altLang="en-US" dirty="0">
                <a:solidFill>
                  <a:schemeClr val="bg1"/>
                </a:solidFill>
              </a:rPr>
              <a:t>こ</a:t>
            </a:r>
            <a:r>
              <a:rPr lang="en-US" altLang="ja-JP" dirty="0" err="1">
                <a:solidFill>
                  <a:schemeClr val="tx1"/>
                </a:solidFill>
              </a:rPr>
              <a:t>cos</a:t>
            </a:r>
            <a:r>
              <a:rPr lang="en-US" altLang="ja-JP" dirty="0" err="1">
                <a:solidFill>
                  <a:schemeClr val="tx1"/>
                </a:solidFill>
                <a:latin typeface="Calibri" pitchFamily="34" charset="0"/>
              </a:rPr>
              <a:t>θ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日付プレースホルダ 3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35" name="スライド番号プレースホルダ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E7E8B3-D956-49B6-B77F-23D463029A9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6" name="フッター プレースホルダ 3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8754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381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sz="4200" dirty="0" smtClean="0">
                <a:solidFill>
                  <a:srgbClr val="000000"/>
                </a:solidFill>
              </a:rPr>
              <a:t>Comparison with previous Exp.</a:t>
            </a:r>
            <a:endParaRPr lang="ja-JP" altLang="en-US" sz="4200" dirty="0" smtClean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43000" y="4857750"/>
            <a:ext cx="7358063" cy="147796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ja-JP" altLang="en-US" dirty="0"/>
              <a:t>　</a:t>
            </a:r>
            <a:r>
              <a:rPr lang="en-US" altLang="ja-JP" dirty="0"/>
              <a:t>Current U.L. dose not include the systematic error from</a:t>
            </a:r>
          </a:p>
          <a:p>
            <a:pPr>
              <a:defRPr/>
            </a:pPr>
            <a:r>
              <a:rPr lang="en-US" altLang="ja-JP" dirty="0"/>
              <a:t>   ω 2π</a:t>
            </a:r>
            <a:r>
              <a:rPr lang="en-US" altLang="ja-JP" baseline="30000" dirty="0"/>
              <a:t>0</a:t>
            </a:r>
            <a:r>
              <a:rPr lang="en-US" altLang="ja-JP" dirty="0"/>
              <a:t>ν.    </a:t>
            </a:r>
            <a:r>
              <a:rPr lang="ja-JP" altLang="en-US" dirty="0"/>
              <a:t>　</a:t>
            </a:r>
            <a:endParaRPr lang="en-US" altLang="ja-JP" dirty="0"/>
          </a:p>
          <a:p>
            <a:pPr>
              <a:buFont typeface="Wingdings" pitchFamily="2" charset="2"/>
              <a:buChar char="l"/>
              <a:defRPr/>
            </a:pPr>
            <a:r>
              <a:rPr lang="en-US" altLang="ja-JP" dirty="0"/>
              <a:t>  By measuring this mode, it is expected the systematic error  can make smaller than current stat error.</a:t>
            </a:r>
          </a:p>
          <a:p>
            <a:pPr>
              <a:defRPr/>
            </a:pPr>
            <a:endParaRPr lang="en-US" altLang="ja-JP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762125" y="1428750"/>
          <a:ext cx="6096000" cy="292735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ルミノシティー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ε</a:t>
                      </a:r>
                      <a:r>
                        <a:rPr kumimoji="0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の上限値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C.L.</a:t>
                      </a:r>
                      <a:endParaRPr kumimoji="0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ALEPH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 0.132/fb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0.086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95%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CLEO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 4.68/fb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0.054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90%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 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0.064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95%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BABAR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 347/fb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0.0069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90%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 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0.0085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95%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Belle(this)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595 /fb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0.0050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90%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430125" name="テキスト ボックス 6"/>
          <p:cNvSpPr txBox="1">
            <a:spLocks noChangeArrowheads="1"/>
          </p:cNvSpPr>
          <p:nvPr/>
        </p:nvSpPr>
        <p:spPr bwMode="auto">
          <a:xfrm>
            <a:off x="7858125" y="2286000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ja-JP" altLang="en-US">
                <a:latin typeface="Calibri" pitchFamily="34" charset="0"/>
              </a:rPr>
              <a:t>（</a:t>
            </a:r>
            <a:r>
              <a:rPr lang="en-US" altLang="ja-JP">
                <a:latin typeface="Calibri" pitchFamily="34" charset="0"/>
              </a:rPr>
              <a:t>2000</a:t>
            </a:r>
            <a:r>
              <a:rPr lang="ja-JP" altLang="en-US">
                <a:latin typeface="Calibri" pitchFamily="34" charset="0"/>
              </a:rPr>
              <a:t>年）</a:t>
            </a:r>
          </a:p>
        </p:txBody>
      </p:sp>
      <p:sp>
        <p:nvSpPr>
          <p:cNvPr id="430126" name="テキスト ボックス 8"/>
          <p:cNvSpPr txBox="1">
            <a:spLocks noChangeArrowheads="1"/>
          </p:cNvSpPr>
          <p:nvPr/>
        </p:nvSpPr>
        <p:spPr bwMode="auto">
          <a:xfrm>
            <a:off x="7858125" y="1857375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ja-JP" altLang="en-US">
                <a:latin typeface="Calibri" pitchFamily="34" charset="0"/>
              </a:rPr>
              <a:t>（</a:t>
            </a:r>
            <a:r>
              <a:rPr lang="en-US" altLang="ja-JP">
                <a:latin typeface="Calibri" pitchFamily="34" charset="0"/>
              </a:rPr>
              <a:t>1996</a:t>
            </a:r>
            <a:r>
              <a:rPr lang="ja-JP" altLang="en-US">
                <a:latin typeface="Calibri" pitchFamily="34" charset="0"/>
              </a:rPr>
              <a:t>年）</a:t>
            </a:r>
          </a:p>
        </p:txBody>
      </p:sp>
      <p:sp>
        <p:nvSpPr>
          <p:cNvPr id="430127" name="テキスト ボックス 9"/>
          <p:cNvSpPr txBox="1">
            <a:spLocks noChangeArrowheads="1"/>
          </p:cNvSpPr>
          <p:nvPr/>
        </p:nvSpPr>
        <p:spPr bwMode="auto">
          <a:xfrm>
            <a:off x="7929563" y="3130550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ja-JP" altLang="en-US">
                <a:latin typeface="Calibri" pitchFamily="34" charset="0"/>
              </a:rPr>
              <a:t>（</a:t>
            </a:r>
            <a:r>
              <a:rPr lang="en-US" altLang="ja-JP">
                <a:latin typeface="Calibri" pitchFamily="34" charset="0"/>
              </a:rPr>
              <a:t>2008</a:t>
            </a:r>
            <a:r>
              <a:rPr lang="ja-JP" altLang="en-US">
                <a:latin typeface="Calibri" pitchFamily="34" charset="0"/>
              </a:rPr>
              <a:t>年）</a:t>
            </a:r>
          </a:p>
        </p:txBody>
      </p:sp>
      <p:sp>
        <p:nvSpPr>
          <p:cNvPr id="9" name="スライド番号プレースホルダ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04F9FBEE-13D9-4A3D-89EB-327AC27784FE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714375" y="3071813"/>
            <a:ext cx="71437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 flipH="1" flipV="1">
            <a:off x="820738" y="2249488"/>
            <a:ext cx="150018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1" name="テキスト ボックス 16"/>
          <p:cNvSpPr txBox="1">
            <a:spLocks noChangeArrowheads="1"/>
          </p:cNvSpPr>
          <p:nvPr/>
        </p:nvSpPr>
        <p:spPr bwMode="auto">
          <a:xfrm>
            <a:off x="785813" y="1643063"/>
            <a:ext cx="7381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defTabSz="914400"/>
            <a:r>
              <a:rPr lang="ja-JP" altLang="en-US"/>
              <a:t>Ｂファクトリー</a:t>
            </a:r>
            <a:endParaRPr lang="en-US" altLang="ja-JP"/>
          </a:p>
          <a:p>
            <a:pPr defTabSz="914400"/>
            <a:r>
              <a:rPr lang="ja-JP" altLang="en-US"/>
              <a:t>以前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 rot="5400000">
            <a:off x="819944" y="3893344"/>
            <a:ext cx="15017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3" name="テキスト ボックス 20"/>
          <p:cNvSpPr txBox="1">
            <a:spLocks noChangeArrowheads="1"/>
          </p:cNvSpPr>
          <p:nvPr/>
        </p:nvSpPr>
        <p:spPr bwMode="auto">
          <a:xfrm>
            <a:off x="785813" y="3143250"/>
            <a:ext cx="7381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defTabSz="914400"/>
            <a:r>
              <a:rPr lang="ja-JP" altLang="en-US"/>
              <a:t>Ｂファクトリー</a:t>
            </a:r>
            <a:endParaRPr lang="en-US" altLang="ja-JP"/>
          </a:p>
          <a:p>
            <a:pPr defTabSz="914400"/>
            <a:r>
              <a:rPr lang="ja-JP" altLang="en-US"/>
              <a:t>以降</a:t>
            </a:r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8B1C3B-D27E-4FE5-9E68-82FFBA1DDE7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28672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29" name="Picture 2" descr="C:\Documents and Settings\Administrator\デスクトップ\presen\CMD-4pi-charge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357313"/>
            <a:ext cx="23574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30" name="Picture 3" descr="C:\Documents and Settings\Administrator\デスクトップ\presen\CMD-2pipi0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1357313"/>
            <a:ext cx="22764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31" name="Picture 4" descr="C:\Documents and Settings\Administrator\デスクトップ\presen\3pipi055emgree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71563"/>
            <a:ext cx="448468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457200" y="142875"/>
            <a:ext cx="8043863" cy="8683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2600" dirty="0" smtClean="0">
                <a:solidFill>
                  <a:srgbClr val="000000"/>
                </a:solidFill>
              </a:rPr>
              <a:t>ＣＶＣ　</a:t>
            </a:r>
            <a:r>
              <a:rPr lang="en-US" altLang="ja-JP" sz="2600" dirty="0" smtClean="0">
                <a:solidFill>
                  <a:srgbClr val="000000"/>
                </a:solidFill>
              </a:rPr>
              <a:t>relation: M(</a:t>
            </a:r>
            <a:r>
              <a:rPr lang="ja-JP" altLang="en-US" sz="2600" dirty="0" smtClean="0">
                <a:solidFill>
                  <a:srgbClr val="000000"/>
                </a:solidFill>
              </a:rPr>
              <a:t>４</a:t>
            </a:r>
            <a:r>
              <a:rPr lang="en-US" altLang="ja-JP" sz="2600" dirty="0" smtClean="0">
                <a:solidFill>
                  <a:srgbClr val="000000"/>
                </a:solidFill>
              </a:rPr>
              <a:t>π) distribution in τ</a:t>
            </a:r>
            <a:r>
              <a:rPr lang="ja-JP" altLang="en-US" sz="2600" dirty="0" smtClean="0">
                <a:solidFill>
                  <a:srgbClr val="000000"/>
                </a:solidFill>
              </a:rPr>
              <a:t>　</a:t>
            </a:r>
            <a:r>
              <a:rPr lang="en-US" altLang="ja-JP" sz="2600" dirty="0" smtClean="0">
                <a:solidFill>
                  <a:srgbClr val="000000"/>
                </a:solidFill>
              </a:rPr>
              <a:t>and </a:t>
            </a:r>
            <a:r>
              <a:rPr lang="en-US" altLang="ja-JP" sz="2600" dirty="0" err="1" smtClean="0">
                <a:solidFill>
                  <a:srgbClr val="000000"/>
                </a:solidFill>
              </a:rPr>
              <a:t>e+e</a:t>
            </a:r>
            <a:r>
              <a:rPr lang="en-US" altLang="ja-JP" sz="2600" dirty="0" smtClean="0">
                <a:solidFill>
                  <a:srgbClr val="000000"/>
                </a:solidFill>
              </a:rPr>
              <a:t>-</a:t>
            </a:r>
            <a:endParaRPr lang="ja-JP" altLang="en-US" sz="2600" dirty="0" smtClean="0">
              <a:solidFill>
                <a:srgbClr val="000000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249863" y="4071938"/>
            <a:ext cx="307340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altLang="ja-JP" dirty="0"/>
              <a:t>e</a:t>
            </a:r>
            <a:r>
              <a:rPr lang="ja-JP" altLang="en-US" baseline="30000" dirty="0"/>
              <a:t>＋</a:t>
            </a:r>
            <a:r>
              <a:rPr lang="en-US" altLang="ja-JP" dirty="0"/>
              <a:t>e</a:t>
            </a:r>
            <a:r>
              <a:rPr lang="ja-JP" altLang="en-US" baseline="30000" dirty="0"/>
              <a:t>－</a:t>
            </a:r>
            <a:r>
              <a:rPr lang="ja-JP" altLang="en-US" dirty="0"/>
              <a:t>→ </a:t>
            </a:r>
            <a:r>
              <a:rPr lang="en-US" altLang="ja-JP" dirty="0" err="1"/>
              <a:t>hadron</a:t>
            </a:r>
            <a:r>
              <a:rPr lang="en-US" altLang="ja-JP" dirty="0"/>
              <a:t> data</a:t>
            </a:r>
            <a:r>
              <a:rPr lang="ja-JP" altLang="en-US" dirty="0"/>
              <a:t>　</a:t>
            </a:r>
            <a:r>
              <a:rPr lang="en-US" altLang="ja-JP" dirty="0"/>
              <a:t>  </a:t>
            </a:r>
            <a:endParaRPr lang="ja-JP" altLang="en-US" dirty="0"/>
          </a:p>
        </p:txBody>
      </p:sp>
      <p:sp>
        <p:nvSpPr>
          <p:cNvPr id="20" name="スライド番号プレースホルダ 1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A7E8B2A-552F-4B72-A3C8-1915CE1C0021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32135" name="テキスト ボックス 8"/>
          <p:cNvSpPr txBox="1">
            <a:spLocks noChangeArrowheads="1"/>
          </p:cNvSpPr>
          <p:nvPr/>
        </p:nvSpPr>
        <p:spPr bwMode="auto">
          <a:xfrm>
            <a:off x="4824413" y="5815013"/>
            <a:ext cx="4238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/>
              <a:t>More qualitative comparison will be possible.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Measure both tau e+e- dis. by ourself.</a:t>
            </a:r>
            <a:endParaRPr lang="ja-JP" altLang="en-US"/>
          </a:p>
        </p:txBody>
      </p:sp>
      <p:sp>
        <p:nvSpPr>
          <p:cNvPr id="432136" name="テキスト ボックス 9"/>
          <p:cNvSpPr txBox="1">
            <a:spLocks noChangeArrowheads="1"/>
          </p:cNvSpPr>
          <p:nvPr/>
        </p:nvSpPr>
        <p:spPr bwMode="auto">
          <a:xfrm>
            <a:off x="228600" y="4892675"/>
            <a:ext cx="44656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/>
              <a:t> There is a clear difference of peak position in data and MC(TAUOLA) in 4π</a:t>
            </a:r>
          </a:p>
          <a:p>
            <a:r>
              <a:rPr lang="en-US" altLang="ja-JP"/>
              <a:t>distribution.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TUAOLA 4π</a:t>
            </a:r>
            <a:r>
              <a:rPr lang="ja-JP" altLang="en-US"/>
              <a:t> </a:t>
            </a:r>
            <a:r>
              <a:rPr lang="en-US" altLang="ja-JP"/>
              <a:t>distribution is based on the </a:t>
            </a:r>
          </a:p>
          <a:p>
            <a:r>
              <a:rPr lang="en-US" altLang="ja-JP"/>
              <a:t>  low-energy e</a:t>
            </a:r>
            <a:r>
              <a:rPr lang="en-US" altLang="ja-JP" baseline="30000"/>
              <a:t>+</a:t>
            </a:r>
            <a:r>
              <a:rPr lang="en-US" altLang="ja-JP"/>
              <a:t>e</a:t>
            </a:r>
            <a:r>
              <a:rPr lang="en-US" altLang="ja-JP" baseline="30000"/>
              <a:t>-</a:t>
            </a:r>
            <a:r>
              <a:rPr lang="en-US" altLang="ja-JP"/>
              <a:t> data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But no good data in higher mass side.</a:t>
            </a:r>
            <a:endParaRPr lang="ja-JP" altLang="en-US"/>
          </a:p>
        </p:txBody>
      </p:sp>
      <p:sp>
        <p:nvSpPr>
          <p:cNvPr id="432137" name="テキスト ボックス 10"/>
          <p:cNvSpPr txBox="1">
            <a:spLocks noChangeArrowheads="1"/>
          </p:cNvSpPr>
          <p:nvPr/>
        </p:nvSpPr>
        <p:spPr bwMode="auto">
          <a:xfrm>
            <a:off x="4694238" y="4694238"/>
            <a:ext cx="38068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/>
              <a:t> Recently Babar measures full 4π</a:t>
            </a:r>
            <a:r>
              <a:rPr lang="ja-JP" altLang="en-US"/>
              <a:t>　</a:t>
            </a:r>
            <a:r>
              <a:rPr lang="en-US" altLang="ja-JP"/>
              <a:t>spectrum using e+e- ISR events.</a:t>
            </a:r>
          </a:p>
          <a:p>
            <a:endParaRPr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5943600" y="5410200"/>
            <a:ext cx="609600" cy="2070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ADB15E-AB03-4428-B1B3-E82228B3C46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5" name="フッター プレースホルダ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35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2"/>
          <p:cNvSpPr>
            <a:spLocks noGrp="1"/>
          </p:cNvSpPr>
          <p:nvPr>
            <p:ph type="title" idx="4294967295"/>
          </p:nvPr>
        </p:nvSpPr>
        <p:spPr>
          <a:xfrm>
            <a:off x="0" y="107950"/>
            <a:ext cx="8915400" cy="746125"/>
          </a:xfrm>
        </p:spPr>
        <p:txBody>
          <a:bodyPr/>
          <a:lstStyle/>
          <a:p>
            <a:pPr eaLnBrk="1" hangingPunct="1"/>
            <a:r>
              <a:rPr lang="en-US" altLang="ja-JP" sz="4200" smtClean="0"/>
              <a:t>Hadron Form Factor inτ→</a:t>
            </a:r>
            <a:r>
              <a:rPr lang="ja-JP" altLang="en-US" sz="4200" smtClean="0"/>
              <a:t>３</a:t>
            </a:r>
            <a:r>
              <a:rPr lang="en-US" altLang="ja-JP" sz="4200" smtClean="0"/>
              <a:t>πν</a:t>
            </a:r>
            <a:r>
              <a:rPr lang="en-US" altLang="ja-JP" sz="4200" baseline="-25000" smtClean="0"/>
              <a:t>τ</a:t>
            </a:r>
          </a:p>
        </p:txBody>
      </p:sp>
      <p:sp>
        <p:nvSpPr>
          <p:cNvPr id="355333" name="テキスト ボックス 3"/>
          <p:cNvSpPr txBox="1">
            <a:spLocks noChangeArrowheads="1"/>
          </p:cNvSpPr>
          <p:nvPr/>
        </p:nvSpPr>
        <p:spPr bwMode="auto">
          <a:xfrm>
            <a:off x="6537325" y="1001713"/>
            <a:ext cx="237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K. Hasegawa</a:t>
            </a:r>
            <a:endParaRPr lang="ja-JP" altLang="en-US"/>
          </a:p>
        </p:txBody>
      </p:sp>
      <p:grpSp>
        <p:nvGrpSpPr>
          <p:cNvPr id="355334" name="グループ化 31"/>
          <p:cNvGrpSpPr>
            <a:grpSpLocks/>
          </p:cNvGrpSpPr>
          <p:nvPr/>
        </p:nvGrpSpPr>
        <p:grpSpPr bwMode="auto">
          <a:xfrm>
            <a:off x="525463" y="2095500"/>
            <a:ext cx="3338512" cy="2297113"/>
            <a:chOff x="393696" y="2895597"/>
            <a:chExt cx="4002493" cy="3008479"/>
          </a:xfrm>
        </p:grpSpPr>
        <p:grpSp>
          <p:nvGrpSpPr>
            <p:cNvPr id="355341" name="グループ化 26"/>
            <p:cNvGrpSpPr>
              <a:grpSpLocks/>
            </p:cNvGrpSpPr>
            <p:nvPr/>
          </p:nvGrpSpPr>
          <p:grpSpPr bwMode="auto">
            <a:xfrm>
              <a:off x="393696" y="2895597"/>
              <a:ext cx="3555577" cy="2266788"/>
              <a:chOff x="393696" y="2895597"/>
              <a:chExt cx="3555577" cy="2266788"/>
            </a:xfrm>
          </p:grpSpPr>
          <p:grpSp>
            <p:nvGrpSpPr>
              <p:cNvPr id="355346" name="グループ化 22"/>
              <p:cNvGrpSpPr>
                <a:grpSpLocks/>
              </p:cNvGrpSpPr>
              <p:nvPr/>
            </p:nvGrpSpPr>
            <p:grpSpPr bwMode="auto">
              <a:xfrm>
                <a:off x="393696" y="2895597"/>
                <a:ext cx="3555577" cy="2266788"/>
                <a:chOff x="438148" y="2940050"/>
                <a:chExt cx="3037687" cy="1924946"/>
              </a:xfrm>
            </p:grpSpPr>
            <p:grpSp>
              <p:nvGrpSpPr>
                <p:cNvPr id="355347" name="グループ化 16"/>
                <p:cNvGrpSpPr>
                  <a:grpSpLocks/>
                </p:cNvGrpSpPr>
                <p:nvPr/>
              </p:nvGrpSpPr>
              <p:grpSpPr bwMode="auto">
                <a:xfrm>
                  <a:off x="438148" y="2940050"/>
                  <a:ext cx="3037687" cy="1924946"/>
                  <a:chOff x="778302" y="1237218"/>
                  <a:chExt cx="3812128" cy="2415114"/>
                </a:xfrm>
              </p:grpSpPr>
              <p:pic>
                <p:nvPicPr>
                  <p:cNvPr id="355351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838201" y="1517650"/>
                    <a:ext cx="3263696" cy="1938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" name="テキスト ボックス 7"/>
                  <p:cNvSpPr txBox="1"/>
                  <p:nvPr/>
                </p:nvSpPr>
                <p:spPr>
                  <a:xfrm>
                    <a:off x="778302" y="2169801"/>
                    <a:ext cx="485653" cy="467398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defTabSz="914400">
                      <a:spcBef>
                        <a:spcPct val="20000"/>
                      </a:spcBef>
                      <a:defRPr/>
                    </a:pPr>
                    <a:r>
                      <a:rPr lang="en-US" altLang="ja-JP" b="1" dirty="0">
                        <a:latin typeface="+mj-ea"/>
                        <a:ea typeface="+mj-ea"/>
                      </a:rPr>
                      <a:t>τ</a:t>
                    </a:r>
                    <a:endParaRPr lang="ja-JP" altLang="en-US" b="1" dirty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0" name="テキスト ボックス 19"/>
                  <p:cNvSpPr txBox="1"/>
                  <p:nvPr/>
                </p:nvSpPr>
                <p:spPr>
                  <a:xfrm>
                    <a:off x="3461634" y="1237218"/>
                    <a:ext cx="663182" cy="467399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defTabSz="914400">
                      <a:spcBef>
                        <a:spcPct val="20000"/>
                      </a:spcBef>
                      <a:defRPr/>
                    </a:pPr>
                    <a:r>
                      <a:rPr lang="en-US" altLang="ja-JP" b="1" dirty="0" err="1">
                        <a:latin typeface="+mj-ea"/>
                        <a:ea typeface="+mj-ea"/>
                      </a:rPr>
                      <a:t>ν</a:t>
                    </a:r>
                    <a:r>
                      <a:rPr lang="en-US" altLang="ja-JP" b="1" baseline="-25000" dirty="0" err="1">
                        <a:latin typeface="+mj-ea"/>
                        <a:ea typeface="+mj-ea"/>
                      </a:rPr>
                      <a:t>τ</a:t>
                    </a:r>
                    <a:endParaRPr lang="en-US" altLang="ja-JP" b="1" dirty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1" name="テキスト ボックス 20"/>
                  <p:cNvSpPr txBox="1"/>
                  <p:nvPr/>
                </p:nvSpPr>
                <p:spPr>
                  <a:xfrm>
                    <a:off x="4081963" y="2716944"/>
                    <a:ext cx="444841" cy="429741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defTabSz="914400">
                      <a:spcBef>
                        <a:spcPct val="20000"/>
                      </a:spcBef>
                      <a:defRPr/>
                    </a:pPr>
                    <a:r>
                      <a:rPr lang="ja-JP" altLang="en-US" sz="1600" b="1" dirty="0" err="1">
                        <a:latin typeface="+mj-ea"/>
                        <a:ea typeface="+mj-ea"/>
                      </a:rPr>
                      <a:t>ｈ</a:t>
                    </a:r>
                    <a:r>
                      <a:rPr lang="en-US" altLang="ja-JP" sz="1600" b="1" baseline="-25000" dirty="0">
                        <a:latin typeface="+mj-ea"/>
                        <a:ea typeface="+mj-ea"/>
                      </a:rPr>
                      <a:t>2</a:t>
                    </a:r>
                    <a:endParaRPr lang="en-US" altLang="ja-JP" sz="1600" b="1" dirty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2" name="テキスト ボックス 21"/>
                  <p:cNvSpPr txBox="1"/>
                  <p:nvPr/>
                </p:nvSpPr>
                <p:spPr>
                  <a:xfrm>
                    <a:off x="4039112" y="3222001"/>
                    <a:ext cx="442800" cy="429741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defTabSz="914400">
                      <a:spcBef>
                        <a:spcPct val="20000"/>
                      </a:spcBef>
                      <a:defRPr/>
                    </a:pPr>
                    <a:r>
                      <a:rPr lang="ja-JP" altLang="en-US" sz="1600" b="1" dirty="0" err="1">
                        <a:latin typeface="+mj-ea"/>
                        <a:ea typeface="+mj-ea"/>
                      </a:rPr>
                      <a:t>ｈ</a:t>
                    </a:r>
                    <a:r>
                      <a:rPr lang="en-US" altLang="ja-JP" sz="1600" b="1" baseline="-25000" dirty="0">
                        <a:latin typeface="+mj-ea"/>
                        <a:ea typeface="+mj-ea"/>
                      </a:rPr>
                      <a:t>3</a:t>
                    </a:r>
                    <a:endParaRPr lang="en-US" altLang="ja-JP" sz="1600" b="1" dirty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3" name="テキスト ボックス 22"/>
                  <p:cNvSpPr txBox="1"/>
                  <p:nvPr/>
                </p:nvSpPr>
                <p:spPr>
                  <a:xfrm>
                    <a:off x="4145221" y="2318216"/>
                    <a:ext cx="444841" cy="42752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defTabSz="914400">
                      <a:spcBef>
                        <a:spcPct val="20000"/>
                      </a:spcBef>
                      <a:defRPr/>
                    </a:pPr>
                    <a:r>
                      <a:rPr lang="ja-JP" altLang="en-US" sz="1600" b="1" dirty="0" err="1">
                        <a:latin typeface="+mj-ea"/>
                        <a:ea typeface="+mj-ea"/>
                      </a:rPr>
                      <a:t>ｈ</a:t>
                    </a:r>
                    <a:r>
                      <a:rPr lang="en-US" altLang="ja-JP" sz="1600" b="1" baseline="-25000" dirty="0">
                        <a:latin typeface="+mj-ea"/>
                        <a:ea typeface="+mj-ea"/>
                      </a:rPr>
                      <a:t>1</a:t>
                    </a:r>
                    <a:endParaRPr lang="en-US" altLang="ja-JP" sz="1600" b="1" dirty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355357" name="テキスト ボックス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7250" y="2353990"/>
                    <a:ext cx="413397" cy="3897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>
                      <a:spcBef>
                        <a:spcPct val="20000"/>
                      </a:spcBef>
                    </a:pPr>
                    <a:r>
                      <a:rPr lang="en-US" altLang="ja-JP" sz="1400" b="1"/>
                      <a:t>W</a:t>
                    </a:r>
                    <a:endParaRPr lang="ja-JP" altLang="en-US" sz="1400" b="1"/>
                  </a:p>
                </p:txBody>
              </p:sp>
            </p:grpSp>
            <p:sp>
              <p:nvSpPr>
                <p:cNvPr id="355348" name="円/楕円 19"/>
                <p:cNvSpPr>
                  <a:spLocks noChangeArrowheads="1"/>
                </p:cNvSpPr>
                <p:nvPr/>
              </p:nvSpPr>
              <p:spPr bwMode="auto">
                <a:xfrm>
                  <a:off x="1772920" y="4148650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spcBef>
                      <a:spcPct val="20000"/>
                    </a:spcBef>
                  </a:pPr>
                  <a:endParaRPr lang="ja-JP" altLang="en-US" baseline="30000"/>
                </a:p>
              </p:txBody>
            </p:sp>
            <p:sp>
              <p:nvSpPr>
                <p:cNvPr id="355349" name="円/楕円 20"/>
                <p:cNvSpPr>
                  <a:spLocks noChangeArrowheads="1"/>
                </p:cNvSpPr>
                <p:nvPr/>
              </p:nvSpPr>
              <p:spPr bwMode="auto">
                <a:xfrm>
                  <a:off x="2180150" y="4078038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spcBef>
                      <a:spcPct val="20000"/>
                    </a:spcBef>
                  </a:pPr>
                  <a:endParaRPr lang="ja-JP" altLang="en-US" baseline="30000"/>
                </a:p>
              </p:txBody>
            </p:sp>
            <p:sp>
              <p:nvSpPr>
                <p:cNvPr id="355350" name="円/楕円 21"/>
                <p:cNvSpPr>
                  <a:spLocks noChangeArrowheads="1"/>
                </p:cNvSpPr>
                <p:nvPr/>
              </p:nvSpPr>
              <p:spPr bwMode="auto">
                <a:xfrm>
                  <a:off x="2197862" y="4335594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spcBef>
                      <a:spcPct val="20000"/>
                    </a:spcBef>
                  </a:pPr>
                  <a:endParaRPr lang="ja-JP" altLang="en-US" baseline="30000"/>
                </a:p>
              </p:txBody>
            </p:sp>
          </p:grpSp>
          <p:graphicFrame>
            <p:nvGraphicFramePr>
              <p:cNvPr id="355329" name="Object 1"/>
              <p:cNvGraphicFramePr>
                <a:graphicFrameLocks noChangeAspect="1"/>
              </p:cNvGraphicFramePr>
              <p:nvPr/>
            </p:nvGraphicFramePr>
            <p:xfrm>
              <a:off x="2038350" y="4495800"/>
              <a:ext cx="449440" cy="311150"/>
            </p:xfrm>
            <a:graphic>
              <a:graphicData uri="http://schemas.openxmlformats.org/presentationml/2006/ole">
                <p:oleObj spid="_x0000_s355329" name="数式" r:id="rId5" imgW="330120" imgH="228600" progId="Equation.3">
                  <p:embed/>
                </p:oleObj>
              </a:graphicData>
            </a:graphic>
          </p:graphicFrame>
          <p:graphicFrame>
            <p:nvGraphicFramePr>
              <p:cNvPr id="355330" name="Object 2"/>
              <p:cNvGraphicFramePr>
                <a:graphicFrameLocks noChangeAspect="1"/>
              </p:cNvGraphicFramePr>
              <p:nvPr/>
            </p:nvGraphicFramePr>
            <p:xfrm>
              <a:off x="2171700" y="4007801"/>
              <a:ext cx="185737" cy="265749"/>
            </p:xfrm>
            <a:graphic>
              <a:graphicData uri="http://schemas.openxmlformats.org/presentationml/2006/ole">
                <p:oleObj spid="_x0000_s355330" name="数式" r:id="rId6" imgW="126720" imgH="139680" progId="Equation.3">
                  <p:embed/>
                </p:oleObj>
              </a:graphicData>
            </a:graphic>
          </p:graphicFrame>
        </p:grpSp>
        <p:sp>
          <p:nvSpPr>
            <p:cNvPr id="355342" name="テキスト ボックス 27"/>
            <p:cNvSpPr txBox="1">
              <a:spLocks noChangeArrowheads="1"/>
            </p:cNvSpPr>
            <p:nvPr/>
          </p:nvSpPr>
          <p:spPr bwMode="auto">
            <a:xfrm>
              <a:off x="3238500" y="5207000"/>
              <a:ext cx="1157689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altLang="ja-JP" sz="1400"/>
                <a:t>Form Factor</a:t>
              </a:r>
            </a:p>
            <a:p>
              <a:pPr defTabSz="914400">
                <a:spcBef>
                  <a:spcPct val="20000"/>
                </a:spcBef>
              </a:pPr>
              <a:r>
                <a:rPr lang="en-US" altLang="ja-JP" sz="1400"/>
                <a:t>F1,F2,F3,F4</a:t>
              </a:r>
              <a:endParaRPr lang="ja-JP" altLang="en-US" sz="1400"/>
            </a:p>
          </p:txBody>
        </p:sp>
        <p:sp>
          <p:nvSpPr>
            <p:cNvPr id="355343" name="右中かっこ 28"/>
            <p:cNvSpPr>
              <a:spLocks/>
            </p:cNvSpPr>
            <p:nvPr/>
          </p:nvSpPr>
          <p:spPr bwMode="auto">
            <a:xfrm rot="5400000">
              <a:off x="3505200" y="4895850"/>
              <a:ext cx="244475" cy="511175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ct val="20000"/>
                </a:spcBef>
              </a:pPr>
              <a:endParaRPr lang="ja-JP" altLang="en-US" baseline="30000"/>
            </a:p>
          </p:txBody>
        </p:sp>
        <p:sp>
          <p:nvSpPr>
            <p:cNvPr id="355344" name="テキスト ボックス 29"/>
            <p:cNvSpPr txBox="1">
              <a:spLocks noChangeArrowheads="1"/>
            </p:cNvSpPr>
            <p:nvPr/>
          </p:nvSpPr>
          <p:spPr bwMode="auto">
            <a:xfrm flipH="1">
              <a:off x="1639567" y="5073650"/>
              <a:ext cx="717870" cy="830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altLang="ja-JP" sz="1600"/>
                <a:t>V</a:t>
              </a:r>
              <a:r>
                <a:rPr lang="en-US" altLang="ja-JP" sz="1600" baseline="-25000"/>
                <a:t>ud</a:t>
              </a:r>
              <a:endParaRPr lang="en-US" altLang="ja-JP" sz="1600"/>
            </a:p>
            <a:p>
              <a:pPr defTabSz="914400">
                <a:spcBef>
                  <a:spcPct val="20000"/>
                </a:spcBef>
              </a:pPr>
              <a:r>
                <a:rPr lang="en-US" altLang="ja-JP" sz="1600"/>
                <a:t>V</a:t>
              </a:r>
              <a:r>
                <a:rPr lang="en-US" altLang="ja-JP" sz="1600" baseline="-25000"/>
                <a:t>us</a:t>
              </a:r>
              <a:endParaRPr lang="en-US" altLang="ja-JP" sz="1600" baseline="30000"/>
            </a:p>
          </p:txBody>
        </p:sp>
        <p:sp>
          <p:nvSpPr>
            <p:cNvPr id="355345" name="テキスト ボックス 30"/>
            <p:cNvSpPr txBox="1">
              <a:spLocks noChangeArrowheads="1"/>
            </p:cNvSpPr>
            <p:nvPr/>
          </p:nvSpPr>
          <p:spPr bwMode="auto">
            <a:xfrm flipH="1">
              <a:off x="2306318" y="5073650"/>
              <a:ext cx="532132" cy="654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20000"/>
                </a:spcBef>
              </a:pPr>
              <a:r>
                <a:rPr lang="en-US" altLang="ja-JP" sz="1600"/>
                <a:t>α</a:t>
              </a:r>
              <a:r>
                <a:rPr lang="en-US" altLang="ja-JP" sz="1600" baseline="-25000"/>
                <a:t>s</a:t>
              </a:r>
              <a:endParaRPr lang="en-US" altLang="ja-JP" sz="1600"/>
            </a:p>
            <a:p>
              <a:pPr defTabSz="914400">
                <a:spcBef>
                  <a:spcPct val="20000"/>
                </a:spcBef>
              </a:pPr>
              <a:r>
                <a:rPr lang="en-US" altLang="ja-JP" sz="1600"/>
                <a:t>m</a:t>
              </a:r>
              <a:r>
                <a:rPr lang="en-US" altLang="ja-JP" sz="1600" baseline="-25000"/>
                <a:t>s</a:t>
              </a:r>
              <a:endParaRPr lang="en-US" altLang="ja-JP" sz="1600" baseline="30000"/>
            </a:p>
          </p:txBody>
        </p:sp>
      </p:grpSp>
      <p:graphicFrame>
        <p:nvGraphicFramePr>
          <p:cNvPr id="355331" name="コンテンツ プレースホルダ 4"/>
          <p:cNvGraphicFramePr>
            <a:graphicFrameLocks noChangeAspect="1"/>
          </p:cNvGraphicFramePr>
          <p:nvPr/>
        </p:nvGraphicFramePr>
        <p:xfrm>
          <a:off x="4025900" y="1489075"/>
          <a:ext cx="5024438" cy="3686175"/>
        </p:xfrm>
        <a:graphic>
          <a:graphicData uri="http://schemas.openxmlformats.org/presentationml/2006/ole">
            <p:oleObj spid="_x0000_s355331" name="Equation" r:id="rId7" imgW="2857320" imgH="2476440" progId="Equation.DSMT4">
              <p:embed/>
            </p:oleObj>
          </a:graphicData>
        </a:graphic>
      </p:graphicFrame>
      <p:sp>
        <p:nvSpPr>
          <p:cNvPr id="27" name="正方形/長方形 26"/>
          <p:cNvSpPr/>
          <p:nvPr/>
        </p:nvSpPr>
        <p:spPr>
          <a:xfrm>
            <a:off x="4248150" y="3244850"/>
            <a:ext cx="6477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atin typeface="+mj-ea"/>
              </a:rPr>
              <a:t>	</a:t>
            </a:r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14350" y="5175250"/>
            <a:ext cx="7467600" cy="1366838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altLang="ja-JP" dirty="0">
                <a:latin typeface="+mj-ea"/>
              </a:rPr>
              <a:t>4 Form Factors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en-US" altLang="ja-JP" dirty="0">
                <a:latin typeface="+mj-ea"/>
              </a:rPr>
              <a:t>	F</a:t>
            </a:r>
            <a:r>
              <a:rPr lang="en-US" altLang="ja-JP" baseline="-25000" dirty="0">
                <a:latin typeface="+mj-ea"/>
              </a:rPr>
              <a:t>1</a:t>
            </a:r>
            <a:r>
              <a:rPr lang="en-US" altLang="ja-JP" dirty="0">
                <a:latin typeface="+mj-ea"/>
              </a:rPr>
              <a:t>(Q</a:t>
            </a:r>
            <a:r>
              <a:rPr lang="en-US" altLang="ja-JP" baseline="30000" dirty="0">
                <a:latin typeface="+mj-ea"/>
              </a:rPr>
              <a:t>2</a:t>
            </a:r>
            <a:r>
              <a:rPr lang="en-US" altLang="ja-JP" dirty="0">
                <a:latin typeface="+mj-ea"/>
              </a:rPr>
              <a:t>,s</a:t>
            </a:r>
            <a:r>
              <a:rPr lang="en-US" altLang="ja-JP" baseline="-25000" dirty="0">
                <a:latin typeface="+mj-ea"/>
              </a:rPr>
              <a:t>1</a:t>
            </a:r>
            <a:r>
              <a:rPr lang="en-US" altLang="ja-JP" dirty="0">
                <a:latin typeface="+mj-ea"/>
              </a:rPr>
              <a:t>,s</a:t>
            </a:r>
            <a:r>
              <a:rPr lang="en-US" altLang="ja-JP" baseline="-25000" dirty="0">
                <a:latin typeface="+mj-ea"/>
              </a:rPr>
              <a:t>2</a:t>
            </a:r>
            <a:r>
              <a:rPr lang="en-US" altLang="ja-JP" dirty="0">
                <a:latin typeface="+mj-ea"/>
              </a:rPr>
              <a:t>), F2(Q</a:t>
            </a:r>
            <a:r>
              <a:rPr lang="en-US" altLang="ja-JP" baseline="30000" dirty="0">
                <a:latin typeface="+mj-ea"/>
              </a:rPr>
              <a:t>2</a:t>
            </a:r>
            <a:r>
              <a:rPr lang="en-US" altLang="ja-JP" dirty="0">
                <a:latin typeface="+mj-ea"/>
              </a:rPr>
              <a:t>,s</a:t>
            </a:r>
            <a:r>
              <a:rPr lang="en-US" altLang="ja-JP" baseline="-25000" dirty="0">
                <a:latin typeface="+mj-ea"/>
              </a:rPr>
              <a:t>1</a:t>
            </a:r>
            <a:r>
              <a:rPr lang="en-US" altLang="ja-JP" dirty="0">
                <a:latin typeface="+mj-ea"/>
              </a:rPr>
              <a:t>,s</a:t>
            </a:r>
            <a:r>
              <a:rPr lang="en-US" altLang="ja-JP" baseline="-25000" dirty="0">
                <a:latin typeface="+mj-ea"/>
              </a:rPr>
              <a:t>2</a:t>
            </a:r>
            <a:r>
              <a:rPr lang="en-US" altLang="ja-JP" dirty="0">
                <a:latin typeface="+mj-ea"/>
              </a:rPr>
              <a:t>):</a:t>
            </a:r>
            <a:r>
              <a:rPr lang="ja-JP" altLang="en-US" dirty="0">
                <a:latin typeface="+mj-ea"/>
              </a:rPr>
              <a:t> </a:t>
            </a:r>
            <a:r>
              <a:rPr lang="en-US" altLang="ja-JP" dirty="0">
                <a:latin typeface="+mj-ea"/>
              </a:rPr>
              <a:t>Axial Vector (3π</a:t>
            </a:r>
            <a:r>
              <a:rPr lang="ja-JP" altLang="en-US" dirty="0">
                <a:latin typeface="+mj-ea"/>
              </a:rPr>
              <a:t>→</a:t>
            </a:r>
            <a:r>
              <a:rPr lang="en-US" altLang="ja-JP" dirty="0">
                <a:latin typeface="+mj-ea"/>
              </a:rPr>
              <a:t>a</a:t>
            </a:r>
            <a:r>
              <a:rPr lang="en-US" altLang="ja-JP" baseline="-25000" dirty="0">
                <a:latin typeface="+mj-ea"/>
              </a:rPr>
              <a:t>1</a:t>
            </a:r>
            <a:r>
              <a:rPr lang="en-US" altLang="ja-JP" dirty="0">
                <a:latin typeface="+mj-ea"/>
              </a:rPr>
              <a:t>(1270))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en-US" altLang="ja-JP" dirty="0">
                <a:latin typeface="+mj-ea"/>
              </a:rPr>
              <a:t>	F</a:t>
            </a:r>
            <a:r>
              <a:rPr lang="en-US" altLang="ja-JP" baseline="-25000" dirty="0">
                <a:latin typeface="+mj-ea"/>
              </a:rPr>
              <a:t>3</a:t>
            </a:r>
            <a:r>
              <a:rPr lang="en-US" altLang="ja-JP" dirty="0">
                <a:latin typeface="+mj-ea"/>
              </a:rPr>
              <a:t>(Q</a:t>
            </a:r>
            <a:r>
              <a:rPr lang="en-US" altLang="ja-JP" baseline="30000" dirty="0">
                <a:latin typeface="+mj-ea"/>
              </a:rPr>
              <a:t>2</a:t>
            </a:r>
            <a:r>
              <a:rPr lang="en-US" altLang="ja-JP" dirty="0">
                <a:latin typeface="+mj-ea"/>
              </a:rPr>
              <a:t>,s</a:t>
            </a:r>
            <a:r>
              <a:rPr lang="en-US" altLang="ja-JP" baseline="-25000" dirty="0">
                <a:latin typeface="+mj-ea"/>
              </a:rPr>
              <a:t>1</a:t>
            </a:r>
            <a:r>
              <a:rPr lang="en-US" altLang="ja-JP" dirty="0">
                <a:latin typeface="+mj-ea"/>
              </a:rPr>
              <a:t>,s</a:t>
            </a:r>
            <a:r>
              <a:rPr lang="en-US" altLang="ja-JP" baseline="-25000" dirty="0">
                <a:latin typeface="+mj-ea"/>
              </a:rPr>
              <a:t>2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：</a:t>
            </a:r>
            <a:r>
              <a:rPr lang="en-US" altLang="ja-JP" dirty="0">
                <a:latin typeface="+mj-ea"/>
              </a:rPr>
              <a:t>Vector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en-US" altLang="ja-JP" dirty="0">
                <a:latin typeface="+mj-ea"/>
              </a:rPr>
              <a:t>	F</a:t>
            </a:r>
            <a:r>
              <a:rPr lang="en-US" altLang="ja-JP" baseline="-25000" dirty="0">
                <a:latin typeface="+mj-ea"/>
              </a:rPr>
              <a:t>4</a:t>
            </a:r>
            <a:r>
              <a:rPr lang="en-US" altLang="ja-JP" dirty="0">
                <a:latin typeface="+mj-ea"/>
              </a:rPr>
              <a:t>(Q</a:t>
            </a:r>
            <a:r>
              <a:rPr lang="en-US" altLang="ja-JP" baseline="30000" dirty="0">
                <a:latin typeface="+mj-ea"/>
              </a:rPr>
              <a:t>2</a:t>
            </a:r>
            <a:r>
              <a:rPr lang="en-US" altLang="ja-JP" dirty="0">
                <a:latin typeface="+mj-ea"/>
              </a:rPr>
              <a:t>,s</a:t>
            </a:r>
            <a:r>
              <a:rPr lang="en-US" altLang="ja-JP" baseline="-25000" dirty="0">
                <a:latin typeface="+mj-ea"/>
              </a:rPr>
              <a:t>1</a:t>
            </a:r>
            <a:r>
              <a:rPr lang="en-US" altLang="ja-JP" dirty="0">
                <a:latin typeface="+mj-ea"/>
              </a:rPr>
              <a:t>,s</a:t>
            </a:r>
            <a:r>
              <a:rPr lang="en-US" altLang="ja-JP" baseline="-25000" dirty="0">
                <a:latin typeface="+mj-ea"/>
              </a:rPr>
              <a:t>2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：</a:t>
            </a:r>
            <a:r>
              <a:rPr lang="en-US" altLang="ja-JP" dirty="0">
                <a:latin typeface="+mj-ea"/>
              </a:rPr>
              <a:t>Scalar</a:t>
            </a:r>
          </a:p>
        </p:txBody>
      </p:sp>
      <p:sp>
        <p:nvSpPr>
          <p:cNvPr id="355337" name="テキスト ボックス 30"/>
          <p:cNvSpPr txBox="1">
            <a:spLocks noChangeArrowheads="1"/>
          </p:cNvSpPr>
          <p:nvPr/>
        </p:nvSpPr>
        <p:spPr bwMode="auto">
          <a:xfrm>
            <a:off x="514350" y="1370013"/>
            <a:ext cx="334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Form Factor includes full information of hadron system</a:t>
            </a:r>
            <a:endParaRPr lang="ja-JP" alt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A220F8-D3B8-4FF3-ABDF-49706D78C14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2" name="フッター プレースホルダ 3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スライド番号プレースホルダ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55A4118F-4628-4E70-BED7-E1107FB3266A}" type="slidenum">
              <a:rPr lang="en-US" altLang="ja-JP" sz="1400"/>
              <a:pPr algn="r" defTabSz="914400"/>
              <a:t>29</a:t>
            </a:fld>
            <a:endParaRPr lang="en-US" altLang="ja-JP" sz="1400"/>
          </a:p>
        </p:txBody>
      </p:sp>
      <p:cxnSp>
        <p:nvCxnSpPr>
          <p:cNvPr id="436226" name="直線矢印コネクタ 10"/>
          <p:cNvCxnSpPr>
            <a:cxnSpLocks noChangeShapeType="1"/>
          </p:cNvCxnSpPr>
          <p:nvPr/>
        </p:nvCxnSpPr>
        <p:spPr bwMode="auto">
          <a:xfrm>
            <a:off x="4527550" y="1562100"/>
            <a:ext cx="488950" cy="1588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436227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60325"/>
            <a:ext cx="8915400" cy="746125"/>
          </a:xfrm>
        </p:spPr>
        <p:txBody>
          <a:bodyPr/>
          <a:lstStyle/>
          <a:p>
            <a:pPr eaLnBrk="1" hangingPunct="1"/>
            <a:r>
              <a:rPr lang="en-US" altLang="ja-JP" sz="4200" smtClean="0"/>
              <a:t>Motivation of 3π study</a:t>
            </a:r>
            <a:endParaRPr lang="en-US" altLang="ja-JP" sz="4200" baseline="-25000" smtClean="0"/>
          </a:p>
        </p:txBody>
      </p:sp>
      <p:sp>
        <p:nvSpPr>
          <p:cNvPr id="436228" name="テキスト ボックス 16"/>
          <p:cNvSpPr txBox="1">
            <a:spLocks noChangeArrowheads="1"/>
          </p:cNvSpPr>
          <p:nvPr/>
        </p:nvSpPr>
        <p:spPr bwMode="auto">
          <a:xfrm>
            <a:off x="495300" y="712788"/>
            <a:ext cx="76231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/>
              <a:t> a1(1270) is poorly known yet.</a:t>
            </a:r>
          </a:p>
          <a:p>
            <a:r>
              <a:rPr lang="en-US" altLang="ja-JP"/>
              <a:t>             - (mass),  width is distributed widely</a:t>
            </a:r>
          </a:p>
          <a:p>
            <a:r>
              <a:rPr lang="en-US" altLang="ja-JP"/>
              <a:t>             - Not has a standard BW form</a:t>
            </a:r>
          </a:p>
          <a:p>
            <a:r>
              <a:rPr lang="en-US" altLang="ja-JP"/>
              <a:t>             - Decay modes ρπ</a:t>
            </a:r>
            <a:r>
              <a:rPr lang="ja-JP" altLang="en-US"/>
              <a:t>、</a:t>
            </a:r>
            <a:r>
              <a:rPr lang="en-US" altLang="ja-JP"/>
              <a:t>but ρ’π, f2 π</a:t>
            </a:r>
            <a:r>
              <a:rPr lang="ja-JP" altLang="en-US"/>
              <a:t>、</a:t>
            </a:r>
            <a:r>
              <a:rPr lang="en-US" altLang="ja-JP"/>
              <a:t>σπ  (CLEO)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Is there Scalar contribution?</a:t>
            </a:r>
          </a:p>
          <a:p>
            <a:r>
              <a:rPr lang="en-US" altLang="ja-JP"/>
              <a:t>              -π</a:t>
            </a:r>
            <a:r>
              <a:rPr lang="ja-JP" altLang="en-US"/>
              <a:t>‘</a:t>
            </a:r>
            <a:r>
              <a:rPr lang="en-US" altLang="ja-JP"/>
              <a:t>(1400)</a:t>
            </a:r>
          </a:p>
          <a:p>
            <a:endParaRPr lang="en-US" altLang="ja-JP"/>
          </a:p>
          <a:p>
            <a:pPr>
              <a:buFont typeface="Wingdings" pitchFamily="2" charset="2"/>
              <a:buChar char="l"/>
            </a:pPr>
            <a:r>
              <a:rPr lang="en-US" altLang="ja-JP"/>
              <a:t>Is there CP violation in 3π system?    (Choi, Hagiwara, Tanabashi, )</a:t>
            </a:r>
          </a:p>
          <a:p>
            <a:pPr>
              <a:buFont typeface="Wingdings" pitchFamily="2" charset="2"/>
              <a:buChar char="l"/>
            </a:pPr>
            <a:endParaRPr lang="en-US" altLang="ja-JP"/>
          </a:p>
          <a:p>
            <a:pPr>
              <a:buFont typeface="Wingdings" pitchFamily="2" charset="2"/>
              <a:buChar char="l"/>
            </a:pPr>
            <a:endParaRPr lang="en-US" altLang="ja-JP"/>
          </a:p>
          <a:p>
            <a:endParaRPr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3111910" y="3149213"/>
            <a:ext cx="987937" cy="4688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6232" name="テキスト ボックス 19"/>
          <p:cNvSpPr txBox="1">
            <a:spLocks noChangeArrowheads="1"/>
          </p:cNvSpPr>
          <p:nvPr/>
        </p:nvSpPr>
        <p:spPr bwMode="auto">
          <a:xfrm>
            <a:off x="620713" y="3617913"/>
            <a:ext cx="72771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/>
              <a:t> All questions need a analysis of  angular distribution as well as sub-system mass distribution.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In general, it is  6D analysis (3mass and 3 angles) , Not easy.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A model independent analysis is proposed by Kuhn etc.</a:t>
            </a:r>
          </a:p>
          <a:p>
            <a:pPr>
              <a:buFont typeface="Wingdings" pitchFamily="2" charset="2"/>
              <a:buChar char="l"/>
            </a:pPr>
            <a:endParaRPr lang="en-US" altLang="ja-JP"/>
          </a:p>
          <a:p>
            <a:pPr marL="0" lvl="1">
              <a:buFont typeface="Wingdings" pitchFamily="2" charset="2"/>
              <a:buChar char="l"/>
            </a:pPr>
            <a:r>
              <a:rPr lang="en-US" altLang="ja-JP"/>
              <a:t>Only two results (OPAL (</a:t>
            </a:r>
            <a:r>
              <a:rPr lang="ja-JP" altLang="en-US"/>
              <a:t>３</a:t>
            </a:r>
            <a:r>
              <a:rPr lang="en-US" altLang="ja-JP"/>
              <a:t>π</a:t>
            </a:r>
            <a:r>
              <a:rPr lang="ja-JP" altLang="en-US"/>
              <a:t>）</a:t>
            </a:r>
            <a:r>
              <a:rPr lang="en-US" altLang="ja-JP"/>
              <a:t>and CLEO</a:t>
            </a:r>
            <a:r>
              <a:rPr lang="ja-JP" altLang="en-US"/>
              <a:t>（</a:t>
            </a:r>
            <a:r>
              <a:rPr lang="en-US" altLang="ja-JP"/>
              <a:t>ππ</a:t>
            </a:r>
            <a:r>
              <a:rPr lang="ja-JP" altLang="en-US" baseline="30000"/>
              <a:t>０</a:t>
            </a:r>
            <a:r>
              <a:rPr lang="en-US" altLang="ja-JP"/>
              <a:t>π</a:t>
            </a:r>
            <a:r>
              <a:rPr lang="ja-JP" altLang="en-US" baseline="30000"/>
              <a:t>０</a:t>
            </a:r>
            <a:r>
              <a:rPr lang="en-US" altLang="ja-JP" baseline="30000"/>
              <a:t>)</a:t>
            </a:r>
            <a:r>
              <a:rPr lang="en-US" altLang="ja-JP"/>
              <a:t>are with limited statistic. 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3π has the largest branching fraction in 3-prong decay, then good for a start. 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The same method can be extended to Kππ</a:t>
            </a:r>
            <a:r>
              <a:rPr lang="ja-JP" altLang="en-US"/>
              <a:t>、</a:t>
            </a:r>
            <a:r>
              <a:rPr lang="en-US" altLang="ja-JP"/>
              <a:t>KKπ</a:t>
            </a:r>
            <a:r>
              <a:rPr lang="ja-JP" altLang="en-US"/>
              <a:t>　</a:t>
            </a:r>
            <a:r>
              <a:rPr lang="en-US" altLang="ja-JP"/>
              <a:t>system.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3π becomes the largest background  for these modes.</a:t>
            </a:r>
            <a:endParaRPr lang="ja-JP" alt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A363AB-14C3-42DF-BBD6-551671BB21C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3731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49238" y="5743575"/>
            <a:ext cx="5365750" cy="10858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33" name="Title 1"/>
          <p:cNvSpPr>
            <a:spLocks noGrp="1"/>
          </p:cNvSpPr>
          <p:nvPr>
            <p:ph type="title"/>
          </p:nvPr>
        </p:nvSpPr>
        <p:spPr>
          <a:xfrm>
            <a:off x="212725" y="292100"/>
            <a:ext cx="8042275" cy="647700"/>
          </a:xfrm>
        </p:spPr>
        <p:txBody>
          <a:bodyPr/>
          <a:lstStyle/>
          <a:p>
            <a:pPr eaLnBrk="1" hangingPunct="1"/>
            <a:r>
              <a:rPr lang="en-US" altLang="ja-JP" smtClean="0"/>
              <a:t>Differential Decay Width</a:t>
            </a:r>
          </a:p>
        </p:txBody>
      </p:sp>
      <p:sp>
        <p:nvSpPr>
          <p:cNvPr id="1034" name="Content Placeholder 2"/>
          <p:cNvSpPr>
            <a:spLocks noGrp="1"/>
          </p:cNvSpPr>
          <p:nvPr>
            <p:ph idx="1"/>
          </p:nvPr>
        </p:nvSpPr>
        <p:spPr>
          <a:xfrm>
            <a:off x="63500" y="1160463"/>
            <a:ext cx="7023100" cy="29575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ja-JP" sz="1700" smtClean="0"/>
          </a:p>
          <a:p>
            <a:pPr lvl="1" eaLnBrk="1" hangingPunct="1">
              <a:buFont typeface="Wingdings 2" pitchFamily="18" charset="2"/>
              <a:buNone/>
            </a:pPr>
            <a:endParaRPr lang="en-US" altLang="ja-JP" sz="1700" smtClean="0"/>
          </a:p>
          <a:p>
            <a:pPr eaLnBrk="1" hangingPunct="1"/>
            <a:endParaRPr lang="en-US" altLang="ja-JP" sz="1900" smtClean="0"/>
          </a:p>
          <a:p>
            <a:pPr lvl="1" eaLnBrk="1" hangingPunct="1">
              <a:buFont typeface="Wingdings 2" pitchFamily="18" charset="2"/>
              <a:buNone/>
            </a:pPr>
            <a:endParaRPr lang="en-US" altLang="ja-JP" sz="1800" baseline="-25000" smtClean="0"/>
          </a:p>
        </p:txBody>
      </p:sp>
      <p:sp>
        <p:nvSpPr>
          <p:cNvPr id="1035" name="Date Placeholder 4"/>
          <p:cNvSpPr txBox="1">
            <a:spLocks/>
          </p:cNvSpPr>
          <p:nvPr/>
        </p:nvSpPr>
        <p:spPr bwMode="auto">
          <a:xfrm>
            <a:off x="5614988" y="77644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A465834-676D-4AE2-BDEC-5A84296B05CF}" type="datetime1">
              <a:rPr kumimoji="0" lang="en-US" altLang="ja-JP" sz="1200">
                <a:solidFill>
                  <a:schemeClr val="bg1"/>
                </a:solidFill>
                <a:latin typeface="News Gothic MT"/>
              </a:rPr>
              <a:pPr algn="r"/>
              <a:t>3/11/2010</a:t>
            </a:fld>
            <a:endParaRPr kumimoji="0" lang="en-US" altLang="ja-JP" sz="1200">
              <a:solidFill>
                <a:schemeClr val="bg1"/>
              </a:solidFill>
              <a:latin typeface="News Gothic MT"/>
            </a:endParaRPr>
          </a:p>
        </p:txBody>
      </p:sp>
      <p:sp>
        <p:nvSpPr>
          <p:cNvPr id="1036" name="Slide Number Placeholder 5"/>
          <p:cNvSpPr txBox="1">
            <a:spLocks/>
          </p:cNvSpPr>
          <p:nvPr/>
        </p:nvSpPr>
        <p:spPr bwMode="auto">
          <a:xfrm>
            <a:off x="7881938" y="7764463"/>
            <a:ext cx="990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7A3E288-A53F-460C-8D38-E3B520B98057}" type="slidenum">
              <a:rPr kumimoji="0" lang="en-US" altLang="ja-JP" sz="2400">
                <a:solidFill>
                  <a:schemeClr val="bg1"/>
                </a:solidFill>
                <a:latin typeface="News Gothic MT"/>
              </a:rPr>
              <a:pPr algn="r"/>
              <a:t>3</a:t>
            </a:fld>
            <a:endParaRPr kumimoji="0" lang="en-US" altLang="ja-JP" sz="2400">
              <a:solidFill>
                <a:schemeClr val="bg1"/>
              </a:solidFill>
              <a:latin typeface="News Gothic MT"/>
            </a:endParaRPr>
          </a:p>
        </p:txBody>
      </p:sp>
      <p:sp>
        <p:nvSpPr>
          <p:cNvPr id="1037" name="Footer Placeholder 23"/>
          <p:cNvSpPr txBox="1">
            <a:spLocks/>
          </p:cNvSpPr>
          <p:nvPr/>
        </p:nvSpPr>
        <p:spPr bwMode="auto">
          <a:xfrm>
            <a:off x="249238" y="7764463"/>
            <a:ext cx="48402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en-US" altLang="ja-JP" sz="1400">
                <a:solidFill>
                  <a:schemeClr val="bg1"/>
                </a:solidFill>
                <a:latin typeface="News Gothic MT"/>
              </a:rPr>
              <a:t>Shirakawago</a:t>
            </a:r>
          </a:p>
        </p:txBody>
      </p:sp>
      <p:grpSp>
        <p:nvGrpSpPr>
          <p:cNvPr id="1038" name="Group 47"/>
          <p:cNvGrpSpPr>
            <a:grpSpLocks/>
          </p:cNvGrpSpPr>
          <p:nvPr/>
        </p:nvGrpSpPr>
        <p:grpSpPr bwMode="auto">
          <a:xfrm>
            <a:off x="6919913" y="1230313"/>
            <a:ext cx="1952625" cy="2533650"/>
            <a:chOff x="6359078" y="3085813"/>
            <a:chExt cx="2530540" cy="3447279"/>
          </a:xfrm>
        </p:grpSpPr>
        <p:sp>
          <p:nvSpPr>
            <p:cNvPr id="49" name="Rectangle 48"/>
            <p:cNvSpPr/>
            <p:nvPr/>
          </p:nvSpPr>
          <p:spPr>
            <a:xfrm>
              <a:off x="6359078" y="3103093"/>
              <a:ext cx="2530540" cy="31729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/>
            </a:p>
          </p:txBody>
        </p:sp>
        <p:grpSp>
          <p:nvGrpSpPr>
            <p:cNvPr id="1066" name="Group 29"/>
            <p:cNvGrpSpPr>
              <a:grpSpLocks/>
            </p:cNvGrpSpPr>
            <p:nvPr/>
          </p:nvGrpSpPr>
          <p:grpSpPr bwMode="auto">
            <a:xfrm>
              <a:off x="6776721" y="3507728"/>
              <a:ext cx="1670455" cy="3025364"/>
              <a:chOff x="6776721" y="3507728"/>
              <a:chExt cx="1670455" cy="3025364"/>
            </a:xfrm>
          </p:grpSpPr>
          <p:sp>
            <p:nvSpPr>
              <p:cNvPr id="1068" name="TextBox 51"/>
              <p:cNvSpPr txBox="1">
                <a:spLocks noChangeArrowheads="1"/>
              </p:cNvSpPr>
              <p:nvPr/>
            </p:nvSpPr>
            <p:spPr bwMode="auto">
              <a:xfrm>
                <a:off x="8160137" y="5821341"/>
                <a:ext cx="287039" cy="711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ja-JP" sz="1400">
                    <a:latin typeface="News Gothic MT"/>
                  </a:rPr>
                  <a:t>π</a:t>
                </a:r>
              </a:p>
            </p:txBody>
          </p:sp>
          <p:sp>
            <p:nvSpPr>
              <p:cNvPr id="1069" name="TextBox 52"/>
              <p:cNvSpPr txBox="1">
                <a:spLocks noChangeArrowheads="1"/>
              </p:cNvSpPr>
              <p:nvPr/>
            </p:nvSpPr>
            <p:spPr bwMode="auto">
              <a:xfrm>
                <a:off x="6776721" y="3781874"/>
                <a:ext cx="312668" cy="711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ja-JP" sz="1400">
                    <a:latin typeface="News Gothic MT"/>
                  </a:rPr>
                  <a:t>K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361007" y="3507003"/>
                <a:ext cx="711843" cy="3758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sz="1200" dirty="0">
                    <a:latin typeface="+mn-lt"/>
                    <a:ea typeface="+mn-ea"/>
                  </a:rPr>
                  <a:t>Lab</a:t>
                </a:r>
                <a:r>
                  <a:rPr kumimoji="0" lang="en-US" sz="1050" dirty="0">
                    <a:latin typeface="+mn-lt"/>
                    <a:ea typeface="+mn-ea"/>
                  </a:rPr>
                  <a:t> </a:t>
                </a: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rot="16200000" flipH="1">
                <a:off x="6592921" y="4614272"/>
                <a:ext cx="2064911" cy="105130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5400000" flipH="1" flipV="1">
                <a:off x="7043840" y="4556738"/>
                <a:ext cx="122685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3" name="TextBox 56"/>
              <p:cNvSpPr txBox="1">
                <a:spLocks noChangeArrowheads="1"/>
              </p:cNvSpPr>
              <p:nvPr/>
            </p:nvSpPr>
            <p:spPr bwMode="auto">
              <a:xfrm>
                <a:off x="7941961" y="3642043"/>
                <a:ext cx="363926" cy="711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ja-JP" sz="1400">
                    <a:latin typeface="News Gothic MT"/>
                  </a:rPr>
                  <a:t>τ</a:t>
                </a: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rot="5400000" flipH="1" flipV="1">
                <a:off x="7295502" y="4397955"/>
                <a:ext cx="1155572" cy="4320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Arc 58"/>
              <p:cNvSpPr/>
              <p:nvPr/>
            </p:nvSpPr>
            <p:spPr>
              <a:xfrm>
                <a:off x="7387753" y="4293224"/>
                <a:ext cx="711843" cy="546468"/>
              </a:xfrm>
              <a:prstGeom prst="arc">
                <a:avLst>
                  <a:gd name="adj1" fmla="val 15000957"/>
                  <a:gd name="adj2" fmla="val 19228895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sp>
            <p:nvSpPr>
              <p:cNvPr id="60" name="Arc 59"/>
              <p:cNvSpPr/>
              <p:nvPr/>
            </p:nvSpPr>
            <p:spPr>
              <a:xfrm>
                <a:off x="7140871" y="4273785"/>
                <a:ext cx="1238524" cy="617745"/>
              </a:xfrm>
              <a:prstGeom prst="arc">
                <a:avLst>
                  <a:gd name="adj1" fmla="val 11901678"/>
                  <a:gd name="adj2" fmla="val 15091819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/>
              </a:p>
            </p:txBody>
          </p:sp>
          <p:sp>
            <p:nvSpPr>
              <p:cNvPr id="1077" name="TextBox 60"/>
              <p:cNvSpPr txBox="1">
                <a:spLocks noChangeArrowheads="1"/>
              </p:cNvSpPr>
              <p:nvPr/>
            </p:nvSpPr>
            <p:spPr bwMode="auto">
              <a:xfrm>
                <a:off x="7624348" y="3898665"/>
                <a:ext cx="363926" cy="711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ja-JP" sz="1400">
                    <a:solidFill>
                      <a:srgbClr val="FF0000"/>
                    </a:solidFill>
                    <a:latin typeface="News Gothic MT"/>
                  </a:rPr>
                  <a:t>ψ</a:t>
                </a:r>
              </a:p>
            </p:txBody>
          </p:sp>
          <p:sp>
            <p:nvSpPr>
              <p:cNvPr id="1078" name="TextBox 61"/>
              <p:cNvSpPr txBox="1">
                <a:spLocks noChangeArrowheads="1"/>
              </p:cNvSpPr>
              <p:nvPr/>
            </p:nvSpPr>
            <p:spPr bwMode="auto">
              <a:xfrm>
                <a:off x="7184815" y="3914351"/>
                <a:ext cx="363926" cy="711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ja-JP" sz="1400">
                    <a:solidFill>
                      <a:srgbClr val="FF0000"/>
                    </a:solidFill>
                    <a:latin typeface="News Gothic MT"/>
                  </a:rPr>
                  <a:t>β</a:t>
                </a:r>
              </a:p>
            </p:txBody>
          </p:sp>
        </p:grpSp>
        <p:sp>
          <p:nvSpPr>
            <p:cNvPr id="1067" name="Rectangle 50"/>
            <p:cNvSpPr>
              <a:spLocks noChangeArrowheads="1"/>
            </p:cNvSpPr>
            <p:nvPr/>
          </p:nvSpPr>
          <p:spPr bwMode="auto">
            <a:xfrm>
              <a:off x="6367284" y="3085813"/>
              <a:ext cx="2354931" cy="37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ja-JP" sz="1200">
                  <a:latin typeface="News Gothic MT"/>
                </a:rPr>
                <a:t>In hadronic rest frame</a:t>
              </a:r>
            </a:p>
          </p:txBody>
        </p:sp>
      </p:grpSp>
      <p:sp>
        <p:nvSpPr>
          <p:cNvPr id="1039" name="TextBox 62"/>
          <p:cNvSpPr txBox="1">
            <a:spLocks noChangeArrowheads="1"/>
          </p:cNvSpPr>
          <p:nvPr/>
        </p:nvSpPr>
        <p:spPr bwMode="auto">
          <a:xfrm>
            <a:off x="236538" y="4968875"/>
            <a:ext cx="536575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kumimoji="0" lang="en-US" altLang="ja-JP" sz="1500">
                <a:latin typeface="News Gothic MT"/>
              </a:rPr>
              <a:t>Definition of angles:</a:t>
            </a:r>
            <a:r>
              <a:rPr kumimoji="0" lang="ja-JP" altLang="en-US" sz="1500">
                <a:latin typeface="News Gothic MT"/>
              </a:rPr>
              <a:t>　</a:t>
            </a:r>
            <a:r>
              <a:rPr kumimoji="0" lang="en-US" altLang="ja-JP" sz="1500">
                <a:latin typeface="News Gothic MT"/>
              </a:rPr>
              <a:t>In hadron rest frame.</a:t>
            </a:r>
          </a:p>
          <a:p>
            <a:pPr>
              <a:spcAft>
                <a:spcPts val="600"/>
              </a:spcAft>
            </a:pPr>
            <a:r>
              <a:rPr kumimoji="0" lang="en-US" altLang="ja-JP" sz="1500">
                <a:solidFill>
                  <a:srgbClr val="008000"/>
                </a:solidFill>
                <a:latin typeface="News Gothic MT"/>
              </a:rPr>
              <a:t>β: Kaon direction in hadron-rest frame.</a:t>
            </a:r>
          </a:p>
          <a:p>
            <a:pPr>
              <a:spcAft>
                <a:spcPts val="600"/>
              </a:spcAft>
            </a:pPr>
            <a:r>
              <a:rPr kumimoji="0" lang="en-US" altLang="ja-JP" sz="1500">
                <a:solidFill>
                  <a:srgbClr val="000090"/>
                </a:solidFill>
                <a:latin typeface="News Gothic MT"/>
              </a:rPr>
              <a:t>ψ: tau direction in hadron-rest frame. </a:t>
            </a:r>
            <a:endParaRPr kumimoji="0" lang="en-US" altLang="ja-JP" sz="1500">
              <a:latin typeface="News Gothic MT"/>
            </a:endParaRPr>
          </a:p>
          <a:p>
            <a:pPr>
              <a:spcAft>
                <a:spcPts val="600"/>
              </a:spcAft>
            </a:pPr>
            <a:r>
              <a:rPr kumimoji="0" lang="en-US" altLang="ja-JP" sz="1500">
                <a:solidFill>
                  <a:srgbClr val="000090"/>
                </a:solidFill>
                <a:latin typeface="News Gothic MT"/>
              </a:rPr>
              <a:t>(θ: direction of Kπ system in tau-rest frame.)</a:t>
            </a:r>
            <a:r>
              <a:rPr kumimoji="0" lang="ja-JP" altLang="en-US" sz="1500">
                <a:solidFill>
                  <a:srgbClr val="000090"/>
                </a:solidFill>
                <a:latin typeface="News Gothic MT"/>
              </a:rPr>
              <a:t>　</a:t>
            </a:r>
            <a:endParaRPr kumimoji="0" lang="en-US" altLang="ja-JP" sz="1600">
              <a:solidFill>
                <a:srgbClr val="000090"/>
              </a:solidFill>
              <a:latin typeface="News Gothic M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935663" y="5705475"/>
            <a:ext cx="3189287" cy="831850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1600" dirty="0">
                <a:solidFill>
                  <a:srgbClr val="000090"/>
                </a:solidFill>
              </a:rPr>
              <a:t>can be reconstructed from </a:t>
            </a:r>
            <a:r>
              <a:rPr kumimoji="0" lang="en-US" sz="1600" dirty="0" err="1">
                <a:solidFill>
                  <a:srgbClr val="000090"/>
                </a:solidFill>
              </a:rPr>
              <a:t>hadronic</a:t>
            </a:r>
            <a:r>
              <a:rPr kumimoji="0" lang="en-US" sz="1600" dirty="0">
                <a:solidFill>
                  <a:srgbClr val="000090"/>
                </a:solidFill>
              </a:rPr>
              <a:t> energy in laboratory frame  </a:t>
            </a:r>
            <a:r>
              <a:rPr kumimoji="0" lang="en-US" sz="1600" dirty="0">
                <a:solidFill>
                  <a:srgbClr val="FF0000"/>
                </a:solidFill>
              </a:rPr>
              <a:t>(not independent)</a:t>
            </a:r>
          </a:p>
        </p:txBody>
      </p:sp>
      <p:sp>
        <p:nvSpPr>
          <p:cNvPr id="82" name="Right Brace 81"/>
          <p:cNvSpPr/>
          <p:nvPr/>
        </p:nvSpPr>
        <p:spPr>
          <a:xfrm>
            <a:off x="5614988" y="5861050"/>
            <a:ext cx="320675" cy="703263"/>
          </a:xfrm>
          <a:prstGeom prst="righ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41" name="Date Placeholder 30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1042" name="Slide Number Placeholder 31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A36359-1C00-4B4E-80C7-4AD166703D96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/>
          </a:p>
        </p:txBody>
      </p:sp>
      <p:sp>
        <p:nvSpPr>
          <p:cNvPr id="1043" name="Footer Placeholder 32"/>
          <p:cNvSpPr>
            <a:spLocks noGrp="1"/>
          </p:cNvSpPr>
          <p:nvPr>
            <p:ph type="ftr" sz="quarter" idx="12"/>
          </p:nvPr>
        </p:nvSpPr>
        <p:spPr bwMode="auto">
          <a:xfrm>
            <a:off x="549275" y="6537325"/>
            <a:ext cx="4840288" cy="2365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54013" y="1041400"/>
          <a:ext cx="4856162" cy="3032125"/>
        </p:xfrm>
        <a:graphic>
          <a:graphicData uri="http://schemas.openxmlformats.org/presentationml/2006/ole">
            <p:oleObj spid="_x0000_s1027" name="Equation" r:id="rId4" imgW="3797280" imgH="2425680" progId="Equation.DSMT4">
              <p:embed/>
            </p:oleObj>
          </a:graphicData>
        </a:graphic>
      </p:graphicFrame>
      <p:sp>
        <p:nvSpPr>
          <p:cNvPr id="36" name="右中かっこ 35"/>
          <p:cNvSpPr/>
          <p:nvPr/>
        </p:nvSpPr>
        <p:spPr>
          <a:xfrm>
            <a:off x="5091113" y="2362200"/>
            <a:ext cx="223837" cy="102076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7" name="右中かっこ 36"/>
          <p:cNvSpPr/>
          <p:nvPr/>
        </p:nvSpPr>
        <p:spPr>
          <a:xfrm>
            <a:off x="4978400" y="3575050"/>
            <a:ext cx="177800" cy="384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477963" y="3959225"/>
          <a:ext cx="1930400" cy="825500"/>
        </p:xfrm>
        <a:graphic>
          <a:graphicData uri="http://schemas.openxmlformats.org/presentationml/2006/ole">
            <p:oleObj spid="_x0000_s1030" name="Equation" r:id="rId5" imgW="1930320" imgH="825480" progId="Equation.DSMT4">
              <p:embed/>
            </p:oleObj>
          </a:graphicData>
        </a:graphic>
      </p:graphicFrame>
      <p:sp>
        <p:nvSpPr>
          <p:cNvPr id="41" name="左カーブ矢印 40"/>
          <p:cNvSpPr/>
          <p:nvPr/>
        </p:nvSpPr>
        <p:spPr>
          <a:xfrm>
            <a:off x="3642850" y="3509899"/>
            <a:ext cx="427703" cy="121615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50" name="テキスト ボックス 41"/>
          <p:cNvSpPr txBox="1">
            <a:spLocks noChangeArrowheads="1"/>
          </p:cNvSpPr>
          <p:nvPr/>
        </p:nvSpPr>
        <p:spPr bwMode="auto">
          <a:xfrm>
            <a:off x="5248275" y="4725988"/>
            <a:ext cx="3354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News Gothic MT"/>
              </a:rPr>
              <a:t>Ref. J.Kuhn and E. Mirkes Phys. Lett. 13 398 (1997).</a:t>
            </a:r>
            <a:endParaRPr lang="ja-JP" altLang="en-US" sz="1600">
              <a:latin typeface="News Gothic MT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49275" y="1639888"/>
            <a:ext cx="3521075" cy="5222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0" name="直線矢印コネクタ 39"/>
          <p:cNvCxnSpPr/>
          <p:nvPr/>
        </p:nvCxnSpPr>
        <p:spPr>
          <a:xfrm rot="10800000" flipV="1">
            <a:off x="4070350" y="1243013"/>
            <a:ext cx="908050" cy="296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978400" y="1160463"/>
          <a:ext cx="571500" cy="228600"/>
        </p:xfrm>
        <a:graphic>
          <a:graphicData uri="http://schemas.openxmlformats.org/presentationml/2006/ole">
            <p:oleObj spid="_x0000_s1031" name="Equation" r:id="rId6" imgW="571320" imgH="228600" progId="Equation.DSMT4">
              <p:embed/>
            </p:oleObj>
          </a:graphicData>
        </a:graphic>
      </p:graphicFrame>
      <p:sp>
        <p:nvSpPr>
          <p:cNvPr id="43" name="角丸四角形 42"/>
          <p:cNvSpPr/>
          <p:nvPr/>
        </p:nvSpPr>
        <p:spPr>
          <a:xfrm>
            <a:off x="5202238" y="3575050"/>
            <a:ext cx="2261936" cy="5252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 CP odd and CP even terms</a:t>
            </a:r>
            <a:endParaRPr lang="ja-JP" altLang="en-US" dirty="0"/>
          </a:p>
        </p:txBody>
      </p:sp>
      <p:sp>
        <p:nvSpPr>
          <p:cNvPr id="46" name="角丸四角形 45"/>
          <p:cNvSpPr/>
          <p:nvPr/>
        </p:nvSpPr>
        <p:spPr>
          <a:xfrm>
            <a:off x="5389563" y="2557463"/>
            <a:ext cx="1509713" cy="6833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CP even</a:t>
            </a:r>
            <a:endParaRPr lang="ja-JP" altLang="en-US" dirty="0"/>
          </a:p>
        </p:txBody>
      </p:sp>
      <p:sp>
        <p:nvSpPr>
          <p:cNvPr id="44" name="円/楕円 43"/>
          <p:cNvSpPr/>
          <p:nvPr/>
        </p:nvSpPr>
        <p:spPr>
          <a:xfrm>
            <a:off x="4978399" y="1539875"/>
            <a:ext cx="1555135" cy="8225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err="1"/>
              <a:t>J</a:t>
            </a:r>
            <a:r>
              <a:rPr lang="en-US" altLang="ja-JP" baseline="30000" dirty="0" err="1"/>
              <a:t>p</a:t>
            </a:r>
            <a:r>
              <a:rPr lang="en-US" altLang="ja-JP" dirty="0"/>
              <a:t>=1</a:t>
            </a:r>
            <a:r>
              <a:rPr lang="en-US" altLang="ja-JP" baseline="30000" dirty="0"/>
              <a:t>-</a:t>
            </a:r>
            <a:r>
              <a:rPr lang="en-US" altLang="ja-JP" dirty="0"/>
              <a:t>,K</a:t>
            </a:r>
            <a:r>
              <a:rPr lang="en-US" altLang="ja-JP" baseline="30000" dirty="0"/>
              <a:t>*</a:t>
            </a:r>
            <a:endParaRPr lang="ja-JP" altLang="en-US" baseline="30000" dirty="0"/>
          </a:p>
        </p:txBody>
      </p:sp>
      <p:cxnSp>
        <p:nvCxnSpPr>
          <p:cNvPr id="47" name="直線矢印コネクタ 46"/>
          <p:cNvCxnSpPr/>
          <p:nvPr/>
        </p:nvCxnSpPr>
        <p:spPr>
          <a:xfrm rot="10800000" flipV="1">
            <a:off x="4498975" y="2103438"/>
            <a:ext cx="590550" cy="258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円/楕円 47"/>
          <p:cNvSpPr/>
          <p:nvPr/>
        </p:nvSpPr>
        <p:spPr>
          <a:xfrm>
            <a:off x="1843088" y="2762250"/>
            <a:ext cx="2227262" cy="812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S-P interference</a:t>
            </a:r>
            <a:endParaRPr lang="ja-JP" altLang="en-US" dirty="0"/>
          </a:p>
        </p:txBody>
      </p:sp>
      <p:cxnSp>
        <p:nvCxnSpPr>
          <p:cNvPr id="51" name="直線矢印コネクタ 50"/>
          <p:cNvCxnSpPr/>
          <p:nvPr/>
        </p:nvCxnSpPr>
        <p:spPr>
          <a:xfrm rot="10800000" flipV="1">
            <a:off x="1477963" y="3240088"/>
            <a:ext cx="601662" cy="523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 17"/>
          <p:cNvGraphicFramePr>
            <a:graphicFrameLocks noGrp="1"/>
          </p:cNvGraphicFramePr>
          <p:nvPr/>
        </p:nvGraphicFramePr>
        <p:xfrm>
          <a:off x="5221288" y="2362200"/>
          <a:ext cx="3500437" cy="2806700"/>
        </p:xfrm>
        <a:graphic>
          <a:graphicData uri="http://schemas.openxmlformats.org/drawingml/2006/table">
            <a:tbl>
              <a:tblPr/>
              <a:tblGrid>
                <a:gridCol w="874713"/>
                <a:gridCol w="876300"/>
                <a:gridCol w="874712"/>
                <a:gridCol w="874713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      </a:t>
                      </a: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W</a:t>
                      </a: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A                </a:t>
                      </a: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    W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 W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D</a:t>
                      </a: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 W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W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F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 W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G           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 W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H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 W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I</a:t>
                      </a:r>
                      <a:endParaRPr kumimoji="0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      W</a:t>
                      </a:r>
                      <a:r>
                        <a:rPr kumimoji="0" lang="en-US" altLang="ja-JP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B</a:t>
                      </a:r>
                      <a:endParaRPr kumimoji="0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W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SB</a:t>
                      </a: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 W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SC</a:t>
                      </a: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    W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SD</a:t>
                      </a: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 W</a:t>
                      </a: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SG</a:t>
                      </a:r>
                      <a:endParaRPr kumimoji="0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W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SF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 W</a:t>
                      </a:r>
                      <a:r>
                        <a:rPr kumimoji="0" lang="en-US" altLang="ja-JP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SG</a:t>
                      </a:r>
                      <a:endParaRPr kumimoji="0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     W</a:t>
                      </a:r>
                      <a:r>
                        <a:rPr kumimoji="0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SA</a:t>
                      </a:r>
                      <a:endParaRPr kumimoji="0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830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6688" y="3324225"/>
            <a:ext cx="7651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3830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7700" y="2538413"/>
            <a:ext cx="7651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38303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1625" y="2538413"/>
            <a:ext cx="7651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38304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00550" y="2709863"/>
            <a:ext cx="704850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38305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1050" y="1700213"/>
            <a:ext cx="681038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38306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6800" y="2538413"/>
            <a:ext cx="7651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3830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46688" y="3938588"/>
            <a:ext cx="7651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38308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21288" y="4716463"/>
            <a:ext cx="7651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28" name="表 27"/>
          <p:cNvGraphicFramePr>
            <a:graphicFrameLocks noGrp="1"/>
          </p:cNvGraphicFramePr>
          <p:nvPr/>
        </p:nvGraphicFramePr>
        <p:xfrm>
          <a:off x="5218113" y="5119688"/>
          <a:ext cx="3503612" cy="571500"/>
        </p:xfrm>
        <a:graphic>
          <a:graphicData uri="http://schemas.openxmlformats.org/drawingml/2006/table">
            <a:tbl>
              <a:tblPr/>
              <a:tblGrid>
                <a:gridCol w="860425"/>
                <a:gridCol w="928688"/>
                <a:gridCol w="17145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           h1h2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表 28"/>
          <p:cNvGraphicFramePr>
            <a:graphicFrameLocks noGrp="1"/>
          </p:cNvGraphicFramePr>
          <p:nvPr/>
        </p:nvGraphicFramePr>
        <p:xfrm>
          <a:off x="5221288" y="5649913"/>
          <a:ext cx="3500437" cy="595312"/>
        </p:xfrm>
        <a:graphic>
          <a:graphicData uri="http://schemas.openxmlformats.org/drawingml/2006/table">
            <a:tbl>
              <a:tblPr/>
              <a:tblGrid>
                <a:gridCol w="831236"/>
                <a:gridCol w="2669561"/>
              </a:tblGrid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                       </a:t>
                      </a: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h1h2h3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左中かっこ 29"/>
          <p:cNvSpPr/>
          <p:nvPr/>
        </p:nvSpPr>
        <p:spPr>
          <a:xfrm rot="16200000">
            <a:off x="7704932" y="3847306"/>
            <a:ext cx="169862" cy="1571625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>
              <a:spcBef>
                <a:spcPct val="20000"/>
              </a:spcBef>
              <a:defRPr/>
            </a:pPr>
            <a:endParaRPr lang="ja-JP" altLang="en-US" baseline="30000"/>
          </a:p>
        </p:txBody>
      </p:sp>
      <p:sp>
        <p:nvSpPr>
          <p:cNvPr id="31" name="左中かっこ 30"/>
          <p:cNvSpPr/>
          <p:nvPr/>
        </p:nvSpPr>
        <p:spPr>
          <a:xfrm rot="16200000">
            <a:off x="7254082" y="4012406"/>
            <a:ext cx="214312" cy="2428875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>
              <a:spcBef>
                <a:spcPct val="20000"/>
              </a:spcBef>
              <a:defRPr/>
            </a:pPr>
            <a:endParaRPr lang="ja-JP" altLang="en-US" baseline="30000"/>
          </a:p>
        </p:txBody>
      </p:sp>
      <p:sp>
        <p:nvSpPr>
          <p:cNvPr id="438329" name="スライド番号プレースホルダ 2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9F6A5D8F-4DBB-48B0-8E88-6E8483181F99}" type="slidenum">
              <a:rPr lang="en-US" altLang="ja-JP" sz="1400"/>
              <a:pPr algn="r" defTabSz="914400"/>
              <a:t>30</a:t>
            </a:fld>
            <a:endParaRPr lang="en-US" altLang="ja-JP" sz="1400"/>
          </a:p>
        </p:txBody>
      </p:sp>
      <p:graphicFrame>
        <p:nvGraphicFramePr>
          <p:cNvPr id="438273" name="コンテンツ プレースホルダ 3"/>
          <p:cNvGraphicFramePr>
            <a:graphicFrameLocks noChangeAspect="1"/>
          </p:cNvGraphicFramePr>
          <p:nvPr/>
        </p:nvGraphicFramePr>
        <p:xfrm>
          <a:off x="641350" y="866775"/>
          <a:ext cx="7013575" cy="1357313"/>
        </p:xfrm>
        <a:graphic>
          <a:graphicData uri="http://schemas.openxmlformats.org/presentationml/2006/ole">
            <p:oleObj spid="_x0000_s438273" name="数式" r:id="rId12" imgW="4724280" imgH="914400" progId="Equation.3">
              <p:embed/>
            </p:oleObj>
          </a:graphicData>
        </a:graphic>
      </p:graphicFrame>
      <p:sp>
        <p:nvSpPr>
          <p:cNvPr id="438330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120650"/>
            <a:ext cx="8915400" cy="746125"/>
          </a:xfrm>
        </p:spPr>
        <p:txBody>
          <a:bodyPr/>
          <a:lstStyle/>
          <a:p>
            <a:pPr eaLnBrk="1" hangingPunct="1"/>
            <a:r>
              <a:rPr lang="en-US" altLang="ja-JP" sz="4200" smtClean="0"/>
              <a:t>Differential Decay Width</a:t>
            </a:r>
            <a:endParaRPr lang="en-US" altLang="ja-JP" sz="4200" baseline="-25000" smtClean="0"/>
          </a:p>
        </p:txBody>
      </p:sp>
      <p:sp>
        <p:nvSpPr>
          <p:cNvPr id="438331" name="テキスト ボックス 22"/>
          <p:cNvSpPr txBox="1">
            <a:spLocks noChangeArrowheads="1"/>
          </p:cNvSpPr>
          <p:nvPr/>
        </p:nvSpPr>
        <p:spPr bwMode="auto">
          <a:xfrm>
            <a:off x="228600" y="2962275"/>
            <a:ext cx="44767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/>
              <a:t>Lx(Q</a:t>
            </a:r>
            <a:r>
              <a:rPr lang="en-US" altLang="ja-JP" baseline="30000"/>
              <a:t>2</a:t>
            </a:r>
            <a:r>
              <a:rPr lang="en-US" altLang="ja-JP"/>
              <a:t>,γ,cosβ,cosθ)</a:t>
            </a:r>
            <a:r>
              <a:rPr lang="ja-JP" altLang="en-US"/>
              <a:t>：</a:t>
            </a:r>
            <a:r>
              <a:rPr lang="en-US" altLang="ja-JP"/>
              <a:t>Known function as  </a:t>
            </a:r>
          </a:p>
          <a:p>
            <a:pPr>
              <a:buFont typeface="Wingdings 2" pitchFamily="18" charset="2"/>
              <a:buNone/>
            </a:pPr>
            <a:r>
              <a:rPr lang="en-US" altLang="ja-JP"/>
              <a:t>             function of   Q2 and angles.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Wx(Q</a:t>
            </a:r>
            <a:r>
              <a:rPr lang="en-US" altLang="ja-JP" baseline="30000"/>
              <a:t>2</a:t>
            </a:r>
            <a:r>
              <a:rPr lang="en-US" altLang="ja-JP"/>
              <a:t>,s</a:t>
            </a:r>
            <a:r>
              <a:rPr lang="en-US" altLang="ja-JP" baseline="-25000"/>
              <a:t>1</a:t>
            </a:r>
            <a:r>
              <a:rPr lang="en-US" altLang="ja-JP"/>
              <a:t>,s</a:t>
            </a:r>
            <a:r>
              <a:rPr lang="en-US" altLang="ja-JP" baseline="-25000"/>
              <a:t>2</a:t>
            </a:r>
            <a:r>
              <a:rPr lang="en-US" altLang="ja-JP"/>
              <a:t>): Hadron structure function </a:t>
            </a:r>
          </a:p>
          <a:p>
            <a:pPr>
              <a:buFont typeface="Wingdings 2" pitchFamily="18" charset="2"/>
              <a:buNone/>
            </a:pPr>
            <a:r>
              <a:rPr lang="en-US" altLang="ja-JP"/>
              <a:t>                      related with Form Factors.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 X=A,B,SA,C,D… 16  </a:t>
            </a:r>
          </a:p>
          <a:p>
            <a:r>
              <a:rPr lang="en-US" altLang="ja-JP"/>
              <a:t>    but independent  one is 7.</a:t>
            </a:r>
            <a:r>
              <a:rPr lang="en-US" altLang="ja-JP" sz="1400"/>
              <a:t>   </a:t>
            </a:r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383902-19A3-415B-8BC1-61CCB1B4630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  <p:sp>
        <p:nvSpPr>
          <p:cNvPr id="438336" name="Oval 64"/>
          <p:cNvSpPr>
            <a:spLocks noChangeArrowheads="1"/>
          </p:cNvSpPr>
          <p:nvPr/>
        </p:nvSpPr>
        <p:spPr bwMode="auto">
          <a:xfrm>
            <a:off x="5986463" y="4467225"/>
            <a:ext cx="925512" cy="701675"/>
          </a:xfrm>
          <a:prstGeom prst="ellipse">
            <a:avLst/>
          </a:prstGeom>
          <a:solidFill>
            <a:schemeClr val="accent1">
              <a:alpha val="3999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8337" name="Line 65"/>
          <p:cNvSpPr>
            <a:spLocks noChangeShapeType="1"/>
          </p:cNvSpPr>
          <p:nvPr/>
        </p:nvSpPr>
        <p:spPr bwMode="auto">
          <a:xfrm flipV="1">
            <a:off x="4705350" y="5059363"/>
            <a:ext cx="1373188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38338" name="Rectangle 66"/>
          <p:cNvSpPr>
            <a:spLocks noChangeArrowheads="1"/>
          </p:cNvSpPr>
          <p:nvPr/>
        </p:nvSpPr>
        <p:spPr bwMode="auto">
          <a:xfrm>
            <a:off x="2249488" y="5649913"/>
            <a:ext cx="2855912" cy="595312"/>
          </a:xfrm>
          <a:prstGeom prst="rect">
            <a:avLst/>
          </a:prstGeom>
          <a:solidFill>
            <a:schemeClr val="accent1">
              <a:alpha val="2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US" altLang="ja-JP"/>
              <a:t>Related to CP Violation</a:t>
            </a:r>
          </a:p>
        </p:txBody>
      </p:sp>
    </p:spTree>
  </p:cSld>
  <p:clrMapOvr>
    <a:masterClrMapping/>
  </p:clrMapOvr>
  <p:transition advTm="6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5"/>
          <p:cNvSpPr>
            <a:spLocks noChangeArrowheads="1"/>
          </p:cNvSpPr>
          <p:nvPr/>
        </p:nvSpPr>
        <p:spPr bwMode="auto">
          <a:xfrm>
            <a:off x="341313" y="142875"/>
            <a:ext cx="7786687" cy="90011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altLang="ja-JP" sz="3600" dirty="0">
                <a:solidFill>
                  <a:schemeClr val="tx2"/>
                </a:solidFill>
              </a:rPr>
              <a:t>  </a:t>
            </a:r>
            <a:r>
              <a:rPr lang="en-US" altLang="ja-JP" sz="3600" dirty="0">
                <a:solidFill>
                  <a:schemeClr val="tx2"/>
                </a:solidFill>
                <a:latin typeface="+mn-ea"/>
                <a:ea typeface="+mn-ea"/>
              </a:rPr>
              <a:t>τ</a:t>
            </a:r>
            <a:r>
              <a:rPr lang="ja-JP" altLang="en-US" sz="3600" baseline="30000" dirty="0">
                <a:solidFill>
                  <a:schemeClr val="tx2"/>
                </a:solidFill>
                <a:latin typeface="+mn-ea"/>
                <a:ea typeface="+mn-ea"/>
              </a:rPr>
              <a:t>－</a:t>
            </a:r>
            <a:r>
              <a:rPr lang="ja-JP" altLang="en-US" sz="3600" dirty="0">
                <a:solidFill>
                  <a:schemeClr val="tx2"/>
                </a:solidFill>
                <a:latin typeface="+mn-ea"/>
                <a:ea typeface="+mn-ea"/>
              </a:rPr>
              <a:t>→</a:t>
            </a:r>
            <a:r>
              <a:rPr lang="en-US" altLang="ja-JP" sz="3600" dirty="0">
                <a:solidFill>
                  <a:schemeClr val="tx2"/>
                </a:solidFill>
                <a:latin typeface="+mn-ea"/>
                <a:ea typeface="+mn-ea"/>
              </a:rPr>
              <a:t>(3π)</a:t>
            </a:r>
            <a:r>
              <a:rPr lang="ja-JP" altLang="en-US" sz="3600" baseline="30000" dirty="0">
                <a:solidFill>
                  <a:schemeClr val="tx2"/>
                </a:solidFill>
                <a:latin typeface="+mn-ea"/>
                <a:ea typeface="+mn-ea"/>
              </a:rPr>
              <a:t>－</a:t>
            </a:r>
            <a:r>
              <a:rPr lang="en-US" altLang="ja-JP" sz="3600" dirty="0" err="1">
                <a:solidFill>
                  <a:schemeClr val="tx2"/>
                </a:solidFill>
                <a:latin typeface="+mn-ea"/>
                <a:ea typeface="+mn-ea"/>
              </a:rPr>
              <a:t>ν</a:t>
            </a:r>
            <a:r>
              <a:rPr lang="en-US" altLang="ja-JP" sz="3600" baseline="-25000" dirty="0" err="1">
                <a:solidFill>
                  <a:schemeClr val="tx2"/>
                </a:solidFill>
                <a:latin typeface="+mn-ea"/>
                <a:ea typeface="+mn-ea"/>
              </a:rPr>
              <a:t>τ</a:t>
            </a:r>
            <a:r>
              <a:rPr lang="en-US" altLang="ja-JP" sz="3600" dirty="0" err="1">
                <a:solidFill>
                  <a:schemeClr val="tx2"/>
                </a:solidFill>
                <a:latin typeface="+mn-ea"/>
                <a:ea typeface="+mn-ea"/>
              </a:rPr>
              <a:t>Event</a:t>
            </a:r>
            <a:endParaRPr lang="ja-JP" altLang="en-US" sz="3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40322" name="Rectangle 15"/>
          <p:cNvSpPr>
            <a:spLocks noChangeArrowheads="1"/>
          </p:cNvSpPr>
          <p:nvPr/>
        </p:nvSpPr>
        <p:spPr bwMode="auto">
          <a:xfrm>
            <a:off x="4122738" y="1179513"/>
            <a:ext cx="1619250" cy="22494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spcBef>
                <a:spcPct val="20000"/>
              </a:spcBef>
            </a:pPr>
            <a:endParaRPr lang="ja-JP" altLang="en-US" baseline="30000"/>
          </a:p>
        </p:txBody>
      </p:sp>
      <p:sp>
        <p:nvSpPr>
          <p:cNvPr id="440323" name="Rectangle 16"/>
          <p:cNvSpPr>
            <a:spLocks noChangeArrowheads="1"/>
          </p:cNvSpPr>
          <p:nvPr/>
        </p:nvSpPr>
        <p:spPr bwMode="auto">
          <a:xfrm>
            <a:off x="171450" y="1517650"/>
            <a:ext cx="4140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lnSpc>
                <a:spcPct val="80000"/>
              </a:lnSpc>
              <a:spcBef>
                <a:spcPct val="20000"/>
              </a:spcBef>
            </a:pPr>
            <a:r>
              <a:rPr lang="en-US" altLang="ja-JP" sz="2800">
                <a:latin typeface="ＭＳ Ｐゴシック" charset="-128"/>
              </a:rPr>
              <a:t>M(π</a:t>
            </a:r>
            <a:r>
              <a:rPr lang="ja-JP" altLang="en-US" sz="2800" baseline="30000">
                <a:latin typeface="ＭＳ Ｐゴシック" charset="-128"/>
              </a:rPr>
              <a:t>－</a:t>
            </a:r>
            <a:r>
              <a:rPr lang="en-US" altLang="ja-JP" sz="2800">
                <a:latin typeface="ＭＳ Ｐゴシック" charset="-128"/>
              </a:rPr>
              <a:t>π</a:t>
            </a:r>
            <a:r>
              <a:rPr lang="ja-JP" altLang="en-US" sz="2800" baseline="30000">
                <a:latin typeface="ＭＳ Ｐゴシック" charset="-128"/>
              </a:rPr>
              <a:t>－</a:t>
            </a:r>
            <a:r>
              <a:rPr lang="en-US" altLang="ja-JP" sz="2800">
                <a:latin typeface="ＭＳ Ｐゴシック" charset="-128"/>
              </a:rPr>
              <a:t>π</a:t>
            </a:r>
            <a:r>
              <a:rPr lang="ja-JP" altLang="en-US" sz="2800" baseline="30000">
                <a:latin typeface="ＭＳ Ｐゴシック" charset="-128"/>
              </a:rPr>
              <a:t>＋</a:t>
            </a:r>
            <a:r>
              <a:rPr lang="en-US" altLang="ja-JP" sz="2800">
                <a:latin typeface="ＭＳ Ｐゴシック" charset="-128"/>
              </a:rPr>
              <a:t>)</a:t>
            </a:r>
            <a:endParaRPr lang="ja-JP" altLang="en-US" sz="2800">
              <a:latin typeface="ＭＳ Ｐゴシック" charset="-128"/>
            </a:endParaRPr>
          </a:p>
        </p:txBody>
      </p:sp>
      <p:pic>
        <p:nvPicPr>
          <p:cNvPr id="440324" name="Picture 1"/>
          <p:cNvPicPr>
            <a:picLocks noChangeAspect="1" noChangeArrowheads="1"/>
          </p:cNvPicPr>
          <p:nvPr/>
        </p:nvPicPr>
        <p:blipFill>
          <a:blip r:embed="rId3"/>
          <a:srcRect t="44131" r="19598"/>
          <a:stretch>
            <a:fillRect/>
          </a:stretch>
        </p:blipFill>
        <p:spPr bwMode="auto">
          <a:xfrm>
            <a:off x="304800" y="2273300"/>
            <a:ext cx="3257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25" name="スライド番号プレースホルダ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EF22A333-C249-4488-95C8-7781404C854D}" type="slidenum">
              <a:rPr lang="en-US" altLang="ja-JP" sz="1400"/>
              <a:pPr algn="r" defTabSz="914400"/>
              <a:t>31</a:t>
            </a:fld>
            <a:endParaRPr lang="en-US" altLang="ja-JP" sz="1400"/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4724400" y="1492250"/>
          <a:ext cx="4070350" cy="731838"/>
        </p:xfrm>
        <a:graphic>
          <a:graphicData uri="http://schemas.openxmlformats.org/drawingml/2006/table">
            <a:tbl>
              <a:tblPr/>
              <a:tblGrid>
                <a:gridCol w="40703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τ</a:t>
                      </a:r>
                      <a:r>
                        <a:rPr kumimoji="0" lang="ja-JP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－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→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π</a:t>
                      </a:r>
                      <a:r>
                        <a:rPr kumimoji="0" lang="ja-JP" alt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－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π</a:t>
                      </a:r>
                      <a:r>
                        <a:rPr kumimoji="0" lang="ja-JP" alt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－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π</a:t>
                      </a:r>
                      <a:r>
                        <a:rPr kumimoji="0" lang="ja-JP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＋</a:t>
                      </a:r>
                      <a:r>
                        <a:rPr kumimoji="0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ν</a:t>
                      </a:r>
                      <a:r>
                        <a:rPr kumimoji="0" lang="en-US" altLang="ja-JP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τ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候補数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1.96×10</a:t>
                      </a:r>
                      <a:r>
                        <a:rPr kumimoji="0" lang="en-US" altLang="ja-JP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6 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event in 72.2/</a:t>
                      </a:r>
                      <a:r>
                        <a:rPr kumimoji="0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fb</a:t>
                      </a:r>
                      <a:endParaRPr kumimoji="0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3860800" y="3217863"/>
          <a:ext cx="5048250" cy="1800225"/>
        </p:xfrm>
        <a:graphic>
          <a:graphicData uri="http://schemas.openxmlformats.org/drawingml/2006/table">
            <a:tbl>
              <a:tblPr/>
              <a:tblGrid>
                <a:gridCol w="2524125"/>
                <a:gridCol w="2524125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崩壊項目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崩壊項目の割合</a:t>
                      </a: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[%]</a:t>
                      </a:r>
                      <a:endParaRPr kumimoji="0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τ</a:t>
                      </a:r>
                      <a:r>
                        <a:rPr kumimoji="0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-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→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(3h)</a:t>
                      </a:r>
                      <a:r>
                        <a:rPr kumimoji="0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-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π</a:t>
                      </a:r>
                      <a:r>
                        <a:rPr kumimoji="0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0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ν</a:t>
                      </a:r>
                      <a:r>
                        <a:rPr kumimoji="0" lang="en-US" altLang="ja-JP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τ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緑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endParaRPr kumimoji="0" lang="ja-JP" alt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8.00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τ</a:t>
                      </a:r>
                      <a:r>
                        <a:rPr kumimoji="0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-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→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Ksπ</a:t>
                      </a:r>
                      <a:r>
                        <a:rPr kumimoji="0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-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ν</a:t>
                      </a:r>
                      <a:r>
                        <a:rPr kumimoji="0" lang="en-US" altLang="ja-JP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τ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黄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endParaRPr kumimoji="0" lang="ja-JP" alt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0.52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τ</a:t>
                      </a:r>
                      <a:r>
                        <a:rPr kumimoji="0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-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→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π</a:t>
                      </a:r>
                      <a:r>
                        <a:rPr kumimoji="0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-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π</a:t>
                      </a:r>
                      <a:r>
                        <a:rPr kumimoji="0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0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ν</a:t>
                      </a:r>
                      <a:r>
                        <a:rPr kumimoji="0" lang="en-US" altLang="ja-JP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τ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青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endParaRPr kumimoji="0" lang="ja-JP" alt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0.17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その他のバックグラウンド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ピンク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0.79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バックグラウンド合計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9.49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440357" name="テキスト ボックス 10"/>
          <p:cNvSpPr txBox="1">
            <a:spLocks noChangeArrowheads="1"/>
          </p:cNvSpPr>
          <p:nvPr/>
        </p:nvSpPr>
        <p:spPr bwMode="auto">
          <a:xfrm>
            <a:off x="3949700" y="2792413"/>
            <a:ext cx="2236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altLang="ja-JP"/>
              <a:t>Background fraction</a:t>
            </a:r>
            <a:endParaRPr lang="ja-JP" altLang="en-US"/>
          </a:p>
        </p:txBody>
      </p:sp>
      <p:sp>
        <p:nvSpPr>
          <p:cNvPr id="440358" name="テキスト ボックス 11"/>
          <p:cNvSpPr txBox="1">
            <a:spLocks noChangeArrowheads="1"/>
          </p:cNvSpPr>
          <p:nvPr/>
        </p:nvSpPr>
        <p:spPr bwMode="auto">
          <a:xfrm>
            <a:off x="4164013" y="5637213"/>
            <a:ext cx="4416425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ja-JP" altLang="en-US"/>
              <a:t>・</a:t>
            </a:r>
            <a:r>
              <a:rPr lang="en-US" altLang="ja-JP"/>
              <a:t>Agreement between data and MC looks </a:t>
            </a:r>
          </a:p>
          <a:p>
            <a:pPr defTabSz="914400">
              <a:spcBef>
                <a:spcPct val="20000"/>
              </a:spcBef>
            </a:pPr>
            <a:r>
              <a:rPr lang="en-US" altLang="ja-JP"/>
              <a:t>reasonable</a:t>
            </a:r>
          </a:p>
          <a:p>
            <a:pPr defTabSz="914400">
              <a:spcBef>
                <a:spcPct val="20000"/>
              </a:spcBef>
            </a:pPr>
            <a:endParaRPr lang="ja-JP" altLang="en-US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D83064-5C70-420C-B835-BE4ACD08B4F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73329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Rectangle 4"/>
          <p:cNvSpPr>
            <a:spLocks noChangeArrowheads="1"/>
          </p:cNvSpPr>
          <p:nvPr/>
        </p:nvSpPr>
        <p:spPr bwMode="auto">
          <a:xfrm>
            <a:off x="3536950" y="1089025"/>
            <a:ext cx="1890713" cy="20256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spcBef>
                <a:spcPct val="20000"/>
              </a:spcBef>
            </a:pPr>
            <a:endParaRPr lang="ja-JP" altLang="en-US" baseline="30000"/>
          </a:p>
        </p:txBody>
      </p:sp>
      <p:sp>
        <p:nvSpPr>
          <p:cNvPr id="442370" name="Line 26"/>
          <p:cNvSpPr>
            <a:spLocks noChangeShapeType="1"/>
          </p:cNvSpPr>
          <p:nvPr/>
        </p:nvSpPr>
        <p:spPr bwMode="auto">
          <a:xfrm>
            <a:off x="4346575" y="2754313"/>
            <a:ext cx="90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2371" name="Rectangle 27"/>
          <p:cNvSpPr>
            <a:spLocks noChangeArrowheads="1"/>
          </p:cNvSpPr>
          <p:nvPr/>
        </p:nvSpPr>
        <p:spPr bwMode="auto">
          <a:xfrm>
            <a:off x="323850" y="1028700"/>
            <a:ext cx="20701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lnSpc>
                <a:spcPct val="80000"/>
              </a:lnSpc>
              <a:spcBef>
                <a:spcPct val="20000"/>
              </a:spcBef>
            </a:pPr>
            <a:r>
              <a:rPr lang="en-US" altLang="ja-JP" sz="2800">
                <a:latin typeface="ＭＳ Ｐゴシック" charset="-128"/>
              </a:rPr>
              <a:t>M(π</a:t>
            </a:r>
            <a:r>
              <a:rPr lang="ja-JP" altLang="en-US" sz="2800" baseline="30000">
                <a:latin typeface="ＭＳ Ｐゴシック" charset="-128"/>
              </a:rPr>
              <a:t>－</a:t>
            </a:r>
            <a:r>
              <a:rPr lang="en-US" altLang="ja-JP" sz="2800">
                <a:latin typeface="ＭＳ Ｐゴシック" charset="-128"/>
              </a:rPr>
              <a:t>π</a:t>
            </a:r>
            <a:r>
              <a:rPr lang="ja-JP" altLang="en-US" sz="2800" baseline="30000">
                <a:latin typeface="ＭＳ Ｐゴシック" charset="-128"/>
              </a:rPr>
              <a:t>＋</a:t>
            </a:r>
            <a:r>
              <a:rPr lang="en-US" altLang="ja-JP" sz="2800">
                <a:latin typeface="ＭＳ Ｐゴシック" charset="-128"/>
              </a:rPr>
              <a:t>)</a:t>
            </a:r>
            <a:endParaRPr lang="ja-JP" altLang="en-US" sz="2800">
              <a:latin typeface="ＭＳ Ｐゴシック" charset="-128"/>
            </a:endParaRPr>
          </a:p>
        </p:txBody>
      </p:sp>
      <p:pic>
        <p:nvPicPr>
          <p:cNvPr id="442372" name="Picture 1"/>
          <p:cNvPicPr>
            <a:picLocks noChangeAspect="1" noChangeArrowheads="1"/>
          </p:cNvPicPr>
          <p:nvPr/>
        </p:nvPicPr>
        <p:blipFill>
          <a:blip r:embed="rId3"/>
          <a:srcRect t="35362" r="18398"/>
          <a:stretch>
            <a:fillRect/>
          </a:stretch>
        </p:blipFill>
        <p:spPr bwMode="auto">
          <a:xfrm>
            <a:off x="749300" y="1562100"/>
            <a:ext cx="41338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373" name="スライド番号プレースホルダ 7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51D6214E-3114-4F79-B3FB-563C2126038C}" type="slidenum">
              <a:rPr lang="en-US" altLang="ja-JP" sz="1400"/>
              <a:pPr algn="r" defTabSz="914400"/>
              <a:t>32</a:t>
            </a:fld>
            <a:endParaRPr lang="en-US" altLang="ja-JP" sz="1400"/>
          </a:p>
        </p:txBody>
      </p:sp>
      <p:sp>
        <p:nvSpPr>
          <p:cNvPr id="442374" name="テキスト ボックス 8"/>
          <p:cNvSpPr txBox="1">
            <a:spLocks noChangeArrowheads="1"/>
          </p:cNvSpPr>
          <p:nvPr/>
        </p:nvSpPr>
        <p:spPr bwMode="auto">
          <a:xfrm>
            <a:off x="527050" y="228600"/>
            <a:ext cx="400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altLang="ja-JP" sz="2400">
                <a:latin typeface="ＭＳ ゴシック" pitchFamily="49" charset="-128"/>
              </a:rPr>
              <a:t>τ</a:t>
            </a:r>
            <a:r>
              <a:rPr lang="en-US" altLang="ja-JP" sz="2400" baseline="30000">
                <a:latin typeface="ＭＳ ゴシック" pitchFamily="49" charset="-128"/>
              </a:rPr>
              <a:t>-</a:t>
            </a:r>
            <a:r>
              <a:rPr lang="ja-JP" altLang="en-US" sz="2400">
                <a:latin typeface="ＭＳ ゴシック" pitchFamily="49" charset="-128"/>
              </a:rPr>
              <a:t>→</a:t>
            </a:r>
            <a:r>
              <a:rPr lang="en-US" altLang="ja-JP" sz="2400">
                <a:latin typeface="ＭＳ ゴシック" pitchFamily="49" charset="-128"/>
              </a:rPr>
              <a:t>π</a:t>
            </a:r>
            <a:r>
              <a:rPr lang="en-US" altLang="ja-JP" sz="2400" baseline="30000">
                <a:latin typeface="ＭＳ ゴシック" pitchFamily="49" charset="-128"/>
              </a:rPr>
              <a:t>-</a:t>
            </a:r>
            <a:r>
              <a:rPr lang="en-US" altLang="ja-JP" sz="2400">
                <a:latin typeface="ＭＳ ゴシック" pitchFamily="49" charset="-128"/>
              </a:rPr>
              <a:t>π</a:t>
            </a:r>
            <a:r>
              <a:rPr lang="en-US" altLang="ja-JP" sz="2400" baseline="30000">
                <a:latin typeface="ＭＳ ゴシック" pitchFamily="49" charset="-128"/>
              </a:rPr>
              <a:t>-</a:t>
            </a:r>
            <a:r>
              <a:rPr lang="en-US" altLang="ja-JP" sz="2400">
                <a:latin typeface="ＭＳ ゴシック" pitchFamily="49" charset="-128"/>
              </a:rPr>
              <a:t>π</a:t>
            </a:r>
            <a:r>
              <a:rPr lang="ja-JP" altLang="en-US" sz="2400" baseline="30000">
                <a:latin typeface="ＭＳ ゴシック" pitchFamily="49" charset="-128"/>
              </a:rPr>
              <a:t>＋</a:t>
            </a:r>
            <a:r>
              <a:rPr lang="en-US" altLang="ja-JP" sz="2400">
                <a:latin typeface="ＭＳ ゴシック" pitchFamily="49" charset="-128"/>
              </a:rPr>
              <a:t>ν</a:t>
            </a:r>
            <a:r>
              <a:rPr lang="en-US" altLang="ja-JP" sz="2400" baseline="-25000">
                <a:latin typeface="ＭＳ ゴシック" pitchFamily="49" charset="-128"/>
              </a:rPr>
              <a:t>τ</a:t>
            </a:r>
            <a:endParaRPr lang="ja-JP" altLang="en-US" sz="2400">
              <a:latin typeface="ＭＳ ゴシック" pitchFamily="49" charset="-128"/>
            </a:endParaRPr>
          </a:p>
        </p:txBody>
      </p:sp>
      <p:sp>
        <p:nvSpPr>
          <p:cNvPr id="442375" name="左大かっこ 9"/>
          <p:cNvSpPr>
            <a:spLocks/>
          </p:cNvSpPr>
          <p:nvPr/>
        </p:nvSpPr>
        <p:spPr bwMode="auto">
          <a:xfrm rot="5400000">
            <a:off x="1884362" y="-147637"/>
            <a:ext cx="155575" cy="863600"/>
          </a:xfrm>
          <a:prstGeom prst="leftBracket">
            <a:avLst>
              <a:gd name="adj" fmla="val 8301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>
              <a:spcBef>
                <a:spcPct val="20000"/>
              </a:spcBef>
            </a:pPr>
            <a:endParaRPr lang="ja-JP" altLang="en-US" baseline="30000"/>
          </a:p>
        </p:txBody>
      </p:sp>
      <p:sp>
        <p:nvSpPr>
          <p:cNvPr id="442376" name="左大かっこ 10"/>
          <p:cNvSpPr>
            <a:spLocks/>
          </p:cNvSpPr>
          <p:nvPr/>
        </p:nvSpPr>
        <p:spPr bwMode="auto">
          <a:xfrm rot="-5400000">
            <a:off x="2011362" y="468313"/>
            <a:ext cx="155575" cy="431800"/>
          </a:xfrm>
          <a:prstGeom prst="leftBracket">
            <a:avLst>
              <a:gd name="adj" fmla="val 8288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>
              <a:spcBef>
                <a:spcPct val="20000"/>
              </a:spcBef>
            </a:pPr>
            <a:endParaRPr lang="ja-JP" altLang="en-US" baseline="30000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26941A-C835-4F47-8FA0-8224FB91BCB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55985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タイトル 1"/>
          <p:cNvSpPr>
            <a:spLocks noGrp="1"/>
          </p:cNvSpPr>
          <p:nvPr>
            <p:ph type="title" idx="4294967295"/>
          </p:nvPr>
        </p:nvSpPr>
        <p:spPr>
          <a:xfrm>
            <a:off x="0" y="252413"/>
            <a:ext cx="4056063" cy="398462"/>
          </a:xfrm>
        </p:spPr>
        <p:txBody>
          <a:bodyPr/>
          <a:lstStyle/>
          <a:p>
            <a:pPr eaLnBrk="1" hangingPunct="1"/>
            <a:r>
              <a:rPr lang="en-US" altLang="ja-JP" sz="3300" smtClean="0"/>
              <a:t>cosβ distribution</a:t>
            </a:r>
            <a:endParaRPr lang="ja-JP" altLang="en-US" sz="3300" smtClean="0"/>
          </a:p>
        </p:txBody>
      </p:sp>
      <p:sp>
        <p:nvSpPr>
          <p:cNvPr id="444418" name="スライド番号プレースホルダ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E713B2C1-AC0F-485E-A743-C12D87F31838}" type="slidenum">
              <a:rPr lang="en-US" altLang="ja-JP" sz="1400"/>
              <a:pPr algn="r" defTabSz="914400"/>
              <a:t>33</a:t>
            </a:fld>
            <a:endParaRPr lang="en-US" altLang="ja-JP" sz="1400"/>
          </a:p>
        </p:txBody>
      </p:sp>
      <p:sp>
        <p:nvSpPr>
          <p:cNvPr id="444419" name="テキスト ボックス 8"/>
          <p:cNvSpPr txBox="1">
            <a:spLocks noChangeArrowheads="1"/>
          </p:cNvSpPr>
          <p:nvPr/>
        </p:nvSpPr>
        <p:spPr bwMode="auto">
          <a:xfrm>
            <a:off x="1016000" y="1206500"/>
            <a:ext cx="4622800" cy="4000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altLang="ja-JP" sz="2000"/>
              <a:t>For all Q</a:t>
            </a:r>
            <a:r>
              <a:rPr lang="en-US" altLang="ja-JP" sz="2000" baseline="30000"/>
              <a:t>2</a:t>
            </a:r>
            <a:r>
              <a:rPr lang="en-US" altLang="ja-JP" sz="2000"/>
              <a:t>bin</a:t>
            </a:r>
            <a:endParaRPr lang="ja-JP" altLang="en-US" sz="2000"/>
          </a:p>
        </p:txBody>
      </p:sp>
      <p:pic>
        <p:nvPicPr>
          <p:cNvPr id="444420" name="Picture 1"/>
          <p:cNvPicPr>
            <a:picLocks noChangeAspect="1" noChangeArrowheads="1"/>
          </p:cNvPicPr>
          <p:nvPr/>
        </p:nvPicPr>
        <p:blipFill>
          <a:blip r:embed="rId3"/>
          <a:srcRect t="45264" r="19998"/>
          <a:stretch>
            <a:fillRect/>
          </a:stretch>
        </p:blipFill>
        <p:spPr bwMode="auto">
          <a:xfrm>
            <a:off x="304800" y="2163763"/>
            <a:ext cx="422275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21" name="Picture 4"/>
          <p:cNvPicPr>
            <a:picLocks noChangeAspect="1" noChangeArrowheads="1"/>
          </p:cNvPicPr>
          <p:nvPr/>
        </p:nvPicPr>
        <p:blipFill>
          <a:blip r:embed="rId4"/>
          <a:srcRect t="45264" r="19998"/>
          <a:stretch>
            <a:fillRect/>
          </a:stretch>
        </p:blipFill>
        <p:spPr bwMode="auto">
          <a:xfrm>
            <a:off x="4616450" y="2163763"/>
            <a:ext cx="4241800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4422" name="テキスト ボックス 7"/>
          <p:cNvSpPr txBox="1">
            <a:spLocks noChangeArrowheads="1"/>
          </p:cNvSpPr>
          <p:nvPr/>
        </p:nvSpPr>
        <p:spPr bwMode="auto">
          <a:xfrm>
            <a:off x="6267450" y="1835150"/>
            <a:ext cx="1416050" cy="461963"/>
          </a:xfrm>
          <a:prstGeom prst="rect">
            <a:avLst/>
          </a:prstGeom>
          <a:solidFill>
            <a:srgbClr val="D3E5FF"/>
          </a:solidFill>
          <a:ln w="9525">
            <a:solidFill>
              <a:srgbClr val="D3E5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ja-JP" altLang="en-US" sz="2400"/>
              <a:t>検出効率</a:t>
            </a:r>
          </a:p>
        </p:txBody>
      </p:sp>
      <p:sp>
        <p:nvSpPr>
          <p:cNvPr id="444423" name="テキスト ボックス 6"/>
          <p:cNvSpPr txBox="1">
            <a:spLocks noChangeArrowheads="1"/>
          </p:cNvSpPr>
          <p:nvPr/>
        </p:nvSpPr>
        <p:spPr bwMode="auto">
          <a:xfrm>
            <a:off x="1771650" y="1852613"/>
            <a:ext cx="1155700" cy="461962"/>
          </a:xfrm>
          <a:prstGeom prst="rect">
            <a:avLst/>
          </a:prstGeom>
          <a:solidFill>
            <a:srgbClr val="D3E5FF"/>
          </a:solidFill>
          <a:ln w="9525">
            <a:solidFill>
              <a:srgbClr val="D3E5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altLang="ja-JP" sz="2400"/>
              <a:t>cosβ</a:t>
            </a:r>
            <a:endParaRPr lang="ja-JP" altLang="en-US" sz="2400"/>
          </a:p>
        </p:txBody>
      </p:sp>
      <p:sp>
        <p:nvSpPr>
          <p:cNvPr id="444424" name="テキスト ボックス 11"/>
          <p:cNvSpPr txBox="1">
            <a:spLocks noChangeArrowheads="1"/>
          </p:cNvSpPr>
          <p:nvPr/>
        </p:nvSpPr>
        <p:spPr bwMode="auto">
          <a:xfrm>
            <a:off x="927100" y="5918200"/>
            <a:ext cx="657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altLang="ja-JP" sz="2400"/>
              <a:t>cos</a:t>
            </a:r>
            <a:r>
              <a:rPr lang="en-US" altLang="ja-JP" sz="2400" baseline="30000"/>
              <a:t>2</a:t>
            </a:r>
            <a:r>
              <a:rPr lang="en-US" altLang="ja-JP" sz="2400"/>
              <a:t>β-1</a:t>
            </a:r>
            <a:r>
              <a:rPr lang="ja-JP" altLang="en-US" sz="2400"/>
              <a:t> </a:t>
            </a:r>
            <a:r>
              <a:rPr lang="en-US" altLang="ja-JP" sz="2400"/>
              <a:t>distribution is expected for</a:t>
            </a:r>
            <a:r>
              <a:rPr lang="ja-JP" altLang="en-US" sz="2400"/>
              <a:t> </a:t>
            </a:r>
            <a:r>
              <a:rPr lang="en-US" altLang="ja-JP" sz="2400"/>
              <a:t>J</a:t>
            </a:r>
            <a:r>
              <a:rPr lang="en-US" altLang="ja-JP" sz="2400" baseline="30000"/>
              <a:t>P</a:t>
            </a:r>
            <a:r>
              <a:rPr lang="en-US" altLang="ja-JP" sz="2400"/>
              <a:t>=1</a:t>
            </a:r>
            <a:r>
              <a:rPr lang="en-US" altLang="ja-JP" sz="2400" baseline="30000"/>
              <a:t>+ </a:t>
            </a:r>
            <a:endParaRPr lang="ja-JP" altLang="en-US" sz="2400"/>
          </a:p>
        </p:txBody>
      </p:sp>
      <p:pic>
        <p:nvPicPr>
          <p:cNvPr id="444425" name="図 3" descr="名称未設定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7450" y="220663"/>
            <a:ext cx="17494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4426" name="テキスト ボックス 10"/>
          <p:cNvSpPr txBox="1">
            <a:spLocks noChangeArrowheads="1"/>
          </p:cNvSpPr>
          <p:nvPr/>
        </p:nvSpPr>
        <p:spPr bwMode="auto">
          <a:xfrm>
            <a:off x="4527550" y="1606550"/>
            <a:ext cx="1739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Acceptance</a:t>
            </a:r>
            <a:endParaRPr lang="ja-JP" alt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A2C92B-77D7-4D42-B016-23E73A02AF6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33578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43" name="テキスト ボックス 19"/>
          <p:cNvSpPr txBox="1">
            <a:spLocks noChangeArrowheads="1"/>
          </p:cNvSpPr>
          <p:nvPr/>
        </p:nvSpPr>
        <p:spPr bwMode="auto">
          <a:xfrm>
            <a:off x="3416300" y="2006600"/>
            <a:ext cx="21320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altLang="ja-JP" sz="1600"/>
              <a:t>m=1,3(cos</a:t>
            </a:r>
            <a:r>
              <a:rPr lang="en-US" altLang="ja-JP" sz="1600" baseline="30000"/>
              <a:t>2</a:t>
            </a:r>
            <a:r>
              <a:rPr lang="en-US" altLang="ja-JP" sz="1600"/>
              <a:t>β-1)/2,</a:t>
            </a:r>
            <a:r>
              <a:rPr lang="ja-JP" altLang="en-US" sz="1600"/>
              <a:t>・・・</a:t>
            </a:r>
          </a:p>
        </p:txBody>
      </p:sp>
      <p:sp>
        <p:nvSpPr>
          <p:cNvPr id="154644" name="テキスト ボックス 6"/>
          <p:cNvSpPr txBox="1">
            <a:spLocks noChangeArrowheads="1"/>
          </p:cNvSpPr>
          <p:nvPr/>
        </p:nvSpPr>
        <p:spPr bwMode="auto">
          <a:xfrm>
            <a:off x="704850" y="2006600"/>
            <a:ext cx="25082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altLang="ja-JP" sz="1600"/>
              <a:t>A(Q</a:t>
            </a:r>
            <a:r>
              <a:rPr lang="en-US" altLang="ja-JP" sz="1600" baseline="30000"/>
              <a:t>2</a:t>
            </a:r>
            <a:r>
              <a:rPr lang="en-US" altLang="ja-JP" sz="1600"/>
              <a:t>,mτ)</a:t>
            </a:r>
            <a:r>
              <a:rPr lang="ja-JP" altLang="en-US" sz="1600"/>
              <a:t>：</a:t>
            </a:r>
            <a:r>
              <a:rPr lang="en-US" altLang="ja-JP" sz="1600"/>
              <a:t>Known function</a:t>
            </a:r>
            <a:endParaRPr lang="ja-JP" altLang="en-US" sz="1600"/>
          </a:p>
        </p:txBody>
      </p:sp>
      <p:sp>
        <p:nvSpPr>
          <p:cNvPr id="154645" name="タイトル 1"/>
          <p:cNvSpPr>
            <a:spLocks noGrp="1"/>
          </p:cNvSpPr>
          <p:nvPr>
            <p:ph type="title" idx="4294967295"/>
          </p:nvPr>
        </p:nvSpPr>
        <p:spPr>
          <a:xfrm>
            <a:off x="-495300" y="-82550"/>
            <a:ext cx="5048250" cy="620713"/>
          </a:xfrm>
        </p:spPr>
        <p:txBody>
          <a:bodyPr/>
          <a:lstStyle/>
          <a:p>
            <a:pPr eaLnBrk="1" hangingPunct="1"/>
            <a:r>
              <a:rPr lang="en-US" altLang="ja-JP" sz="2500" smtClean="0"/>
              <a:t>Angular Analysis.</a:t>
            </a:r>
            <a:endParaRPr lang="ja-JP" altLang="en-US" sz="2500" smtClean="0"/>
          </a:p>
        </p:txBody>
      </p:sp>
      <p:sp>
        <p:nvSpPr>
          <p:cNvPr id="154646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304800" y="539750"/>
            <a:ext cx="8356600" cy="1066800"/>
          </a:xfrm>
        </p:spPr>
        <p:txBody>
          <a:bodyPr/>
          <a:lstStyle/>
          <a:p>
            <a:pPr eaLnBrk="1" hangingPunct="1"/>
            <a:r>
              <a:rPr lang="en-US" altLang="ja-JP" sz="1400" smtClean="0"/>
              <a:t>For each mass bin, get the angular moments.   -</a:t>
            </a:r>
            <a:r>
              <a:rPr lang="en-US" altLang="ja-JP" sz="1400" smtClean="0">
                <a:sym typeface="Wingdings" pitchFamily="2" charset="2"/>
              </a:rPr>
              <a:t>   Wx</a:t>
            </a:r>
            <a:endParaRPr lang="en-US" altLang="ja-JP" sz="14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ja-JP" sz="1400" smtClean="0"/>
              <a:t>	</a:t>
            </a:r>
            <a:endParaRPr lang="ja-JP" altLang="en-US" sz="1400" smtClean="0"/>
          </a:p>
        </p:txBody>
      </p:sp>
      <p:sp>
        <p:nvSpPr>
          <p:cNvPr id="154647" name="スライド番号プレースホルダ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CAAC07C8-6DA9-4847-AF46-31E9ACB49A02}" type="slidenum">
              <a:rPr lang="en-US" altLang="ja-JP" sz="1400"/>
              <a:pPr algn="r" defTabSz="914400"/>
              <a:t>34</a:t>
            </a:fld>
            <a:endParaRPr lang="en-US" altLang="ja-JP" sz="1400"/>
          </a:p>
        </p:txBody>
      </p:sp>
      <p:graphicFrame>
        <p:nvGraphicFramePr>
          <p:cNvPr id="154631" name="Object 7"/>
          <p:cNvGraphicFramePr>
            <a:graphicFrameLocks noChangeAspect="1"/>
          </p:cNvGraphicFramePr>
          <p:nvPr/>
        </p:nvGraphicFramePr>
        <p:xfrm>
          <a:off x="482600" y="939800"/>
          <a:ext cx="5495925" cy="1111250"/>
        </p:xfrm>
        <a:graphic>
          <a:graphicData uri="http://schemas.openxmlformats.org/presentationml/2006/ole">
            <p:oleObj spid="_x0000_s154631" name="数式" r:id="rId4" imgW="2552400" imgH="888840" progId="Equation.3">
              <p:embed/>
            </p:oleObj>
          </a:graphicData>
        </a:graphic>
      </p:graphicFrame>
      <p:sp>
        <p:nvSpPr>
          <p:cNvPr id="154648" name="テキスト ボックス 5"/>
          <p:cNvSpPr txBox="1">
            <a:spLocks noChangeArrowheads="1"/>
          </p:cNvSpPr>
          <p:nvPr/>
        </p:nvSpPr>
        <p:spPr bwMode="auto">
          <a:xfrm>
            <a:off x="171450" y="2406650"/>
            <a:ext cx="5815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altLang="ja-JP"/>
              <a:t>Relation between moments and structure function Wx</a:t>
            </a:r>
            <a:endParaRPr lang="ja-JP" altLang="en-US"/>
          </a:p>
        </p:txBody>
      </p:sp>
      <p:graphicFrame>
        <p:nvGraphicFramePr>
          <p:cNvPr id="154633" name="Object 9"/>
          <p:cNvGraphicFramePr>
            <a:graphicFrameLocks noChangeAspect="1"/>
          </p:cNvGraphicFramePr>
          <p:nvPr/>
        </p:nvGraphicFramePr>
        <p:xfrm>
          <a:off x="527050" y="2717800"/>
          <a:ext cx="6777038" cy="3633788"/>
        </p:xfrm>
        <a:graphic>
          <a:graphicData uri="http://schemas.openxmlformats.org/presentationml/2006/ole">
            <p:oleObj spid="_x0000_s154633" name="数式" r:id="rId5" imgW="3797280" imgH="3009600" progId="Equation.3">
              <p:embed/>
            </p:oleObj>
          </a:graphicData>
        </a:graphic>
      </p:graphicFrame>
      <p:sp>
        <p:nvSpPr>
          <p:cNvPr id="154649" name="円形吹き出し 8"/>
          <p:cNvSpPr>
            <a:spLocks noChangeArrowheads="1"/>
          </p:cNvSpPr>
          <p:nvPr/>
        </p:nvSpPr>
        <p:spPr bwMode="auto">
          <a:xfrm>
            <a:off x="6216650" y="3517900"/>
            <a:ext cx="2044700" cy="115570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>
              <a:spcBef>
                <a:spcPct val="20000"/>
              </a:spcBef>
            </a:pPr>
            <a:endParaRPr lang="ja-JP" altLang="en-US" baseline="30000"/>
          </a:p>
        </p:txBody>
      </p:sp>
      <p:sp>
        <p:nvSpPr>
          <p:cNvPr id="154650" name="右中かっこ 15"/>
          <p:cNvSpPr>
            <a:spLocks/>
          </p:cNvSpPr>
          <p:nvPr/>
        </p:nvSpPr>
        <p:spPr bwMode="auto">
          <a:xfrm>
            <a:off x="5994400" y="984250"/>
            <a:ext cx="266700" cy="488950"/>
          </a:xfrm>
          <a:prstGeom prst="rightBrace">
            <a:avLst>
              <a:gd name="adj1" fmla="val 8335"/>
              <a:gd name="adj2" fmla="val 50000"/>
            </a:avLst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defTabSz="914400">
              <a:spcBef>
                <a:spcPct val="20000"/>
              </a:spcBef>
            </a:pPr>
            <a:endParaRPr lang="ja-JP" altLang="en-US" baseline="30000"/>
          </a:p>
        </p:txBody>
      </p:sp>
      <p:sp>
        <p:nvSpPr>
          <p:cNvPr id="154651" name="右中かっこ 16"/>
          <p:cNvSpPr>
            <a:spLocks/>
          </p:cNvSpPr>
          <p:nvPr/>
        </p:nvSpPr>
        <p:spPr bwMode="auto">
          <a:xfrm>
            <a:off x="5994400" y="1517650"/>
            <a:ext cx="266700" cy="488950"/>
          </a:xfrm>
          <a:prstGeom prst="rightBrace">
            <a:avLst>
              <a:gd name="adj1" fmla="val 8335"/>
              <a:gd name="adj2" fmla="val 50000"/>
            </a:avLst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defTabSz="914400">
              <a:spcBef>
                <a:spcPct val="20000"/>
              </a:spcBef>
            </a:pPr>
            <a:endParaRPr lang="ja-JP" altLang="en-US" baseline="30000"/>
          </a:p>
        </p:txBody>
      </p:sp>
      <p:sp>
        <p:nvSpPr>
          <p:cNvPr id="154652" name="テキスト ボックス 17"/>
          <p:cNvSpPr txBox="1">
            <a:spLocks noChangeArrowheads="1"/>
          </p:cNvSpPr>
          <p:nvPr/>
        </p:nvSpPr>
        <p:spPr bwMode="auto">
          <a:xfrm>
            <a:off x="6305550" y="102870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altLang="ja-JP">
                <a:solidFill>
                  <a:srgbClr val="00B0F0"/>
                </a:solidFill>
              </a:rPr>
              <a:t>definition</a:t>
            </a:r>
            <a:endParaRPr lang="ja-JP" altLang="en-US">
              <a:solidFill>
                <a:srgbClr val="00B0F0"/>
              </a:solidFill>
            </a:endParaRPr>
          </a:p>
        </p:txBody>
      </p:sp>
      <p:sp>
        <p:nvSpPr>
          <p:cNvPr id="154653" name="テキスト ボックス 18"/>
          <p:cNvSpPr txBox="1">
            <a:spLocks noChangeArrowheads="1"/>
          </p:cNvSpPr>
          <p:nvPr/>
        </p:nvSpPr>
        <p:spPr bwMode="auto">
          <a:xfrm>
            <a:off x="6305550" y="15748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altLang="ja-JP">
                <a:solidFill>
                  <a:srgbClr val="00B0F0"/>
                </a:solidFill>
              </a:rPr>
              <a:t>experiment</a:t>
            </a:r>
          </a:p>
        </p:txBody>
      </p:sp>
      <p:sp>
        <p:nvSpPr>
          <p:cNvPr id="154654" name="円形吹き出し 20"/>
          <p:cNvSpPr>
            <a:spLocks noChangeArrowheads="1"/>
          </p:cNvSpPr>
          <p:nvPr/>
        </p:nvSpPr>
        <p:spPr bwMode="auto">
          <a:xfrm>
            <a:off x="5772150" y="3962400"/>
            <a:ext cx="1955800" cy="102235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>
              <a:spcBef>
                <a:spcPct val="20000"/>
              </a:spcBef>
            </a:pPr>
            <a:endParaRPr lang="ja-JP" altLang="en-US" baseline="30000"/>
          </a:p>
        </p:txBody>
      </p:sp>
      <p:sp>
        <p:nvSpPr>
          <p:cNvPr id="154655" name="円形吹き出し 21"/>
          <p:cNvSpPr>
            <a:spLocks noChangeArrowheads="1"/>
          </p:cNvSpPr>
          <p:nvPr/>
        </p:nvSpPr>
        <p:spPr bwMode="auto">
          <a:xfrm>
            <a:off x="6038850" y="3873500"/>
            <a:ext cx="2000250" cy="1733550"/>
          </a:xfrm>
          <a:prstGeom prst="wedgeEllipseCallout">
            <a:avLst>
              <a:gd name="adj1" fmla="val -66185"/>
              <a:gd name="adj2" fmla="val -21889"/>
            </a:avLst>
          </a:prstGeom>
          <a:solidFill>
            <a:srgbClr val="FFFF9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>
              <a:spcBef>
                <a:spcPct val="20000"/>
              </a:spcBef>
            </a:pPr>
            <a:endParaRPr lang="ja-JP" altLang="en-US"/>
          </a:p>
        </p:txBody>
      </p:sp>
      <p:graphicFrame>
        <p:nvGraphicFramePr>
          <p:cNvPr id="154642" name="Object 18"/>
          <p:cNvGraphicFramePr>
            <a:graphicFrameLocks noChangeAspect="1"/>
          </p:cNvGraphicFramePr>
          <p:nvPr/>
        </p:nvGraphicFramePr>
        <p:xfrm>
          <a:off x="5711825" y="4405313"/>
          <a:ext cx="2798763" cy="747712"/>
        </p:xfrm>
        <a:graphic>
          <a:graphicData uri="http://schemas.openxmlformats.org/presentationml/2006/ole">
            <p:oleObj spid="_x0000_s154642" name="Equation" r:id="rId6" imgW="1879560" imgH="482400" progId="Equation.DSMT4">
              <p:embed/>
            </p:oleObj>
          </a:graphicData>
        </a:graphic>
      </p:graphicFrame>
      <p:sp>
        <p:nvSpPr>
          <p:cNvPr id="18" name="日付プレースホルダ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B133BD-706B-4778-A572-640F499B04C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0" name="フッター プレースホルダ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7219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45" name="テキスト ボックス 3"/>
          <p:cNvSpPr txBox="1">
            <a:spLocks noChangeArrowheads="1"/>
          </p:cNvSpPr>
          <p:nvPr/>
        </p:nvSpPr>
        <p:spPr bwMode="auto">
          <a:xfrm>
            <a:off x="393700" y="317500"/>
            <a:ext cx="7245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altLang="ja-JP" sz="2400"/>
              <a:t>First Very Preliminary Results:  1</a:t>
            </a:r>
            <a:r>
              <a:rPr lang="en-US" altLang="ja-JP" sz="2400" baseline="30000"/>
              <a:t>+</a:t>
            </a:r>
            <a:r>
              <a:rPr lang="en-US" altLang="ja-JP" sz="2400"/>
              <a:t> contribution</a:t>
            </a:r>
            <a:endParaRPr lang="ja-JP" altLang="en-US" sz="2400"/>
          </a:p>
        </p:txBody>
      </p:sp>
      <p:sp>
        <p:nvSpPr>
          <p:cNvPr id="448546" name="Line 11"/>
          <p:cNvSpPr>
            <a:spLocks noChangeShapeType="1"/>
          </p:cNvSpPr>
          <p:nvPr/>
        </p:nvSpPr>
        <p:spPr bwMode="auto">
          <a:xfrm>
            <a:off x="341313" y="728663"/>
            <a:ext cx="5265737" cy="0"/>
          </a:xfrm>
          <a:prstGeom prst="line">
            <a:avLst/>
          </a:prstGeom>
          <a:noFill/>
          <a:ln w="28575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8547" name="Line 12"/>
          <p:cNvSpPr>
            <a:spLocks noChangeShapeType="1"/>
          </p:cNvSpPr>
          <p:nvPr/>
        </p:nvSpPr>
        <p:spPr bwMode="auto">
          <a:xfrm>
            <a:off x="431800" y="819150"/>
            <a:ext cx="5265738" cy="0"/>
          </a:xfrm>
          <a:prstGeom prst="line">
            <a:avLst/>
          </a:prstGeom>
          <a:noFill/>
          <a:ln w="28575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448548" name="Picture 6"/>
          <p:cNvPicPr>
            <a:picLocks noChangeAspect="1" noChangeArrowheads="1"/>
          </p:cNvPicPr>
          <p:nvPr/>
        </p:nvPicPr>
        <p:blipFill>
          <a:blip r:embed="rId4"/>
          <a:srcRect t="45264" r="19998"/>
          <a:stretch>
            <a:fillRect/>
          </a:stretch>
        </p:blipFill>
        <p:spPr bwMode="auto">
          <a:xfrm>
            <a:off x="215900" y="984250"/>
            <a:ext cx="28035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49" name="Picture 2"/>
          <p:cNvPicPr>
            <a:picLocks noChangeAspect="1" noChangeArrowheads="1"/>
          </p:cNvPicPr>
          <p:nvPr/>
        </p:nvPicPr>
        <p:blipFill>
          <a:blip r:embed="rId5"/>
          <a:srcRect t="45264" r="19998"/>
          <a:stretch>
            <a:fillRect/>
          </a:stretch>
        </p:blipFill>
        <p:spPr bwMode="auto">
          <a:xfrm>
            <a:off x="3154363" y="1028700"/>
            <a:ext cx="2840037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50" name="Picture 4"/>
          <p:cNvPicPr>
            <a:picLocks noChangeAspect="1" noChangeArrowheads="1"/>
          </p:cNvPicPr>
          <p:nvPr/>
        </p:nvPicPr>
        <p:blipFill>
          <a:blip r:embed="rId6"/>
          <a:srcRect t="45264" r="19998"/>
          <a:stretch>
            <a:fillRect/>
          </a:stretch>
        </p:blipFill>
        <p:spPr bwMode="auto">
          <a:xfrm>
            <a:off x="6127750" y="1073150"/>
            <a:ext cx="27940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3771900" y="4318000"/>
          <a:ext cx="4356100" cy="1219200"/>
        </p:xfrm>
        <a:graphic>
          <a:graphicData uri="http://schemas.openxmlformats.org/drawingml/2006/table">
            <a:tbl>
              <a:tblPr/>
              <a:tblGrid>
                <a:gridCol w="2178050"/>
                <a:gridCol w="21780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構造関数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構造因子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W</a:t>
                      </a:r>
                      <a:r>
                        <a:rPr kumimoji="0" lang="en-US" altLang="ja-JP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F</a:t>
                      </a:r>
                      <a:r>
                        <a:rPr kumimoji="0" lang="en-US" altLang="ja-JP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  F</a:t>
                      </a:r>
                      <a:r>
                        <a:rPr kumimoji="0" lang="en-US" altLang="ja-JP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  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W</a:t>
                      </a:r>
                      <a:r>
                        <a:rPr kumimoji="0" lang="en-US" altLang="ja-JP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C</a:t>
                      </a:r>
                      <a:endParaRPr kumimoji="0" lang="ja-JP" alt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F</a:t>
                      </a:r>
                      <a:r>
                        <a:rPr kumimoji="0" lang="en-US" altLang="ja-JP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  F</a:t>
                      </a:r>
                      <a:r>
                        <a:rPr kumimoji="0" lang="en-US" altLang="ja-JP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2</a:t>
                      </a:r>
                      <a:endParaRPr kumimoji="0" lang="ja-JP" alt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W</a:t>
                      </a:r>
                      <a:r>
                        <a:rPr kumimoji="0" lang="en-US" altLang="ja-JP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D</a:t>
                      </a:r>
                      <a:endParaRPr kumimoji="0" lang="ja-JP" alt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F</a:t>
                      </a:r>
                      <a:r>
                        <a:rPr kumimoji="0" lang="en-US" altLang="ja-JP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  F</a:t>
                      </a:r>
                      <a:r>
                        <a:rPr kumimoji="0" lang="en-US" altLang="ja-JP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2</a:t>
                      </a:r>
                      <a:endParaRPr kumimoji="0" lang="ja-JP" alt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448568" name="テキスト ボックス 9"/>
          <p:cNvSpPr txBox="1">
            <a:spLocks noChangeArrowheads="1"/>
          </p:cNvSpPr>
          <p:nvPr/>
        </p:nvSpPr>
        <p:spPr bwMode="auto">
          <a:xfrm>
            <a:off x="1238250" y="939800"/>
            <a:ext cx="8890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n-US" altLang="ja-JP" sz="1400"/>
              <a:t>&lt;W</a:t>
            </a:r>
            <a:r>
              <a:rPr lang="en-US" altLang="ja-JP" sz="1400" baseline="-25000"/>
              <a:t>A</a:t>
            </a:r>
            <a:r>
              <a:rPr lang="en-US" altLang="ja-JP" sz="1400"/>
              <a:t>&gt;</a:t>
            </a:r>
            <a:endParaRPr lang="ja-JP" altLang="en-US" sz="1400"/>
          </a:p>
        </p:txBody>
      </p:sp>
      <p:sp>
        <p:nvSpPr>
          <p:cNvPr id="448569" name="テキスト ボックス 12"/>
          <p:cNvSpPr txBox="1">
            <a:spLocks noChangeArrowheads="1"/>
          </p:cNvSpPr>
          <p:nvPr/>
        </p:nvSpPr>
        <p:spPr bwMode="auto">
          <a:xfrm>
            <a:off x="4171950" y="942975"/>
            <a:ext cx="8890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n-US" altLang="ja-JP" sz="1400"/>
              <a:t>&lt;W</a:t>
            </a:r>
            <a:r>
              <a:rPr lang="en-US" altLang="ja-JP" sz="1400" baseline="-25000"/>
              <a:t>C</a:t>
            </a:r>
            <a:r>
              <a:rPr lang="en-US" altLang="ja-JP" sz="1400"/>
              <a:t>&gt;</a:t>
            </a:r>
            <a:endParaRPr lang="ja-JP" altLang="en-US" sz="1400"/>
          </a:p>
        </p:txBody>
      </p:sp>
      <p:sp>
        <p:nvSpPr>
          <p:cNvPr id="448570" name="テキスト ボックス 13"/>
          <p:cNvSpPr txBox="1">
            <a:spLocks noChangeArrowheads="1"/>
          </p:cNvSpPr>
          <p:nvPr/>
        </p:nvSpPr>
        <p:spPr bwMode="auto">
          <a:xfrm>
            <a:off x="7105650" y="984250"/>
            <a:ext cx="8890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n-US" altLang="ja-JP" sz="1400"/>
              <a:t>&lt;W</a:t>
            </a:r>
            <a:r>
              <a:rPr lang="en-US" altLang="ja-JP" sz="1400" baseline="-25000"/>
              <a:t>D</a:t>
            </a:r>
            <a:r>
              <a:rPr lang="en-US" altLang="ja-JP" sz="1400"/>
              <a:t>&gt;</a:t>
            </a:r>
            <a:endParaRPr lang="ja-JP" altLang="en-US" sz="1400"/>
          </a:p>
        </p:txBody>
      </p:sp>
      <p:sp>
        <p:nvSpPr>
          <p:cNvPr id="448571" name="スライド番号プレースホルダ 1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8798A1D8-2162-469F-A831-D015250E00DE}" type="slidenum">
              <a:rPr lang="en-US" altLang="ja-JP" sz="1400"/>
              <a:pPr algn="r" defTabSz="914400"/>
              <a:t>35</a:t>
            </a:fld>
            <a:endParaRPr lang="en-US" altLang="ja-JP" sz="1400"/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6BE106-A5D7-4990-84F7-C3A8DB5AF8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5" name="フッター プレースホルダ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  <p:graphicFrame>
        <p:nvGraphicFramePr>
          <p:cNvPr id="448544" name="Object 32"/>
          <p:cNvGraphicFramePr>
            <a:graphicFrameLocks noChangeAspect="1"/>
          </p:cNvGraphicFramePr>
          <p:nvPr/>
        </p:nvGraphicFramePr>
        <p:xfrm>
          <a:off x="431800" y="4462463"/>
          <a:ext cx="2738438" cy="320675"/>
        </p:xfrm>
        <a:graphic>
          <a:graphicData uri="http://schemas.openxmlformats.org/presentationml/2006/ole">
            <p:oleObj spid="_x0000_s448544" name="Equation" r:id="rId7" imgW="2387520" imgH="279360" progId="Equation.DSMT4">
              <p:embed/>
            </p:oleObj>
          </a:graphicData>
        </a:graphic>
      </p:graphicFrame>
    </p:spTree>
  </p:cSld>
  <p:clrMapOvr>
    <a:masterClrMapping/>
  </p:clrMapOvr>
  <p:transition advTm="62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Line 11"/>
          <p:cNvSpPr>
            <a:spLocks noChangeShapeType="1"/>
          </p:cNvSpPr>
          <p:nvPr/>
        </p:nvSpPr>
        <p:spPr bwMode="auto">
          <a:xfrm>
            <a:off x="341313" y="728663"/>
            <a:ext cx="5265737" cy="0"/>
          </a:xfrm>
          <a:prstGeom prst="line">
            <a:avLst/>
          </a:prstGeom>
          <a:noFill/>
          <a:ln w="28575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0562" name="Line 12"/>
          <p:cNvSpPr>
            <a:spLocks noChangeShapeType="1"/>
          </p:cNvSpPr>
          <p:nvPr/>
        </p:nvSpPr>
        <p:spPr bwMode="auto">
          <a:xfrm>
            <a:off x="431800" y="819150"/>
            <a:ext cx="5265738" cy="0"/>
          </a:xfrm>
          <a:prstGeom prst="line">
            <a:avLst/>
          </a:prstGeom>
          <a:noFill/>
          <a:ln w="28575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0563" name="テキスト ボックス 5"/>
          <p:cNvSpPr txBox="1">
            <a:spLocks noChangeArrowheads="1"/>
          </p:cNvSpPr>
          <p:nvPr/>
        </p:nvSpPr>
        <p:spPr bwMode="auto">
          <a:xfrm>
            <a:off x="393700" y="273050"/>
            <a:ext cx="3779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altLang="ja-JP" sz="2400"/>
              <a:t>Vector Scalar contribution.</a:t>
            </a:r>
            <a:endParaRPr lang="ja-JP" altLang="en-US" sz="2400" baseline="30000"/>
          </a:p>
        </p:txBody>
      </p:sp>
      <p:pic>
        <p:nvPicPr>
          <p:cNvPr id="450564" name="Picture 6"/>
          <p:cNvPicPr>
            <a:picLocks noChangeAspect="1" noChangeArrowheads="1"/>
          </p:cNvPicPr>
          <p:nvPr/>
        </p:nvPicPr>
        <p:blipFill>
          <a:blip r:embed="rId4"/>
          <a:srcRect t="45264" r="19998"/>
          <a:stretch>
            <a:fillRect/>
          </a:stretch>
        </p:blipFill>
        <p:spPr bwMode="auto">
          <a:xfrm>
            <a:off x="127000" y="3740150"/>
            <a:ext cx="2573338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65" name="テキスト ボックス 12"/>
          <p:cNvSpPr txBox="1">
            <a:spLocks noChangeArrowheads="1"/>
          </p:cNvSpPr>
          <p:nvPr/>
        </p:nvSpPr>
        <p:spPr bwMode="auto">
          <a:xfrm>
            <a:off x="5461000" y="3340100"/>
            <a:ext cx="36004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altLang="ja-JP"/>
              <a:t>WF,WG,WH,WI</a:t>
            </a:r>
            <a:r>
              <a:rPr lang="ja-JP" altLang="en-US"/>
              <a:t> </a:t>
            </a:r>
            <a:r>
              <a:rPr lang="en-US" altLang="ja-JP"/>
              <a:t>is consistent with zero.</a:t>
            </a:r>
          </a:p>
          <a:p>
            <a:pPr defTabSz="914400">
              <a:spcBef>
                <a:spcPct val="20000"/>
              </a:spcBef>
            </a:pPr>
            <a:r>
              <a:rPr lang="en-US" altLang="ja-JP"/>
              <a:t>WB</a:t>
            </a:r>
            <a:r>
              <a:rPr lang="ja-JP" altLang="en-US"/>
              <a:t> </a:t>
            </a:r>
            <a:r>
              <a:rPr lang="en-US" altLang="ja-JP"/>
              <a:t>structure needs to be checked.</a:t>
            </a:r>
          </a:p>
          <a:p>
            <a:pPr defTabSz="914400">
              <a:spcBef>
                <a:spcPct val="20000"/>
              </a:spcBef>
            </a:pPr>
            <a:endParaRPr lang="en-US" altLang="ja-JP" baseline="30000"/>
          </a:p>
        </p:txBody>
      </p:sp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5588000" y="4706938"/>
          <a:ext cx="2806700" cy="1952625"/>
        </p:xfrm>
        <a:graphic>
          <a:graphicData uri="http://schemas.openxmlformats.org/drawingml/2006/table">
            <a:tbl>
              <a:tblPr/>
              <a:tblGrid>
                <a:gridCol w="1403350"/>
                <a:gridCol w="140335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構造関数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構造因子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WB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F3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WF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F1  F2  F3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WG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F1  F2  F3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WH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F1  F2  F3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WI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/>
                          <a:ea typeface="ＭＳ Ｐゴシック" charset="-128"/>
                        </a:rPr>
                        <a:t>F1  F2  F3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pic>
        <p:nvPicPr>
          <p:cNvPr id="450589" name="Picture 2"/>
          <p:cNvPicPr>
            <a:picLocks noChangeAspect="1" noChangeArrowheads="1"/>
          </p:cNvPicPr>
          <p:nvPr/>
        </p:nvPicPr>
        <p:blipFill>
          <a:blip r:embed="rId5"/>
          <a:srcRect t="45264" r="19998"/>
          <a:stretch>
            <a:fillRect/>
          </a:stretch>
        </p:blipFill>
        <p:spPr bwMode="auto">
          <a:xfrm>
            <a:off x="215900" y="984250"/>
            <a:ext cx="2446338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0" name="Picture 4"/>
          <p:cNvPicPr>
            <a:picLocks noChangeAspect="1" noChangeArrowheads="1"/>
          </p:cNvPicPr>
          <p:nvPr/>
        </p:nvPicPr>
        <p:blipFill>
          <a:blip r:embed="rId6"/>
          <a:srcRect t="45264" r="19998"/>
          <a:stretch>
            <a:fillRect/>
          </a:stretch>
        </p:blipFill>
        <p:spPr bwMode="auto">
          <a:xfrm>
            <a:off x="2927350" y="984250"/>
            <a:ext cx="2441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1" name="Picture 7"/>
          <p:cNvPicPr>
            <a:picLocks noChangeAspect="1" noChangeArrowheads="1"/>
          </p:cNvPicPr>
          <p:nvPr/>
        </p:nvPicPr>
        <p:blipFill>
          <a:blip r:embed="rId7"/>
          <a:srcRect t="45264" r="19998"/>
          <a:stretch>
            <a:fillRect/>
          </a:stretch>
        </p:blipFill>
        <p:spPr bwMode="auto">
          <a:xfrm>
            <a:off x="2749550" y="3740150"/>
            <a:ext cx="25447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2" name="Picture 5"/>
          <p:cNvPicPr>
            <a:picLocks noChangeAspect="1" noChangeArrowheads="1"/>
          </p:cNvPicPr>
          <p:nvPr/>
        </p:nvPicPr>
        <p:blipFill>
          <a:blip r:embed="rId8"/>
          <a:srcRect t="45264" r="19998"/>
          <a:stretch>
            <a:fillRect/>
          </a:stretch>
        </p:blipFill>
        <p:spPr bwMode="auto">
          <a:xfrm>
            <a:off x="5772150" y="939800"/>
            <a:ext cx="24447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3" name="テキスト ボックス 15"/>
          <p:cNvSpPr txBox="1">
            <a:spLocks noChangeArrowheads="1"/>
          </p:cNvSpPr>
          <p:nvPr/>
        </p:nvSpPr>
        <p:spPr bwMode="auto">
          <a:xfrm>
            <a:off x="1104900" y="895350"/>
            <a:ext cx="8890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n-US" altLang="ja-JP" sz="1400"/>
              <a:t>&lt;W</a:t>
            </a:r>
            <a:r>
              <a:rPr lang="en-US" altLang="ja-JP" sz="1400" baseline="-25000"/>
              <a:t>B</a:t>
            </a:r>
            <a:r>
              <a:rPr lang="en-US" altLang="ja-JP" sz="1400"/>
              <a:t>&gt;</a:t>
            </a:r>
            <a:endParaRPr lang="ja-JP" altLang="en-US" sz="1400"/>
          </a:p>
        </p:txBody>
      </p:sp>
      <p:sp>
        <p:nvSpPr>
          <p:cNvPr id="450594" name="テキスト ボックス 17"/>
          <p:cNvSpPr txBox="1">
            <a:spLocks noChangeArrowheads="1"/>
          </p:cNvSpPr>
          <p:nvPr/>
        </p:nvSpPr>
        <p:spPr bwMode="auto">
          <a:xfrm>
            <a:off x="3816350" y="895350"/>
            <a:ext cx="8890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n-US" altLang="ja-JP" sz="1400"/>
              <a:t>&lt;W</a:t>
            </a:r>
            <a:r>
              <a:rPr lang="en-US" altLang="ja-JP" sz="1400" baseline="-25000"/>
              <a:t>F</a:t>
            </a:r>
            <a:r>
              <a:rPr lang="en-US" altLang="ja-JP" sz="1400"/>
              <a:t>&gt;</a:t>
            </a:r>
            <a:endParaRPr lang="ja-JP" altLang="en-US" sz="1400"/>
          </a:p>
        </p:txBody>
      </p:sp>
      <p:sp>
        <p:nvSpPr>
          <p:cNvPr id="450595" name="テキスト ボックス 19"/>
          <p:cNvSpPr txBox="1">
            <a:spLocks noChangeArrowheads="1"/>
          </p:cNvSpPr>
          <p:nvPr/>
        </p:nvSpPr>
        <p:spPr bwMode="auto">
          <a:xfrm>
            <a:off x="6616700" y="850900"/>
            <a:ext cx="8890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n-US" altLang="ja-JP" sz="1400"/>
              <a:t>&lt;W</a:t>
            </a:r>
            <a:r>
              <a:rPr lang="en-US" altLang="ja-JP" sz="1400" baseline="-25000"/>
              <a:t>G</a:t>
            </a:r>
            <a:r>
              <a:rPr lang="en-US" altLang="ja-JP" sz="1400"/>
              <a:t>&gt;</a:t>
            </a:r>
            <a:endParaRPr lang="ja-JP" altLang="en-US" sz="1400"/>
          </a:p>
        </p:txBody>
      </p:sp>
      <p:sp>
        <p:nvSpPr>
          <p:cNvPr id="450596" name="テキスト ボックス 20"/>
          <p:cNvSpPr txBox="1">
            <a:spLocks noChangeArrowheads="1"/>
          </p:cNvSpPr>
          <p:nvPr/>
        </p:nvSpPr>
        <p:spPr bwMode="auto">
          <a:xfrm>
            <a:off x="1016000" y="3651250"/>
            <a:ext cx="8890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n-US" altLang="ja-JP" sz="1400"/>
              <a:t>&lt;W</a:t>
            </a:r>
            <a:r>
              <a:rPr lang="en-US" altLang="ja-JP" sz="1400" baseline="-25000"/>
              <a:t>H</a:t>
            </a:r>
            <a:r>
              <a:rPr lang="en-US" altLang="ja-JP" sz="1400"/>
              <a:t>&gt;</a:t>
            </a:r>
            <a:endParaRPr lang="ja-JP" altLang="en-US" sz="1400"/>
          </a:p>
        </p:txBody>
      </p:sp>
      <p:sp>
        <p:nvSpPr>
          <p:cNvPr id="450597" name="テキスト ボックス 21"/>
          <p:cNvSpPr txBox="1">
            <a:spLocks noChangeArrowheads="1"/>
          </p:cNvSpPr>
          <p:nvPr/>
        </p:nvSpPr>
        <p:spPr bwMode="auto">
          <a:xfrm>
            <a:off x="3727450" y="3651250"/>
            <a:ext cx="8890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n-US" altLang="ja-JP" sz="1400"/>
              <a:t>&lt;W</a:t>
            </a:r>
            <a:r>
              <a:rPr lang="en-US" altLang="ja-JP" sz="1400" baseline="-25000"/>
              <a:t>I</a:t>
            </a:r>
            <a:r>
              <a:rPr lang="en-US" altLang="ja-JP" sz="1400"/>
              <a:t>&gt;</a:t>
            </a:r>
            <a:endParaRPr lang="ja-JP" altLang="en-US" sz="1400"/>
          </a:p>
        </p:txBody>
      </p:sp>
      <p:sp>
        <p:nvSpPr>
          <p:cNvPr id="450598" name="スライド番号プレースホルダ 2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6F1B41AA-CDD7-4E32-A407-78F9F041FD5E}" type="slidenum">
              <a:rPr lang="en-US" altLang="ja-JP" sz="1400"/>
              <a:pPr algn="r" defTabSz="914400"/>
              <a:t>36</a:t>
            </a:fld>
            <a:endParaRPr lang="en-US" altLang="ja-JP" sz="1400"/>
          </a:p>
        </p:txBody>
      </p:sp>
      <p:sp>
        <p:nvSpPr>
          <p:cNvPr id="18" name="日付プレースホルダ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675851-3CA5-43CC-BA13-151A30E903E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0" name="フッター プレースホルダ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453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09" name="タイトル 3"/>
          <p:cNvSpPr>
            <a:spLocks noGrp="1"/>
          </p:cNvSpPr>
          <p:nvPr>
            <p:ph type="title"/>
          </p:nvPr>
        </p:nvSpPr>
        <p:spPr>
          <a:xfrm>
            <a:off x="549275" y="2403475"/>
            <a:ext cx="8056563" cy="1362075"/>
          </a:xfrm>
        </p:spPr>
        <p:txBody>
          <a:bodyPr/>
          <a:lstStyle/>
          <a:p>
            <a:pPr eaLnBrk="1" hangingPunct="1"/>
            <a:r>
              <a:rPr kumimoji="1" lang="en-US" altLang="ja-JP" smtClean="0"/>
              <a:t>The End</a:t>
            </a:r>
            <a:endParaRPr kumimoji="1" lang="ja-JP" altLang="en-US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B866B6-828C-4CE4-9745-3D0CEB066ED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タイトル 1"/>
          <p:cNvSpPr>
            <a:spLocks noGrp="1"/>
          </p:cNvSpPr>
          <p:nvPr>
            <p:ph type="title"/>
          </p:nvPr>
        </p:nvSpPr>
        <p:spPr>
          <a:xfrm>
            <a:off x="549275" y="2403475"/>
            <a:ext cx="8056563" cy="1362075"/>
          </a:xfrm>
        </p:spPr>
        <p:txBody>
          <a:bodyPr/>
          <a:lstStyle/>
          <a:p>
            <a:pPr eaLnBrk="1" hangingPunct="1"/>
            <a:r>
              <a:rPr kumimoji="1" lang="en-US" altLang="ja-JP" smtClean="0"/>
              <a:t>Backup</a:t>
            </a:r>
            <a:endParaRPr kumimoji="1" lang="ja-JP" altLang="en-US" smtClean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idx="1"/>
          </p:nvPr>
        </p:nvSpPr>
        <p:spPr>
          <a:xfrm>
            <a:off x="549275" y="3735388"/>
            <a:ext cx="8056563" cy="1500187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altLang="ja-JP" dirty="0" smtClean="0"/>
              <a:t>   </a:t>
            </a:r>
            <a:endParaRPr kumimoji="1" lang="ja-JP" altLang="en-US" dirty="0"/>
          </a:p>
        </p:txBody>
      </p:sp>
      <p:sp>
        <p:nvSpPr>
          <p:cNvPr id="40963" name="日付プレースホルダ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40964" name="スライド番号プレースホルダ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784E3A-6EF2-4B57-A18C-B5F23916190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altLang="ja-JP"/>
          </a:p>
        </p:txBody>
      </p:sp>
      <p:sp>
        <p:nvSpPr>
          <p:cNvPr id="40965" name="フッター プレースホルダ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8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1" lang="en-US" altLang="ja-JP" smtClean="0"/>
              <a:t>CP violating quantity</a:t>
            </a:r>
            <a:endParaRPr kumimoji="1" lang="ja-JP" altLang="en-US" smtClean="0"/>
          </a:p>
        </p:txBody>
      </p:sp>
      <p:sp>
        <p:nvSpPr>
          <p:cNvPr id="4100" name="日付プレースホルダ 3"/>
          <p:cNvSpPr txBox="1">
            <a:spLocks noGrp="1"/>
          </p:cNvSpPr>
          <p:nvPr/>
        </p:nvSpPr>
        <p:spPr bwMode="auto">
          <a:xfrm>
            <a:off x="5629275" y="64547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kumimoji="0" lang="en-US" altLang="ja-JP" sz="1100">
                <a:solidFill>
                  <a:schemeClr val="bg1"/>
                </a:solidFill>
                <a:latin typeface="+mn-lt"/>
                <a:ea typeface="+mn-ea"/>
              </a:rPr>
              <a:t>3/10/2010</a:t>
            </a:r>
          </a:p>
        </p:txBody>
      </p:sp>
      <p:sp>
        <p:nvSpPr>
          <p:cNvPr id="4101" name="スライド番号プレースホルダ 4"/>
          <p:cNvSpPr txBox="1">
            <a:spLocks noGrp="1"/>
          </p:cNvSpPr>
          <p:nvPr/>
        </p:nvSpPr>
        <p:spPr bwMode="auto">
          <a:xfrm>
            <a:off x="7897813" y="6454775"/>
            <a:ext cx="990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75F6805-B601-4A7B-9CBF-E7DAFE49EFD2}" type="slidenum">
              <a:rPr kumimoji="0" lang="en-US" altLang="ja-JP" sz="1600">
                <a:solidFill>
                  <a:schemeClr val="bg1"/>
                </a:solidFill>
                <a:latin typeface="+mn-lt"/>
                <a:ea typeface="+mn-ea"/>
              </a:rPr>
              <a:pPr algn="r">
                <a:defRPr/>
              </a:pPr>
              <a:t>39</a:t>
            </a:fld>
            <a:endParaRPr kumimoji="0" lang="en-US" altLang="ja-JP" sz="160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102" name="フッター プレースホルダ 5"/>
          <p:cNvSpPr txBox="1">
            <a:spLocks noGrp="1"/>
          </p:cNvSpPr>
          <p:nvPr/>
        </p:nvSpPr>
        <p:spPr bwMode="auto">
          <a:xfrm>
            <a:off x="265113" y="6570663"/>
            <a:ext cx="4840287" cy="236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en-US" altLang="ja-JP" sz="1100">
              <a:solidFill>
                <a:schemeClr val="bg1"/>
              </a:solidFill>
              <a:latin typeface="+mn-lt"/>
              <a:ea typeface="+mn-ea"/>
            </a:endParaRPr>
          </a:p>
        </p:txBody>
      </p:sp>
      <p:graphicFrame>
        <p:nvGraphicFramePr>
          <p:cNvPr id="107526" name="コンテンツ プレースホルダ 6"/>
          <p:cNvGraphicFramePr>
            <a:graphicFrameLocks noChangeAspect="1"/>
          </p:cNvGraphicFramePr>
          <p:nvPr>
            <p:ph idx="4294967295"/>
          </p:nvPr>
        </p:nvGraphicFramePr>
        <p:xfrm>
          <a:off x="942975" y="2922588"/>
          <a:ext cx="6488113" cy="3540125"/>
        </p:xfrm>
        <a:graphic>
          <a:graphicData uri="http://schemas.openxmlformats.org/presentationml/2006/ole">
            <p:oleObj spid="_x0000_s107526" name="Equation" r:id="rId4" imgW="3784320" imgH="3377880" progId="Equation.DSMT4">
              <p:embed/>
            </p:oleObj>
          </a:graphicData>
        </a:graphic>
      </p:graphicFrame>
      <p:graphicFrame>
        <p:nvGraphicFramePr>
          <p:cNvPr id="107527" name="Object 7"/>
          <p:cNvGraphicFramePr>
            <a:graphicFrameLocks noChangeAspect="1"/>
          </p:cNvGraphicFramePr>
          <p:nvPr/>
        </p:nvGraphicFramePr>
        <p:xfrm>
          <a:off x="1217613" y="1158875"/>
          <a:ext cx="2744787" cy="1452563"/>
        </p:xfrm>
        <a:graphic>
          <a:graphicData uri="http://schemas.openxmlformats.org/presentationml/2006/ole">
            <p:oleObj spid="_x0000_s107527" name="Equation" r:id="rId5" imgW="1688760" imgH="914400" progId="Equation.DSMT4">
              <p:embed/>
            </p:oleObj>
          </a:graphicData>
        </a:graphic>
      </p:graphicFrame>
      <p:sp>
        <p:nvSpPr>
          <p:cNvPr id="8" name="日付プレースホルダ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29F55B-2E88-4568-B31E-A3C95A7EF0D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 smtClean="0"/>
              <a:t>CP odd and even terms </a:t>
            </a:r>
            <a:endParaRPr kumimoji="1" lang="ja-JP" altLang="en-US" smtClean="0"/>
          </a:p>
        </p:txBody>
      </p:sp>
      <p:sp>
        <p:nvSpPr>
          <p:cNvPr id="4100" name="日付プレースホルダ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4101" name="スライド番号プレースホルダ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52705-4020-4CB4-9F3E-95A367BF46C2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/>
          </a:p>
        </p:txBody>
      </p:sp>
      <p:sp>
        <p:nvSpPr>
          <p:cNvPr id="2" name="フッター プレースホルダ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  <p:graphicFrame>
        <p:nvGraphicFramePr>
          <p:cNvPr id="4098" name="コンテンツ プレースホルダ 6"/>
          <p:cNvGraphicFramePr>
            <a:graphicFrameLocks noChangeAspect="1"/>
          </p:cNvGraphicFramePr>
          <p:nvPr>
            <p:ph idx="1"/>
          </p:nvPr>
        </p:nvGraphicFramePr>
        <p:xfrm>
          <a:off x="822325" y="1331913"/>
          <a:ext cx="4806950" cy="2236787"/>
        </p:xfrm>
        <a:graphic>
          <a:graphicData uri="http://schemas.openxmlformats.org/presentationml/2006/ole">
            <p:oleObj spid="_x0000_s4098" name="Equation" r:id="rId4" imgW="4394160" imgH="204444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800725" y="3317875"/>
          <a:ext cx="2322513" cy="1230313"/>
        </p:xfrm>
        <a:graphic>
          <a:graphicData uri="http://schemas.openxmlformats.org/presentationml/2006/ole">
            <p:oleObj spid="_x0000_s4099" name="Equation" r:id="rId5" imgW="1688760" imgH="914400" progId="Equation.DSMT4">
              <p:embed/>
            </p:oleObj>
          </a:graphicData>
        </a:graphic>
      </p:graphicFrame>
      <p:cxnSp>
        <p:nvCxnSpPr>
          <p:cNvPr id="9" name="直線矢印コネクタ 8"/>
          <p:cNvCxnSpPr/>
          <p:nvPr/>
        </p:nvCxnSpPr>
        <p:spPr>
          <a:xfrm rot="10800000" flipV="1">
            <a:off x="4410075" y="1692275"/>
            <a:ext cx="1390650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5400000">
            <a:off x="5267326" y="1887537"/>
            <a:ext cx="723900" cy="333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5863180" y="1150374"/>
            <a:ext cx="2034633" cy="722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Only weak phase is changed.</a:t>
            </a:r>
            <a:endParaRPr lang="ja-JP" altLang="en-US" dirty="0"/>
          </a:p>
        </p:txBody>
      </p:sp>
      <p:sp>
        <p:nvSpPr>
          <p:cNvPr id="4111" name="テキスト ボックス 22"/>
          <p:cNvSpPr txBox="1">
            <a:spLocks noChangeArrowheads="1"/>
          </p:cNvSpPr>
          <p:nvPr/>
        </p:nvSpPr>
        <p:spPr bwMode="auto">
          <a:xfrm>
            <a:off x="265113" y="962025"/>
            <a:ext cx="1847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CP odd term </a:t>
            </a:r>
            <a:endParaRPr lang="ja-JP" altLang="en-US"/>
          </a:p>
        </p:txBody>
      </p:sp>
      <p:sp>
        <p:nvSpPr>
          <p:cNvPr id="4112" name="テキスト ボックス 12"/>
          <p:cNvSpPr txBox="1">
            <a:spLocks noChangeArrowheads="1"/>
          </p:cNvSpPr>
          <p:nvPr/>
        </p:nvSpPr>
        <p:spPr bwMode="auto">
          <a:xfrm>
            <a:off x="265113" y="3382963"/>
            <a:ext cx="1847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CP even term </a:t>
            </a:r>
            <a:endParaRPr lang="ja-JP" altLang="en-US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996950" y="3902075"/>
          <a:ext cx="3889375" cy="1292225"/>
        </p:xfrm>
        <a:graphic>
          <a:graphicData uri="http://schemas.openxmlformats.org/presentationml/2006/ole">
            <p:oleObj spid="_x0000_s4100" name="Equation" r:id="rId6" imgW="3555720" imgH="1180800" progId="Equation.DSMT4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933700" y="5575300"/>
          <a:ext cx="3276600" cy="228600"/>
        </p:xfrm>
        <a:graphic>
          <a:graphicData uri="http://schemas.openxmlformats.org/presentationml/2006/ole">
            <p:oleObj spid="_x0000_s4101" name="Equation" r:id="rId7" imgW="327636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Scalar Spectral Function</a:t>
            </a:r>
          </a:p>
        </p:txBody>
      </p:sp>
      <p:sp>
        <p:nvSpPr>
          <p:cNvPr id="458754" name="Content Placeholder 2"/>
          <p:cNvSpPr>
            <a:spLocks noGrp="1"/>
          </p:cNvSpPr>
          <p:nvPr>
            <p:ph idx="1"/>
          </p:nvPr>
        </p:nvSpPr>
        <p:spPr>
          <a:xfrm>
            <a:off x="265113" y="914400"/>
            <a:ext cx="86233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000" smtClean="0"/>
              <a:t>The hadronic spectral function in τ</a:t>
            </a:r>
            <a:r>
              <a:rPr lang="en-US" altLang="ja-JP" sz="2000" smtClean="0">
                <a:sym typeface="Wingdings" pitchFamily="2" charset="2"/>
              </a:rPr>
              <a:t>Kπν from have been assumed to be a sum of Breit-Wigner shapes: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82750"/>
            <a:ext cx="8077200" cy="571500"/>
          </a:xfrm>
          <a:prstGeom prst="rect">
            <a:avLst/>
          </a:prstGeom>
          <a:ln w="19050" cmpd="sng"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468563"/>
            <a:ext cx="7531100" cy="776287"/>
          </a:xfrm>
          <a:prstGeom prst="rect">
            <a:avLst/>
          </a:prstGeom>
          <a:ln w="19050" cmpd="sng"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04813" y="3414713"/>
            <a:ext cx="84836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schemeClr val="accent2"/>
                </a:solidFill>
                <a:latin typeface="+mn-lt"/>
                <a:ea typeface="+mn-ea"/>
              </a:rPr>
              <a:t>Parameters β,χ,γ (complex) and κ(real) can in principle be determined from measurement of mass spectrum</a:t>
            </a:r>
            <a:endParaRPr kumimoji="0" lang="en-US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1125" y="4138613"/>
            <a:ext cx="8777288" cy="20701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349250" indent="-349250" defTabSz="914400" fontAlgn="auto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/>
            </a:pPr>
            <a:r>
              <a:rPr kumimoji="0"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/>
              </a:rPr>
              <a:t>Belle fit to hadronic spectrum not unique</a:t>
            </a:r>
          </a:p>
          <a:p>
            <a:pPr marL="806450" lvl="1" indent="-349250" defTabSz="914400" fontAlgn="auto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r>
              <a:rPr kumimoji="0" lang="en-US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sym typeface="Wingdings"/>
              </a:rPr>
              <a:t>3 possible solutions cannot be distinguished with used statistics (371fb</a:t>
            </a:r>
            <a:r>
              <a:rPr kumimoji="0" lang="en-US" baseline="30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sym typeface="Wingdings"/>
              </a:rPr>
              <a:t>-1</a:t>
            </a:r>
            <a:r>
              <a:rPr kumimoji="0" lang="en-US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sym typeface="Wingdings"/>
              </a:rPr>
              <a:t>) </a:t>
            </a:r>
          </a:p>
          <a:p>
            <a:pPr marL="1384300" lvl="4" indent="-349250" fontAlgn="auto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dirty="0">
                <a:latin typeface="+mn-lt"/>
                <a:ea typeface="+mn-ea"/>
              </a:rPr>
              <a:t>2 solutions for </a:t>
            </a:r>
            <a:r>
              <a:rPr kumimoji="0" lang="en-US" dirty="0">
                <a:solidFill>
                  <a:schemeClr val="accent6"/>
                </a:solidFill>
                <a:latin typeface="+mn-lt"/>
                <a:ea typeface="+mn-ea"/>
              </a:rPr>
              <a:t>K*</a:t>
            </a:r>
            <a:r>
              <a:rPr kumimoji="0" lang="en-US" baseline="-25000" dirty="0">
                <a:solidFill>
                  <a:schemeClr val="accent6"/>
                </a:solidFill>
                <a:latin typeface="+mn-lt"/>
                <a:ea typeface="+mn-ea"/>
              </a:rPr>
              <a:t>0</a:t>
            </a:r>
            <a:r>
              <a:rPr kumimoji="0" lang="en-US" dirty="0">
                <a:solidFill>
                  <a:schemeClr val="accent6"/>
                </a:solidFill>
                <a:latin typeface="+mn-lt"/>
                <a:ea typeface="+mn-ea"/>
              </a:rPr>
              <a:t>(800)</a:t>
            </a:r>
            <a:r>
              <a:rPr kumimoji="0" lang="en-US" dirty="0">
                <a:latin typeface="+mn-lt"/>
                <a:ea typeface="+mn-ea"/>
              </a:rPr>
              <a:t>+</a:t>
            </a:r>
            <a:r>
              <a:rPr kumimoji="0" lang="en-US" dirty="0">
                <a:solidFill>
                  <a:srgbClr val="000090"/>
                </a:solidFill>
                <a:latin typeface="+mn-lt"/>
                <a:ea typeface="+mn-ea"/>
              </a:rPr>
              <a:t>K*(892)</a:t>
            </a:r>
            <a:r>
              <a:rPr kumimoji="0" lang="en-US" dirty="0">
                <a:latin typeface="+mn-lt"/>
                <a:ea typeface="+mn-ea"/>
              </a:rPr>
              <a:t>+</a:t>
            </a:r>
            <a:r>
              <a:rPr kumimoji="0" lang="en-US" dirty="0">
                <a:solidFill>
                  <a:schemeClr val="accent6"/>
                </a:solidFill>
                <a:latin typeface="+mn-lt"/>
                <a:ea typeface="+mn-ea"/>
              </a:rPr>
              <a:t>K*</a:t>
            </a:r>
            <a:r>
              <a:rPr kumimoji="0" lang="en-US" baseline="-25000" dirty="0">
                <a:solidFill>
                  <a:schemeClr val="accent6"/>
                </a:solidFill>
                <a:latin typeface="+mn-lt"/>
                <a:ea typeface="+mn-ea"/>
              </a:rPr>
              <a:t>0</a:t>
            </a:r>
            <a:r>
              <a:rPr kumimoji="0" lang="en-US" dirty="0">
                <a:solidFill>
                  <a:schemeClr val="accent6"/>
                </a:solidFill>
                <a:latin typeface="+mn-lt"/>
                <a:ea typeface="+mn-ea"/>
              </a:rPr>
              <a:t>(1430)</a:t>
            </a:r>
          </a:p>
          <a:p>
            <a:pPr marL="1384300" lvl="4" indent="-349250" fontAlgn="auto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dirty="0">
                <a:latin typeface="+mn-lt"/>
                <a:ea typeface="+mn-ea"/>
              </a:rPr>
              <a:t>1 solution for K*</a:t>
            </a:r>
            <a:r>
              <a:rPr kumimoji="0" lang="en-US" baseline="-25000" dirty="0">
                <a:latin typeface="+mn-lt"/>
                <a:ea typeface="+mn-ea"/>
              </a:rPr>
              <a:t>0</a:t>
            </a:r>
            <a:r>
              <a:rPr kumimoji="0" lang="en-US" dirty="0">
                <a:latin typeface="+mn-lt"/>
                <a:ea typeface="+mn-ea"/>
              </a:rPr>
              <a:t>(800)+</a:t>
            </a:r>
            <a:r>
              <a:rPr kumimoji="0" lang="en-US" dirty="0">
                <a:solidFill>
                  <a:srgbClr val="000090"/>
                </a:solidFill>
                <a:latin typeface="+mn-lt"/>
                <a:ea typeface="+mn-ea"/>
              </a:rPr>
              <a:t>K*(892)</a:t>
            </a:r>
            <a:r>
              <a:rPr kumimoji="0" lang="en-US" dirty="0">
                <a:latin typeface="+mn-lt"/>
                <a:ea typeface="+mn-ea"/>
              </a:rPr>
              <a:t>+</a:t>
            </a:r>
            <a:r>
              <a:rPr kumimoji="0" lang="en-US" dirty="0">
                <a:solidFill>
                  <a:srgbClr val="000090"/>
                </a:solidFill>
                <a:latin typeface="+mn-lt"/>
                <a:ea typeface="+mn-ea"/>
              </a:rPr>
              <a:t>K*(1410)</a:t>
            </a:r>
          </a:p>
          <a:p>
            <a:pPr marL="349250" indent="-349250" defTabSz="914400" fontAlgn="auto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/>
            </a:pPr>
            <a:r>
              <a:rPr kumimoji="0" lang="en-US" sz="2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sym typeface="Wingdings"/>
              </a:rPr>
              <a:t>Mass spectrum not sensitive to phase </a:t>
            </a:r>
            <a:r>
              <a:rPr kumimoji="0" lang="en-US" sz="2000" dirty="0">
                <a:solidFill>
                  <a:schemeClr val="accent6">
                    <a:lumMod val="75000"/>
                  </a:schemeClr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US" sz="2000" baseline="-25000" dirty="0">
                <a:solidFill>
                  <a:schemeClr val="accent6">
                    <a:lumMod val="75000"/>
                  </a:schemeClr>
                </a:solidFill>
                <a:latin typeface="Lucida Grande"/>
                <a:ea typeface="Lucida Grande"/>
                <a:cs typeface="Lucida Grande"/>
              </a:rPr>
              <a:t>S</a:t>
            </a:r>
            <a:endParaRPr kumimoji="0" lang="en-US" sz="2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sym typeface="Wingdings"/>
            </a:endParaRPr>
          </a:p>
          <a:p>
            <a:pPr marL="349250" indent="-349250" defTabSz="914400" fontAlgn="auto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/>
            </a:pPr>
            <a:endParaRPr kumimoji="0"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/>
            </a:endParaRPr>
          </a:p>
          <a:p>
            <a:pPr marL="349250" indent="-349250" defTabSz="914400" fontAlgn="auto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/>
            </a:pPr>
            <a:endParaRPr kumimoji="0"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/>
            </a:endParaRPr>
          </a:p>
          <a:p>
            <a:pPr marL="469900" lvl="2" indent="-349250" fontAlgn="auto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dirty="0">
              <a:solidFill>
                <a:srgbClr val="000090"/>
              </a:solidFill>
              <a:latin typeface="+mn-lt"/>
              <a:ea typeface="+mn-ea"/>
            </a:endParaRPr>
          </a:p>
          <a:p>
            <a:pPr marL="469900" lvl="2" indent="-349250" fontAlgn="auto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sz="2595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  <a:p>
            <a:pPr marL="1384300" lvl="4" indent="-349250" fontAlgn="auto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dirty="0">
              <a:solidFill>
                <a:srgbClr val="000090"/>
              </a:solidFill>
              <a:latin typeface="+mn-lt"/>
              <a:ea typeface="+mn-ea"/>
            </a:endParaRPr>
          </a:p>
          <a:p>
            <a:pPr marL="12700" lvl="1" indent="-349250" fontAlgn="auto">
              <a:spcBef>
                <a:spcPts val="200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dirty="0">
              <a:solidFill>
                <a:srgbClr val="000090"/>
              </a:solidFill>
              <a:latin typeface="+mn-lt"/>
              <a:ea typeface="+mn-ea"/>
            </a:endParaRPr>
          </a:p>
          <a:p>
            <a:pPr marL="806450" lvl="1" indent="-349250"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/>
            </a:pPr>
            <a:endParaRPr kumimoji="0"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/>
            </a:endParaRPr>
          </a:p>
          <a:p>
            <a:pPr marL="806450" lvl="1" indent="-349250"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/>
            </a:pPr>
            <a:endParaRPr kumimoji="0"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/>
            </a:endParaRPr>
          </a:p>
          <a:p>
            <a:pPr marL="806450" lvl="1" indent="-349250"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endParaRPr kumimoji="0"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/>
            </a:endParaRPr>
          </a:p>
          <a:p>
            <a:pPr marL="349250" indent="-349250"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/>
            </a:pPr>
            <a:endParaRPr kumimoji="0"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/>
            </a:endParaRPr>
          </a:p>
          <a:p>
            <a:pPr marL="349250" indent="-349250"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/>
            </a:pPr>
            <a:endParaRPr kumimoji="0"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/>
            </a:endParaRPr>
          </a:p>
        </p:txBody>
      </p:sp>
      <p:sp>
        <p:nvSpPr>
          <p:cNvPr id="6349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6349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C6531E-F011-4723-9F23-7461A9F1F61A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altLang="ja-JP"/>
          </a:p>
        </p:txBody>
      </p:sp>
      <p:sp>
        <p:nvSpPr>
          <p:cNvPr id="63497" name="Footer Placeholder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Title 1"/>
          <p:cNvSpPr>
            <a:spLocks noGrp="1"/>
          </p:cNvSpPr>
          <p:nvPr>
            <p:ph type="title"/>
          </p:nvPr>
        </p:nvSpPr>
        <p:spPr>
          <a:xfrm>
            <a:off x="549275" y="-55563"/>
            <a:ext cx="8042275" cy="555626"/>
          </a:xfrm>
        </p:spPr>
        <p:txBody>
          <a:bodyPr/>
          <a:lstStyle/>
          <a:p>
            <a:pPr eaLnBrk="1" hangingPunct="1"/>
            <a:r>
              <a:rPr lang="en-US" altLang="ja-JP" sz="3600" smtClean="0"/>
              <a:t>e/μ–tag</a:t>
            </a:r>
            <a:r>
              <a:rPr lang="en-US" altLang="ja-JP" smtClean="0"/>
              <a:t> </a:t>
            </a:r>
            <a:r>
              <a:rPr lang="en-US" altLang="ja-JP" sz="2000" smtClean="0"/>
              <a:t>(update 8/2/2010)</a:t>
            </a:r>
          </a:p>
        </p:txBody>
      </p:sp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526D03-66E3-4FE3-BE9C-6F7F5FAD0890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altLang="ja-JP"/>
          </a:p>
        </p:txBody>
      </p:sp>
      <p:sp>
        <p:nvSpPr>
          <p:cNvPr id="30724" name="Footer Placeholder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  <p:sp>
        <p:nvSpPr>
          <p:cNvPr id="460805" name="TextBox 14"/>
          <p:cNvSpPr txBox="1">
            <a:spLocks noChangeArrowheads="1"/>
          </p:cNvSpPr>
          <p:nvPr/>
        </p:nvSpPr>
        <p:spPr bwMode="auto">
          <a:xfrm>
            <a:off x="952500" y="527050"/>
            <a:ext cx="6067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News Gothic MT"/>
              </a:rPr>
              <a:t>angular distributions of tagging leptons in lab system</a:t>
            </a:r>
          </a:p>
        </p:txBody>
      </p:sp>
      <p:sp>
        <p:nvSpPr>
          <p:cNvPr id="460806" name="TextBox 15"/>
          <p:cNvSpPr txBox="1">
            <a:spLocks noChangeArrowheads="1"/>
          </p:cNvSpPr>
          <p:nvPr/>
        </p:nvSpPr>
        <p:spPr bwMode="auto">
          <a:xfrm>
            <a:off x="1312863" y="898525"/>
            <a:ext cx="1493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News Gothic MT"/>
              </a:rPr>
              <a:t>electron tag</a:t>
            </a:r>
          </a:p>
        </p:txBody>
      </p:sp>
      <p:sp>
        <p:nvSpPr>
          <p:cNvPr id="460807" name="TextBox 16"/>
          <p:cNvSpPr txBox="1">
            <a:spLocks noChangeArrowheads="1"/>
          </p:cNvSpPr>
          <p:nvPr/>
        </p:nvSpPr>
        <p:spPr bwMode="auto">
          <a:xfrm>
            <a:off x="6223000" y="849313"/>
            <a:ext cx="1225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News Gothic MT"/>
              </a:rPr>
              <a:t>muon tag</a:t>
            </a:r>
          </a:p>
        </p:txBody>
      </p:sp>
      <p:pic>
        <p:nvPicPr>
          <p:cNvPr id="460808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25" y="1171575"/>
            <a:ext cx="39274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09" name="Picture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1219200"/>
            <a:ext cx="401637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10" name="Picture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2388" y="3973513"/>
            <a:ext cx="3895725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11" name="Picture 2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6688" y="3973513"/>
            <a:ext cx="401637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2" name="TextBox 28"/>
          <p:cNvSpPr txBox="1">
            <a:spLocks noChangeArrowheads="1"/>
          </p:cNvSpPr>
          <p:nvPr/>
        </p:nvSpPr>
        <p:spPr bwMode="auto">
          <a:xfrm>
            <a:off x="4048125" y="2668588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News Gothic MT"/>
              </a:rPr>
              <a:t>exp7-27</a:t>
            </a:r>
          </a:p>
        </p:txBody>
      </p:sp>
      <p:sp>
        <p:nvSpPr>
          <p:cNvPr id="460813" name="TextBox 29"/>
          <p:cNvSpPr txBox="1">
            <a:spLocks noChangeArrowheads="1"/>
          </p:cNvSpPr>
          <p:nvPr/>
        </p:nvSpPr>
        <p:spPr bwMode="auto">
          <a:xfrm>
            <a:off x="4048125" y="5387975"/>
            <a:ext cx="121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News Gothic MT"/>
              </a:rPr>
              <a:t>exp31-55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e/μ–tag</a:t>
            </a:r>
          </a:p>
        </p:txBody>
      </p:sp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E053D-0FCB-452E-849A-16A25895C816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altLang="ja-JP"/>
          </a:p>
        </p:txBody>
      </p:sp>
      <p:sp>
        <p:nvSpPr>
          <p:cNvPr id="53252" name="Footer Placeholder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  <p:sp>
        <p:nvSpPr>
          <p:cNvPr id="462853" name="TextBox 14"/>
          <p:cNvSpPr txBox="1">
            <a:spLocks noChangeArrowheads="1"/>
          </p:cNvSpPr>
          <p:nvPr/>
        </p:nvSpPr>
        <p:spPr bwMode="auto">
          <a:xfrm>
            <a:off x="952500" y="882650"/>
            <a:ext cx="7234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News Gothic MT"/>
              </a:rPr>
              <a:t>angular distributions of tagging leptons in lab system (exp7–55) </a:t>
            </a:r>
          </a:p>
        </p:txBody>
      </p:sp>
      <p:sp>
        <p:nvSpPr>
          <p:cNvPr id="462854" name="TextBox 15"/>
          <p:cNvSpPr txBox="1">
            <a:spLocks noChangeArrowheads="1"/>
          </p:cNvSpPr>
          <p:nvPr/>
        </p:nvSpPr>
        <p:spPr bwMode="auto">
          <a:xfrm>
            <a:off x="1312863" y="1301750"/>
            <a:ext cx="1493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News Gothic MT"/>
              </a:rPr>
              <a:t>electron tag</a:t>
            </a:r>
          </a:p>
        </p:txBody>
      </p:sp>
      <p:sp>
        <p:nvSpPr>
          <p:cNvPr id="462855" name="TextBox 16"/>
          <p:cNvSpPr txBox="1">
            <a:spLocks noChangeArrowheads="1"/>
          </p:cNvSpPr>
          <p:nvPr/>
        </p:nvSpPr>
        <p:spPr bwMode="auto">
          <a:xfrm>
            <a:off x="6223000" y="1301750"/>
            <a:ext cx="122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News Gothic MT"/>
              </a:rPr>
              <a:t>muon tag</a:t>
            </a:r>
          </a:p>
        </p:txBody>
      </p:sp>
      <p:pic>
        <p:nvPicPr>
          <p:cNvPr id="462856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363" y="3665538"/>
            <a:ext cx="26257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57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888" y="1697038"/>
            <a:ext cx="26257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58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9275" y="3541713"/>
            <a:ext cx="267811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2859" name="Picture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9588" y="1671638"/>
            <a:ext cx="25971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2860" name="TextBox 24"/>
          <p:cNvSpPr txBox="1">
            <a:spLocks noChangeArrowheads="1"/>
          </p:cNvSpPr>
          <p:nvPr/>
        </p:nvSpPr>
        <p:spPr bwMode="auto">
          <a:xfrm>
            <a:off x="811213" y="5683250"/>
            <a:ext cx="7796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News Gothic MT"/>
              </a:rPr>
              <a:t>Data vs MC normalized according to luminosity</a:t>
            </a:r>
          </a:p>
          <a:p>
            <a:r>
              <a:rPr kumimoji="0" lang="en-US" altLang="ja-JP">
                <a:latin typeface="News Gothic MT"/>
              </a:rPr>
              <a:t>B(τ</a:t>
            </a:r>
            <a:r>
              <a:rPr kumimoji="0" lang="en-US" altLang="ja-JP">
                <a:latin typeface="News Gothic MT"/>
                <a:sym typeface="Wingdings" pitchFamily="2" charset="2"/>
              </a:rPr>
              <a:t>ννe</a:t>
            </a:r>
            <a:r>
              <a:rPr kumimoji="0" lang="en-US" altLang="ja-JP">
                <a:latin typeface="News Gothic MT"/>
              </a:rPr>
              <a:t>) is too high in MC (19%), not corrected in these plots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825500"/>
          </a:xfrm>
        </p:spPr>
        <p:txBody>
          <a:bodyPr/>
          <a:lstStyle/>
          <a:p>
            <a:pPr eaLnBrk="1" hangingPunct="1"/>
            <a:r>
              <a:rPr lang="en-US" altLang="ja-JP" smtClean="0"/>
              <a:t>K</a:t>
            </a:r>
            <a:r>
              <a:rPr lang="en-US" altLang="ja-JP" baseline="-25000" smtClean="0"/>
              <a:t>S</a:t>
            </a:r>
            <a:r>
              <a:rPr lang="en-US" altLang="ja-JP" smtClean="0"/>
              <a:t> Selection</a:t>
            </a:r>
            <a:endParaRPr lang="en-US" altLang="ja-JP" baseline="-25000" smtClean="0"/>
          </a:p>
        </p:txBody>
      </p:sp>
      <p:sp>
        <p:nvSpPr>
          <p:cNvPr id="58370" name="Date Placehold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58371" name="Footer Placeholder 5"/>
          <p:cNvSpPr>
            <a:spLocks noGrp="1"/>
          </p:cNvSpPr>
          <p:nvPr>
            <p:ph type="ftr" sz="quarter" idx="12"/>
          </p:nvPr>
        </p:nvSpPr>
        <p:spPr bwMode="auto">
          <a:xfrm>
            <a:off x="265113" y="6275388"/>
            <a:ext cx="4840287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  <p:sp>
        <p:nvSpPr>
          <p:cNvPr id="58372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5D519A-EBAA-45DF-960B-C48532F5C8F3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altLang="ja-JP"/>
          </a:p>
        </p:txBody>
      </p:sp>
      <p:pic>
        <p:nvPicPr>
          <p:cNvPr id="464901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275" y="1600200"/>
            <a:ext cx="82264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4902" name="Date Placeholder 3"/>
          <p:cNvSpPr txBox="1">
            <a:spLocks/>
          </p:cNvSpPr>
          <p:nvPr/>
        </p:nvSpPr>
        <p:spPr bwMode="auto">
          <a:xfrm>
            <a:off x="5629275" y="64547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kumimoji="0" lang="en-US" altLang="ja-JP" sz="1100">
                <a:solidFill>
                  <a:schemeClr val="bg1"/>
                </a:solidFill>
                <a:latin typeface="News Gothic MT"/>
              </a:rPr>
              <a:t>11/16/09</a:t>
            </a:r>
          </a:p>
        </p:txBody>
      </p:sp>
      <p:sp>
        <p:nvSpPr>
          <p:cNvPr id="464903" name="Slide Number Placeholder 4"/>
          <p:cNvSpPr txBox="1">
            <a:spLocks/>
          </p:cNvSpPr>
          <p:nvPr/>
        </p:nvSpPr>
        <p:spPr bwMode="auto">
          <a:xfrm>
            <a:off x="7897813" y="6454775"/>
            <a:ext cx="990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16F55EC-0250-4B35-AC11-6C7684173DE1}" type="slidenum">
              <a:rPr kumimoji="0" lang="en-US" altLang="ja-JP" sz="1600">
                <a:solidFill>
                  <a:schemeClr val="bg1"/>
                </a:solidFill>
                <a:latin typeface="News Gothic MT"/>
              </a:rPr>
              <a:pPr algn="r"/>
              <a:t>43</a:t>
            </a:fld>
            <a:endParaRPr kumimoji="0" lang="en-US" altLang="ja-JP" sz="1600">
              <a:solidFill>
                <a:schemeClr val="bg1"/>
              </a:solidFill>
              <a:latin typeface="News Gothic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New Physics Models</a:t>
            </a:r>
          </a:p>
        </p:txBody>
      </p:sp>
      <p:sp>
        <p:nvSpPr>
          <p:cNvPr id="472066" name="Content Placeholder 2"/>
          <p:cNvSpPr>
            <a:spLocks noGrp="1"/>
          </p:cNvSpPr>
          <p:nvPr>
            <p:ph idx="1"/>
          </p:nvPr>
        </p:nvSpPr>
        <p:spPr>
          <a:xfrm>
            <a:off x="549275" y="2379663"/>
            <a:ext cx="8042275" cy="2192337"/>
          </a:xfrm>
        </p:spPr>
        <p:txBody>
          <a:bodyPr/>
          <a:lstStyle/>
          <a:p>
            <a:pPr marL="0" eaLnBrk="1" hangingPunct="1">
              <a:buFont typeface="Wingdings 2" pitchFamily="18" charset="2"/>
              <a:buNone/>
            </a:pPr>
            <a:r>
              <a:rPr lang="en-US" altLang="ja-JP" smtClean="0"/>
              <a:t>“New Physics” CPV in τ</a:t>
            </a:r>
            <a:r>
              <a:rPr lang="en-US" altLang="ja-JP" smtClean="0">
                <a:sym typeface="Wingdings" pitchFamily="2" charset="2"/>
              </a:rPr>
              <a:t>Kπν will only be introduced if coupling is not real: Im(η</a:t>
            </a:r>
            <a:r>
              <a:rPr lang="en-US" altLang="ja-JP" baseline="-25000" smtClean="0">
                <a:sym typeface="Wingdings" pitchFamily="2" charset="2"/>
              </a:rPr>
              <a:t>S</a:t>
            </a:r>
            <a:r>
              <a:rPr lang="en-US" altLang="ja-JP" smtClean="0">
                <a:sym typeface="Wingdings" pitchFamily="2" charset="2"/>
              </a:rPr>
              <a:t>)≠0 </a:t>
            </a:r>
          </a:p>
          <a:p>
            <a:pPr marL="0" eaLnBrk="1" hangingPunct="1"/>
            <a:r>
              <a:rPr lang="en-US" altLang="ja-JP" smtClean="0">
                <a:sym typeface="Wingdings" pitchFamily="2" charset="2"/>
              </a:rPr>
              <a:t>require 2 Higgs doublets </a:t>
            </a:r>
            <a:r>
              <a:rPr lang="en-US" altLang="ja-JP" sz="2000" smtClean="0">
                <a:sym typeface="Wingdings" pitchFamily="2" charset="2"/>
              </a:rPr>
              <a:t>[D. Kimura </a:t>
            </a:r>
            <a:r>
              <a:rPr lang="en-US" altLang="ja-JP" sz="2000" smtClean="0"/>
              <a:t>arXiv:0905.1802</a:t>
            </a:r>
            <a:r>
              <a:rPr lang="en-US" altLang="ja-JP" sz="2000" smtClean="0">
                <a:sym typeface="Wingdings" pitchFamily="2" charset="2"/>
              </a:rPr>
              <a:t>]</a:t>
            </a:r>
          </a:p>
          <a:p>
            <a:pPr marL="0" eaLnBrk="1" hangingPunct="1">
              <a:buFont typeface="Wingdings 2" pitchFamily="18" charset="2"/>
              <a:buNone/>
            </a:pPr>
            <a:endParaRPr lang="en-US" altLang="ja-JP" smtClean="0"/>
          </a:p>
        </p:txBody>
      </p:sp>
      <p:sp>
        <p:nvSpPr>
          <p:cNvPr id="655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5629275" y="64452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897813" y="6445250"/>
            <a:ext cx="990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5F30FD-A08A-4BCB-BFAC-05CC29672D5C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altLang="ja-JP"/>
          </a:p>
        </p:txBody>
      </p:sp>
      <p:sp>
        <p:nvSpPr>
          <p:cNvPr id="65541" name="Footer Placeholder 5"/>
          <p:cNvSpPr>
            <a:spLocks noGrp="1"/>
          </p:cNvSpPr>
          <p:nvPr>
            <p:ph type="ftr" sz="quarter" idx="12"/>
          </p:nvPr>
        </p:nvSpPr>
        <p:spPr bwMode="auto">
          <a:xfrm>
            <a:off x="265113" y="6561138"/>
            <a:ext cx="4840287" cy="2365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275" y="1466850"/>
            <a:ext cx="6129338" cy="6810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2225" cmpd="sng">
            <a:noFill/>
          </a:ln>
          <a:effectLst/>
        </p:spPr>
      </p:pic>
      <p:pic>
        <p:nvPicPr>
          <p:cNvPr id="472071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2913" y="3875088"/>
            <a:ext cx="4826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072" name="TextBox 8"/>
          <p:cNvSpPr txBox="1">
            <a:spLocks noChangeArrowheads="1"/>
          </p:cNvSpPr>
          <p:nvPr/>
        </p:nvSpPr>
        <p:spPr bwMode="auto">
          <a:xfrm>
            <a:off x="6748463" y="4127500"/>
            <a:ext cx="725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News Gothic MT"/>
              </a:rPr>
              <a:t>(r≥2)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285750" y="285750"/>
            <a:ext cx="4543425" cy="5111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2600" smtClean="0">
                <a:solidFill>
                  <a:srgbClr val="000000"/>
                </a:solidFill>
              </a:rPr>
              <a:t>ωπ</a:t>
            </a:r>
            <a:r>
              <a:rPr lang="ja-JP" altLang="en-US" sz="2600" baseline="30000" smtClean="0">
                <a:solidFill>
                  <a:srgbClr val="000000"/>
                </a:solidFill>
              </a:rPr>
              <a:t>－</a:t>
            </a:r>
            <a:r>
              <a:rPr lang="ja-JP" altLang="en-US" sz="2600" smtClean="0">
                <a:solidFill>
                  <a:srgbClr val="000000"/>
                </a:solidFill>
              </a:rPr>
              <a:t>不変質量分布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57875" y="1214438"/>
            <a:ext cx="2928938" cy="6461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【τ</a:t>
            </a:r>
            <a:r>
              <a:rPr lang="ja-JP" altLang="en-US" baseline="30000" dirty="0"/>
              <a:t>－</a:t>
            </a:r>
            <a:r>
              <a:rPr lang="ja-JP" altLang="en-US" dirty="0"/>
              <a:t>→</a:t>
            </a:r>
            <a:r>
              <a:rPr lang="en-US" altLang="ja-JP" dirty="0" err="1"/>
              <a:t>ωπ</a:t>
            </a:r>
            <a:r>
              <a:rPr lang="ja-JP" altLang="en-US" baseline="30000" dirty="0"/>
              <a:t>－</a:t>
            </a:r>
            <a:r>
              <a:rPr lang="en-US" altLang="ja-JP" dirty="0" err="1"/>
              <a:t>ν</a:t>
            </a:r>
            <a:r>
              <a:rPr lang="en-US" altLang="ja-JP" baseline="-25000" dirty="0" err="1"/>
              <a:t>τ</a:t>
            </a:r>
            <a:r>
              <a:rPr lang="ja-JP" altLang="en-US" dirty="0"/>
              <a:t>候補数</a:t>
            </a:r>
            <a:r>
              <a:rPr lang="en-US" altLang="ja-JP" dirty="0"/>
              <a:t>】</a:t>
            </a:r>
            <a:r>
              <a:rPr lang="ja-JP" altLang="en-US" dirty="0"/>
              <a:t>　</a:t>
            </a:r>
            <a:endParaRPr lang="en-US" altLang="ja-JP" dirty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　　　　　　　</a:t>
            </a:r>
            <a:r>
              <a:rPr lang="en-US" altLang="ja-JP" dirty="0"/>
              <a:t>3.16×10</a:t>
            </a:r>
            <a:r>
              <a:rPr lang="en-US" altLang="ja-JP" baseline="30000" dirty="0"/>
              <a:t>5</a:t>
            </a:r>
            <a:r>
              <a:rPr lang="ja-JP" altLang="en-US" dirty="0"/>
              <a:t>　事象</a:t>
            </a:r>
            <a:endParaRPr lang="en-US" altLang="ja-JP" dirty="0"/>
          </a:p>
        </p:txBody>
      </p:sp>
      <p:sp>
        <p:nvSpPr>
          <p:cNvPr id="468995" name="テキスト ボックス 8"/>
          <p:cNvSpPr txBox="1">
            <a:spLocks noChangeArrowheads="1"/>
          </p:cNvSpPr>
          <p:nvPr/>
        </p:nvSpPr>
        <p:spPr bwMode="auto">
          <a:xfrm>
            <a:off x="5857875" y="2000250"/>
            <a:ext cx="2928938" cy="646113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ja-JP" altLang="en-US">
                <a:latin typeface="Calibri" pitchFamily="34" charset="0"/>
              </a:rPr>
              <a:t>ｂ</a:t>
            </a:r>
            <a:r>
              <a:rPr lang="ja-JP" altLang="en-US" baseline="-20000">
                <a:latin typeface="Calibri" pitchFamily="34" charset="0"/>
              </a:rPr>
              <a:t>１</a:t>
            </a:r>
            <a:r>
              <a:rPr lang="ja-JP" altLang="en-US">
                <a:latin typeface="Calibri" pitchFamily="34" charset="0"/>
              </a:rPr>
              <a:t>（</a:t>
            </a:r>
            <a:r>
              <a:rPr lang="en-US" altLang="ja-JP">
                <a:latin typeface="Calibri" pitchFamily="34" charset="0"/>
              </a:rPr>
              <a:t>1235</a:t>
            </a:r>
            <a:r>
              <a:rPr lang="ja-JP" altLang="en-US">
                <a:latin typeface="Calibri" pitchFamily="34" charset="0"/>
              </a:rPr>
              <a:t>）共鳴などの顕著なピークは特に見られない。</a:t>
            </a:r>
          </a:p>
        </p:txBody>
      </p:sp>
      <p:sp>
        <p:nvSpPr>
          <p:cNvPr id="9" name="スライド番号プレースホルダ 8"/>
          <p:cNvSpPr txBox="1">
            <a:spLocks noGrp="1"/>
          </p:cNvSpPr>
          <p:nvPr/>
        </p:nvSpPr>
        <p:spPr>
          <a:xfrm>
            <a:off x="6553200" y="635793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306E829C-BA1B-4509-801E-5661E81682FE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ja-JP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68997" name="Picture 3" descr="C:\Documents and Settings\Administrator\デスクトップ\presen\omegapimass55em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1143000"/>
            <a:ext cx="5599113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線コネクタ 11"/>
          <p:cNvCxnSpPr/>
          <p:nvPr/>
        </p:nvCxnSpPr>
        <p:spPr>
          <a:xfrm>
            <a:off x="6715125" y="4929188"/>
            <a:ext cx="714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670C32-5506-43C0-8536-6BA84AC6DA6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77453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9" name="コンテンツ プレースホルダ 2"/>
          <p:cNvSpPr>
            <a:spLocks noGrp="1"/>
          </p:cNvSpPr>
          <p:nvPr>
            <p:ph sz="quarter" idx="4294967295"/>
          </p:nvPr>
        </p:nvSpPr>
        <p:spPr>
          <a:xfrm>
            <a:off x="349250" y="2540000"/>
            <a:ext cx="5334000" cy="1778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ja-JP" sz="1600" smtClean="0">
                <a:latin typeface="ＭＳ Ｐゴシック" charset="-128"/>
              </a:rPr>
              <a:t>cosθ</a:t>
            </a:r>
            <a:r>
              <a:rPr lang="ja-JP" altLang="en-US" sz="1600" smtClean="0">
                <a:latin typeface="ＭＳ Ｐゴシック" charset="-128"/>
              </a:rPr>
              <a:t>：</a:t>
            </a:r>
            <a:r>
              <a:rPr lang="en-US" altLang="ja-JP" sz="1600" smtClean="0">
                <a:latin typeface="ＭＳ Ｐゴシック" charset="-128"/>
              </a:rPr>
              <a:t>τ</a:t>
            </a:r>
            <a:r>
              <a:rPr lang="ja-JP" altLang="en-US" sz="1600" smtClean="0">
                <a:latin typeface="ＭＳ Ｐゴシック" charset="-128"/>
              </a:rPr>
              <a:t>の静止系におけるハドロンの方向</a:t>
            </a:r>
            <a:endParaRPr lang="en-US" altLang="ja-JP" sz="1600" smtClean="0">
              <a:latin typeface="ＭＳ Ｐゴシック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ja-JP" sz="1800" smtClean="0">
                <a:latin typeface="ＭＳ Ｐゴシック" charset="-128"/>
              </a:rPr>
              <a:t>	</a:t>
            </a:r>
            <a:r>
              <a:rPr lang="ja-JP" altLang="en-US" sz="1600" smtClean="0">
                <a:latin typeface="ＭＳ Ｐゴシック" charset="-128"/>
              </a:rPr>
              <a:t>・</a:t>
            </a:r>
            <a:r>
              <a:rPr lang="en-US" altLang="ja-JP" sz="1600" smtClean="0">
                <a:latin typeface="ＭＳ Ｐゴシック" charset="-128"/>
              </a:rPr>
              <a:t>τ</a:t>
            </a:r>
            <a:r>
              <a:rPr lang="ja-JP" altLang="en-US" sz="1600" smtClean="0">
                <a:latin typeface="ＭＳ Ｐゴシック" charset="-128"/>
              </a:rPr>
              <a:t>の方向を実験的に決めるのは難しいが、</a:t>
            </a:r>
            <a:endParaRPr lang="en-US" altLang="ja-JP" sz="1600" smtClean="0">
              <a:latin typeface="ＭＳ Ｐゴシック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ja-JP" sz="1600" smtClean="0">
                <a:latin typeface="ＭＳ Ｐゴシック" charset="-128"/>
              </a:rPr>
              <a:t>	cosθ</a:t>
            </a:r>
            <a:r>
              <a:rPr lang="ja-JP" altLang="en-US" sz="1600" smtClean="0">
                <a:latin typeface="ＭＳ Ｐゴシック" charset="-128"/>
              </a:rPr>
              <a:t>はハドロンのエネルギー</a:t>
            </a:r>
            <a:r>
              <a:rPr lang="en-US" altLang="ja-JP" sz="1600" smtClean="0">
                <a:latin typeface="ＭＳ Ｐゴシック" charset="-128"/>
              </a:rPr>
              <a:t>Eh</a:t>
            </a:r>
            <a:r>
              <a:rPr lang="ja-JP" altLang="en-US" sz="1600" smtClean="0">
                <a:latin typeface="ＭＳ Ｐゴシック" charset="-128"/>
              </a:rPr>
              <a:t>から決められる。</a:t>
            </a:r>
            <a:endParaRPr lang="en-US" altLang="ja-JP" sz="1800" smtClean="0">
              <a:latin typeface="ＭＳ Ｐゴシック" charset="-128"/>
            </a:endParaRPr>
          </a:p>
        </p:txBody>
      </p:sp>
      <p:graphicFrame>
        <p:nvGraphicFramePr>
          <p:cNvPr id="466946" name="Object 2"/>
          <p:cNvGraphicFramePr>
            <a:graphicFrameLocks noChangeAspect="1"/>
          </p:cNvGraphicFramePr>
          <p:nvPr/>
        </p:nvGraphicFramePr>
        <p:xfrm>
          <a:off x="1016000" y="4762500"/>
          <a:ext cx="3586163" cy="828675"/>
        </p:xfrm>
        <a:graphic>
          <a:graphicData uri="http://schemas.openxmlformats.org/presentationml/2006/ole">
            <p:oleObj spid="_x0000_s466946" name="数式" r:id="rId4" imgW="1841400" imgH="495000" progId="Equation.3">
              <p:embed/>
            </p:oleObj>
          </a:graphicData>
        </a:graphic>
      </p:graphicFrame>
      <p:graphicFrame>
        <p:nvGraphicFramePr>
          <p:cNvPr id="466947" name="Object 3"/>
          <p:cNvGraphicFramePr>
            <a:graphicFrameLocks noChangeAspect="1"/>
          </p:cNvGraphicFramePr>
          <p:nvPr/>
        </p:nvGraphicFramePr>
        <p:xfrm>
          <a:off x="4514850" y="3462338"/>
          <a:ext cx="114300" cy="215900"/>
        </p:xfrm>
        <a:graphic>
          <a:graphicData uri="http://schemas.openxmlformats.org/presentationml/2006/ole">
            <p:oleObj spid="_x0000_s466947" name="数式" r:id="rId5" imgW="114120" imgH="215640" progId="Equation.3">
              <p:embed/>
            </p:oleObj>
          </a:graphicData>
        </a:graphic>
      </p:graphicFrame>
      <p:graphicFrame>
        <p:nvGraphicFramePr>
          <p:cNvPr id="466948" name="Object 4"/>
          <p:cNvGraphicFramePr>
            <a:graphicFrameLocks noChangeAspect="1"/>
          </p:cNvGraphicFramePr>
          <p:nvPr/>
        </p:nvGraphicFramePr>
        <p:xfrm>
          <a:off x="6011863" y="3770313"/>
          <a:ext cx="2382837" cy="1836737"/>
        </p:xfrm>
        <a:graphic>
          <a:graphicData uri="http://schemas.openxmlformats.org/presentationml/2006/ole">
            <p:oleObj spid="_x0000_s466948" name="数式" r:id="rId6" imgW="965160" imgH="1358640" progId="Equation.3">
              <p:embed/>
            </p:oleObj>
          </a:graphicData>
        </a:graphic>
      </p:graphicFrame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04800" y="1738313"/>
            <a:ext cx="2519363" cy="0"/>
          </a:xfrm>
          <a:prstGeom prst="line">
            <a:avLst/>
          </a:prstGeom>
          <a:noFill/>
          <a:ln w="28575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pPr defTabSz="914400">
              <a:spcBef>
                <a:spcPct val="20000"/>
              </a:spcBef>
              <a:defRPr/>
            </a:pPr>
            <a:endParaRPr lang="ja-JP" altLang="en-US" baseline="30000">
              <a:latin typeface="+mj-ea"/>
              <a:ea typeface="+mj-ea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95288" y="1828800"/>
            <a:ext cx="2519362" cy="0"/>
          </a:xfrm>
          <a:prstGeom prst="line">
            <a:avLst/>
          </a:prstGeom>
          <a:noFill/>
          <a:ln w="28575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pPr defTabSz="914400">
              <a:spcBef>
                <a:spcPct val="20000"/>
              </a:spcBef>
              <a:defRPr/>
            </a:pPr>
            <a:endParaRPr lang="ja-JP" altLang="en-US" baseline="30000">
              <a:latin typeface="+mj-ea"/>
              <a:ea typeface="+mj-ea"/>
            </a:endParaRPr>
          </a:p>
        </p:txBody>
      </p:sp>
      <p:sp>
        <p:nvSpPr>
          <p:cNvPr id="466952" name="タイトル 1"/>
          <p:cNvSpPr>
            <a:spLocks noGrp="1"/>
          </p:cNvSpPr>
          <p:nvPr>
            <p:ph type="title" idx="4294967295"/>
          </p:nvPr>
        </p:nvSpPr>
        <p:spPr>
          <a:xfrm>
            <a:off x="393700" y="1179513"/>
            <a:ext cx="2444750" cy="560387"/>
          </a:xfrm>
        </p:spPr>
        <p:txBody>
          <a:bodyPr/>
          <a:lstStyle/>
          <a:p>
            <a:pPr algn="l" eaLnBrk="1" hangingPunct="1"/>
            <a:r>
              <a:rPr lang="ja-JP" altLang="en-US" sz="2500" smtClean="0">
                <a:solidFill>
                  <a:schemeClr val="tx1"/>
                </a:solidFill>
                <a:latin typeface="ＭＳ Ｐゴシック" charset="-128"/>
              </a:rPr>
              <a:t>崩壊角分布</a:t>
            </a:r>
            <a:r>
              <a:rPr lang="en-US" altLang="ja-JP" sz="2500" smtClean="0">
                <a:solidFill>
                  <a:schemeClr val="tx1"/>
                </a:solidFill>
                <a:latin typeface="ＭＳ Ｐゴシック" charset="-128"/>
              </a:rPr>
              <a:t>(1)</a:t>
            </a:r>
            <a:endParaRPr lang="ja-JP" altLang="en-US" sz="2500" smtClean="0">
              <a:solidFill>
                <a:schemeClr val="tx1"/>
              </a:solidFill>
              <a:latin typeface="ＭＳ Ｐゴシック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02288" y="5740400"/>
            <a:ext cx="2836862" cy="701675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altLang="ja-JP" dirty="0">
                <a:latin typeface="+mj-ea"/>
                <a:ea typeface="+mj-ea"/>
              </a:rPr>
              <a:t>E</a:t>
            </a:r>
            <a:r>
              <a:rPr lang="en-US" altLang="ja-JP" baseline="-25000" dirty="0">
                <a:latin typeface="+mj-ea"/>
                <a:ea typeface="+mj-ea"/>
              </a:rPr>
              <a:t>h</a:t>
            </a:r>
            <a:r>
              <a:rPr lang="en-US" altLang="ja-JP" dirty="0">
                <a:latin typeface="+mj-ea"/>
                <a:ea typeface="+mj-ea"/>
              </a:rPr>
              <a:t>:</a:t>
            </a:r>
            <a:r>
              <a:rPr lang="ja-JP" altLang="en-US" dirty="0">
                <a:latin typeface="+mj-ea"/>
                <a:ea typeface="+mj-ea"/>
              </a:rPr>
              <a:t>ハドロン系のエネルギー</a:t>
            </a:r>
            <a:endParaRPr lang="en-US" altLang="ja-JP" dirty="0">
              <a:latin typeface="+mj-ea"/>
              <a:ea typeface="+mj-ea"/>
            </a:endParaRPr>
          </a:p>
          <a:p>
            <a:pPr defTabSz="914400">
              <a:spcBef>
                <a:spcPct val="20000"/>
              </a:spcBef>
              <a:defRPr/>
            </a:pPr>
            <a:r>
              <a:rPr lang="en-US" altLang="ja-JP" dirty="0" err="1">
                <a:latin typeface="+mj-ea"/>
                <a:ea typeface="+mj-ea"/>
              </a:rPr>
              <a:t>E</a:t>
            </a:r>
            <a:r>
              <a:rPr lang="en-US" altLang="ja-JP" baseline="-25000" dirty="0" err="1">
                <a:latin typeface="+mj-ea"/>
                <a:ea typeface="+mj-ea"/>
              </a:rPr>
              <a:t>beam</a:t>
            </a:r>
            <a:r>
              <a:rPr lang="en-US" altLang="ja-JP" dirty="0">
                <a:latin typeface="+mj-ea"/>
                <a:ea typeface="+mj-ea"/>
              </a:rPr>
              <a:t>:</a:t>
            </a:r>
            <a:r>
              <a:rPr lang="ja-JP" altLang="en-US" dirty="0">
                <a:latin typeface="+mj-ea"/>
                <a:ea typeface="+mj-ea"/>
              </a:rPr>
              <a:t>ビームのエネルギー</a:t>
            </a:r>
            <a:endParaRPr lang="ja-JP" altLang="en-US" baseline="-25000" dirty="0">
              <a:latin typeface="+mj-ea"/>
              <a:ea typeface="+mj-ea"/>
            </a:endParaRPr>
          </a:p>
        </p:txBody>
      </p:sp>
      <p:grpSp>
        <p:nvGrpSpPr>
          <p:cNvPr id="466954" name="グループ化 20"/>
          <p:cNvGrpSpPr>
            <a:grpSpLocks/>
          </p:cNvGrpSpPr>
          <p:nvPr/>
        </p:nvGrpSpPr>
        <p:grpSpPr bwMode="auto">
          <a:xfrm>
            <a:off x="5772150" y="423863"/>
            <a:ext cx="3019425" cy="3271837"/>
            <a:chOff x="5861048" y="273050"/>
            <a:chExt cx="2860570" cy="3272254"/>
          </a:xfrm>
        </p:grpSpPr>
        <p:grpSp>
          <p:nvGrpSpPr>
            <p:cNvPr id="466961" name="グループ化 18"/>
            <p:cNvGrpSpPr>
              <a:grpSpLocks/>
            </p:cNvGrpSpPr>
            <p:nvPr/>
          </p:nvGrpSpPr>
          <p:grpSpPr bwMode="auto">
            <a:xfrm>
              <a:off x="5861048" y="273050"/>
              <a:ext cx="2860570" cy="3272254"/>
              <a:chOff x="5994398" y="273050"/>
              <a:chExt cx="2860570" cy="3272254"/>
            </a:xfrm>
          </p:grpSpPr>
          <p:pic>
            <p:nvPicPr>
              <p:cNvPr id="466963" name="Picture 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994400" y="628650"/>
                <a:ext cx="2400300" cy="2717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テキスト ボックス 15"/>
              <p:cNvSpPr txBox="1"/>
              <p:nvPr/>
            </p:nvSpPr>
            <p:spPr>
              <a:xfrm>
                <a:off x="5994398" y="273050"/>
                <a:ext cx="2839514" cy="3381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>
                  <a:spcBef>
                    <a:spcPct val="20000"/>
                  </a:spcBef>
                  <a:defRPr/>
                </a:pPr>
                <a:r>
                  <a:rPr lang="ja-JP" altLang="en-US" sz="1600" dirty="0">
                    <a:latin typeface="+mj-ea"/>
                    <a:ea typeface="+mj-ea"/>
                  </a:rPr>
                  <a:t>実験室系における</a:t>
                </a:r>
                <a:r>
                  <a:rPr lang="en-US" altLang="ja-JP" sz="1600" dirty="0">
                    <a:latin typeface="+mj-ea"/>
                    <a:ea typeface="+mj-ea"/>
                  </a:rPr>
                  <a:t>τ</a:t>
                </a:r>
                <a:r>
                  <a:rPr lang="ja-JP" altLang="en-US" sz="1600" dirty="0">
                    <a:latin typeface="+mj-ea"/>
                    <a:ea typeface="+mj-ea"/>
                  </a:rPr>
                  <a:t>粒子の方向</a:t>
                </a: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8039811" y="539784"/>
                <a:ext cx="815157" cy="3381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>
                  <a:spcBef>
                    <a:spcPct val="20000"/>
                  </a:spcBef>
                  <a:defRPr/>
                </a:pPr>
                <a:r>
                  <a:rPr lang="en-US" altLang="ja-JP" sz="1600" dirty="0">
                    <a:latin typeface="+mj-ea"/>
                    <a:ea typeface="+mj-ea"/>
                  </a:rPr>
                  <a:t>hadrons</a:t>
                </a:r>
                <a:endParaRPr lang="ja-JP" altLang="en-US" sz="1600" dirty="0">
                  <a:latin typeface="+mj-ea"/>
                  <a:ea typeface="+mj-ea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6429049" y="3207124"/>
                <a:ext cx="496313" cy="3381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>
                  <a:spcBef>
                    <a:spcPct val="20000"/>
                  </a:spcBef>
                  <a:defRPr/>
                </a:pPr>
                <a:r>
                  <a:rPr lang="en-US" altLang="ja-JP" sz="1600" dirty="0" err="1">
                    <a:latin typeface="+mj-ea"/>
                    <a:ea typeface="+mj-ea"/>
                  </a:rPr>
                  <a:t>ν</a:t>
                </a:r>
                <a:r>
                  <a:rPr lang="en-US" altLang="ja-JP" sz="1050" dirty="0" err="1">
                    <a:latin typeface="+mj-ea"/>
                    <a:ea typeface="+mj-ea"/>
                  </a:rPr>
                  <a:t>τ</a:t>
                </a:r>
                <a:endParaRPr lang="ja-JP" altLang="en-US" sz="1600" dirty="0">
                  <a:latin typeface="+mj-ea"/>
                  <a:ea typeface="+mj-ea"/>
                </a:endParaRPr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7061224" y="1147873"/>
              <a:ext cx="266205" cy="3699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en-US" altLang="ja-JP" dirty="0">
                  <a:latin typeface="+mj-ea"/>
                  <a:ea typeface="+mj-ea"/>
                </a:rPr>
                <a:t>θ</a:t>
              </a:r>
              <a:endParaRPr lang="ja-JP" altLang="en-US" dirty="0">
                <a:latin typeface="+mj-ea"/>
                <a:ea typeface="+mj-ea"/>
              </a:endParaRPr>
            </a:p>
          </p:txBody>
        </p:sp>
      </p:grpSp>
      <p:sp>
        <p:nvSpPr>
          <p:cNvPr id="22" name="スライド番号プレースホルダ 2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>
              <a:defRPr/>
            </a:pPr>
            <a:fld id="{1B486EF7-5711-47CB-97A0-FEE7082E4739}" type="slidenum">
              <a:rPr lang="en-US" altLang="ja-JP" sz="1400">
                <a:latin typeface="+mj-ea"/>
                <a:ea typeface="+mj-ea"/>
              </a:rPr>
              <a:pPr algn="r" defTabSz="914400">
                <a:defRPr/>
              </a:pPr>
              <a:t>46</a:t>
            </a:fld>
            <a:endParaRPr lang="en-US" altLang="ja-JP" sz="1400">
              <a:latin typeface="+mj-ea"/>
              <a:ea typeface="+mj-ea"/>
            </a:endParaRPr>
          </a:p>
        </p:txBody>
      </p:sp>
      <p:sp>
        <p:nvSpPr>
          <p:cNvPr id="466956" name="テキスト ボックス 22"/>
          <p:cNvSpPr txBox="1">
            <a:spLocks noChangeArrowheads="1"/>
          </p:cNvSpPr>
          <p:nvPr/>
        </p:nvSpPr>
        <p:spPr bwMode="auto">
          <a:xfrm>
            <a:off x="393700" y="2095500"/>
            <a:ext cx="1133475" cy="36988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altLang="ja-JP"/>
              <a:t>cosθ</a:t>
            </a:r>
            <a:r>
              <a:rPr lang="ja-JP" altLang="en-US"/>
              <a:t>分布</a:t>
            </a:r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215900" y="273050"/>
            <a:ext cx="5200650" cy="711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altLang="ja-JP" sz="3600" dirty="0">
                <a:solidFill>
                  <a:schemeClr val="tx2"/>
                </a:solidFill>
              </a:rPr>
              <a:t>  </a:t>
            </a:r>
            <a:r>
              <a:rPr lang="en-US" altLang="ja-JP" sz="2800" dirty="0">
                <a:solidFill>
                  <a:schemeClr val="tx2"/>
                </a:solidFill>
              </a:rPr>
              <a:t>5.</a:t>
            </a:r>
            <a:r>
              <a:rPr lang="ja-JP" altLang="en-US" sz="2800" dirty="0">
                <a:solidFill>
                  <a:schemeClr val="tx2"/>
                </a:solidFill>
                <a:latin typeface="+mn-ea"/>
                <a:ea typeface="+mn-ea"/>
              </a:rPr>
              <a:t>角度分布と形状因子</a:t>
            </a:r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474568-623B-4A53-AFD3-19903BBA7D5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38078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タイトル 1"/>
          <p:cNvSpPr>
            <a:spLocks noGrp="1"/>
          </p:cNvSpPr>
          <p:nvPr>
            <p:ph type="title" idx="4294967295"/>
          </p:nvPr>
        </p:nvSpPr>
        <p:spPr>
          <a:xfrm>
            <a:off x="549275" y="252413"/>
            <a:ext cx="2500313" cy="398462"/>
          </a:xfrm>
        </p:spPr>
        <p:txBody>
          <a:bodyPr/>
          <a:lstStyle/>
          <a:p>
            <a:pPr eaLnBrk="1" hangingPunct="1"/>
            <a:r>
              <a:rPr lang="en-US" altLang="ja-JP" sz="3300" smtClean="0"/>
              <a:t>cosθ</a:t>
            </a:r>
            <a:r>
              <a:rPr lang="ja-JP" altLang="en-US" sz="3300" smtClean="0"/>
              <a:t>分布</a:t>
            </a:r>
          </a:p>
        </p:txBody>
      </p:sp>
      <p:sp>
        <p:nvSpPr>
          <p:cNvPr id="474114" name="スライド番号プレースホルダ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7F410F57-B512-4001-B4E5-46C6A94E2DD0}" type="slidenum">
              <a:rPr lang="en-US" altLang="ja-JP" sz="1400"/>
              <a:pPr algn="r" defTabSz="914400"/>
              <a:t>47</a:t>
            </a:fld>
            <a:endParaRPr lang="en-US" altLang="ja-JP" sz="1400"/>
          </a:p>
        </p:txBody>
      </p:sp>
      <p:pic>
        <p:nvPicPr>
          <p:cNvPr id="474115" name="Picture 3"/>
          <p:cNvPicPr>
            <a:picLocks noChangeAspect="1" noChangeArrowheads="1"/>
          </p:cNvPicPr>
          <p:nvPr/>
        </p:nvPicPr>
        <p:blipFill>
          <a:blip r:embed="rId3"/>
          <a:srcRect t="45264" r="19998"/>
          <a:stretch>
            <a:fillRect/>
          </a:stretch>
        </p:blipFill>
        <p:spPr bwMode="auto">
          <a:xfrm>
            <a:off x="349250" y="2540000"/>
            <a:ext cx="4133850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16" name="Picture 6"/>
          <p:cNvPicPr>
            <a:picLocks noChangeAspect="1" noChangeArrowheads="1"/>
          </p:cNvPicPr>
          <p:nvPr/>
        </p:nvPicPr>
        <p:blipFill>
          <a:blip r:embed="rId4"/>
          <a:srcRect t="45264" r="19998"/>
          <a:stretch>
            <a:fillRect/>
          </a:stretch>
        </p:blipFill>
        <p:spPr bwMode="auto">
          <a:xfrm>
            <a:off x="4652963" y="2540000"/>
            <a:ext cx="409098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4117" name="テキスト ボックス 6"/>
          <p:cNvSpPr txBox="1">
            <a:spLocks noChangeArrowheads="1"/>
          </p:cNvSpPr>
          <p:nvPr/>
        </p:nvSpPr>
        <p:spPr bwMode="auto">
          <a:xfrm>
            <a:off x="1949450" y="2228850"/>
            <a:ext cx="1155700" cy="461963"/>
          </a:xfrm>
          <a:prstGeom prst="rect">
            <a:avLst/>
          </a:prstGeom>
          <a:solidFill>
            <a:srgbClr val="D3E5FF"/>
          </a:solidFill>
          <a:ln w="9525">
            <a:solidFill>
              <a:srgbClr val="D3E5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ja-JP" altLang="en-US" sz="2400"/>
              <a:t>角分布</a:t>
            </a:r>
          </a:p>
        </p:txBody>
      </p:sp>
      <p:sp>
        <p:nvSpPr>
          <p:cNvPr id="474118" name="テキスト ボックス 7"/>
          <p:cNvSpPr txBox="1">
            <a:spLocks noChangeArrowheads="1"/>
          </p:cNvSpPr>
          <p:nvPr/>
        </p:nvSpPr>
        <p:spPr bwMode="auto">
          <a:xfrm>
            <a:off x="6261100" y="2228850"/>
            <a:ext cx="1416050" cy="461963"/>
          </a:xfrm>
          <a:prstGeom prst="rect">
            <a:avLst/>
          </a:prstGeom>
          <a:solidFill>
            <a:srgbClr val="D3E5FF"/>
          </a:solidFill>
          <a:ln w="9525">
            <a:solidFill>
              <a:srgbClr val="D3E5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ja-JP" altLang="en-US" sz="2400"/>
              <a:t>検出効率</a:t>
            </a:r>
          </a:p>
        </p:txBody>
      </p:sp>
      <p:sp>
        <p:nvSpPr>
          <p:cNvPr id="474119" name="テキスト ボックス 8"/>
          <p:cNvSpPr txBox="1">
            <a:spLocks noChangeArrowheads="1"/>
          </p:cNvSpPr>
          <p:nvPr/>
        </p:nvSpPr>
        <p:spPr bwMode="auto">
          <a:xfrm>
            <a:off x="1016000" y="1206500"/>
            <a:ext cx="4622800" cy="4000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ja-JP" altLang="en-US" sz="2000"/>
              <a:t>すべての</a:t>
            </a:r>
            <a:r>
              <a:rPr lang="en-US" altLang="ja-JP" sz="2000"/>
              <a:t>Q</a:t>
            </a:r>
            <a:r>
              <a:rPr lang="en-US" altLang="ja-JP" sz="2000" baseline="30000"/>
              <a:t>2</a:t>
            </a:r>
            <a:r>
              <a:rPr lang="en-US" altLang="ja-JP" sz="2000"/>
              <a:t>bin</a:t>
            </a:r>
            <a:r>
              <a:rPr lang="ja-JP" altLang="en-US" sz="2000"/>
              <a:t>における</a:t>
            </a:r>
            <a:r>
              <a:rPr lang="en-US" altLang="ja-JP" sz="2000"/>
              <a:t>cosθ</a:t>
            </a:r>
            <a:r>
              <a:rPr lang="ja-JP" altLang="en-US" sz="2000"/>
              <a:t>分布</a:t>
            </a:r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7F98DD-EA7E-418F-8666-2A6F905B353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21765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1" name="タイトル 1"/>
          <p:cNvSpPr>
            <a:spLocks noGrp="1"/>
          </p:cNvSpPr>
          <p:nvPr>
            <p:ph type="title" idx="4294967295"/>
          </p:nvPr>
        </p:nvSpPr>
        <p:spPr>
          <a:xfrm>
            <a:off x="549275" y="252413"/>
            <a:ext cx="2500313" cy="398462"/>
          </a:xfrm>
        </p:spPr>
        <p:txBody>
          <a:bodyPr/>
          <a:lstStyle/>
          <a:p>
            <a:pPr eaLnBrk="1" hangingPunct="1"/>
            <a:r>
              <a:rPr lang="en-US" altLang="ja-JP" sz="3300" smtClean="0"/>
              <a:t>cosγ</a:t>
            </a:r>
            <a:r>
              <a:rPr lang="ja-JP" altLang="en-US" sz="3300" smtClean="0"/>
              <a:t>分布</a:t>
            </a:r>
          </a:p>
        </p:txBody>
      </p:sp>
      <p:sp>
        <p:nvSpPr>
          <p:cNvPr id="476162" name="スライド番号プレースホルダ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687FD042-033B-41E7-8244-766029BC42BC}" type="slidenum">
              <a:rPr lang="en-US" altLang="ja-JP" sz="1400"/>
              <a:pPr algn="r" defTabSz="914400"/>
              <a:t>48</a:t>
            </a:fld>
            <a:endParaRPr lang="en-US" altLang="ja-JP" sz="1400"/>
          </a:p>
        </p:txBody>
      </p:sp>
      <p:sp>
        <p:nvSpPr>
          <p:cNvPr id="476163" name="テキスト ボックス 8"/>
          <p:cNvSpPr txBox="1">
            <a:spLocks noChangeArrowheads="1"/>
          </p:cNvSpPr>
          <p:nvPr/>
        </p:nvSpPr>
        <p:spPr bwMode="auto">
          <a:xfrm>
            <a:off x="1016000" y="1206500"/>
            <a:ext cx="4622800" cy="4000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ja-JP" altLang="en-US" sz="2000"/>
              <a:t>すべての</a:t>
            </a:r>
            <a:r>
              <a:rPr lang="en-US" altLang="ja-JP" sz="2000"/>
              <a:t>Q</a:t>
            </a:r>
            <a:r>
              <a:rPr lang="en-US" altLang="ja-JP" sz="2000" baseline="30000"/>
              <a:t>2</a:t>
            </a:r>
            <a:r>
              <a:rPr lang="en-US" altLang="ja-JP" sz="2000"/>
              <a:t>bin</a:t>
            </a:r>
            <a:r>
              <a:rPr lang="ja-JP" altLang="en-US" sz="2000"/>
              <a:t>における</a:t>
            </a:r>
            <a:r>
              <a:rPr lang="en-US" altLang="ja-JP" sz="2000"/>
              <a:t>cosγ</a:t>
            </a:r>
            <a:r>
              <a:rPr lang="ja-JP" altLang="en-US" sz="2000"/>
              <a:t>分布</a:t>
            </a:r>
          </a:p>
        </p:txBody>
      </p:sp>
      <p:pic>
        <p:nvPicPr>
          <p:cNvPr id="476164" name="Picture 2"/>
          <p:cNvPicPr>
            <a:picLocks noChangeAspect="1" noChangeArrowheads="1"/>
          </p:cNvPicPr>
          <p:nvPr/>
        </p:nvPicPr>
        <p:blipFill>
          <a:blip r:embed="rId3"/>
          <a:srcRect t="45264" r="19998"/>
          <a:stretch>
            <a:fillRect/>
          </a:stretch>
        </p:blipFill>
        <p:spPr bwMode="auto">
          <a:xfrm>
            <a:off x="304800" y="2628900"/>
            <a:ext cx="41783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65" name="Picture 5"/>
          <p:cNvPicPr>
            <a:picLocks noChangeAspect="1" noChangeArrowheads="1"/>
          </p:cNvPicPr>
          <p:nvPr/>
        </p:nvPicPr>
        <p:blipFill>
          <a:blip r:embed="rId4"/>
          <a:srcRect t="45264" r="19998"/>
          <a:stretch>
            <a:fillRect/>
          </a:stretch>
        </p:blipFill>
        <p:spPr bwMode="auto">
          <a:xfrm>
            <a:off x="4527550" y="2613025"/>
            <a:ext cx="444182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6166" name="テキスト ボックス 6"/>
          <p:cNvSpPr txBox="1">
            <a:spLocks noChangeArrowheads="1"/>
          </p:cNvSpPr>
          <p:nvPr/>
        </p:nvSpPr>
        <p:spPr bwMode="auto">
          <a:xfrm>
            <a:off x="1905000" y="2362200"/>
            <a:ext cx="1155700" cy="461963"/>
          </a:xfrm>
          <a:prstGeom prst="rect">
            <a:avLst/>
          </a:prstGeom>
          <a:solidFill>
            <a:srgbClr val="D3E5FF"/>
          </a:solidFill>
          <a:ln w="9525">
            <a:solidFill>
              <a:srgbClr val="D3E5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ja-JP" altLang="en-US" sz="2400"/>
              <a:t>角分布</a:t>
            </a:r>
          </a:p>
        </p:txBody>
      </p:sp>
      <p:sp>
        <p:nvSpPr>
          <p:cNvPr id="476167" name="テキスト ボックス 7"/>
          <p:cNvSpPr txBox="1">
            <a:spLocks noChangeArrowheads="1"/>
          </p:cNvSpPr>
          <p:nvPr/>
        </p:nvSpPr>
        <p:spPr bwMode="auto">
          <a:xfrm>
            <a:off x="6261100" y="2362200"/>
            <a:ext cx="1416050" cy="461963"/>
          </a:xfrm>
          <a:prstGeom prst="rect">
            <a:avLst/>
          </a:prstGeom>
          <a:solidFill>
            <a:srgbClr val="D3E5FF"/>
          </a:solidFill>
          <a:ln w="9525">
            <a:solidFill>
              <a:srgbClr val="D3E5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ja-JP" altLang="en-US" sz="2400"/>
              <a:t>検出効率</a:t>
            </a:r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785E6D-5CBD-46AD-9BBF-3B881FF7162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</p:spTree>
  </p:cSld>
  <p:clrMapOvr>
    <a:masterClrMapping/>
  </p:clrMapOvr>
  <p:transition advTm="2209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 smtClean="0"/>
              <a:t>CPV observables</a:t>
            </a:r>
            <a:endParaRPr kumimoji="1" lang="ja-JP" altLang="en-US" smtClean="0"/>
          </a:p>
        </p:txBody>
      </p:sp>
      <p:sp>
        <p:nvSpPr>
          <p:cNvPr id="5136" name="コンテンツ プレースホルダ 2"/>
          <p:cNvSpPr>
            <a:spLocks noGrp="1"/>
          </p:cNvSpPr>
          <p:nvPr>
            <p:ph idx="1"/>
          </p:nvPr>
        </p:nvSpPr>
        <p:spPr>
          <a:xfrm>
            <a:off x="265113" y="935038"/>
            <a:ext cx="8801100" cy="5519737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kumimoji="1" lang="en-US" altLang="ja-JP" smtClean="0"/>
              <a:t>FB CP asymmetry</a:t>
            </a:r>
          </a:p>
          <a:p>
            <a:pPr eaLnBrk="1" hangingPunct="1">
              <a:buFont typeface="Wingdings 2" pitchFamily="18" charset="2"/>
              <a:buNone/>
            </a:pPr>
            <a:endParaRPr kumimoji="1" lang="en-US" altLang="ja-JP" smtClean="0"/>
          </a:p>
          <a:p>
            <a:pPr eaLnBrk="1" hangingPunct="1"/>
            <a:endParaRPr kumimoji="1" lang="en-US" altLang="ja-JP" smtClean="0"/>
          </a:p>
          <a:p>
            <a:pPr eaLnBrk="1" hangingPunct="1">
              <a:buFont typeface="Wingdings" pitchFamily="2" charset="2"/>
              <a:buChar char="l"/>
            </a:pPr>
            <a:r>
              <a:rPr kumimoji="1" lang="en-US" altLang="ja-JP" smtClean="0"/>
              <a:t>Angular Moment</a:t>
            </a:r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kumimoji="1" lang="en-US" altLang="ja-JP" smtClean="0"/>
              <a:t>    use     </a:t>
            </a:r>
            <a:r>
              <a:rPr kumimoji="1" lang="ja-JP" altLang="en-US" smtClean="0"/>
              <a:t>　      </a:t>
            </a:r>
            <a:r>
              <a:rPr kumimoji="1" lang="en-US" altLang="ja-JP" smtClean="0"/>
              <a:t>as a weight factor</a:t>
            </a:r>
          </a:p>
          <a:p>
            <a:pPr eaLnBrk="1" hangingPunct="1">
              <a:buFont typeface="Wingdings 2" pitchFamily="18" charset="2"/>
              <a:buNone/>
            </a:pPr>
            <a:endParaRPr kumimoji="1" lang="en-US" altLang="ja-JP" sz="1600" smtClean="0"/>
          </a:p>
          <a:p>
            <a:pPr eaLnBrk="1" hangingPunct="1">
              <a:buFont typeface="Wingdings 2" pitchFamily="18" charset="2"/>
              <a:buNone/>
            </a:pPr>
            <a:r>
              <a:rPr kumimoji="1" lang="en-US" altLang="ja-JP" smtClean="0"/>
              <a:t>                               </a:t>
            </a:r>
          </a:p>
          <a:p>
            <a:pPr eaLnBrk="1" hangingPunct="1"/>
            <a:endParaRPr kumimoji="1" lang="en-US" altLang="ja-JP" smtClean="0"/>
          </a:p>
          <a:p>
            <a:pPr eaLnBrk="1" hangingPunct="1"/>
            <a:r>
              <a:rPr kumimoji="1" lang="en-US" altLang="ja-JP" smtClean="0"/>
              <a:t>     </a:t>
            </a:r>
            <a:endParaRPr kumimoji="1" lang="ja-JP" altLang="en-US" smtClean="0"/>
          </a:p>
        </p:txBody>
      </p:sp>
      <p:sp>
        <p:nvSpPr>
          <p:cNvPr id="2" name="日付プレースホルダ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5137" name="スライド番号プレースホルダ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4598E-F433-4C31-B2B0-8E32778B0C84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ja-JP"/>
          </a:p>
        </p:txBody>
      </p:sp>
      <p:sp>
        <p:nvSpPr>
          <p:cNvPr id="5138" name="フッター プレースホルダ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919288" y="2098675"/>
          <a:ext cx="2325687" cy="544513"/>
        </p:xfrm>
        <a:graphic>
          <a:graphicData uri="http://schemas.openxmlformats.org/presentationml/2006/ole">
            <p:oleObj spid="_x0000_s5124" name="Equation" r:id="rId4" imgW="1841400" imgH="431640" progId="Equation.DSMT4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920750" y="3787775"/>
          <a:ext cx="7199313" cy="2782888"/>
        </p:xfrm>
        <a:graphic>
          <a:graphicData uri="http://schemas.openxmlformats.org/presentationml/2006/ole">
            <p:oleObj spid="_x0000_s5125" name="Equation" r:id="rId5" imgW="5410080" imgH="2095200" progId="Equation.DSMT4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920750" y="1412875"/>
          <a:ext cx="7683500" cy="444500"/>
        </p:xfrm>
        <a:graphic>
          <a:graphicData uri="http://schemas.openxmlformats.org/presentationml/2006/ole">
            <p:oleObj spid="_x0000_s5127" name="Equation" r:id="rId6" imgW="7683480" imgH="444240" progId="Equation.DSMT4">
              <p:embed/>
            </p:oleObj>
          </a:graphicData>
        </a:graphic>
      </p:graphicFrame>
      <p:sp>
        <p:nvSpPr>
          <p:cNvPr id="5140" name="テキスト ボックス 11"/>
          <p:cNvSpPr txBox="1">
            <a:spLocks noChangeArrowheads="1"/>
          </p:cNvSpPr>
          <p:nvPr/>
        </p:nvSpPr>
        <p:spPr bwMode="auto">
          <a:xfrm>
            <a:off x="2090738" y="43227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>
              <a:latin typeface="News Gothic MT"/>
            </a:endParaRPr>
          </a:p>
        </p:txBody>
      </p:sp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1525588" y="3327400"/>
          <a:ext cx="1500187" cy="406400"/>
        </p:xfrm>
        <a:graphic>
          <a:graphicData uri="http://schemas.openxmlformats.org/presentationml/2006/ole">
            <p:oleObj spid="_x0000_s5134" name="Equation" r:id="rId7" imgW="74916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 smtClean="0"/>
              <a:t>Optimum Observables</a:t>
            </a:r>
            <a:endParaRPr kumimoji="1" lang="ja-JP" altLang="en-US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9E74E5-C646-4362-9459-E66A6D4DF51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  <p:sp>
        <p:nvSpPr>
          <p:cNvPr id="178191" name="正方形/長方形 7"/>
          <p:cNvSpPr>
            <a:spLocks noChangeArrowheads="1"/>
          </p:cNvSpPr>
          <p:nvPr/>
        </p:nvSpPr>
        <p:spPr bwMode="auto">
          <a:xfrm>
            <a:off x="3322638" y="854075"/>
            <a:ext cx="5821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(</a:t>
            </a:r>
            <a:r>
              <a:rPr lang="en-US" altLang="ja-JP" sz="2000"/>
              <a:t>ref. </a:t>
            </a:r>
            <a:r>
              <a:rPr lang="en-US" altLang="ja-JP"/>
              <a:t>D.Atwood and A.Soni,Phys.Rev.D45,2405(1992)</a:t>
            </a:r>
            <a:endParaRPr lang="ja-JP" altLang="en-US"/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1314450" y="4122738"/>
          <a:ext cx="3435350" cy="1511300"/>
        </p:xfrm>
        <a:graphic>
          <a:graphicData uri="http://schemas.openxmlformats.org/presentationml/2006/ole">
            <p:oleObj spid="_x0000_s178179" name="Equation" r:id="rId4" imgW="2539800" imgH="1117440" progId="Equation.DSMT4">
              <p:embed/>
            </p:oleObj>
          </a:graphicData>
        </a:graphic>
      </p:graphicFrame>
      <p:sp>
        <p:nvSpPr>
          <p:cNvPr id="178192" name="テキスト ボックス 9"/>
          <p:cNvSpPr txBox="1">
            <a:spLocks noChangeArrowheads="1"/>
          </p:cNvSpPr>
          <p:nvPr/>
        </p:nvSpPr>
        <p:spPr bwMode="auto">
          <a:xfrm>
            <a:off x="755650" y="1582738"/>
            <a:ext cx="7007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Use                as a weight function, where</a:t>
            </a:r>
          </a:p>
          <a:p>
            <a:endParaRPr lang="en-US" altLang="ja-JP"/>
          </a:p>
          <a:p>
            <a:r>
              <a:rPr lang="en-US" altLang="ja-JP"/>
              <a:t>   </a:t>
            </a:r>
            <a:endParaRPr lang="ja-JP" altLang="en-US"/>
          </a:p>
        </p:txBody>
      </p:sp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1419225" y="1358900"/>
          <a:ext cx="874713" cy="774700"/>
        </p:xfrm>
        <a:graphic>
          <a:graphicData uri="http://schemas.openxmlformats.org/presentationml/2006/ole">
            <p:oleObj spid="_x0000_s178181" name="Equation" r:id="rId5" imgW="457200" imgH="406080" progId="Equation.DSMT4">
              <p:embed/>
            </p:oleObj>
          </a:graphicData>
        </a:graphic>
      </p:graphicFrame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3421063" y="1995488"/>
          <a:ext cx="3368675" cy="276225"/>
        </p:xfrm>
        <a:graphic>
          <a:graphicData uri="http://schemas.openxmlformats.org/presentationml/2006/ole">
            <p:oleObj spid="_x0000_s178182" name="Equation" r:id="rId6" imgW="2933640" imgH="241200" progId="Equation.DSMT4">
              <p:embed/>
            </p:oleObj>
          </a:graphicData>
        </a:graphic>
      </p:graphicFrame>
      <p:sp>
        <p:nvSpPr>
          <p:cNvPr id="178193" name="正方形/長方形 15"/>
          <p:cNvSpPr>
            <a:spLocks noChangeArrowheads="1"/>
          </p:cNvSpPr>
          <p:nvPr/>
        </p:nvSpPr>
        <p:spPr bwMode="auto">
          <a:xfrm flipH="1" flipV="1">
            <a:off x="2135188" y="4724400"/>
            <a:ext cx="46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 </a:t>
            </a:r>
            <a:endParaRPr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407194" y="1568451"/>
            <a:ext cx="284162" cy="2841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362073" y="4732798"/>
            <a:ext cx="3071812" cy="7218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Formula to determine </a:t>
            </a:r>
            <a:r>
              <a:rPr lang="en-US" altLang="ja-JP" dirty="0" err="1"/>
              <a:t>Im</a:t>
            </a:r>
            <a:r>
              <a:rPr lang="en-US" altLang="ja-JP" dirty="0"/>
              <a:t>(η</a:t>
            </a:r>
            <a:r>
              <a:rPr lang="ja-JP" altLang="en-US" baseline="-25000" dirty="0"/>
              <a:t>ｓ　</a:t>
            </a:r>
            <a:r>
              <a:rPr lang="ja-JP" altLang="en-US" dirty="0"/>
              <a:t>）</a:t>
            </a:r>
            <a:r>
              <a:rPr lang="en-US" altLang="ja-JP" dirty="0"/>
              <a:t> </a:t>
            </a:r>
            <a:endParaRPr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 rot="10800000">
            <a:off x="4848225" y="4773613"/>
            <a:ext cx="514350" cy="320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8183" name="Object 7"/>
          <p:cNvGraphicFramePr>
            <a:graphicFrameLocks noChangeAspect="1"/>
          </p:cNvGraphicFramePr>
          <p:nvPr/>
        </p:nvGraphicFramePr>
        <p:xfrm>
          <a:off x="3440113" y="2290763"/>
          <a:ext cx="2501900" cy="215900"/>
        </p:xfrm>
        <a:graphic>
          <a:graphicData uri="http://schemas.openxmlformats.org/presentationml/2006/ole">
            <p:oleObj spid="_x0000_s178183" name="Equation" r:id="rId7" imgW="2501640" imgH="215640" progId="Equation.DSMT4">
              <p:embed/>
            </p:oleObj>
          </a:graphicData>
        </a:graphic>
      </p:graphicFrame>
      <p:graphicFrame>
        <p:nvGraphicFramePr>
          <p:cNvPr id="178184" name="Object 8"/>
          <p:cNvGraphicFramePr>
            <a:graphicFrameLocks noChangeAspect="1"/>
          </p:cNvGraphicFramePr>
          <p:nvPr/>
        </p:nvGraphicFramePr>
        <p:xfrm>
          <a:off x="1419225" y="2659063"/>
          <a:ext cx="3379788" cy="442912"/>
        </p:xfrm>
        <a:graphic>
          <a:graphicData uri="http://schemas.openxmlformats.org/presentationml/2006/ole">
            <p:oleObj spid="_x0000_s178184" name="Equation" r:id="rId8" imgW="3390840" imgH="444240" progId="Equation.DSMT4">
              <p:embed/>
            </p:oleObj>
          </a:graphicData>
        </a:graphic>
      </p:graphicFrame>
      <p:graphicFrame>
        <p:nvGraphicFramePr>
          <p:cNvPr id="178186" name="Object 10"/>
          <p:cNvGraphicFramePr>
            <a:graphicFrameLocks noChangeAspect="1"/>
          </p:cNvGraphicFramePr>
          <p:nvPr/>
        </p:nvGraphicFramePr>
        <p:xfrm>
          <a:off x="1498600" y="3103563"/>
          <a:ext cx="3349625" cy="441325"/>
        </p:xfrm>
        <a:graphic>
          <a:graphicData uri="http://schemas.openxmlformats.org/presentationml/2006/ole">
            <p:oleObj spid="_x0000_s178186" name="Equation" r:id="rId9" imgW="3377880" imgH="444240" progId="Equation.DSMT4">
              <p:embed/>
            </p:oleObj>
          </a:graphicData>
        </a:graphic>
      </p:graphicFrame>
      <p:sp>
        <p:nvSpPr>
          <p:cNvPr id="21" name="角丸四角形 20"/>
          <p:cNvSpPr/>
          <p:nvPr/>
        </p:nvSpPr>
        <p:spPr>
          <a:xfrm>
            <a:off x="5028067" y="2661069"/>
            <a:ext cx="1761670" cy="441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τ-</a:t>
            </a:r>
            <a:endParaRPr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5028067" y="3103981"/>
            <a:ext cx="1761670" cy="441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τ+</a:t>
            </a:r>
            <a:endParaRPr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313" y="3968750"/>
            <a:ext cx="393223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6" name="Picture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563" y="3968750"/>
            <a:ext cx="392112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579438"/>
          </a:xfrm>
        </p:spPr>
        <p:txBody>
          <a:bodyPr/>
          <a:lstStyle/>
          <a:p>
            <a:pPr eaLnBrk="1" hangingPunct="1"/>
            <a:r>
              <a:rPr lang="en-US" altLang="ja-JP" smtClean="0"/>
              <a:t>MC Results: &lt;ξ&gt;</a:t>
            </a:r>
          </a:p>
        </p:txBody>
      </p:sp>
      <p:sp>
        <p:nvSpPr>
          <p:cNvPr id="180228" name="Content Placeholder 2"/>
          <p:cNvSpPr>
            <a:spLocks noGrp="1"/>
          </p:cNvSpPr>
          <p:nvPr>
            <p:ph idx="1"/>
          </p:nvPr>
        </p:nvSpPr>
        <p:spPr>
          <a:xfrm>
            <a:off x="190500" y="822325"/>
            <a:ext cx="8756650" cy="2808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en-US" altLang="ja-JP" sz="1800" smtClean="0"/>
              <a:t>Comparing average value of ξ for τ</a:t>
            </a:r>
            <a:r>
              <a:rPr lang="en-US" altLang="ja-JP" sz="1800" baseline="30000" smtClean="0"/>
              <a:t>+</a:t>
            </a:r>
            <a:r>
              <a:rPr lang="en-US" altLang="ja-JP" sz="1800" smtClean="0"/>
              <a:t> and τ</a:t>
            </a:r>
            <a:r>
              <a:rPr lang="en-US" altLang="ja-JP" sz="1800" baseline="30000" smtClean="0"/>
              <a:t>−</a:t>
            </a:r>
            <a:r>
              <a:rPr lang="en-US" altLang="ja-JP" sz="1800" smtClean="0"/>
              <a:t>  as a function of hadronic mass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ja-JP" sz="1800" smtClean="0"/>
              <a:t>MC for τ</a:t>
            </a:r>
            <a:r>
              <a:rPr lang="en-US" altLang="ja-JP" sz="1800" smtClean="0">
                <a:sym typeface="Wingdings" pitchFamily="2" charset="2"/>
              </a:rPr>
              <a:t>νK</a:t>
            </a:r>
            <a:r>
              <a:rPr lang="en-US" altLang="ja-JP" sz="1800" baseline="-25000" smtClean="0">
                <a:sym typeface="Wingdings" pitchFamily="2" charset="2"/>
              </a:rPr>
              <a:t>S</a:t>
            </a:r>
            <a:r>
              <a:rPr lang="en-US" altLang="ja-JP" sz="1800" smtClean="0">
                <a:sym typeface="Wingdings" pitchFamily="2" charset="2"/>
              </a:rPr>
              <a:t>π</a:t>
            </a:r>
            <a:r>
              <a:rPr lang="en-US" altLang="ja-JP" sz="1800" smtClean="0"/>
              <a:t> includes </a:t>
            </a:r>
            <a:r>
              <a:rPr lang="en-US" altLang="ja-JP" sz="1800" smtClean="0">
                <a:solidFill>
                  <a:srgbClr val="C00000"/>
                </a:solidFill>
              </a:rPr>
              <a:t>K*</a:t>
            </a:r>
            <a:r>
              <a:rPr lang="en-US" altLang="ja-JP" sz="1800" baseline="-25000" smtClean="0">
                <a:solidFill>
                  <a:srgbClr val="C00000"/>
                </a:solidFill>
              </a:rPr>
              <a:t>0</a:t>
            </a:r>
            <a:r>
              <a:rPr lang="en-US" altLang="ja-JP" sz="1800" smtClean="0">
                <a:solidFill>
                  <a:srgbClr val="C00000"/>
                </a:solidFill>
              </a:rPr>
              <a:t>(800)</a:t>
            </a:r>
            <a:r>
              <a:rPr lang="en-US" altLang="ja-JP" sz="1800" smtClean="0"/>
              <a:t>+</a:t>
            </a:r>
            <a:r>
              <a:rPr lang="en-US" altLang="ja-JP" sz="1800" smtClean="0">
                <a:solidFill>
                  <a:srgbClr val="000090"/>
                </a:solidFill>
              </a:rPr>
              <a:t>K*(892)</a:t>
            </a:r>
            <a:r>
              <a:rPr lang="en-US" altLang="ja-JP" sz="1800" smtClean="0"/>
              <a:t>+</a:t>
            </a:r>
            <a:r>
              <a:rPr lang="en-US" altLang="ja-JP" sz="1800" smtClean="0">
                <a:solidFill>
                  <a:srgbClr val="C00000"/>
                </a:solidFill>
              </a:rPr>
              <a:t>K*</a:t>
            </a:r>
            <a:r>
              <a:rPr lang="en-US" altLang="ja-JP" sz="1800" baseline="-25000" smtClean="0">
                <a:solidFill>
                  <a:srgbClr val="C00000"/>
                </a:solidFill>
              </a:rPr>
              <a:t>0</a:t>
            </a:r>
            <a:r>
              <a:rPr lang="en-US" altLang="ja-JP" sz="1800" smtClean="0">
                <a:solidFill>
                  <a:srgbClr val="C00000"/>
                </a:solidFill>
              </a:rPr>
              <a:t>(1430) </a:t>
            </a:r>
            <a:r>
              <a:rPr lang="en-US" altLang="ja-JP" sz="1800" smtClean="0"/>
              <a:t>resonances as suggested by fit to mass spectrum (Standard Model and New Physics)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ja-JP" sz="1800" smtClean="0"/>
              <a:t>For Standard Model events, observable &lt;ξ&gt; is the same for τ</a:t>
            </a:r>
            <a:r>
              <a:rPr lang="en-US" altLang="ja-JP" sz="1800" baseline="30000" smtClean="0"/>
              <a:t>+</a:t>
            </a:r>
            <a:r>
              <a:rPr lang="en-US" altLang="ja-JP" sz="1800" smtClean="0"/>
              <a:t> and τ</a:t>
            </a:r>
            <a:r>
              <a:rPr lang="en-US" altLang="ja-JP" sz="1800" baseline="30000" smtClean="0">
                <a:solidFill>
                  <a:schemeClr val="accent1"/>
                </a:solidFill>
              </a:rPr>
              <a:t>−</a:t>
            </a:r>
            <a:r>
              <a:rPr lang="en-US" altLang="ja-JP" sz="1800" smtClean="0">
                <a:solidFill>
                  <a:schemeClr val="accent1"/>
                </a:solidFill>
              </a:rPr>
              <a:t> </a:t>
            </a:r>
            <a:r>
              <a:rPr lang="en-US" altLang="ja-JP" sz="1800" smtClean="0"/>
              <a:t> 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ja-JP" sz="1800" smtClean="0"/>
              <a:t>If CP violation is present (Im(η</a:t>
            </a:r>
            <a:r>
              <a:rPr lang="en-US" altLang="ja-JP" sz="1800" baseline="-25000" smtClean="0"/>
              <a:t>s</a:t>
            </a:r>
            <a:r>
              <a:rPr lang="en-US" altLang="ja-JP" sz="1800" smtClean="0"/>
              <a:t>)=1) difference in low and high mass range visible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ja-JP" sz="1800" smtClean="0"/>
              <a:t>Difference is linear in η</a:t>
            </a:r>
            <a:r>
              <a:rPr lang="en-US" altLang="ja-JP" sz="1800" baseline="-25000" smtClean="0"/>
              <a:t>S</a:t>
            </a:r>
            <a:endParaRPr lang="en-US" altLang="ja-JP" sz="180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ja-JP" sz="1800" smtClean="0"/>
              <a:t>Acceptance is taken into account. Using MC sample :550’000 events.</a:t>
            </a:r>
            <a:endParaRPr lang="en-US" altLang="ja-JP" smtClean="0"/>
          </a:p>
          <a:p>
            <a:pPr eaLnBrk="1" hangingPunct="1">
              <a:lnSpc>
                <a:spcPct val="90000"/>
              </a:lnSpc>
            </a:pPr>
            <a:endParaRPr lang="en-US" altLang="ja-JP" baseline="30000" smtClean="0"/>
          </a:p>
        </p:txBody>
      </p:sp>
      <p:sp>
        <p:nvSpPr>
          <p:cNvPr id="180229" name="TextBox 20"/>
          <p:cNvSpPr txBox="1">
            <a:spLocks noChangeArrowheads="1"/>
          </p:cNvSpPr>
          <p:nvPr/>
        </p:nvSpPr>
        <p:spPr bwMode="auto">
          <a:xfrm>
            <a:off x="811213" y="3630613"/>
            <a:ext cx="6415087" cy="3381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600">
                <a:solidFill>
                  <a:srgbClr val="FF0000"/>
                </a:solidFill>
                <a:latin typeface="News Gothic MT"/>
              </a:rPr>
              <a:t>Profile plots:  &lt;ξ&gt; for τ</a:t>
            </a:r>
            <a:r>
              <a:rPr kumimoji="0" lang="en-US" altLang="ja-JP" sz="1600" baseline="30000">
                <a:solidFill>
                  <a:srgbClr val="FF0000"/>
                </a:solidFill>
                <a:latin typeface="News Gothic MT"/>
              </a:rPr>
              <a:t>-</a:t>
            </a:r>
            <a:r>
              <a:rPr kumimoji="0" lang="en-US" altLang="ja-JP" sz="1600">
                <a:solidFill>
                  <a:srgbClr val="FF0000"/>
                </a:solidFill>
                <a:latin typeface="News Gothic MT"/>
              </a:rPr>
              <a:t> and τ</a:t>
            </a:r>
            <a:r>
              <a:rPr kumimoji="0" lang="ja-JP" altLang="en-US" sz="1600" baseline="30000">
                <a:solidFill>
                  <a:srgbClr val="FF0000"/>
                </a:solidFill>
                <a:latin typeface="News Gothic MT"/>
              </a:rPr>
              <a:t>＋</a:t>
            </a:r>
            <a:r>
              <a:rPr kumimoji="0" lang="en-US" altLang="ja-JP" sz="1600">
                <a:solidFill>
                  <a:srgbClr val="FF0000"/>
                </a:solidFill>
                <a:latin typeface="News Gothic MT"/>
              </a:rPr>
              <a:t> as a function of M</a:t>
            </a:r>
            <a:r>
              <a:rPr kumimoji="0" lang="en-US" altLang="ja-JP" sz="1600" baseline="-25000">
                <a:solidFill>
                  <a:srgbClr val="FF0000"/>
                </a:solidFill>
                <a:latin typeface="News Gothic MT"/>
              </a:rPr>
              <a:t>Ksπ</a:t>
            </a:r>
            <a:r>
              <a:rPr kumimoji="0" lang="en-US" altLang="ja-JP" sz="1600">
                <a:solidFill>
                  <a:srgbClr val="FF0000"/>
                </a:solidFill>
                <a:latin typeface="News Gothic MT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9338" y="4379913"/>
            <a:ext cx="2178050" cy="3063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>
                <a:solidFill>
                  <a:srgbClr val="0000FF"/>
                </a:solidFill>
                <a:latin typeface="+mn-lt"/>
                <a:ea typeface="+mn-ea"/>
              </a:rPr>
              <a:t>Standard Model (</a:t>
            </a:r>
            <a:r>
              <a:rPr kumimoji="0" lang="en-US" sz="1400" spc="-300" dirty="0">
                <a:solidFill>
                  <a:srgbClr val="0000FF"/>
                </a:solidFill>
                <a:latin typeface="+mn-lt"/>
                <a:ea typeface="+mn-ea"/>
              </a:rPr>
              <a:t>η</a:t>
            </a:r>
            <a:r>
              <a:rPr kumimoji="0" lang="en-US" sz="1400" baseline="-25000" dirty="0">
                <a:solidFill>
                  <a:srgbClr val="0000FF"/>
                </a:solidFill>
                <a:latin typeface="+mn-lt"/>
                <a:ea typeface="+mn-ea"/>
              </a:rPr>
              <a:t>S</a:t>
            </a:r>
            <a:r>
              <a:rPr kumimoji="0" lang="en-US" sz="1400" dirty="0">
                <a:solidFill>
                  <a:srgbClr val="0000FF"/>
                </a:solidFill>
                <a:latin typeface="+mn-lt"/>
                <a:ea typeface="+mn-ea"/>
              </a:rPr>
              <a:t>=0)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5575" y="4379913"/>
            <a:ext cx="2214563" cy="307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>
                <a:solidFill>
                  <a:srgbClr val="0000FF"/>
                </a:solidFill>
                <a:latin typeface="+mn-lt"/>
                <a:ea typeface="+mn-ea"/>
              </a:rPr>
              <a:t>New Physics (</a:t>
            </a:r>
            <a:r>
              <a:rPr kumimoji="0" lang="en-US" sz="1400" dirty="0" err="1">
                <a:solidFill>
                  <a:srgbClr val="0000FF"/>
                </a:solidFill>
                <a:latin typeface="+mn-lt"/>
                <a:ea typeface="+mn-ea"/>
              </a:rPr>
              <a:t>Im</a:t>
            </a:r>
            <a:r>
              <a:rPr kumimoji="0" lang="en-US" sz="1400" dirty="0">
                <a:solidFill>
                  <a:srgbClr val="0000FF"/>
                </a:solidFill>
                <a:latin typeface="+mn-lt"/>
                <a:ea typeface="+mn-ea"/>
              </a:rPr>
              <a:t>(</a:t>
            </a:r>
            <a:r>
              <a:rPr kumimoji="0" lang="en-US" sz="1400" spc="-300" dirty="0" err="1">
                <a:solidFill>
                  <a:srgbClr val="0000FF"/>
                </a:solidFill>
                <a:latin typeface="+mn-lt"/>
                <a:ea typeface="+mn-ea"/>
              </a:rPr>
              <a:t>η</a:t>
            </a:r>
            <a:r>
              <a:rPr kumimoji="0" lang="en-US" sz="1400" baseline="-25000" dirty="0" err="1">
                <a:solidFill>
                  <a:srgbClr val="0000FF"/>
                </a:solidFill>
                <a:latin typeface="+mn-lt"/>
                <a:ea typeface="+mn-ea"/>
              </a:rPr>
              <a:t>S</a:t>
            </a:r>
            <a:r>
              <a:rPr kumimoji="0" lang="en-US" sz="1400" dirty="0">
                <a:solidFill>
                  <a:srgbClr val="0000FF"/>
                </a:solidFill>
                <a:latin typeface="+mn-lt"/>
                <a:ea typeface="+mn-ea"/>
              </a:rPr>
              <a:t>)=</a:t>
            </a:r>
            <a:r>
              <a:rPr kumimoji="0" lang="ja-JP" altLang="en-US" sz="1400" dirty="0" err="1">
                <a:solidFill>
                  <a:srgbClr val="0000FF"/>
                </a:solidFill>
                <a:latin typeface="+mn-lt"/>
                <a:ea typeface="+mn-ea"/>
              </a:rPr>
              <a:t>１</a:t>
            </a:r>
            <a:r>
              <a:rPr kumimoji="0" lang="en-US" sz="1400" dirty="0">
                <a:solidFill>
                  <a:srgbClr val="0000FF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31752" name="Date Placeholder 8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31753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9495BB-9297-432D-A85E-2A669F13597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/>
          </a:p>
        </p:txBody>
      </p:sp>
      <p:sp>
        <p:nvSpPr>
          <p:cNvPr id="31754" name="Footer Placeholder 10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  <p:sp>
        <p:nvSpPr>
          <p:cNvPr id="12" name="正方形/長方形 11"/>
          <p:cNvSpPr/>
          <p:nvPr/>
        </p:nvSpPr>
        <p:spPr>
          <a:xfrm>
            <a:off x="549274" y="5796116"/>
            <a:ext cx="2678113" cy="7745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Deviation from 0 is an S-P int. effect.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タイトル 1"/>
          <p:cNvSpPr>
            <a:spLocks noGrp="1"/>
          </p:cNvSpPr>
          <p:nvPr>
            <p:ph type="title"/>
          </p:nvPr>
        </p:nvSpPr>
        <p:spPr>
          <a:xfrm>
            <a:off x="0" y="487363"/>
            <a:ext cx="8888413" cy="377825"/>
          </a:xfrm>
        </p:spPr>
        <p:txBody>
          <a:bodyPr/>
          <a:lstStyle/>
          <a:p>
            <a:pPr algn="l" eaLnBrk="1" hangingPunct="1"/>
            <a:r>
              <a:rPr kumimoji="1" lang="ja-JP" altLang="en-US" smtClean="0"/>
              <a:t>　　　</a:t>
            </a:r>
            <a:r>
              <a:rPr kumimoji="1" lang="en-US" altLang="ja-JP" smtClean="0"/>
              <a:t>Analysis Strategy  </a:t>
            </a:r>
            <a:r>
              <a:rPr kumimoji="1" lang="ja-JP" altLang="en-US" smtClean="0"/>
              <a:t>　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endParaRPr kumimoji="1" lang="ja-JP" altLang="en-US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5113" y="865188"/>
            <a:ext cx="7632700" cy="558958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kumimoji="1"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Blind Analysis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n"/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Use many data as possible  (Exp7- Exp 55)  </a:t>
            </a:r>
            <a:r>
              <a:rPr kumimoji="1" lang="en-US" altLang="ja-JP" dirty="0" smtClean="0">
                <a:solidFill>
                  <a:schemeClr val="tx1"/>
                </a:solidFill>
                <a:sym typeface="Wingdings" pitchFamily="2" charset="2"/>
              </a:rPr>
              <a:t>700/</a:t>
            </a:r>
            <a:r>
              <a:rPr kumimoji="1" lang="en-US" altLang="ja-JP" dirty="0" err="1" smtClean="0">
                <a:solidFill>
                  <a:schemeClr val="tx1"/>
                </a:solidFill>
                <a:sym typeface="Wingdings" pitchFamily="2" charset="2"/>
              </a:rPr>
              <a:t>fb</a:t>
            </a:r>
            <a:r>
              <a:rPr kumimoji="1" lang="en-US" altLang="ja-JP" dirty="0" smtClean="0">
                <a:solidFill>
                  <a:schemeClr val="tx1"/>
                </a:solidFill>
                <a:sym typeface="Wingdings" pitchFamily="2" charset="2"/>
              </a:rPr>
              <a:t>. (on, off resonance, 5S)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Event Selection 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 MC study  (CPV effect, sensitivity including acceptance effects)            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Check items before blind open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Background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(Branching Fraction)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Sensitivity/Acceptance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Detector Bias and other charge asymmetry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kumimoji="1" lang="en-US" altLang="ja-JP" dirty="0" smtClean="0">
                <a:solidFill>
                  <a:schemeClr val="tx1"/>
                </a:solidFill>
              </a:rPr>
              <a:t>Check null CP Asymmetry in control sample (                 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kumimoji="1" lang="en-US" altLang="ja-JP" dirty="0" smtClean="0">
                <a:solidFill>
                  <a:schemeClr val="bg2">
                    <a:lumMod val="75000"/>
                  </a:schemeClr>
                </a:solidFill>
              </a:rPr>
              <a:t>Check Asymmetry from background process.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kumimoji="1" lang="en-US" altLang="ja-JP" dirty="0" smtClean="0">
                <a:solidFill>
                  <a:schemeClr val="bg2">
                    <a:lumMod val="75000"/>
                  </a:schemeClr>
                </a:solidFill>
              </a:rPr>
              <a:t>Prepare manuscript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kumimoji="1" lang="en-US" altLang="ja-JP" dirty="0" smtClean="0">
                <a:solidFill>
                  <a:schemeClr val="bg2">
                    <a:lumMod val="75000"/>
                  </a:schemeClr>
                </a:solidFill>
              </a:rPr>
              <a:t>If everyone agree, we will open blind.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kumimoji="1" lang="en-US" altLang="ja-JP" dirty="0" smtClean="0">
                <a:solidFill>
                  <a:schemeClr val="bg2">
                    <a:lumMod val="75000"/>
                  </a:schemeClr>
                </a:solidFill>
              </a:rPr>
              <a:t>Check systematic etc.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4" name="日付プレースホルダ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3/11/2010</a:t>
            </a:r>
          </a:p>
        </p:txBody>
      </p:sp>
      <p:sp>
        <p:nvSpPr>
          <p:cNvPr id="2055" name="スライド番号プレースホルダ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753AC-0D35-4DC8-85D6-A4A1C9C6CD0B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ja-JP"/>
          </a:p>
        </p:txBody>
      </p:sp>
      <p:sp>
        <p:nvSpPr>
          <p:cNvPr id="2056" name="フッター プレースホルダ 5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/>
              <a:t>学術創成報告会</a:t>
            </a:r>
            <a:endParaRPr lang="en-US" altLang="ja-JP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105400" y="4275138"/>
          <a:ext cx="977900" cy="241300"/>
        </p:xfrm>
        <a:graphic>
          <a:graphicData uri="http://schemas.openxmlformats.org/presentationml/2006/ole">
            <p:oleObj spid="_x0000_s2051" name="Equation" r:id="rId4" imgW="977760" imgH="241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タイトル 1"/>
          <p:cNvSpPr>
            <a:spLocks noGrp="1"/>
          </p:cNvSpPr>
          <p:nvPr>
            <p:ph type="title"/>
          </p:nvPr>
        </p:nvSpPr>
        <p:spPr>
          <a:xfrm>
            <a:off x="173038" y="107950"/>
            <a:ext cx="8042275" cy="746125"/>
          </a:xfrm>
        </p:spPr>
        <p:txBody>
          <a:bodyPr/>
          <a:lstStyle/>
          <a:p>
            <a:pPr algn="l" eaLnBrk="1" hangingPunct="1"/>
            <a:r>
              <a:rPr kumimoji="1" lang="en-US" altLang="ja-JP" smtClean="0"/>
              <a:t>Event Selection </a:t>
            </a:r>
            <a:endParaRPr kumimoji="1" lang="ja-JP" altLang="en-US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3/11/2010</a:t>
            </a:r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86BAF8-6F70-4515-A849-6AC845FE5E8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学術創成報告会</a:t>
            </a:r>
            <a:endParaRPr lang="en-US"/>
          </a:p>
        </p:txBody>
      </p:sp>
      <p:graphicFrame>
        <p:nvGraphicFramePr>
          <p:cNvPr id="323586" name="Object 2"/>
          <p:cNvGraphicFramePr>
            <a:graphicFrameLocks noChangeAspect="1"/>
          </p:cNvGraphicFramePr>
          <p:nvPr/>
        </p:nvGraphicFramePr>
        <p:xfrm>
          <a:off x="5730875" y="107950"/>
          <a:ext cx="2484438" cy="665163"/>
        </p:xfrm>
        <a:graphic>
          <a:graphicData uri="http://schemas.openxmlformats.org/presentationml/2006/ole">
            <p:oleObj spid="_x0000_s323586" name="Equation" r:id="rId4" imgW="901440" imgH="241200" progId="Equation.DSMT4">
              <p:embed/>
            </p:oleObj>
          </a:graphicData>
        </a:graphic>
      </p:graphicFrame>
      <p:pic>
        <p:nvPicPr>
          <p:cNvPr id="3235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976313" y="4467225"/>
            <a:ext cx="2946400" cy="2232025"/>
          </a:xfrm>
        </p:spPr>
      </p:pic>
      <p:pic>
        <p:nvPicPr>
          <p:cNvPr id="3235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8913" y="4071938"/>
            <a:ext cx="3313112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59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68913" y="960438"/>
            <a:ext cx="29464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94" name="テキスト ボックス 9"/>
          <p:cNvSpPr txBox="1">
            <a:spLocks noChangeArrowheads="1"/>
          </p:cNvSpPr>
          <p:nvPr/>
        </p:nvSpPr>
        <p:spPr bwMode="auto">
          <a:xfrm>
            <a:off x="325438" y="1117600"/>
            <a:ext cx="4395787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/>
              <a:t>Low multiplicity  (N</a:t>
            </a:r>
            <a:r>
              <a:rPr lang="en-US" altLang="ja-JP" baseline="-25000"/>
              <a:t>prong</a:t>
            </a:r>
            <a:r>
              <a:rPr lang="en-US" altLang="ja-JP"/>
              <a:t>2-4)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Missing mass and missing direction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Separate two hemisphere with respect</a:t>
            </a:r>
          </a:p>
          <a:p>
            <a:r>
              <a:rPr lang="en-US" altLang="ja-JP"/>
              <a:t>   to thrust axis in e</a:t>
            </a:r>
            <a:r>
              <a:rPr lang="en-US" altLang="ja-JP" baseline="30000"/>
              <a:t>+</a:t>
            </a:r>
            <a:r>
              <a:rPr lang="en-US" altLang="ja-JP"/>
              <a:t>e</a:t>
            </a:r>
            <a:r>
              <a:rPr lang="en-US" altLang="ja-JP" baseline="30000"/>
              <a:t>-</a:t>
            </a:r>
            <a:r>
              <a:rPr lang="en-US" altLang="ja-JP"/>
              <a:t> CMS.</a:t>
            </a:r>
          </a:p>
          <a:p>
            <a:pPr lvl="1">
              <a:buFont typeface="Wingdings" pitchFamily="2" charset="2"/>
              <a:buChar char="l"/>
            </a:pPr>
            <a:r>
              <a:rPr lang="en-US" altLang="ja-JP"/>
              <a:t>Thrust&gt;0.9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One Ks and one π- in signal side.</a:t>
            </a:r>
          </a:p>
          <a:p>
            <a:pPr lvl="1">
              <a:buFont typeface="Wingdings" pitchFamily="2" charset="2"/>
              <a:buChar char="l"/>
            </a:pPr>
            <a:r>
              <a:rPr lang="en-US" altLang="ja-JP"/>
              <a:t>Ks Decay length &gt; 2cm</a:t>
            </a:r>
          </a:p>
          <a:p>
            <a:pPr lvl="1">
              <a:buFont typeface="Wingdings" pitchFamily="2" charset="2"/>
              <a:buChar char="l"/>
            </a:pPr>
            <a:r>
              <a:rPr lang="en-US" altLang="ja-JP"/>
              <a:t> 0.485GeV&lt;M(π</a:t>
            </a:r>
            <a:r>
              <a:rPr lang="en-US" altLang="ja-JP" baseline="30000"/>
              <a:t>+</a:t>
            </a:r>
            <a:r>
              <a:rPr lang="en-US" altLang="ja-JP"/>
              <a:t>π</a:t>
            </a:r>
            <a:r>
              <a:rPr lang="en-US" altLang="ja-JP" baseline="30000"/>
              <a:t>-</a:t>
            </a:r>
            <a:r>
              <a:rPr lang="en-US" altLang="ja-JP"/>
              <a:t>)&lt;0.511GeV</a:t>
            </a:r>
          </a:p>
          <a:p>
            <a:pPr lvl="1">
              <a:buFont typeface="Wingdings" pitchFamily="2" charset="2"/>
              <a:buChar char="l"/>
            </a:pPr>
            <a:r>
              <a:rPr lang="en-US" altLang="ja-JP"/>
              <a:t>No γ</a:t>
            </a:r>
            <a:r>
              <a:rPr lang="ja-JP" altLang="en-US"/>
              <a:t>　</a:t>
            </a:r>
            <a:r>
              <a:rPr lang="en-US" altLang="ja-JP"/>
              <a:t>(Eγ</a:t>
            </a:r>
            <a:r>
              <a:rPr lang="en-US" altLang="ja-JP" baseline="30000"/>
              <a:t>max</a:t>
            </a:r>
            <a:r>
              <a:rPr lang="en-US" altLang="ja-JP"/>
              <a:t>&lt;0.15GeV)</a:t>
            </a:r>
          </a:p>
          <a:p>
            <a:pPr>
              <a:buFont typeface="Wingdings" pitchFamily="2" charset="2"/>
              <a:buChar char="l"/>
            </a:pPr>
            <a:r>
              <a:rPr lang="en-US" altLang="ja-JP"/>
              <a:t>Tag-side is one lepton (default)</a:t>
            </a:r>
          </a:p>
          <a:p>
            <a:pPr>
              <a:buFont typeface="Wingdings" pitchFamily="2" charset="2"/>
              <a:buChar char="l"/>
            </a:pPr>
            <a:endParaRPr lang="ja-JP" altLang="en-US"/>
          </a:p>
        </p:txBody>
      </p:sp>
      <p:sp>
        <p:nvSpPr>
          <p:cNvPr id="323595" name="テキスト ボックス 10"/>
          <p:cNvSpPr txBox="1">
            <a:spLocks noChangeArrowheads="1"/>
          </p:cNvSpPr>
          <p:nvPr/>
        </p:nvSpPr>
        <p:spPr bwMode="auto">
          <a:xfrm>
            <a:off x="325438" y="4256088"/>
            <a:ext cx="130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Thrust</a:t>
            </a:r>
            <a:endParaRPr lang="ja-JP" altLang="en-US"/>
          </a:p>
        </p:txBody>
      </p:sp>
      <p:sp>
        <p:nvSpPr>
          <p:cNvPr id="323596" name="テキスト ボックス 11"/>
          <p:cNvSpPr txBox="1">
            <a:spLocks noChangeArrowheads="1"/>
          </p:cNvSpPr>
          <p:nvPr/>
        </p:nvSpPr>
        <p:spPr bwMode="auto">
          <a:xfrm>
            <a:off x="5105400" y="773113"/>
            <a:ext cx="2268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Ks decay length</a:t>
            </a:r>
            <a:endParaRPr lang="ja-JP" altLang="en-US"/>
          </a:p>
        </p:txBody>
      </p:sp>
      <p:sp>
        <p:nvSpPr>
          <p:cNvPr id="323597" name="テキスト ボックス 12"/>
          <p:cNvSpPr txBox="1">
            <a:spLocks noChangeArrowheads="1"/>
          </p:cNvSpPr>
          <p:nvPr/>
        </p:nvSpPr>
        <p:spPr bwMode="auto">
          <a:xfrm>
            <a:off x="5105400" y="3679825"/>
            <a:ext cx="3783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Ks signal: non-Ks BG is very small </a:t>
            </a:r>
            <a:endParaRPr lang="ja-JP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7599</TotalTime>
  <Words>3516</Words>
  <Application>Microsoft Office PowerPoint</Application>
  <PresentationFormat>画面に合わせる (4:3)</PresentationFormat>
  <Paragraphs>843</Paragraphs>
  <Slides>48</Slides>
  <Notes>48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デザイン テンプレート</vt:lpstr>
      </vt:variant>
      <vt:variant>
        <vt:i4>13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48</vt:i4>
      </vt:variant>
    </vt:vector>
  </HeadingPairs>
  <TitlesOfParts>
    <vt:vector size="75" baseType="lpstr">
      <vt:lpstr>Arial</vt:lpstr>
      <vt:lpstr>ＭＳ Ｐゴシック</vt:lpstr>
      <vt:lpstr>News Gothic MT</vt:lpstr>
      <vt:lpstr>Wingdings 2</vt:lpstr>
      <vt:lpstr>Calibri</vt:lpstr>
      <vt:lpstr>Symbol</vt:lpstr>
      <vt:lpstr>Arial Unicode MS</vt:lpstr>
      <vt:lpstr>Wingdings</vt:lpstr>
      <vt:lpstr>HGPｺﾞｼｯｸE</vt:lpstr>
      <vt:lpstr>ＭＳ ゴシック</vt:lpstr>
      <vt:lpstr>Lucida Grande</vt:lpstr>
      <vt:lpstr>Breeze</vt:lpstr>
      <vt:lpstr>Breeze</vt:lpstr>
      <vt:lpstr>Breeze</vt:lpstr>
      <vt:lpstr>Breeze</vt:lpstr>
      <vt:lpstr>Breeze</vt:lpstr>
      <vt:lpstr>Breeze</vt:lpstr>
      <vt:lpstr>Breeze</vt:lpstr>
      <vt:lpstr>Breeze</vt:lpstr>
      <vt:lpstr>Breeze</vt:lpstr>
      <vt:lpstr>Breeze</vt:lpstr>
      <vt:lpstr>Breeze</vt:lpstr>
      <vt:lpstr>Breeze</vt:lpstr>
      <vt:lpstr>Breeze</vt:lpstr>
      <vt:lpstr>Equation</vt:lpstr>
      <vt:lpstr>文書</vt:lpstr>
      <vt:lpstr>数式</vt:lpstr>
      <vt:lpstr>SCC/CP Violation  奈良女子大大学  林井　久樹 </vt:lpstr>
      <vt:lpstr>　　　CP violation in 　 </vt:lpstr>
      <vt:lpstr>Differential Decay Width</vt:lpstr>
      <vt:lpstr>CP odd and even terms </vt:lpstr>
      <vt:lpstr>CPV observables</vt:lpstr>
      <vt:lpstr>Optimum Observables</vt:lpstr>
      <vt:lpstr>MC Results: &lt;ξ&gt;</vt:lpstr>
      <vt:lpstr>　　　Analysis Strategy  　 </vt:lpstr>
      <vt:lpstr>Event Selection </vt:lpstr>
      <vt:lpstr>KSπ system</vt:lpstr>
      <vt:lpstr>Angular distribution</vt:lpstr>
      <vt:lpstr>Check1:Sensitivity/Linearity </vt:lpstr>
      <vt:lpstr>Check2:Branching Ratio</vt:lpstr>
      <vt:lpstr>Check3: Detector bias etc. </vt:lpstr>
      <vt:lpstr>スライド 15</vt:lpstr>
      <vt:lpstr> </vt:lpstr>
      <vt:lpstr>Check4: CP asymmetry in control sample</vt:lpstr>
      <vt:lpstr>　　　Analysis Strategy  　 </vt:lpstr>
      <vt:lpstr>τ→４πνand τ→ωπν</vt:lpstr>
      <vt:lpstr>スライド 20</vt:lpstr>
      <vt:lpstr>スライド 21</vt:lpstr>
      <vt:lpstr>Extraction of SCC</vt:lpstr>
      <vt:lpstr>Acceptance</vt:lpstr>
      <vt:lpstr>４．Cosθdistribution</vt:lpstr>
      <vt:lpstr>cosθ　distribution</vt:lpstr>
      <vt:lpstr>Comparison with previous Exp.</vt:lpstr>
      <vt:lpstr>ＣＶＣ　relation: M(４π) distribution in τ　and e+e-</vt:lpstr>
      <vt:lpstr>Hadron Form Factor inτ→３πντ</vt:lpstr>
      <vt:lpstr>Motivation of 3π study</vt:lpstr>
      <vt:lpstr>Differential Decay Width</vt:lpstr>
      <vt:lpstr>スライド 31</vt:lpstr>
      <vt:lpstr>スライド 32</vt:lpstr>
      <vt:lpstr>cosβ distribution</vt:lpstr>
      <vt:lpstr>Angular Analysis.</vt:lpstr>
      <vt:lpstr>スライド 35</vt:lpstr>
      <vt:lpstr>スライド 36</vt:lpstr>
      <vt:lpstr>The End</vt:lpstr>
      <vt:lpstr>Backup</vt:lpstr>
      <vt:lpstr>CP violating quantity</vt:lpstr>
      <vt:lpstr>Scalar Spectral Function</vt:lpstr>
      <vt:lpstr>e/μ–tag (update 8/2/2010)</vt:lpstr>
      <vt:lpstr>e/μ–tag</vt:lpstr>
      <vt:lpstr>KS Selection</vt:lpstr>
      <vt:lpstr>New Physics Models</vt:lpstr>
      <vt:lpstr>ωπ－不変質量分布</vt:lpstr>
      <vt:lpstr>崩壊角分布(1)</vt:lpstr>
      <vt:lpstr>cosθ分布</vt:lpstr>
      <vt:lpstr>cosγ分布</vt:lpstr>
    </vt:vector>
  </TitlesOfParts>
  <Manager/>
  <Company>Nara Women`s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 violation in τνKπ</dc:title>
  <dc:subject/>
  <dc:creator>Markus Bischofberger</dc:creator>
  <cp:keywords/>
  <dc:description/>
  <cp:lastModifiedBy>Hayashii-New</cp:lastModifiedBy>
  <cp:revision>93</cp:revision>
  <cp:lastPrinted>2010-02-08T13:20:05Z</cp:lastPrinted>
  <dcterms:created xsi:type="dcterms:W3CDTF">2010-02-08T12:56:31Z</dcterms:created>
  <dcterms:modified xsi:type="dcterms:W3CDTF">2010-03-10T23:08:31Z</dcterms:modified>
  <cp:category/>
</cp:coreProperties>
</file>