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  <p:sldMasterId id="2147483934" r:id="rId2"/>
    <p:sldMasterId id="2147484032" r:id="rId3"/>
    <p:sldMasterId id="2147484129" r:id="rId4"/>
    <p:sldMasterId id="2147484141" r:id="rId5"/>
    <p:sldMasterId id="2147484168" r:id="rId6"/>
    <p:sldMasterId id="2147484204" r:id="rId7"/>
    <p:sldMasterId id="2147484216" r:id="rId8"/>
  </p:sldMasterIdLst>
  <p:notesMasterIdLst>
    <p:notesMasterId r:id="rId43"/>
  </p:notesMasterIdLst>
  <p:handoutMasterIdLst>
    <p:handoutMasterId r:id="rId44"/>
  </p:handoutMasterIdLst>
  <p:sldIdLst>
    <p:sldId id="641" r:id="rId9"/>
    <p:sldId id="822" r:id="rId10"/>
    <p:sldId id="764" r:id="rId11"/>
    <p:sldId id="707" r:id="rId12"/>
    <p:sldId id="771" r:id="rId13"/>
    <p:sldId id="772" r:id="rId14"/>
    <p:sldId id="773" r:id="rId15"/>
    <p:sldId id="821" r:id="rId16"/>
    <p:sldId id="820" r:id="rId17"/>
    <p:sldId id="788" r:id="rId18"/>
    <p:sldId id="789" r:id="rId19"/>
    <p:sldId id="791" r:id="rId20"/>
    <p:sldId id="714" r:id="rId21"/>
    <p:sldId id="340" r:id="rId22"/>
    <p:sldId id="582" r:id="rId23"/>
    <p:sldId id="790" r:id="rId24"/>
    <p:sldId id="581" r:id="rId25"/>
    <p:sldId id="583" r:id="rId26"/>
    <p:sldId id="813" r:id="rId27"/>
    <p:sldId id="812" r:id="rId28"/>
    <p:sldId id="816" r:id="rId29"/>
    <p:sldId id="817" r:id="rId30"/>
    <p:sldId id="818" r:id="rId31"/>
    <p:sldId id="819" r:id="rId32"/>
    <p:sldId id="811" r:id="rId33"/>
    <p:sldId id="796" r:id="rId34"/>
    <p:sldId id="798" r:id="rId35"/>
    <p:sldId id="802" r:id="rId36"/>
    <p:sldId id="804" r:id="rId37"/>
    <p:sldId id="805" r:id="rId38"/>
    <p:sldId id="806" r:id="rId39"/>
    <p:sldId id="807" r:id="rId40"/>
    <p:sldId id="815" r:id="rId41"/>
    <p:sldId id="652" r:id="rId42"/>
  </p:sldIdLst>
  <p:sldSz cx="9144000" cy="6858000" type="screen4x3"/>
  <p:notesSz cx="6858000" cy="9144000"/>
  <p:defaultTextStyle>
    <a:defPPr>
      <a:defRPr lang="ja-JP"/>
    </a:defPPr>
    <a:lvl1pPr marL="0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38" autoAdjust="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Relationship Id="rId3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A5775-4097-AE4D-851F-F2D1307DC889}" type="datetimeFigureOut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839BC-3F7F-8B46-9A8A-2A0FDFB835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117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C013D-FEB3-3E4C-A540-2BE54D0B70AD}" type="datetimeFigureOut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250BC-209A-DF48-BC7B-AECF9A81E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341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9144000" cy="62636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5353963"/>
            <a:ext cx="9144000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7DEB-E0B9-6141-9627-302612AF6BC0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802-92E9-C543-AA6F-7E459081112D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3A05-609E-DA40-B0A0-47E59DD21CAE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6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8606-5BEE-4184-92B0-6AE64E247E1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2189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636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2D58-988A-469F-BBC3-B081CE1D4C3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2772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2A96-20BF-48B6-884B-7198F60213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112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9A35-67F0-4BD5-BDDC-31C36FFECC5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669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580C-4264-4EB6-9E8A-9E73992219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8244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DAF4E-F923-4609-AB8B-B65CB27B60B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9213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F161-AC5E-B94E-A14B-387282EC16BA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3F05-9599-4EFF-A78F-0C7E5825BE6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6354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BEA5-B64C-4F5E-BC39-5CBB9D30A4A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354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1E64-6AA0-4C8D-B735-6F0199F01CC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4821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3338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1469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7700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3816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9188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6834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748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0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6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D106-1437-2E4C-96CF-2F6A64556739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1101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49213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117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9750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929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91469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94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06911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1164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8013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33B1-F06A-1D4D-A236-CB9C1B4D7F79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27245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8633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48224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67621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78891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8606-5BEE-4184-92B0-6AE64E247E1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73203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877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2D58-988A-469F-BBC3-B081CE1D4C3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53627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2A96-20BF-48B6-884B-7198F60213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0403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9A35-67F0-4BD5-BDDC-31C36FFECC5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281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3429002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2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DD5B-DC1B-3943-A6BC-1E327B3B6B45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4047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580C-4264-4EB6-9E8A-9E73992219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0382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DAF4E-F923-4609-AB8B-B65CB27B60B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5649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3F05-9599-4EFF-A78F-0C7E5825BE6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9289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BEA5-B64C-4F5E-BC39-5CBB9D30A4A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8383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1E64-6AA0-4C8D-B735-6F0199F01CC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1382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76583344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FC72-1AE0-3741-9F76-B5E6870FD475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0808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568F2-E1A4-1C41-8D6C-F71ECBD40A1C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9270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6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8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0E412-C462-AC42-9AED-7A27F7861A13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841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6956-958F-4841-B027-1204F4FBDAC2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A2E0A-3799-BC4A-BFCA-4F1E5D5C46D3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53679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7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78" indent="0">
              <a:buNone/>
              <a:defRPr sz="1600" b="1"/>
            </a:lvl4pPr>
            <a:lvl5pPr marL="1826906" indent="0">
              <a:buNone/>
              <a:defRPr sz="1600" b="1"/>
            </a:lvl5pPr>
            <a:lvl6pPr marL="2283633" indent="0">
              <a:buNone/>
              <a:defRPr sz="1600" b="1"/>
            </a:lvl6pPr>
            <a:lvl7pPr marL="2740360" indent="0">
              <a:buNone/>
              <a:defRPr sz="1600" b="1"/>
            </a:lvl7pPr>
            <a:lvl8pPr marL="3197036" indent="0">
              <a:buNone/>
              <a:defRPr sz="1600" b="1"/>
            </a:lvl8pPr>
            <a:lvl9pPr marL="36538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7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78" indent="0">
              <a:buNone/>
              <a:defRPr sz="1600" b="1"/>
            </a:lvl4pPr>
            <a:lvl5pPr marL="1826906" indent="0">
              <a:buNone/>
              <a:defRPr sz="1600" b="1"/>
            </a:lvl5pPr>
            <a:lvl6pPr marL="2283633" indent="0">
              <a:buNone/>
              <a:defRPr sz="1600" b="1"/>
            </a:lvl6pPr>
            <a:lvl7pPr marL="2740360" indent="0">
              <a:buNone/>
              <a:defRPr sz="1600" b="1"/>
            </a:lvl7pPr>
            <a:lvl8pPr marL="3197036" indent="0">
              <a:buNone/>
              <a:defRPr sz="1600" b="1"/>
            </a:lvl8pPr>
            <a:lvl9pPr marL="36538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C2A7B-97CA-364C-8EAC-C9ADCA857BDE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21537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2FAB-061A-FE46-8BFC-DAF78E840490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9722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0FE37-6D19-4043-A0A2-3F9D73AF82DD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8500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1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5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7" indent="0">
              <a:buNone/>
              <a:defRPr sz="1200"/>
            </a:lvl2pPr>
            <a:lvl3pPr marL="913453" indent="0">
              <a:buNone/>
              <a:defRPr sz="1000"/>
            </a:lvl3pPr>
            <a:lvl4pPr marL="1370178" indent="0">
              <a:buNone/>
              <a:defRPr sz="900"/>
            </a:lvl4pPr>
            <a:lvl5pPr marL="1826906" indent="0">
              <a:buNone/>
              <a:defRPr sz="900"/>
            </a:lvl5pPr>
            <a:lvl6pPr marL="2283633" indent="0">
              <a:buNone/>
              <a:defRPr sz="900"/>
            </a:lvl6pPr>
            <a:lvl7pPr marL="2740360" indent="0">
              <a:buNone/>
              <a:defRPr sz="900"/>
            </a:lvl7pPr>
            <a:lvl8pPr marL="3197036" indent="0">
              <a:buNone/>
              <a:defRPr sz="900"/>
            </a:lvl8pPr>
            <a:lvl9pPr marL="36538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4DD7D-912A-8A46-95C3-9A9A0E13B123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5256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27" indent="0">
              <a:buNone/>
              <a:defRPr sz="2800"/>
            </a:lvl2pPr>
            <a:lvl3pPr marL="913453" indent="0">
              <a:buNone/>
              <a:defRPr sz="2400"/>
            </a:lvl3pPr>
            <a:lvl4pPr marL="1370178" indent="0">
              <a:buNone/>
              <a:defRPr sz="2000"/>
            </a:lvl4pPr>
            <a:lvl5pPr marL="1826906" indent="0">
              <a:buNone/>
              <a:defRPr sz="2000"/>
            </a:lvl5pPr>
            <a:lvl6pPr marL="2283633" indent="0">
              <a:buNone/>
              <a:defRPr sz="2000"/>
            </a:lvl6pPr>
            <a:lvl7pPr marL="2740360" indent="0">
              <a:buNone/>
              <a:defRPr sz="2000"/>
            </a:lvl7pPr>
            <a:lvl8pPr marL="3197036" indent="0">
              <a:buNone/>
              <a:defRPr sz="2000"/>
            </a:lvl8pPr>
            <a:lvl9pPr marL="3653813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7" indent="0">
              <a:buNone/>
              <a:defRPr sz="1200"/>
            </a:lvl2pPr>
            <a:lvl3pPr marL="913453" indent="0">
              <a:buNone/>
              <a:defRPr sz="1000"/>
            </a:lvl3pPr>
            <a:lvl4pPr marL="1370178" indent="0">
              <a:buNone/>
              <a:defRPr sz="900"/>
            </a:lvl4pPr>
            <a:lvl5pPr marL="1826906" indent="0">
              <a:buNone/>
              <a:defRPr sz="900"/>
            </a:lvl5pPr>
            <a:lvl6pPr marL="2283633" indent="0">
              <a:buNone/>
              <a:defRPr sz="900"/>
            </a:lvl6pPr>
            <a:lvl7pPr marL="2740360" indent="0">
              <a:buNone/>
              <a:defRPr sz="900"/>
            </a:lvl7pPr>
            <a:lvl8pPr marL="3197036" indent="0">
              <a:buNone/>
              <a:defRPr sz="900"/>
            </a:lvl8pPr>
            <a:lvl9pPr marL="36538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FC420-A7CD-A541-A06D-021A2FF73A9A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39064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D4BF1-6A9B-1446-8979-26184A8881F3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93378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ea typeface="ＭＳ Ｐゴシック"/>
              </a:rPr>
              <a:t>16/02/11</a:t>
            </a:r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FC050-AFBF-C54E-A58C-B0DC5C9C1B3E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1694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68774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64135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6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CFC3-E51F-524D-A6FF-EA63DB8EAADE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07642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833965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701839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3900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884300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84026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773976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14874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AC2B-25D4-C241-A215-BE4E9E7A5028}" type="datetimeFigureOut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248-6167-D24E-A8B2-46518C47775C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65332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9144000" cy="62636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5353963"/>
            <a:ext cx="9144000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3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3383-A82F-BC44-9F5C-2B4B73B4C261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6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349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Candar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70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008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263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086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30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933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340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714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1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6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5" y="2785534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DFED-DE82-E34B-A6ED-9AB3C360252E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368" y="0"/>
            <a:ext cx="9156226" cy="2482708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-368" y="1464657"/>
            <a:ext cx="915622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168" y="31895"/>
            <a:ext cx="8637949" cy="79142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6"/>
            <a:ext cx="378669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EA83617-5BAD-BF42-9D68-8422EC5CCA51}" type="datetime1">
              <a:rPr kumimoji="1" lang="ja-JP" altLang="en-US" smtClean="0"/>
              <a:t>2016/03/14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6"/>
            <a:ext cx="3786691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4522" y="6487943"/>
            <a:ext cx="629478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0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fld id="{432641BD-2CF0-CF47-BD1D-63E5C917D50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ctr" defTabSz="914306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292" indent="-274292" algn="l" defTabSz="91430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04" indent="-274292" algn="l" defTabSz="91430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575" indent="-228576" algn="l" defTabSz="91430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883" indent="-228576" algn="l" defTabSz="91430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890" indent="-228576" algn="l" defTabSz="91430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2897" indent="-228576" algn="l" defTabSz="914306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2905" indent="-228576" algn="l" defTabSz="914306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2912" indent="-228576" algn="l" defTabSz="914306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2920" indent="-228576" algn="l" defTabSz="914306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6"/>
            <a:fld id="{BD4B9AFA-B9C9-4D05-9909-79E74D33F70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306"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6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6"/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306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648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hf hdr="0" ftr="0"/>
  <p:txStyles>
    <p:titleStyle>
      <a:lvl1pPr algn="ctr" defTabSz="914306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6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914306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914306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914306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1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ctr" defTabSz="457154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4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457154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457154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457154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457154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403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D4B9AFA-B9C9-4D05-9909-79E74D33F70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778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7" tIns="45716" rIns="91427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7" tIns="45716" rIns="91427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wrap="square" lIns="91427" tIns="45716" rIns="91427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16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ea typeface="ＭＳ Ｐゴシック" charset="0"/>
                <a:cs typeface="ＭＳ Ｐゴシック" charset="0"/>
              </a:rPr>
              <a:t>16/02/11</a:t>
            </a:r>
            <a:endParaRPr lang="en-US" altLang="ja-JP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27" tIns="45716" rIns="91427" bIns="45716" rtlCol="0" anchor="ctr"/>
          <a:lstStyle>
            <a:lvl1pPr algn="ctr" defTabSz="456727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27" tIns="45716" rIns="91427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163" fontAlgn="base">
              <a:spcBef>
                <a:spcPct val="0"/>
              </a:spcBef>
              <a:spcAft>
                <a:spcPct val="0"/>
              </a:spcAft>
            </a:pPr>
            <a:fld id="{DB34D3F3-2BAF-634A-9228-A7B862C8032B}" type="slidenum">
              <a:rPr lang="ja-JP" altLang="en-US" smtClean="0">
                <a:ea typeface="ＭＳ Ｐゴシック" charset="0"/>
                <a:cs typeface="ＭＳ Ｐゴシック" charset="0"/>
              </a:rPr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hf hdr="0" dt="0"/>
  <p:txStyles>
    <p:titleStyle>
      <a:lvl1pPr algn="ctr" defTabSz="455163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516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16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16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16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750" algn="ctr" defTabSz="45516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500" algn="ctr" defTabSz="45516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250" algn="ctr" defTabSz="45516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000" algn="ctr" defTabSz="45516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0976" indent="-340976" algn="l" defTabSz="4551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0614" indent="-283865" algn="l" defTabSz="4551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88" indent="-226788" algn="l" defTabSz="4551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13" indent="-226788" algn="l" defTabSz="4551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76" indent="-226788" algn="l" defTabSz="4551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71" indent="-228363" algn="l" defTabSz="45672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91" indent="-228363" algn="l" defTabSz="45672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05" indent="-228363" algn="l" defTabSz="45672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01" indent="-228363" algn="l" defTabSz="45672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7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78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6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3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60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6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13" algn="l" defTabSz="45672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F78AC2B-25D4-C241-A215-BE4E9E7A502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/>
              <a:t>2016/03/14</a:t>
            </a:fld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1813248-6167-D24E-A8B2-46518C47775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/>
              <a:t>‹#›</a:t>
            </a:fld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688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166" y="31895"/>
            <a:ext cx="8637949" cy="79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/>
            <a:r>
              <a:rPr lang="en-US" altLang="ja-JP" smtClean="0">
                <a:solidFill>
                  <a:srgbClr val="073E87"/>
                </a:solidFill>
                <a:latin typeface="Candara"/>
                <a:ea typeface="HGP明朝E"/>
              </a:rPr>
              <a:t>2015/02/18</a:t>
            </a:r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457200"/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4522" y="6487941"/>
            <a:ext cx="629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pPr defTabSz="457200"/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 defTabSz="457200"/>
              <a:t>‹#›</a:t>
            </a:fld>
            <a:endParaRPr lang="ja-JP" altLang="en-US" dirty="0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3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000000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kumimoji="1"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kumimoji="1" sz="2200" kern="1200">
          <a:solidFill>
            <a:srgbClr val="000000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kumimoji="1"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kumimoji="1"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Tx/>
        <a:buSzPct val="100000"/>
        <a:buFont typeface="Arial"/>
        <a:buChar char="•"/>
        <a:defRPr kumimoji="1"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8.wmf"/><Relationship Id="rId7" Type="http://schemas.openxmlformats.org/officeDocument/2006/relationships/image" Target="../media/image30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emf"/><Relationship Id="rId6" Type="http://schemas.openxmlformats.org/officeDocument/2006/relationships/image" Target="../media/image66.jpeg"/><Relationship Id="rId7" Type="http://schemas.openxmlformats.org/officeDocument/2006/relationships/image" Target="../media/image67.jp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7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90" y="-5611"/>
            <a:ext cx="9151390" cy="68636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7390" y="0"/>
            <a:ext cx="9144000" cy="1207855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Measurement of </a:t>
            </a:r>
            <a:r>
              <a:rPr lang="en-US" altLang="ja-JP" sz="3200" dirty="0" err="1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muon</a:t>
            </a:r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g-2/</a:t>
            </a:r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EDM </a:t>
            </a:r>
            <a:b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with ultra-cold </a:t>
            </a:r>
            <a:r>
              <a:rPr lang="en-US" altLang="ja-JP" sz="3200" dirty="0" err="1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muon</a:t>
            </a:r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 beam</a:t>
            </a:r>
            <a:endParaRPr lang="ja-JP" altLang="en-US" sz="32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99931" y="5056479"/>
            <a:ext cx="8242098" cy="1258296"/>
          </a:xfrm>
          <a:solidFill>
            <a:srgbClr val="000000">
              <a:alpha val="46000"/>
            </a:srgbClr>
          </a:solidFill>
        </p:spPr>
        <p:txBody>
          <a:bodyPr>
            <a:noAutofit/>
          </a:bodyPr>
          <a:lstStyle/>
          <a:p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Tsutomu </a:t>
            </a:r>
            <a:r>
              <a:rPr lang="en-US" altLang="ja-JP" sz="2400" dirty="0" err="1" smtClean="0">
                <a:latin typeface="ヒラギノ角ゴ Pro W3"/>
                <a:ea typeface="ヒラギノ角ゴ Pro W3"/>
                <a:cs typeface="ヒラギノ角ゴ Pro W3"/>
              </a:rPr>
              <a:t>Mibe</a:t>
            </a:r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 (IPNS, KEK</a:t>
            </a:r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)</a:t>
            </a:r>
          </a:p>
          <a:p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for the J-PARC </a:t>
            </a:r>
            <a:r>
              <a:rPr lang="en-US" altLang="ja-JP" sz="2400" dirty="0" err="1" smtClean="0">
                <a:latin typeface="ヒラギノ角ゴ Pro W3"/>
                <a:ea typeface="ヒラギノ角ゴ Pro W3"/>
                <a:cs typeface="ヒラギノ角ゴ Pro W3"/>
              </a:rPr>
              <a:t>muon</a:t>
            </a:r>
            <a:r>
              <a:rPr lang="en-US" altLang="ja-JP" sz="2400" dirty="0" smtClean="0">
                <a:latin typeface="ヒラギノ角ゴ Pro W3"/>
                <a:ea typeface="ヒラギノ角ゴ Pro W3"/>
                <a:cs typeface="ヒラギノ角ゴ Pro W3"/>
              </a:rPr>
              <a:t> g-2/EDM collaboration</a:t>
            </a:r>
            <a:endParaRPr lang="en-US" altLang="ja-JP" sz="24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en-US" altLang="ja-JP" sz="2400" dirty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http://g-2.</a:t>
            </a:r>
            <a:r>
              <a:rPr lang="en-US" altLang="ja-JP" sz="240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kek.jp</a:t>
            </a:r>
            <a:endParaRPr lang="en-US" altLang="ja-JP" sz="2400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44066" y="6502119"/>
            <a:ext cx="669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“Interplay between LHC and Flavor physics, Nagoya, </a:t>
            </a:r>
            <a:r>
              <a:rPr kumimoji="1" lang="en-US" altLang="ja-JP" dirty="0" smtClean="0">
                <a:solidFill>
                  <a:schemeClr val="bg1"/>
                </a:solidFill>
              </a:rPr>
              <a:t>March </a:t>
            </a:r>
            <a:r>
              <a:rPr kumimoji="1" lang="en-US" altLang="ja-JP" dirty="0" smtClean="0">
                <a:solidFill>
                  <a:schemeClr val="bg1"/>
                </a:solidFill>
              </a:rPr>
              <a:t>14, </a:t>
            </a:r>
            <a:r>
              <a:rPr kumimoji="1" lang="en-US" altLang="ja-JP" dirty="0" smtClean="0">
                <a:solidFill>
                  <a:schemeClr val="bg1"/>
                </a:solidFill>
              </a:rPr>
              <a:t>2016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8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8528" y="1376690"/>
            <a:ext cx="5166157" cy="537866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800" b="1" dirty="0"/>
              <a:t>BNL E821</a:t>
            </a:r>
          </a:p>
          <a:p>
            <a:pPr lvl="2"/>
            <a:r>
              <a:rPr lang="en-US" altLang="ja-JP" dirty="0" err="1"/>
              <a:t>a</a:t>
            </a:r>
            <a:r>
              <a:rPr lang="en-US" altLang="ja-JP" baseline="-25000" dirty="0" err="1"/>
              <a:t>μ</a:t>
            </a:r>
            <a:r>
              <a:rPr lang="en-US" altLang="ja-JP" dirty="0"/>
              <a:t> = </a:t>
            </a:r>
            <a:r>
              <a:rPr lang="fr-FR" altLang="ja-JP" dirty="0"/>
              <a:t>11 659 208.9 (6.3) x 10</a:t>
            </a:r>
            <a:r>
              <a:rPr lang="fr-FR" altLang="ja-JP" baseline="30000" dirty="0"/>
              <a:t>-10</a:t>
            </a:r>
            <a:r>
              <a:rPr lang="fr-FR" altLang="ja-JP" dirty="0"/>
              <a:t>  </a:t>
            </a:r>
          </a:p>
          <a:p>
            <a:pPr lvl="3"/>
            <a:r>
              <a:rPr lang="fr-FR" altLang="ja-JP" sz="2200" dirty="0"/>
              <a:t>0.46ppm (stat.) + 0.28ppm (</a:t>
            </a:r>
            <a:r>
              <a:rPr lang="fr-FR" altLang="ja-JP" sz="2200" dirty="0" err="1"/>
              <a:t>syst</a:t>
            </a:r>
            <a:r>
              <a:rPr lang="fr-FR" altLang="ja-JP" sz="2200" dirty="0"/>
              <a:t>.) = </a:t>
            </a:r>
            <a:r>
              <a:rPr lang="fr-FR" altLang="ja-JP" sz="2200" dirty="0" smtClean="0"/>
              <a:t>0.54ppm</a:t>
            </a:r>
          </a:p>
          <a:p>
            <a:pPr lvl="3"/>
            <a:r>
              <a:rPr lang="fr-FR" altLang="ja-JP" sz="2200" b="1" dirty="0" smtClean="0">
                <a:solidFill>
                  <a:srgbClr val="008000"/>
                </a:solidFill>
              </a:rPr>
              <a:t>3</a:t>
            </a:r>
            <a:r>
              <a:rPr lang="en-US" altLang="ja-JP" sz="2200" b="1" dirty="0" err="1" smtClean="0">
                <a:solidFill>
                  <a:srgbClr val="008000"/>
                </a:solidFill>
              </a:rPr>
              <a:t>σ</a:t>
            </a:r>
            <a:r>
              <a:rPr lang="en-US" altLang="ja-JP" sz="2200" b="1" dirty="0" smtClean="0">
                <a:solidFill>
                  <a:srgbClr val="008000"/>
                </a:solidFill>
              </a:rPr>
              <a:t> deviation from SM</a:t>
            </a:r>
            <a:endParaRPr lang="fr-FR" altLang="ja-JP" sz="2200" b="1" dirty="0" smtClean="0">
              <a:solidFill>
                <a:srgbClr val="008000"/>
              </a:solidFill>
            </a:endParaRPr>
          </a:p>
          <a:p>
            <a:pPr lvl="3"/>
            <a:r>
              <a:rPr lang="fr-FR" altLang="ja-JP" sz="2200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fr-FR" altLang="ja-JP" sz="2200" b="1" dirty="0">
                <a:solidFill>
                  <a:srgbClr val="008000"/>
                </a:solidFill>
              </a:rPr>
              <a:t>Stat. dominant</a:t>
            </a:r>
          </a:p>
          <a:p>
            <a:pPr lvl="3"/>
            <a:endParaRPr lang="en-US" altLang="ja-JP" sz="2800" b="1" dirty="0">
              <a:solidFill>
                <a:srgbClr val="FF0000"/>
              </a:solidFill>
            </a:endParaRPr>
          </a:p>
          <a:p>
            <a:r>
              <a:rPr lang="en-US" altLang="ja-JP" sz="2800" b="1" dirty="0"/>
              <a:t>FNAL E989</a:t>
            </a:r>
          </a:p>
          <a:p>
            <a:pPr marL="1165225" lvl="2"/>
            <a:r>
              <a:rPr lang="en-US" altLang="ja-JP" dirty="0"/>
              <a:t>Recycle major parts of the </a:t>
            </a:r>
            <a:r>
              <a:rPr lang="en-US" altLang="ja-JP" dirty="0" err="1"/>
              <a:t>muon</a:t>
            </a:r>
            <a:r>
              <a:rPr lang="en-US" altLang="ja-JP" dirty="0"/>
              <a:t> storage ring. </a:t>
            </a:r>
          </a:p>
          <a:p>
            <a:pPr marL="1165225" lvl="2"/>
            <a:r>
              <a:rPr lang="en-US" altLang="ja-JP" b="1" dirty="0">
                <a:solidFill>
                  <a:srgbClr val="0000FF"/>
                </a:solidFill>
              </a:rPr>
              <a:t>Will become online in 2017-</a:t>
            </a:r>
          </a:p>
          <a:p>
            <a:pPr lvl="2"/>
            <a:endParaRPr lang="en-US" altLang="ja-JP" b="1" dirty="0">
              <a:solidFill>
                <a:srgbClr val="0000FF"/>
              </a:solidFill>
            </a:endParaRPr>
          </a:p>
          <a:p>
            <a:r>
              <a:rPr lang="en-US" altLang="ja-JP" sz="2800" b="1" dirty="0">
                <a:solidFill>
                  <a:srgbClr val="FF0000"/>
                </a:solidFill>
              </a:rPr>
              <a:t>J-PARC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E34 (new method)</a:t>
            </a:r>
            <a:endParaRPr lang="en-US" altLang="ja-JP" sz="2800" b="1" dirty="0">
              <a:solidFill>
                <a:srgbClr val="FF0000"/>
              </a:solidFill>
            </a:endParaRPr>
          </a:p>
          <a:p>
            <a:pPr marL="1077913" lvl="2" defTabSz="258763"/>
            <a:r>
              <a:rPr lang="en-US" altLang="ja-JP" b="1" dirty="0" smtClean="0">
                <a:solidFill>
                  <a:srgbClr val="FF0000"/>
                </a:solidFill>
              </a:rPr>
              <a:t>Ultra-cold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muon</a:t>
            </a:r>
            <a:r>
              <a:rPr lang="en-US" altLang="ja-JP" b="1" dirty="0" smtClean="0">
                <a:solidFill>
                  <a:srgbClr val="FF0000"/>
                </a:solidFill>
              </a:rPr>
              <a:t> beam + Compact storage ring + Spin flip</a:t>
            </a:r>
          </a:p>
          <a:p>
            <a:pPr marL="1077913" lvl="2" defTabSz="258763"/>
            <a:r>
              <a:rPr lang="en-US" altLang="ja-JP" b="1" dirty="0" smtClean="0">
                <a:solidFill>
                  <a:srgbClr val="FF0000"/>
                </a:solidFill>
              </a:rPr>
              <a:t>An independent measurement of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muon</a:t>
            </a:r>
            <a:r>
              <a:rPr lang="en-US" altLang="ja-JP" b="1" dirty="0" smtClean="0">
                <a:solidFill>
                  <a:srgbClr val="FF0000"/>
                </a:solidFill>
              </a:rPr>
              <a:t> g-2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6164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Why g-2 and EDM with new method?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28845" y="2266384"/>
            <a:ext cx="18466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/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45166" y="1822660"/>
            <a:ext cx="0" cy="1560895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g2magnet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71" y="1376690"/>
            <a:ext cx="3727351" cy="249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左右矢印 9"/>
          <p:cNvSpPr/>
          <p:nvPr/>
        </p:nvSpPr>
        <p:spPr>
          <a:xfrm>
            <a:off x="5518958" y="2676260"/>
            <a:ext cx="2867206" cy="428622"/>
          </a:xfrm>
          <a:prstGeom prst="left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anchor="ctr"/>
          <a:lstStyle/>
          <a:p>
            <a:pPr algn="ctr" defTabSz="457154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14m</a:t>
            </a:r>
            <a:endParaRPr lang="ja-JP" altLang="en-US" sz="16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32089" y="994723"/>
            <a:ext cx="2239167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BNL E821 / FNAL E989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65885" y="3824962"/>
            <a:ext cx="2317396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/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P= 3.1 GeV/c , B=1.45 T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16"/>
          <a:stretch/>
        </p:blipFill>
        <p:spPr bwMode="auto">
          <a:xfrm>
            <a:off x="5936843" y="4783606"/>
            <a:ext cx="2053059" cy="16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936843" y="4254128"/>
            <a:ext cx="1290360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J-PARC E34</a:t>
            </a:r>
            <a:endParaRPr lang="ja-JP" altLang="en-US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33944" y="6381697"/>
            <a:ext cx="2284656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/>
            <a:r>
              <a:rPr lang="en-US" altLang="ja-JP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P= 0.3 GeV/c , B=3.0 T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grpSp>
        <p:nvGrpSpPr>
          <p:cNvPr id="16" name="図形グループ 32"/>
          <p:cNvGrpSpPr>
            <a:grpSpLocks/>
          </p:cNvGrpSpPr>
          <p:nvPr/>
        </p:nvGrpSpPr>
        <p:grpSpPr bwMode="auto">
          <a:xfrm>
            <a:off x="6750199" y="4619369"/>
            <a:ext cx="318107" cy="371431"/>
            <a:chOff x="7085012" y="1665526"/>
            <a:chExt cx="688976" cy="479742"/>
          </a:xfrm>
        </p:grpSpPr>
        <p:cxnSp>
          <p:nvCxnSpPr>
            <p:cNvPr id="17" name="直線コネクタ 16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直線コネクタ 17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9" name="直線矢印コネクタ 18"/>
            <p:cNvCxnSpPr>
              <a:cxnSpLocks noChangeShapeType="1"/>
            </p:cNvCxnSpPr>
            <p:nvPr/>
          </p:nvCxnSpPr>
          <p:spPr bwMode="auto">
            <a:xfrm>
              <a:off x="7085012" y="1824856"/>
              <a:ext cx="687388" cy="158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0" name="テキスト ボックス 19"/>
          <p:cNvSpPr txBox="1"/>
          <p:nvPr/>
        </p:nvSpPr>
        <p:spPr>
          <a:xfrm>
            <a:off x="7056039" y="4479312"/>
            <a:ext cx="783538" cy="40011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/>
            <a:r>
              <a:rPr lang="en-US" altLang="ja-JP" sz="2000" b="1" dirty="0">
                <a:solidFill>
                  <a:srgbClr val="FF0000"/>
                </a:solidFill>
                <a:latin typeface="Calibri"/>
                <a:ea typeface="ＭＳ Ｐゴシック"/>
              </a:rPr>
              <a:t>66cm</a:t>
            </a:r>
            <a:endParaRPr lang="ja-JP" altLang="en-US" sz="2000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055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11</a:t>
            </a:fld>
            <a:endParaRPr lang="ja-JP" altLang="en-US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31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Major systematic uncertainties</a:t>
            </a:r>
            <a:endParaRPr kumimoji="1"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650945"/>
              </p:ext>
            </p:extLst>
          </p:nvPr>
        </p:nvGraphicFramePr>
        <p:xfrm>
          <a:off x="243755" y="881830"/>
          <a:ext cx="8723845" cy="448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5961"/>
                <a:gridCol w="1205943"/>
                <a:gridCol w="1731941"/>
              </a:tblGrid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Source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BNL (ppm)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FNAL goal (ppm)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Gain changes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0.12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0.02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Lost </a:t>
                      </a:r>
                      <a:r>
                        <a:rPr kumimoji="1" lang="en-US" altLang="ja-JP" sz="2400" dirty="0" err="1" smtClean="0"/>
                        <a:t>muons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0.09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0.02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Pile up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0.08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0.04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CBO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0.07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0.04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 and pitch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0.03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Total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0.18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0.07</a:t>
                      </a:r>
                      <a:endParaRPr kumimoji="1" lang="ja-JP" alt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284104" y="5510080"/>
            <a:ext cx="8600216" cy="95410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cs typeface="ヒラギノ角ゴ Pro W3"/>
              </a:rPr>
              <a:t>Next</a:t>
            </a:r>
            <a:r>
              <a:rPr lang="en-US" altLang="ja-JP" sz="2800" dirty="0" smtClean="0">
                <a:cs typeface="ヒラギノ角ゴ Pro W3"/>
              </a:rPr>
              <a:t>-generation experiment must improve</a:t>
            </a:r>
            <a:r>
              <a:rPr lang="en-US" altLang="ja-JP" sz="2800" dirty="0" smtClean="0">
                <a:solidFill>
                  <a:srgbClr val="FF0000"/>
                </a:solidFill>
                <a:cs typeface="ヒラギノ角ゴ Pro W3"/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  <a:cs typeface="ヒラギノ角ゴ Pro W3"/>
              </a:rPr>
              <a:t>beam quality. </a:t>
            </a:r>
            <a:r>
              <a:rPr lang="en-US" altLang="ja-JP" sz="2800" dirty="0" smtClean="0">
                <a:solidFill>
                  <a:srgbClr val="FF0000"/>
                </a:solidFill>
                <a:cs typeface="ヒラギノ角ゴ Pro W3"/>
                <a:sym typeface="Wingdings"/>
              </a:rPr>
              <a:t></a:t>
            </a:r>
            <a:r>
              <a:rPr lang="en-US" altLang="ja-JP" sz="2800" b="1" dirty="0" err="1" smtClean="0">
                <a:solidFill>
                  <a:srgbClr val="FF0000"/>
                </a:solidFill>
                <a:ea typeface="HGP明朝E"/>
              </a:rPr>
              <a:t>ulta</a:t>
            </a:r>
            <a:r>
              <a:rPr lang="en-US" altLang="ja-JP" sz="2800" b="1" dirty="0">
                <a:solidFill>
                  <a:srgbClr val="FF0000"/>
                </a:solidFill>
                <a:ea typeface="HGP明朝E"/>
              </a:rPr>
              <a:t>-</a:t>
            </a:r>
            <a:r>
              <a:rPr lang="en-US" altLang="ja-JP" sz="2800" b="1" dirty="0" smtClean="0">
                <a:solidFill>
                  <a:srgbClr val="FF0000"/>
                </a:solidFill>
                <a:ea typeface="HGP明朝E"/>
              </a:rPr>
              <a:t>cold </a:t>
            </a:r>
            <a:r>
              <a:rPr lang="en-US" altLang="ja-JP" sz="2800" b="1" dirty="0" err="1" smtClean="0">
                <a:solidFill>
                  <a:srgbClr val="FF0000"/>
                </a:solidFill>
                <a:ea typeface="HGP明朝E"/>
              </a:rPr>
              <a:t>muon</a:t>
            </a:r>
            <a:r>
              <a:rPr lang="en-US" altLang="ja-JP" sz="2800" b="1" dirty="0" smtClean="0">
                <a:solidFill>
                  <a:srgbClr val="FF0000"/>
                </a:solidFill>
                <a:ea typeface="HGP明朝E"/>
              </a:rPr>
              <a:t> beam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79501" y="1800592"/>
            <a:ext cx="280557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00"/>
                </a:solidFill>
              </a:rPr>
              <a:t>π</a:t>
            </a:r>
            <a:r>
              <a:rPr lang="en-US" altLang="ja-JP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</a:rPr>
              <a:t>contamination in </a:t>
            </a:r>
            <a:r>
              <a:rPr lang="en-US" altLang="ja-JP" sz="2000" dirty="0" smtClean="0">
                <a:solidFill>
                  <a:srgbClr val="0000FF"/>
                </a:solidFill>
              </a:rPr>
              <a:t>beam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79501" y="2384136"/>
            <a:ext cx="337639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B</a:t>
            </a:r>
            <a:r>
              <a:rPr lang="en-US" altLang="ja-JP" sz="2000" dirty="0" smtClean="0">
                <a:solidFill>
                  <a:srgbClr val="0000FF"/>
                </a:solidFill>
              </a:rPr>
              <a:t>eam </a:t>
            </a:r>
            <a:r>
              <a:rPr lang="en-US" altLang="ja-JP" sz="2000" dirty="0" smtClean="0"/>
              <a:t>spread&gt;</a:t>
            </a:r>
            <a:r>
              <a:rPr lang="en-US" altLang="ja-JP" sz="2000" dirty="0" smtClean="0">
                <a:solidFill>
                  <a:srgbClr val="000000"/>
                </a:solidFill>
              </a:rPr>
              <a:t> ring acceptance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79501" y="3509503"/>
            <a:ext cx="3084097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</a:rPr>
              <a:t>Beam</a:t>
            </a:r>
            <a:r>
              <a:rPr lang="en-US" altLang="ja-JP" sz="2000" dirty="0" smtClean="0">
                <a:solidFill>
                  <a:srgbClr val="000000"/>
                </a:solidFill>
              </a:rPr>
              <a:t> </a:t>
            </a:r>
            <a:r>
              <a:rPr lang="en-US" altLang="ja-JP" sz="2000" dirty="0" err="1" smtClean="0">
                <a:solidFill>
                  <a:srgbClr val="000000"/>
                </a:solidFill>
              </a:rPr>
              <a:t>betatron</a:t>
            </a:r>
            <a:r>
              <a:rPr lang="en-US" altLang="ja-JP" sz="2000" dirty="0" smtClean="0">
                <a:solidFill>
                  <a:srgbClr val="000000"/>
                </a:solidFill>
              </a:rPr>
              <a:t> frequency 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</a:rPr>
              <a:t>~ spin precession frequency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79501" y="2964502"/>
            <a:ext cx="186819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00"/>
                </a:solidFill>
              </a:rPr>
              <a:t>Detector pile up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79501" y="4273511"/>
            <a:ext cx="297789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Vertical</a:t>
            </a:r>
            <a:r>
              <a:rPr lang="en-US" altLang="ja-JP" sz="2000" dirty="0" smtClean="0">
                <a:solidFill>
                  <a:srgbClr val="0000FF"/>
                </a:solidFill>
              </a:rPr>
              <a:t> Beam </a:t>
            </a:r>
            <a:r>
              <a:rPr lang="en-US" altLang="ja-JP" sz="2000" dirty="0" smtClean="0">
                <a:solidFill>
                  <a:srgbClr val="000000"/>
                </a:solidFill>
              </a:rPr>
              <a:t>angular dist.</a:t>
            </a:r>
          </a:p>
        </p:txBody>
      </p:sp>
    </p:spTree>
    <p:extLst>
      <p:ext uri="{BB962C8B-B14F-4D97-AF65-F5344CB8AC3E}">
        <p14:creationId xmlns:p14="http://schemas.microsoft.com/office/powerpoint/2010/main" val="250620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8" y="32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 err="1"/>
              <a:t>muon</a:t>
            </a:r>
            <a:r>
              <a:rPr lang="en-US" altLang="ja-JP" sz="4000" dirty="0"/>
              <a:t> g-2 and EDM measurements</a:t>
            </a:r>
            <a:endParaRPr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11161" y="6363973"/>
            <a:ext cx="2133600" cy="365125"/>
          </a:xfrm>
        </p:spPr>
        <p:txBody>
          <a:bodyPr/>
          <a:lstStyle/>
          <a:p>
            <a:fld id="{2850734B-037B-40E1-BB01-0159C3D315B1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12</a:t>
            </a:fld>
            <a:endParaRPr lang="ja-JP" altLang="en-US" dirty="0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872739"/>
              </p:ext>
            </p:extLst>
          </p:nvPr>
        </p:nvGraphicFramePr>
        <p:xfrm>
          <a:off x="519696" y="2981867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2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96" y="2981867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312754"/>
              </p:ext>
            </p:extLst>
          </p:nvPr>
        </p:nvGraphicFramePr>
        <p:xfrm>
          <a:off x="4587716" y="5062328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3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716" y="5062328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039" y="1039329"/>
            <a:ext cx="2057722" cy="221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72197" y="1628447"/>
            <a:ext cx="6425083" cy="654949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rgbClr val="0000FF"/>
            </a:solidFill>
          </a:ln>
        </p:spPr>
        <p:txBody>
          <a:bodyPr wrap="square" lIns="91390" tIns="45697" rIns="91390" bIns="45697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In uniform magnetic field, </a:t>
            </a:r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spin rotates ahead of momentum due to </a:t>
            </a:r>
            <a:r>
              <a:rPr lang="en-US" altLang="ja-JP" dirty="0">
                <a:solidFill>
                  <a:srgbClr val="FF0000"/>
                </a:solidFill>
                <a:latin typeface="Candara"/>
                <a:ea typeface="HGP明朝E"/>
              </a:rPr>
              <a:t>g-2 = 0</a:t>
            </a:r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27267"/>
              </p:ext>
            </p:extLst>
          </p:nvPr>
        </p:nvGraphicFramePr>
        <p:xfrm>
          <a:off x="401005" y="5008500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4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005" y="5008500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418950" y="4153500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0" tIns="45697" rIns="91390" bIns="45697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25685" y="4132043"/>
            <a:ext cx="1857057" cy="622488"/>
          </a:xfrm>
          <a:prstGeom prst="rect">
            <a:avLst/>
          </a:prstGeom>
          <a:noFill/>
        </p:spPr>
        <p:txBody>
          <a:bodyPr wrap="none" lIns="91390" tIns="45697" rIns="91390" bIns="45697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BNL E821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γ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=30 (P=3 </a:t>
            </a:r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GeV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322140" y="4151583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0" tIns="45697" rIns="91390" bIns="45697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19872" y="4130130"/>
            <a:ext cx="1675086" cy="622488"/>
          </a:xfrm>
          <a:prstGeom prst="rect">
            <a:avLst/>
          </a:prstGeom>
          <a:noFill/>
        </p:spPr>
        <p:txBody>
          <a:bodyPr wrap="none" lIns="91390" tIns="45697" rIns="91390" bIns="45697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J-PARC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>
                <a:solidFill>
                  <a:srgbClr val="FF0000"/>
                </a:solidFill>
                <a:latin typeface="Candara"/>
                <a:ea typeface="HGP明朝E"/>
              </a:rPr>
              <a:t> E = 0 at any </a:t>
            </a:r>
            <a:r>
              <a:rPr lang="en-US" altLang="en-US" b="1" i="1" dirty="0" err="1">
                <a:solidFill>
                  <a:srgbClr val="FF0000"/>
                </a:solidFill>
                <a:latin typeface="Candara"/>
              </a:rPr>
              <a:t>γ</a:t>
            </a:r>
            <a:endParaRPr lang="en-US" altLang="ja-JP" b="1" i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5755" y="5974899"/>
            <a:ext cx="3484928" cy="523184"/>
          </a:xfrm>
          <a:prstGeom prst="rect">
            <a:avLst/>
          </a:prstGeom>
          <a:noFill/>
        </p:spPr>
        <p:txBody>
          <a:bodyPr wrap="square" lIns="91390" tIns="45697" rIns="91390" bIns="45697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Candara"/>
                <a:ea typeface="HGP明朝E"/>
              </a:rPr>
              <a:t>J-PARC E34</a:t>
            </a:r>
            <a:endParaRPr lang="en-US" altLang="ja-JP" sz="28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587480" y="2039380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72198" y="2548454"/>
            <a:ext cx="4048364" cy="373622"/>
          </a:xfrm>
          <a:prstGeom prst="rect">
            <a:avLst/>
          </a:prstGeom>
          <a:noFill/>
        </p:spPr>
        <p:txBody>
          <a:bodyPr wrap="none" lIns="91390" tIns="45697" rIns="91390" bIns="45697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general form of spin precession vector: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7998" y="5957969"/>
            <a:ext cx="3236774" cy="523184"/>
          </a:xfrm>
          <a:prstGeom prst="rect">
            <a:avLst/>
          </a:prstGeom>
          <a:noFill/>
        </p:spPr>
        <p:txBody>
          <a:bodyPr wrap="square" lIns="91390" tIns="45697" rIns="91390" bIns="45697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  <a:latin typeface="Candara"/>
                <a:ea typeface="HGP明朝E"/>
              </a:rPr>
              <a:t>FNAL E989</a:t>
            </a:r>
            <a:endParaRPr lang="ja-JP" altLang="en-US" sz="28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3621315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855956"/>
            <a:ext cx="6900795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altLang="ja-JP" sz="2400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Requirement for zero E-field: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Muons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should be kept stored without E-focusing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Beam with ultra-small transverse dispersion, 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          i.e. 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sz="2400" baseline="-250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/p ~0</a:t>
            </a:r>
            <a:endParaRPr lang="en-US" altLang="ja-JP" sz="2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28MeV/c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9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3 </a:t>
            </a:r>
            <a:r>
              <a:rPr lang="en-US" altLang="ja-JP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keV</a:t>
            </a:r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smtClean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300 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5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p =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7164" y="6380830"/>
            <a:ext cx="351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b="1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b="1" baseline="-25000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p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~3 </a:t>
            </a:r>
            <a:r>
              <a:rPr lang="en-US" altLang="ja-JP" b="1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keV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 300 MeV =1E-5</a:t>
            </a:r>
            <a:endParaRPr lang="en-US" altLang="ja-JP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Laser resonant ionization of Mu (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aseline="30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594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6" rIns="91430" bIns="45716"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14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60834" y="4273934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420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Graphite/</a:t>
            </a:r>
            <a:r>
              <a:rPr lang="en-US" altLang="ja-JP" sz="1200" dirty="0" err="1">
                <a:solidFill>
                  <a:srgbClr val="FFFFFF"/>
                </a:solidFill>
              </a:rPr>
              <a:t>SiC</a:t>
            </a:r>
            <a:r>
              <a:rPr lang="en-US" altLang="ja-JP" sz="1200" dirty="0">
                <a:solidFill>
                  <a:srgbClr val="FFFFFF"/>
                </a:solidFill>
              </a:rPr>
              <a:t> target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 (20 mm)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2"/>
            <a:ext cx="1430870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1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</a:t>
            </a:r>
            <a:r>
              <a:rPr lang="en-US" altLang="ja-JP" sz="1200" dirty="0" err="1">
                <a:solidFill>
                  <a:srgbClr val="FFFFFF"/>
                </a:solidFill>
              </a:rPr>
              <a:t>muon</a:t>
            </a:r>
            <a:r>
              <a:rPr lang="en-US" altLang="ja-JP" sz="1200" dirty="0">
                <a:solidFill>
                  <a:srgbClr val="FFFFFF"/>
                </a:solidFill>
              </a:rPr>
              <a:t>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3x10</a:t>
            </a:r>
            <a:r>
              <a:rPr lang="en-US" altLang="ja-JP" sz="1200" baseline="30000" dirty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2" y="2438401"/>
            <a:ext cx="1990877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7571" y="48691"/>
            <a:ext cx="5380532" cy="830997"/>
          </a:xfrm>
          <a:prstGeom prst="rect">
            <a:avLst/>
          </a:prstGeom>
          <a:noFill/>
          <a:effectLst/>
        </p:spPr>
        <p:txBody>
          <a:bodyPr wrap="square" lIns="91430" tIns="45716" rIns="91430" bIns="45716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07076" y="2724092"/>
            <a:ext cx="1833119" cy="400105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04" y="3733802"/>
            <a:ext cx="2719655" cy="400105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1"/>
            <a:ext cx="3205700" cy="400110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</a:p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5556026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8964488" y="2996952"/>
            <a:ext cx="179512" cy="1800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04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 flipH="1">
            <a:off x="203804" y="3124200"/>
            <a:ext cx="2789663" cy="1457509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378861" y="3224770"/>
            <a:ext cx="807848" cy="135293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16"/>
          <a:stretch/>
        </p:blipFill>
        <p:spPr bwMode="auto">
          <a:xfrm>
            <a:off x="5552210" y="107840"/>
            <a:ext cx="3664599" cy="297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2" y="669060"/>
            <a:ext cx="770761" cy="5251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sz="1400" b="1" dirty="0">
                <a:solidFill>
                  <a:srgbClr val="000000"/>
                </a:solidFill>
              </a:rPr>
              <a:t>Silicon</a:t>
            </a:r>
          </a:p>
          <a:p>
            <a:r>
              <a:rPr lang="en-US" altLang="ja-JP" sz="1400" b="1" dirty="0">
                <a:solidFill>
                  <a:srgbClr val="000000"/>
                </a:solidFill>
              </a:rPr>
              <a:t>Tracker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1345" y="2193836"/>
            <a:ext cx="782895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b="1" dirty="0"/>
              <a:t>66 </a:t>
            </a:r>
            <a:r>
              <a:rPr lang="en-US" altLang="ja-JP" b="1" dirty="0" smtClean="0"/>
              <a:t>cm</a:t>
            </a:r>
            <a:endParaRPr lang="en-US" altLang="ja-JP" b="1" dirty="0"/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5" y="1785110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2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Super Precision Storage Magnet</a:t>
            </a:r>
          </a:p>
          <a:p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3" y="931631"/>
            <a:ext cx="941428" cy="519176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888336" y="5674622"/>
            <a:ext cx="3181730" cy="954107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2800" dirty="0" err="1"/>
              <a:t>Δ</a:t>
            </a:r>
            <a:r>
              <a:rPr lang="en-US" altLang="ja-JP" sz="2800" dirty="0"/>
              <a:t>(g-2)  =    0.1ppm</a:t>
            </a:r>
          </a:p>
          <a:p>
            <a:r>
              <a:rPr lang="en-US" altLang="ja-JP" sz="2800" dirty="0"/>
              <a:t>EDM   〜 10-21 e</a:t>
            </a:r>
            <a:r>
              <a:rPr lang="ja-JP" altLang="en-US" sz="2800" dirty="0"/>
              <a:t>・</a:t>
            </a:r>
            <a:r>
              <a:rPr lang="en-US" altLang="ja-JP" sz="2800" dirty="0"/>
              <a:t>cm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32333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4461"/>
          </a:xfrm>
        </p:spPr>
        <p:txBody>
          <a:bodyPr>
            <a:normAutofit/>
          </a:bodyPr>
          <a:lstStyle/>
          <a:p>
            <a:r>
              <a:rPr lang="en-US" altLang="ja-JP" sz="4000" b="1" dirty="0">
                <a:latin typeface="ヒラギノ角ゴ Pro W3"/>
                <a:ea typeface="ヒラギノ角ゴ Pro W3"/>
                <a:cs typeface="ヒラギノ角ゴ Pro W3"/>
              </a:rPr>
              <a:t>TDR</a:t>
            </a:r>
            <a:endParaRPr lang="ja-JP" altLang="en-US" sz="4000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672368" y="3731108"/>
            <a:ext cx="5471632" cy="2990369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TDR describes a technical design to achieve measurement of muon g-2 and EDM </a:t>
            </a:r>
            <a:r>
              <a:rPr lang="en-US" altLang="ja-JP" sz="2400" dirty="0">
                <a:solidFill>
                  <a:srgbClr val="FF0000"/>
                </a:solidFill>
              </a:rPr>
              <a:t>beyond BNL E821 precision</a:t>
            </a:r>
            <a:r>
              <a:rPr lang="en-US" altLang="ja-JP" sz="2400" dirty="0"/>
              <a:t>.</a:t>
            </a:r>
          </a:p>
          <a:p>
            <a:pPr marL="457154" lvl="1" indent="0">
              <a:buNone/>
            </a:pPr>
            <a:r>
              <a:rPr lang="ja-JP" altLang="en-US" sz="2000" dirty="0"/>
              <a:t>　　　　</a:t>
            </a:r>
            <a:r>
              <a:rPr lang="en-US" altLang="ja-JP" sz="2000" dirty="0"/>
              <a:t>BNL E821</a:t>
            </a:r>
            <a:r>
              <a:rPr lang="ja-JP" altLang="en-US" sz="2000" dirty="0"/>
              <a:t>　　　　　</a:t>
            </a:r>
            <a:r>
              <a:rPr lang="en-US" altLang="ja-JP" sz="2000" dirty="0">
                <a:solidFill>
                  <a:srgbClr val="0000FF"/>
                </a:solidFill>
              </a:rPr>
              <a:t>J-PARC E34</a:t>
            </a:r>
          </a:p>
          <a:p>
            <a:pPr marL="457154" lvl="1" indent="0">
              <a:buNone/>
            </a:pPr>
            <a:r>
              <a:rPr lang="en-US" altLang="ja-JP" sz="2000" dirty="0"/>
              <a:t>g-2:    0.46 ppm          </a:t>
            </a:r>
            <a:r>
              <a:rPr lang="en-US" altLang="ja-JP" sz="2000" dirty="0">
                <a:sym typeface="Wingdings"/>
              </a:rPr>
              <a:t> 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0.37 ppm (0.1ppm)</a:t>
            </a:r>
          </a:p>
          <a:p>
            <a:pPr marL="457154" lvl="1" indent="0">
              <a:buNone/>
            </a:pPr>
            <a:r>
              <a:rPr lang="en-US" altLang="ja-JP" sz="2000" dirty="0">
                <a:sym typeface="Wingdings"/>
              </a:rPr>
              <a:t>EDM: 0.9 x 10</a:t>
            </a:r>
            <a:r>
              <a:rPr lang="en-US" altLang="ja-JP" sz="2000" baseline="30000" dirty="0">
                <a:sym typeface="Wingdings"/>
              </a:rPr>
              <a:t>-19</a:t>
            </a:r>
            <a:r>
              <a:rPr lang="en-US" altLang="ja-JP" sz="2000" dirty="0">
                <a:sym typeface="Wingdings"/>
              </a:rPr>
              <a:t> </a:t>
            </a:r>
            <a:r>
              <a:rPr lang="en-US" altLang="ja-JP" sz="2000" dirty="0" err="1">
                <a:sym typeface="Wingdings"/>
              </a:rPr>
              <a:t>ecm</a:t>
            </a:r>
            <a:r>
              <a:rPr lang="en-US" altLang="ja-JP" sz="2000" dirty="0">
                <a:sym typeface="Wingdings"/>
              </a:rPr>
              <a:t>  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1.3 x 10</a:t>
            </a:r>
            <a:r>
              <a:rPr lang="en-US" altLang="ja-JP" sz="2000" baseline="30000" dirty="0">
                <a:solidFill>
                  <a:srgbClr val="0000FF"/>
                </a:solidFill>
                <a:sym typeface="Wingdings"/>
              </a:rPr>
              <a:t>-21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sz="2000" dirty="0" err="1">
                <a:solidFill>
                  <a:srgbClr val="0000FF"/>
                </a:solidFill>
                <a:sym typeface="Wingdings"/>
              </a:rPr>
              <a:t>ecm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 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lvl="1"/>
            <a:endParaRPr lang="en-US" altLang="ja-JP" sz="1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図 7" descr="MTDR（ドラッグされました）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8" y="1042676"/>
            <a:ext cx="3566780" cy="504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3881696" y="1023839"/>
            <a:ext cx="1095369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Summary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1" y="6086481"/>
            <a:ext cx="2542219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prepared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by 136 authors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 descr="MTDR（ドラッグされました）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9" t="18518" r="10587" b="58802"/>
          <a:stretch/>
        </p:blipFill>
        <p:spPr>
          <a:xfrm>
            <a:off x="3802207" y="1393172"/>
            <a:ext cx="5287582" cy="22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6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5166" y="31895"/>
            <a:ext cx="8637949" cy="74303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Comparison of experiments</a:t>
            </a:r>
            <a:endParaRPr kumimoji="1" lang="ja-JP" altLang="en-US" dirty="0"/>
          </a:p>
        </p:txBody>
      </p:sp>
      <p:pic>
        <p:nvPicPr>
          <p:cNvPr id="7" name="コンテンツ プレースホルダー 6" descr="スクリーンショット 2015-12-14 9.13.2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388"/>
          <a:stretch/>
        </p:blipFill>
        <p:spPr>
          <a:xfrm>
            <a:off x="679603" y="774925"/>
            <a:ext cx="7464489" cy="5897872"/>
          </a:xfrm>
        </p:spPr>
      </p:pic>
    </p:spTree>
    <p:extLst>
      <p:ext uri="{BB962C8B-B14F-4D97-AF65-F5344CB8AC3E}">
        <p14:creationId xmlns:p14="http://schemas.microsoft.com/office/powerpoint/2010/main" val="250514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SC_001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" y="5620918"/>
            <a:ext cx="3951560" cy="12370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2263" y="-14582"/>
            <a:ext cx="8229600" cy="783074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latin typeface="ヒラギノ角ゴ Pro W3"/>
                <a:ea typeface="ヒラギノ角ゴ Pro W3"/>
                <a:cs typeface="ヒラギノ角ゴ Pro W3"/>
              </a:rPr>
              <a:t>E34 collaborators</a:t>
            </a:r>
            <a:endParaRPr kumimoji="1" lang="ja-JP" altLang="en-US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4294967295"/>
          </p:nvPr>
        </p:nvSpPr>
        <p:spPr>
          <a:xfrm>
            <a:off x="154608" y="671370"/>
            <a:ext cx="8989392" cy="28400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>
            <a:no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Collaborators</a:t>
            </a:r>
          </a:p>
          <a:p>
            <a:pPr lvl="1"/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Proposal (2009</a:t>
            </a:r>
            <a:r>
              <a:rPr lang="ja-JP" altLang="en-US" sz="1800" dirty="0">
                <a:latin typeface="ヒラギノ角ゴ Pro W3"/>
                <a:ea typeface="ヒラギノ角ゴ Pro W3"/>
                <a:cs typeface="ヒラギノ角ゴ Pro W3"/>
              </a:rPr>
              <a:t>）</a:t>
            </a:r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                                </a:t>
            </a:r>
            <a:r>
              <a:rPr lang="ja-JP" altLang="en-US" sz="1800" dirty="0">
                <a:latin typeface="ヒラギノ角ゴ Pro W3"/>
                <a:ea typeface="ヒラギノ角ゴ Pro W3"/>
                <a:cs typeface="ヒラギノ角ゴ Pro W3"/>
              </a:rPr>
              <a:t>７２</a:t>
            </a:r>
            <a:endParaRPr lang="en-US" altLang="ja-JP" sz="1800" dirty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Conceptual Design Report (2011</a:t>
            </a:r>
            <a:r>
              <a:rPr lang="ja-JP" altLang="en-US" sz="1800" dirty="0">
                <a:latin typeface="ヒラギノ角ゴ Pro W3"/>
                <a:ea typeface="ヒラギノ角ゴ Pro W3"/>
                <a:cs typeface="ヒラギノ角ゴ Pro W3"/>
              </a:rPr>
              <a:t>）</a:t>
            </a:r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      </a:t>
            </a:r>
            <a:r>
              <a:rPr lang="ja-JP" altLang="en-US" sz="1800" dirty="0">
                <a:latin typeface="ヒラギノ角ゴ Pro W3"/>
                <a:ea typeface="ヒラギノ角ゴ Pro W3"/>
                <a:cs typeface="ヒラギノ角ゴ Pro W3"/>
              </a:rPr>
              <a:t>９２</a:t>
            </a:r>
            <a:endParaRPr lang="en-US" altLang="ja-JP" sz="1800" dirty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Technical Design Report (2015)        </a:t>
            </a:r>
            <a:r>
              <a:rPr lang="ja-JP" altLang="en-US" sz="18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１３６（</a:t>
            </a:r>
            <a:r>
              <a:rPr lang="en-US" altLang="ja-JP" sz="18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16 graduate students</a:t>
            </a:r>
            <a:r>
              <a:rPr lang="ja-JP" altLang="en-US" sz="18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）</a:t>
            </a:r>
            <a:endParaRPr lang="en-US" altLang="ja-JP" sz="1800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marL="301912" lvl="1" indent="0">
              <a:buNone/>
            </a:pPr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                                                                   </a:t>
            </a:r>
            <a:r>
              <a:rPr lang="ja-JP" altLang="en-US" sz="18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（</a:t>
            </a:r>
            <a:r>
              <a:rPr lang="en-US" altLang="ja-JP" sz="18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27 also in COMET</a:t>
            </a:r>
            <a:r>
              <a:rPr lang="ja-JP" altLang="en-US" sz="1800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）</a:t>
            </a:r>
            <a:endParaRPr lang="en-US" altLang="ja-JP" sz="1800" dirty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ja-JP" altLang="en-US" sz="2000" b="1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９</a:t>
            </a:r>
            <a:r>
              <a:rPr lang="en-US" altLang="ja-JP" sz="2000" b="1" dirty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 countries, 49 institutions</a:t>
            </a:r>
          </a:p>
          <a:p>
            <a:pPr lvl="1"/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Canada, China, Czech, France, Japan, Korea, Russia, UK, USA (in alphabetical order)</a:t>
            </a:r>
            <a:endParaRPr lang="en-US" altLang="ja-JP" sz="2000" b="1" dirty="0">
              <a:latin typeface="ヒラギノ角ゴ Pro W3"/>
              <a:ea typeface="ヒラギノ角ゴ Pro W3"/>
              <a:cs typeface="ヒラギノ角ゴ Pro W3"/>
            </a:endParaRPr>
          </a:p>
          <a:p>
            <a:endParaRPr lang="ja-JP" altLang="en-US" sz="2000" b="1" dirty="0">
              <a:solidFill>
                <a:srgbClr val="0000FF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" y="5306255"/>
            <a:ext cx="2094197" cy="341198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KAIST (Korea) 2014.11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52650" y="3511421"/>
            <a:ext cx="1394232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J-PARC 2015.6</a:t>
            </a:r>
          </a:p>
        </p:txBody>
      </p:sp>
      <p:pic>
        <p:nvPicPr>
          <p:cNvPr id="6" name="図 5" descr="150625_0263ｍ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649" y="3841884"/>
            <a:ext cx="5201102" cy="301611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" y="4098262"/>
            <a:ext cx="3955573" cy="113234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90" y="3759706"/>
            <a:ext cx="1394232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J-PARC 2014.9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98495" y="5678118"/>
            <a:ext cx="4392163" cy="954071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90" tIns="45697" rIns="91390" bIns="45697" rtlCol="0">
            <a:spAutoFit/>
          </a:bodyPr>
          <a:lstStyle/>
          <a:p>
            <a:r>
              <a:rPr lang="en-US" altLang="ja-JP" sz="1400" dirty="0"/>
              <a:t>Dec 2009 : Proposal submitted</a:t>
            </a:r>
          </a:p>
          <a:p>
            <a:r>
              <a:rPr lang="en-US" altLang="ja-JP" sz="1400" dirty="0"/>
              <a:t>Dec 2012 : CDR submitted</a:t>
            </a:r>
          </a:p>
          <a:p>
            <a:r>
              <a:rPr lang="en-US" altLang="ja-JP" sz="1400" dirty="0"/>
              <a:t>Jan 2013 : Stage-1 status granted from PAC (IMSS,IPNS)               </a:t>
            </a:r>
          </a:p>
          <a:p>
            <a:r>
              <a:rPr lang="en-US" altLang="ja-JP" sz="1400" dirty="0"/>
              <a:t>                      P34 </a:t>
            </a:r>
            <a:r>
              <a:rPr lang="en-US" altLang="ja-JP" sz="1400" dirty="0">
                <a:sym typeface="Wingdings"/>
              </a:rPr>
              <a:t></a:t>
            </a:r>
            <a:r>
              <a:rPr lang="en-US" altLang="ja-JP" sz="1400" dirty="0"/>
              <a:t>E34</a:t>
            </a:r>
          </a:p>
        </p:txBody>
      </p:sp>
    </p:spTree>
    <p:extLst>
      <p:ext uri="{BB962C8B-B14F-4D97-AF65-F5344CB8AC3E}">
        <p14:creationId xmlns:p14="http://schemas.microsoft.com/office/powerpoint/2010/main" val="25326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スクリーンショット 2014-04-18 21.06.5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80" y="943196"/>
            <a:ext cx="4171496" cy="22238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26"/>
            <a:ext cx="8229600" cy="820109"/>
          </a:xfrm>
        </p:spPr>
        <p:txBody>
          <a:bodyPr/>
          <a:lstStyle/>
          <a:p>
            <a:r>
              <a:rPr lang="en-US" altLang="ja-JP" dirty="0" err="1" smtClean="0"/>
              <a:t>Muonium</a:t>
            </a:r>
            <a:r>
              <a:rPr lang="en-US" altLang="ja-JP" dirty="0" smtClean="0"/>
              <a:t> production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650E-5FF7-524D-B443-6A114541C6C3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212350" y="943196"/>
            <a:ext cx="2049270" cy="2223865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" y="2563556"/>
            <a:ext cx="1100479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3</a:t>
            </a:r>
            <a:r>
              <a:rPr kumimoji="1" lang="en-US" altLang="ja-JP" dirty="0" smtClean="0">
                <a:solidFill>
                  <a:srgbClr val="000000"/>
                </a:solidFill>
              </a:rPr>
              <a:t>x10</a:t>
            </a:r>
            <a:r>
              <a:rPr kumimoji="1" lang="en-US" altLang="ja-JP" baseline="30000" dirty="0" smtClean="0">
                <a:solidFill>
                  <a:srgbClr val="000000"/>
                </a:solidFill>
              </a:rPr>
              <a:t>8</a:t>
            </a:r>
            <a:r>
              <a:rPr kumimoji="1" lang="en-US" altLang="ja-JP" dirty="0" smtClean="0">
                <a:solidFill>
                  <a:srgbClr val="000000"/>
                </a:solidFill>
              </a:rPr>
              <a:t>/sec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312015" y="2566858"/>
            <a:ext cx="1105898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9</a:t>
            </a:r>
            <a:r>
              <a:rPr kumimoji="1" lang="en-US" altLang="ja-JP" dirty="0" smtClean="0">
                <a:solidFill>
                  <a:srgbClr val="000000"/>
                </a:solidFill>
              </a:rPr>
              <a:t>x10</a:t>
            </a:r>
            <a:r>
              <a:rPr kumimoji="1" lang="en-US" altLang="ja-JP" baseline="30000" dirty="0" smtClean="0">
                <a:solidFill>
                  <a:srgbClr val="000000"/>
                </a:solidFill>
              </a:rPr>
              <a:t>5</a:t>
            </a:r>
            <a:r>
              <a:rPr kumimoji="1" lang="en-US" altLang="ja-JP" dirty="0" smtClean="0">
                <a:solidFill>
                  <a:srgbClr val="000000"/>
                </a:solidFill>
              </a:rPr>
              <a:t>/sec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06251" y="3772671"/>
            <a:ext cx="18466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5" name="図 4" descr="muonium_emission_animated_fas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871" y="3318914"/>
            <a:ext cx="2146144" cy="3219216"/>
          </a:xfrm>
          <a:prstGeom prst="rect">
            <a:avLst/>
          </a:prstGeom>
        </p:spPr>
      </p:pic>
      <p:pic>
        <p:nvPicPr>
          <p:cNvPr id="8" name="図 7" descr="jparc_t_Mu_in_laser_region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2" t="5703" r="6542"/>
          <a:stretch/>
        </p:blipFill>
        <p:spPr>
          <a:xfrm>
            <a:off x="3228122" y="3948578"/>
            <a:ext cx="5861160" cy="2579472"/>
          </a:xfrm>
          <a:prstGeom prst="rect">
            <a:avLst/>
          </a:prstGeom>
        </p:spPr>
      </p:pic>
      <p:pic>
        <p:nvPicPr>
          <p:cNvPr id="12" name="図 11" descr="target_picture_smal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453" y="1255735"/>
            <a:ext cx="3748349" cy="215785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938452" y="700777"/>
            <a:ext cx="2953633" cy="65498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kumimoji="1" lang="en-US" altLang="ja-JP" dirty="0" smtClean="0"/>
              <a:t>Mu production target</a:t>
            </a:r>
          </a:p>
          <a:p>
            <a:r>
              <a:rPr lang="en-US" altLang="ja-JP" dirty="0" smtClean="0"/>
              <a:t>(laser-ablated silica aerogel)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15814" y="3332097"/>
            <a:ext cx="3344625" cy="27699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200" dirty="0"/>
              <a:t>G. Beer et al., </a:t>
            </a:r>
            <a:r>
              <a:rPr lang="en-US" altLang="ja-JP" sz="1200" dirty="0" err="1"/>
              <a:t>Prog.Theor.Exp.Phys</a:t>
            </a:r>
            <a:r>
              <a:rPr lang="en-US" altLang="ja-JP" sz="1200" dirty="0"/>
              <a:t>. (2014)091C01</a:t>
            </a:r>
            <a:r>
              <a:rPr lang="ja-JP" altLang="ja-JP" sz="1200" dirty="0"/>
              <a:t> </a:t>
            </a:r>
            <a:endParaRPr lang="ja-JP" altLang="en-US" sz="1200" dirty="0"/>
          </a:p>
        </p:txBody>
      </p:sp>
      <p:pic>
        <p:nvPicPr>
          <p:cNvPr id="20" name="図 19" descr="スクリーンショット 2014-04-18 21.06.50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53" y="4394767"/>
            <a:ext cx="1430060" cy="86685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715813" y="6343384"/>
            <a:ext cx="1451528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kumimoji="1" lang="en-US" altLang="ja-JP" dirty="0" smtClean="0"/>
              <a:t>Elapsed time</a:t>
            </a:r>
            <a:endParaRPr kumimoji="1" lang="ja-JP" altLang="en-US" dirty="0"/>
          </a:p>
        </p:txBody>
      </p:sp>
      <p:sp>
        <p:nvSpPr>
          <p:cNvPr id="18" name="上矢印 17"/>
          <p:cNvSpPr/>
          <p:nvPr/>
        </p:nvSpPr>
        <p:spPr>
          <a:xfrm>
            <a:off x="4280343" y="6188959"/>
            <a:ext cx="305517" cy="4435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上矢印 21"/>
          <p:cNvSpPr/>
          <p:nvPr/>
        </p:nvSpPr>
        <p:spPr>
          <a:xfrm>
            <a:off x="4703653" y="6188959"/>
            <a:ext cx="305517" cy="4435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93482" y="6588532"/>
            <a:ext cx="1300356" cy="27699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200" dirty="0"/>
              <a:t>1</a:t>
            </a:r>
            <a:r>
              <a:rPr lang="en-US" altLang="ja-JP" sz="1200" baseline="30000" dirty="0"/>
              <a:t>st</a:t>
            </a:r>
            <a:r>
              <a:rPr lang="en-US" altLang="ja-JP" sz="1200" dirty="0"/>
              <a:t> pulse 2</a:t>
            </a:r>
            <a:r>
              <a:rPr lang="en-US" altLang="ja-JP" sz="1200" baseline="30000" dirty="0"/>
              <a:t>nd</a:t>
            </a:r>
            <a:r>
              <a:rPr lang="en-US" altLang="ja-JP" sz="1200" dirty="0"/>
              <a:t> pulse</a:t>
            </a:r>
            <a:endParaRPr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680" y="5319254"/>
            <a:ext cx="1571167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altLang="ja-JP" sz="1200" dirty="0"/>
              <a:t>double pulses</a:t>
            </a:r>
          </a:p>
          <a:p>
            <a:r>
              <a:rPr lang="en-US" altLang="ja-JP" sz="1200" dirty="0"/>
              <a:t>(0.6 </a:t>
            </a:r>
            <a:r>
              <a:rPr lang="en-US" altLang="en-US" sz="1200" dirty="0" err="1"/>
              <a:t>μ</a:t>
            </a:r>
            <a:r>
              <a:rPr lang="en-US" altLang="ja-JP" sz="1200" dirty="0" err="1"/>
              <a:t>s</a:t>
            </a:r>
            <a:r>
              <a:rPr lang="en-US" altLang="ja-JP" sz="1200" dirty="0"/>
              <a:t> interval,25Hz)</a:t>
            </a:r>
            <a:endParaRPr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85091" y="0"/>
            <a:ext cx="2088425" cy="59006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600" dirty="0"/>
              <a:t>RIKEN, TRIUMF, </a:t>
            </a:r>
            <a:r>
              <a:rPr lang="en-US" altLang="ja-JP" sz="1600" dirty="0" err="1"/>
              <a:t>UVic</a:t>
            </a:r>
            <a:r>
              <a:rPr lang="en-US" altLang="ja-JP" sz="1600" dirty="0"/>
              <a:t>,</a:t>
            </a:r>
          </a:p>
          <a:p>
            <a:r>
              <a:rPr lang="en-US" altLang="ja-JP" sz="1600" dirty="0"/>
              <a:t>Chiba, Korea U, KEK</a:t>
            </a:r>
            <a:endParaRPr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75943" y="4123166"/>
            <a:ext cx="3041883" cy="40010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2000" dirty="0" err="1"/>
              <a:t>ε</a:t>
            </a:r>
            <a:r>
              <a:rPr lang="en-US" altLang="ja-JP" sz="2000" dirty="0"/>
              <a:t>(surface μ</a:t>
            </a:r>
            <a:r>
              <a:rPr lang="en-US" altLang="ja-JP" sz="2000" dirty="0">
                <a:sym typeface="Wingdings"/>
              </a:rPr>
              <a:t> Mu) = </a:t>
            </a:r>
            <a:r>
              <a:rPr lang="en-US" altLang="ja-JP" sz="2000" dirty="0"/>
              <a:t>3.8E-3</a:t>
            </a:r>
            <a:endParaRPr lang="ja-JP" altLang="en-US" sz="2000" dirty="0"/>
          </a:p>
        </p:txBody>
      </p:sp>
      <p:sp>
        <p:nvSpPr>
          <p:cNvPr id="27" name="上矢印 26"/>
          <p:cNvSpPr/>
          <p:nvPr/>
        </p:nvSpPr>
        <p:spPr>
          <a:xfrm rot="10800000">
            <a:off x="5201554" y="3669577"/>
            <a:ext cx="305517" cy="44350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16360" y="3588005"/>
            <a:ext cx="1398641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kumimoji="1" lang="en-US" altLang="ja-JP" dirty="0" smtClean="0"/>
              <a:t>Laser timing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49979" y="4808035"/>
            <a:ext cx="2097838" cy="65498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kumimoji="1" lang="en-US" altLang="ja-JP" dirty="0" smtClean="0"/>
              <a:t>Simulation</a:t>
            </a:r>
          </a:p>
          <a:p>
            <a:r>
              <a:rPr lang="en-US" altLang="ja-JP" dirty="0" smtClean="0"/>
              <a:t>in J-PARC condition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43991" y="6438446"/>
            <a:ext cx="907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G. Marshall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217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19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  <p:pic>
        <p:nvPicPr>
          <p:cNvPr id="3" name="図 2" descr="IAC_MUSEsummary160227D（ドラッグされました）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3787" r="6179" b="4783"/>
          <a:stretch/>
        </p:blipFill>
        <p:spPr>
          <a:xfrm>
            <a:off x="142121" y="177029"/>
            <a:ext cx="8997599" cy="668097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0"/>
            <a:ext cx="2152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Slide by M. Miyake</a:t>
            </a:r>
            <a:endParaRPr kumimoji="1" lang="ja-JP" altLang="en-US" sz="2000" dirty="0"/>
          </a:p>
        </p:txBody>
      </p:sp>
      <p:sp>
        <p:nvSpPr>
          <p:cNvPr id="5" name="正方形/長方形 4"/>
          <p:cNvSpPr/>
          <p:nvPr/>
        </p:nvSpPr>
        <p:spPr>
          <a:xfrm>
            <a:off x="6188345" y="363809"/>
            <a:ext cx="908953" cy="36111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381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J-PARC IAC 2016 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68F2-E1A4-1C41-8D6C-F71ECBD40A1C}" type="slidenum">
              <a:rPr lang="ja-JP" altLang="en-US" smtClean="0">
                <a:ea typeface="ＭＳ Ｐゴシック"/>
              </a:rPr>
              <a:pPr/>
              <a:t>2</a:t>
            </a:fld>
            <a:endParaRPr lang="en-US" altLang="ja-JP">
              <a:ea typeface="ＭＳ Ｐゴシック"/>
            </a:endParaRPr>
          </a:p>
        </p:txBody>
      </p:sp>
      <p:pic>
        <p:nvPicPr>
          <p:cNvPr id="6" name="図 5" descr="lathuile_meg_mori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491837" y="0"/>
            <a:ext cx="2652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Slide by T. Mori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</a:rPr>
              <a:t>(La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Thuile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, Mar 8, 2016) 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8" name="図 7" descr="lathuile_meg_mori（ドラッグされました）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16" y="2289030"/>
            <a:ext cx="2540012" cy="1905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60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0" y="35005"/>
            <a:ext cx="9118090" cy="1143000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accelerator development</a:t>
            </a:r>
            <a:endParaRPr kumimoji="1" lang="ja-JP" altLang="en-US" dirty="0"/>
          </a:p>
        </p:txBody>
      </p:sp>
      <p:pic>
        <p:nvPicPr>
          <p:cNvPr id="9" name="コンテンツ プレースホルダー 8" descr="emittanc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" b="-19677"/>
          <a:stretch/>
        </p:blipFill>
        <p:spPr>
          <a:xfrm>
            <a:off x="0" y="1358555"/>
            <a:ext cx="9118090" cy="4312283"/>
          </a:xfrm>
        </p:spPr>
      </p:pic>
      <p:sp>
        <p:nvSpPr>
          <p:cNvPr id="2" name="テキスト ボックス 1"/>
          <p:cNvSpPr txBox="1"/>
          <p:nvPr/>
        </p:nvSpPr>
        <p:spPr>
          <a:xfrm>
            <a:off x="102080" y="5032976"/>
            <a:ext cx="8742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transmission          0.72</a:t>
            </a:r>
            <a:r>
              <a:rPr lang="ja-JP" altLang="en-US" dirty="0" smtClean="0"/>
              <a:t>　　　　</a:t>
            </a:r>
            <a:r>
              <a:rPr lang="en-US" altLang="ja-JP" dirty="0" smtClean="0"/>
              <a:t> 0.95                   1.00                      1.00                  0.98</a:t>
            </a:r>
          </a:p>
          <a:p>
            <a:r>
              <a:rPr lang="en-US" altLang="ja-JP" dirty="0" smtClean="0"/>
              <a:t>decay survived        ↑               0.81                   0.98                      0.99                  0.99</a:t>
            </a:r>
            <a:endParaRPr lang="en-US" altLang="ja-JP" dirty="0"/>
          </a:p>
          <a:p>
            <a:r>
              <a:rPr kumimoji="1" lang="en-US" altLang="ja-JP" b="1" dirty="0" smtClean="0"/>
              <a:t>status                      </a:t>
            </a:r>
            <a:r>
              <a:rPr kumimoji="1" lang="en-US" altLang="ja-JP" b="1" dirty="0" smtClean="0">
                <a:solidFill>
                  <a:srgbClr val="008000"/>
                </a:solidFill>
              </a:rPr>
              <a:t>ready           ready               </a:t>
            </a:r>
            <a:r>
              <a:rPr kumimoji="1" lang="en-US" altLang="ja-JP" b="1" dirty="0" smtClean="0">
                <a:solidFill>
                  <a:srgbClr val="FF6600"/>
                </a:solidFill>
              </a:rPr>
              <a:t>evaluation</a:t>
            </a:r>
            <a:r>
              <a:rPr kumimoji="1" lang="en-US" altLang="ja-JP" b="1" dirty="0" smtClean="0"/>
              <a:t>          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prototype</a:t>
            </a:r>
            <a:r>
              <a:rPr kumimoji="1" lang="en-US" altLang="ja-JP" b="1" dirty="0" smtClean="0">
                <a:solidFill>
                  <a:srgbClr val="FF6600"/>
                </a:solidFill>
              </a:rPr>
              <a:t>      </a:t>
            </a:r>
            <a:r>
              <a:rPr kumimoji="1" lang="en-US" altLang="ja-JP" b="1" dirty="0" smtClean="0">
                <a:solidFill>
                  <a:srgbClr val="800000"/>
                </a:solidFill>
              </a:rPr>
              <a:t>design</a:t>
            </a:r>
            <a:endParaRPr kumimoji="1" lang="ja-JP" altLang="en-US" b="1" dirty="0">
              <a:solidFill>
                <a:srgbClr val="80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62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21</a:t>
            </a:fld>
            <a:endParaRPr lang="ja-JP" altLang="en-US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 descr="IMG_607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1">
              <a:alpha val="54000"/>
            </a:schemeClr>
          </a:solidFill>
        </p:spPr>
        <p:txBody>
          <a:bodyPr>
            <a:normAutofit/>
          </a:bodyPr>
          <a:lstStyle/>
          <a:p>
            <a:r>
              <a:rPr lang="en-US" altLang="ja-JP" dirty="0" smtClean="0"/>
              <a:t>Electro-static acceleration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13164" y="5767966"/>
            <a:ext cx="7139996" cy="461665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Candara"/>
                <a:ea typeface="HGP明朝E"/>
              </a:rPr>
              <a:t>Main apparatus were recycled from RIKEN-RAL port-3</a:t>
            </a:r>
            <a:endParaRPr lang="ja-JP" altLang="en-US" sz="2400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85657" y="3661204"/>
            <a:ext cx="1232313" cy="654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Mu target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Electrodes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29214" y="3661204"/>
            <a:ext cx="910761" cy="654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Electric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Quads.</a:t>
            </a:r>
          </a:p>
        </p:txBody>
      </p:sp>
      <p:sp>
        <p:nvSpPr>
          <p:cNvPr id="12" name="右矢印 11"/>
          <p:cNvSpPr/>
          <p:nvPr/>
        </p:nvSpPr>
        <p:spPr>
          <a:xfrm rot="10800000">
            <a:off x="7147658" y="2742519"/>
            <a:ext cx="1775993" cy="5809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3" name="右矢印 12"/>
          <p:cNvSpPr/>
          <p:nvPr/>
        </p:nvSpPr>
        <p:spPr>
          <a:xfrm rot="10800000">
            <a:off x="3229279" y="2850600"/>
            <a:ext cx="3769750" cy="351264"/>
          </a:xfrm>
          <a:prstGeom prst="rightArrow">
            <a:avLst>
              <a:gd name="adj1" fmla="val 50000"/>
              <a:gd name="adj2" fmla="val 807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71801" y="2166213"/>
            <a:ext cx="1368535" cy="65498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surface </a:t>
            </a:r>
          </a:p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beam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26798" y="2700411"/>
            <a:ext cx="899313" cy="654986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Energy 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5.4 </a:t>
            </a:r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keV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98960" y="3661204"/>
            <a:ext cx="1076745" cy="654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viewport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for laser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7215368" y="3161334"/>
            <a:ext cx="297105" cy="52689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372287" y="6303387"/>
            <a:ext cx="6893063" cy="523212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2800" dirty="0" smtClean="0">
                <a:solidFill>
                  <a:prstClr val="white"/>
                </a:solidFill>
                <a:latin typeface="Candara"/>
                <a:ea typeface="HGP明朝E"/>
              </a:rPr>
              <a:t>Commissioned </a:t>
            </a:r>
            <a:r>
              <a:rPr lang="en-US" altLang="ja-JP" sz="2800" dirty="0">
                <a:solidFill>
                  <a:prstClr val="white"/>
                </a:solidFill>
                <a:latin typeface="Candara"/>
                <a:ea typeface="HGP明朝E"/>
              </a:rPr>
              <a:t>with </a:t>
            </a:r>
            <a:r>
              <a:rPr lang="en-US" altLang="ja-JP" sz="2800" dirty="0" err="1" smtClean="0">
                <a:solidFill>
                  <a:prstClr val="white"/>
                </a:solidFill>
                <a:latin typeface="Candara"/>
                <a:ea typeface="HGP明朝E"/>
              </a:rPr>
              <a:t>muon</a:t>
            </a:r>
            <a:r>
              <a:rPr lang="en-US" altLang="ja-JP" sz="2800" dirty="0" smtClean="0">
                <a:solidFill>
                  <a:prstClr val="white"/>
                </a:solidFill>
                <a:latin typeface="Candara"/>
                <a:ea typeface="HGP明朝E"/>
              </a:rPr>
              <a:t> beam in Feb, 2016</a:t>
            </a:r>
            <a:endParaRPr lang="ja-JP" altLang="en-US" sz="2800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pic>
        <p:nvPicPr>
          <p:cNvPr id="19" name="図 18" descr="スクリーンショット 2015-07-06 9.44.34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2553" y="3575524"/>
            <a:ext cx="2840963" cy="209218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77851" y="3523650"/>
            <a:ext cx="2249334" cy="307777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photo-electron signal at end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4224" y="1143000"/>
            <a:ext cx="372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M. </a:t>
            </a:r>
            <a:r>
              <a:rPr kumimoji="1" lang="en-US" altLang="ja-JP" dirty="0" err="1" smtClean="0">
                <a:solidFill>
                  <a:srgbClr val="FFFFFF"/>
                </a:solidFill>
              </a:rPr>
              <a:t>Otani</a:t>
            </a:r>
            <a:r>
              <a:rPr kumimoji="1" lang="en-US" altLang="ja-JP" dirty="0" smtClean="0">
                <a:solidFill>
                  <a:srgbClr val="FFFFFF"/>
                </a:solidFill>
              </a:rPr>
              <a:t>, R. Kitamura, Y. Kondo, et al.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1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写真 2015-06-12 16 45 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8748"/>
            <a:ext cx="8229600" cy="986941"/>
          </a:xfrm>
          <a:solidFill>
            <a:srgbClr val="FFFFFF">
              <a:alpha val="50000"/>
            </a:srgb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RFQ offline test at J-PARC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8" y="3988086"/>
            <a:ext cx="4555652" cy="273339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579686" y="6023062"/>
            <a:ext cx="2088232" cy="37365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914306"/>
            <a:r>
              <a:rPr lang="en-US" altLang="ja-JP" dirty="0">
                <a:solidFill>
                  <a:srgbClr val="B686DA"/>
                </a:solidFill>
                <a:latin typeface="Calibri"/>
                <a:ea typeface="ＭＳ Ｐゴシック"/>
              </a:rPr>
              <a:t>RFQ in</a:t>
            </a:r>
            <a:endParaRPr lang="ja-JP" altLang="en-US" dirty="0">
              <a:solidFill>
                <a:srgbClr val="B686DA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79686" y="4638262"/>
            <a:ext cx="2088232" cy="37365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914306"/>
            <a:r>
              <a:rPr lang="en-US" altLang="ja-JP" dirty="0">
                <a:solidFill>
                  <a:srgbClr val="00B0F0"/>
                </a:solidFill>
                <a:latin typeface="Calibri"/>
                <a:ea typeface="ＭＳ Ｐゴシック"/>
              </a:rPr>
              <a:t>Back.</a:t>
            </a:r>
            <a:endParaRPr lang="ja-JP" altLang="en-US" dirty="0">
              <a:solidFill>
                <a:srgbClr val="00B0F0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79686" y="5205887"/>
            <a:ext cx="2088232" cy="37365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914306"/>
            <a:r>
              <a:rPr lang="en-US" altLang="ja-JP" dirty="0">
                <a:solidFill>
                  <a:srgbClr val="FFFF00"/>
                </a:solidFill>
                <a:latin typeface="Calibri"/>
                <a:ea typeface="ＭＳ Ｐゴシック"/>
              </a:rPr>
              <a:t>For.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86443" y="1"/>
            <a:ext cx="1973635" cy="373659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Y. Kondo, M.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Otani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466" y="3988085"/>
            <a:ext cx="4036653" cy="273339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95497" y="3579372"/>
            <a:ext cx="2449840" cy="373659"/>
          </a:xfrm>
          <a:prstGeom prst="rect">
            <a:avLst/>
          </a:prstGeom>
          <a:solidFill>
            <a:srgbClr val="FFFFFF"/>
          </a:solidFill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Data taken in July, 2015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7198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151218_IH_inputscan_v45grow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267" y="2939663"/>
            <a:ext cx="3120590" cy="46077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895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low-β</a:t>
            </a:r>
            <a:r>
              <a:rPr lang="en-US" altLang="ja-JP" dirty="0"/>
              <a:t> </a:t>
            </a:r>
            <a:r>
              <a:rPr lang="en-US" altLang="ja-JP" dirty="0" smtClean="0"/>
              <a:t>section (IH)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91685" y="-42371"/>
            <a:ext cx="165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by M. </a:t>
            </a:r>
            <a:r>
              <a:rPr lang="en-US" altLang="ja-JP" sz="2400" dirty="0" err="1" smtClean="0"/>
              <a:t>Otani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622" y="3313910"/>
            <a:ext cx="505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Simulated phase space distributions at the exit of IH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05033" y="702148"/>
            <a:ext cx="304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Design and output parameters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25886" y="3313910"/>
            <a:ext cx="387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000" dirty="0" smtClean="0"/>
              <a:t>After optimization, IH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LINAC satisfies requirements </a:t>
            </a:r>
            <a:r>
              <a:rPr kumimoji="1" lang="en-US" altLang="ja-JP" sz="2000" dirty="0" smtClean="0"/>
              <a:t>for E34.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000" dirty="0"/>
              <a:t>To be submitted to Phys. Rev. STAB </a:t>
            </a:r>
            <a:r>
              <a:rPr lang="en-US" altLang="ja-JP" sz="2000" dirty="0" smtClean="0"/>
              <a:t>soon by </a:t>
            </a:r>
            <a:r>
              <a:rPr lang="en-US" altLang="ja-JP" sz="2000" dirty="0"/>
              <a:t>M. </a:t>
            </a:r>
            <a:r>
              <a:rPr lang="en-US" altLang="ja-JP" sz="2000" dirty="0" err="1"/>
              <a:t>Otani</a:t>
            </a:r>
            <a:r>
              <a:rPr lang="en-US" altLang="ja-JP" sz="2000" dirty="0"/>
              <a:t> et al</a:t>
            </a:r>
            <a:r>
              <a:rPr lang="en-US" altLang="ja-JP" sz="2000" dirty="0" smtClean="0"/>
              <a:t>.</a:t>
            </a:r>
            <a:endParaRPr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27201" y="4468865"/>
            <a:ext cx="172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Δε</a:t>
            </a:r>
            <a:r>
              <a:rPr lang="en-US" altLang="ja-JP" sz="2000" baseline="-25000" dirty="0" smtClean="0"/>
              <a:t>x</a:t>
            </a:r>
            <a:r>
              <a:rPr lang="en-US" altLang="ja-JP" sz="2000" dirty="0" smtClean="0"/>
              <a:t>〜0.015π</a:t>
            </a: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29649" y="5594015"/>
            <a:ext cx="1526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Δε</a:t>
            </a:r>
            <a:r>
              <a:rPr lang="en-US" altLang="ja-JP" sz="2000" baseline="-25000" dirty="0" smtClean="0"/>
              <a:t>y</a:t>
            </a:r>
            <a:r>
              <a:rPr lang="en-US" altLang="ja-JP" sz="2000" dirty="0" smtClean="0"/>
              <a:t>〜0.013π</a:t>
            </a:r>
            <a:endParaRPr kumimoji="1" lang="ja-JP" altLang="en-US" sz="2000" dirty="0"/>
          </a:p>
        </p:txBody>
      </p:sp>
      <p:pic>
        <p:nvPicPr>
          <p:cNvPr id="20" name="図 19" descr="スクリーンショット 2015-12-08 18.42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150" y="4752411"/>
            <a:ext cx="2206553" cy="210559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16" name="コンテンツ プレースホルダー 9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824" t="22165" r="10860" b="31636"/>
          <a:stretch/>
        </p:blipFill>
        <p:spPr>
          <a:xfrm>
            <a:off x="84689" y="1064696"/>
            <a:ext cx="5692378" cy="2103740"/>
          </a:xfrm>
          <a:prstGeom prst="rect">
            <a:avLst/>
          </a:prstGeom>
        </p:spPr>
      </p:pic>
      <p:pic>
        <p:nvPicPr>
          <p:cNvPr id="5" name="図 4" descr="スクリーンショット 2016-01-13 7.17.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85"/>
          <a:stretch/>
        </p:blipFill>
        <p:spPr>
          <a:xfrm>
            <a:off x="5854041" y="1077524"/>
            <a:ext cx="3177636" cy="199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8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スクリーンショット 2016-01-11 16.59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/>
          <a:stretch/>
        </p:blipFill>
        <p:spPr>
          <a:xfrm>
            <a:off x="78642" y="3645202"/>
            <a:ext cx="4188848" cy="28511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295"/>
          </a:xfrm>
        </p:spPr>
        <p:txBody>
          <a:bodyPr/>
          <a:lstStyle/>
          <a:p>
            <a:r>
              <a:rPr lang="en-US" altLang="ja-JP" dirty="0" smtClean="0"/>
              <a:t>mid-β</a:t>
            </a:r>
            <a:r>
              <a:rPr lang="en-US" altLang="ja-JP" dirty="0"/>
              <a:t> </a:t>
            </a:r>
            <a:r>
              <a:rPr lang="en-US" altLang="ja-JP" dirty="0" smtClean="0"/>
              <a:t>section (DAW)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91685" y="0"/>
            <a:ext cx="165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by M. </a:t>
            </a:r>
            <a:r>
              <a:rPr kumimoji="1" lang="en-US" altLang="ja-JP" sz="2400" dirty="0" err="1" smtClean="0"/>
              <a:t>Otani</a:t>
            </a:r>
            <a:endParaRPr kumimoji="1" lang="ja-JP" altLang="en-US" sz="2400" dirty="0"/>
          </a:p>
        </p:txBody>
      </p:sp>
      <p:pic>
        <p:nvPicPr>
          <p:cNvPr id="8" name="図 7" descr="スクリーンショット 2016-01-11 16.4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294"/>
            <a:ext cx="4188848" cy="2492959"/>
          </a:xfrm>
          <a:prstGeom prst="rect">
            <a:avLst/>
          </a:prstGeom>
        </p:spPr>
      </p:pic>
      <p:pic>
        <p:nvPicPr>
          <p:cNvPr id="11" name="図 10" descr="スクリーンショット 2016-01-11 16.5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1"/>
          <a:stretch/>
        </p:blipFill>
        <p:spPr>
          <a:xfrm>
            <a:off x="4267490" y="785294"/>
            <a:ext cx="4658466" cy="2020419"/>
          </a:xfrm>
          <a:prstGeom prst="rect">
            <a:avLst/>
          </a:prstGeom>
        </p:spPr>
      </p:pic>
      <p:pic>
        <p:nvPicPr>
          <p:cNvPr id="12" name="図 11" descr="スクリーンショット 2016-01-11 16.54.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70" y="3728723"/>
            <a:ext cx="2131474" cy="232948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7905" y="3369236"/>
            <a:ext cx="403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Simulated </a:t>
            </a:r>
            <a:r>
              <a:rPr kumimoji="1" lang="en-US" altLang="ja-JP" dirty="0" err="1" smtClean="0"/>
              <a:t>emittance</a:t>
            </a:r>
            <a:r>
              <a:rPr kumimoji="1" lang="en-US" altLang="ja-JP" dirty="0" smtClean="0"/>
              <a:t> along the beam line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6790" y="5329816"/>
            <a:ext cx="345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emittance</a:t>
            </a:r>
            <a:r>
              <a:rPr kumimoji="1" lang="en-US" altLang="ja-JP" dirty="0" smtClean="0"/>
              <a:t> growth ~ a few percent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38344" y="3581366"/>
            <a:ext cx="273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R&amp;D supported by </a:t>
            </a:r>
            <a:r>
              <a:rPr kumimoji="1" lang="en-US" altLang="ja-JP" dirty="0" err="1" smtClean="0"/>
              <a:t>Kakenhi</a:t>
            </a:r>
            <a:r>
              <a:rPr kumimoji="1" lang="en-US" altLang="ja-JP" dirty="0" smtClean="0"/>
              <a:t>-B (</a:t>
            </a:r>
            <a:r>
              <a:rPr kumimoji="1" lang="en-US" altLang="ja-JP" dirty="0" err="1" smtClean="0"/>
              <a:t>Otani</a:t>
            </a:r>
            <a:r>
              <a:rPr kumimoji="1" lang="en-US" altLang="ja-JP" dirty="0" smtClean="0"/>
              <a:t>).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After optimization, DAW</a:t>
            </a:r>
            <a:r>
              <a:rPr lang="en-US" altLang="ja-JP" dirty="0" smtClean="0"/>
              <a:t> LINAC satisfies requirements </a:t>
            </a:r>
            <a:r>
              <a:rPr kumimoji="1" lang="en-US" altLang="ja-JP" dirty="0" smtClean="0"/>
              <a:t>for E34.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The first prototype will be manufactured by March, 2016.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Simulated outputs will be used to design high-β LINAC.</a:t>
            </a:r>
            <a:endParaRPr kumimoji="1" lang="en-US" altLang="ja-JP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00893" y="3369236"/>
            <a:ext cx="223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3D mechanical </a:t>
            </a:r>
            <a:r>
              <a:rPr lang="en-US" altLang="ja-JP" dirty="0" smtClean="0"/>
              <a:t>model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82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75959">
            <a:off x="3102374" y="4660047"/>
            <a:ext cx="1120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400" dirty="0" smtClean="0">
                <a:solidFill>
                  <a:srgbClr val="000000"/>
                </a:solidFill>
                <a:latin typeface="Calibri"/>
                <a:ea typeface="ＭＳ Ｐゴシック"/>
              </a:rPr>
              <a:t>Q-magnet</a:t>
            </a:r>
          </a:p>
        </p:txBody>
      </p:sp>
      <p:sp>
        <p:nvSpPr>
          <p:cNvPr id="8" name="テキスト ボックス 7"/>
          <p:cNvSpPr txBox="1"/>
          <p:nvPr/>
        </p:nvSpPr>
        <p:spPr>
          <a:xfrm rot="259655">
            <a:off x="5503314" y="4631053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RFQ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41462">
            <a:off x="6263826" y="4733810"/>
            <a:ext cx="102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IH   DAW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59626">
            <a:off x="3761433" y="3975128"/>
            <a:ext cx="110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Mu</a:t>
            </a:r>
          </a:p>
          <a:p>
            <a:pPr defTabSz="457200"/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97193" y="4506684"/>
            <a:ext cx="114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Beam</a:t>
            </a:r>
          </a:p>
          <a:p>
            <a:pPr defTabSz="457200"/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Profile Monitor</a:t>
            </a:r>
            <a:endParaRPr lang="ja-JP" altLang="en-US" sz="12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88413" y="4563866"/>
            <a:ext cx="816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Solenoid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79099" y="4516295"/>
            <a:ext cx="65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srgbClr val="000000"/>
                </a:solidFill>
                <a:latin typeface="Calibri"/>
                <a:ea typeface="ＭＳ Ｐゴシック"/>
              </a:rPr>
              <a:t>Beam</a:t>
            </a:r>
          </a:p>
          <a:p>
            <a:pPr defTabSz="457200"/>
            <a:r>
              <a:rPr lang="en-US" altLang="ja-JP" sz="1200" dirty="0" smtClean="0">
                <a:solidFill>
                  <a:srgbClr val="000000"/>
                </a:solidFill>
                <a:latin typeface="Calibri"/>
                <a:ea typeface="ＭＳ Ｐゴシック"/>
              </a:rPr>
              <a:t>Blocker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6957" y="4486735"/>
            <a:ext cx="69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Bending </a:t>
            </a:r>
          </a:p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Magnet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blocker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 rot="294840">
            <a:off x="4573901" y="4514858"/>
            <a:ext cx="76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Initial</a:t>
            </a:r>
          </a:p>
          <a:p>
            <a:pPr defTabSz="457200"/>
            <a:r>
              <a:rPr lang="en-US" altLang="ja-JP" sz="1400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accel</a:t>
            </a:r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26615" y="5539154"/>
            <a:ext cx="128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レーザー室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 rot="18818275">
            <a:off x="625834" y="36459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blocker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217081">
            <a:off x="221961" y="3297644"/>
            <a:ext cx="3629118" cy="830997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Surface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 beam</a:t>
            </a:r>
          </a:p>
          <a:p>
            <a:pPr defTabSz="457200"/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(4 MeV, ~1000π mm mrad)</a:t>
            </a:r>
            <a:endParaRPr lang="ja-JP" altLang="en-US" sz="2400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217081">
            <a:off x="4470696" y="3613184"/>
            <a:ext cx="4602792" cy="830997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Accelerated 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 beam</a:t>
            </a:r>
          </a:p>
          <a:p>
            <a:pPr defTabSz="457200"/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(25meV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  <a:sym typeface="Wingdings"/>
              </a:rPr>
              <a:t>40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 MeV, 1.5π mm mrad)</a:t>
            </a:r>
            <a:endParaRPr lang="ja-JP" altLang="en-US" sz="2400" b="1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8449812" y="3633339"/>
            <a:ext cx="454171" cy="19538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8430274" y="3268771"/>
            <a:ext cx="60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1 m</a:t>
            </a:r>
            <a:endParaRPr lang="ja-JP" altLang="en-US" i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/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acceleration at H-line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094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75959">
            <a:off x="3102374" y="4660047"/>
            <a:ext cx="1120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1400" dirty="0" smtClean="0">
                <a:solidFill>
                  <a:srgbClr val="000000"/>
                </a:solidFill>
                <a:latin typeface="Calibri"/>
                <a:ea typeface="ＭＳ Ｐゴシック"/>
              </a:rPr>
              <a:t>四重極磁石</a:t>
            </a:r>
            <a:endParaRPr lang="en-US" altLang="ja-JP" sz="1400" dirty="0" smtClean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259655">
            <a:off x="5503314" y="4631053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RFQ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41462">
            <a:off x="6263826" y="4733810"/>
            <a:ext cx="102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IH   DAW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59626">
            <a:off x="3825726" y="3926792"/>
            <a:ext cx="997453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Mu 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97193" y="4506684"/>
            <a:ext cx="69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Beam </a:t>
            </a:r>
          </a:p>
          <a:p>
            <a:pPr defTabSz="457200"/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Profile</a:t>
            </a:r>
          </a:p>
          <a:p>
            <a:pPr defTabSz="457200"/>
            <a:r>
              <a:rPr lang="en-US" altLang="ja-JP" sz="1200" dirty="0" smtClean="0">
                <a:solidFill>
                  <a:srgbClr val="FFFF00"/>
                </a:solidFill>
                <a:latin typeface="Calibri"/>
                <a:ea typeface="ＭＳ Ｐゴシック"/>
              </a:rPr>
              <a:t>Monitor</a:t>
            </a:r>
            <a:endParaRPr lang="ja-JP" altLang="en-US" sz="12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88413" y="456386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ソレノイド</a:t>
            </a:r>
            <a:endParaRPr lang="en-US" altLang="ja-JP" sz="1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79099" y="4516295"/>
            <a:ext cx="82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1200" dirty="0" smtClean="0">
                <a:solidFill>
                  <a:srgbClr val="000000"/>
                </a:solidFill>
                <a:latin typeface="Calibri"/>
                <a:ea typeface="ＭＳ Ｐゴシック"/>
              </a:rPr>
              <a:t>ビーム</a:t>
            </a:r>
            <a:endParaRPr lang="en-US" altLang="ja-JP" sz="1200" dirty="0" smtClean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pPr defTabSz="457200"/>
            <a:r>
              <a:rPr lang="ja-JP" altLang="en-US" sz="1200" dirty="0" smtClean="0">
                <a:solidFill>
                  <a:srgbClr val="000000"/>
                </a:solidFill>
                <a:latin typeface="Calibri"/>
                <a:ea typeface="ＭＳ Ｐゴシック"/>
              </a:rPr>
              <a:t>シャッター</a:t>
            </a:r>
            <a:endParaRPr lang="en-US" altLang="ja-JP" sz="1200" dirty="0" smtClean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6957" y="4486735"/>
            <a:ext cx="69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Bending</a:t>
            </a:r>
          </a:p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magnet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blocker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 rot="294840">
            <a:off x="4724231" y="4521308"/>
            <a:ext cx="61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Initial</a:t>
            </a:r>
          </a:p>
          <a:p>
            <a:pPr defTabSz="457200"/>
            <a:r>
              <a:rPr lang="en-US" altLang="ja-JP" sz="1400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accel</a:t>
            </a:r>
            <a:r>
              <a:rPr lang="en-US" altLang="ja-JP" sz="1400" dirty="0" smtClean="0">
                <a:solidFill>
                  <a:srgbClr val="FFFF00"/>
                </a:solidFill>
                <a:latin typeface="Calibri"/>
                <a:ea typeface="ＭＳ Ｐゴシック"/>
              </a:rPr>
              <a:t>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26615" y="5539154"/>
            <a:ext cx="128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レーザー室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8297412" y="3031565"/>
            <a:ext cx="454171" cy="19538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8277874" y="2666997"/>
            <a:ext cx="60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1 m</a:t>
            </a:r>
            <a:endParaRPr lang="ja-JP" altLang="en-US" i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0" name="図 19" descr="写真 2015-06-12 16 45 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297" y="5281629"/>
            <a:ext cx="2006903" cy="1505178"/>
          </a:xfrm>
          <a:prstGeom prst="rect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2895" y="5240367"/>
            <a:ext cx="2101633" cy="1458519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直線コネクタ 22"/>
          <p:cNvCxnSpPr>
            <a:endCxn id="31" idx="2"/>
          </p:cNvCxnSpPr>
          <p:nvPr/>
        </p:nvCxnSpPr>
        <p:spPr>
          <a:xfrm flipV="1">
            <a:off x="7391194" y="3322929"/>
            <a:ext cx="221743" cy="1330327"/>
          </a:xfrm>
          <a:prstGeom prst="line">
            <a:avLst/>
          </a:prstGeom>
          <a:ln w="38100" cmpd="sng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4035661" y="4529825"/>
            <a:ext cx="721769" cy="1225195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20" idx="0"/>
          </p:cNvCxnSpPr>
          <p:nvPr/>
        </p:nvCxnSpPr>
        <p:spPr>
          <a:xfrm flipH="1" flipV="1">
            <a:off x="5506961" y="4580521"/>
            <a:ext cx="42788" cy="701108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1" idx="0"/>
          </p:cNvCxnSpPr>
          <p:nvPr/>
        </p:nvCxnSpPr>
        <p:spPr>
          <a:xfrm flipH="1" flipV="1">
            <a:off x="6672895" y="4631595"/>
            <a:ext cx="1050817" cy="608772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図 29" descr="muonium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7" t="16573" r="7861" b="8586"/>
          <a:stretch/>
        </p:blipFill>
        <p:spPr>
          <a:xfrm>
            <a:off x="2696864" y="1239794"/>
            <a:ext cx="3316151" cy="2073995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31" name="図 30" descr="P106019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72" y="1239795"/>
            <a:ext cx="2943530" cy="208313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32" name="直線コネクタ 31"/>
          <p:cNvCxnSpPr>
            <a:endCxn id="30" idx="2"/>
          </p:cNvCxnSpPr>
          <p:nvPr/>
        </p:nvCxnSpPr>
        <p:spPr>
          <a:xfrm flipH="1" flipV="1">
            <a:off x="4354940" y="3313789"/>
            <a:ext cx="191358" cy="1202507"/>
          </a:xfrm>
          <a:prstGeom prst="line">
            <a:avLst/>
          </a:prstGeom>
          <a:ln w="38100" cmpd="sng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図 1" descr="DSCN027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40883" r="29167" b="5413"/>
          <a:stretch/>
        </p:blipFill>
        <p:spPr>
          <a:xfrm>
            <a:off x="732692" y="4608004"/>
            <a:ext cx="3355006" cy="2242015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36" name="テキスト ボックス 35"/>
          <p:cNvSpPr txBox="1"/>
          <p:nvPr/>
        </p:nvSpPr>
        <p:spPr>
          <a:xfrm rot="18818275">
            <a:off x="625834" y="36459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050" dirty="0" smtClean="0">
                <a:solidFill>
                  <a:prstClr val="black"/>
                </a:solidFill>
                <a:latin typeface="Calibri"/>
                <a:ea typeface="ＭＳ Ｐゴシック"/>
              </a:rPr>
              <a:t>blocker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217081">
            <a:off x="221961" y="3297644"/>
            <a:ext cx="3629118" cy="830997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Surface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 beam</a:t>
            </a:r>
          </a:p>
          <a:p>
            <a:pPr defTabSz="457200"/>
            <a:r>
              <a:rPr lang="en-US" altLang="ja-JP" sz="2400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(4 MeV, ~1000π mm mrad)</a:t>
            </a:r>
            <a:endParaRPr lang="ja-JP" altLang="en-US" sz="2400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217081">
            <a:off x="4470696" y="3613184"/>
            <a:ext cx="4602792" cy="830997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Accelerated 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 beam</a:t>
            </a:r>
          </a:p>
          <a:p>
            <a:pPr defTabSz="457200"/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(25meV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  <a:sym typeface="Wingdings"/>
              </a:rPr>
              <a:t>40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 MeV, 1.5π mm mrad)</a:t>
            </a:r>
            <a:endParaRPr lang="ja-JP" altLang="en-US" sz="2400" b="1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8449812" y="3633339"/>
            <a:ext cx="454171" cy="19538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8430274" y="3268771"/>
            <a:ext cx="60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1 m</a:t>
            </a:r>
            <a:endParaRPr lang="ja-JP" altLang="en-US" i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18240" y="2880970"/>
            <a:ext cx="2624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Mu production target test</a:t>
            </a:r>
            <a:endParaRPr lang="ja-JP" altLang="en-US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193514" y="2910277"/>
            <a:ext cx="11061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BPM test</a:t>
            </a:r>
            <a:endParaRPr lang="ja-JP" altLang="en-US" sz="1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80740" y="6256794"/>
            <a:ext cx="23335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Electro static acceleration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585719" y="6407871"/>
            <a:ext cx="18898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J-PARC proton RFQ test</a:t>
            </a:r>
            <a:endParaRPr lang="ja-JP" altLang="en-US" sz="1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702202" y="6362820"/>
            <a:ext cx="20786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latin typeface="Calibri"/>
                <a:ea typeface="ＭＳ Ｐゴシック"/>
              </a:rPr>
              <a:t>IH-type LINAC prototype</a:t>
            </a:r>
            <a:endParaRPr lang="ja-JP" altLang="en-US" sz="12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/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acceleration at H-line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118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178"/>
            <a:ext cx="8229600" cy="98571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Muon beam injection and storage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845633"/>
            <a:ext cx="4040188" cy="1028697"/>
          </a:xfrm>
        </p:spPr>
        <p:txBody>
          <a:bodyPr>
            <a:normAutofit/>
          </a:bodyPr>
          <a:lstStyle/>
          <a:p>
            <a:r>
              <a:rPr lang="en-US" altLang="ja-JP" dirty="0"/>
              <a:t>H</a:t>
            </a:r>
            <a:r>
              <a:rPr kumimoji="1" lang="en-US" altLang="ja-JP" dirty="0" smtClean="0"/>
              <a:t>orizontal injection + kicker</a:t>
            </a:r>
          </a:p>
          <a:p>
            <a:r>
              <a:rPr lang="en-US" altLang="ja-JP" dirty="0" smtClean="0"/>
              <a:t>(BNL E821, FNAL E989)</a:t>
            </a:r>
            <a:endParaRPr kumimoji="1" lang="ja-JP" altLang="en-US" dirty="0"/>
          </a:p>
        </p:txBody>
      </p:sp>
      <p:pic>
        <p:nvPicPr>
          <p:cNvPr id="20" name="コンテンツ プレースホルダー 19" descr="スクリーンショット 2016-01-11 13.20.50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32" b="-8032"/>
          <a:stretch>
            <a:fillRect/>
          </a:stretch>
        </p:blipFill>
        <p:spPr>
          <a:xfrm>
            <a:off x="224540" y="2048840"/>
            <a:ext cx="4040188" cy="3951288"/>
          </a:xfrm>
        </p:spPr>
      </p:pic>
      <p:pic>
        <p:nvPicPr>
          <p:cNvPr id="21" name="コンテンツ プレースホルダー 20" descr="スクリーンショット 2016-01-11 13.22.45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" b="-5540"/>
          <a:stretch/>
        </p:blipFill>
        <p:spPr>
          <a:xfrm>
            <a:off x="4398933" y="2402085"/>
            <a:ext cx="4722974" cy="3071518"/>
          </a:xfrm>
        </p:spPr>
      </p:pic>
      <p:cxnSp>
        <p:nvCxnSpPr>
          <p:cNvPr id="13" name="直線矢印コネクタ 12"/>
          <p:cNvCxnSpPr/>
          <p:nvPr/>
        </p:nvCxnSpPr>
        <p:spPr bwMode="auto">
          <a:xfrm flipH="1">
            <a:off x="7309354" y="2717112"/>
            <a:ext cx="675339" cy="315029"/>
          </a:xfrm>
          <a:prstGeom prst="straightConnector1">
            <a:avLst/>
          </a:prstGeom>
          <a:ln w="76200" cmpd="sng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845633"/>
            <a:ext cx="4041775" cy="102869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3D spiral injection + kicker</a:t>
            </a:r>
          </a:p>
          <a:p>
            <a:r>
              <a:rPr lang="en-US" altLang="ja-JP" dirty="0" smtClean="0"/>
              <a:t>(J-PARC E34)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9552" y="5805264"/>
            <a:ext cx="3671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Injection efficiency : 3-5%</a:t>
            </a:r>
            <a:r>
              <a:rPr kumimoji="1" lang="en-US" altLang="ja-JP" sz="1600" b="1" dirty="0" smtClean="0"/>
              <a:t>(*)</a:t>
            </a:r>
          </a:p>
          <a:p>
            <a:endParaRPr kumimoji="1" lang="en-US" altLang="ja-JP" sz="1600" dirty="0" smtClean="0"/>
          </a:p>
          <a:p>
            <a:r>
              <a:rPr lang="en-US" altLang="ja-JP" sz="1600" dirty="0" smtClean="0"/>
              <a:t>(*) PRD73,072003 (2006)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11610" y="5799529"/>
            <a:ext cx="350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Injection efficiency : ~90%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253035" y="6321434"/>
            <a:ext cx="3433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 paper was submitted to NIMA 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in </a:t>
            </a:r>
            <a:r>
              <a:rPr kumimoji="1" lang="en-US" altLang="ja-JP" sz="1400" dirty="0" smtClean="0"/>
              <a:t>Oct 2015</a:t>
            </a:r>
          </a:p>
          <a:p>
            <a:r>
              <a:rPr lang="en-US" altLang="ja-JP" sz="1400" dirty="0" smtClean="0"/>
              <a:t>by H. </a:t>
            </a:r>
            <a:r>
              <a:rPr lang="en-US" altLang="ja-JP" sz="1400" dirty="0" err="1" smtClean="0"/>
              <a:t>Iinuma</a:t>
            </a:r>
            <a:r>
              <a:rPr lang="en-US" altLang="ja-JP" sz="1400" dirty="0" smtClean="0"/>
              <a:t> et al.</a:t>
            </a:r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3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srgbClr val="073E87"/>
                </a:solidFill>
              </a:rPr>
              <a:pPr/>
              <a:t>28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Cryogenics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Candara"/>
                <a:ea typeface="HGP明朝E"/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Candara"/>
                <a:ea typeface="HGP明朝E"/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2900 mm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andara"/>
                <a:ea typeface="HGP明朝E"/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Candara"/>
                <a:ea typeface="HGP明朝E"/>
              </a:rPr>
              <a:t>Iron yoke</a:t>
            </a:r>
            <a:endParaRPr lang="ja-JP" altLang="en-US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/>
              </a:rPr>
              <a:t>Super conducting coils</a:t>
            </a:r>
            <a:endParaRPr lang="ja-JP" altLang="en-US" sz="12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8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39817" y="5454033"/>
            <a:ext cx="819247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666 mm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324184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2016/03/14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IMG_55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図 6" descr="IMG_549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096" y="4334694"/>
            <a:ext cx="1179904" cy="2523306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5368"/>
          </a:xfrm>
          <a:solidFill>
            <a:schemeClr val="tx1">
              <a:alpha val="55000"/>
            </a:schemeClr>
          </a:solidFill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B-field shimming test with the </a:t>
            </a:r>
            <a:r>
              <a:rPr lang="en-US" altLang="ja-JP" sz="3600" dirty="0" err="1" smtClean="0">
                <a:solidFill>
                  <a:schemeClr val="bg1"/>
                </a:solidFill>
              </a:rPr>
              <a:t>MuSEUM</a:t>
            </a:r>
            <a:r>
              <a:rPr lang="en-US" altLang="ja-JP" sz="3600" dirty="0" smtClean="0">
                <a:solidFill>
                  <a:schemeClr val="bg1"/>
                </a:solidFill>
              </a:rPr>
              <a:t> magnet (1.7 T) at J-PARC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4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90" y="-5611"/>
            <a:ext cx="9151390" cy="6863611"/>
          </a:xfrm>
          <a:prstGeom prst="rect">
            <a:avLst/>
          </a:prstGeom>
        </p:spPr>
      </p:pic>
      <p:sp>
        <p:nvSpPr>
          <p:cNvPr id="34818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200" indent="-2854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1875" indent="-22837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8600" indent="-22837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5343" indent="-22837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2100" indent="-228375" defTabSz="4551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8843" indent="-228375" defTabSz="4551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5579" indent="-228375" defTabSz="4551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2302" indent="-228375" defTabSz="4551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9808A1-62AA-3E4E-8DAB-D4ABB3561347}" type="slidenum">
              <a:rPr kumimoji="0" lang="en-US" altLang="ja-JP" sz="1300">
                <a:solidFill>
                  <a:srgbClr val="000000"/>
                </a:solidFill>
                <a:cs typeface="Arial" charset="0"/>
                <a:sym typeface="Arial" charset="0"/>
              </a:rPr>
              <a:pPr eaLnBrk="1" hangingPunct="1"/>
              <a:t>3</a:t>
            </a:fld>
            <a:endParaRPr kumimoji="0" lang="en-US" altLang="ja-JP" sz="13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3497646" y="81063"/>
            <a:ext cx="1976547" cy="1731963"/>
            <a:chOff x="0" y="0"/>
            <a:chExt cx="1896" cy="1552"/>
          </a:xfrm>
          <a:scene3d>
            <a:camera prst="orthographicFront">
              <a:rot lat="0" lon="0" rev="120000"/>
            </a:camera>
            <a:lightRig rig="threePt" dir="t"/>
          </a:scene3d>
        </p:grpSpPr>
        <p:sp>
          <p:nvSpPr>
            <p:cNvPr id="34841" name="Freeform 3"/>
            <p:cNvSpPr>
              <a:spLocks/>
            </p:cNvSpPr>
            <p:nvPr/>
          </p:nvSpPr>
          <p:spPr bwMode="auto">
            <a:xfrm>
              <a:off x="40" y="32"/>
              <a:ext cx="1820" cy="14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1 w 21600"/>
                <a:gd name="T13" fmla="*/ 0 h 21600"/>
                <a:gd name="T14" fmla="*/ 1 w 21600"/>
                <a:gd name="T15" fmla="*/ 0 h 21600"/>
                <a:gd name="T16" fmla="*/ 1 w 21600"/>
                <a:gd name="T17" fmla="*/ 0 h 21600"/>
                <a:gd name="T18" fmla="*/ 1 w 21600"/>
                <a:gd name="T19" fmla="*/ 0 h 21600"/>
                <a:gd name="T20" fmla="*/ 1 w 21600"/>
                <a:gd name="T21" fmla="*/ 0 h 21600"/>
                <a:gd name="T22" fmla="*/ 1 w 21600"/>
                <a:gd name="T23" fmla="*/ 0 h 21600"/>
                <a:gd name="T24" fmla="*/ 1 w 21600"/>
                <a:gd name="T25" fmla="*/ 0 h 21600"/>
                <a:gd name="T26" fmla="*/ 1 w 21600"/>
                <a:gd name="T27" fmla="*/ 0 h 21600"/>
                <a:gd name="T28" fmla="*/ 1 w 21600"/>
                <a:gd name="T29" fmla="*/ 0 h 21600"/>
                <a:gd name="T30" fmla="*/ 1 w 21600"/>
                <a:gd name="T31" fmla="*/ 0 h 21600"/>
                <a:gd name="T32" fmla="*/ 1 w 21600"/>
                <a:gd name="T33" fmla="*/ 0 h 21600"/>
                <a:gd name="T34" fmla="*/ 1 w 21600"/>
                <a:gd name="T35" fmla="*/ 0 h 21600"/>
                <a:gd name="T36" fmla="*/ 1 w 21600"/>
                <a:gd name="T37" fmla="*/ 0 h 21600"/>
                <a:gd name="T38" fmla="*/ 1 w 21600"/>
                <a:gd name="T39" fmla="*/ 0 h 21600"/>
                <a:gd name="T40" fmla="*/ 1 w 21600"/>
                <a:gd name="T41" fmla="*/ 0 h 21600"/>
                <a:gd name="T42" fmla="*/ 1 w 21600"/>
                <a:gd name="T43" fmla="*/ 0 h 21600"/>
                <a:gd name="T44" fmla="*/ 1 w 21600"/>
                <a:gd name="T45" fmla="*/ 0 h 21600"/>
                <a:gd name="T46" fmla="*/ 1 w 21600"/>
                <a:gd name="T47" fmla="*/ 0 h 216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600" h="21600">
                  <a:moveTo>
                    <a:pt x="480" y="0"/>
                  </a:moveTo>
                  <a:lnTo>
                    <a:pt x="0" y="14547"/>
                  </a:lnTo>
                  <a:lnTo>
                    <a:pt x="13440" y="15429"/>
                  </a:lnTo>
                  <a:lnTo>
                    <a:pt x="15840" y="15429"/>
                  </a:lnTo>
                  <a:lnTo>
                    <a:pt x="17520" y="15429"/>
                  </a:lnTo>
                  <a:lnTo>
                    <a:pt x="18480" y="15429"/>
                  </a:lnTo>
                  <a:lnTo>
                    <a:pt x="19560" y="15429"/>
                  </a:lnTo>
                  <a:lnTo>
                    <a:pt x="20400" y="15576"/>
                  </a:lnTo>
                  <a:lnTo>
                    <a:pt x="21120" y="16310"/>
                  </a:lnTo>
                  <a:lnTo>
                    <a:pt x="21600" y="17045"/>
                  </a:lnTo>
                  <a:lnTo>
                    <a:pt x="21580" y="18066"/>
                  </a:lnTo>
                  <a:lnTo>
                    <a:pt x="20536" y="19345"/>
                  </a:lnTo>
                  <a:lnTo>
                    <a:pt x="18720" y="20718"/>
                  </a:lnTo>
                  <a:lnTo>
                    <a:pt x="18120" y="21159"/>
                  </a:lnTo>
                  <a:lnTo>
                    <a:pt x="17280" y="21453"/>
                  </a:lnTo>
                  <a:lnTo>
                    <a:pt x="16560" y="21600"/>
                  </a:lnTo>
                  <a:lnTo>
                    <a:pt x="15720" y="21600"/>
                  </a:lnTo>
                  <a:lnTo>
                    <a:pt x="14640" y="21159"/>
                  </a:lnTo>
                  <a:lnTo>
                    <a:pt x="12480" y="19102"/>
                  </a:lnTo>
                  <a:lnTo>
                    <a:pt x="11880" y="18073"/>
                  </a:lnTo>
                  <a:lnTo>
                    <a:pt x="12240" y="16898"/>
                  </a:lnTo>
                  <a:lnTo>
                    <a:pt x="13080" y="16457"/>
                  </a:lnTo>
                  <a:lnTo>
                    <a:pt x="13920" y="16016"/>
                  </a:lnTo>
                  <a:lnTo>
                    <a:pt x="14880" y="157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42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4630706" y="1584982"/>
            <a:ext cx="801444" cy="1988612"/>
            <a:chOff x="0" y="0"/>
            <a:chExt cx="800" cy="1728"/>
          </a:xfrm>
        </p:grpSpPr>
        <p:sp>
          <p:nvSpPr>
            <p:cNvPr id="34839" name="Freeform 6"/>
            <p:cNvSpPr>
              <a:spLocks/>
            </p:cNvSpPr>
            <p:nvPr/>
          </p:nvSpPr>
          <p:spPr bwMode="auto">
            <a:xfrm>
              <a:off x="128" y="32"/>
              <a:ext cx="637" cy="1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5771" y="2371"/>
                  </a:lnTo>
                  <a:lnTo>
                    <a:pt x="343" y="9351"/>
                  </a:lnTo>
                  <a:lnTo>
                    <a:pt x="0" y="10010"/>
                  </a:lnTo>
                  <a:lnTo>
                    <a:pt x="1714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40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1658249" y="2213421"/>
            <a:ext cx="5893343" cy="2846707"/>
            <a:chOff x="0" y="0"/>
            <a:chExt cx="5568" cy="2768"/>
          </a:xfrm>
        </p:grpSpPr>
        <p:sp>
          <p:nvSpPr>
            <p:cNvPr id="34837" name="Freeform 9"/>
            <p:cNvSpPr>
              <a:spLocks/>
            </p:cNvSpPr>
            <p:nvPr/>
          </p:nvSpPr>
          <p:spPr bwMode="auto">
            <a:xfrm>
              <a:off x="40" y="40"/>
              <a:ext cx="5495" cy="2689"/>
            </a:xfrm>
            <a:custGeom>
              <a:avLst/>
              <a:gdLst>
                <a:gd name="T0" fmla="*/ 25 w 21600"/>
                <a:gd name="T1" fmla="*/ 1 h 21600"/>
                <a:gd name="T2" fmla="*/ 15 w 21600"/>
                <a:gd name="T3" fmla="*/ 1 h 21600"/>
                <a:gd name="T4" fmla="*/ 10 w 21600"/>
                <a:gd name="T5" fmla="*/ 2 h 21600"/>
                <a:gd name="T6" fmla="*/ 6 w 21600"/>
                <a:gd name="T7" fmla="*/ 2 h 21600"/>
                <a:gd name="T8" fmla="*/ 3 w 21600"/>
                <a:gd name="T9" fmla="*/ 2 h 21600"/>
                <a:gd name="T10" fmla="*/ 1 w 21600"/>
                <a:gd name="T11" fmla="*/ 3 h 21600"/>
                <a:gd name="T12" fmla="*/ 0 w 21600"/>
                <a:gd name="T13" fmla="*/ 3 h 21600"/>
                <a:gd name="T14" fmla="*/ 1 w 21600"/>
                <a:gd name="T15" fmla="*/ 3 h 21600"/>
                <a:gd name="T16" fmla="*/ 4 w 21600"/>
                <a:gd name="T17" fmla="*/ 4 h 21600"/>
                <a:gd name="T18" fmla="*/ 8 w 21600"/>
                <a:gd name="T19" fmla="*/ 4 h 21600"/>
                <a:gd name="T20" fmla="*/ 12 w 21600"/>
                <a:gd name="T21" fmla="*/ 4 h 21600"/>
                <a:gd name="T22" fmla="*/ 16 w 21600"/>
                <a:gd name="T23" fmla="*/ 4 h 21600"/>
                <a:gd name="T24" fmla="*/ 21 w 21600"/>
                <a:gd name="T25" fmla="*/ 5 h 21600"/>
                <a:gd name="T26" fmla="*/ 29 w 21600"/>
                <a:gd name="T27" fmla="*/ 5 h 21600"/>
                <a:gd name="T28" fmla="*/ 37 w 21600"/>
                <a:gd name="T29" fmla="*/ 5 h 21600"/>
                <a:gd name="T30" fmla="*/ 45 w 21600"/>
                <a:gd name="T31" fmla="*/ 5 h 21600"/>
                <a:gd name="T32" fmla="*/ 54 w 21600"/>
                <a:gd name="T33" fmla="*/ 5 h 21600"/>
                <a:gd name="T34" fmla="*/ 63 w 21600"/>
                <a:gd name="T35" fmla="*/ 5 h 21600"/>
                <a:gd name="T36" fmla="*/ 70 w 21600"/>
                <a:gd name="T37" fmla="*/ 5 h 21600"/>
                <a:gd name="T38" fmla="*/ 74 w 21600"/>
                <a:gd name="T39" fmla="*/ 5 h 21600"/>
                <a:gd name="T40" fmla="*/ 79 w 21600"/>
                <a:gd name="T41" fmla="*/ 5 h 21600"/>
                <a:gd name="T42" fmla="*/ 83 w 21600"/>
                <a:gd name="T43" fmla="*/ 4 h 21600"/>
                <a:gd name="T44" fmla="*/ 86 w 21600"/>
                <a:gd name="T45" fmla="*/ 4 h 21600"/>
                <a:gd name="T46" fmla="*/ 90 w 21600"/>
                <a:gd name="T47" fmla="*/ 4 h 21600"/>
                <a:gd name="T48" fmla="*/ 91 w 21600"/>
                <a:gd name="T49" fmla="*/ 3 h 21600"/>
                <a:gd name="T50" fmla="*/ 88 w 21600"/>
                <a:gd name="T51" fmla="*/ 2 h 21600"/>
                <a:gd name="T52" fmla="*/ 85 w 21600"/>
                <a:gd name="T53" fmla="*/ 1 h 21600"/>
                <a:gd name="T54" fmla="*/ 82 w 21600"/>
                <a:gd name="T55" fmla="*/ 1 h 21600"/>
                <a:gd name="T56" fmla="*/ 79 w 21600"/>
                <a:gd name="T57" fmla="*/ 0 h 21600"/>
                <a:gd name="T58" fmla="*/ 73 w 21600"/>
                <a:gd name="T59" fmla="*/ 0 h 21600"/>
                <a:gd name="T60" fmla="*/ 66 w 21600"/>
                <a:gd name="T61" fmla="*/ 0 h 21600"/>
                <a:gd name="T62" fmla="*/ 60 w 21600"/>
                <a:gd name="T63" fmla="*/ 0 h 21600"/>
                <a:gd name="T64" fmla="*/ 53 w 21600"/>
                <a:gd name="T65" fmla="*/ 0 h 21600"/>
                <a:gd name="T66" fmla="*/ 45 w 21600"/>
                <a:gd name="T67" fmla="*/ 0 h 21600"/>
                <a:gd name="T68" fmla="*/ 36 w 21600"/>
                <a:gd name="T69" fmla="*/ 0 h 21600"/>
                <a:gd name="T70" fmla="*/ 30 w 21600"/>
                <a:gd name="T71" fmla="*/ 1 h 216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600" h="21600">
                  <a:moveTo>
                    <a:pt x="7038" y="2958"/>
                  </a:moveTo>
                  <a:lnTo>
                    <a:pt x="6099" y="3526"/>
                  </a:lnTo>
                  <a:lnTo>
                    <a:pt x="4868" y="4433"/>
                  </a:lnTo>
                  <a:lnTo>
                    <a:pt x="3553" y="5442"/>
                  </a:lnTo>
                  <a:lnTo>
                    <a:pt x="2877" y="5929"/>
                  </a:lnTo>
                  <a:lnTo>
                    <a:pt x="2287" y="6629"/>
                  </a:lnTo>
                  <a:lnTo>
                    <a:pt x="1764" y="7147"/>
                  </a:lnTo>
                  <a:lnTo>
                    <a:pt x="1327" y="7716"/>
                  </a:lnTo>
                  <a:lnTo>
                    <a:pt x="1048" y="8220"/>
                  </a:lnTo>
                  <a:lnTo>
                    <a:pt x="684" y="9032"/>
                  </a:lnTo>
                  <a:lnTo>
                    <a:pt x="389" y="9780"/>
                  </a:lnTo>
                  <a:lnTo>
                    <a:pt x="190" y="10653"/>
                  </a:lnTo>
                  <a:lnTo>
                    <a:pt x="0" y="11695"/>
                  </a:lnTo>
                  <a:lnTo>
                    <a:pt x="15" y="12751"/>
                  </a:lnTo>
                  <a:lnTo>
                    <a:pt x="94" y="13888"/>
                  </a:lnTo>
                  <a:lnTo>
                    <a:pt x="293" y="14619"/>
                  </a:lnTo>
                  <a:lnTo>
                    <a:pt x="571" y="15431"/>
                  </a:lnTo>
                  <a:lnTo>
                    <a:pt x="1009" y="16325"/>
                  </a:lnTo>
                  <a:lnTo>
                    <a:pt x="1486" y="16974"/>
                  </a:lnTo>
                  <a:lnTo>
                    <a:pt x="1963" y="17462"/>
                  </a:lnTo>
                  <a:lnTo>
                    <a:pt x="2479" y="17881"/>
                  </a:lnTo>
                  <a:lnTo>
                    <a:pt x="2877" y="18223"/>
                  </a:lnTo>
                  <a:lnTo>
                    <a:pt x="3369" y="18402"/>
                  </a:lnTo>
                  <a:lnTo>
                    <a:pt x="3831" y="18646"/>
                  </a:lnTo>
                  <a:lnTo>
                    <a:pt x="4348" y="18873"/>
                  </a:lnTo>
                  <a:lnTo>
                    <a:pt x="4984" y="19214"/>
                  </a:lnTo>
                  <a:lnTo>
                    <a:pt x="5858" y="19475"/>
                  </a:lnTo>
                  <a:lnTo>
                    <a:pt x="6957" y="20027"/>
                  </a:lnTo>
                  <a:lnTo>
                    <a:pt x="8045" y="20385"/>
                  </a:lnTo>
                  <a:lnTo>
                    <a:pt x="8840" y="20710"/>
                  </a:lnTo>
                  <a:lnTo>
                    <a:pt x="9867" y="21035"/>
                  </a:lnTo>
                  <a:lnTo>
                    <a:pt x="10827" y="21279"/>
                  </a:lnTo>
                  <a:lnTo>
                    <a:pt x="11915" y="21472"/>
                  </a:lnTo>
                  <a:lnTo>
                    <a:pt x="13014" y="21600"/>
                  </a:lnTo>
                  <a:lnTo>
                    <a:pt x="14166" y="21536"/>
                  </a:lnTo>
                  <a:lnTo>
                    <a:pt x="15120" y="21360"/>
                  </a:lnTo>
                  <a:lnTo>
                    <a:pt x="15932" y="21390"/>
                  </a:lnTo>
                  <a:lnTo>
                    <a:pt x="16648" y="21198"/>
                  </a:lnTo>
                  <a:lnTo>
                    <a:pt x="17148" y="21035"/>
                  </a:lnTo>
                  <a:lnTo>
                    <a:pt x="17719" y="20886"/>
                  </a:lnTo>
                  <a:lnTo>
                    <a:pt x="18261" y="20548"/>
                  </a:lnTo>
                  <a:lnTo>
                    <a:pt x="18817" y="20061"/>
                  </a:lnTo>
                  <a:lnTo>
                    <a:pt x="19294" y="19411"/>
                  </a:lnTo>
                  <a:lnTo>
                    <a:pt x="19811" y="18842"/>
                  </a:lnTo>
                  <a:lnTo>
                    <a:pt x="20224" y="18240"/>
                  </a:lnTo>
                  <a:lnTo>
                    <a:pt x="20527" y="17543"/>
                  </a:lnTo>
                  <a:lnTo>
                    <a:pt x="21004" y="16568"/>
                  </a:lnTo>
                  <a:lnTo>
                    <a:pt x="21401" y="15350"/>
                  </a:lnTo>
                  <a:lnTo>
                    <a:pt x="21560" y="14132"/>
                  </a:lnTo>
                  <a:lnTo>
                    <a:pt x="21600" y="12913"/>
                  </a:lnTo>
                  <a:lnTo>
                    <a:pt x="21282" y="11208"/>
                  </a:lnTo>
                  <a:lnTo>
                    <a:pt x="20884" y="9096"/>
                  </a:lnTo>
                  <a:lnTo>
                    <a:pt x="20527" y="7425"/>
                  </a:lnTo>
                  <a:lnTo>
                    <a:pt x="20248" y="5993"/>
                  </a:lnTo>
                  <a:lnTo>
                    <a:pt x="20040" y="4900"/>
                  </a:lnTo>
                  <a:lnTo>
                    <a:pt x="19667" y="3753"/>
                  </a:lnTo>
                  <a:lnTo>
                    <a:pt x="19334" y="3086"/>
                  </a:lnTo>
                  <a:lnTo>
                    <a:pt x="18798" y="2252"/>
                  </a:lnTo>
                  <a:lnTo>
                    <a:pt x="18110" y="1560"/>
                  </a:lnTo>
                  <a:lnTo>
                    <a:pt x="17361" y="1154"/>
                  </a:lnTo>
                  <a:lnTo>
                    <a:pt x="16552" y="846"/>
                  </a:lnTo>
                  <a:lnTo>
                    <a:pt x="15763" y="521"/>
                  </a:lnTo>
                  <a:lnTo>
                    <a:pt x="14961" y="244"/>
                  </a:lnTo>
                  <a:lnTo>
                    <a:pt x="14206" y="98"/>
                  </a:lnTo>
                  <a:lnTo>
                    <a:pt x="13491" y="0"/>
                  </a:lnTo>
                  <a:lnTo>
                    <a:pt x="12616" y="162"/>
                  </a:lnTo>
                  <a:lnTo>
                    <a:pt x="11742" y="504"/>
                  </a:lnTo>
                  <a:lnTo>
                    <a:pt x="10788" y="812"/>
                  </a:lnTo>
                  <a:lnTo>
                    <a:pt x="9833" y="1299"/>
                  </a:lnTo>
                  <a:lnTo>
                    <a:pt x="8720" y="1868"/>
                  </a:lnTo>
                  <a:lnTo>
                    <a:pt x="7846" y="2355"/>
                  </a:lnTo>
                  <a:lnTo>
                    <a:pt x="7038" y="2958"/>
                  </a:lnTo>
                  <a:close/>
                  <a:moveTo>
                    <a:pt x="7038" y="2958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8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568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4" name="Group 14"/>
          <p:cNvGrpSpPr>
            <a:grpSpLocks/>
          </p:cNvGrpSpPr>
          <p:nvPr/>
        </p:nvGrpSpPr>
        <p:grpSpPr bwMode="auto">
          <a:xfrm>
            <a:off x="1785762" y="2393814"/>
            <a:ext cx="5073027" cy="505651"/>
            <a:chOff x="0" y="0"/>
            <a:chExt cx="4768" cy="376"/>
          </a:xfrm>
        </p:grpSpPr>
        <p:sp>
          <p:nvSpPr>
            <p:cNvPr id="34835" name="Freeform 12"/>
            <p:cNvSpPr>
              <a:spLocks/>
            </p:cNvSpPr>
            <p:nvPr/>
          </p:nvSpPr>
          <p:spPr bwMode="auto">
            <a:xfrm>
              <a:off x="32" y="32"/>
              <a:ext cx="4702" cy="212"/>
            </a:xfrm>
            <a:custGeom>
              <a:avLst/>
              <a:gdLst>
                <a:gd name="T0" fmla="*/ 49 w 21600"/>
                <a:gd name="T1" fmla="*/ 0 h 21600"/>
                <a:gd name="T2" fmla="*/ 48 w 21600"/>
                <a:gd name="T3" fmla="*/ 0 h 21600"/>
                <a:gd name="T4" fmla="*/ 47 w 21600"/>
                <a:gd name="T5" fmla="*/ 0 h 21600"/>
                <a:gd name="T6" fmla="*/ 46 w 21600"/>
                <a:gd name="T7" fmla="*/ 0 h 21600"/>
                <a:gd name="T8" fmla="*/ 45 w 21600"/>
                <a:gd name="T9" fmla="*/ 0 h 21600"/>
                <a:gd name="T10" fmla="*/ 43 w 21600"/>
                <a:gd name="T11" fmla="*/ 0 h 21600"/>
                <a:gd name="T12" fmla="*/ 41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17486"/>
                  </a:moveTo>
                  <a:lnTo>
                    <a:pt x="21368" y="11314"/>
                  </a:lnTo>
                  <a:lnTo>
                    <a:pt x="20903" y="4114"/>
                  </a:lnTo>
                  <a:lnTo>
                    <a:pt x="20671" y="3086"/>
                  </a:lnTo>
                  <a:lnTo>
                    <a:pt x="20021" y="0"/>
                  </a:lnTo>
                  <a:lnTo>
                    <a:pt x="19324" y="0"/>
                  </a:lnTo>
                  <a:lnTo>
                    <a:pt x="18395" y="0"/>
                  </a:lnTo>
                  <a:lnTo>
                    <a:pt x="0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6" name="Picture 1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8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7" name="Group 17"/>
          <p:cNvGrpSpPr>
            <a:grpSpLocks/>
          </p:cNvGrpSpPr>
          <p:nvPr/>
        </p:nvGrpSpPr>
        <p:grpSpPr bwMode="auto">
          <a:xfrm>
            <a:off x="2065878" y="4426717"/>
            <a:ext cx="4081463" cy="1529273"/>
            <a:chOff x="0" y="0"/>
            <a:chExt cx="3656" cy="1136"/>
          </a:xfrm>
        </p:grpSpPr>
        <p:sp>
          <p:nvSpPr>
            <p:cNvPr id="34833" name="Freeform 15"/>
            <p:cNvSpPr>
              <a:spLocks/>
            </p:cNvSpPr>
            <p:nvPr/>
          </p:nvSpPr>
          <p:spPr bwMode="auto">
            <a:xfrm>
              <a:off x="32" y="32"/>
              <a:ext cx="3586" cy="101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0 h 21600"/>
                <a:gd name="T4" fmla="*/ 5 w 21600"/>
                <a:gd name="T5" fmla="*/ 0 h 21600"/>
                <a:gd name="T6" fmla="*/ 1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3567" y="3980"/>
                  </a:lnTo>
                  <a:lnTo>
                    <a:pt x="7210" y="7588"/>
                  </a:lnTo>
                  <a:lnTo>
                    <a:pt x="21600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4" name="Picture 16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5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25" name="Picture 2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106" y="1628471"/>
            <a:ext cx="1805290" cy="10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15"/>
          <p:cNvSpPr>
            <a:spLocks/>
          </p:cNvSpPr>
          <p:nvPr/>
        </p:nvSpPr>
        <p:spPr bwMode="auto">
          <a:xfrm>
            <a:off x="2455267" y="3884177"/>
            <a:ext cx="4875509" cy="369332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Material and Life Science Facility</a:t>
            </a:r>
          </a:p>
        </p:txBody>
      </p:sp>
      <p:sp>
        <p:nvSpPr>
          <p:cNvPr id="39" name="Rectangle 14"/>
          <p:cNvSpPr>
            <a:spLocks/>
          </p:cNvSpPr>
          <p:nvPr/>
        </p:nvSpPr>
        <p:spPr bwMode="auto">
          <a:xfrm>
            <a:off x="6858728" y="5955990"/>
            <a:ext cx="1480173" cy="307777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0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Hadron Hall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28334" y="2164443"/>
            <a:ext cx="1877575" cy="1569660"/>
          </a:xfrm>
          <a:prstGeom prst="rect">
            <a:avLst/>
          </a:prstGeom>
          <a:solidFill>
            <a:srgbClr val="000000">
              <a:alpha val="67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 smtClean="0">
                <a:solidFill>
                  <a:srgbClr val="FFFF00"/>
                </a:solidFill>
              </a:rPr>
              <a:t>g-2/EDM</a:t>
            </a:r>
          </a:p>
          <a:p>
            <a:r>
              <a:rPr lang="en-US" altLang="ja-JP" sz="3200" b="1" i="1" dirty="0" err="1" smtClean="0">
                <a:solidFill>
                  <a:srgbClr val="FF0000"/>
                </a:solidFill>
              </a:rPr>
              <a:t>MuSEUM</a:t>
            </a:r>
            <a:endParaRPr lang="en-US" altLang="ja-JP" sz="3200" b="1" i="1" dirty="0" smtClean="0">
              <a:solidFill>
                <a:srgbClr val="FF0000"/>
              </a:solidFill>
            </a:endParaRPr>
          </a:p>
          <a:p>
            <a:r>
              <a:rPr kumimoji="1" lang="en-US" altLang="ja-JP" sz="3200" b="1" i="1" dirty="0" err="1" smtClean="0">
                <a:solidFill>
                  <a:srgbClr val="FF0000"/>
                </a:solidFill>
              </a:rPr>
              <a:t>DeeMe</a:t>
            </a:r>
            <a:endParaRPr kumimoji="1" lang="ja-JP" alt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328373" y="6017542"/>
            <a:ext cx="1553092" cy="584776"/>
          </a:xfrm>
          <a:prstGeom prst="rect">
            <a:avLst/>
          </a:prstGeom>
          <a:solidFill>
            <a:srgbClr val="000000">
              <a:alpha val="6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i="1" dirty="0" smtClean="0">
                <a:solidFill>
                  <a:srgbClr val="FF0000"/>
                </a:solidFill>
              </a:rPr>
              <a:t>COMET</a:t>
            </a:r>
            <a:endParaRPr kumimoji="1" lang="ja-JP" altLang="en-US" sz="3200" b="1" i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7390" y="-10350"/>
            <a:ext cx="5758908" cy="646331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 err="1" smtClean="0">
                <a:solidFill>
                  <a:schemeClr val="bg1"/>
                </a:solidFill>
              </a:rPr>
              <a:t>Muon</a:t>
            </a:r>
            <a:r>
              <a:rPr lang="en-US" altLang="ja-JP" sz="3600" b="1" dirty="0">
                <a:solidFill>
                  <a:schemeClr val="bg1"/>
                </a:solidFill>
              </a:rPr>
              <a:t> </a:t>
            </a:r>
            <a:r>
              <a:rPr lang="en-US" altLang="ja-JP" sz="3600" b="1" dirty="0" smtClean="0">
                <a:solidFill>
                  <a:schemeClr val="bg1"/>
                </a:solidFill>
              </a:rPr>
              <a:t>experiments at J-PARC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067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utoUpdateAnimBg="0"/>
      <p:bldP spid="39" grpId="0" animBg="1" autoUpdateAnimBg="0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g-2meeting150519ks（ドラッグされました）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68" t="40975" b="19035"/>
          <a:stretch/>
        </p:blipFill>
        <p:spPr>
          <a:xfrm>
            <a:off x="2067399" y="936750"/>
            <a:ext cx="5022951" cy="2742525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578"/>
          </a:xfrm>
        </p:spPr>
        <p:txBody>
          <a:bodyPr/>
          <a:lstStyle/>
          <a:p>
            <a:r>
              <a:rPr kumimoji="1" lang="en-US" altLang="ja-JP" dirty="0" smtClean="0"/>
              <a:t>Field shimming by iron arrays</a:t>
            </a:r>
            <a:endParaRPr kumimoji="1" lang="ja-JP" altLang="en-US" dirty="0"/>
          </a:p>
        </p:txBody>
      </p:sp>
      <p:pic>
        <p:nvPicPr>
          <p:cNvPr id="12" name="コンテンツ プレースホルダー 11" descr="g-2meeting150519ks（ドラッグされました）.pd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8" t="46433" r="16538"/>
          <a:stretch/>
        </p:blipFill>
        <p:spPr>
          <a:xfrm>
            <a:off x="2167199" y="3731960"/>
            <a:ext cx="5094813" cy="305849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-36512" y="3933056"/>
            <a:ext cx="210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After shimming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36512" y="785232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Before shimming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730" y="0"/>
            <a:ext cx="1959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Plots by K. Sasaki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96515" y="167523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B(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μT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756406">
            <a:off x="5111769" y="3052694"/>
            <a:ext cx="21722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azimuthal angle (rad)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530022">
            <a:off x="2389861" y="3352038"/>
            <a:ext cx="19827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axial position (mm)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5911864"/>
            <a:ext cx="16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r = 140 mm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04607" y="4458291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B(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μT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9756406">
            <a:off x="5219861" y="5835748"/>
            <a:ext cx="21722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azimuthal angle (rad)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798431">
            <a:off x="2470929" y="6135092"/>
            <a:ext cx="19827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axial position (mm)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978996" y="891164"/>
            <a:ext cx="12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600 ppm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96954" y="3724082"/>
            <a:ext cx="121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0.6 ppm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978996" y="2059373"/>
            <a:ext cx="154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-1000 ppm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96954" y="4845070"/>
            <a:ext cx="1307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-0.8 ppm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65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g-2meeting150519ks（ドラッグされました）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68" t="40975" b="19035"/>
          <a:stretch/>
        </p:blipFill>
        <p:spPr>
          <a:xfrm>
            <a:off x="2067399" y="936750"/>
            <a:ext cx="5022951" cy="2742525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578"/>
          </a:xfrm>
        </p:spPr>
        <p:txBody>
          <a:bodyPr/>
          <a:lstStyle/>
          <a:p>
            <a:r>
              <a:rPr kumimoji="1" lang="en-US" altLang="ja-JP" dirty="0" smtClean="0"/>
              <a:t>Field shimming by iron arrays</a:t>
            </a:r>
            <a:endParaRPr kumimoji="1" lang="ja-JP" altLang="en-US" dirty="0"/>
          </a:p>
        </p:txBody>
      </p:sp>
      <p:pic>
        <p:nvPicPr>
          <p:cNvPr id="12" name="コンテンツ プレースホルダー 11" descr="g-2meeting150519ks（ドラッグされました）.pd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8" t="46433" r="16538"/>
          <a:stretch/>
        </p:blipFill>
        <p:spPr>
          <a:xfrm>
            <a:off x="2167199" y="3731960"/>
            <a:ext cx="5094813" cy="305849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-36512" y="3933056"/>
            <a:ext cx="210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After shimming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36512" y="785232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Before shimming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730" y="0"/>
            <a:ext cx="1959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Plots by K. Sasaki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96515" y="167523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B(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μT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756406">
            <a:off x="5111769" y="3052694"/>
            <a:ext cx="21722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azimuthal angle (rad)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530022">
            <a:off x="2389861" y="3352038"/>
            <a:ext cx="19827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axial position (mm)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5911864"/>
            <a:ext cx="16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r = 140 mm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04607" y="4458291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B(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μT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9756406">
            <a:off x="5219861" y="5835748"/>
            <a:ext cx="21722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azimuthal angle (rad)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798431">
            <a:off x="2470929" y="6135092"/>
            <a:ext cx="19827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axial position (mm)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978996" y="891164"/>
            <a:ext cx="12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600 ppm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96954" y="3724082"/>
            <a:ext cx="121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0.6 ppm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978996" y="2059373"/>
            <a:ext cx="154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-1000 ppm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96954" y="4845070"/>
            <a:ext cx="1307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-0.8 ppm</a:t>
            </a:r>
          </a:p>
        </p:txBody>
      </p:sp>
      <p:pic>
        <p:nvPicPr>
          <p:cNvPr id="21" name="コンテンツ プレースホルダー 4" descr="スクリーンショット 2015-12-14 8.45.52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" b="-405"/>
          <a:stretch>
            <a:fillRect/>
          </a:stretch>
        </p:blipFill>
        <p:spPr>
          <a:xfrm>
            <a:off x="1003441" y="274861"/>
            <a:ext cx="6771533" cy="3724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テキスト ボックス 1"/>
          <p:cNvSpPr txBox="1"/>
          <p:nvPr/>
        </p:nvSpPr>
        <p:spPr>
          <a:xfrm>
            <a:off x="5379138" y="2523681"/>
            <a:ext cx="2197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BNL-E821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2398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/>
              <a:t>Cryogenics</a:t>
            </a:r>
            <a:endParaRPr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/>
              <a:t>2900 mm</a:t>
            </a:r>
            <a:endParaRPr lang="ja-JP" altLang="en-US" sz="1400" dirty="0"/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Iron yoke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Super conducting coils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32</a:t>
            </a:fld>
            <a:endParaRPr lang="ja-JP" altLang="en-US"/>
          </a:p>
        </p:txBody>
      </p:sp>
      <p:pic>
        <p:nvPicPr>
          <p:cNvPr id="30" name="図 29" descr="スクリーンショット 2012-05-28 2.3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14" y="3818824"/>
            <a:ext cx="811444" cy="2831421"/>
          </a:xfrm>
          <a:prstGeom prst="rect">
            <a:avLst/>
          </a:prstGeom>
        </p:spPr>
      </p:pic>
      <p:pic>
        <p:nvPicPr>
          <p:cNvPr id="31" name="図 30" descr="paris-3-30-vertex-view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85" y="3695354"/>
            <a:ext cx="3962819" cy="2917509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5223877" y="5287591"/>
            <a:ext cx="909926" cy="594908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</a:rPr>
              <a:t>μ decay</a:t>
            </a:r>
          </a:p>
          <a:p>
            <a:r>
              <a:rPr lang="en-US" altLang="ja-JP" sz="1600" dirty="0">
                <a:solidFill>
                  <a:srgbClr val="FFFFFF"/>
                </a:solidFill>
              </a:rPr>
              <a:t>vertex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03015" y="3692647"/>
            <a:ext cx="3025162" cy="30777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Radial tracking vanes (Silicon strip)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8648583">
            <a:off x="5692071" y="4239374"/>
            <a:ext cx="1146468" cy="276999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Positron track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5848698" y="5060158"/>
            <a:ext cx="240038" cy="286398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7026678" y="6212582"/>
            <a:ext cx="208317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p(e+) &gt; 200 MeV/c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6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56057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Positron tracking detector</a:t>
            </a:r>
            <a:endParaRPr kumimoji="1" lang="ja-JP" altLang="en-US" dirty="0"/>
          </a:p>
        </p:txBody>
      </p:sp>
      <p:pic>
        <p:nvPicPr>
          <p:cNvPr id="10" name="図 9" descr="スクリーンショット 2015-11-10 19.44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7066" b="3990"/>
          <a:stretch/>
        </p:blipFill>
        <p:spPr>
          <a:xfrm>
            <a:off x="4672839" y="3597471"/>
            <a:ext cx="2970502" cy="2495791"/>
          </a:xfrm>
          <a:prstGeom prst="rect">
            <a:avLst/>
          </a:prstGeom>
        </p:spPr>
      </p:pic>
      <p:pic>
        <p:nvPicPr>
          <p:cNvPr id="12" name="コンテンツ プレースホルダー 8" descr="MTDR（ドラッグされました）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15" t="16085" r="53764" b="59823"/>
          <a:stretch/>
        </p:blipFill>
        <p:spPr>
          <a:xfrm>
            <a:off x="124853" y="730326"/>
            <a:ext cx="4385574" cy="5393499"/>
          </a:xfrm>
          <a:prstGeom prst="rect">
            <a:avLst/>
          </a:prstGeom>
        </p:spPr>
      </p:pic>
      <p:pic>
        <p:nvPicPr>
          <p:cNvPr id="13" name="図 12" descr="paris-3-30-vertex-viewer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839" y="730326"/>
            <a:ext cx="3760721" cy="2820541"/>
          </a:xfrm>
          <a:prstGeom prst="rect">
            <a:avLst/>
          </a:prstGeom>
        </p:spPr>
      </p:pic>
      <p:sp>
        <p:nvSpPr>
          <p:cNvPr id="14" name="スライド番号プレースホルダー 3"/>
          <p:cNvSpPr txBox="1">
            <a:spLocks/>
          </p:cNvSpPr>
          <p:nvPr/>
        </p:nvSpPr>
        <p:spPr>
          <a:xfrm>
            <a:off x="6863646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defPPr>
              <a:defRPr lang="ja-JP"/>
            </a:defPPr>
            <a:lvl1pPr marL="0" algn="r" defTabSz="457154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4" algn="l" defTabSz="457154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457154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0" algn="l" defTabSz="457154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457154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6" algn="l" defTabSz="457154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0" algn="l" defTabSz="457154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2" algn="l" defTabSz="457154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6" algn="l" defTabSz="457154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3035DB-1895-7542-BF67-20EFC40EAE47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33</a:t>
            </a:fld>
            <a:endParaRPr lang="ja-JP" altLang="en-US" dirty="0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sp>
        <p:nvSpPr>
          <p:cNvPr id="15" name="コンテンツ プレースホルダー 7"/>
          <p:cNvSpPr txBox="1">
            <a:spLocks/>
          </p:cNvSpPr>
          <p:nvPr/>
        </p:nvSpPr>
        <p:spPr>
          <a:xfrm>
            <a:off x="969465" y="6111799"/>
            <a:ext cx="7081924" cy="750574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>
            <a:normAutofit lnSpcReduction="10000"/>
          </a:bodyPr>
          <a:lstStyle>
            <a:lvl1pPr marL="342865" indent="-342865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4" indent="-285722" algn="l" defTabSz="91430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3" indent="-228576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36" indent="-228576" algn="l" defTabSz="91430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0" indent="-228576" algn="l" defTabSz="914306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6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Full acceptance coverage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Track angle information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Sensitivity to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muon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EDM</a:t>
            </a:r>
            <a:endParaRPr lang="en-US" altLang="ja-JP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65363" y="2904544"/>
            <a:ext cx="2877978" cy="646323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200"/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A typical simulated event of </a:t>
            </a:r>
            <a:r>
              <a:rPr lang="en-US" altLang="ja-JP" dirty="0" err="1">
                <a:solidFill>
                  <a:prstClr val="white"/>
                </a:solidFill>
                <a:latin typeface="Calibri"/>
                <a:ea typeface="ＭＳ Ｐゴシック"/>
              </a:rPr>
              <a:t>muon</a:t>
            </a: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 decay (p = 200 MeV/c)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682554" y="5497715"/>
            <a:ext cx="2396412" cy="52322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Kakenhi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Kiban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-S (2015-2019)</a:t>
            </a:r>
          </a:p>
          <a:p>
            <a:pPr defTabSz="4572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for partial construction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245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22959" y="969151"/>
            <a:ext cx="8163841" cy="5696141"/>
          </a:xfrm>
          <a:solidFill>
            <a:srgbClr val="FFFFFF">
              <a:alpha val="79000"/>
            </a:srgbClr>
          </a:solidFill>
        </p:spPr>
        <p:txBody>
          <a:bodyPr>
            <a:normAutofit/>
          </a:bodyPr>
          <a:lstStyle/>
          <a:p>
            <a:r>
              <a:rPr lang="en-US" altLang="ja-JP" sz="2800" dirty="0" smtClean="0"/>
              <a:t>A new independent measurement of </a:t>
            </a:r>
            <a:r>
              <a:rPr lang="en-US" altLang="ja-JP" sz="2800" dirty="0" err="1" smtClean="0"/>
              <a:t>muon</a:t>
            </a:r>
            <a:r>
              <a:rPr lang="en-US" altLang="ja-JP" sz="2800" dirty="0" smtClean="0"/>
              <a:t> g-2 and EDM with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ultra</a:t>
            </a:r>
            <a:r>
              <a:rPr lang="en-US" altLang="ja-JP" sz="2800" b="1" dirty="0">
                <a:solidFill>
                  <a:srgbClr val="0000FF"/>
                </a:solidFill>
              </a:rPr>
              <a:t>-cold </a:t>
            </a:r>
            <a:r>
              <a:rPr lang="en-US" altLang="ja-JP" sz="2800" b="1" dirty="0" err="1">
                <a:solidFill>
                  <a:srgbClr val="0000FF"/>
                </a:solidFill>
              </a:rPr>
              <a:t>muon</a:t>
            </a:r>
            <a:r>
              <a:rPr lang="en-US" altLang="ja-JP" sz="2800" b="1" dirty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beam </a:t>
            </a:r>
            <a:r>
              <a:rPr lang="en-US" altLang="ja-JP" sz="2800" dirty="0" smtClean="0">
                <a:solidFill>
                  <a:srgbClr val="000000"/>
                </a:solidFill>
              </a:rPr>
              <a:t>is being prepared at J-PARC.</a:t>
            </a:r>
          </a:p>
          <a:p>
            <a:endParaRPr lang="en-US" altLang="ja-JP" sz="2800" dirty="0" smtClean="0"/>
          </a:p>
          <a:p>
            <a:r>
              <a:rPr lang="en-US" altLang="ja-JP" sz="2800" b="1" dirty="0" smtClean="0">
                <a:solidFill>
                  <a:srgbClr val="008000"/>
                </a:solidFill>
              </a:rPr>
              <a:t>R&amp;D is in the final stage </a:t>
            </a:r>
            <a:r>
              <a:rPr lang="en-US" altLang="ja-JP" sz="2800" dirty="0" smtClean="0"/>
              <a:t>to meet remaining milestones including </a:t>
            </a:r>
            <a:r>
              <a:rPr lang="en-US" altLang="ja-JP" sz="2800" dirty="0" err="1" smtClean="0"/>
              <a:t>muon</a:t>
            </a:r>
            <a:r>
              <a:rPr lang="en-US" altLang="ja-JP" sz="2800" dirty="0" smtClean="0"/>
              <a:t> acceleration test.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We are moving to a construction phase. Partial construction fund is approved (detector). 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34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5168" y="137469"/>
            <a:ext cx="8637949" cy="835249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1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340"/>
            <a:ext cx="8229600" cy="937003"/>
          </a:xfrm>
        </p:spPr>
        <p:txBody>
          <a:bodyPr/>
          <a:lstStyle/>
          <a:p>
            <a:r>
              <a:rPr kumimoji="1" lang="en-US" altLang="ja-JP" dirty="0" smtClean="0"/>
              <a:t>Particle dipole moments</a:t>
            </a:r>
            <a:endParaRPr kumimoji="1" lang="ja-JP" altLang="en-US" dirty="0"/>
          </a:p>
        </p:txBody>
      </p:sp>
      <p:pic>
        <p:nvPicPr>
          <p:cNvPr id="5" name="図 4" descr="スクリーンショット 2012-09-29 5.54.5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829" y="1291819"/>
            <a:ext cx="5367059" cy="834350"/>
          </a:xfrm>
          <a:prstGeom prst="rect">
            <a:avLst/>
          </a:prstGeom>
        </p:spPr>
      </p:pic>
      <p:pic>
        <p:nvPicPr>
          <p:cNvPr id="11" name="図 10" descr="MD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658" y="2965508"/>
            <a:ext cx="3098800" cy="1073707"/>
          </a:xfrm>
          <a:prstGeom prst="rect">
            <a:avLst/>
          </a:prstGeom>
        </p:spPr>
      </p:pic>
      <p:pic>
        <p:nvPicPr>
          <p:cNvPr id="12" name="図 11" descr="ED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482" y="4969774"/>
            <a:ext cx="3205019" cy="106535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900981" y="3273174"/>
            <a:ext cx="961922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CP even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55482" y="5270125"/>
            <a:ext cx="872091" cy="369332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CP odd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42325" y="4039215"/>
            <a:ext cx="1782147" cy="1783879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25327" y="3972715"/>
            <a:ext cx="57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spin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74186" y="3125994"/>
            <a:ext cx="656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400" i="1" dirty="0" smtClean="0"/>
              <a:t>s</a:t>
            </a:r>
            <a:endParaRPr kumimoji="1" lang="ja-JP" altLang="en-US" sz="5400" i="1" dirty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2803259" y="3408180"/>
            <a:ext cx="492544" cy="0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1543093" y="2687691"/>
            <a:ext cx="0" cy="996774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/>
        </p:nvSpPr>
        <p:spPr>
          <a:xfrm>
            <a:off x="613244" y="3738077"/>
            <a:ext cx="1885856" cy="33237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/>
          <p:cNvCxnSpPr/>
          <p:nvPr/>
        </p:nvCxnSpPr>
        <p:spPr>
          <a:xfrm flipV="1">
            <a:off x="1543093" y="3873539"/>
            <a:ext cx="985088" cy="1037366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42325" y="2349161"/>
            <a:ext cx="842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0000FF"/>
                </a:solidFill>
              </a:rPr>
              <a:t>B,E</a:t>
            </a:r>
            <a:endParaRPr kumimoji="1" lang="ja-JP" altLang="en-US" sz="4000" dirty="0">
              <a:solidFill>
                <a:srgbClr val="0000FF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690010" y="3977290"/>
            <a:ext cx="485495" cy="8346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056076" y="462747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FF6600"/>
                </a:solidFill>
                <a:latin typeface="Calibri"/>
                <a:ea typeface="ＭＳ Ｐゴシック"/>
              </a:rPr>
              <a:t>Electric Dipole </a:t>
            </a:r>
            <a:r>
              <a:rPr lang="en-US" altLang="ja-JP" dirty="0">
                <a:solidFill>
                  <a:srgbClr val="FF6600"/>
                </a:solidFill>
                <a:latin typeface="Calibri"/>
                <a:ea typeface="ＭＳ Ｐゴシック"/>
              </a:rPr>
              <a:t>M</a:t>
            </a:r>
            <a:r>
              <a:rPr lang="en-US" altLang="ja-JP" dirty="0" smtClean="0">
                <a:solidFill>
                  <a:srgbClr val="FF6600"/>
                </a:solidFill>
                <a:latin typeface="Calibri"/>
                <a:ea typeface="ＭＳ Ｐゴシック"/>
              </a:rPr>
              <a:t>oment</a:t>
            </a:r>
            <a:endParaRPr lang="ja-JP" altLang="en-US" dirty="0">
              <a:solidFill>
                <a:srgbClr val="FF6600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87306" y="2644227"/>
            <a:ext cx="272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FF6600"/>
                </a:solidFill>
                <a:latin typeface="Calibri"/>
                <a:ea typeface="ＭＳ Ｐゴシック"/>
              </a:rPr>
              <a:t>Magnetic Dipole </a:t>
            </a:r>
            <a:r>
              <a:rPr lang="en-US" altLang="ja-JP" dirty="0">
                <a:solidFill>
                  <a:srgbClr val="FF6600"/>
                </a:solidFill>
                <a:latin typeface="Calibri"/>
                <a:ea typeface="ＭＳ Ｐゴシック"/>
              </a:rPr>
              <a:t>M</a:t>
            </a:r>
            <a:r>
              <a:rPr lang="en-US" altLang="ja-JP" dirty="0" smtClean="0">
                <a:solidFill>
                  <a:srgbClr val="FF6600"/>
                </a:solidFill>
                <a:latin typeface="Calibri"/>
                <a:ea typeface="ＭＳ Ｐゴシック"/>
              </a:rPr>
              <a:t>oment</a:t>
            </a:r>
            <a:endParaRPr lang="ja-JP" altLang="en-US" dirty="0">
              <a:solidFill>
                <a:srgbClr val="FF66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042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99991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196" y="1177638"/>
            <a:ext cx="8664766" cy="284018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800" dirty="0" smtClean="0"/>
              <a:t>The </a:t>
            </a:r>
            <a:r>
              <a:rPr lang="en-US" altLang="ja-JP" sz="2800" dirty="0" err="1" smtClean="0"/>
              <a:t>Lande’s</a:t>
            </a:r>
            <a:r>
              <a:rPr lang="en-US" altLang="ja-JP" sz="2800" dirty="0" smtClean="0"/>
              <a:t> </a:t>
            </a:r>
            <a:r>
              <a:rPr lang="en-US" altLang="ja-JP" sz="2800" i="1" dirty="0" smtClean="0">
                <a:latin typeface="Arial"/>
                <a:ea typeface="ＭＳ Ｐゴシック"/>
                <a:cs typeface="Arial"/>
              </a:rPr>
              <a:t>g</a:t>
            </a:r>
            <a:r>
              <a:rPr lang="en-US" altLang="ja-JP" sz="2800" dirty="0" smtClean="0"/>
              <a:t> factor is 2 in tree level (Dirac equation)</a:t>
            </a:r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In quantum field theory, </a:t>
            </a:r>
            <a:r>
              <a:rPr lang="en-US" altLang="ja-JP" sz="2800" i="1" dirty="0" smtClean="0">
                <a:latin typeface="Arial"/>
                <a:cs typeface="Arial"/>
              </a:rPr>
              <a:t>g</a:t>
            </a:r>
            <a:r>
              <a:rPr lang="en-US" altLang="ja-JP" sz="2800" dirty="0" smtClean="0"/>
              <a:t> factor gets corrections: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694319" y="1607616"/>
            <a:ext cx="1705942" cy="1818647"/>
            <a:chOff x="3694319" y="1607616"/>
            <a:chExt cx="1705942" cy="1818647"/>
          </a:xfrm>
        </p:grpSpPr>
        <p:pic>
          <p:nvPicPr>
            <p:cNvPr id="29" name="図 28" descr="スクリーンショット 2012-02-22 12.56.25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4319" y="1607616"/>
              <a:ext cx="1705942" cy="1818647"/>
            </a:xfrm>
            <a:prstGeom prst="rect">
              <a:avLst/>
            </a:prstGeom>
          </p:spPr>
        </p:pic>
        <p:sp>
          <p:nvSpPr>
            <p:cNvPr id="30" name="直角三角形 29"/>
            <p:cNvSpPr/>
            <p:nvPr/>
          </p:nvSpPr>
          <p:spPr>
            <a:xfrm rot="15227114">
              <a:off x="4066603" y="2675622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直角三角形 30"/>
            <p:cNvSpPr/>
            <p:nvPr/>
          </p:nvSpPr>
          <p:spPr>
            <a:xfrm rot="6372886" flipH="1">
              <a:off x="4786887" y="2701260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356872" y="2745528"/>
              <a:ext cx="464961" cy="38447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3696629" y="4057559"/>
            <a:ext cx="1705942" cy="1818647"/>
            <a:chOff x="3694319" y="1607616"/>
            <a:chExt cx="1705942" cy="1818647"/>
          </a:xfrm>
        </p:grpSpPr>
        <p:pic>
          <p:nvPicPr>
            <p:cNvPr id="38" name="図 37" descr="スクリーンショット 2012-02-22 12.56.25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4319" y="1607616"/>
              <a:ext cx="1705942" cy="1818647"/>
            </a:xfrm>
            <a:prstGeom prst="rect">
              <a:avLst/>
            </a:prstGeom>
          </p:spPr>
        </p:pic>
        <p:sp>
          <p:nvSpPr>
            <p:cNvPr id="39" name="直角三角形 38"/>
            <p:cNvSpPr/>
            <p:nvPr/>
          </p:nvSpPr>
          <p:spPr>
            <a:xfrm rot="15227114">
              <a:off x="4066603" y="2675622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直角三角形 39"/>
            <p:cNvSpPr/>
            <p:nvPr/>
          </p:nvSpPr>
          <p:spPr>
            <a:xfrm rot="6372886" flipH="1">
              <a:off x="4786887" y="2701260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356872" y="2745528"/>
              <a:ext cx="464961" cy="38447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円/楕円 9"/>
          <p:cNvSpPr/>
          <p:nvPr/>
        </p:nvSpPr>
        <p:spPr>
          <a:xfrm>
            <a:off x="4352636" y="4606636"/>
            <a:ext cx="427182" cy="4156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51909" y="5957454"/>
            <a:ext cx="3144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i="1" dirty="0" smtClean="0">
                <a:latin typeface="Arial"/>
                <a:cs typeface="Arial"/>
              </a:rPr>
              <a:t>g</a:t>
            </a:r>
            <a:r>
              <a:rPr kumimoji="1" lang="en-US" altLang="ja-JP" sz="3600" i="1" dirty="0" smtClean="0"/>
              <a:t> = 2 ( 1 + </a:t>
            </a:r>
            <a:r>
              <a:rPr kumimoji="1" lang="en-US" altLang="ja-JP" sz="3600" i="1" dirty="0" err="1" smtClean="0">
                <a:solidFill>
                  <a:srgbClr val="FF0000"/>
                </a:solidFill>
              </a:rPr>
              <a:t>a</a:t>
            </a:r>
            <a:r>
              <a:rPr lang="en-US" altLang="en-US" sz="3600" i="1" baseline="-25000" dirty="0" err="1" smtClean="0">
                <a:solidFill>
                  <a:srgbClr val="FF0000"/>
                </a:solidFill>
              </a:rPr>
              <a:t>μ</a:t>
            </a:r>
            <a:r>
              <a:rPr kumimoji="1" lang="en-US" altLang="ja-JP" sz="3600" i="1" dirty="0" smtClean="0"/>
              <a:t>)</a:t>
            </a:r>
            <a:endParaRPr kumimoji="1" lang="ja-JP" altLang="en-US" sz="3600" i="1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5953756" y="5011222"/>
            <a:ext cx="2949567" cy="696382"/>
          </a:xfrm>
          <a:prstGeom prst="wedgeRoundRectCallout">
            <a:avLst>
              <a:gd name="adj1" fmla="val -57237"/>
              <a:gd name="adj2" fmla="val 10520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Anomalous magnetic moment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478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コンテンツ プレースホルダー 8" descr="amu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29" b="-28028"/>
          <a:stretch/>
        </p:blipFill>
        <p:spPr>
          <a:xfrm>
            <a:off x="457666" y="2918196"/>
            <a:ext cx="8229600" cy="635064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453989" y="4088352"/>
            <a:ext cx="8365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All interactions, </a:t>
            </a:r>
            <a:r>
              <a:rPr lang="en-US" altLang="ja-JP" sz="2800" i="1" dirty="0" smtClean="0">
                <a:solidFill>
                  <a:srgbClr val="FF0000"/>
                </a:solidFill>
              </a:rPr>
              <a:t>including ones we don’t know</a:t>
            </a:r>
            <a:r>
              <a:rPr lang="en-US" altLang="ja-JP" sz="2800" dirty="0" smtClean="0"/>
              <a:t>,</a:t>
            </a:r>
          </a:p>
          <a:p>
            <a:r>
              <a:rPr lang="en-US" altLang="ja-JP" sz="2800" dirty="0" smtClean="0"/>
              <a:t>appear in quantum loops, and add up to contribute </a:t>
            </a:r>
            <a:r>
              <a:rPr lang="en-US" altLang="ja-JP" sz="2800" dirty="0" err="1" smtClean="0"/>
              <a:t>a</a:t>
            </a:r>
            <a:r>
              <a:rPr lang="en-US" altLang="ja-JP" sz="2800" baseline="-25000" dirty="0" err="1" smtClean="0"/>
              <a:t>μ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550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70"/>
            <a:ext cx="8229600" cy="988259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Comparison with experiments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40" name="図 39" descr="スクリーンショット 2012-03-23 18.4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9" y="1445229"/>
            <a:ext cx="8980541" cy="4719265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218047" y="5810921"/>
            <a:ext cx="5855051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ja-JP" sz="2000" dirty="0" smtClean="0"/>
              <a:t>HLMNT11 : J.Phys.G38</a:t>
            </a:r>
            <a:r>
              <a:rPr lang="en-US" altLang="ja-JP" sz="2000" dirty="0"/>
              <a:t>:</a:t>
            </a:r>
            <a:r>
              <a:rPr lang="en-US" altLang="ja-JP" sz="2000" dirty="0" smtClean="0"/>
              <a:t>085003,2011</a:t>
            </a:r>
            <a:endParaRPr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766015" y="4736140"/>
            <a:ext cx="248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〜BNL E821</a:t>
            </a:r>
            <a:r>
              <a:rPr lang="en-US" altLang="ja-JP" sz="2000" b="1" dirty="0">
                <a:solidFill>
                  <a:srgbClr val="0000FF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(0.5ppm)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54506" y="1079001"/>
            <a:ext cx="218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D. Nomura (tau2012)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18504" y="2927420"/>
            <a:ext cx="1660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 consistent with</a:t>
            </a:r>
          </a:p>
          <a:p>
            <a:r>
              <a:rPr kumimoji="1" lang="en-US" altLang="ja-JP" sz="1600" dirty="0" smtClean="0"/>
              <a:t>DHMZ10</a:t>
            </a:r>
            <a:endParaRPr kumimoji="1" lang="ja-JP" altLang="en-US" sz="1600" dirty="0"/>
          </a:p>
        </p:txBody>
      </p:sp>
      <p:sp>
        <p:nvSpPr>
          <p:cNvPr id="13" name="右中かっこ 12"/>
          <p:cNvSpPr/>
          <p:nvPr/>
        </p:nvSpPr>
        <p:spPr>
          <a:xfrm>
            <a:off x="6943686" y="2979017"/>
            <a:ext cx="213652" cy="60537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32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7620" y="3431763"/>
            <a:ext cx="4031632" cy="345069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Dominant uncertainty on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had,LO</a:t>
            </a:r>
            <a:r>
              <a:rPr lang="en-US" altLang="ja-JP" dirty="0" smtClean="0"/>
              <a:t>) comes from uncertainty (inconsistency) on </a:t>
            </a:r>
            <a:r>
              <a:rPr lang="en-US" altLang="ja-JP" dirty="0" err="1" smtClean="0"/>
              <a:t>e+e</a:t>
            </a:r>
            <a:r>
              <a:rPr lang="en-US" altLang="ja-JP" dirty="0" smtClean="0"/>
              <a:t>- data.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Data from </a:t>
            </a:r>
            <a:r>
              <a:rPr kumimoji="1" lang="en-US" altLang="ja-JP" dirty="0" smtClean="0"/>
              <a:t>Belle</a:t>
            </a:r>
            <a:r>
              <a:rPr kumimoji="1" lang="en-US" altLang="ja-JP" dirty="0" smtClean="0"/>
              <a:t>-II in the </a:t>
            </a:r>
            <a:r>
              <a:rPr kumimoji="1" lang="en-US" altLang="ja-JP" dirty="0" smtClean="0"/>
              <a:t>future </a:t>
            </a:r>
            <a:r>
              <a:rPr kumimoji="1" lang="en-US" altLang="ja-JP" dirty="0" smtClean="0"/>
              <a:t>is critical to </a:t>
            </a:r>
            <a:r>
              <a:rPr lang="en-US" altLang="ja-JP" dirty="0" smtClean="0"/>
              <a:t>improve the situation.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8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Critical inputs : </a:t>
            </a:r>
            <a:r>
              <a:rPr kumimoji="1" lang="en-US" altLang="ja-JP" sz="3200" dirty="0" err="1" smtClean="0"/>
              <a:t>e</a:t>
            </a:r>
            <a:r>
              <a:rPr kumimoji="1" lang="en-US" altLang="ja-JP" sz="3200" baseline="30000" dirty="0" err="1" smtClean="0"/>
              <a:t>+</a:t>
            </a:r>
            <a:r>
              <a:rPr kumimoji="1" lang="en-US" altLang="ja-JP" sz="3200" dirty="0" err="1" smtClean="0"/>
              <a:t>e</a:t>
            </a:r>
            <a:r>
              <a:rPr kumimoji="1" lang="en-US" altLang="ja-JP" sz="3200" baseline="30000" dirty="0" smtClean="0"/>
              <a:t>-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smtClean="0">
                <a:sym typeface="Wingdings"/>
              </a:rPr>
              <a:t> π</a:t>
            </a:r>
            <a:r>
              <a:rPr kumimoji="1" lang="en-US" altLang="ja-JP" sz="3200" baseline="30000" dirty="0" smtClean="0">
                <a:sym typeface="Wingdings"/>
              </a:rPr>
              <a:t>+</a:t>
            </a:r>
            <a:r>
              <a:rPr kumimoji="1" lang="en-US" altLang="ja-JP" sz="3200" dirty="0" smtClean="0">
                <a:sym typeface="Wingdings"/>
              </a:rPr>
              <a:t>π</a:t>
            </a:r>
            <a:r>
              <a:rPr kumimoji="1" lang="en-US" altLang="ja-JP" sz="3200" baseline="30000" dirty="0" smtClean="0">
                <a:sym typeface="Wingdings"/>
              </a:rPr>
              <a:t>-</a:t>
            </a:r>
            <a:r>
              <a:rPr kumimoji="1" lang="en-US" altLang="ja-JP" sz="3200" dirty="0" smtClean="0">
                <a:sym typeface="Wingdings"/>
              </a:rPr>
              <a:t> cross section</a:t>
            </a:r>
            <a:endParaRPr kumimoji="1" lang="ja-JP" altLang="en-US" sz="3200" dirty="0"/>
          </a:p>
        </p:txBody>
      </p:sp>
      <p:pic>
        <p:nvPicPr>
          <p:cNvPr id="5" name="図 4" descr="Shwartz_rep-cm11-2（ドラッグされました）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5"/>
          <a:stretch/>
        </p:blipFill>
        <p:spPr>
          <a:xfrm>
            <a:off x="4150992" y="3362371"/>
            <a:ext cx="4993007" cy="3367839"/>
          </a:xfrm>
          <a:prstGeom prst="rect">
            <a:avLst/>
          </a:prstGeom>
        </p:spPr>
      </p:pic>
      <p:pic>
        <p:nvPicPr>
          <p:cNvPr id="6" name="図 5" descr="スクリーンショット 2015-11-28 21.02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27" y="1123217"/>
            <a:ext cx="4128196" cy="202820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676361" y="3792217"/>
            <a:ext cx="302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Slide by Boris </a:t>
            </a:r>
            <a:r>
              <a:rPr lang="en-US" altLang="ja-JP" dirty="0" err="1" smtClean="0">
                <a:solidFill>
                  <a:prstClr val="black"/>
                </a:solidFill>
                <a:latin typeface="Candara"/>
                <a:ea typeface="HGP明朝E"/>
              </a:rPr>
              <a:t>Shwartz</a:t>
            </a:r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 (BINP)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37540" y="808544"/>
            <a:ext cx="145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Candara"/>
                <a:ea typeface="HGP明朝E"/>
              </a:rPr>
              <a:t>1507.08188v3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pic>
        <p:nvPicPr>
          <p:cNvPr id="9" name="図 8" descr="スクリーンショット 2015-11-28 21.18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" y="993210"/>
            <a:ext cx="4095782" cy="201076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35902" y="2913908"/>
            <a:ext cx="3748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1100" dirty="0" err="1">
                <a:solidFill>
                  <a:prstClr val="black"/>
                </a:solidFill>
                <a:latin typeface="Candara"/>
                <a:ea typeface="HGP明朝E"/>
              </a:rPr>
              <a:t>Hagiwara</a:t>
            </a:r>
            <a:r>
              <a:rPr lang="pl-PL" altLang="ja-JP" sz="1100" dirty="0">
                <a:solidFill>
                  <a:prstClr val="black"/>
                </a:solidFill>
                <a:latin typeface="Candara"/>
                <a:ea typeface="HGP明朝E"/>
              </a:rPr>
              <a:t> et al.</a:t>
            </a:r>
            <a:r>
              <a:rPr lang="pl-PL" altLang="ja-JP" sz="1100" b="1" dirty="0">
                <a:solidFill>
                  <a:prstClr val="black"/>
                </a:solidFill>
                <a:latin typeface="Candara"/>
                <a:ea typeface="HGP明朝E"/>
              </a:rPr>
              <a:t>, </a:t>
            </a:r>
            <a:r>
              <a:rPr lang="pl-PL" altLang="ja-JP" sz="1100" dirty="0">
                <a:solidFill>
                  <a:prstClr val="black"/>
                </a:solidFill>
                <a:latin typeface="Candara"/>
                <a:ea typeface="HGP明朝E"/>
              </a:rPr>
              <a:t>J. </a:t>
            </a:r>
            <a:r>
              <a:rPr lang="pl-PL" altLang="ja-JP" sz="1100" dirty="0" err="1">
                <a:solidFill>
                  <a:prstClr val="black"/>
                </a:solidFill>
                <a:latin typeface="Candara"/>
                <a:ea typeface="HGP明朝E"/>
              </a:rPr>
              <a:t>Phys</a:t>
            </a:r>
            <a:r>
              <a:rPr lang="pl-PL" altLang="ja-JP" sz="1100" dirty="0">
                <a:solidFill>
                  <a:prstClr val="black"/>
                </a:solidFill>
                <a:latin typeface="Candara"/>
                <a:ea typeface="HGP明朝E"/>
              </a:rPr>
              <a:t>. G: </a:t>
            </a:r>
            <a:r>
              <a:rPr lang="pl-PL" altLang="ja-JP" sz="1100" dirty="0" err="1">
                <a:solidFill>
                  <a:prstClr val="black"/>
                </a:solidFill>
                <a:latin typeface="Candara"/>
                <a:ea typeface="HGP明朝E"/>
              </a:rPr>
              <a:t>Nucl</a:t>
            </a:r>
            <a:r>
              <a:rPr lang="pl-PL" altLang="ja-JP" sz="1100" dirty="0">
                <a:solidFill>
                  <a:prstClr val="black"/>
                </a:solidFill>
                <a:latin typeface="Candara"/>
                <a:ea typeface="HGP明朝E"/>
              </a:rPr>
              <a:t>. Part. </a:t>
            </a:r>
            <a:r>
              <a:rPr lang="pl-PL" altLang="ja-JP" sz="1100" dirty="0" err="1">
                <a:solidFill>
                  <a:prstClr val="black"/>
                </a:solidFill>
                <a:latin typeface="Candara"/>
                <a:ea typeface="HGP明朝E"/>
              </a:rPr>
              <a:t>Phys</a:t>
            </a:r>
            <a:r>
              <a:rPr lang="pl-PL" altLang="ja-JP" sz="1100" dirty="0">
                <a:solidFill>
                  <a:prstClr val="black"/>
                </a:solidFill>
                <a:latin typeface="Candara"/>
                <a:ea typeface="HGP明朝E"/>
              </a:rPr>
              <a:t>. 38 (2011) 085003 </a:t>
            </a:r>
          </a:p>
        </p:txBody>
      </p:sp>
    </p:spTree>
    <p:extLst>
      <p:ext uri="{BB962C8B-B14F-4D97-AF65-F5344CB8AC3E}">
        <p14:creationId xmlns:p14="http://schemas.microsoft.com/office/powerpoint/2010/main" val="3132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319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EDM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 descr="スクリーンショット 2015-10-20 13.24.4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69" y="1924642"/>
            <a:ext cx="2188422" cy="1852664"/>
          </a:xfrm>
          <a:prstGeom prst="rect">
            <a:avLst/>
          </a:prstGeom>
        </p:spPr>
      </p:pic>
      <p:pic>
        <p:nvPicPr>
          <p:cNvPr id="5" name="図 4" descr="スクリーンショット 2015-10-20 13.25.5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92" y="4346398"/>
            <a:ext cx="3065334" cy="163570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81692" y="1417638"/>
            <a:ext cx="2313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SM allowed diagram</a:t>
            </a:r>
          </a:p>
          <a:p>
            <a:r>
              <a:rPr kumimoji="1" lang="en-US" altLang="ja-JP" sz="2000" dirty="0" smtClean="0"/>
              <a:t>(via CKM)</a:t>
            </a:r>
            <a:endParaRPr kumimoji="1" lang="ja-JP" altLang="en-US" sz="2000" dirty="0"/>
          </a:p>
        </p:txBody>
      </p:sp>
      <p:pic>
        <p:nvPicPr>
          <p:cNvPr id="7" name="図 6" descr="スクリーンショット 2015-10-20 13.25.55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44" y="3569279"/>
            <a:ext cx="2879224" cy="12668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539056" y="3613454"/>
            <a:ext cx="345455" cy="2616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1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W</a:t>
            </a:r>
            <a:endParaRPr kumimoji="1" lang="ja-JP" altLang="en-US" sz="1100" i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2383" y="3284984"/>
            <a:ext cx="345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i="1" dirty="0" smtClean="0">
                <a:latin typeface="Times New Roman"/>
                <a:cs typeface="Times New Roman"/>
              </a:rPr>
              <a:t>W</a:t>
            </a:r>
            <a:endParaRPr kumimoji="1" lang="ja-JP" altLang="en-US" sz="1100" i="1" dirty="0">
              <a:latin typeface="Times New Roman"/>
              <a:cs typeface="Times New Roman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0284" y="4194579"/>
            <a:ext cx="206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SUSY contribution</a:t>
            </a:r>
            <a:endParaRPr kumimoji="1" lang="ja-JP" altLang="en-US" sz="2000" dirty="0"/>
          </a:p>
        </p:txBody>
      </p:sp>
      <p:pic>
        <p:nvPicPr>
          <p:cNvPr id="11" name="図 10" descr="スクリーンショット 2013-04-02 17.23.2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62420" y="5429470"/>
            <a:ext cx="4849622" cy="17296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5934" y="1209622"/>
            <a:ext cx="5460237" cy="422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58" t="14879" r="4958" b="99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4437198" y="4862254"/>
            <a:ext cx="1441731" cy="142943"/>
            <a:chOff x="521" y="1616"/>
            <a:chExt cx="908" cy="90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90"/>
                </a:solidFill>
              </a:endParaRPr>
            </a:p>
          </p:txBody>
        </p: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0"/>
              <a:chOff x="612" y="1616"/>
              <a:chExt cx="726" cy="90"/>
            </a:xfrm>
          </p:grpSpPr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748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22" name="テキスト ボックス 21"/>
          <p:cNvSpPr txBox="1"/>
          <p:nvPr/>
        </p:nvSpPr>
        <p:spPr>
          <a:xfrm>
            <a:off x="7180966" y="3564807"/>
            <a:ext cx="1743308" cy="64631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target sensitivity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-21</a:t>
            </a:r>
            <a:r>
              <a:rPr lang="en-US" altLang="ja-JP" dirty="0" smtClean="0">
                <a:solidFill>
                  <a:srgbClr val="FF0000"/>
                </a:solidFill>
              </a:rPr>
              <a:t> e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cm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80955" y="4523284"/>
            <a:ext cx="7770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90"/>
                </a:solidFill>
              </a:rPr>
              <a:t>linear</a:t>
            </a:r>
            <a:endParaRPr kumimoji="1" lang="ja-JP" altLang="en-US" sz="2000" dirty="0">
              <a:solidFill>
                <a:srgbClr val="000090"/>
              </a:solidFill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434920" y="5038087"/>
            <a:ext cx="3797993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1pPr>
            <a:lvl2pPr marL="503238"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2pPr>
            <a:lvl3pPr marL="1008063"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3pPr>
            <a:lvl4pPr marL="1511300"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4pPr>
            <a:lvl5pPr marL="2016125"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5pPr>
            <a:lvl6pPr marL="2473325" defTabSz="10080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6pPr>
            <a:lvl7pPr marL="2930525" defTabSz="10080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7pPr>
            <a:lvl8pPr marL="3387725" defTabSz="10080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8pPr>
            <a:lvl9pPr marL="3844925" defTabSz="10080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de-CH" sz="1800" b="1" i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de-CH" sz="1800" b="1" i="1" dirty="0" err="1" smtClean="0">
                <a:solidFill>
                  <a:srgbClr val="000090"/>
                </a:solidFill>
                <a:latin typeface="Arial" charset="0"/>
              </a:rPr>
              <a:t>scaled</a:t>
            </a:r>
            <a:r>
              <a:rPr lang="de-CH" sz="1800" b="1" i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de-CH" sz="1800" b="1" i="1" dirty="0" err="1" smtClean="0">
                <a:solidFill>
                  <a:srgbClr val="000090"/>
                </a:solidFill>
                <a:latin typeface="Arial" charset="0"/>
              </a:rPr>
              <a:t>electron</a:t>
            </a:r>
            <a:r>
              <a:rPr lang="de-CH" sz="1800" b="1" i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de-CH" sz="1800" b="1" i="1" dirty="0">
                <a:solidFill>
                  <a:srgbClr val="000090"/>
                </a:solidFill>
                <a:latin typeface="Arial" charset="0"/>
              </a:rPr>
              <a:t>EDM </a:t>
            </a:r>
            <a:r>
              <a:rPr lang="de-CH" sz="1800" b="1" i="1" dirty="0" err="1" smtClean="0">
                <a:solidFill>
                  <a:srgbClr val="000090"/>
                </a:solidFill>
                <a:latin typeface="Arial" charset="0"/>
              </a:rPr>
              <a:t>limit</a:t>
            </a:r>
            <a:r>
              <a:rPr lang="de-CH" sz="1800" b="1" i="1" dirty="0" smtClean="0">
                <a:solidFill>
                  <a:srgbClr val="000090"/>
                </a:solidFill>
                <a:latin typeface="Arial" charset="0"/>
              </a:rPr>
              <a:t> (</a:t>
            </a:r>
            <a:r>
              <a:rPr lang="de-CH" sz="1800" b="1" i="1" dirty="0" err="1" smtClean="0">
                <a:solidFill>
                  <a:srgbClr val="000090"/>
                </a:solidFill>
                <a:latin typeface="Arial" charset="0"/>
              </a:rPr>
              <a:t>ThO</a:t>
            </a:r>
            <a:r>
              <a:rPr lang="de-CH" sz="1800" b="1" i="1" dirty="0" smtClean="0">
                <a:solidFill>
                  <a:srgbClr val="000090"/>
                </a:solidFill>
                <a:latin typeface="Arial" charset="0"/>
              </a:rPr>
              <a:t>)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7105884" y="2328035"/>
            <a:ext cx="1522184" cy="11883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375791" y="2858494"/>
            <a:ext cx="1354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&lt; 10</a:t>
            </a:r>
            <a:r>
              <a:rPr kumimoji="1" lang="en-US" altLang="ja-JP" sz="2000" baseline="30000" dirty="0" smtClean="0"/>
              <a:t>-36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ecm</a:t>
            </a:r>
            <a:endParaRPr kumimoji="1" lang="ja-JP" altLang="en-US" sz="2000" dirty="0"/>
          </a:p>
        </p:txBody>
      </p:sp>
      <p:sp>
        <p:nvSpPr>
          <p:cNvPr id="28" name="正方形/長方形 27"/>
          <p:cNvSpPr/>
          <p:nvPr/>
        </p:nvSpPr>
        <p:spPr>
          <a:xfrm>
            <a:off x="4433790" y="1604138"/>
            <a:ext cx="4595232" cy="136978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5183677" y="2046446"/>
            <a:ext cx="3584875" cy="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27" tIns="41464" rIns="82927" bIns="41464">
            <a:spAutoFit/>
          </a:bodyPr>
          <a:lstStyle/>
          <a:p>
            <a:r>
              <a:rPr lang="de-CH" dirty="0" err="1" smtClean="0">
                <a:solidFill>
                  <a:schemeClr val="bg1"/>
                </a:solidFill>
                <a:latin typeface="Arial" charset="0"/>
              </a:rPr>
              <a:t>excluded</a:t>
            </a:r>
            <a:r>
              <a:rPr lang="de-CH" dirty="0" smtClean="0">
                <a:solidFill>
                  <a:schemeClr val="bg1"/>
                </a:solidFill>
                <a:latin typeface="Arial" charset="0"/>
              </a:rPr>
              <a:t> (90%CL) </a:t>
            </a:r>
            <a:r>
              <a:rPr lang="de-CH" dirty="0" err="1" smtClean="0">
                <a:solidFill>
                  <a:schemeClr val="bg1"/>
                </a:solidFill>
                <a:latin typeface="Arial" charset="0"/>
              </a:rPr>
              <a:t>by</a:t>
            </a:r>
            <a:r>
              <a:rPr lang="de-CH" dirty="0" smtClean="0">
                <a:solidFill>
                  <a:schemeClr val="bg1"/>
                </a:solidFill>
                <a:latin typeface="Arial" charset="0"/>
              </a:rPr>
              <a:t> BNL </a:t>
            </a:r>
            <a:r>
              <a:rPr lang="de-CH" dirty="0">
                <a:solidFill>
                  <a:schemeClr val="bg1"/>
                </a:solidFill>
                <a:latin typeface="Arial" charset="0"/>
              </a:rPr>
              <a:t>[2008]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433790" y="2972110"/>
            <a:ext cx="4593418" cy="654957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1" name="Group 9"/>
          <p:cNvGrpSpPr>
            <a:grpSpLocks/>
          </p:cNvGrpSpPr>
          <p:nvPr/>
        </p:nvGrpSpPr>
        <p:grpSpPr bwMode="auto">
          <a:xfrm>
            <a:off x="4426315" y="4225441"/>
            <a:ext cx="1441731" cy="142943"/>
            <a:chOff x="521" y="1616"/>
            <a:chExt cx="908" cy="90"/>
          </a:xfrm>
        </p:grpSpPr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90"/>
                </a:solidFill>
              </a:endParaRPr>
            </a:p>
          </p:txBody>
        </p:sp>
        <p:grpSp>
          <p:nvGrpSpPr>
            <p:cNvPr id="33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0"/>
              <a:chOff x="612" y="1616"/>
              <a:chExt cx="726" cy="90"/>
            </a:xfrm>
          </p:grpSpPr>
          <p:sp>
            <p:nvSpPr>
              <p:cNvPr id="34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>
                <a:off x="748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39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40" name="テキスト ボックス 39"/>
          <p:cNvSpPr txBox="1"/>
          <p:nvPr/>
        </p:nvSpPr>
        <p:spPr>
          <a:xfrm>
            <a:off x="4644667" y="3879214"/>
            <a:ext cx="1076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</a:rPr>
              <a:t>quadratic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  <p:grpSp>
        <p:nvGrpSpPr>
          <p:cNvPr id="41" name="Group 9"/>
          <p:cNvGrpSpPr>
            <a:grpSpLocks/>
          </p:cNvGrpSpPr>
          <p:nvPr/>
        </p:nvGrpSpPr>
        <p:grpSpPr bwMode="auto">
          <a:xfrm>
            <a:off x="4424502" y="3534182"/>
            <a:ext cx="1441731" cy="142943"/>
            <a:chOff x="521" y="1616"/>
            <a:chExt cx="908" cy="90"/>
          </a:xfrm>
        </p:grpSpPr>
        <p:sp>
          <p:nvSpPr>
            <p:cNvPr id="42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90"/>
                </a:solidFill>
              </a:endParaRPr>
            </a:p>
          </p:txBody>
        </p:sp>
        <p:grpSp>
          <p:nvGrpSpPr>
            <p:cNvPr id="43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0"/>
              <a:chOff x="612" y="1616"/>
              <a:chExt cx="726" cy="90"/>
            </a:xfrm>
          </p:grpSpPr>
          <p:sp>
            <p:nvSpPr>
              <p:cNvPr id="44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45" name="Line 13"/>
              <p:cNvSpPr>
                <a:spLocks noChangeShapeType="1"/>
              </p:cNvSpPr>
              <p:nvPr/>
            </p:nvSpPr>
            <p:spPr bwMode="auto">
              <a:xfrm>
                <a:off x="748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46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48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0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50" name="テキスト ボックス 49"/>
          <p:cNvSpPr txBox="1"/>
          <p:nvPr/>
        </p:nvSpPr>
        <p:spPr>
          <a:xfrm>
            <a:off x="4651923" y="3206100"/>
            <a:ext cx="6754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</a:rPr>
              <a:t>cubic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907694" y="2544802"/>
            <a:ext cx="232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FFFF00"/>
                </a:solidFill>
              </a:rPr>
              <a:t>source </a:t>
            </a:r>
            <a:r>
              <a:rPr kumimoji="1" lang="en-US" altLang="ja-JP" i="1" dirty="0" smtClean="0">
                <a:solidFill>
                  <a:srgbClr val="FFFF00"/>
                </a:solidFill>
              </a:rPr>
              <a:t>of g-2 anomaly</a:t>
            </a:r>
            <a:endParaRPr kumimoji="1" lang="ja-JP" altLang="en-US" i="1" dirty="0">
              <a:solidFill>
                <a:srgbClr val="FFFF00"/>
              </a:solidFill>
            </a:endParaRPr>
          </a:p>
        </p:txBody>
      </p:sp>
      <p:grpSp>
        <p:nvGrpSpPr>
          <p:cNvPr id="53" name="Group 9"/>
          <p:cNvGrpSpPr>
            <a:grpSpLocks/>
          </p:cNvGrpSpPr>
          <p:nvPr/>
        </p:nvGrpSpPr>
        <p:grpSpPr bwMode="auto">
          <a:xfrm>
            <a:off x="5203267" y="2925972"/>
            <a:ext cx="1441731" cy="142943"/>
            <a:chOff x="521" y="1616"/>
            <a:chExt cx="908" cy="90"/>
          </a:xfrm>
        </p:grpSpPr>
        <p:sp>
          <p:nvSpPr>
            <p:cNvPr id="54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55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0"/>
              <a:chOff x="612" y="1616"/>
              <a:chExt cx="726" cy="90"/>
            </a:xfrm>
          </p:grpSpPr>
          <p:sp>
            <p:nvSpPr>
              <p:cNvPr id="56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7" name="Line 13"/>
              <p:cNvSpPr>
                <a:spLocks noChangeShapeType="1"/>
              </p:cNvSpPr>
              <p:nvPr/>
            </p:nvSpPr>
            <p:spPr bwMode="auto">
              <a:xfrm>
                <a:off x="748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8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9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0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1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62" name="テキスト ボックス 61"/>
          <p:cNvSpPr txBox="1"/>
          <p:nvPr/>
        </p:nvSpPr>
        <p:spPr>
          <a:xfrm>
            <a:off x="7124028" y="3046496"/>
            <a:ext cx="1732642" cy="40009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20" tIns="45711" rIns="91420" bIns="45711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J-PARC/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FNAL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81692" y="6229034"/>
            <a:ext cx="487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Fukuyama, </a:t>
            </a:r>
            <a:r>
              <a:rPr lang="en-US" altLang="ja-JP" dirty="0" err="1"/>
              <a:t>Int.J.Mod.Phys</a:t>
            </a:r>
            <a:r>
              <a:rPr lang="en-US" altLang="ja-JP" dirty="0"/>
              <a:t>. A27 (2012) 1230015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586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ウェーブ.thmx</Template>
  <TotalTime>40813</TotalTime>
  <Words>1777</Words>
  <Application>Microsoft Macintosh PowerPoint</Application>
  <PresentationFormat>画面に合わせる (4:3)</PresentationFormat>
  <Paragraphs>409</Paragraphs>
  <Slides>34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8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3" baseType="lpstr">
      <vt:lpstr>ウェーブ</vt:lpstr>
      <vt:lpstr>6_Office テーマ</vt:lpstr>
      <vt:lpstr>1_ホワイト</vt:lpstr>
      <vt:lpstr>5_ホワイト</vt:lpstr>
      <vt:lpstr>7_Office テーマ</vt:lpstr>
      <vt:lpstr>9_ホワイト</vt:lpstr>
      <vt:lpstr>2_ホワイト</vt:lpstr>
      <vt:lpstr>5_ウェーブ</vt:lpstr>
      <vt:lpstr>数式</vt:lpstr>
      <vt:lpstr>Measurement of muon g-2/EDM  with ultra-cold muon beam</vt:lpstr>
      <vt:lpstr>PowerPoint プレゼンテーション</vt:lpstr>
      <vt:lpstr>PowerPoint プレゼンテーション</vt:lpstr>
      <vt:lpstr>Particle dipole moments</vt:lpstr>
      <vt:lpstr>Anomalous magnetic moment</vt:lpstr>
      <vt:lpstr>Anomalous magnetic moment</vt:lpstr>
      <vt:lpstr>Comparison with experiments</vt:lpstr>
      <vt:lpstr>Critical inputs : e+e-  π+π- cross section</vt:lpstr>
      <vt:lpstr>muon EDM</vt:lpstr>
      <vt:lpstr>Why g-2 and EDM with new method?</vt:lpstr>
      <vt:lpstr>Major systematic uncertainties</vt:lpstr>
      <vt:lpstr>muon g-2 and EDM measurements</vt:lpstr>
      <vt:lpstr>Ultra-cold Muon</vt:lpstr>
      <vt:lpstr>PowerPoint プレゼンテーション</vt:lpstr>
      <vt:lpstr>TDR</vt:lpstr>
      <vt:lpstr>Comparison of experiments</vt:lpstr>
      <vt:lpstr>E34 collaborators</vt:lpstr>
      <vt:lpstr>Muonium production</vt:lpstr>
      <vt:lpstr>PowerPoint プレゼンテーション</vt:lpstr>
      <vt:lpstr>Muon accelerator development</vt:lpstr>
      <vt:lpstr>Electro-static acceleration</vt:lpstr>
      <vt:lpstr>RFQ offline test at J-PARC</vt:lpstr>
      <vt:lpstr>low-β section (IH)</vt:lpstr>
      <vt:lpstr>mid-β section (DAW)</vt:lpstr>
      <vt:lpstr>Muon acceleration at H-line</vt:lpstr>
      <vt:lpstr>Muon acceleration at H-line</vt:lpstr>
      <vt:lpstr>Muon beam injection and storage</vt:lpstr>
      <vt:lpstr>Muon storage magnet and detector</vt:lpstr>
      <vt:lpstr>B-field shimming test with the MuSEUM magnet (1.7 T) at J-PARC</vt:lpstr>
      <vt:lpstr>Field shimming by iron arrays</vt:lpstr>
      <vt:lpstr>Field shimming by iron arrays</vt:lpstr>
      <vt:lpstr>Muon storage magnet and detector</vt:lpstr>
      <vt:lpstr>Positron tracking detector</vt:lpstr>
      <vt:lpstr>Summary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muonium emission from silica aerogel </dc:title>
  <dc:creator>三部 勉</dc:creator>
  <cp:lastModifiedBy>三部 勉</cp:lastModifiedBy>
  <cp:revision>559</cp:revision>
  <dcterms:created xsi:type="dcterms:W3CDTF">2013-07-29T10:22:16Z</dcterms:created>
  <dcterms:modified xsi:type="dcterms:W3CDTF">2016-03-14T08:37:50Z</dcterms:modified>
</cp:coreProperties>
</file>