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2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gray">
          <a:xfrm>
            <a:off x="2743200" y="6621464"/>
            <a:ext cx="9448800" cy="250825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6980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ja-JP" altLang="en-US" sz="1800">
              <a:solidFill>
                <a:prstClr val="black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gray">
          <a:xfrm>
            <a:off x="-19051" y="1"/>
            <a:ext cx="12211051" cy="1412875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78824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ja-JP" altLang="en-US" sz="1800">
              <a:solidFill>
                <a:prstClr val="black"/>
              </a:solidFill>
            </a:endParaRPr>
          </a:p>
        </p:txBody>
      </p:sp>
      <p:sp>
        <p:nvSpPr>
          <p:cNvPr id="4100" name="Oval 4" descr="80%"/>
          <p:cNvSpPr>
            <a:spLocks noChangeArrowheads="1"/>
          </p:cNvSpPr>
          <p:nvPr/>
        </p:nvSpPr>
        <p:spPr bwMode="gray">
          <a:xfrm>
            <a:off x="203200" y="0"/>
            <a:ext cx="2641600" cy="1447800"/>
          </a:xfrm>
          <a:prstGeom prst="ellipse">
            <a:avLst/>
          </a:prstGeom>
          <a:pattFill prst="pct80">
            <a:fgClr>
              <a:schemeClr val="accent2"/>
            </a:fgClr>
            <a:bgClr>
              <a:schemeClr val="tx2"/>
            </a:bgClr>
          </a:patt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ja-JP" altLang="en-US" sz="1800">
              <a:solidFill>
                <a:prstClr val="black"/>
              </a:solidFill>
            </a:endParaRPr>
          </a:p>
        </p:txBody>
      </p:sp>
      <p:sp>
        <p:nvSpPr>
          <p:cNvPr id="4101" name="Oval 5" descr="75%"/>
          <p:cNvSpPr>
            <a:spLocks noChangeArrowheads="1"/>
          </p:cNvSpPr>
          <p:nvPr/>
        </p:nvSpPr>
        <p:spPr bwMode="gray">
          <a:xfrm>
            <a:off x="609600" y="165100"/>
            <a:ext cx="1727200" cy="1066800"/>
          </a:xfrm>
          <a:prstGeom prst="ellipse">
            <a:avLst/>
          </a:prstGeom>
          <a:pattFill prst="pct75">
            <a:fgClr>
              <a:schemeClr val="accent2"/>
            </a:fgClr>
            <a:bgClr>
              <a:schemeClr val="tx1"/>
            </a:bgClr>
          </a:patt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kumimoji="1"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4102" name="Oval 6" descr="80%"/>
          <p:cNvSpPr>
            <a:spLocks noChangeArrowheads="1"/>
          </p:cNvSpPr>
          <p:nvPr/>
        </p:nvSpPr>
        <p:spPr bwMode="gray">
          <a:xfrm>
            <a:off x="524933" y="393700"/>
            <a:ext cx="1811867" cy="609600"/>
          </a:xfrm>
          <a:prstGeom prst="ellipse">
            <a:avLst/>
          </a:prstGeom>
          <a:pattFill prst="pct80">
            <a:fgClr>
              <a:schemeClr val="accent2"/>
            </a:fgClr>
            <a:bgClr>
              <a:schemeClr val="tx1"/>
            </a:bgClr>
          </a:patt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kumimoji="1" lang="en-US" altLang="ja-JP" sz="4400" b="1" dirty="0">
                <a:solidFill>
                  <a:schemeClr val="bg1"/>
                </a:solidFill>
              </a:rPr>
              <a:t>KEK</a:t>
            </a:r>
            <a:endParaRPr kumimoji="1" lang="ja-JP" altLang="en-US" sz="4400" b="1" dirty="0">
              <a:solidFill>
                <a:schemeClr val="bg1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527051" y="2852739"/>
            <a:ext cx="11233149" cy="936625"/>
          </a:xfrm>
        </p:spPr>
        <p:txBody>
          <a:bodyPr/>
          <a:lstStyle>
            <a:lvl1pPr algn="ctr">
              <a:defRPr sz="400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ja-JP"/>
              <a:t>Click to edit Master title style</a:t>
            </a:r>
            <a:endParaRPr lang="ja-JP" altLang="ja-JP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814917" y="3933826"/>
            <a:ext cx="10752667" cy="57467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 b="0">
                <a:solidFill>
                  <a:schemeClr val="hlink"/>
                </a:solidFill>
              </a:defRPr>
            </a:lvl1pPr>
          </a:lstStyle>
          <a:p>
            <a:r>
              <a:rPr lang="en-US" altLang="ja-JP"/>
              <a:t>Click to edit Master subtitle style</a:t>
            </a:r>
            <a:endParaRPr lang="ja-JP" altLang="ja-JP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gray">
          <a:xfrm>
            <a:off x="2927352" y="1"/>
            <a:ext cx="9264649" cy="333375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ja-JP" altLang="en-US" sz="1800">
              <a:solidFill>
                <a:prstClr val="black"/>
              </a:solidFill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855200" y="0"/>
            <a:ext cx="1524000" cy="304800"/>
            <a:chOff x="4704" y="0"/>
            <a:chExt cx="720" cy="336"/>
          </a:xfrm>
        </p:grpSpPr>
        <p:sp>
          <p:nvSpPr>
            <p:cNvPr id="4107" name="Rectangle 11"/>
            <p:cNvSpPr>
              <a:spLocks noChangeArrowheads="1"/>
            </p:cNvSpPr>
            <p:nvPr userDrawn="1"/>
          </p:nvSpPr>
          <p:spPr bwMode="gray">
            <a:xfrm>
              <a:off x="4704" y="0"/>
              <a:ext cx="48" cy="3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kumimoji="1" lang="ja-JP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gray">
            <a:xfrm>
              <a:off x="5040" y="0"/>
              <a:ext cx="48" cy="33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kumimoji="1" lang="ja-JP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gray">
            <a:xfrm>
              <a:off x="5376" y="0"/>
              <a:ext cx="48" cy="33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kumimoji="1" lang="ja-JP" alt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4110" name="Rectangle 14"/>
          <p:cNvSpPr>
            <a:spLocks noChangeArrowheads="1"/>
          </p:cNvSpPr>
          <p:nvPr/>
        </p:nvSpPr>
        <p:spPr bwMode="gray">
          <a:xfrm>
            <a:off x="0" y="0"/>
            <a:ext cx="29464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ja-JP" altLang="en-US" sz="1800">
              <a:solidFill>
                <a:prstClr val="black"/>
              </a:solidFill>
            </a:endParaRP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gray">
          <a:xfrm>
            <a:off x="0" y="1384300"/>
            <a:ext cx="12192000" cy="2159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ja-JP" altLang="en-US" sz="1800">
              <a:solidFill>
                <a:prstClr val="black"/>
              </a:solidFill>
            </a:endParaRP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gray">
          <a:xfrm>
            <a:off x="0" y="1219200"/>
            <a:ext cx="121920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ja-JP" altLang="en-US" sz="1800">
              <a:solidFill>
                <a:prstClr val="black"/>
              </a:solidFill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gray">
          <a:xfrm>
            <a:off x="8341710" y="350104"/>
            <a:ext cx="32301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en-US" altLang="ja-JP" sz="2400" b="1" dirty="0">
                <a:solidFill>
                  <a:srgbClr val="FFFFFF"/>
                </a:solidFill>
              </a:rPr>
              <a:t>High Energy Accelerator</a:t>
            </a:r>
            <a:endParaRPr kumimoji="1" lang="en-US" altLang="ja-JP" sz="2400" b="1" baseline="0" dirty="0">
              <a:solidFill>
                <a:srgbClr val="FFFFFF"/>
              </a:solidFill>
            </a:endParaRPr>
          </a:p>
          <a:p>
            <a:pPr algn="ctr"/>
            <a:r>
              <a:rPr kumimoji="1" lang="en-US" altLang="ja-JP" sz="2400" b="1" baseline="0" dirty="0">
                <a:solidFill>
                  <a:srgbClr val="FFFFFF"/>
                </a:solidFill>
              </a:rPr>
              <a:t>Research Organization</a:t>
            </a:r>
            <a:endParaRPr kumimoji="1" lang="en-US" altLang="ja-JP" sz="2400" b="1" dirty="0">
              <a:solidFill>
                <a:srgbClr val="FFFFFF"/>
              </a:solidFill>
            </a:endParaRPr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dt" sz="half" idx="2"/>
          </p:nvPr>
        </p:nvSpPr>
        <p:spPr>
          <a:xfrm>
            <a:off x="8784167" y="6611939"/>
            <a:ext cx="2844800" cy="2682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787900" y="6611939"/>
            <a:ext cx="2844800" cy="26828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gray">
          <a:xfrm flipH="1">
            <a:off x="0" y="1219200"/>
            <a:ext cx="1219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kumimoji="1" lang="ja-JP" altLang="en-US" sz="1800">
              <a:solidFill>
                <a:prstClr val="black"/>
              </a:solidFill>
            </a:endParaRP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0" y="6616700"/>
            <a:ext cx="3600451" cy="255588"/>
            <a:chOff x="0" y="4168"/>
            <a:chExt cx="1701" cy="161"/>
          </a:xfrm>
        </p:grpSpPr>
        <p:sp>
          <p:nvSpPr>
            <p:cNvPr id="4118" name="Rectangle 22"/>
            <p:cNvSpPr>
              <a:spLocks noChangeArrowheads="1"/>
            </p:cNvSpPr>
            <p:nvPr/>
          </p:nvSpPr>
          <p:spPr bwMode="gray">
            <a:xfrm>
              <a:off x="0" y="4171"/>
              <a:ext cx="1501" cy="15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kumimoji="1" lang="ja-JP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4119" name="AutoShape 23"/>
            <p:cNvSpPr>
              <a:spLocks noChangeArrowheads="1"/>
            </p:cNvSpPr>
            <p:nvPr userDrawn="1"/>
          </p:nvSpPr>
          <p:spPr bwMode="gray">
            <a:xfrm>
              <a:off x="930" y="4168"/>
              <a:ext cx="771" cy="157"/>
            </a:xfrm>
            <a:prstGeom prst="parallelogram">
              <a:avLst>
                <a:gd name="adj" fmla="val 122771"/>
              </a:avLst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kumimoji="1" lang="ja-JP" alt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4120" name="Rectangle 24"/>
          <p:cNvSpPr>
            <a:spLocks noGrp="1" noChangeArrowheads="1"/>
          </p:cNvSpPr>
          <p:nvPr>
            <p:ph type="ftr" sz="quarter" idx="3"/>
          </p:nvPr>
        </p:nvSpPr>
        <p:spPr>
          <a:xfrm>
            <a:off x="239185" y="6588125"/>
            <a:ext cx="2976033" cy="268288"/>
          </a:xfrm>
        </p:spPr>
        <p:txBody>
          <a:bodyPr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AutoShape 2" descr="http://legacy.kek.jp/photoarchive/logo/keklogo-b.jpg"/>
          <p:cNvSpPr>
            <a:spLocks noChangeAspect="1" noChangeArrowheads="1"/>
          </p:cNvSpPr>
          <p:nvPr/>
        </p:nvSpPr>
        <p:spPr bwMode="auto">
          <a:xfrm>
            <a:off x="84667" y="-136525"/>
            <a:ext cx="4064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5297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0" grpId="1" animBg="1"/>
      <p:bldP spid="4101" grpId="0" animBg="1"/>
      <p:bldP spid="4101" grpId="1" animBg="1"/>
      <p:bldP spid="4102" grpId="0" animBg="1"/>
      <p:bldP spid="4102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2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60884" y="333375"/>
            <a:ext cx="2616200" cy="5976938"/>
          </a:xfrm>
        </p:spPr>
        <p:txBody>
          <a:bodyPr vert="eaVert"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2284" y="333375"/>
            <a:ext cx="7645400" cy="5976938"/>
          </a:xfrm>
        </p:spPr>
        <p:txBody>
          <a:bodyPr vert="eaVert"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09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D1E74-A12A-824D-AB33-18299B5E3D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5B216E-C75F-9142-BD09-91E8ECC5A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B48B0-3BE7-E241-9B5C-8F342B09C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29EB7-5708-BD44-B892-477A9157C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24407-EDC7-BD47-82FA-9C93577F5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9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BCA25-99A5-E441-AB69-D6D99F350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9EFBE-760A-114D-A596-D472AFE30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56706-B884-5A44-8A30-8224F3525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F7B93A-EA9A-7D4D-A9B5-D4612E8BD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8E7DE-4EBA-424B-B7B1-9882BCF7B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43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039F2-278C-2A49-B0AE-68FD4B5C3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9F5FD-2E87-FE43-AD8B-7B7D02238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51B2B-0054-0143-91F0-AE4E5A2AA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0E473-C975-894F-89F8-299F41694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022D6-723B-7247-8573-70A679E4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37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0C57A-FC41-384A-A811-C0859AD9A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1E6B8-68EF-174F-93D0-7C37B52DB1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ACC706-0D32-604A-B1E2-77B6AAC7A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660271-27A1-954F-8F78-E0696D5E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D9360-7043-1D4C-9B04-47B25A140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5460BF-5BCC-BC41-85C1-C828C07EB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3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56C10-8E43-1A49-BCD3-D50BEE43E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843C7-3776-3F49-A0E7-49D6938AC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351D3B-6231-3644-8B11-43CD22156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1C57A8-A7A4-3D40-8470-D555177072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00E99C-8780-F445-BC7E-CAF8AC0B02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683F5A-0E4B-D843-B8D9-70E1B42C7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360015-2759-8A4A-96A3-6C4F486F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90F854-DD6C-6C47-A816-E5D7CFAB9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715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5FDB-FD01-874C-933A-909409A37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6DA265-BEED-904E-931F-A13E154C8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ADF20C-401B-B845-8E5D-8FEDD46F9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ABA8E-17E2-8F41-8342-2634C314F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76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84F17B-D0E1-CD44-BC52-37F90751C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5C2AA6-4E05-0345-A45D-A6CF9847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FD8CA6-929D-6E48-B68C-BB2DA7EAD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68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A1B0E-863C-CA4E-A9E1-996598806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0F751-9C7C-A44D-8EF4-2C1ADAED9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8E087E-CD6B-C642-A385-30F8CB940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927F7-E4FD-2D43-826D-549C112D9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06851-6BC2-344D-9B1B-595C2FDF5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6FDD7-63B9-C943-82D8-4AD6F77D1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51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619483" y="6429396"/>
            <a:ext cx="5048285" cy="357166"/>
          </a:xfrm>
        </p:spPr>
        <p:txBody>
          <a:bodyPr wrap="square">
            <a:noAutofit/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144021" y="6500835"/>
            <a:ext cx="2844800" cy="268287"/>
          </a:xfrm>
        </p:spPr>
        <p:txBody>
          <a:bodyPr/>
          <a:lstStyle>
            <a:lvl1pPr>
              <a:defRPr sz="1200"/>
            </a:lvl1pPr>
          </a:lstStyle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633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7BF07-75B7-2F49-BEC3-95EFF2C7A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AB6BEA-02DF-774C-9116-18EF63C53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6875E5-5EB2-5C4B-A57C-F4C7B5A0D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4163AA-F924-5D49-8191-9655912D5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842CD0-B806-A44B-844B-CA1AFDE3F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1AD0CB-286C-B24B-B87D-51E43F633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577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0EF03-F287-DC4E-AF43-101AACAE4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0FB2C4-1FCA-AB45-9751-8E9353AFF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BD777-7F42-0843-B7E6-B80A3590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88290-2CA7-734C-84EF-4EA84A7E8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80EC3-6AA9-3C40-B360-8B7C230EE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225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53A0C6-BFE5-6E4C-9DBC-064598A4F8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28E3CD-A0DF-3244-A3D4-873CFAC7A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A8AB9-AB5A-8649-9147-1B9EF5FFC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C3364-329A-6C4B-ABDF-96C2CE10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C91C9-2BAA-DF4A-91C7-D9EFD3424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7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2284" y="1412875"/>
            <a:ext cx="5130800" cy="4897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246284" y="1412875"/>
            <a:ext cx="5130800" cy="4897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4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576064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Click to edit Master title style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98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0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12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1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ja-JP"/>
              <a:t>Click to edit Master title style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ja-JP"/>
              <a:t>Click icon to add picture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ja-JP"/>
              <a:t>Click to edit Master text styles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8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フローチャート : 手操作入力 29"/>
          <p:cNvSpPr/>
          <p:nvPr/>
        </p:nvSpPr>
        <p:spPr>
          <a:xfrm rot="16200000" flipH="1">
            <a:off x="9870298" y="4536299"/>
            <a:ext cx="357166" cy="4286237"/>
          </a:xfrm>
          <a:prstGeom prst="flowChartManualInp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prstClr val="black"/>
              </a:solidFill>
            </a:endParaRPr>
          </a:p>
        </p:txBody>
      </p:sp>
      <p:sp>
        <p:nvSpPr>
          <p:cNvPr id="28" name="フローチャート : 手操作入力 27"/>
          <p:cNvSpPr/>
          <p:nvPr/>
        </p:nvSpPr>
        <p:spPr>
          <a:xfrm rot="5400000">
            <a:off x="2012161" y="4488673"/>
            <a:ext cx="357166" cy="4381488"/>
          </a:xfrm>
          <a:prstGeom prst="flowChartManualInp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prstClr val="black"/>
              </a:solidFill>
            </a:endParaRPr>
          </a:p>
        </p:txBody>
      </p:sp>
      <p:sp>
        <p:nvSpPr>
          <p:cNvPr id="31" name="台形 30"/>
          <p:cNvSpPr/>
          <p:nvPr/>
        </p:nvSpPr>
        <p:spPr>
          <a:xfrm flipV="1">
            <a:off x="3524232" y="6500834"/>
            <a:ext cx="5238787" cy="357166"/>
          </a:xfrm>
          <a:prstGeom prst="trapezoid">
            <a:avLst>
              <a:gd name="adj" fmla="val 14352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prstClr val="black"/>
              </a:solidFill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gray">
          <a:xfrm>
            <a:off x="-19051" y="1"/>
            <a:ext cx="12211051" cy="1268413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78824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ja-JP" altLang="en-US" sz="1800">
              <a:solidFill>
                <a:prstClr val="black"/>
              </a:solidFill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03200" y="260350"/>
            <a:ext cx="2641600" cy="927100"/>
            <a:chOff x="96" y="0"/>
            <a:chExt cx="1248" cy="912"/>
          </a:xfrm>
        </p:grpSpPr>
        <p:sp>
          <p:nvSpPr>
            <p:cNvPr id="3076" name="Oval 4" descr="80%"/>
            <p:cNvSpPr>
              <a:spLocks noChangeArrowheads="1"/>
            </p:cNvSpPr>
            <p:nvPr userDrawn="1"/>
          </p:nvSpPr>
          <p:spPr bwMode="gray">
            <a:xfrm>
              <a:off x="96" y="0"/>
              <a:ext cx="1248" cy="912"/>
            </a:xfrm>
            <a:prstGeom prst="ellipse">
              <a:avLst/>
            </a:prstGeom>
            <a:pattFill prst="pct80">
              <a:fgClr>
                <a:schemeClr val="accent2"/>
              </a:fgClr>
              <a:bgClr>
                <a:schemeClr val="tx2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kumimoji="1" lang="ja-JP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077" name="Oval 5" descr="75%"/>
            <p:cNvSpPr>
              <a:spLocks noChangeArrowheads="1"/>
            </p:cNvSpPr>
            <p:nvPr userDrawn="1"/>
          </p:nvSpPr>
          <p:spPr bwMode="gray">
            <a:xfrm>
              <a:off x="288" y="104"/>
              <a:ext cx="816" cy="672"/>
            </a:xfrm>
            <a:prstGeom prst="ellipse">
              <a:avLst/>
            </a:prstGeom>
            <a:pattFill prst="pct75">
              <a:fgClr>
                <a:schemeClr val="accent2"/>
              </a:fgClr>
              <a:bgClr>
                <a:schemeClr val="tx1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kumimoji="1" lang="ja-JP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078" name="Oval 6" descr="80%"/>
            <p:cNvSpPr>
              <a:spLocks noChangeArrowheads="1"/>
            </p:cNvSpPr>
            <p:nvPr userDrawn="1"/>
          </p:nvSpPr>
          <p:spPr bwMode="gray">
            <a:xfrm>
              <a:off x="440" y="248"/>
              <a:ext cx="480" cy="384"/>
            </a:xfrm>
            <a:prstGeom prst="ellipse">
              <a:avLst/>
            </a:prstGeom>
            <a:pattFill prst="pct80">
              <a:fgClr>
                <a:schemeClr val="accent2"/>
              </a:fgClr>
              <a:bgClr>
                <a:schemeClr val="tx1"/>
              </a:bgClr>
            </a:patt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kumimoji="1" lang="ja-JP" alt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0" y="1"/>
            <a:ext cx="12192000" cy="333375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ja-JP" altLang="en-US" sz="1800">
              <a:solidFill>
                <a:prstClr val="black"/>
              </a:solidFill>
            </a:endParaRP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527051" y="0"/>
            <a:ext cx="1524000" cy="304800"/>
            <a:chOff x="4704" y="0"/>
            <a:chExt cx="720" cy="336"/>
          </a:xfrm>
        </p:grpSpPr>
        <p:sp>
          <p:nvSpPr>
            <p:cNvPr id="3081" name="Rectangle 9"/>
            <p:cNvSpPr>
              <a:spLocks noChangeArrowheads="1"/>
            </p:cNvSpPr>
            <p:nvPr userDrawn="1"/>
          </p:nvSpPr>
          <p:spPr bwMode="gray">
            <a:xfrm>
              <a:off x="4704" y="0"/>
              <a:ext cx="48" cy="3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kumimoji="1" lang="ja-JP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 userDrawn="1"/>
          </p:nvSpPr>
          <p:spPr bwMode="gray">
            <a:xfrm>
              <a:off x="5040" y="0"/>
              <a:ext cx="48" cy="336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kumimoji="1" lang="ja-JP" altLang="en-US" sz="1800">
                <a:solidFill>
                  <a:prstClr val="black"/>
                </a:solidFill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 userDrawn="1"/>
          </p:nvSpPr>
          <p:spPr bwMode="gray">
            <a:xfrm>
              <a:off x="5376" y="0"/>
              <a:ext cx="48" cy="33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kumimoji="1" lang="ja-JP" altLang="en-US" sz="1800">
                <a:solidFill>
                  <a:prstClr val="black"/>
                </a:solidFill>
              </a:endParaRPr>
            </a:p>
          </p:txBody>
        </p:sp>
      </p:grpSp>
      <p:sp>
        <p:nvSpPr>
          <p:cNvPr id="3084" name="Text Box 12"/>
          <p:cNvSpPr txBox="1">
            <a:spLocks noChangeArrowheads="1"/>
          </p:cNvSpPr>
          <p:nvPr/>
        </p:nvSpPr>
        <p:spPr bwMode="gray">
          <a:xfrm>
            <a:off x="7389100" y="1"/>
            <a:ext cx="41009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rgbClr val="FFFFFF"/>
                </a:solidFill>
              </a:rPr>
              <a:t>KEK</a:t>
            </a:r>
            <a:r>
              <a:rPr kumimoji="1" lang="en-US" altLang="ja-JP" sz="1400" b="1" baseline="0" dirty="0">
                <a:solidFill>
                  <a:srgbClr val="FFFFFF"/>
                </a:solidFill>
              </a:rPr>
              <a:t> (High Energy Accelerator Research Organization)</a:t>
            </a:r>
            <a:endParaRPr kumimoji="1" lang="en-US" altLang="ja-JP" sz="1400" b="1" dirty="0">
              <a:solidFill>
                <a:srgbClr val="FFFFFF"/>
              </a:solidFill>
            </a:endParaRP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body" idx="1"/>
          </p:nvPr>
        </p:nvSpPr>
        <p:spPr bwMode="gray">
          <a:xfrm>
            <a:off x="912284" y="1412875"/>
            <a:ext cx="10464800" cy="489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679432" y="6500835"/>
            <a:ext cx="28448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619483" y="6429396"/>
            <a:ext cx="5048285" cy="357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latinLnBrk="1">
              <a:spcBef>
                <a:spcPct val="50000"/>
              </a:spcBef>
              <a:defRPr kumimoji="0" sz="1200"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9144021" y="6500835"/>
            <a:ext cx="28448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0" y="892175"/>
            <a:ext cx="12192000" cy="400050"/>
            <a:chOff x="0" y="562"/>
            <a:chExt cx="5760" cy="252"/>
          </a:xfrm>
        </p:grpSpPr>
        <p:sp>
          <p:nvSpPr>
            <p:cNvPr id="3090" name="Rectangle 18"/>
            <p:cNvSpPr>
              <a:spLocks noChangeArrowheads="1"/>
            </p:cNvSpPr>
            <p:nvPr/>
          </p:nvSpPr>
          <p:spPr bwMode="gray">
            <a:xfrm>
              <a:off x="0" y="678"/>
              <a:ext cx="5760" cy="136"/>
            </a:xfrm>
            <a:prstGeom prst="rect">
              <a:avLst/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kumimoji="1" lang="ja-JP" altLang="en-US" sz="1800">
                <a:solidFill>
                  <a:prstClr val="black"/>
                </a:solidFill>
              </a:endParaRPr>
            </a:p>
          </p:txBody>
        </p: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0" y="562"/>
              <a:ext cx="5760" cy="138"/>
              <a:chOff x="0" y="576"/>
              <a:chExt cx="5760" cy="138"/>
            </a:xfrm>
          </p:grpSpPr>
          <p:sp>
            <p:nvSpPr>
              <p:cNvPr id="3092" name="Rectangle 20"/>
              <p:cNvSpPr>
                <a:spLocks noChangeArrowheads="1"/>
              </p:cNvSpPr>
              <p:nvPr/>
            </p:nvSpPr>
            <p:spPr bwMode="gray">
              <a:xfrm flipH="1" flipV="1">
                <a:off x="0" y="666"/>
                <a:ext cx="5760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kumimoji="1" lang="ja-JP" alt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3093" name="Rectangle 21"/>
              <p:cNvSpPr>
                <a:spLocks noChangeArrowheads="1"/>
              </p:cNvSpPr>
              <p:nvPr/>
            </p:nvSpPr>
            <p:spPr bwMode="gray">
              <a:xfrm flipH="1" flipV="1">
                <a:off x="4656" y="576"/>
                <a:ext cx="1104" cy="9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kumimoji="1" lang="ja-JP" alt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gray">
              <a:xfrm flipH="1" flipV="1">
                <a:off x="4560" y="576"/>
                <a:ext cx="96" cy="96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0" y="0"/>
                  </a:cxn>
                  <a:cxn ang="0">
                    <a:pos x="0" y="192"/>
                  </a:cxn>
                  <a:cxn ang="0">
                    <a:pos x="192" y="0"/>
                  </a:cxn>
                </a:cxnLst>
                <a:rect l="0" t="0" r="r" b="b"/>
                <a:pathLst>
                  <a:path w="192" h="192">
                    <a:moveTo>
                      <a:pt x="192" y="0"/>
                    </a:moveTo>
                    <a:lnTo>
                      <a:pt x="0" y="0"/>
                    </a:lnTo>
                    <a:lnTo>
                      <a:pt x="0" y="192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kumimoji="1" lang="ja-JP" altLang="en-US" sz="180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6" name="Group 23"/>
            <p:cNvGrpSpPr>
              <a:grpSpLocks/>
            </p:cNvGrpSpPr>
            <p:nvPr userDrawn="1"/>
          </p:nvGrpSpPr>
          <p:grpSpPr bwMode="auto">
            <a:xfrm>
              <a:off x="0" y="571"/>
              <a:ext cx="5760" cy="138"/>
              <a:chOff x="0" y="576"/>
              <a:chExt cx="5760" cy="138"/>
            </a:xfrm>
          </p:grpSpPr>
          <p:sp>
            <p:nvSpPr>
              <p:cNvPr id="3096" name="Rectangle 24"/>
              <p:cNvSpPr>
                <a:spLocks noChangeArrowheads="1"/>
              </p:cNvSpPr>
              <p:nvPr/>
            </p:nvSpPr>
            <p:spPr bwMode="gray">
              <a:xfrm flipH="1" flipV="1">
                <a:off x="0" y="666"/>
                <a:ext cx="5760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kumimoji="1" lang="ja-JP" alt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3097" name="Rectangle 25"/>
              <p:cNvSpPr>
                <a:spLocks noChangeArrowheads="1"/>
              </p:cNvSpPr>
              <p:nvPr/>
            </p:nvSpPr>
            <p:spPr bwMode="gray">
              <a:xfrm flipH="1" flipV="1">
                <a:off x="4656" y="576"/>
                <a:ext cx="1104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kumimoji="1" lang="ja-JP" altLang="en-US" sz="1800">
                  <a:solidFill>
                    <a:prstClr val="black"/>
                  </a:solidFill>
                </a:endParaRPr>
              </a:p>
            </p:txBody>
          </p:sp>
          <p:sp>
            <p:nvSpPr>
              <p:cNvPr id="3098" name="Freeform 26"/>
              <p:cNvSpPr>
                <a:spLocks/>
              </p:cNvSpPr>
              <p:nvPr/>
            </p:nvSpPr>
            <p:spPr bwMode="gray">
              <a:xfrm flipH="1" flipV="1">
                <a:off x="4560" y="576"/>
                <a:ext cx="96" cy="96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0" y="0"/>
                  </a:cxn>
                  <a:cxn ang="0">
                    <a:pos x="0" y="192"/>
                  </a:cxn>
                  <a:cxn ang="0">
                    <a:pos x="192" y="0"/>
                  </a:cxn>
                </a:cxnLst>
                <a:rect l="0" t="0" r="r" b="b"/>
                <a:pathLst>
                  <a:path w="192" h="192">
                    <a:moveTo>
                      <a:pt x="192" y="0"/>
                    </a:moveTo>
                    <a:lnTo>
                      <a:pt x="0" y="0"/>
                    </a:lnTo>
                    <a:lnTo>
                      <a:pt x="0" y="192"/>
                    </a:lnTo>
                    <a:lnTo>
                      <a:pt x="19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kumimoji="1" lang="ja-JP" altLang="en-US" sz="180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3099" name="Rectangle 27"/>
          <p:cNvSpPr>
            <a:spLocks noGrp="1" noChangeArrowheads="1"/>
          </p:cNvSpPr>
          <p:nvPr>
            <p:ph type="title"/>
          </p:nvPr>
        </p:nvSpPr>
        <p:spPr bwMode="gray">
          <a:xfrm>
            <a:off x="0" y="333376"/>
            <a:ext cx="121920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37604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ln>
            <a:solidFill>
              <a:sysClr val="windowText" lastClr="000000"/>
            </a:solidFill>
          </a:ln>
          <a:solidFill>
            <a:schemeClr val="bg1"/>
          </a:solidFill>
          <a:effectLst>
            <a:glow rad="63500">
              <a:schemeClr val="tx1">
                <a:alpha val="40000"/>
              </a:schemeClr>
            </a:glo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charset="-128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charset="-128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charset="-128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charset="-128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charset="-128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charset="-128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charset="-128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ＭＳ Ｐゴシック" charset="-128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kumimoji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462BF6-ECBA-D949-B6C7-BBDDC5E82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0046A-14EE-CC4D-B5A7-B232B0DBD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4CB80-3823-DB4D-AD7E-574D5C6687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18FA7-A395-B440-A709-E0CD989B972D}" type="datetimeFigureOut">
              <a:rPr lang="en-US" smtClean="0"/>
              <a:t>9/30/21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9E91E-2646-4E4B-B03B-4BFDDF7AA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9213D-A638-8E40-8A32-B4D14FEAAF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526C9-456C-5C4E-B18B-D28E1AED4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1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JP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27F4E-E460-7D42-BED0-9EEF4C7707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Closing talk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269063-A7BD-0C45-BFF5-2304606F34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6872" y="3612312"/>
            <a:ext cx="10668000" cy="1655762"/>
          </a:xfrm>
        </p:spPr>
        <p:txBody>
          <a:bodyPr/>
          <a:lstStyle/>
          <a:p>
            <a:endParaRPr lang="en-US" dirty="0"/>
          </a:p>
          <a:p>
            <a:r>
              <a:rPr lang="ja-JP" altLang="en-US"/>
              <a:t>松岡広大</a:t>
            </a:r>
            <a:r>
              <a:rPr lang="en-US" altLang="ja-JP" dirty="0"/>
              <a:t>[</a:t>
            </a:r>
            <a:r>
              <a:rPr lang="ja-JP" altLang="en-US"/>
              <a:t>幹事</a:t>
            </a:r>
            <a:r>
              <a:rPr lang="en-US" altLang="ja-JP" dirty="0"/>
              <a:t>]</a:t>
            </a:r>
            <a:r>
              <a:rPr lang="ja-JP" altLang="en-US"/>
              <a:t>、遠藤基、金児隆志、古賀太一朗、中村克朗、三島智（</a:t>
            </a:r>
            <a:r>
              <a:rPr lang="en-US" dirty="0"/>
              <a:t>KEK）</a:t>
            </a:r>
          </a:p>
          <a:p>
            <a:r>
              <a:rPr lang="en-US" dirty="0"/>
              <a:t>Flavor Physics Workshop 2021</a:t>
            </a:r>
          </a:p>
        </p:txBody>
      </p:sp>
    </p:spTree>
    <p:extLst>
      <p:ext uri="{BB962C8B-B14F-4D97-AF65-F5344CB8AC3E}">
        <p14:creationId xmlns:p14="http://schemas.microsoft.com/office/powerpoint/2010/main" val="219735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E439A-041E-BE4B-8951-868CD44CA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謝辞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CA63C-ADE3-E845-8214-60D7B628C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ご参加頂き＆盛り上げて頂きありがとうございました</a:t>
            </a:r>
            <a:r>
              <a:rPr lang="en-US" dirty="0"/>
              <a:t>。</a:t>
            </a:r>
          </a:p>
          <a:p>
            <a:pPr lvl="1"/>
            <a:r>
              <a:rPr lang="en-US" dirty="0" err="1"/>
              <a:t>講義・発表して頂いた講演者</a:t>
            </a:r>
            <a:endParaRPr lang="en-US" dirty="0"/>
          </a:p>
          <a:p>
            <a:pPr lvl="1"/>
            <a:r>
              <a:rPr lang="en-US" dirty="0" err="1"/>
              <a:t>座長をvolunteerして頂いた方</a:t>
            </a:r>
            <a:r>
              <a:rPr lang="en-US" dirty="0"/>
              <a:t>々</a:t>
            </a:r>
          </a:p>
          <a:p>
            <a:pPr lvl="1"/>
            <a:r>
              <a:rPr lang="en-US" dirty="0" err="1"/>
              <a:t>参加者の皆様</a:t>
            </a:r>
            <a:endParaRPr lang="en-US" dirty="0"/>
          </a:p>
          <a:p>
            <a:pPr lvl="1"/>
            <a:r>
              <a:rPr lang="en-US" dirty="0" err="1"/>
              <a:t>過去の世話人の方</a:t>
            </a:r>
            <a:r>
              <a:rPr lang="en-US" dirty="0"/>
              <a:t>々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626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0B5C8-0CA2-D14F-AA61-5AACB02E0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ベストトーク賞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9B236-88A6-994D-972B-2F06BF125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世話人の間での話し合いにより決めました</a:t>
            </a:r>
            <a:r>
              <a:rPr lang="en-US" dirty="0"/>
              <a:t>。</a:t>
            </a:r>
          </a:p>
          <a:p>
            <a:endParaRPr lang="en-US" dirty="0"/>
          </a:p>
          <a:p>
            <a:r>
              <a:rPr lang="en-US" dirty="0" err="1"/>
              <a:t>良いトークが多く選考は難しかったです</a:t>
            </a:r>
            <a:r>
              <a:rPr lang="en-US" dirty="0"/>
              <a:t>。</a:t>
            </a:r>
          </a:p>
          <a:p>
            <a:pPr lvl="1"/>
            <a:r>
              <a:rPr lang="en-US" dirty="0" err="1"/>
              <a:t>決してお世辞ではありません</a:t>
            </a:r>
            <a:r>
              <a:rPr lang="en-US" dirty="0"/>
              <a:t>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61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22E20-9BA1-C344-882C-A524F748C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ベストトーク賞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27998-6E38-9E4A-A95B-9C6760142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Motoko Fujiwara (Nagoya University, D3)</a:t>
            </a:r>
          </a:p>
          <a:p>
            <a:pPr lvl="1"/>
            <a:r>
              <a:rPr lang="en-US" dirty="0"/>
              <a:t>”Vanishing or non-vanishing rainbow? Reduction formulas of electric dipole moment”</a:t>
            </a:r>
          </a:p>
          <a:p>
            <a:r>
              <a:rPr lang="en-US" dirty="0"/>
              <a:t>Yuga Nakazawa (Ibaraki University, D2)</a:t>
            </a:r>
          </a:p>
          <a:p>
            <a:pPr lvl="1"/>
            <a:r>
              <a:rPr lang="en-US" dirty="0"/>
              <a:t>“J-PARC muon g-2/EDM</a:t>
            </a:r>
            <a:r>
              <a:rPr lang="ja-JP" altLang="en-US"/>
              <a:t>実験に向けたミューオン線形加速器の開発</a:t>
            </a:r>
            <a:r>
              <a:rPr lang="en-US" dirty="0"/>
              <a:t>”</a:t>
            </a:r>
          </a:p>
          <a:p>
            <a:pPr lvl="1"/>
            <a:endParaRPr lang="en-US" dirty="0"/>
          </a:p>
          <a:p>
            <a:r>
              <a:rPr lang="en-US" dirty="0" err="1"/>
              <a:t>受賞おめでとうございます</a:t>
            </a:r>
            <a:r>
              <a:rPr lang="en-US" dirty="0"/>
              <a:t>。</a:t>
            </a:r>
          </a:p>
          <a:p>
            <a:pPr lvl="1"/>
            <a:r>
              <a:rPr lang="en-US" dirty="0" err="1"/>
              <a:t>賞状と副賞（KEKグッズ）を贈呈いたします</a:t>
            </a:r>
            <a:r>
              <a:rPr lang="en-US" dirty="0"/>
              <a:t>。</a:t>
            </a:r>
          </a:p>
        </p:txBody>
      </p:sp>
      <p:pic>
        <p:nvPicPr>
          <p:cNvPr id="1026" name="Picture 2" descr="元素ならべ　ネコトートバッグ　メイン">
            <a:extLst>
              <a:ext uri="{FF2B5EF4-FFF2-40B4-BE49-F238E27FC236}">
                <a16:creationId xmlns:a16="http://schemas.microsoft.com/office/drawing/2014/main" id="{73FA2279-13C1-1845-9616-92ABD98EB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4225" y="4334125"/>
            <a:ext cx="1977775" cy="197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【素粒子グッズ】CP対称性の破れTシャツ">
            <a:extLst>
              <a:ext uri="{FF2B5EF4-FFF2-40B4-BE49-F238E27FC236}">
                <a16:creationId xmlns:a16="http://schemas.microsoft.com/office/drawing/2014/main" id="{673E1766-8324-6346-9E6F-2DF3F973B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712" y="4401593"/>
            <a:ext cx="1851369" cy="184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735074"/>
      </p:ext>
    </p:extLst>
  </p:cSld>
  <p:clrMapOvr>
    <a:masterClrMapping/>
  </p:clrMapOvr>
</p:sld>
</file>

<file path=ppt/theme/theme1.xml><?xml version="1.0" encoding="utf-8"?>
<a:theme xmlns:a="http://schemas.openxmlformats.org/drawingml/2006/main" name="Conference_Katsuro">
  <a:themeElements>
    <a:clrScheme name="Katsuro-Presentation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FFC000"/>
      </a:accent1>
      <a:accent2>
        <a:srgbClr val="0070C0"/>
      </a:accent2>
      <a:accent3>
        <a:srgbClr val="FFFF00"/>
      </a:accent3>
      <a:accent4>
        <a:srgbClr val="92D050"/>
      </a:accent4>
      <a:accent5>
        <a:srgbClr val="00B050"/>
      </a:accent5>
      <a:accent6>
        <a:srgbClr val="FF0000"/>
      </a:accent6>
      <a:hlink>
        <a:srgbClr val="33CC33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G-kiosk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BCEB1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3E3D5"/>
        </a:accent5>
        <a:accent6>
          <a:srgbClr val="2D5CB9"/>
        </a:accent6>
        <a:hlink>
          <a:srgbClr val="99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G-kiosk1 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FFB727"/>
        </a:accent1>
        <a:accent2>
          <a:srgbClr val="4F78BA"/>
        </a:accent2>
        <a:accent3>
          <a:srgbClr val="FFFFFF"/>
        </a:accent3>
        <a:accent4>
          <a:srgbClr val="000000"/>
        </a:accent4>
        <a:accent5>
          <a:srgbClr val="FFD8AC"/>
        </a:accent5>
        <a:accent6>
          <a:srgbClr val="476CA8"/>
        </a:accent6>
        <a:hlink>
          <a:srgbClr val="93CE4C"/>
        </a:hlink>
        <a:folHlink>
          <a:srgbClr val="FF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G-kiosk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3DDD7"/>
        </a:accent1>
        <a:accent2>
          <a:srgbClr val="4454CE"/>
        </a:accent2>
        <a:accent3>
          <a:srgbClr val="FFFFFF"/>
        </a:accent3>
        <a:accent4>
          <a:srgbClr val="000000"/>
        </a:accent4>
        <a:accent5>
          <a:srgbClr val="B7EBE8"/>
        </a:accent5>
        <a:accent6>
          <a:srgbClr val="3D4BBA"/>
        </a:accent6>
        <a:hlink>
          <a:srgbClr val="9999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Conference_Katsuro</Template>
  <TotalTime>25</TotalTime>
  <Words>112</Words>
  <Application>Microsoft Macintosh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Verdana</vt:lpstr>
      <vt:lpstr>Wingdings</vt:lpstr>
      <vt:lpstr>Conference_Katsuro</vt:lpstr>
      <vt:lpstr>Office Theme</vt:lpstr>
      <vt:lpstr>Closing talk</vt:lpstr>
      <vt:lpstr>謝辞</vt:lpstr>
      <vt:lpstr>ベストトーク賞</vt:lpstr>
      <vt:lpstr>ベストトーク賞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talk</dc:title>
  <dc:creator>Katsuro Nakamura</dc:creator>
  <cp:lastModifiedBy>Katsuro Nakamura</cp:lastModifiedBy>
  <cp:revision>8</cp:revision>
  <dcterms:created xsi:type="dcterms:W3CDTF">2021-09-30T03:10:11Z</dcterms:created>
  <dcterms:modified xsi:type="dcterms:W3CDTF">2021-09-30T08:07:49Z</dcterms:modified>
</cp:coreProperties>
</file>