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80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8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46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38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12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23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63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81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7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9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3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1D5F-8EC0-4C2E-9335-388EC1EF6BE4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2E8B-F267-4FA1-A793-D16C277DE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76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EWP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石川明正</a:t>
            </a:r>
            <a:endParaRPr kumimoji="1" lang="en-US" altLang="ja-JP" dirty="0" smtClean="0"/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東北大学</a:t>
            </a:r>
            <a:r>
              <a:rPr kumimoji="1"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sz="2400" dirty="0" smtClean="0"/>
              <a:t>Thanks </a:t>
            </a:r>
            <a:r>
              <a:rPr kumimoji="1" lang="ja-JP" altLang="en-US" sz="2400" dirty="0" smtClean="0"/>
              <a:t>西田さん、三宅さん </a:t>
            </a:r>
            <a:r>
              <a:rPr kumimoji="1" lang="en-US" altLang="ja-JP" sz="2400" dirty="0" smtClean="0"/>
              <a:t>for giving comments</a:t>
            </a:r>
            <a:endParaRPr kumimoji="1" lang="ja-JP" altLang="en-US" sz="2400" dirty="0"/>
          </a:p>
        </p:txBody>
      </p:sp>
      <p:pic>
        <p:nvPicPr>
          <p:cNvPr id="5123" name="Picture 3" descr="C:\Users\akimasa\Documents\presentation\logo\Toh_E_L_P_RG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8" y="0"/>
            <a:ext cx="110198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6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EWP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EWP</a:t>
            </a:r>
            <a:r>
              <a:rPr kumimoji="1" lang="ja-JP" altLang="en-US" sz="2400" dirty="0" smtClean="0"/>
              <a:t>グループは以下のモードをカバーする</a:t>
            </a:r>
            <a:endParaRPr kumimoji="1" lang="en-US" altLang="ja-JP" sz="2400" dirty="0" smtClean="0"/>
          </a:p>
          <a:p>
            <a:pPr lvl="1"/>
            <a:r>
              <a:rPr lang="en-US" altLang="ja-JP" sz="2000" dirty="0" smtClean="0"/>
              <a:t>b</a:t>
            </a:r>
            <a:r>
              <a:rPr lang="en-US" altLang="ja-JP" sz="2000" dirty="0" smtClean="0">
                <a:sym typeface="Wingdings" panose="05000000000000000000" pitchFamily="2" charset="2"/>
              </a:rPr>
              <a:t>(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s,d</a:t>
            </a:r>
            <a:r>
              <a:rPr lang="en-US" altLang="ja-JP" sz="2000" dirty="0">
                <a:sym typeface="Wingdings" panose="05000000000000000000" pitchFamily="2" charset="2"/>
              </a:rPr>
              <a:t>)</a:t>
            </a:r>
            <a:r>
              <a:rPr lang="en-US" altLang="ja-JP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altLang="ja-JP" sz="2000" dirty="0" smtClean="0">
                <a:sym typeface="Wingdings" panose="05000000000000000000" pitchFamily="2" charset="2"/>
              </a:rPr>
              <a:t>, </a:t>
            </a:r>
            <a:r>
              <a:rPr lang="en-US" altLang="ja-JP" sz="2000" dirty="0"/>
              <a:t>b</a:t>
            </a:r>
            <a:r>
              <a:rPr lang="en-US" altLang="ja-JP" sz="2000" dirty="0">
                <a:sym typeface="Wingdings" panose="05000000000000000000" pitchFamily="2" charset="2"/>
              </a:rPr>
              <a:t>(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s,d</a:t>
            </a:r>
            <a:r>
              <a:rPr lang="en-US" altLang="ja-JP" sz="2000" dirty="0" smtClean="0">
                <a:sym typeface="Wingdings" panose="05000000000000000000" pitchFamily="2" charset="2"/>
              </a:rPr>
              <a:t>)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l</a:t>
            </a:r>
            <a:r>
              <a:rPr lang="en-US" altLang="ja-JP" sz="2000" baseline="30000" dirty="0" err="1" smtClean="0">
                <a:sym typeface="Wingdings" panose="05000000000000000000" pitchFamily="2" charset="2"/>
              </a:rPr>
              <a:t>+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l</a:t>
            </a:r>
            <a:r>
              <a:rPr lang="en-US" altLang="ja-JP" sz="2000" baseline="30000" dirty="0" smtClean="0">
                <a:sym typeface="Wingdings" panose="05000000000000000000" pitchFamily="2" charset="2"/>
              </a:rPr>
              <a:t>-</a:t>
            </a:r>
            <a:r>
              <a:rPr lang="en-US" altLang="ja-JP" sz="2000" dirty="0" smtClean="0">
                <a:sym typeface="Wingdings" panose="05000000000000000000" pitchFamily="2" charset="2"/>
              </a:rPr>
              <a:t>,</a:t>
            </a:r>
            <a:r>
              <a:rPr lang="en-US" altLang="ja-JP" sz="2000" dirty="0"/>
              <a:t> b</a:t>
            </a:r>
            <a:r>
              <a:rPr lang="en-US" altLang="ja-JP" sz="2000" dirty="0">
                <a:sym typeface="Wingdings" panose="05000000000000000000" pitchFamily="2" charset="2"/>
              </a:rPr>
              <a:t>(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s,d</a:t>
            </a:r>
            <a:r>
              <a:rPr lang="en-US" altLang="ja-JP" sz="2000" dirty="0" smtClean="0">
                <a:sym typeface="Wingdings" panose="05000000000000000000" pitchFamily="2" charset="2"/>
              </a:rPr>
              <a:t>)</a:t>
            </a:r>
            <a:r>
              <a:rPr lang="en-US" altLang="ja-JP" sz="2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nn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lvl="1"/>
            <a:r>
              <a:rPr lang="en-US" altLang="ja-JP" sz="2000" dirty="0" err="1" smtClean="0">
                <a:sym typeface="Wingdings" panose="05000000000000000000" pitchFamily="2" charset="2"/>
              </a:rPr>
              <a:t>B</a:t>
            </a:r>
            <a:r>
              <a:rPr lang="en-US" altLang="ja-JP" sz="2000" baseline="-25000" dirty="0" err="1" smtClean="0">
                <a:sym typeface="Wingdings" panose="05000000000000000000" pitchFamily="2" charset="2"/>
              </a:rPr>
              <a:t>d,s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</a:t>
            </a:r>
            <a:r>
              <a:rPr lang="en-US" altLang="ja-JP" sz="2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altLang="ja-JP" sz="2000" dirty="0" smtClean="0">
                <a:sym typeface="Wingdings" panose="05000000000000000000" pitchFamily="2" charset="2"/>
              </a:rPr>
              <a:t>, 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B</a:t>
            </a:r>
            <a:r>
              <a:rPr lang="en-US" altLang="ja-JP" sz="2000" baseline="-25000" dirty="0" err="1">
                <a:sym typeface="Wingdings" panose="05000000000000000000" pitchFamily="2" charset="2"/>
              </a:rPr>
              <a:t>d,s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l+l</a:t>
            </a:r>
            <a:r>
              <a:rPr lang="en-US" altLang="ja-JP" sz="2000" dirty="0" smtClean="0">
                <a:sym typeface="Wingdings" panose="05000000000000000000" pitchFamily="2" charset="2"/>
              </a:rPr>
              <a:t>-, 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B</a:t>
            </a:r>
            <a:r>
              <a:rPr lang="en-US" altLang="ja-JP" sz="2000" baseline="-25000" dirty="0" err="1" smtClean="0">
                <a:sym typeface="Wingdings" panose="05000000000000000000" pitchFamily="2" charset="2"/>
              </a:rPr>
              <a:t>d,s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</a:t>
            </a:r>
            <a:r>
              <a:rPr lang="en-US" altLang="ja-JP" sz="2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nn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lvl="1"/>
            <a:r>
              <a:rPr lang="en-US" altLang="ja-JP" sz="2000" dirty="0"/>
              <a:t>One loop </a:t>
            </a:r>
            <a:r>
              <a:rPr lang="en-US" altLang="ja-JP" sz="2000" dirty="0" smtClean="0"/>
              <a:t>diagrams</a:t>
            </a:r>
            <a:r>
              <a:rPr lang="en-US" altLang="ja-JP" sz="2000" dirty="0" smtClean="0">
                <a:sym typeface="Wingdings" panose="05000000000000000000" pitchFamily="2" charset="2"/>
              </a:rPr>
              <a:t> with final states involving color singlet leptons or photons</a:t>
            </a:r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解析テクニックでは他のグループと </a:t>
            </a:r>
            <a:r>
              <a:rPr lang="en-US" altLang="ja-JP" sz="2400" dirty="0" smtClean="0"/>
              <a:t>overlap </a:t>
            </a:r>
            <a:r>
              <a:rPr lang="ja-JP" altLang="en-US" sz="2400" dirty="0" smtClean="0"/>
              <a:t>するところもあるので協力してやりたい</a:t>
            </a:r>
            <a:endParaRPr lang="en-US" altLang="ja-JP" sz="2400" dirty="0" smtClean="0"/>
          </a:p>
          <a:p>
            <a:pPr lvl="1"/>
            <a:r>
              <a:rPr lang="en-US" altLang="ja-JP" sz="2000" dirty="0" smtClean="0"/>
              <a:t>TCPV in B</a:t>
            </a:r>
            <a:r>
              <a:rPr lang="en-US" altLang="ja-JP" sz="2000" dirty="0" smtClean="0">
                <a:sym typeface="Wingdings" panose="05000000000000000000" pitchFamily="2" charset="2"/>
              </a:rPr>
              <a:t>Ks</a:t>
            </a:r>
            <a:r>
              <a:rPr lang="en-US" altLang="ja-JP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altLang="ja-JP" sz="2000" baseline="30000" dirty="0" smtClean="0">
                <a:sym typeface="Wingdings" panose="05000000000000000000" pitchFamily="2" charset="2"/>
              </a:rPr>
              <a:t>0</a:t>
            </a:r>
            <a:r>
              <a:rPr lang="en-US" altLang="ja-JP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altLang="ja-JP" sz="2000" dirty="0" smtClean="0"/>
              <a:t>, B</a:t>
            </a:r>
            <a:r>
              <a:rPr lang="en-US" altLang="ja-JP" sz="2000" dirty="0" smtClean="0">
                <a:sym typeface="Wingdings" panose="05000000000000000000" pitchFamily="2" charset="2"/>
              </a:rPr>
              <a:t></a:t>
            </a:r>
            <a:r>
              <a:rPr lang="en-US" altLang="ja-JP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r</a:t>
            </a:r>
            <a:r>
              <a:rPr lang="en-US" altLang="ja-JP" sz="2000" baseline="30000" dirty="0" smtClean="0">
                <a:sym typeface="Wingdings" panose="05000000000000000000" pitchFamily="2" charset="2"/>
              </a:rPr>
              <a:t>0</a:t>
            </a:r>
            <a:r>
              <a:rPr lang="en-US" altLang="ja-JP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altLang="ja-JP" sz="2000" dirty="0" smtClean="0">
                <a:sym typeface="Wingdings" panose="05000000000000000000" pitchFamily="2" charset="2"/>
              </a:rPr>
              <a:t> etc.  ICPV</a:t>
            </a:r>
            <a:r>
              <a:rPr lang="ja-JP" altLang="en-US" sz="2000" dirty="0" smtClean="0">
                <a:sym typeface="Wingdings" panose="05000000000000000000" pitchFamily="2" charset="2"/>
              </a:rPr>
              <a:t>グループ</a:t>
            </a:r>
            <a:endParaRPr lang="en-US" altLang="ja-JP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ja-JP" sz="2000" dirty="0" smtClean="0">
                <a:sym typeface="Wingdings" panose="05000000000000000000" pitchFamily="2" charset="2"/>
              </a:rPr>
              <a:t>BK(*)</a:t>
            </a:r>
            <a:r>
              <a:rPr lang="en-US" altLang="ja-JP" sz="2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nn</a:t>
            </a:r>
            <a:r>
              <a:rPr lang="en-US" altLang="ja-JP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 smtClean="0">
                <a:sym typeface="Wingdings" panose="05000000000000000000" pitchFamily="2" charset="2"/>
              </a:rPr>
              <a:t>, 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B</a:t>
            </a:r>
            <a:r>
              <a:rPr lang="en-US" altLang="ja-JP" sz="2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tt</a:t>
            </a:r>
            <a:r>
              <a:rPr lang="en-US" altLang="ja-JP" sz="2000" dirty="0">
                <a:sym typeface="Wingdings" panose="05000000000000000000" pitchFamily="2" charset="2"/>
              </a:rPr>
              <a:t> </a:t>
            </a:r>
            <a:r>
              <a:rPr lang="en-US" altLang="ja-JP" sz="2000" dirty="0" smtClean="0">
                <a:sym typeface="Wingdings" panose="05000000000000000000" pitchFamily="2" charset="2"/>
              </a:rPr>
              <a:t>Missing Energy </a:t>
            </a:r>
            <a:r>
              <a:rPr lang="ja-JP" altLang="en-US" sz="2000" dirty="0" smtClean="0">
                <a:sym typeface="Wingdings" panose="05000000000000000000" pitchFamily="2" charset="2"/>
              </a:rPr>
              <a:t>グループ</a:t>
            </a:r>
            <a:endParaRPr lang="en-US" altLang="ja-JP" sz="2000" dirty="0">
              <a:latin typeface="Symbol" panose="05050102010706020507" pitchFamily="18" charset="2"/>
            </a:endParaRPr>
          </a:p>
          <a:p>
            <a:pPr lvl="1"/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53882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解析モード（短期）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71602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メインターゲットとする解析</a:t>
            </a:r>
            <a:endParaRPr kumimoji="1" lang="en-US" altLang="ja-JP" sz="2000" dirty="0" smtClean="0"/>
          </a:p>
          <a:p>
            <a:pPr lvl="1"/>
            <a:r>
              <a:rPr kumimoji="1" lang="en-US" altLang="ja-JP" sz="1800" dirty="0" err="1" smtClean="0">
                <a:sym typeface="Wingdings" panose="05000000000000000000" pitchFamily="2" charset="2"/>
              </a:rPr>
              <a:t>B</a:t>
            </a:r>
            <a:r>
              <a:rPr kumimoji="1" lang="en-US" altLang="ja-JP" sz="18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rg</a:t>
            </a:r>
            <a:r>
              <a:rPr lang="en-US" altLang="ja-JP" sz="1800" dirty="0">
                <a:sym typeface="Wingdings" panose="05000000000000000000" pitchFamily="2" charset="2"/>
              </a:rPr>
              <a:t> </a:t>
            </a:r>
            <a:r>
              <a:rPr lang="en-US" altLang="ja-JP" sz="1800" dirty="0" smtClean="0">
                <a:sym typeface="Wingdings" panose="05000000000000000000" pitchFamily="2" charset="2"/>
              </a:rPr>
              <a:t>(</a:t>
            </a:r>
            <a:r>
              <a:rPr lang="ja-JP" altLang="en-US" sz="1800" dirty="0" smtClean="0">
                <a:sym typeface="Wingdings" panose="05000000000000000000" pitchFamily="2" charset="2"/>
              </a:rPr>
              <a:t>米永</a:t>
            </a:r>
            <a:r>
              <a:rPr lang="en-US" altLang="ja-JP" sz="1800" dirty="0" smtClean="0">
                <a:sym typeface="Wingdings" panose="05000000000000000000" pitchFamily="2" charset="2"/>
              </a:rPr>
              <a:t>D1</a:t>
            </a:r>
            <a:r>
              <a:rPr lang="ja-JP" altLang="en-US" sz="1800" dirty="0" smtClean="0">
                <a:sym typeface="Wingdings" panose="05000000000000000000" pitchFamily="2" charset="2"/>
              </a:rPr>
              <a:t>＠都立大</a:t>
            </a:r>
            <a:r>
              <a:rPr lang="en-US" altLang="ja-JP" sz="1800" dirty="0" smtClean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kumimoji="1" lang="ja-JP" altLang="en-US" sz="1400" dirty="0" smtClean="0">
                <a:latin typeface="Symbol" panose="05050102010706020507" pitchFamily="18" charset="2"/>
                <a:sym typeface="Wingdings" panose="05000000000000000000" pitchFamily="2" charset="2"/>
              </a:rPr>
              <a:t>方針は決まっていない（西田）</a:t>
            </a:r>
            <a:endParaRPr kumimoji="1" lang="en-US" altLang="ja-JP" sz="1400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lvl="2"/>
            <a:r>
              <a:rPr kumimoji="1" lang="ja-JP" altLang="en-US" sz="1400" dirty="0" smtClean="0">
                <a:latin typeface="Symbol" panose="05050102010706020507" pitchFamily="18" charset="2"/>
                <a:sym typeface="Wingdings" panose="05000000000000000000" pitchFamily="2" charset="2"/>
              </a:rPr>
              <a:t>角野、西田、石川あたりで面倒を見る</a:t>
            </a:r>
            <a:endParaRPr kumimoji="1" lang="en-US" altLang="ja-JP" sz="1400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lvl="1"/>
            <a:r>
              <a:rPr lang="en-US" altLang="ja-JP" sz="1800" dirty="0" err="1" smtClean="0"/>
              <a:t>B</a:t>
            </a:r>
            <a:r>
              <a:rPr lang="en-US" altLang="ja-JP" sz="1800" dirty="0" err="1" smtClean="0">
                <a:sym typeface="Wingdings" panose="05000000000000000000" pitchFamily="2" charset="2"/>
              </a:rPr>
              <a:t>Xsl+l</a:t>
            </a:r>
            <a:r>
              <a:rPr lang="en-US" altLang="ja-JP" sz="1800" dirty="0" smtClean="0">
                <a:sym typeface="Wingdings" panose="05000000000000000000" pitchFamily="2" charset="2"/>
              </a:rPr>
              <a:t>- (</a:t>
            </a:r>
            <a:r>
              <a:rPr lang="ja-JP" altLang="en-US" sz="1800" dirty="0" smtClean="0">
                <a:sym typeface="Wingdings" panose="05000000000000000000" pitchFamily="2" charset="2"/>
              </a:rPr>
              <a:t>佐藤</a:t>
            </a:r>
            <a:r>
              <a:rPr lang="en-US" altLang="ja-JP" sz="1800" dirty="0" smtClean="0">
                <a:sym typeface="Wingdings" panose="05000000000000000000" pitchFamily="2" charset="2"/>
              </a:rPr>
              <a:t>M2</a:t>
            </a:r>
            <a:r>
              <a:rPr lang="ja-JP" altLang="en-US" sz="1800" dirty="0" smtClean="0">
                <a:sym typeface="Wingdings" panose="05000000000000000000" pitchFamily="2" charset="2"/>
              </a:rPr>
              <a:t>＠東北大？</a:t>
            </a:r>
            <a:r>
              <a:rPr lang="en-US" altLang="ja-JP" sz="1800" dirty="0" smtClean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ja-JP" altLang="en-US" sz="1400" dirty="0">
                <a:sym typeface="Wingdings" panose="05000000000000000000" pitchFamily="2" charset="2"/>
              </a:rPr>
              <a:t>来年度に再構成を終わらせる </a:t>
            </a:r>
            <a:r>
              <a:rPr lang="en-US" altLang="ja-JP" sz="1400" dirty="0">
                <a:sym typeface="Wingdings" panose="05000000000000000000" pitchFamily="2" charset="2"/>
              </a:rPr>
              <a:t>(Phase2)</a:t>
            </a:r>
          </a:p>
          <a:p>
            <a:pPr lvl="2"/>
            <a:r>
              <a:rPr lang="ja-JP" altLang="en-US" sz="1400" dirty="0">
                <a:sym typeface="Wingdings" panose="05000000000000000000" pitchFamily="2" charset="2"/>
              </a:rPr>
              <a:t>再来年度に背景事象抑制し、</a:t>
            </a:r>
            <a:r>
              <a:rPr lang="en-US" altLang="ja-JP" sz="1400" dirty="0">
                <a:sym typeface="Wingdings" panose="05000000000000000000" pitchFamily="2" charset="2"/>
              </a:rPr>
              <a:t>BF</a:t>
            </a:r>
            <a:r>
              <a:rPr lang="ja-JP" altLang="en-US" sz="1400" dirty="0">
                <a:sym typeface="Wingdings" panose="05000000000000000000" pitchFamily="2" charset="2"/>
              </a:rPr>
              <a:t>の測定 </a:t>
            </a:r>
            <a:r>
              <a:rPr lang="en-US" altLang="ja-JP" sz="1400" dirty="0">
                <a:sym typeface="Wingdings" panose="05000000000000000000" pitchFamily="2" charset="2"/>
              </a:rPr>
              <a:t>(Phase3)</a:t>
            </a:r>
          </a:p>
          <a:p>
            <a:pPr lvl="2"/>
            <a:r>
              <a:rPr lang="ja-JP" altLang="en-US" sz="1400" dirty="0">
                <a:sym typeface="Wingdings" panose="05000000000000000000" pitchFamily="2" charset="2"/>
              </a:rPr>
              <a:t>明後年に </a:t>
            </a:r>
            <a:r>
              <a:rPr lang="en-US" altLang="ja-JP" sz="1400" dirty="0" err="1">
                <a:sym typeface="Wingdings" panose="05000000000000000000" pitchFamily="2" charset="2"/>
              </a:rPr>
              <a:t>Lumi</a:t>
            </a:r>
            <a:r>
              <a:rPr lang="en-US" altLang="ja-JP" sz="1400" dirty="0">
                <a:sym typeface="Wingdings" panose="05000000000000000000" pitchFamily="2" charset="2"/>
              </a:rPr>
              <a:t> </a:t>
            </a:r>
            <a:r>
              <a:rPr lang="ja-JP" altLang="en-US" sz="1400" dirty="0">
                <a:sym typeface="Wingdings" panose="05000000000000000000" pitchFamily="2" charset="2"/>
              </a:rPr>
              <a:t>を増やして </a:t>
            </a:r>
            <a:r>
              <a:rPr lang="en-US" altLang="ja-JP" sz="1400" dirty="0" smtClean="0">
                <a:sym typeface="Wingdings" panose="05000000000000000000" pitchFamily="2" charset="2"/>
              </a:rPr>
              <a:t>A</a:t>
            </a:r>
            <a:r>
              <a:rPr lang="en-US" altLang="ja-JP" sz="1400" baseline="-25000" dirty="0" smtClean="0">
                <a:sym typeface="Wingdings" panose="05000000000000000000" pitchFamily="2" charset="2"/>
              </a:rPr>
              <a:t>FB</a:t>
            </a:r>
            <a:r>
              <a:rPr lang="en-US" altLang="ja-JP" sz="1400" dirty="0" smtClean="0">
                <a:sym typeface="Wingdings" panose="05000000000000000000" pitchFamily="2" charset="2"/>
              </a:rPr>
              <a:t> </a:t>
            </a:r>
            <a:r>
              <a:rPr lang="ja-JP" altLang="en-US" sz="1400" dirty="0">
                <a:sym typeface="Wingdings" panose="05000000000000000000" pitchFamily="2" charset="2"/>
              </a:rPr>
              <a:t>の測定 </a:t>
            </a:r>
            <a:r>
              <a:rPr lang="en-US" altLang="ja-JP" sz="1400" dirty="0">
                <a:sym typeface="Wingdings" panose="05000000000000000000" pitchFamily="2" charset="2"/>
              </a:rPr>
              <a:t>(Physics run)</a:t>
            </a:r>
          </a:p>
          <a:p>
            <a:pPr lvl="2"/>
            <a:r>
              <a:rPr lang="ja-JP" altLang="en-US" sz="1400" dirty="0">
                <a:sym typeface="Wingdings" panose="05000000000000000000" pitchFamily="2" charset="2"/>
              </a:rPr>
              <a:t>可能であれば </a:t>
            </a:r>
            <a:r>
              <a:rPr lang="en-US" altLang="ja-JP" sz="1400" dirty="0">
                <a:sym typeface="Wingdings" panose="05000000000000000000" pitchFamily="2" charset="2"/>
              </a:rPr>
              <a:t>lepton ID </a:t>
            </a:r>
            <a:r>
              <a:rPr lang="ja-JP" altLang="en-US" sz="1400" dirty="0">
                <a:sym typeface="Wingdings" panose="05000000000000000000" pitchFamily="2" charset="2"/>
              </a:rPr>
              <a:t>の </a:t>
            </a:r>
            <a:r>
              <a:rPr lang="en-US" altLang="ja-JP" sz="1400" dirty="0">
                <a:sym typeface="Wingdings" panose="05000000000000000000" pitchFamily="2" charset="2"/>
              </a:rPr>
              <a:t>study</a:t>
            </a:r>
            <a:endParaRPr lang="en-US" altLang="ja-JP" sz="14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ja-JP" sz="1800" dirty="0" smtClean="0">
                <a:sym typeface="Wingdings" panose="05000000000000000000" pitchFamily="2" charset="2"/>
              </a:rPr>
              <a:t>A</a:t>
            </a:r>
            <a:r>
              <a:rPr lang="en-US" altLang="ja-JP" sz="1800" baseline="-25000" dirty="0" smtClean="0">
                <a:sym typeface="Wingdings" panose="05000000000000000000" pitchFamily="2" charset="2"/>
              </a:rPr>
              <a:t>T</a:t>
            </a:r>
            <a:r>
              <a:rPr lang="en-US" altLang="ja-JP" sz="1800" baseline="30000" dirty="0" smtClean="0">
                <a:sym typeface="Wingdings" panose="05000000000000000000" pitchFamily="2" charset="2"/>
              </a:rPr>
              <a:t>(2)</a:t>
            </a:r>
            <a:r>
              <a:rPr lang="en-US" altLang="ja-JP" sz="1800" dirty="0" smtClean="0">
                <a:sym typeface="Wingdings" panose="05000000000000000000" pitchFamily="2" charset="2"/>
              </a:rPr>
              <a:t> and A</a:t>
            </a:r>
            <a:r>
              <a:rPr lang="en-US" altLang="ja-JP" sz="1800" baseline="-25000" dirty="0" smtClean="0">
                <a:sym typeface="Wingdings" panose="05000000000000000000" pitchFamily="2" charset="2"/>
              </a:rPr>
              <a:t>T</a:t>
            </a:r>
            <a:r>
              <a:rPr lang="en-US" altLang="ja-JP" sz="1800" baseline="30000" dirty="0" smtClean="0">
                <a:sym typeface="Wingdings" panose="05000000000000000000" pitchFamily="2" charset="2"/>
              </a:rPr>
              <a:t>(</a:t>
            </a:r>
            <a:r>
              <a:rPr lang="en-US" altLang="ja-JP" sz="1800" baseline="30000" dirty="0" err="1" smtClean="0">
                <a:sym typeface="Wingdings" panose="05000000000000000000" pitchFamily="2" charset="2"/>
              </a:rPr>
              <a:t>im</a:t>
            </a:r>
            <a:r>
              <a:rPr lang="en-US" altLang="ja-JP" sz="1800" baseline="30000" dirty="0" smtClean="0">
                <a:sym typeface="Wingdings" panose="05000000000000000000" pitchFamily="2" charset="2"/>
              </a:rPr>
              <a:t>)</a:t>
            </a:r>
            <a:r>
              <a:rPr lang="en-US" altLang="ja-JP" sz="1800" dirty="0" smtClean="0">
                <a:sym typeface="Wingdings" panose="05000000000000000000" pitchFamily="2" charset="2"/>
              </a:rPr>
              <a:t> in BK*</a:t>
            </a:r>
            <a:r>
              <a:rPr lang="en-US" altLang="ja-JP" sz="1800" dirty="0" err="1" smtClean="0">
                <a:sym typeface="Wingdings" panose="05000000000000000000" pitchFamily="2" charset="2"/>
              </a:rPr>
              <a:t>e+e</a:t>
            </a:r>
            <a:r>
              <a:rPr lang="en-US" altLang="ja-JP" sz="1800" dirty="0" smtClean="0">
                <a:sym typeface="Wingdings" panose="05000000000000000000" pitchFamily="2" charset="2"/>
              </a:rPr>
              <a:t>- at low q</a:t>
            </a:r>
            <a:r>
              <a:rPr lang="en-US" altLang="ja-JP" sz="1800" baseline="30000" dirty="0" smtClean="0">
                <a:sym typeface="Wingdings" panose="05000000000000000000" pitchFamily="2" charset="2"/>
              </a:rPr>
              <a:t>2</a:t>
            </a:r>
            <a:r>
              <a:rPr lang="en-US" altLang="ja-JP" sz="1800" dirty="0" smtClean="0">
                <a:sym typeface="Wingdings" panose="05000000000000000000" pitchFamily="2" charset="2"/>
              </a:rPr>
              <a:t> region</a:t>
            </a:r>
            <a:r>
              <a:rPr lang="ja-JP" altLang="en-US" sz="1800" dirty="0" smtClean="0">
                <a:sym typeface="Wingdings" panose="05000000000000000000" pitchFamily="2" charset="2"/>
              </a:rPr>
              <a:t>　（三宅＠</a:t>
            </a:r>
            <a:r>
              <a:rPr lang="en-US" altLang="ja-JP" sz="1800" dirty="0" smtClean="0">
                <a:sym typeface="Wingdings" panose="05000000000000000000" pitchFamily="2" charset="2"/>
              </a:rPr>
              <a:t>KEK</a:t>
            </a:r>
            <a:r>
              <a:rPr lang="ja-JP" altLang="en-US" sz="1800" dirty="0" smtClean="0">
                <a:sym typeface="Wingdings" panose="05000000000000000000" pitchFamily="2" charset="2"/>
              </a:rPr>
              <a:t>）</a:t>
            </a:r>
            <a:endParaRPr lang="en-US" altLang="ja-JP" sz="1800" dirty="0" smtClean="0">
              <a:sym typeface="Wingdings" panose="05000000000000000000" pitchFamily="2" charset="2"/>
            </a:endParaRPr>
          </a:p>
          <a:p>
            <a:pPr lvl="2"/>
            <a:r>
              <a:rPr lang="en-US" altLang="ja-JP" sz="1400" dirty="0" smtClean="0">
                <a:sym typeface="Wingdings" panose="05000000000000000000" pitchFamily="2" charset="2"/>
              </a:rPr>
              <a:t>11</a:t>
            </a:r>
            <a:r>
              <a:rPr lang="ja-JP" altLang="en-US" sz="1400" dirty="0" smtClean="0">
                <a:sym typeface="Wingdings" panose="05000000000000000000" pitchFamily="2" charset="2"/>
              </a:rPr>
              <a:t>月ぐらいからゆっくり始める</a:t>
            </a:r>
            <a:endParaRPr lang="en-US" altLang="ja-JP" sz="1400" dirty="0" smtClean="0">
              <a:sym typeface="Wingdings" panose="05000000000000000000" pitchFamily="2" charset="2"/>
            </a:endParaRPr>
          </a:p>
          <a:p>
            <a:pPr lvl="2"/>
            <a:r>
              <a:rPr lang="ja-JP" altLang="en-US" sz="1400" dirty="0" smtClean="0">
                <a:sym typeface="Wingdings" panose="05000000000000000000" pitchFamily="2" charset="2"/>
              </a:rPr>
              <a:t>まずは </a:t>
            </a:r>
            <a:r>
              <a:rPr lang="en-US" altLang="ja-JP" sz="1400" dirty="0" smtClean="0">
                <a:sym typeface="Wingdings" panose="05000000000000000000" pitchFamily="2" charset="2"/>
              </a:rPr>
              <a:t>low momentum electron ID  </a:t>
            </a:r>
            <a:r>
              <a:rPr lang="ja-JP" altLang="en-US" sz="1400" dirty="0" smtClean="0">
                <a:sym typeface="Wingdings" panose="05000000000000000000" pitchFamily="2" charset="2"/>
              </a:rPr>
              <a:t>をどこまで理解できるか</a:t>
            </a:r>
            <a:r>
              <a:rPr lang="en-US" altLang="ja-JP" sz="1400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altLang="ja-JP" sz="1800" dirty="0" err="1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BK</a:t>
            </a:r>
            <a:r>
              <a:rPr lang="en-US" altLang="ja-JP" sz="1800" dirty="0" err="1" smtClean="0">
                <a:solidFill>
                  <a:schemeClr val="bg1">
                    <a:lumMod val="65000"/>
                  </a:schemeClr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pg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(</a:t>
            </a:r>
            <a:r>
              <a:rPr lang="ja-JP" altLang="en-US" sz="1800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太田＠東北大</a:t>
            </a:r>
            <a:r>
              <a:rPr lang="en-US" altLang="ja-JP" sz="1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ja-JP" altLang="en-US" sz="1800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今年度卒業</a:t>
            </a:r>
            <a:r>
              <a:rPr lang="en-US" altLang="ja-JP" sz="1800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altLang="ja-JP" sz="1400" dirty="0" smtClean="0">
                <a:sym typeface="Wingdings" panose="05000000000000000000" pitchFamily="2" charset="2"/>
              </a:rPr>
              <a:t> </a:t>
            </a:r>
            <a:r>
              <a:rPr lang="ja-JP" altLang="en-US" sz="1400" dirty="0" smtClean="0">
                <a:sym typeface="Wingdings" panose="05000000000000000000" pitchFamily="2" charset="2"/>
              </a:rPr>
              <a:t>誰か </a:t>
            </a:r>
            <a:r>
              <a:rPr lang="en-US" altLang="ja-JP" sz="1400" dirty="0" smtClean="0">
                <a:sym typeface="Wingdings" panose="05000000000000000000" pitchFamily="2" charset="2"/>
              </a:rPr>
              <a:t>B</a:t>
            </a:r>
            <a:r>
              <a:rPr lang="en-US" altLang="ja-JP" sz="1400" baseline="30000" dirty="0" smtClean="0">
                <a:sym typeface="Wingdings" panose="05000000000000000000" pitchFamily="2" charset="2"/>
              </a:rPr>
              <a:t>+</a:t>
            </a:r>
            <a:r>
              <a:rPr lang="en-US" altLang="ja-JP" sz="1400" dirty="0" smtClean="0">
                <a:sym typeface="Wingdings" panose="05000000000000000000" pitchFamily="2" charset="2"/>
              </a:rPr>
              <a:t></a:t>
            </a:r>
            <a:r>
              <a:rPr lang="en-US" altLang="ja-JP" sz="1400" dirty="0">
                <a:sym typeface="Wingdings" panose="05000000000000000000" pitchFamily="2" charset="2"/>
              </a:rPr>
              <a:t> </a:t>
            </a:r>
            <a:r>
              <a:rPr lang="en-US" altLang="ja-JP" sz="1400" dirty="0" err="1" smtClean="0">
                <a:sym typeface="Wingdings" panose="05000000000000000000" pitchFamily="2" charset="2"/>
              </a:rPr>
              <a:t>K</a:t>
            </a:r>
            <a:r>
              <a:rPr lang="en-US" altLang="ja-JP" sz="14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pg</a:t>
            </a:r>
            <a:r>
              <a:rPr lang="ja-JP" altLang="en-US" sz="1400" dirty="0">
                <a:sym typeface="Wingdings" panose="05000000000000000000" pitchFamily="2" charset="2"/>
              </a:rPr>
              <a:t> </a:t>
            </a:r>
            <a:r>
              <a:rPr lang="ja-JP" altLang="en-US" sz="1400" dirty="0" smtClean="0">
                <a:sym typeface="Wingdings" panose="05000000000000000000" pitchFamily="2" charset="2"/>
              </a:rPr>
              <a:t>を </a:t>
            </a:r>
            <a:r>
              <a:rPr lang="en-US" altLang="ja-JP" sz="1400" dirty="0" smtClean="0">
                <a:sym typeface="Wingdings" panose="05000000000000000000" pitchFamily="2" charset="2"/>
              </a:rPr>
              <a:t>phase2 </a:t>
            </a:r>
            <a:r>
              <a:rPr lang="ja-JP" altLang="en-US" sz="1400" dirty="0" err="1" smtClean="0">
                <a:sym typeface="Wingdings" panose="05000000000000000000" pitchFamily="2" charset="2"/>
              </a:rPr>
              <a:t>でやら</a:t>
            </a:r>
            <a:r>
              <a:rPr lang="ja-JP" altLang="en-US" sz="1400" dirty="0" smtClean="0">
                <a:sym typeface="Wingdings" panose="05000000000000000000" pitchFamily="2" charset="2"/>
              </a:rPr>
              <a:t>ない？</a:t>
            </a:r>
            <a:endParaRPr lang="en-US" altLang="ja-JP" sz="1400" dirty="0" smtClean="0">
              <a:sym typeface="Wingdings" panose="05000000000000000000" pitchFamily="2" charset="2"/>
            </a:endParaRPr>
          </a:p>
          <a:p>
            <a:pPr lvl="2"/>
            <a:endParaRPr lang="en-US" altLang="ja-JP" sz="1400" dirty="0">
              <a:sym typeface="Wingdings" panose="05000000000000000000" pitchFamily="2" charset="2"/>
            </a:endParaRPr>
          </a:p>
          <a:p>
            <a:pPr lvl="2"/>
            <a:endParaRPr lang="en-US" altLang="ja-JP" sz="1400" dirty="0" smtClean="0">
              <a:sym typeface="Wingdings" panose="05000000000000000000" pitchFamily="2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014070" y="2348880"/>
            <a:ext cx="5129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ja-JP" altLang="en-US" sz="1400" dirty="0">
                <a:sym typeface="Wingdings" panose="05000000000000000000" pitchFamily="2" charset="2"/>
              </a:rPr>
              <a:t>西田さんは</a:t>
            </a:r>
            <a:r>
              <a:rPr lang="en-US" altLang="ja-JP" sz="1400" dirty="0" smtClean="0">
                <a:sym typeface="Wingdings" panose="05000000000000000000" pitchFamily="2" charset="2"/>
              </a:rPr>
              <a:t>EWP</a:t>
            </a:r>
            <a:r>
              <a:rPr lang="ja-JP" altLang="en-US" sz="1400" dirty="0" smtClean="0">
                <a:sym typeface="Wingdings" panose="05000000000000000000" pitchFamily="2" charset="2"/>
              </a:rPr>
              <a:t>の解析</a:t>
            </a:r>
            <a:r>
              <a:rPr lang="ja-JP" altLang="en-US" sz="1400" dirty="0">
                <a:sym typeface="Wingdings" panose="05000000000000000000" pitchFamily="2" charset="2"/>
              </a:rPr>
              <a:t>をする時間は</a:t>
            </a:r>
            <a:r>
              <a:rPr lang="ja-JP" altLang="en-US" sz="1400" dirty="0" smtClean="0">
                <a:sym typeface="Wingdings" panose="05000000000000000000" pitchFamily="2" charset="2"/>
              </a:rPr>
              <a:t>取れない</a:t>
            </a:r>
            <a:r>
              <a:rPr lang="en-US" altLang="ja-JP" sz="1400" dirty="0" smtClean="0">
                <a:sym typeface="Wingdings" panose="05000000000000000000" pitchFamily="2" charset="2"/>
              </a:rPr>
              <a:t>(</a:t>
            </a:r>
            <a:r>
              <a:rPr lang="ja-JP" altLang="en-US" sz="1400" dirty="0" smtClean="0">
                <a:sym typeface="Wingdings" panose="05000000000000000000" pitchFamily="2" charset="2"/>
              </a:rPr>
              <a:t>西田</a:t>
            </a:r>
            <a:r>
              <a:rPr lang="en-US" altLang="ja-JP" sz="1400" dirty="0" smtClean="0">
                <a:sym typeface="Wingdings" panose="05000000000000000000" pitchFamily="2" charset="2"/>
              </a:rPr>
              <a:t>)</a:t>
            </a:r>
            <a:endParaRPr lang="en-US" altLang="ja-JP" sz="1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7057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解析モード</a:t>
            </a:r>
            <a:r>
              <a:rPr lang="ja-JP" altLang="en-US" dirty="0" smtClean="0"/>
              <a:t>（長期）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000" dirty="0">
                <a:sym typeface="Wingdings" panose="05000000000000000000" pitchFamily="2" charset="2"/>
              </a:rPr>
              <a:t>石川が個人的にやるべきだと思う解析</a:t>
            </a:r>
            <a:r>
              <a:rPr lang="ja-JP" altLang="en-US" sz="2000" dirty="0" smtClean="0">
                <a:sym typeface="Wingdings" panose="05000000000000000000" pitchFamily="2" charset="2"/>
              </a:rPr>
              <a:t>（短期のもの以外</a:t>
            </a:r>
            <a:r>
              <a:rPr lang="ja-JP" altLang="en-US" sz="2000" dirty="0">
                <a:sym typeface="Wingdings" panose="05000000000000000000" pitchFamily="2" charset="2"/>
              </a:rPr>
              <a:t>）</a:t>
            </a:r>
            <a:endParaRPr lang="en-US" altLang="ja-JP" sz="1800" dirty="0">
              <a:sym typeface="Wingdings" panose="05000000000000000000" pitchFamily="2" charset="2"/>
            </a:endParaRPr>
          </a:p>
          <a:p>
            <a:pPr lvl="1"/>
            <a:r>
              <a:rPr lang="ja-JP" altLang="en-US" sz="1800" dirty="0">
                <a:sym typeface="Wingdings" panose="05000000000000000000" pitchFamily="2" charset="2"/>
              </a:rPr>
              <a:t>発見モード</a:t>
            </a:r>
            <a:endParaRPr lang="en-US" altLang="ja-JP" sz="1800" dirty="0">
              <a:sym typeface="Wingdings" panose="05000000000000000000" pitchFamily="2" charset="2"/>
            </a:endParaRPr>
          </a:p>
          <a:p>
            <a:pPr lvl="2"/>
            <a:r>
              <a:rPr lang="en-US" altLang="ja-JP" sz="1600" dirty="0" smtClean="0">
                <a:sym typeface="Wingdings" panose="05000000000000000000" pitchFamily="2" charset="2"/>
              </a:rPr>
              <a:t>BK(*)</a:t>
            </a:r>
            <a:r>
              <a:rPr lang="en-US" altLang="ja-JP" sz="16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nn</a:t>
            </a:r>
            <a:endParaRPr lang="en-US" altLang="ja-JP" sz="1600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lvl="2"/>
            <a:r>
              <a:rPr lang="en-US" altLang="ja-JP" sz="1600" dirty="0" err="1" smtClean="0">
                <a:sym typeface="Wingdings" panose="05000000000000000000" pitchFamily="2" charset="2"/>
              </a:rPr>
              <a:t>B</a:t>
            </a:r>
            <a:r>
              <a:rPr lang="en-US" altLang="ja-JP" sz="1600" baseline="-25000" dirty="0" err="1" smtClean="0">
                <a:sym typeface="Wingdings" panose="05000000000000000000" pitchFamily="2" charset="2"/>
              </a:rPr>
              <a:t>d,s</a:t>
            </a:r>
            <a:r>
              <a:rPr lang="en-US" altLang="ja-JP" sz="1600" dirty="0" err="1" smtClean="0">
                <a:sym typeface="Wingdings" panose="05000000000000000000" pitchFamily="2" charset="2"/>
              </a:rPr>
              <a:t></a:t>
            </a:r>
            <a:r>
              <a:rPr lang="en-US" altLang="ja-JP" sz="16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endParaRPr lang="en-US" altLang="ja-JP" sz="1600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lvl="2"/>
            <a:r>
              <a:rPr lang="en-US" altLang="ja-JP" sz="1600" dirty="0" smtClean="0">
                <a:latin typeface="Symbol" panose="05050102010706020507" pitchFamily="18" charset="2"/>
                <a:sym typeface="Wingdings" panose="05000000000000000000" pitchFamily="2" charset="2"/>
              </a:rPr>
              <a:t>D</a:t>
            </a:r>
            <a:r>
              <a:rPr lang="en-US" altLang="ja-JP" sz="1600" baseline="-25000" dirty="0" smtClean="0">
                <a:sym typeface="Wingdings" panose="05000000000000000000" pitchFamily="2" charset="2"/>
              </a:rPr>
              <a:t>0</a:t>
            </a:r>
            <a:r>
              <a:rPr lang="en-US" altLang="ja-JP" sz="1600" baseline="-25000" dirty="0">
                <a:sym typeface="Wingdings" panose="05000000000000000000" pitchFamily="2" charset="2"/>
              </a:rPr>
              <a:t>+</a:t>
            </a:r>
            <a:r>
              <a:rPr lang="en-US" altLang="ja-JP" sz="1600" dirty="0">
                <a:sym typeface="Wingdings" panose="05000000000000000000" pitchFamily="2" charset="2"/>
              </a:rPr>
              <a:t> in BK*</a:t>
            </a:r>
            <a:r>
              <a:rPr lang="en-US" altLang="ja-JP" sz="1600" dirty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</a:p>
          <a:p>
            <a:pPr lvl="3"/>
            <a:r>
              <a:rPr lang="en-US" altLang="ja-JP" sz="1200" dirty="0" smtClean="0">
                <a:sym typeface="Wingdings" panose="05000000000000000000" pitchFamily="2" charset="2"/>
              </a:rPr>
              <a:t>f+-/f00 </a:t>
            </a:r>
            <a:r>
              <a:rPr lang="ja-JP" altLang="en-US" sz="1200" dirty="0" smtClean="0">
                <a:sym typeface="Wingdings" panose="05000000000000000000" pitchFamily="2" charset="2"/>
              </a:rPr>
              <a:t>の測定が重要</a:t>
            </a:r>
            <a:endParaRPr lang="en-US" altLang="ja-JP" sz="1200" dirty="0" smtClean="0">
              <a:sym typeface="Wingdings" panose="05000000000000000000" pitchFamily="2" charset="2"/>
            </a:endParaRPr>
          </a:p>
          <a:p>
            <a:pPr lvl="1"/>
            <a:r>
              <a:rPr lang="ja-JP" altLang="en-US" sz="1800" dirty="0" smtClean="0">
                <a:sym typeface="Wingdings" panose="05000000000000000000" pitchFamily="2" charset="2"/>
              </a:rPr>
              <a:t>測定</a:t>
            </a:r>
            <a:r>
              <a:rPr lang="ja-JP" altLang="en-US" sz="1800" dirty="0">
                <a:sym typeface="Wingdings" panose="05000000000000000000" pitchFamily="2" charset="2"/>
              </a:rPr>
              <a:t>モード</a:t>
            </a:r>
            <a:endParaRPr lang="en-US" altLang="ja-JP" sz="1800" dirty="0">
              <a:sym typeface="Wingdings" panose="05000000000000000000" pitchFamily="2" charset="2"/>
            </a:endParaRPr>
          </a:p>
          <a:p>
            <a:pPr lvl="2"/>
            <a:r>
              <a:rPr lang="en-US" altLang="ja-JP" sz="1600" dirty="0">
                <a:sym typeface="Wingdings" panose="05000000000000000000" pitchFamily="2" charset="2"/>
              </a:rPr>
              <a:t>TCPV in BKs</a:t>
            </a:r>
            <a:r>
              <a:rPr lang="en-US" altLang="ja-JP" sz="1600" dirty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altLang="ja-JP" sz="1600" baseline="30000" dirty="0">
                <a:sym typeface="Wingdings" panose="05000000000000000000" pitchFamily="2" charset="2"/>
              </a:rPr>
              <a:t>0</a:t>
            </a:r>
            <a:r>
              <a:rPr lang="en-US" altLang="ja-JP" sz="1600" dirty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altLang="ja-JP" sz="1600" dirty="0"/>
              <a:t>, B</a:t>
            </a:r>
            <a:r>
              <a:rPr lang="en-US" altLang="ja-JP" sz="1600" dirty="0">
                <a:sym typeface="Wingdings" panose="05000000000000000000" pitchFamily="2" charset="2"/>
              </a:rPr>
              <a:t></a:t>
            </a:r>
            <a:r>
              <a:rPr lang="en-US" altLang="ja-JP" sz="1600" dirty="0">
                <a:latin typeface="Symbol" panose="05050102010706020507" pitchFamily="18" charset="2"/>
                <a:sym typeface="Wingdings" panose="05000000000000000000" pitchFamily="2" charset="2"/>
              </a:rPr>
              <a:t>r</a:t>
            </a:r>
            <a:r>
              <a:rPr lang="en-US" altLang="ja-JP" sz="1600" baseline="30000" dirty="0">
                <a:sym typeface="Wingdings" panose="05000000000000000000" pitchFamily="2" charset="2"/>
              </a:rPr>
              <a:t>0</a:t>
            </a:r>
            <a:r>
              <a:rPr lang="en-US" altLang="ja-JP" sz="1600" dirty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endParaRPr lang="en-US" altLang="ja-JP" sz="1600" dirty="0">
              <a:sym typeface="Wingdings" panose="05000000000000000000" pitchFamily="2" charset="2"/>
            </a:endParaRPr>
          </a:p>
          <a:p>
            <a:pPr lvl="2"/>
            <a:r>
              <a:rPr lang="en-US" altLang="ja-JP" sz="1600" dirty="0" smtClean="0">
                <a:sym typeface="Wingdings" panose="05000000000000000000" pitchFamily="2" charset="2"/>
              </a:rPr>
              <a:t>R</a:t>
            </a:r>
            <a:r>
              <a:rPr lang="en-US" altLang="ja-JP" sz="1600" baseline="-25000" dirty="0" smtClean="0">
                <a:sym typeface="Wingdings" panose="05000000000000000000" pitchFamily="2" charset="2"/>
              </a:rPr>
              <a:t>K(*)</a:t>
            </a:r>
            <a:endParaRPr lang="en-US" altLang="ja-JP" sz="1600" baseline="-25000" dirty="0">
              <a:sym typeface="Wingdings" panose="05000000000000000000" pitchFamily="2" charset="2"/>
            </a:endParaRPr>
          </a:p>
          <a:p>
            <a:pPr lvl="2"/>
            <a:r>
              <a:rPr lang="en-US" altLang="ja-JP" sz="1600" dirty="0" smtClean="0">
                <a:latin typeface="Symbol" panose="05050102010706020507" pitchFamily="18" charset="2"/>
                <a:sym typeface="Wingdings" panose="05000000000000000000" pitchFamily="2" charset="2"/>
              </a:rPr>
              <a:t>D</a:t>
            </a:r>
            <a:r>
              <a:rPr lang="en-US" altLang="ja-JP" sz="1600" dirty="0" smtClean="0">
                <a:sym typeface="Wingdings" panose="05000000000000000000" pitchFamily="2" charset="2"/>
              </a:rPr>
              <a:t>A</a:t>
            </a:r>
            <a:r>
              <a:rPr lang="en-US" altLang="ja-JP" sz="1600" baseline="-25000" dirty="0" smtClean="0">
                <a:sym typeface="Wingdings" panose="05000000000000000000" pitchFamily="2" charset="2"/>
              </a:rPr>
              <a:t>CP</a:t>
            </a:r>
            <a:r>
              <a:rPr lang="en-US" altLang="ja-JP" sz="1600" dirty="0" smtClean="0">
                <a:sym typeface="Wingdings" panose="05000000000000000000" pitchFamily="2" charset="2"/>
              </a:rPr>
              <a:t>(</a:t>
            </a:r>
            <a:r>
              <a:rPr lang="en-US" altLang="ja-JP" sz="1600" dirty="0" err="1" smtClean="0">
                <a:sym typeface="Wingdings" panose="05000000000000000000" pitchFamily="2" charset="2"/>
              </a:rPr>
              <a:t>BX</a:t>
            </a:r>
            <a:r>
              <a:rPr lang="en-US" altLang="ja-JP" sz="1600" baseline="-25000" dirty="0" err="1" smtClean="0">
                <a:sym typeface="Wingdings" panose="05000000000000000000" pitchFamily="2" charset="2"/>
              </a:rPr>
              <a:t>s</a:t>
            </a:r>
            <a:r>
              <a:rPr lang="en-US" altLang="ja-JP" sz="16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altLang="ja-JP" sz="1600" dirty="0" smtClean="0">
                <a:sym typeface="Wingdings" panose="05000000000000000000" pitchFamily="2" charset="2"/>
              </a:rPr>
              <a:t>)</a:t>
            </a:r>
            <a:endParaRPr lang="en-US" altLang="ja-JP" sz="1600" baseline="-25000" dirty="0" smtClean="0">
              <a:sym typeface="Wingdings" panose="05000000000000000000" pitchFamily="2" charset="2"/>
            </a:endParaRPr>
          </a:p>
          <a:p>
            <a:pPr lvl="2"/>
            <a:r>
              <a:rPr lang="en-US" altLang="ja-JP" sz="1600" dirty="0" smtClean="0">
                <a:sym typeface="Wingdings" panose="05000000000000000000" pitchFamily="2" charset="2"/>
              </a:rPr>
              <a:t>Fully inclusive </a:t>
            </a:r>
            <a:r>
              <a:rPr lang="en-US" altLang="ja-JP" sz="1600" dirty="0" err="1" smtClean="0">
                <a:sym typeface="Wingdings" panose="05000000000000000000" pitchFamily="2" charset="2"/>
              </a:rPr>
              <a:t>BX</a:t>
            </a:r>
            <a:r>
              <a:rPr lang="en-US" altLang="ja-JP" sz="1600" baseline="-25000" dirty="0" err="1" smtClean="0">
                <a:sym typeface="Wingdings" panose="05000000000000000000" pitchFamily="2" charset="2"/>
              </a:rPr>
              <a:t>s+d</a:t>
            </a:r>
            <a:r>
              <a:rPr lang="en-US" altLang="ja-JP" sz="16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endParaRPr lang="en-US" altLang="ja-JP" sz="1600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lvl="2"/>
            <a:r>
              <a:rPr lang="en-US" altLang="ja-JP" sz="1600" dirty="0" smtClean="0">
                <a:sym typeface="Wingdings" panose="05000000000000000000" pitchFamily="2" charset="2"/>
              </a:rPr>
              <a:t>Sum of exclusive </a:t>
            </a:r>
            <a:r>
              <a:rPr lang="en-US" altLang="ja-JP" sz="1600" smtClean="0">
                <a:sym typeface="Wingdings" panose="05000000000000000000" pitchFamily="2" charset="2"/>
              </a:rPr>
              <a:t>B</a:t>
            </a:r>
            <a:r>
              <a:rPr lang="en-US" altLang="ja-JP" sz="1600" err="1" smtClean="0">
                <a:sym typeface="Wingdings" panose="05000000000000000000" pitchFamily="2" charset="2"/>
              </a:rPr>
              <a:t></a:t>
            </a:r>
            <a:r>
              <a:rPr lang="en-US" altLang="ja-JP" sz="1600" smtClean="0">
                <a:sym typeface="Wingdings" panose="05000000000000000000" pitchFamily="2" charset="2"/>
              </a:rPr>
              <a:t>X</a:t>
            </a:r>
            <a:r>
              <a:rPr lang="en-US" altLang="ja-JP" sz="1600" baseline="-25000" smtClean="0">
                <a:sym typeface="Wingdings" panose="05000000000000000000" pitchFamily="2" charset="2"/>
              </a:rPr>
              <a:t>d</a:t>
            </a:r>
            <a:r>
              <a:rPr lang="en-US" altLang="ja-JP" sz="160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endParaRPr lang="en-US" altLang="ja-JP" sz="1600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03848" y="63320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上に行くほど </a:t>
            </a:r>
            <a:r>
              <a:rPr kumimoji="1" lang="en-US" altLang="ja-JP" dirty="0" smtClean="0"/>
              <a:t>Priority </a:t>
            </a:r>
            <a:r>
              <a:rPr kumimoji="1" lang="ja-JP" altLang="en-US" dirty="0" smtClean="0"/>
              <a:t>が高い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332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必要な解析ツール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/>
              <a:t>Photon detection and scale/resolution</a:t>
            </a:r>
            <a:r>
              <a:rPr lang="en-US" altLang="ja-JP" sz="2000" dirty="0"/>
              <a:t>(</a:t>
            </a:r>
            <a:r>
              <a:rPr lang="en-US" altLang="ja-JP" sz="2000" dirty="0" err="1"/>
              <a:t>B</a:t>
            </a:r>
            <a:r>
              <a:rPr lang="en-US" altLang="ja-JP" sz="2000" dirty="0" err="1">
                <a:sym typeface="Wingdings" panose="05000000000000000000" pitchFamily="2" charset="2"/>
              </a:rPr>
              <a:t>K</a:t>
            </a:r>
            <a:r>
              <a:rPr lang="en-US" altLang="ja-JP" sz="2000" dirty="0" err="1">
                <a:latin typeface="Symbol" panose="05050102010706020507" pitchFamily="18" charset="2"/>
                <a:sym typeface="Wingdings" panose="05000000000000000000" pitchFamily="2" charset="2"/>
              </a:rPr>
              <a:t>pg</a:t>
            </a:r>
            <a:r>
              <a:rPr lang="en-US" altLang="ja-JP" sz="2000" dirty="0">
                <a:sym typeface="Wingdings" panose="05000000000000000000" pitchFamily="2" charset="2"/>
              </a:rPr>
              <a:t>, </a:t>
            </a:r>
            <a:r>
              <a:rPr lang="en-US" altLang="ja-JP" sz="2000" dirty="0" err="1"/>
              <a:t>B</a:t>
            </a:r>
            <a:r>
              <a:rPr lang="en-US" altLang="ja-JP" sz="2000" dirty="0" err="1">
                <a:sym typeface="Wingdings" panose="05000000000000000000" pitchFamily="2" charset="2"/>
              </a:rPr>
              <a:t></a:t>
            </a:r>
            <a:r>
              <a:rPr lang="en-US" altLang="ja-JP" sz="2000" dirty="0" err="1">
                <a:latin typeface="Symbol" panose="05050102010706020507" pitchFamily="18" charset="2"/>
                <a:sym typeface="Wingdings" panose="05000000000000000000" pitchFamily="2" charset="2"/>
              </a:rPr>
              <a:t>rg</a:t>
            </a:r>
            <a:r>
              <a:rPr lang="en-US" altLang="ja-JP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 smtClean="0">
                <a:sym typeface="Wingdings" panose="05000000000000000000" pitchFamily="2" charset="2"/>
              </a:rPr>
              <a:t>)</a:t>
            </a:r>
            <a:endParaRPr kumimoji="1" lang="en-US" altLang="ja-JP" sz="2000" dirty="0" smtClean="0"/>
          </a:p>
          <a:p>
            <a:pPr lvl="1"/>
            <a:r>
              <a:rPr lang="en-US" altLang="ja-JP" sz="1600" dirty="0" smtClean="0"/>
              <a:t>Radiative </a:t>
            </a:r>
            <a:r>
              <a:rPr lang="en-US" altLang="ja-JP" sz="1600" dirty="0" smtClean="0">
                <a:latin typeface="Symbol" panose="05050102010706020507" pitchFamily="18" charset="2"/>
              </a:rPr>
              <a:t>mm</a:t>
            </a:r>
          </a:p>
          <a:p>
            <a:pPr lvl="1"/>
            <a:r>
              <a:rPr lang="en-US" altLang="ja-JP" sz="1600" dirty="0" err="1" smtClean="0"/>
              <a:t>Torben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がやるが彼らは所詮 </a:t>
            </a:r>
            <a:r>
              <a:rPr lang="en-US" altLang="ja-JP" sz="1600" dirty="0" smtClean="0"/>
              <a:t>upper limit physics </a:t>
            </a:r>
            <a:r>
              <a:rPr lang="ja-JP" altLang="en-US" sz="1600" dirty="0" smtClean="0"/>
              <a:t>の為</a:t>
            </a:r>
            <a:endParaRPr lang="en-US" altLang="ja-JP" sz="1600" dirty="0" smtClean="0"/>
          </a:p>
          <a:p>
            <a:pPr lvl="1"/>
            <a:r>
              <a:rPr kumimoji="1" lang="ja-JP" altLang="en-US" sz="1600" dirty="0" smtClean="0"/>
              <a:t>かなりの精度（</a:t>
            </a:r>
            <a:r>
              <a:rPr kumimoji="1" lang="en-US" altLang="ja-JP" sz="1600" dirty="0" smtClean="0"/>
              <a:t>1% or less</a:t>
            </a:r>
            <a:r>
              <a:rPr kumimoji="1" lang="ja-JP" altLang="en-US" sz="1600" dirty="0" smtClean="0"/>
              <a:t>）で解析しなくてはならない。</a:t>
            </a:r>
          </a:p>
          <a:p>
            <a:r>
              <a:rPr kumimoji="1" lang="en-US" altLang="ja-JP" sz="2000" dirty="0" smtClean="0"/>
              <a:t>PID eff/fake rate/asymmetry (</a:t>
            </a:r>
            <a:r>
              <a:rPr lang="en-US" altLang="ja-JP" sz="2000" dirty="0" err="1"/>
              <a:t>B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K</a:t>
            </a:r>
            <a:r>
              <a:rPr lang="en-US" altLang="ja-JP" sz="2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pg</a:t>
            </a:r>
            <a:r>
              <a:rPr lang="en-US" altLang="ja-JP" sz="2000" dirty="0" smtClean="0">
                <a:sym typeface="Wingdings" panose="05000000000000000000" pitchFamily="2" charset="2"/>
              </a:rPr>
              <a:t>, </a:t>
            </a:r>
            <a:r>
              <a:rPr lang="en-US" altLang="ja-JP" sz="2000" dirty="0" err="1" smtClean="0"/>
              <a:t>B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</a:t>
            </a:r>
            <a:r>
              <a:rPr lang="en-US" altLang="ja-JP" sz="2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rg</a:t>
            </a:r>
            <a:r>
              <a:rPr lang="en-US" altLang="ja-JP" sz="2000" dirty="0">
                <a:sym typeface="Wingdings" panose="05000000000000000000" pitchFamily="2" charset="2"/>
              </a:rPr>
              <a:t> </a:t>
            </a:r>
            <a:r>
              <a:rPr lang="en-US" altLang="ja-JP" sz="20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ja-JP" altLang="en-US" sz="1600" dirty="0" smtClean="0">
                <a:sym typeface="Wingdings" panose="05000000000000000000" pitchFamily="2" charset="2"/>
              </a:rPr>
              <a:t>米永</a:t>
            </a:r>
            <a:r>
              <a:rPr lang="ja-JP" altLang="en-US" sz="1600" dirty="0">
                <a:sym typeface="Wingdings" panose="05000000000000000000" pitchFamily="2" charset="2"/>
              </a:rPr>
              <a:t>さんが </a:t>
            </a:r>
            <a:r>
              <a:rPr lang="en-US" altLang="ja-JP" sz="1600" dirty="0">
                <a:sym typeface="Wingdings" panose="05000000000000000000" pitchFamily="2" charset="2"/>
              </a:rPr>
              <a:t>D*</a:t>
            </a:r>
            <a:r>
              <a:rPr lang="en-US" altLang="ja-JP" sz="1600" baseline="30000" dirty="0">
                <a:sym typeface="Wingdings" panose="05000000000000000000" pitchFamily="2" charset="2"/>
              </a:rPr>
              <a:t>+</a:t>
            </a:r>
            <a:r>
              <a:rPr lang="en-US" altLang="ja-JP" sz="1600" dirty="0">
                <a:sym typeface="Wingdings" panose="05000000000000000000" pitchFamily="2" charset="2"/>
              </a:rPr>
              <a:t> study </a:t>
            </a:r>
            <a:r>
              <a:rPr lang="ja-JP" altLang="en-US" sz="1600" dirty="0">
                <a:sym typeface="Wingdings" panose="05000000000000000000" pitchFamily="2" charset="2"/>
              </a:rPr>
              <a:t>をやる可能性があるが方針は何も決まっていない</a:t>
            </a:r>
            <a:r>
              <a:rPr lang="en-US" altLang="ja-JP" sz="1600" dirty="0">
                <a:sym typeface="Wingdings" panose="05000000000000000000" pitchFamily="2" charset="2"/>
              </a:rPr>
              <a:t>(</a:t>
            </a:r>
            <a:r>
              <a:rPr lang="ja-JP" altLang="en-US" sz="1600" dirty="0">
                <a:sym typeface="Wingdings" panose="05000000000000000000" pitchFamily="2" charset="2"/>
              </a:rPr>
              <a:t>西田</a:t>
            </a:r>
            <a:r>
              <a:rPr lang="en-US" altLang="ja-JP" sz="1600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ja-JP" sz="1600" dirty="0">
                <a:sym typeface="Wingdings" panose="05000000000000000000" pitchFamily="2" charset="2"/>
              </a:rPr>
              <a:t>D*</a:t>
            </a:r>
            <a:r>
              <a:rPr lang="en-US" altLang="ja-JP" sz="1600" baseline="30000" dirty="0">
                <a:sym typeface="Wingdings" panose="05000000000000000000" pitchFamily="2" charset="2"/>
              </a:rPr>
              <a:t>+</a:t>
            </a:r>
            <a:r>
              <a:rPr lang="en-US" altLang="ja-JP" sz="1600" dirty="0">
                <a:sym typeface="Wingdings" panose="05000000000000000000" pitchFamily="2" charset="2"/>
              </a:rPr>
              <a:t> sample </a:t>
            </a:r>
            <a:r>
              <a:rPr lang="ja-JP" altLang="en-US" sz="1600" dirty="0">
                <a:sym typeface="Wingdings" panose="05000000000000000000" pitchFamily="2" charset="2"/>
              </a:rPr>
              <a:t>は海外勢もやってる</a:t>
            </a:r>
            <a:r>
              <a:rPr lang="en-US" altLang="ja-JP" sz="1600" dirty="0">
                <a:sym typeface="Wingdings" panose="05000000000000000000" pitchFamily="2" charset="2"/>
              </a:rPr>
              <a:t>(Sam(PNNL), Saurabh(Cincinnati) from the Belle II EWP Group)</a:t>
            </a:r>
            <a:r>
              <a:rPr lang="ja-JP" altLang="en-US" sz="1600" dirty="0" err="1">
                <a:sym typeface="Wingdings" panose="05000000000000000000" pitchFamily="2" charset="2"/>
              </a:rPr>
              <a:t>ので</a:t>
            </a:r>
            <a:r>
              <a:rPr lang="ja-JP" altLang="en-US" sz="1600" dirty="0">
                <a:sym typeface="Wingdings" panose="05000000000000000000" pitchFamily="2" charset="2"/>
              </a:rPr>
              <a:t>共同してやった方が良い。それほど難しい物では無いし、いったん </a:t>
            </a:r>
            <a:r>
              <a:rPr lang="en-US" altLang="ja-JP" sz="1600" dirty="0" err="1">
                <a:sym typeface="Wingdings" panose="05000000000000000000" pitchFamily="2" charset="2"/>
              </a:rPr>
              <a:t>Ttree</a:t>
            </a:r>
            <a:r>
              <a:rPr lang="ja-JP" altLang="en-US" sz="1600" dirty="0">
                <a:sym typeface="Wingdings" panose="05000000000000000000" pitchFamily="2" charset="2"/>
              </a:rPr>
              <a:t>ができたら誰でも簡単に解析できる（石川）</a:t>
            </a:r>
            <a:endParaRPr lang="en-US" altLang="ja-JP" sz="1600" dirty="0">
              <a:sym typeface="Wingdings" panose="05000000000000000000" pitchFamily="2" charset="2"/>
            </a:endParaRPr>
          </a:p>
          <a:p>
            <a:pPr lvl="1"/>
            <a:r>
              <a:rPr lang="en-US" altLang="ja-JP" sz="1600" dirty="0" err="1">
                <a:sym typeface="Wingdings" panose="05000000000000000000" pitchFamily="2" charset="2"/>
              </a:rPr>
              <a:t>Ds</a:t>
            </a:r>
            <a:r>
              <a:rPr lang="en-US" altLang="ja-JP" sz="1600" dirty="0" err="1">
                <a:latin typeface="Symbol" panose="05050102010706020507" pitchFamily="18" charset="2"/>
                <a:sym typeface="Wingdings" panose="05000000000000000000" pitchFamily="2" charset="2"/>
              </a:rPr>
              <a:t>fp</a:t>
            </a:r>
            <a:r>
              <a:rPr lang="en-US" altLang="ja-JP" sz="1600" dirty="0">
                <a:sym typeface="Wingdings" panose="05000000000000000000" pitchFamily="2" charset="2"/>
              </a:rPr>
              <a:t> sample </a:t>
            </a:r>
            <a:r>
              <a:rPr lang="ja-JP" altLang="en-US" sz="1600" dirty="0">
                <a:sym typeface="Wingdings" panose="05000000000000000000" pitchFamily="2" charset="2"/>
              </a:rPr>
              <a:t>はまだ誰も手を出していないと思われる</a:t>
            </a:r>
            <a:endParaRPr lang="en-US" altLang="ja-JP" sz="1600" dirty="0">
              <a:sym typeface="Wingdings" panose="05000000000000000000" pitchFamily="2" charset="2"/>
            </a:endParaRPr>
          </a:p>
          <a:p>
            <a:r>
              <a:rPr lang="en-US" altLang="ja-JP" sz="2000" dirty="0"/>
              <a:t>Pi0/eta veto tool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B</a:t>
            </a:r>
            <a:r>
              <a:rPr lang="en-US" altLang="ja-JP" sz="2000" dirty="0" err="1">
                <a:sym typeface="Wingdings" panose="05000000000000000000" pitchFamily="2" charset="2"/>
              </a:rPr>
              <a:t>K</a:t>
            </a:r>
            <a:r>
              <a:rPr lang="en-US" altLang="ja-JP" sz="2000" dirty="0" err="1">
                <a:latin typeface="Symbol" panose="05050102010706020507" pitchFamily="18" charset="2"/>
                <a:sym typeface="Wingdings" panose="05000000000000000000" pitchFamily="2" charset="2"/>
              </a:rPr>
              <a:t>pg</a:t>
            </a:r>
            <a:r>
              <a:rPr lang="en-US" altLang="ja-JP" sz="2000" dirty="0">
                <a:sym typeface="Wingdings" panose="05000000000000000000" pitchFamily="2" charset="2"/>
              </a:rPr>
              <a:t>, </a:t>
            </a:r>
            <a:r>
              <a:rPr lang="en-US" altLang="ja-JP" sz="2000" dirty="0" smtClean="0"/>
              <a:t>B</a:t>
            </a:r>
            <a:r>
              <a:rPr lang="en-US" altLang="ja-JP" sz="2000" dirty="0" smtClean="0">
                <a:sym typeface="Wingdings" panose="05000000000000000000" pitchFamily="2" charset="2"/>
              </a:rPr>
              <a:t></a:t>
            </a:r>
            <a:r>
              <a:rPr lang="en-US" altLang="ja-JP" sz="2000" dirty="0">
                <a:latin typeface="Symbol" panose="05050102010706020507" pitchFamily="18" charset="2"/>
                <a:sym typeface="Wingdings" panose="05000000000000000000" pitchFamily="2" charset="2"/>
              </a:rPr>
              <a:t> </a:t>
            </a:r>
            <a:r>
              <a:rPr lang="en-US" altLang="ja-JP" sz="2000" dirty="0" err="1">
                <a:latin typeface="Symbol" panose="05050102010706020507" pitchFamily="18" charset="2"/>
                <a:sym typeface="Wingdings" panose="05000000000000000000" pitchFamily="2" charset="2"/>
              </a:rPr>
              <a:t>rg</a:t>
            </a:r>
            <a:r>
              <a:rPr lang="en-US" altLang="ja-JP" sz="2000" dirty="0" smtClean="0"/>
              <a:t>)</a:t>
            </a:r>
          </a:p>
          <a:p>
            <a:pPr lvl="1"/>
            <a:r>
              <a:rPr lang="ja-JP" altLang="en-US" sz="1600" dirty="0" smtClean="0"/>
              <a:t>有り（太田、石川）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Systematics </a:t>
            </a:r>
            <a:r>
              <a:rPr lang="ja-JP" altLang="en-US" sz="1600" dirty="0" smtClean="0"/>
              <a:t>は誰かが </a:t>
            </a:r>
            <a:r>
              <a:rPr lang="en-US" altLang="ja-JP" sz="1600" dirty="0" smtClean="0"/>
              <a:t>D</a:t>
            </a:r>
            <a:r>
              <a:rPr lang="en-US" altLang="ja-JP" sz="1600" dirty="0" smtClean="0">
                <a:sym typeface="Wingdings" panose="05000000000000000000" pitchFamily="2" charset="2"/>
              </a:rPr>
              <a:t>Kpi0 </a:t>
            </a:r>
            <a:r>
              <a:rPr lang="ja-JP" altLang="en-US" sz="1600" dirty="0" smtClean="0">
                <a:sym typeface="Wingdings" panose="05000000000000000000" pitchFamily="2" charset="2"/>
              </a:rPr>
              <a:t>でやるべき</a:t>
            </a:r>
            <a:endParaRPr lang="en-US" altLang="ja-JP" sz="1600" dirty="0" smtClean="0">
              <a:sym typeface="Wingdings" panose="05000000000000000000" pitchFamily="2" charset="2"/>
            </a:endParaRPr>
          </a:p>
          <a:p>
            <a:r>
              <a:rPr lang="en-US" altLang="ja-JP" sz="2000" dirty="0" smtClean="0">
                <a:sym typeface="Wingdings" panose="05000000000000000000" pitchFamily="2" charset="2"/>
              </a:rPr>
              <a:t>Tracking efficiency</a:t>
            </a:r>
          </a:p>
          <a:p>
            <a:pPr lvl="1"/>
            <a:r>
              <a:rPr lang="ja-JP" altLang="en-US" sz="1600" dirty="0" smtClean="0"/>
              <a:t>無し？</a:t>
            </a:r>
            <a:r>
              <a:rPr lang="en-US" altLang="ja-JP" sz="1600" dirty="0" smtClean="0"/>
              <a:t>Tracking group </a:t>
            </a:r>
            <a:r>
              <a:rPr lang="ja-JP" altLang="en-US" sz="1600" dirty="0" smtClean="0"/>
              <a:t>がやる？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31345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必要な解析</a:t>
            </a:r>
            <a:r>
              <a:rPr lang="ja-JP" altLang="en-US" dirty="0" smtClean="0"/>
              <a:t>ツール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/>
              <a:t>Lepton ID systematics (</a:t>
            </a:r>
            <a:r>
              <a:rPr lang="en-US" altLang="ja-JP" sz="2000" dirty="0" err="1"/>
              <a:t>B</a:t>
            </a:r>
            <a:r>
              <a:rPr lang="en-US" altLang="ja-JP" sz="2000" dirty="0" err="1">
                <a:sym typeface="Wingdings" panose="05000000000000000000" pitchFamily="2" charset="2"/>
              </a:rPr>
              <a:t>Xsl+l</a:t>
            </a:r>
            <a:r>
              <a:rPr lang="en-US" altLang="ja-JP" sz="2000" dirty="0">
                <a:sym typeface="Wingdings" panose="05000000000000000000" pitchFamily="2" charset="2"/>
              </a:rPr>
              <a:t>-, BK*</a:t>
            </a:r>
            <a:r>
              <a:rPr lang="en-US" altLang="ja-JP" sz="2000" dirty="0" err="1">
                <a:sym typeface="Wingdings" panose="05000000000000000000" pitchFamily="2" charset="2"/>
              </a:rPr>
              <a:t>e+e</a:t>
            </a:r>
            <a:r>
              <a:rPr lang="en-US" altLang="ja-JP" sz="2000" dirty="0">
                <a:sym typeface="Wingdings" panose="05000000000000000000" pitchFamily="2" charset="2"/>
              </a:rPr>
              <a:t>-</a:t>
            </a:r>
            <a:r>
              <a:rPr lang="en-US" altLang="ja-JP" sz="2000" dirty="0"/>
              <a:t>)</a:t>
            </a:r>
            <a:endParaRPr lang="en-US" altLang="ja-JP" sz="1800" dirty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lvl="1"/>
            <a:r>
              <a:rPr lang="en-US" altLang="ja-JP" sz="1600" dirty="0">
                <a:sym typeface="Wingdings" panose="05000000000000000000" pitchFamily="2" charset="2"/>
              </a:rPr>
              <a:t>Two photon </a:t>
            </a:r>
            <a:r>
              <a:rPr lang="en-US" altLang="ja-JP" sz="1600" dirty="0" err="1">
                <a:sym typeface="Wingdings" panose="05000000000000000000" pitchFamily="2" charset="2"/>
              </a:rPr>
              <a:t>eeeeee</a:t>
            </a:r>
            <a:r>
              <a:rPr lang="en-US" altLang="ja-JP" sz="1600" dirty="0">
                <a:sym typeface="Wingdings" panose="05000000000000000000" pitchFamily="2" charset="2"/>
              </a:rPr>
              <a:t>, </a:t>
            </a:r>
            <a:r>
              <a:rPr lang="en-US" altLang="ja-JP" sz="1600" dirty="0" err="1">
                <a:sym typeface="Wingdings" panose="05000000000000000000" pitchFamily="2" charset="2"/>
              </a:rPr>
              <a:t>ee</a:t>
            </a:r>
            <a:r>
              <a:rPr lang="en-US" altLang="ja-JP" sz="1600" dirty="0" err="1">
                <a:latin typeface="Symbol" panose="05050102010706020507" pitchFamily="18" charset="2"/>
                <a:sym typeface="Wingdings" panose="05000000000000000000" pitchFamily="2" charset="2"/>
              </a:rPr>
              <a:t>mm</a:t>
            </a:r>
            <a:endParaRPr lang="en-US" altLang="ja-JP" sz="1600" dirty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lvl="1"/>
            <a:r>
              <a:rPr lang="ja-JP" altLang="en-US" sz="1600" dirty="0">
                <a:sym typeface="Wingdings" panose="05000000000000000000" pitchFamily="2" charset="2"/>
              </a:rPr>
              <a:t>まだ無い。</a:t>
            </a:r>
            <a:endParaRPr lang="en-US" altLang="ja-JP" sz="1600" dirty="0">
              <a:sym typeface="Wingdings" panose="05000000000000000000" pitchFamily="2" charset="2"/>
            </a:endParaRPr>
          </a:p>
          <a:p>
            <a:pPr lvl="1"/>
            <a:r>
              <a:rPr lang="ja-JP" altLang="en-US" sz="1600" dirty="0"/>
              <a:t>三宅、佐藤、石川あたりができるか</a:t>
            </a:r>
            <a:r>
              <a:rPr lang="ja-JP" altLang="en-US" sz="1600" dirty="0" smtClean="0"/>
              <a:t>。（石川は </a:t>
            </a:r>
            <a:r>
              <a:rPr lang="en-US" altLang="ja-JP" sz="1600" dirty="0" smtClean="0"/>
              <a:t>Belle </a:t>
            </a:r>
            <a:r>
              <a:rPr lang="ja-JP" altLang="en-US" sz="1600" dirty="0" smtClean="0"/>
              <a:t>で経験あり）</a:t>
            </a:r>
            <a:endParaRPr lang="en-US" altLang="ja-JP" sz="1600" dirty="0"/>
          </a:p>
          <a:p>
            <a:r>
              <a:rPr lang="en-US" altLang="ja-JP" sz="2000" dirty="0"/>
              <a:t>Ks finder and systematics (</a:t>
            </a:r>
            <a:r>
              <a:rPr lang="en-US" altLang="ja-JP" sz="2000" dirty="0" err="1"/>
              <a:t>B</a:t>
            </a:r>
            <a:r>
              <a:rPr lang="en-US" altLang="ja-JP" sz="2000" dirty="0" err="1">
                <a:sym typeface="Wingdings" panose="05000000000000000000" pitchFamily="2" charset="2"/>
              </a:rPr>
              <a:t>Xsl+l</a:t>
            </a:r>
            <a:r>
              <a:rPr lang="en-US" altLang="ja-JP" sz="2000" dirty="0">
                <a:sym typeface="Wingdings" panose="05000000000000000000" pitchFamily="2" charset="2"/>
              </a:rPr>
              <a:t>-, BK*</a:t>
            </a:r>
            <a:r>
              <a:rPr lang="en-US" altLang="ja-JP" sz="2000" dirty="0" err="1">
                <a:sym typeface="Wingdings" panose="05000000000000000000" pitchFamily="2" charset="2"/>
              </a:rPr>
              <a:t>e+e</a:t>
            </a:r>
            <a:r>
              <a:rPr lang="en-US" altLang="ja-JP" sz="2000" dirty="0">
                <a:sym typeface="Wingdings" panose="05000000000000000000" pitchFamily="2" charset="2"/>
              </a:rPr>
              <a:t>-, </a:t>
            </a:r>
            <a:r>
              <a:rPr lang="en-US" altLang="ja-JP" sz="2000" dirty="0" err="1">
                <a:sym typeface="Wingdings" panose="05000000000000000000" pitchFamily="2" charset="2"/>
              </a:rPr>
              <a:t>BK</a:t>
            </a:r>
            <a:r>
              <a:rPr lang="en-US" altLang="ja-JP" sz="2000" dirty="0" err="1">
                <a:latin typeface="Symbol" panose="05050102010706020507" pitchFamily="18" charset="2"/>
                <a:sym typeface="Wingdings" panose="05000000000000000000" pitchFamily="2" charset="2"/>
              </a:rPr>
              <a:t>pg</a:t>
            </a:r>
            <a:r>
              <a:rPr lang="en-US" altLang="ja-JP" sz="2000" dirty="0"/>
              <a:t>)</a:t>
            </a:r>
          </a:p>
          <a:p>
            <a:pPr lvl="1"/>
            <a:r>
              <a:rPr lang="en-US" altLang="ja-JP" sz="1600" dirty="0"/>
              <a:t>Melbourne </a:t>
            </a:r>
            <a:r>
              <a:rPr lang="ja-JP" altLang="en-US" sz="1600" dirty="0"/>
              <a:t>の学生＋</a:t>
            </a:r>
            <a:r>
              <a:rPr lang="en-US" altLang="ja-JP" sz="1600" dirty="0"/>
              <a:t>Francesco</a:t>
            </a:r>
            <a:r>
              <a:rPr lang="ja-JP" altLang="en-US" sz="1600" dirty="0"/>
              <a:t>が作っているが問題あり</a:t>
            </a:r>
            <a:endParaRPr lang="en-US" altLang="ja-JP" sz="1600" dirty="0"/>
          </a:p>
          <a:p>
            <a:pPr lvl="1"/>
            <a:r>
              <a:rPr lang="ja-JP" altLang="en-US" sz="1600" dirty="0"/>
              <a:t>一度 </a:t>
            </a:r>
            <a:r>
              <a:rPr lang="en-US" altLang="ja-JP" sz="1600" dirty="0" err="1"/>
              <a:t>git</a:t>
            </a:r>
            <a:r>
              <a:rPr lang="en-US" altLang="ja-JP" sz="1600" dirty="0"/>
              <a:t> </a:t>
            </a:r>
            <a:r>
              <a:rPr lang="ja-JP" altLang="en-US" sz="1600" dirty="0"/>
              <a:t>に </a:t>
            </a:r>
            <a:r>
              <a:rPr lang="en-US" altLang="ja-JP" sz="1600" dirty="0"/>
              <a:t>upload </a:t>
            </a:r>
            <a:r>
              <a:rPr lang="ja-JP" altLang="en-US" sz="1600" dirty="0"/>
              <a:t>したら変数を追加したい（石川、住澤）</a:t>
            </a:r>
            <a:endParaRPr lang="en-US" altLang="ja-JP" sz="1600" dirty="0"/>
          </a:p>
          <a:p>
            <a:r>
              <a:rPr lang="en-US" altLang="ja-JP" sz="2000" dirty="0"/>
              <a:t>Pi0 systematics  (</a:t>
            </a:r>
            <a:r>
              <a:rPr lang="en-US" altLang="ja-JP" sz="2000" dirty="0" err="1"/>
              <a:t>B</a:t>
            </a:r>
            <a:r>
              <a:rPr lang="en-US" altLang="ja-JP" sz="2000" dirty="0" err="1">
                <a:sym typeface="Wingdings" panose="05000000000000000000" pitchFamily="2" charset="2"/>
              </a:rPr>
              <a:t>Xsl+l</a:t>
            </a:r>
            <a:r>
              <a:rPr lang="en-US" altLang="ja-JP" sz="2000" dirty="0">
                <a:sym typeface="Wingdings" panose="05000000000000000000" pitchFamily="2" charset="2"/>
              </a:rPr>
              <a:t>-, BK*</a:t>
            </a:r>
            <a:r>
              <a:rPr lang="en-US" altLang="ja-JP" sz="2000" dirty="0" err="1">
                <a:sym typeface="Wingdings" panose="05000000000000000000" pitchFamily="2" charset="2"/>
              </a:rPr>
              <a:t>e+e</a:t>
            </a:r>
            <a:r>
              <a:rPr lang="en-US" altLang="ja-JP" sz="2000" dirty="0">
                <a:sym typeface="Wingdings" panose="05000000000000000000" pitchFamily="2" charset="2"/>
              </a:rPr>
              <a:t>-, </a:t>
            </a:r>
            <a:r>
              <a:rPr lang="en-US" altLang="ja-JP" sz="2000" dirty="0" err="1">
                <a:sym typeface="Wingdings" panose="05000000000000000000" pitchFamily="2" charset="2"/>
              </a:rPr>
              <a:t>BK</a:t>
            </a:r>
            <a:r>
              <a:rPr lang="en-US" altLang="ja-JP" sz="2000" dirty="0" err="1">
                <a:latin typeface="Symbol" panose="05050102010706020507" pitchFamily="18" charset="2"/>
                <a:sym typeface="Wingdings" panose="05000000000000000000" pitchFamily="2" charset="2"/>
              </a:rPr>
              <a:t>pg</a:t>
            </a:r>
            <a:r>
              <a:rPr lang="en-US" altLang="ja-JP" sz="2000" dirty="0"/>
              <a:t>)</a:t>
            </a:r>
          </a:p>
          <a:p>
            <a:pPr lvl="1"/>
            <a:r>
              <a:rPr lang="ja-JP" altLang="en-US" sz="1600" dirty="0"/>
              <a:t>無し</a:t>
            </a:r>
            <a:endParaRPr lang="en-US" altLang="ja-JP" sz="1600" dirty="0"/>
          </a:p>
          <a:p>
            <a:pPr lvl="1"/>
            <a:r>
              <a:rPr lang="en-US" altLang="ja-JP" sz="1600" dirty="0"/>
              <a:t>Eta</a:t>
            </a:r>
            <a:r>
              <a:rPr lang="en-US" altLang="ja-JP" sz="1600" dirty="0">
                <a:sym typeface="Wingdings" panose="05000000000000000000" pitchFamily="2" charset="2"/>
              </a:rPr>
              <a:t>3</a:t>
            </a:r>
            <a:r>
              <a:rPr lang="en-US" altLang="ja-JP" sz="1600" dirty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altLang="ja-JP" sz="1600" baseline="30000" dirty="0">
                <a:sym typeface="Wingdings" panose="05000000000000000000" pitchFamily="2" charset="2"/>
              </a:rPr>
              <a:t>0</a:t>
            </a:r>
            <a:r>
              <a:rPr lang="en-US" altLang="ja-JP" sz="1600" dirty="0">
                <a:sym typeface="Wingdings" panose="05000000000000000000" pitchFamily="2" charset="2"/>
              </a:rPr>
              <a:t> , </a:t>
            </a:r>
            <a:r>
              <a:rPr lang="en-US" altLang="ja-JP" sz="1600" dirty="0">
                <a:latin typeface="Symbol" panose="05050102010706020507" pitchFamily="18" charset="2"/>
                <a:sym typeface="Wingdings" panose="05000000000000000000" pitchFamily="2" charset="2"/>
              </a:rPr>
              <a:t>ppp</a:t>
            </a:r>
            <a:r>
              <a:rPr lang="en-US" altLang="ja-JP" sz="1600" baseline="30000" dirty="0">
                <a:sym typeface="Wingdings" panose="05000000000000000000" pitchFamily="2" charset="2"/>
              </a:rPr>
              <a:t>0</a:t>
            </a:r>
            <a:r>
              <a:rPr lang="en-US" altLang="ja-JP" sz="1600" dirty="0">
                <a:sym typeface="Wingdings" panose="05000000000000000000" pitchFamily="2" charset="2"/>
              </a:rPr>
              <a:t> </a:t>
            </a:r>
            <a:r>
              <a:rPr lang="ja-JP" altLang="en-US" sz="1600" dirty="0">
                <a:sym typeface="Wingdings" panose="05000000000000000000" pitchFamily="2" charset="2"/>
              </a:rPr>
              <a:t>と</a:t>
            </a:r>
            <a:r>
              <a:rPr lang="en-US" altLang="ja-JP" sz="1600" dirty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ja-JP" altLang="en-US" sz="1600" dirty="0"/>
              <a:t>の再構成なので比較的簡単</a:t>
            </a:r>
            <a:endParaRPr lang="en-US" altLang="ja-JP" sz="16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953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596</Words>
  <Application>Microsoft Office PowerPoint</Application>
  <PresentationFormat>画面に合わせる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Symbol</vt:lpstr>
      <vt:lpstr>Wingdings</vt:lpstr>
      <vt:lpstr>Office ​​テーマ</vt:lpstr>
      <vt:lpstr>EWP</vt:lpstr>
      <vt:lpstr>EWP</vt:lpstr>
      <vt:lpstr>解析モード（短期）</vt:lpstr>
      <vt:lpstr>解析モード（長期）</vt:lpstr>
      <vt:lpstr>必要な解析ツール1</vt:lpstr>
      <vt:lpstr>必要な解析ツール2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akimasa</dc:creator>
  <cp:lastModifiedBy>akimasa</cp:lastModifiedBy>
  <cp:revision>104</cp:revision>
  <dcterms:created xsi:type="dcterms:W3CDTF">2014-12-19T02:52:32Z</dcterms:created>
  <dcterms:modified xsi:type="dcterms:W3CDTF">2017-09-28T23:58:11Z</dcterms:modified>
</cp:coreProperties>
</file>