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844" r:id="rId3"/>
    <p:sldMasterId id="2147483958" r:id="rId4"/>
    <p:sldMasterId id="2147483970" r:id="rId5"/>
    <p:sldMasterId id="2147483982" r:id="rId6"/>
    <p:sldMasterId id="2147484006" r:id="rId7"/>
    <p:sldMasterId id="2147484018" r:id="rId8"/>
    <p:sldMasterId id="2147484030" r:id="rId9"/>
    <p:sldMasterId id="2147484054" r:id="rId10"/>
    <p:sldMasterId id="2147484078" r:id="rId11"/>
    <p:sldMasterId id="2147484118" r:id="rId12"/>
    <p:sldMasterId id="2147484155" r:id="rId13"/>
    <p:sldMasterId id="2147484167" r:id="rId14"/>
    <p:sldMasterId id="2147484191" r:id="rId15"/>
    <p:sldMasterId id="2147484204" r:id="rId16"/>
    <p:sldMasterId id="2147484224" r:id="rId17"/>
  </p:sldMasterIdLst>
  <p:notesMasterIdLst>
    <p:notesMasterId r:id="rId60"/>
  </p:notesMasterIdLst>
  <p:sldIdLst>
    <p:sldId id="375" r:id="rId18"/>
    <p:sldId id="354" r:id="rId19"/>
    <p:sldId id="611" r:id="rId20"/>
    <p:sldId id="613" r:id="rId21"/>
    <p:sldId id="462" r:id="rId22"/>
    <p:sldId id="870" r:id="rId23"/>
    <p:sldId id="790" r:id="rId24"/>
    <p:sldId id="686" r:id="rId25"/>
    <p:sldId id="687" r:id="rId26"/>
    <p:sldId id="740" r:id="rId27"/>
    <p:sldId id="842" r:id="rId28"/>
    <p:sldId id="795" r:id="rId29"/>
    <p:sldId id="800" r:id="rId30"/>
    <p:sldId id="883" r:id="rId31"/>
    <p:sldId id="631" r:id="rId32"/>
    <p:sldId id="509" r:id="rId33"/>
    <p:sldId id="884" r:id="rId34"/>
    <p:sldId id="885" r:id="rId35"/>
    <p:sldId id="889" r:id="rId36"/>
    <p:sldId id="890" r:id="rId37"/>
    <p:sldId id="891" r:id="rId38"/>
    <p:sldId id="767" r:id="rId39"/>
    <p:sldId id="768" r:id="rId40"/>
    <p:sldId id="658" r:id="rId41"/>
    <p:sldId id="659" r:id="rId42"/>
    <p:sldId id="670" r:id="rId43"/>
    <p:sldId id="668" r:id="rId44"/>
    <p:sldId id="262" r:id="rId45"/>
    <p:sldId id="263" r:id="rId46"/>
    <p:sldId id="264" r:id="rId47"/>
    <p:sldId id="265" r:id="rId48"/>
    <p:sldId id="266" r:id="rId49"/>
    <p:sldId id="871" r:id="rId50"/>
    <p:sldId id="760" r:id="rId51"/>
    <p:sldId id="882" r:id="rId52"/>
    <p:sldId id="345" r:id="rId53"/>
    <p:sldId id="499" r:id="rId54"/>
    <p:sldId id="337" r:id="rId55"/>
    <p:sldId id="361" r:id="rId56"/>
    <p:sldId id="874" r:id="rId57"/>
    <p:sldId id="873" r:id="rId58"/>
    <p:sldId id="879" r:id="rId5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CC"/>
    <a:srgbClr val="996633"/>
    <a:srgbClr val="FF9900"/>
    <a:srgbClr val="33CCCC"/>
    <a:srgbClr val="00CCFF"/>
    <a:srgbClr val="CC00FF"/>
    <a:srgbClr val="FFFFCC"/>
    <a:srgbClr val="CC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8A3F1-064E-4E21-91B8-F39BA9C23020}" type="datetimeFigureOut">
              <a:rPr kumimoji="1" lang="ja-JP" altLang="en-US" smtClean="0"/>
              <a:pPr/>
              <a:t>2019/2/19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4A847-0D78-4A28-8ADA-3628E82624C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BC275-F11E-4476-B211-356B8EA3CF5E}" type="slidenum">
              <a:rPr kumimoji="1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587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793" y="4860123"/>
            <a:ext cx="5207714" cy="460458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97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529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04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D4829-338B-47B1-8EFC-0ED6A32746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883D8-E31C-4B88-B6B9-B6AF4A1E687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93313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72238" y="307975"/>
            <a:ext cx="1943100" cy="622776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42938" y="307975"/>
            <a:ext cx="5676900" cy="622776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696298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4C5AFCE-93B9-40A3-ADE3-D9DD47B9AC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7906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82E03D1-AEAD-474A-8EEA-7216F39CEA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7242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64B9AA-DDD9-43D5-A3FF-2E31A80148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57991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518B59-E5E3-4FEE-B6E4-C3096024C4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62888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C07E959-88C7-4ECD-9FC7-34A2C94627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90718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0CCB76-54EB-4F4C-9060-75E36A3CFB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23430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0D7CB2F-DE2C-4296-B1B7-303905113A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7667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F55AC7-EE91-429D-8D40-0025C11806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759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B7B5C-1C5D-4823-AA71-4BCC18DAF54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786EF36-2569-49FC-97F6-77A4DD3065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97598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DBE83B7-BAD6-428D-BD1D-54BC185248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27182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61A6D3F-BF1D-42B1-B130-77CDC9C6D0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12008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53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6614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6822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4262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5998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3197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671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AD64-8A2F-400F-A9CA-735F788851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8207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552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8158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9558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181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77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191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923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083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9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07302-2D37-4F6C-98B5-933452C2D7D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95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721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460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165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340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5D9D6-8789-4DC3-A127-7B9468D048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135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41842-B9C1-4095-9782-926F04C9DF1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938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4F065-E265-4EDB-86D7-A241A10905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195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83B7F-A24F-4F00-8B98-3A16CFB2E5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252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02A06-EDAC-4932-BF9A-F0B648189FA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39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4EA17-960B-4E26-87ED-054047B3EA7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07003-E8CC-4F6F-9452-98E3E587C9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926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C2EF6-B2F6-43DD-81B9-48AF4ACEEC5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569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75B8C-9442-43CD-BCDE-F7CBDF7FE1F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984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77BFE-C52F-4D48-BF58-9A4578C00FC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898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D6785-6908-4212-B60E-D706BA484F9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18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9B28C-F313-4007-889C-0887839AD56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010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340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456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662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9A87-92FE-41CA-B83C-67AD6622D69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041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370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245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4549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398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251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049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382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419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8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05BB9-2442-4584-8E76-661A14DA731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648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808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411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91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491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390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597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88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AD64-8A2F-400F-A9CA-735F788851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050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803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FDE6C-0D11-499D-81BD-6C7CCCC30F1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02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8950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00384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1927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065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9166" y="-23721"/>
            <a:ext cx="12282332" cy="690544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-108413" y="-105280"/>
            <a:ext cx="9334968" cy="7068559"/>
          </a:xfrm>
          <a:prstGeom prst="rect">
            <a:avLst/>
          </a:prstGeom>
          <a:solidFill>
            <a:srgbClr val="000000">
              <a:alpha val="55000"/>
            </a:srgbClr>
          </a:solidFill>
          <a:ln w="25400">
            <a:solidFill>
              <a:srgbClr val="0F6FC6"/>
            </a:solidFill>
            <a:bevel/>
          </a:ln>
          <a:effectLst>
            <a:outerShdw blurRad="63500" dist="38100" dir="5400000" rotWithShape="0">
              <a:srgbClr val="032544">
                <a:alpha val="0"/>
              </a:srgbClr>
            </a:outerShdw>
          </a:effectLst>
        </p:spPr>
        <p:txBody>
          <a:bodyPr lIns="32145" tIns="32146" rIns="32145" bIns="32146" anchor="ctr"/>
          <a:lstStyle/>
          <a:p>
            <a:pPr defTabSz="642915">
              <a:defRPr sz="18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kumimoji="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-302847" y="-132389"/>
            <a:ext cx="9749693" cy="927131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/>
            </a:pPr>
            <a:endParaRPr kumimoji="0" sz="3600">
              <a:solidFill>
                <a:prstClr val="black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-160354" y="6581180"/>
            <a:ext cx="9464707" cy="348258"/>
          </a:xfrm>
          <a:prstGeom prst="rect">
            <a:avLst/>
          </a:prstGeom>
          <a:solidFill>
            <a:srgbClr val="000000">
              <a:alpha val="3000"/>
            </a:srgbClr>
          </a:solidFill>
          <a:ln w="25400">
            <a:solidFill>
              <a:srgbClr val="515F76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/>
            </a:pPr>
            <a:endParaRPr kumimoji="0" sz="3600">
              <a:solidFill>
                <a:prstClr val="black"/>
              </a:solidFill>
            </a:endParaRPr>
          </a:p>
        </p:txBody>
      </p:sp>
      <p:sp>
        <p:nvSpPr>
          <p:cNvPr id="39" name="Shape 39"/>
          <p:cNvSpPr/>
          <p:nvPr/>
        </p:nvSpPr>
        <p:spPr>
          <a:xfrm>
            <a:off x="3383733" y="6559026"/>
            <a:ext cx="4089349" cy="27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b">
            <a:spAutoFit/>
          </a:bodyPr>
          <a:lstStyle>
            <a:lvl1pPr>
              <a:defRPr sz="1300">
                <a:solidFill>
                  <a:srgbClr val="868686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kumimoji="0"/>
              <a:t>M Hewitson, LISA Proposal, LPF SWT, ESOC, Feb 2017</a:t>
            </a:r>
          </a:p>
        </p:txBody>
      </p:sp>
      <p:pic>
        <p:nvPicPr>
          <p:cNvPr id="40" name="dropped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9" y="6616899"/>
            <a:ext cx="180975" cy="21431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0" y="-8930"/>
            <a:ext cx="7277695" cy="884039"/>
          </a:xfrm>
          <a:prstGeom prst="rect">
            <a:avLst/>
          </a:prstGeom>
          <a:effectLst/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352"/>
              </a:spcBef>
              <a:defRPr>
                <a:solidFill>
                  <a:srgbClr val="FFFFFF"/>
                </a:solidFill>
              </a:defRPr>
            </a:lvl1pPr>
            <a:lvl2pPr>
              <a:spcBef>
                <a:spcPts val="352"/>
              </a:spcBef>
              <a:defRPr>
                <a:solidFill>
                  <a:srgbClr val="88E4FF"/>
                </a:solidFill>
              </a:defRPr>
            </a:lvl2pPr>
            <a:lvl3pPr>
              <a:spcBef>
                <a:spcPts val="352"/>
              </a:spcBef>
              <a:defRPr>
                <a:solidFill>
                  <a:srgbClr val="FFEE00"/>
                </a:solidFill>
              </a:defRPr>
            </a:lvl3pPr>
            <a:lvl4pPr>
              <a:spcBef>
                <a:spcPts val="352"/>
              </a:spcBef>
            </a:lvl4pPr>
            <a:lvl5pPr>
              <a:spcBef>
                <a:spcPts val="352"/>
              </a:spcBef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4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198" y="98417"/>
            <a:ext cx="600174" cy="5555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6431879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4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/>
            </a:lvl1pPr>
            <a:lvl2pPr>
              <a:defRPr b="1" i="0" baseline="0"/>
            </a:lvl2pPr>
            <a:lvl3pPr>
              <a:defRPr b="1" i="0" baseline="0"/>
            </a:lvl3pPr>
            <a:lvl4pPr>
              <a:defRPr b="1" i="0" baseline="0"/>
            </a:lvl4pPr>
            <a:lvl5pPr>
              <a:defRPr b="1" i="0" baseline="0"/>
            </a:lvl5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617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902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24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829DE-4B7F-418C-B542-2BD519347DA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5" indent="0">
              <a:buNone/>
              <a:defRPr sz="1800" b="1"/>
            </a:lvl3pPr>
            <a:lvl4pPr marL="1370678" indent="0">
              <a:buNone/>
              <a:defRPr sz="1600" b="1"/>
            </a:lvl4pPr>
            <a:lvl5pPr marL="1827569" indent="0">
              <a:buNone/>
              <a:defRPr sz="1600" b="1"/>
            </a:lvl5pPr>
            <a:lvl6pPr marL="2284462" indent="0">
              <a:buNone/>
              <a:defRPr sz="1600" b="1"/>
            </a:lvl6pPr>
            <a:lvl7pPr marL="2741354" indent="0">
              <a:buNone/>
              <a:defRPr sz="1600" b="1"/>
            </a:lvl7pPr>
            <a:lvl8pPr marL="3198244" indent="0">
              <a:buNone/>
              <a:defRPr sz="1600" b="1"/>
            </a:lvl8pPr>
            <a:lvl9pPr marL="3655138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5" indent="0">
              <a:buNone/>
              <a:defRPr sz="1800" b="1"/>
            </a:lvl3pPr>
            <a:lvl4pPr marL="1370678" indent="0">
              <a:buNone/>
              <a:defRPr sz="1600" b="1"/>
            </a:lvl4pPr>
            <a:lvl5pPr marL="1827569" indent="0">
              <a:buNone/>
              <a:defRPr sz="1600" b="1"/>
            </a:lvl5pPr>
            <a:lvl6pPr marL="2284462" indent="0">
              <a:buNone/>
              <a:defRPr sz="1600" b="1"/>
            </a:lvl6pPr>
            <a:lvl7pPr marL="2741354" indent="0">
              <a:buNone/>
              <a:defRPr sz="1600" b="1"/>
            </a:lvl7pPr>
            <a:lvl8pPr marL="3198244" indent="0">
              <a:buNone/>
              <a:defRPr sz="1600" b="1"/>
            </a:lvl8pPr>
            <a:lvl9pPr marL="3655138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126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836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048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5" indent="0">
              <a:buNone/>
              <a:defRPr sz="1000"/>
            </a:lvl3pPr>
            <a:lvl4pPr marL="1370678" indent="0">
              <a:buNone/>
              <a:defRPr sz="900"/>
            </a:lvl4pPr>
            <a:lvl5pPr marL="1827569" indent="0">
              <a:buNone/>
              <a:defRPr sz="900"/>
            </a:lvl5pPr>
            <a:lvl6pPr marL="2284462" indent="0">
              <a:buNone/>
              <a:defRPr sz="900"/>
            </a:lvl6pPr>
            <a:lvl7pPr marL="2741354" indent="0">
              <a:buNone/>
              <a:defRPr sz="900"/>
            </a:lvl7pPr>
            <a:lvl8pPr marL="3198244" indent="0">
              <a:buNone/>
              <a:defRPr sz="900"/>
            </a:lvl8pPr>
            <a:lvl9pPr marL="3655138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763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2" indent="0">
              <a:buNone/>
              <a:defRPr sz="2800"/>
            </a:lvl2pPr>
            <a:lvl3pPr marL="913785" indent="0">
              <a:buNone/>
              <a:defRPr sz="2400"/>
            </a:lvl3pPr>
            <a:lvl4pPr marL="1370678" indent="0">
              <a:buNone/>
              <a:defRPr sz="2000"/>
            </a:lvl4pPr>
            <a:lvl5pPr marL="1827569" indent="0">
              <a:buNone/>
              <a:defRPr sz="2000"/>
            </a:lvl5pPr>
            <a:lvl6pPr marL="2284462" indent="0">
              <a:buNone/>
              <a:defRPr sz="2000"/>
            </a:lvl6pPr>
            <a:lvl7pPr marL="2741354" indent="0">
              <a:buNone/>
              <a:defRPr sz="2000"/>
            </a:lvl7pPr>
            <a:lvl8pPr marL="3198244" indent="0">
              <a:buNone/>
              <a:defRPr sz="2000"/>
            </a:lvl8pPr>
            <a:lvl9pPr marL="3655138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5" indent="0">
              <a:buNone/>
              <a:defRPr sz="1000"/>
            </a:lvl3pPr>
            <a:lvl4pPr marL="1370678" indent="0">
              <a:buNone/>
              <a:defRPr sz="900"/>
            </a:lvl4pPr>
            <a:lvl5pPr marL="1827569" indent="0">
              <a:buNone/>
              <a:defRPr sz="900"/>
            </a:lvl5pPr>
            <a:lvl6pPr marL="2284462" indent="0">
              <a:buNone/>
              <a:defRPr sz="900"/>
            </a:lvl6pPr>
            <a:lvl7pPr marL="2741354" indent="0">
              <a:buNone/>
              <a:defRPr sz="900"/>
            </a:lvl7pPr>
            <a:lvl8pPr marL="3198244" indent="0">
              <a:buNone/>
              <a:defRPr sz="900"/>
            </a:lvl8pPr>
            <a:lvl9pPr marL="3655138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301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9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41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982C3-FB19-4236-B28F-3B59EFDD557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68CC4-0431-46A8-A5C5-1F301C304F2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E0B03-2729-40F6-9A24-B30DAEBF3F1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DFDA8-2644-413F-8F6B-0C971928181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A1080-BBA5-49FF-AF91-8F88D2378C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94A0D-576C-49D3-AE3B-D0885EEAE58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E8D252-DE66-4096-A25D-B3C6ADD0214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8AD76-7F8D-4822-8BF7-49E8E0D7389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01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0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0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9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5DEBA-15AC-4C58-A93D-4D264A9E13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73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85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60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59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15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92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28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C7565D-24D9-44B2-967A-4B5BEB55FA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660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2BA88F-7965-4327-9731-E62474F0BE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3575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7477D5-5105-43D8-BF69-C4C51F450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280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FE81-16CF-47AA-B4C2-28A05B3371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D6E719-132C-463F-BEA6-F10F575C9D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9819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EE7052-7FCA-44F0-A996-1720B1A3CB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4228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486657-353B-47B3-BA31-BE0AC5E999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2698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DD65471-5FD2-44D4-9FD0-1DD7623572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1392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7962F3C-8FF5-4DEB-81A1-A8A5CF992C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7929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CAD440-3A89-44E1-BD74-863B6A4CB0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6021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579B37-6342-4954-AA62-55E388F559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5041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B2E7D4-4D90-48D3-B28F-D16BFFF71C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3747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22F92-70CF-4F85-9393-5702106273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69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F8A6-7B9D-4384-B66A-1EBF9978048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7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75536-0277-416D-B59F-3A5D1598017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F7054-43B0-444B-9D6C-0C72044AD3B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40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0197A-84DE-4638-98DA-8D9881ECFB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46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56B17-6528-4C51-8455-E8A6997D436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18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07DEE-5B3D-4076-86A1-E7FE7F7743F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96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30FE-B42D-4BE0-BFB3-A5DD1D67177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84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840DD-4859-49BC-9930-79078623234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57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C31CA-216A-48B3-B954-ED16F06A92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25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286B0-86CC-4CBC-855F-C32742C2A3C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52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579A7-71FB-407D-9355-BFDFCB7C21E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76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09ED7-67EA-4031-8329-CFDD54D92B0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65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4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502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650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68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786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75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503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157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7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AF382-3AAC-43A6-8869-E0963921A98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72274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330229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424378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42938" y="1603375"/>
            <a:ext cx="38100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5338" y="1603375"/>
            <a:ext cx="38100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59029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143323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454943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246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22375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41308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76331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F5ADE-AA98-4BDA-8DB0-F86F9D20EB6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72238" y="307975"/>
            <a:ext cx="1943100" cy="622776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42938" y="307975"/>
            <a:ext cx="5676900" cy="622776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993959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676399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9883723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256049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42938" y="1603375"/>
            <a:ext cx="38100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5338" y="1603375"/>
            <a:ext cx="38100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832798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1087894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882983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2532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70113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96624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2.xml"/><Relationship Id="rId9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A0766D-D760-4840-88DB-7C4239F42A48}" type="slidenum">
              <a:rPr lang="en-US" altLang="ja-JP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825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3A659-EF77-45D7-8842-6EC6B9DEB4BA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686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74D9B-9171-4818-88DF-B7D7AF0F7B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38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9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5419B6-6984-4CF6-9F88-579FCE43F84A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1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6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201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</p:sldLayoutIdLst>
  <p:transition spd="med"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6" tIns="45690" rIns="91376" bIns="4569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376" tIns="45690" rIns="91376" bIns="4569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5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5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5"/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3785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5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hdr="0" ftr="0" dt="0"/>
  <p:txStyles>
    <p:titleStyle>
      <a:lvl1pPr algn="ctr" defTabSz="913785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8" indent="-342668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0" indent="-285556" algn="l" defTabSz="913785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4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4" indent="-228447" algn="l" defTabSz="913785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16" indent="-228447" algn="l" defTabSz="913785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0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3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84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2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5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8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9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62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54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4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38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CE0BCE-9349-482E-A3FE-28D3E6995010}" type="slidenum">
              <a:rPr lang="en-US" altLang="ja-JP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itchFamily="34" charset="0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itchFamily="34" charset="0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latin typeface="Arial" charset="0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latin typeface="Arial" charset="0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EC6E7-F972-458A-AFBB-F0812D31970E}" type="slidenum">
              <a:rPr lang="en-US" altLang="ja-JP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2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95E55A-BC73-41E9-BEA0-AF16235FBE3F}" type="slidenum">
              <a:rPr lang="en-US" altLang="ja-JP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3079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938" y="1603375"/>
            <a:ext cx="77724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8732838" y="6613525"/>
            <a:ext cx="41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55D65FCB-EB07-43ED-90A0-8EEC39A1E2DE}" type="slidenum">
              <a:rPr lang="en-US" altLang="ja-JP" sz="100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3079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938" y="1603375"/>
            <a:ext cx="77724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80580" name="Text Box 4"/>
          <p:cNvSpPr txBox="1">
            <a:spLocks noChangeArrowheads="1"/>
          </p:cNvSpPr>
          <p:nvPr userDrawn="1"/>
        </p:nvSpPr>
        <p:spPr bwMode="auto">
          <a:xfrm>
            <a:off x="8732838" y="6613525"/>
            <a:ext cx="41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C3F4CC13-7905-4557-8591-75FF3AD7B6FC}" type="slidenum">
              <a:rPr lang="ja-JP" altLang="en-US" sz="100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6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jpe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67.emf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71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72.emf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72.emf"/><Relationship Id="rId4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5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決定版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8016875" cy="6869113"/>
          </a:xfrm>
          <a:prstGeom prst="rect">
            <a:avLst/>
          </a:prstGeom>
          <a:noFill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40638" y="0"/>
            <a:ext cx="1503362" cy="1457325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70775" y="723900"/>
            <a:ext cx="1673225" cy="1571625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86538" y="0"/>
            <a:ext cx="1038225" cy="98425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624638" y="514350"/>
            <a:ext cx="1014412" cy="962025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988300" y="2195513"/>
            <a:ext cx="1155700" cy="1095375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915275" y="2138363"/>
            <a:ext cx="923925" cy="923925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505825" y="1947863"/>
            <a:ext cx="638175" cy="638175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845300" y="4552950"/>
            <a:ext cx="2298700" cy="230505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8042275" y="3486150"/>
            <a:ext cx="1101725" cy="11049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791450" y="3011488"/>
            <a:ext cx="1065213" cy="106045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943350" y="0"/>
            <a:ext cx="1101725" cy="11430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312025" y="2466975"/>
            <a:ext cx="422275" cy="542925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010400" y="3448050"/>
            <a:ext cx="679450" cy="70485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3638550" y="400050"/>
            <a:ext cx="701675" cy="714375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4833938" y="2043113"/>
            <a:ext cx="1306512" cy="1095375"/>
          </a:xfrm>
          <a:prstGeom prst="rect">
            <a:avLst/>
          </a:prstGeom>
          <a:noFill/>
        </p:spPr>
      </p:pic>
      <p:pic>
        <p:nvPicPr>
          <p:cNvPr id="149524" name="Picture 20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5334000" y="1282700"/>
            <a:ext cx="1895475" cy="1589088"/>
          </a:xfrm>
          <a:prstGeom prst="rect">
            <a:avLst/>
          </a:prstGeom>
          <a:noFill/>
        </p:spPr>
      </p:pic>
      <p:pic>
        <p:nvPicPr>
          <p:cNvPr id="149525" name="Picture 21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4510088" y="1941513"/>
            <a:ext cx="1109662" cy="930275"/>
          </a:xfrm>
          <a:prstGeom prst="rect">
            <a:avLst/>
          </a:prstGeom>
          <a:noFill/>
        </p:spPr>
      </p:pic>
      <p:pic>
        <p:nvPicPr>
          <p:cNvPr id="149526" name="Picture 2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6296025" y="0"/>
            <a:ext cx="1658938" cy="1524000"/>
          </a:xfrm>
          <a:prstGeom prst="rect">
            <a:avLst/>
          </a:prstGeom>
          <a:noFill/>
        </p:spPr>
      </p:pic>
      <p:pic>
        <p:nvPicPr>
          <p:cNvPr id="149527" name="Picture 23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7943850" y="0"/>
            <a:ext cx="323850" cy="280988"/>
          </a:xfrm>
          <a:prstGeom prst="rect">
            <a:avLst/>
          </a:prstGeom>
          <a:noFill/>
        </p:spPr>
      </p:pic>
      <p:pic>
        <p:nvPicPr>
          <p:cNvPr id="149528" name="Picture 24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8572500" y="0"/>
            <a:ext cx="571500" cy="495300"/>
          </a:xfrm>
          <a:prstGeom prst="rect">
            <a:avLst/>
          </a:prstGeom>
          <a:noFill/>
        </p:spPr>
      </p:pic>
      <p:pic>
        <p:nvPicPr>
          <p:cNvPr id="149529" name="Picture 25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8134350" y="0"/>
            <a:ext cx="461963" cy="400050"/>
          </a:xfrm>
          <a:prstGeom prst="rect">
            <a:avLst/>
          </a:prstGeom>
          <a:noFill/>
        </p:spPr>
      </p:pic>
      <p:pic>
        <p:nvPicPr>
          <p:cNvPr id="149530" name="Picture 26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8553450" y="371475"/>
            <a:ext cx="361950" cy="314325"/>
          </a:xfrm>
          <a:prstGeom prst="rect">
            <a:avLst/>
          </a:prstGeom>
          <a:noFill/>
        </p:spPr>
      </p:pic>
      <p:pic>
        <p:nvPicPr>
          <p:cNvPr id="149531" name="Picture 27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7924800" y="323850"/>
            <a:ext cx="571500" cy="495300"/>
          </a:xfrm>
          <a:prstGeom prst="rect">
            <a:avLst/>
          </a:prstGeom>
          <a:noFill/>
        </p:spPr>
      </p:pic>
      <p:pic>
        <p:nvPicPr>
          <p:cNvPr id="149532" name="Picture 28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781050" y="4876800"/>
            <a:ext cx="571500" cy="495300"/>
          </a:xfrm>
          <a:prstGeom prst="rect">
            <a:avLst/>
          </a:prstGeom>
          <a:noFill/>
        </p:spPr>
      </p:pic>
      <p:pic>
        <p:nvPicPr>
          <p:cNvPr id="149533" name="Picture 29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181100" y="4724400"/>
            <a:ext cx="571500" cy="495300"/>
          </a:xfrm>
          <a:prstGeom prst="rect">
            <a:avLst/>
          </a:prstGeom>
          <a:noFill/>
        </p:spPr>
      </p:pic>
      <p:pic>
        <p:nvPicPr>
          <p:cNvPr id="149534" name="Picture 30"/>
          <p:cNvPicPr>
            <a:picLocks noChangeAspect="1" noChangeArrowheads="1"/>
          </p:cNvPicPr>
          <p:nvPr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0" y="4276725"/>
            <a:ext cx="1312863" cy="981075"/>
          </a:xfrm>
          <a:prstGeom prst="rect">
            <a:avLst/>
          </a:prstGeom>
          <a:noFill/>
        </p:spPr>
      </p:pic>
      <p:pic>
        <p:nvPicPr>
          <p:cNvPr id="149535" name="Picture 31"/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 bwMode="auto">
          <a:xfrm>
            <a:off x="0" y="5138738"/>
            <a:ext cx="760413" cy="657225"/>
          </a:xfrm>
          <a:prstGeom prst="rect">
            <a:avLst/>
          </a:prstGeom>
          <a:noFill/>
        </p:spPr>
      </p:pic>
      <p:pic>
        <p:nvPicPr>
          <p:cNvPr id="149536" name="Picture 32"/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 bwMode="auto">
          <a:xfrm>
            <a:off x="561975" y="5175250"/>
            <a:ext cx="762000" cy="658813"/>
          </a:xfrm>
          <a:prstGeom prst="rect">
            <a:avLst/>
          </a:prstGeom>
          <a:noFill/>
        </p:spPr>
      </p:pic>
      <p:pic>
        <p:nvPicPr>
          <p:cNvPr id="149537" name="Picture 33"/>
          <p:cNvPicPr>
            <a:picLocks noChangeAspect="1" noChangeArrowheads="1"/>
          </p:cNvPicPr>
          <p:nvPr/>
        </p:nvPicPr>
        <p:blipFill>
          <a:blip r:embed="rId26" cstate="screen"/>
          <a:srcRect/>
          <a:stretch>
            <a:fillRect/>
          </a:stretch>
        </p:blipFill>
        <p:spPr bwMode="auto">
          <a:xfrm>
            <a:off x="923925" y="4395788"/>
            <a:ext cx="649288" cy="561975"/>
          </a:xfrm>
          <a:prstGeom prst="rect">
            <a:avLst/>
          </a:prstGeom>
          <a:noFill/>
        </p:spPr>
      </p:pic>
      <p:pic>
        <p:nvPicPr>
          <p:cNvPr id="149538" name="Picture 34"/>
          <p:cNvPicPr>
            <a:picLocks noChangeAspect="1" noChangeArrowheads="1"/>
          </p:cNvPicPr>
          <p:nvPr/>
        </p:nvPicPr>
        <p:blipFill>
          <a:blip r:embed="rId27" cstate="screen"/>
          <a:srcRect/>
          <a:stretch>
            <a:fillRect/>
          </a:stretch>
        </p:blipFill>
        <p:spPr bwMode="auto">
          <a:xfrm>
            <a:off x="523875" y="5653088"/>
            <a:ext cx="936625" cy="809625"/>
          </a:xfrm>
          <a:prstGeom prst="rect">
            <a:avLst/>
          </a:prstGeom>
          <a:noFill/>
        </p:spPr>
      </p:pic>
      <p:pic>
        <p:nvPicPr>
          <p:cNvPr id="149539" name="Picture 35"/>
          <p:cNvPicPr>
            <a:picLocks noChangeAspect="1" noChangeArrowheads="1"/>
          </p:cNvPicPr>
          <p:nvPr/>
        </p:nvPicPr>
        <p:blipFill>
          <a:blip r:embed="rId28" cstate="screen"/>
          <a:srcRect/>
          <a:stretch>
            <a:fillRect/>
          </a:stretch>
        </p:blipFill>
        <p:spPr bwMode="auto">
          <a:xfrm>
            <a:off x="585788" y="3824288"/>
            <a:ext cx="576262" cy="576262"/>
          </a:xfrm>
          <a:prstGeom prst="rect">
            <a:avLst/>
          </a:prstGeom>
          <a:noFill/>
        </p:spPr>
      </p:pic>
      <p:pic>
        <p:nvPicPr>
          <p:cNvPr id="149540" name="Picture 36"/>
          <p:cNvPicPr>
            <a:picLocks noChangeAspect="1" noChangeArrowheads="1"/>
          </p:cNvPicPr>
          <p:nvPr/>
        </p:nvPicPr>
        <p:blipFill>
          <a:blip r:embed="rId28" cstate="screen"/>
          <a:srcRect/>
          <a:stretch>
            <a:fillRect/>
          </a:stretch>
        </p:blipFill>
        <p:spPr bwMode="auto">
          <a:xfrm>
            <a:off x="3633788" y="371475"/>
            <a:ext cx="866775" cy="866775"/>
          </a:xfrm>
          <a:prstGeom prst="rect">
            <a:avLst/>
          </a:prstGeom>
          <a:noFill/>
        </p:spPr>
      </p:pic>
      <p:pic>
        <p:nvPicPr>
          <p:cNvPr id="149541" name="Picture 37"/>
          <p:cNvPicPr>
            <a:picLocks noChangeAspect="1" noChangeArrowheads="1"/>
          </p:cNvPicPr>
          <p:nvPr/>
        </p:nvPicPr>
        <p:blipFill>
          <a:blip r:embed="rId29" cstate="screen"/>
          <a:srcRect/>
          <a:stretch>
            <a:fillRect/>
          </a:stretch>
        </p:blipFill>
        <p:spPr bwMode="auto">
          <a:xfrm>
            <a:off x="776288" y="3738563"/>
            <a:ext cx="530225" cy="581025"/>
          </a:xfrm>
          <a:prstGeom prst="rect">
            <a:avLst/>
          </a:prstGeom>
          <a:noFill/>
        </p:spPr>
      </p:pic>
      <p:pic>
        <p:nvPicPr>
          <p:cNvPr id="149542" name="Picture 38"/>
          <p:cNvPicPr>
            <a:picLocks noChangeAspect="1" noChangeArrowheads="1"/>
          </p:cNvPicPr>
          <p:nvPr/>
        </p:nvPicPr>
        <p:blipFill>
          <a:blip r:embed="rId30" cstate="screen"/>
          <a:srcRect/>
          <a:stretch>
            <a:fillRect/>
          </a:stretch>
        </p:blipFill>
        <p:spPr bwMode="auto">
          <a:xfrm>
            <a:off x="433388" y="3127375"/>
            <a:ext cx="619125" cy="677863"/>
          </a:xfrm>
          <a:prstGeom prst="rect">
            <a:avLst/>
          </a:prstGeom>
          <a:noFill/>
        </p:spPr>
      </p:pic>
      <p:pic>
        <p:nvPicPr>
          <p:cNvPr id="149543" name="Picture 39"/>
          <p:cNvPicPr>
            <a:picLocks noChangeAspect="1" noChangeArrowheads="1"/>
          </p:cNvPicPr>
          <p:nvPr/>
        </p:nvPicPr>
        <p:blipFill>
          <a:blip r:embed="rId31" cstate="screen"/>
          <a:srcRect/>
          <a:stretch>
            <a:fillRect/>
          </a:stretch>
        </p:blipFill>
        <p:spPr bwMode="auto">
          <a:xfrm>
            <a:off x="7596188" y="2395538"/>
            <a:ext cx="239712" cy="257175"/>
          </a:xfrm>
          <a:prstGeom prst="rect">
            <a:avLst/>
          </a:prstGeom>
          <a:noFill/>
        </p:spPr>
      </p:pic>
      <p:pic>
        <p:nvPicPr>
          <p:cNvPr id="149544" name="Picture 40"/>
          <p:cNvPicPr>
            <a:picLocks noChangeAspect="1" noChangeArrowheads="1"/>
          </p:cNvPicPr>
          <p:nvPr/>
        </p:nvPicPr>
        <p:blipFill>
          <a:blip r:embed="rId32" cstate="screen"/>
          <a:srcRect/>
          <a:stretch>
            <a:fillRect/>
          </a:stretch>
        </p:blipFill>
        <p:spPr bwMode="auto">
          <a:xfrm>
            <a:off x="7062788" y="2452688"/>
            <a:ext cx="292100" cy="314325"/>
          </a:xfrm>
          <a:prstGeom prst="rect">
            <a:avLst/>
          </a:prstGeom>
          <a:noFill/>
        </p:spPr>
      </p:pic>
      <p:pic>
        <p:nvPicPr>
          <p:cNvPr id="149545" name="Picture 41"/>
          <p:cNvPicPr>
            <a:picLocks noChangeAspect="1" noChangeArrowheads="1"/>
          </p:cNvPicPr>
          <p:nvPr/>
        </p:nvPicPr>
        <p:blipFill>
          <a:blip r:embed="rId32" cstate="screen"/>
          <a:srcRect/>
          <a:stretch>
            <a:fillRect/>
          </a:stretch>
        </p:blipFill>
        <p:spPr bwMode="auto">
          <a:xfrm>
            <a:off x="7653338" y="2490788"/>
            <a:ext cx="292100" cy="314325"/>
          </a:xfrm>
          <a:prstGeom prst="rect">
            <a:avLst/>
          </a:prstGeom>
          <a:noFill/>
        </p:spPr>
      </p:pic>
      <p:pic>
        <p:nvPicPr>
          <p:cNvPr id="149546" name="Picture 42"/>
          <p:cNvPicPr>
            <a:picLocks noChangeAspect="1" noChangeArrowheads="1"/>
          </p:cNvPicPr>
          <p:nvPr/>
        </p:nvPicPr>
        <p:blipFill>
          <a:blip r:embed="rId33" cstate="screen"/>
          <a:srcRect/>
          <a:stretch>
            <a:fillRect/>
          </a:stretch>
        </p:blipFill>
        <p:spPr bwMode="auto">
          <a:xfrm>
            <a:off x="614363" y="5627688"/>
            <a:ext cx="1304925" cy="1230312"/>
          </a:xfrm>
          <a:prstGeom prst="rect">
            <a:avLst/>
          </a:prstGeom>
          <a:noFill/>
        </p:spPr>
      </p:pic>
      <p:pic>
        <p:nvPicPr>
          <p:cNvPr id="149547" name="Picture 43"/>
          <p:cNvPicPr>
            <a:picLocks noChangeAspect="1" noChangeArrowheads="1"/>
          </p:cNvPicPr>
          <p:nvPr/>
        </p:nvPicPr>
        <p:blipFill>
          <a:blip r:embed="rId34" cstate="screen"/>
          <a:srcRect/>
          <a:stretch>
            <a:fillRect/>
          </a:stretch>
        </p:blipFill>
        <p:spPr bwMode="auto">
          <a:xfrm>
            <a:off x="1600200" y="5716588"/>
            <a:ext cx="1209675" cy="1141412"/>
          </a:xfrm>
          <a:prstGeom prst="rect">
            <a:avLst/>
          </a:prstGeom>
          <a:noFill/>
        </p:spPr>
      </p:pic>
      <p:pic>
        <p:nvPicPr>
          <p:cNvPr id="149548" name="Picture 44"/>
          <p:cNvPicPr>
            <a:picLocks noChangeAspect="1" noChangeArrowheads="1"/>
          </p:cNvPicPr>
          <p:nvPr/>
        </p:nvPicPr>
        <p:blipFill>
          <a:blip r:embed="rId35" cstate="screen"/>
          <a:srcRect/>
          <a:stretch>
            <a:fillRect/>
          </a:stretch>
        </p:blipFill>
        <p:spPr bwMode="auto">
          <a:xfrm>
            <a:off x="623888" y="3773488"/>
            <a:ext cx="801687" cy="827087"/>
          </a:xfrm>
          <a:prstGeom prst="rect">
            <a:avLst/>
          </a:prstGeom>
          <a:noFill/>
        </p:spPr>
      </p:pic>
      <p:pic>
        <p:nvPicPr>
          <p:cNvPr id="149549" name="Picture 45"/>
          <p:cNvPicPr>
            <a:picLocks noChangeAspect="1" noChangeArrowheads="1"/>
          </p:cNvPicPr>
          <p:nvPr/>
        </p:nvPicPr>
        <p:blipFill>
          <a:blip r:embed="rId36" cstate="screen"/>
          <a:srcRect/>
          <a:stretch>
            <a:fillRect/>
          </a:stretch>
        </p:blipFill>
        <p:spPr bwMode="auto">
          <a:xfrm>
            <a:off x="1347788" y="4176713"/>
            <a:ext cx="207962" cy="200025"/>
          </a:xfrm>
          <a:prstGeom prst="rect">
            <a:avLst/>
          </a:prstGeom>
          <a:noFill/>
        </p:spPr>
      </p:pic>
      <p:pic>
        <p:nvPicPr>
          <p:cNvPr id="149550" name="Picture 46"/>
          <p:cNvPicPr>
            <a:picLocks noChangeAspect="1" noChangeArrowheads="1"/>
          </p:cNvPicPr>
          <p:nvPr/>
        </p:nvPicPr>
        <p:blipFill>
          <a:blip r:embed="rId37" cstate="screen"/>
          <a:srcRect/>
          <a:stretch>
            <a:fillRect/>
          </a:stretch>
        </p:blipFill>
        <p:spPr bwMode="auto">
          <a:xfrm>
            <a:off x="5729288" y="1757363"/>
            <a:ext cx="306387" cy="295275"/>
          </a:xfrm>
          <a:prstGeom prst="rect">
            <a:avLst/>
          </a:prstGeom>
          <a:noFill/>
        </p:spPr>
      </p:pic>
      <p:pic>
        <p:nvPicPr>
          <p:cNvPr id="149551" name="Picture 47"/>
          <p:cNvPicPr>
            <a:picLocks noChangeAspect="1" noChangeArrowheads="1"/>
          </p:cNvPicPr>
          <p:nvPr/>
        </p:nvPicPr>
        <p:blipFill>
          <a:blip r:embed="rId38" cstate="screen"/>
          <a:srcRect/>
          <a:stretch>
            <a:fillRect/>
          </a:stretch>
        </p:blipFill>
        <p:spPr bwMode="auto">
          <a:xfrm>
            <a:off x="3367088" y="5738813"/>
            <a:ext cx="504825" cy="485775"/>
          </a:xfrm>
          <a:prstGeom prst="rect">
            <a:avLst/>
          </a:prstGeom>
          <a:noFill/>
        </p:spPr>
      </p:pic>
      <p:pic>
        <p:nvPicPr>
          <p:cNvPr id="149552" name="Picture 48"/>
          <p:cNvPicPr>
            <a:picLocks noChangeAspect="1" noChangeArrowheads="1"/>
          </p:cNvPicPr>
          <p:nvPr/>
        </p:nvPicPr>
        <p:blipFill>
          <a:blip r:embed="rId38" cstate="screen"/>
          <a:srcRect/>
          <a:stretch>
            <a:fillRect/>
          </a:stretch>
        </p:blipFill>
        <p:spPr bwMode="auto">
          <a:xfrm>
            <a:off x="3062288" y="5605463"/>
            <a:ext cx="504825" cy="485775"/>
          </a:xfrm>
          <a:prstGeom prst="rect">
            <a:avLst/>
          </a:prstGeom>
          <a:noFill/>
        </p:spPr>
      </p:pic>
      <p:pic>
        <p:nvPicPr>
          <p:cNvPr id="149553" name="Picture 49"/>
          <p:cNvPicPr>
            <a:picLocks noChangeAspect="1" noChangeArrowheads="1"/>
          </p:cNvPicPr>
          <p:nvPr/>
        </p:nvPicPr>
        <p:blipFill>
          <a:blip r:embed="rId38" cstate="screen"/>
          <a:srcRect/>
          <a:stretch>
            <a:fillRect/>
          </a:stretch>
        </p:blipFill>
        <p:spPr bwMode="auto">
          <a:xfrm>
            <a:off x="2681288" y="5624513"/>
            <a:ext cx="504825" cy="485775"/>
          </a:xfrm>
          <a:prstGeom prst="rect">
            <a:avLst/>
          </a:prstGeom>
          <a:noFill/>
        </p:spPr>
      </p:pic>
      <p:pic>
        <p:nvPicPr>
          <p:cNvPr id="149554" name="Picture 50"/>
          <p:cNvPicPr>
            <a:picLocks noChangeAspect="1" noChangeArrowheads="1"/>
          </p:cNvPicPr>
          <p:nvPr/>
        </p:nvPicPr>
        <p:blipFill>
          <a:blip r:embed="rId38" cstate="screen"/>
          <a:srcRect/>
          <a:stretch>
            <a:fillRect/>
          </a:stretch>
        </p:blipFill>
        <p:spPr bwMode="auto">
          <a:xfrm>
            <a:off x="4795838" y="4043363"/>
            <a:ext cx="504825" cy="485775"/>
          </a:xfrm>
          <a:prstGeom prst="rect">
            <a:avLst/>
          </a:prstGeom>
          <a:noFill/>
        </p:spPr>
      </p:pic>
      <p:pic>
        <p:nvPicPr>
          <p:cNvPr id="149555" name="Picture 51"/>
          <p:cNvPicPr>
            <a:picLocks noChangeAspect="1" noChangeArrowheads="1"/>
          </p:cNvPicPr>
          <p:nvPr/>
        </p:nvPicPr>
        <p:blipFill>
          <a:blip r:embed="rId38" cstate="screen"/>
          <a:srcRect/>
          <a:stretch>
            <a:fillRect/>
          </a:stretch>
        </p:blipFill>
        <p:spPr bwMode="auto">
          <a:xfrm>
            <a:off x="4605338" y="4462463"/>
            <a:ext cx="504825" cy="485775"/>
          </a:xfrm>
          <a:prstGeom prst="rect">
            <a:avLst/>
          </a:prstGeom>
          <a:noFill/>
        </p:spPr>
      </p:pic>
      <p:pic>
        <p:nvPicPr>
          <p:cNvPr id="149557" name="Picture 53"/>
          <p:cNvPicPr>
            <a:picLocks noChangeAspect="1" noChangeArrowheads="1"/>
          </p:cNvPicPr>
          <p:nvPr/>
        </p:nvPicPr>
        <p:blipFill>
          <a:blip r:embed="rId39" cstate="screen"/>
          <a:srcRect/>
          <a:stretch>
            <a:fillRect/>
          </a:stretch>
        </p:blipFill>
        <p:spPr bwMode="auto">
          <a:xfrm>
            <a:off x="4271963" y="342900"/>
            <a:ext cx="496887" cy="657225"/>
          </a:xfrm>
          <a:prstGeom prst="rect">
            <a:avLst/>
          </a:prstGeom>
          <a:noFill/>
        </p:spPr>
      </p:pic>
      <p:sp>
        <p:nvSpPr>
          <p:cNvPr id="149556" name="WordArt 52"/>
          <p:cNvSpPr>
            <a:spLocks noChangeArrowheads="1" noChangeShapeType="1" noTextEdit="1"/>
          </p:cNvSpPr>
          <p:nvPr/>
        </p:nvSpPr>
        <p:spPr bwMode="auto">
          <a:xfrm rot="-2214633">
            <a:off x="4164550" y="359158"/>
            <a:ext cx="5046980" cy="2700179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40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7614633" scaled="1"/>
                </a:gradFill>
              </a:rPr>
              <a:t>Primordial gravitational wave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7614633" scaled="1"/>
                </a:gradFill>
              </a:rPr>
              <a:t>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7614633" scaled="1"/>
                </a:gradFill>
              </a:rPr>
              <a:t>DECIGO</a:t>
            </a:r>
            <a:endParaRPr lang="ja-JP" altLang="en-US" sz="32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7614633" scaled="1"/>
              </a:gradFill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71022" y="6488668"/>
            <a:ext cx="14914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FFFFFF"/>
                </a:solidFill>
                <a:latin typeface="Arial" pitchFamily="34" charset="0"/>
              </a:rPr>
              <a:t>Illustration: Sora</a:t>
            </a:r>
          </a:p>
        </p:txBody>
      </p:sp>
      <p:sp>
        <p:nvSpPr>
          <p:cNvPr id="5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34145" y="5442012"/>
            <a:ext cx="4509856" cy="1189607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chemeClr val="bg1"/>
                </a:solidFill>
                <a:latin typeface="Arial" pitchFamily="34" charset="0"/>
              </a:rPr>
              <a:t>Seiji Kawamura (Nagoya University)</a:t>
            </a:r>
          </a:p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chemeClr val="bg1"/>
                </a:solidFill>
                <a:latin typeface="Arial" pitchFamily="34" charset="0"/>
              </a:rPr>
              <a:t>Feb. 20, 2019</a:t>
            </a:r>
            <a:endParaRPr lang="en-US" altLang="ja-JP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chemeClr val="bg1"/>
                </a:solidFill>
                <a:latin typeface="Arial" pitchFamily="34" charset="0"/>
              </a:rPr>
              <a:t>The 4th KMI International Symposium</a:t>
            </a:r>
          </a:p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chemeClr val="bg1"/>
                </a:solidFill>
                <a:latin typeface="Arial" pitchFamily="34" charset="0"/>
              </a:rPr>
              <a:t>@ Nagoya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0DE123-9999-4BE0-8650-F9C7D0A7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823"/>
            <a:ext cx="9149395" cy="515022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BE20D5-682F-4609-891E-FA1DF550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E03D1-AEAD-474A-8EEA-7216F39CEA37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84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D901496-5D88-45FD-9E61-E7C35A84E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675"/>
            <a:ext cx="9144000" cy="8113776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E9990DAF-BC1A-4929-9EAE-7E4C6F7A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49" y="239696"/>
            <a:ext cx="8229600" cy="1704513"/>
          </a:xfrm>
        </p:spPr>
        <p:txBody>
          <a:bodyPr/>
          <a:lstStyle/>
          <a:p>
            <a:r>
              <a:rPr lang="en-US" altLang="ja-JP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Coalescence of</a:t>
            </a:r>
            <a:br>
              <a:rPr lang="en-US" altLang="ja-JP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star binary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85CB24-DE7F-4538-9051-95C4C821A244}"/>
              </a:ext>
            </a:extLst>
          </p:cNvPr>
          <p:cNvSpPr txBox="1"/>
          <p:nvPr/>
        </p:nvSpPr>
        <p:spPr>
          <a:xfrm>
            <a:off x="3808521" y="6418697"/>
            <a:ext cx="5264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Credit: NSF/LIGO/Sonoma State University/A.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Simonnet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7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D5457A-129E-41D4-84F6-FAF575EE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ja-JP" sz="4000" dirty="0"/>
              <a:t>GW from NS-NS: </a:t>
            </a:r>
            <a:r>
              <a:rPr kumimoji="1" lang="en-US" altLang="ja-JP" sz="4000" dirty="0"/>
              <a:t>GW170817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03DF8B-8E21-4EA1-9E83-FDD75CCD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E03D1-AEAD-474A-8EEA-7216F39CEA37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D5A75AC-2657-49C9-8520-C8E937F28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6" y="1712659"/>
            <a:ext cx="8773064" cy="358422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BEBFD90-D784-4664-8B18-099441EF35D7}"/>
              </a:ext>
            </a:extLst>
          </p:cNvPr>
          <p:cNvSpPr/>
          <p:nvPr/>
        </p:nvSpPr>
        <p:spPr>
          <a:xfrm>
            <a:off x="6792074" y="5107640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Credit: LSC/Alex Nitz</a:t>
            </a:r>
            <a:endParaRPr lang="ja-JP" alt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F251E4E1-A246-49A0-9565-D59175F63685}"/>
              </a:ext>
            </a:extLst>
          </p:cNvPr>
          <p:cNvSpPr txBox="1">
            <a:spLocks/>
          </p:cNvSpPr>
          <p:nvPr/>
        </p:nvSpPr>
        <p:spPr bwMode="auto">
          <a:xfrm>
            <a:off x="1871930" y="5542502"/>
            <a:ext cx="5331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4000" kern="0" dirty="0">
                <a:solidFill>
                  <a:schemeClr val="tx1"/>
                </a:solidFill>
              </a:rPr>
              <a:t>Chirp spectrogram</a:t>
            </a:r>
            <a:endParaRPr lang="ja-JP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05D3EFA9-3793-4660-B87B-AC3AAC789D56}"/>
              </a:ext>
            </a:extLst>
          </p:cNvPr>
          <p:cNvSpPr txBox="1">
            <a:spLocks/>
          </p:cNvSpPr>
          <p:nvPr/>
        </p:nvSpPr>
        <p:spPr bwMode="auto">
          <a:xfrm>
            <a:off x="3991156" y="4964533"/>
            <a:ext cx="1081178" cy="74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ja-JP" altLang="en-US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25C84AB7-4FAC-44EE-B10B-551AB9A0BAE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673592" y="3128545"/>
            <a:ext cx="2067463" cy="58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00FF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ja-JP" altLang="en-US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7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F3223A-EBF7-4605-9022-78F67EFE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975"/>
            <a:ext cx="9144000" cy="1143000"/>
          </a:xfrm>
        </p:spPr>
        <p:txBody>
          <a:bodyPr/>
          <a:lstStyle/>
          <a:p>
            <a:r>
              <a:rPr kumimoji="1"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Multi-messenger observation</a:t>
            </a:r>
            <a:endParaRPr kumimoji="1" lang="ja-JP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FAD0FC-752C-4B06-85D9-537A25A7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342" y="1450975"/>
            <a:ext cx="3355759" cy="52871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sz="2200" dirty="0">
                <a:latin typeface="+mn-ea"/>
              </a:rPr>
              <a:t>1.7 sec.:</a:t>
            </a:r>
            <a:r>
              <a:rPr lang="ja-JP" altLang="en-US" sz="2200" dirty="0">
                <a:latin typeface="+mn-ea"/>
              </a:rPr>
              <a:t> </a:t>
            </a:r>
            <a:r>
              <a:rPr lang="en-US" altLang="ja-JP" sz="2200" dirty="0">
                <a:latin typeface="+mn-ea"/>
              </a:rPr>
              <a:t>detection</a:t>
            </a:r>
            <a:r>
              <a:rPr lang="ja-JP" altLang="en-US" sz="2200" dirty="0">
                <a:latin typeface="+mn-ea"/>
              </a:rPr>
              <a:t> </a:t>
            </a:r>
            <a:r>
              <a:rPr lang="en-US" altLang="ja-JP" sz="2200" dirty="0">
                <a:latin typeface="+mn-ea"/>
              </a:rPr>
              <a:t>of</a:t>
            </a:r>
            <a:r>
              <a:rPr lang="ja-JP" altLang="en-US" sz="2200" dirty="0">
                <a:latin typeface="+mn-ea"/>
              </a:rPr>
              <a:t> </a:t>
            </a:r>
            <a:r>
              <a:rPr lang="en-US" altLang="ja-JP" sz="2200" dirty="0">
                <a:latin typeface="+mn-ea"/>
              </a:rPr>
              <a:t>GRB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200" dirty="0">
                <a:latin typeface="+mn-ea"/>
              </a:rPr>
              <a:t>6 min.: Detection by LIGO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200" dirty="0">
                <a:latin typeface="+mn-ea"/>
              </a:rPr>
              <a:t>41 min.: relationship between GW170817 and GRB170817A</a:t>
            </a:r>
            <a:r>
              <a:rPr lang="ja-JP" altLang="en-US" sz="2200" dirty="0">
                <a:latin typeface="+mn-ea"/>
              </a:rPr>
              <a:t> </a:t>
            </a:r>
            <a:r>
              <a:rPr lang="en-US" altLang="ja-JP" sz="2200" dirty="0">
                <a:latin typeface="+mn-ea"/>
              </a:rPr>
              <a:t>reported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200" dirty="0">
                <a:latin typeface="+mn-ea"/>
              </a:rPr>
              <a:t>4 hr.:</a:t>
            </a:r>
            <a:r>
              <a:rPr lang="ja-JP" altLang="en-US" sz="2200" dirty="0">
                <a:latin typeface="+mn-ea"/>
              </a:rPr>
              <a:t> </a:t>
            </a:r>
            <a:r>
              <a:rPr lang="en-US" altLang="ja-JP" sz="2200" dirty="0" err="1">
                <a:latin typeface="+mn-ea"/>
              </a:rPr>
              <a:t>skymap</a:t>
            </a:r>
            <a:r>
              <a:rPr lang="en-US" altLang="ja-JP" sz="2200" dirty="0">
                <a:latin typeface="+mn-ea"/>
              </a:rPr>
              <a:t> provided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200" dirty="0">
                <a:latin typeface="+mn-ea"/>
              </a:rPr>
              <a:t>10 hr.: identified by </a:t>
            </a:r>
            <a:r>
              <a:rPr lang="en-US" altLang="ja-JP" sz="2200" dirty="0" err="1">
                <a:latin typeface="+mn-ea"/>
              </a:rPr>
              <a:t>Chilli</a:t>
            </a:r>
            <a:endParaRPr lang="en-US" altLang="ja-JP" sz="2200" dirty="0">
              <a:latin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200" dirty="0">
                <a:latin typeface="+mn-ea"/>
              </a:rPr>
              <a:t>Later: follow-up observation by 70 telescopes</a:t>
            </a:r>
            <a:endParaRPr kumimoji="1" lang="ja-JP" altLang="en-US" sz="2200" dirty="0">
              <a:latin typeface="+mn-ea"/>
            </a:endParaRPr>
          </a:p>
        </p:txBody>
      </p:sp>
      <p:pic>
        <p:nvPicPr>
          <p:cNvPr id="4" name="localization_typo_fixed.pdf" descr="localization_typo_fixed.pdf">
            <a:extLst>
              <a:ext uri="{FF2B5EF4-FFF2-40B4-BE49-F238E27FC236}">
                <a16:creationId xmlns:a16="http://schemas.microsoft.com/office/drawing/2014/main" id="{F79B68F9-383C-457C-A75C-FBA5C92C9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608" y="2018272"/>
            <a:ext cx="5483194" cy="36580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89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6A49E1E-19D2-44F4-AEF0-9EEC99628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105" y="0"/>
            <a:ext cx="9948742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D6BE75-20F2-441B-92C8-109FFBB2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schemeClr val="bg1"/>
                </a:solidFill>
              </a:rPr>
              <a:pPr/>
              <a:t>14</a:t>
            </a:fld>
            <a:endParaRPr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81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21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Observation of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beginning of the Universe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E31084F-A44C-45D1-B553-5B684A85FE12}"/>
              </a:ext>
            </a:extLst>
          </p:cNvPr>
          <p:cNvGrpSpPr/>
          <p:nvPr/>
        </p:nvGrpSpPr>
        <p:grpSpPr>
          <a:xfrm>
            <a:off x="223148" y="1828800"/>
            <a:ext cx="8308924" cy="4767308"/>
            <a:chOff x="804082" y="1803102"/>
            <a:chExt cx="6910614" cy="3965017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7D175DD1-5322-4B09-9C78-C8632C718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0982" y="1803102"/>
              <a:ext cx="1101254" cy="3328356"/>
              <a:chOff x="4239" y="1131"/>
              <a:chExt cx="806" cy="2436"/>
            </a:xfrm>
          </p:grpSpPr>
          <p:pic>
            <p:nvPicPr>
              <p:cNvPr id="46" name="Picture 3" descr="space040">
                <a:extLst>
                  <a:ext uri="{FF2B5EF4-FFF2-40B4-BE49-F238E27FC236}">
                    <a16:creationId xmlns:a16="http://schemas.microsoft.com/office/drawing/2014/main" id="{8CE790CC-5667-4350-BB74-2A0F4133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4" y="1158"/>
                <a:ext cx="697" cy="2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Oval 4">
                <a:extLst>
                  <a:ext uri="{FF2B5EF4-FFF2-40B4-BE49-F238E27FC236}">
                    <a16:creationId xmlns:a16="http://schemas.microsoft.com/office/drawing/2014/main" id="{8E9F1EE6-98D8-4292-8EB4-FC0EC7793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2" y="1131"/>
                <a:ext cx="745" cy="2382"/>
              </a:xfrm>
              <a:prstGeom prst="ellips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EBC15D0E-5B4A-4360-8613-6697A509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2863"/>
                <a:ext cx="344" cy="694"/>
              </a:xfrm>
              <a:custGeom>
                <a:avLst/>
                <a:gdLst>
                  <a:gd name="T0" fmla="*/ 494 w 557"/>
                  <a:gd name="T1" fmla="*/ 0 h 1293"/>
                  <a:gd name="T2" fmla="*/ 389 w 557"/>
                  <a:gd name="T3" fmla="*/ 389 h 1293"/>
                  <a:gd name="T4" fmla="*/ 284 w 557"/>
                  <a:gd name="T5" fmla="*/ 767 h 1293"/>
                  <a:gd name="T6" fmla="*/ 147 w 557"/>
                  <a:gd name="T7" fmla="*/ 1072 h 1293"/>
                  <a:gd name="T8" fmla="*/ 0 w 557"/>
                  <a:gd name="T9" fmla="*/ 1177 h 1293"/>
                  <a:gd name="T10" fmla="*/ 32 w 557"/>
                  <a:gd name="T11" fmla="*/ 1293 h 1293"/>
                  <a:gd name="T12" fmla="*/ 557 w 557"/>
                  <a:gd name="T13" fmla="*/ 1293 h 1293"/>
                  <a:gd name="T14" fmla="*/ 557 w 557"/>
                  <a:gd name="T15" fmla="*/ 10 h 1293"/>
                  <a:gd name="T16" fmla="*/ 494 w 557"/>
                  <a:gd name="T17" fmla="*/ 0 h 12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7"/>
                  <a:gd name="T28" fmla="*/ 0 h 1293"/>
                  <a:gd name="T29" fmla="*/ 557 w 557"/>
                  <a:gd name="T30" fmla="*/ 1293 h 12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7" h="1293">
                    <a:moveTo>
                      <a:pt x="494" y="0"/>
                    </a:moveTo>
                    <a:lnTo>
                      <a:pt x="389" y="389"/>
                    </a:lnTo>
                    <a:lnTo>
                      <a:pt x="284" y="767"/>
                    </a:lnTo>
                    <a:lnTo>
                      <a:pt x="147" y="1072"/>
                    </a:lnTo>
                    <a:lnTo>
                      <a:pt x="0" y="1177"/>
                    </a:lnTo>
                    <a:lnTo>
                      <a:pt x="32" y="1293"/>
                    </a:lnTo>
                    <a:lnTo>
                      <a:pt x="557" y="1293"/>
                    </a:lnTo>
                    <a:lnTo>
                      <a:pt x="557" y="10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8F4ACC15-A841-41CE-B946-96FA3A8DFB8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39" y="2875"/>
                <a:ext cx="342" cy="692"/>
              </a:xfrm>
              <a:custGeom>
                <a:avLst/>
                <a:gdLst>
                  <a:gd name="T0" fmla="*/ 494 w 557"/>
                  <a:gd name="T1" fmla="*/ 0 h 1293"/>
                  <a:gd name="T2" fmla="*/ 389 w 557"/>
                  <a:gd name="T3" fmla="*/ 389 h 1293"/>
                  <a:gd name="T4" fmla="*/ 284 w 557"/>
                  <a:gd name="T5" fmla="*/ 767 h 1293"/>
                  <a:gd name="T6" fmla="*/ 147 w 557"/>
                  <a:gd name="T7" fmla="*/ 1072 h 1293"/>
                  <a:gd name="T8" fmla="*/ 0 w 557"/>
                  <a:gd name="T9" fmla="*/ 1177 h 1293"/>
                  <a:gd name="T10" fmla="*/ 32 w 557"/>
                  <a:gd name="T11" fmla="*/ 1293 h 1293"/>
                  <a:gd name="T12" fmla="*/ 557 w 557"/>
                  <a:gd name="T13" fmla="*/ 1293 h 1293"/>
                  <a:gd name="T14" fmla="*/ 557 w 557"/>
                  <a:gd name="T15" fmla="*/ 10 h 1293"/>
                  <a:gd name="T16" fmla="*/ 494 w 557"/>
                  <a:gd name="T17" fmla="*/ 0 h 12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7"/>
                  <a:gd name="T28" fmla="*/ 0 h 1293"/>
                  <a:gd name="T29" fmla="*/ 557 w 557"/>
                  <a:gd name="T30" fmla="*/ 1293 h 12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7" h="1293">
                    <a:moveTo>
                      <a:pt x="494" y="0"/>
                    </a:moveTo>
                    <a:lnTo>
                      <a:pt x="389" y="389"/>
                    </a:lnTo>
                    <a:lnTo>
                      <a:pt x="284" y="767"/>
                    </a:lnTo>
                    <a:lnTo>
                      <a:pt x="147" y="1072"/>
                    </a:lnTo>
                    <a:lnTo>
                      <a:pt x="0" y="1177"/>
                    </a:lnTo>
                    <a:lnTo>
                      <a:pt x="32" y="1293"/>
                    </a:lnTo>
                    <a:lnTo>
                      <a:pt x="557" y="1293"/>
                    </a:lnTo>
                    <a:lnTo>
                      <a:pt x="557" y="10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D2CAC548-A1E9-4059-99E3-22178DA116E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740" y="1150"/>
                <a:ext cx="305" cy="655"/>
              </a:xfrm>
              <a:custGeom>
                <a:avLst/>
                <a:gdLst>
                  <a:gd name="T0" fmla="*/ 494 w 557"/>
                  <a:gd name="T1" fmla="*/ 0 h 1293"/>
                  <a:gd name="T2" fmla="*/ 389 w 557"/>
                  <a:gd name="T3" fmla="*/ 389 h 1293"/>
                  <a:gd name="T4" fmla="*/ 284 w 557"/>
                  <a:gd name="T5" fmla="*/ 767 h 1293"/>
                  <a:gd name="T6" fmla="*/ 147 w 557"/>
                  <a:gd name="T7" fmla="*/ 1072 h 1293"/>
                  <a:gd name="T8" fmla="*/ 0 w 557"/>
                  <a:gd name="T9" fmla="*/ 1177 h 1293"/>
                  <a:gd name="T10" fmla="*/ 32 w 557"/>
                  <a:gd name="T11" fmla="*/ 1293 h 1293"/>
                  <a:gd name="T12" fmla="*/ 557 w 557"/>
                  <a:gd name="T13" fmla="*/ 1293 h 1293"/>
                  <a:gd name="T14" fmla="*/ 557 w 557"/>
                  <a:gd name="T15" fmla="*/ 10 h 1293"/>
                  <a:gd name="T16" fmla="*/ 494 w 557"/>
                  <a:gd name="T17" fmla="*/ 0 h 12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7"/>
                  <a:gd name="T28" fmla="*/ 0 h 1293"/>
                  <a:gd name="T29" fmla="*/ 557 w 557"/>
                  <a:gd name="T30" fmla="*/ 1293 h 12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7" h="1293">
                    <a:moveTo>
                      <a:pt x="494" y="0"/>
                    </a:moveTo>
                    <a:lnTo>
                      <a:pt x="389" y="389"/>
                    </a:lnTo>
                    <a:lnTo>
                      <a:pt x="284" y="767"/>
                    </a:lnTo>
                    <a:lnTo>
                      <a:pt x="147" y="1072"/>
                    </a:lnTo>
                    <a:lnTo>
                      <a:pt x="0" y="1177"/>
                    </a:lnTo>
                    <a:lnTo>
                      <a:pt x="32" y="1293"/>
                    </a:lnTo>
                    <a:lnTo>
                      <a:pt x="557" y="1293"/>
                    </a:lnTo>
                    <a:lnTo>
                      <a:pt x="557" y="10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B2F9F4C9-81FF-438C-BD6A-0D17C7BD8F9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247" y="1154"/>
                <a:ext cx="295" cy="610"/>
              </a:xfrm>
              <a:custGeom>
                <a:avLst/>
                <a:gdLst>
                  <a:gd name="T0" fmla="*/ 494 w 557"/>
                  <a:gd name="T1" fmla="*/ 0 h 1293"/>
                  <a:gd name="T2" fmla="*/ 389 w 557"/>
                  <a:gd name="T3" fmla="*/ 389 h 1293"/>
                  <a:gd name="T4" fmla="*/ 284 w 557"/>
                  <a:gd name="T5" fmla="*/ 767 h 1293"/>
                  <a:gd name="T6" fmla="*/ 147 w 557"/>
                  <a:gd name="T7" fmla="*/ 1072 h 1293"/>
                  <a:gd name="T8" fmla="*/ 0 w 557"/>
                  <a:gd name="T9" fmla="*/ 1177 h 1293"/>
                  <a:gd name="T10" fmla="*/ 32 w 557"/>
                  <a:gd name="T11" fmla="*/ 1293 h 1293"/>
                  <a:gd name="T12" fmla="*/ 557 w 557"/>
                  <a:gd name="T13" fmla="*/ 1293 h 1293"/>
                  <a:gd name="T14" fmla="*/ 557 w 557"/>
                  <a:gd name="T15" fmla="*/ 10 h 1293"/>
                  <a:gd name="T16" fmla="*/ 494 w 557"/>
                  <a:gd name="T17" fmla="*/ 0 h 12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7"/>
                  <a:gd name="T28" fmla="*/ 0 h 1293"/>
                  <a:gd name="T29" fmla="*/ 557 w 557"/>
                  <a:gd name="T30" fmla="*/ 1293 h 12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7" h="1293">
                    <a:moveTo>
                      <a:pt x="494" y="0"/>
                    </a:moveTo>
                    <a:lnTo>
                      <a:pt x="389" y="389"/>
                    </a:lnTo>
                    <a:lnTo>
                      <a:pt x="284" y="767"/>
                    </a:lnTo>
                    <a:lnTo>
                      <a:pt x="147" y="1072"/>
                    </a:lnTo>
                    <a:lnTo>
                      <a:pt x="0" y="1177"/>
                    </a:lnTo>
                    <a:lnTo>
                      <a:pt x="32" y="1293"/>
                    </a:lnTo>
                    <a:lnTo>
                      <a:pt x="557" y="1293"/>
                    </a:lnTo>
                    <a:lnTo>
                      <a:pt x="557" y="10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36C59BBD-9367-4A4A-9CCA-862F5F448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2536" y="2086464"/>
              <a:ext cx="837461" cy="2715766"/>
              <a:chOff x="6065" y="9225"/>
              <a:chExt cx="888" cy="2250"/>
            </a:xfrm>
          </p:grpSpPr>
          <p:pic>
            <p:nvPicPr>
              <p:cNvPr id="42" name="Picture 12" descr="sky_wmap_big">
                <a:extLst>
                  <a:ext uri="{FF2B5EF4-FFF2-40B4-BE49-F238E27FC236}">
                    <a16:creationId xmlns:a16="http://schemas.microsoft.com/office/drawing/2014/main" id="{16769DC2-1636-46EB-820B-ED05CF3078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5452" y="9950"/>
                <a:ext cx="2158" cy="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id="{92BB7B83-2F34-4BB2-B01C-4249F1E37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6" y="9246"/>
                <a:ext cx="847" cy="2205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Rectangle 14">
                <a:extLst>
                  <a:ext uri="{FF2B5EF4-FFF2-40B4-BE49-F238E27FC236}">
                    <a16:creationId xmlns:a16="http://schemas.microsoft.com/office/drawing/2014/main" id="{36C33F07-4A5A-41D7-B599-E916C1059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5" y="9225"/>
                <a:ext cx="85" cy="7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Rectangle 15">
                <a:extLst>
                  <a:ext uri="{FF2B5EF4-FFF2-40B4-BE49-F238E27FC236}">
                    <a16:creationId xmlns:a16="http://schemas.microsoft.com/office/drawing/2014/main" id="{67BA0E17-5D6E-4EA4-914C-582592249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" y="10795"/>
                <a:ext cx="86" cy="6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73ECA501-F255-4391-9393-BDAC047BA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3414" y="4738858"/>
              <a:ext cx="2049043" cy="1004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380,000 year</a:t>
              </a:r>
            </a:p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(Transparent</a:t>
              </a:r>
              <a:r>
                <a:rPr lang="ja-JP" altLang="en-US" sz="2400" b="1" dirty="0">
                  <a:solidFill>
                    <a:prstClr val="black"/>
                  </a:solidFill>
                </a:rPr>
                <a:t> </a:t>
              </a:r>
              <a:r>
                <a:rPr lang="en-US" altLang="ja-JP" sz="2400" b="1" dirty="0">
                  <a:solidFill>
                    <a:prstClr val="black"/>
                  </a:solidFill>
                </a:rPr>
                <a:t>to</a:t>
              </a:r>
            </a:p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radiation)</a:t>
              </a:r>
            </a:p>
          </p:txBody>
        </p:sp>
        <p:sp>
          <p:nvSpPr>
            <p:cNvPr id="33" name="Text Box 17">
              <a:extLst>
                <a:ext uri="{FF2B5EF4-FFF2-40B4-BE49-F238E27FC236}">
                  <a16:creationId xmlns:a16="http://schemas.microsoft.com/office/drawing/2014/main" id="{839A1246-365D-443B-A88B-0D96BBE12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0080" y="3658130"/>
              <a:ext cx="1981437" cy="69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2400" b="1" dirty="0">
                  <a:solidFill>
                    <a:srgbClr val="0000FF"/>
                  </a:solidFill>
                  <a:latin typeface="ＭＳ Ｐゴシック" charset="-128"/>
                </a:rPr>
                <a:t>Electromagnetic</a:t>
              </a:r>
            </a:p>
            <a:p>
              <a:pPr algn="ctr"/>
              <a:r>
                <a:rPr lang="en-US" altLang="ja-JP" sz="2400" b="1" dirty="0">
                  <a:solidFill>
                    <a:srgbClr val="0000FF"/>
                  </a:solidFill>
                  <a:latin typeface="ＭＳ Ｐゴシック" charset="-128"/>
                </a:rPr>
                <a:t>wave</a:t>
              </a:r>
              <a:endParaRPr lang="ja-JP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4" name="Line 18">
              <a:extLst>
                <a:ext uri="{FF2B5EF4-FFF2-40B4-BE49-F238E27FC236}">
                  <a16:creationId xmlns:a16="http://schemas.microsoft.com/office/drawing/2014/main" id="{6EBC643C-81DE-4F87-A5F6-5244EC081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5171" y="4307566"/>
              <a:ext cx="2566875" cy="0"/>
            </a:xfrm>
            <a:prstGeom prst="line">
              <a:avLst/>
            </a:prstGeom>
            <a:noFill/>
            <a:ln w="76200" cap="rnd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endParaRPr lang="ja-JP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BEB58751-AE73-4B50-BC1E-20BBD0B21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326" y="1850923"/>
              <a:ext cx="5305421" cy="1578100"/>
            </a:xfrm>
            <a:custGeom>
              <a:avLst/>
              <a:gdLst>
                <a:gd name="T0" fmla="*/ 0 w 6300"/>
                <a:gd name="T1" fmla="*/ 4500 h 4500"/>
                <a:gd name="T2" fmla="*/ 420 w 6300"/>
                <a:gd name="T3" fmla="*/ 4140 h 4500"/>
                <a:gd name="T4" fmla="*/ 840 w 6300"/>
                <a:gd name="T5" fmla="*/ 3420 h 4500"/>
                <a:gd name="T6" fmla="*/ 1260 w 6300"/>
                <a:gd name="T7" fmla="*/ 2340 h 4500"/>
                <a:gd name="T8" fmla="*/ 1680 w 6300"/>
                <a:gd name="T9" fmla="*/ 1620 h 4500"/>
                <a:gd name="T10" fmla="*/ 2100 w 6300"/>
                <a:gd name="T11" fmla="*/ 1260 h 4500"/>
                <a:gd name="T12" fmla="*/ 2940 w 6300"/>
                <a:gd name="T13" fmla="*/ 900 h 4500"/>
                <a:gd name="T14" fmla="*/ 4620 w 6300"/>
                <a:gd name="T15" fmla="*/ 540 h 4500"/>
                <a:gd name="T16" fmla="*/ 6300 w 6300"/>
                <a:gd name="T17" fmla="*/ 0 h 4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00"/>
                <a:gd name="T28" fmla="*/ 0 h 4500"/>
                <a:gd name="T29" fmla="*/ 6300 w 6300"/>
                <a:gd name="T30" fmla="*/ 4500 h 45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00" h="4500">
                  <a:moveTo>
                    <a:pt x="0" y="4500"/>
                  </a:moveTo>
                  <a:cubicBezTo>
                    <a:pt x="140" y="4410"/>
                    <a:pt x="280" y="4320"/>
                    <a:pt x="420" y="4140"/>
                  </a:cubicBezTo>
                  <a:cubicBezTo>
                    <a:pt x="560" y="3960"/>
                    <a:pt x="700" y="3720"/>
                    <a:pt x="840" y="3420"/>
                  </a:cubicBezTo>
                  <a:cubicBezTo>
                    <a:pt x="980" y="3120"/>
                    <a:pt x="1120" y="2640"/>
                    <a:pt x="1260" y="2340"/>
                  </a:cubicBezTo>
                  <a:cubicBezTo>
                    <a:pt x="1400" y="2040"/>
                    <a:pt x="1540" y="1800"/>
                    <a:pt x="1680" y="1620"/>
                  </a:cubicBezTo>
                  <a:cubicBezTo>
                    <a:pt x="1820" y="1440"/>
                    <a:pt x="1890" y="1380"/>
                    <a:pt x="2100" y="1260"/>
                  </a:cubicBezTo>
                  <a:cubicBezTo>
                    <a:pt x="2310" y="1140"/>
                    <a:pt x="2520" y="1020"/>
                    <a:pt x="2940" y="900"/>
                  </a:cubicBezTo>
                  <a:cubicBezTo>
                    <a:pt x="3360" y="780"/>
                    <a:pt x="4060" y="690"/>
                    <a:pt x="4620" y="540"/>
                  </a:cubicBezTo>
                  <a:cubicBezTo>
                    <a:pt x="5180" y="390"/>
                    <a:pt x="6020" y="90"/>
                    <a:pt x="6300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C75FF7DD-71FD-4007-AD86-2C48C78EFE9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14326" y="3429023"/>
              <a:ext cx="5305421" cy="1580832"/>
            </a:xfrm>
            <a:custGeom>
              <a:avLst/>
              <a:gdLst>
                <a:gd name="T0" fmla="*/ 0 w 6300"/>
                <a:gd name="T1" fmla="*/ 4500 h 4500"/>
                <a:gd name="T2" fmla="*/ 420 w 6300"/>
                <a:gd name="T3" fmla="*/ 4140 h 4500"/>
                <a:gd name="T4" fmla="*/ 840 w 6300"/>
                <a:gd name="T5" fmla="*/ 3420 h 4500"/>
                <a:gd name="T6" fmla="*/ 1260 w 6300"/>
                <a:gd name="T7" fmla="*/ 2340 h 4500"/>
                <a:gd name="T8" fmla="*/ 1680 w 6300"/>
                <a:gd name="T9" fmla="*/ 1620 h 4500"/>
                <a:gd name="T10" fmla="*/ 2100 w 6300"/>
                <a:gd name="T11" fmla="*/ 1260 h 4500"/>
                <a:gd name="T12" fmla="*/ 2940 w 6300"/>
                <a:gd name="T13" fmla="*/ 900 h 4500"/>
                <a:gd name="T14" fmla="*/ 4620 w 6300"/>
                <a:gd name="T15" fmla="*/ 540 h 4500"/>
                <a:gd name="T16" fmla="*/ 6300 w 6300"/>
                <a:gd name="T17" fmla="*/ 0 h 4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00"/>
                <a:gd name="T28" fmla="*/ 0 h 4500"/>
                <a:gd name="T29" fmla="*/ 6300 w 6300"/>
                <a:gd name="T30" fmla="*/ 4500 h 45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00" h="4500">
                  <a:moveTo>
                    <a:pt x="0" y="4500"/>
                  </a:moveTo>
                  <a:cubicBezTo>
                    <a:pt x="140" y="4410"/>
                    <a:pt x="280" y="4320"/>
                    <a:pt x="420" y="4140"/>
                  </a:cubicBezTo>
                  <a:cubicBezTo>
                    <a:pt x="560" y="3960"/>
                    <a:pt x="700" y="3720"/>
                    <a:pt x="840" y="3420"/>
                  </a:cubicBezTo>
                  <a:cubicBezTo>
                    <a:pt x="980" y="3120"/>
                    <a:pt x="1120" y="2640"/>
                    <a:pt x="1260" y="2340"/>
                  </a:cubicBezTo>
                  <a:cubicBezTo>
                    <a:pt x="1400" y="2040"/>
                    <a:pt x="1540" y="1800"/>
                    <a:pt x="1680" y="1620"/>
                  </a:cubicBezTo>
                  <a:cubicBezTo>
                    <a:pt x="1820" y="1440"/>
                    <a:pt x="1890" y="1380"/>
                    <a:pt x="2100" y="1260"/>
                  </a:cubicBezTo>
                  <a:cubicBezTo>
                    <a:pt x="2310" y="1140"/>
                    <a:pt x="2520" y="1020"/>
                    <a:pt x="2940" y="900"/>
                  </a:cubicBezTo>
                  <a:cubicBezTo>
                    <a:pt x="3360" y="780"/>
                    <a:pt x="4060" y="690"/>
                    <a:pt x="4620" y="540"/>
                  </a:cubicBezTo>
                  <a:cubicBezTo>
                    <a:pt x="5180" y="390"/>
                    <a:pt x="6020" y="90"/>
                    <a:pt x="6300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7" name="Text Box 27">
              <a:extLst>
                <a:ext uri="{FF2B5EF4-FFF2-40B4-BE49-F238E27FC236}">
                  <a16:creationId xmlns:a16="http://schemas.microsoft.com/office/drawing/2014/main" id="{928E2B9A-F549-49CD-B345-0CC41D53B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082" y="2675958"/>
              <a:ext cx="1468601" cy="544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Birth of the</a:t>
              </a:r>
            </a:p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Universe</a:t>
              </a:r>
              <a:endParaRPr lang="ja-JP" alt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38" name="Text Box 28">
              <a:extLst>
                <a:ext uri="{FF2B5EF4-FFF2-40B4-BE49-F238E27FC236}">
                  <a16:creationId xmlns:a16="http://schemas.microsoft.com/office/drawing/2014/main" id="{26CE9F67-1DBA-4208-9425-14FDED168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9363" y="5052837"/>
              <a:ext cx="1935333" cy="715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13.8</a:t>
              </a:r>
              <a:r>
                <a:rPr lang="ja-JP" altLang="en-US" sz="2400" b="1" dirty="0">
                  <a:solidFill>
                    <a:prstClr val="black"/>
                  </a:solidFill>
                </a:rPr>
                <a:t> </a:t>
              </a:r>
              <a:r>
                <a:rPr lang="en-US" altLang="ja-JP" sz="2400" b="1" dirty="0">
                  <a:solidFill>
                    <a:prstClr val="black"/>
                  </a:solidFill>
                </a:rPr>
                <a:t>billion year</a:t>
              </a:r>
              <a:endParaRPr lang="ja-JP" altLang="en-US" sz="2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(Now)</a:t>
              </a:r>
              <a:endParaRPr lang="en-US" altLang="ja-JP" sz="2400" dirty="0">
                <a:solidFill>
                  <a:prstClr val="black"/>
                </a:solidFill>
              </a:endParaRPr>
            </a:p>
          </p:txBody>
        </p:sp>
        <p:sp>
          <p:nvSpPr>
            <p:cNvPr id="39" name="Line 30">
              <a:extLst>
                <a:ext uri="{FF2B5EF4-FFF2-40B4-BE49-F238E27FC236}">
                  <a16:creationId xmlns:a16="http://schemas.microsoft.com/office/drawing/2014/main" id="{B382842C-A6E2-4E80-9198-1651E07E8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9651" y="3427656"/>
              <a:ext cx="5155127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endParaRPr lang="ja-JP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0" name="Text Box 31">
              <a:extLst>
                <a:ext uri="{FF2B5EF4-FFF2-40B4-BE49-F238E27FC236}">
                  <a16:creationId xmlns:a16="http://schemas.microsoft.com/office/drawing/2014/main" id="{34D3142C-1686-47D0-B75B-0DD494AE9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6809" y="2742538"/>
              <a:ext cx="1609063" cy="72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latin typeface="ＭＳ Ｐゴシック" charset="-128"/>
                </a:rPr>
                <a:t>Gravitational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latin typeface="ＭＳ Ｐゴシック" charset="-128"/>
                </a:rPr>
                <a:t>wave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 Box 32">
              <a:extLst>
                <a:ext uri="{FF2B5EF4-FFF2-40B4-BE49-F238E27FC236}">
                  <a16:creationId xmlns:a16="http://schemas.microsoft.com/office/drawing/2014/main" id="{1FC17D29-32E2-494B-941B-D64DB0C18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198" y="3643357"/>
              <a:ext cx="1367161" cy="797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8890" rIns="0" bIns="8890"/>
            <a:lstStyle/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10</a:t>
              </a:r>
              <a:r>
                <a:rPr lang="en-US" altLang="ja-JP" sz="2400" b="1" baseline="30000" dirty="0">
                  <a:solidFill>
                    <a:prstClr val="black"/>
                  </a:solidFill>
                </a:rPr>
                <a:t> -35</a:t>
              </a:r>
              <a:r>
                <a:rPr lang="en-US" altLang="ja-JP" sz="2400" b="1" dirty="0">
                  <a:solidFill>
                    <a:prstClr val="black"/>
                  </a:solidFill>
                </a:rPr>
                <a:t> sec</a:t>
              </a:r>
              <a:endParaRPr lang="ja-JP" altLang="en-US" sz="2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altLang="ja-JP" sz="2400" b="1" dirty="0">
                  <a:solidFill>
                    <a:prstClr val="black"/>
                  </a:solidFill>
                </a:rPr>
                <a:t>(Inflation)</a:t>
              </a:r>
              <a:endParaRPr lang="ja-JP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680DDA-F41D-4648-AD27-F91ABDAF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09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>
            <a:extLst>
              <a:ext uri="{FF2B5EF4-FFF2-40B4-BE49-F238E27FC236}">
                <a16:creationId xmlns:a16="http://schemas.microsoft.com/office/drawing/2014/main" id="{7361D169-A70E-4839-9F54-B5C92D74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0"/>
            <a:ext cx="8229600" cy="1143000"/>
          </a:xfrm>
        </p:spPr>
        <p:txBody>
          <a:bodyPr/>
          <a:lstStyle/>
          <a:p>
            <a:r>
              <a:rPr lang="en-US" altLang="ja-JP" dirty="0"/>
              <a:t>Horizon problem</a:t>
            </a:r>
            <a:endParaRPr lang="ja-JP" altLang="en-US" dirty="0"/>
          </a:p>
        </p:txBody>
      </p:sp>
      <p:sp>
        <p:nvSpPr>
          <p:cNvPr id="23554" name="スライド番号プレースホルダー 3">
            <a:extLst>
              <a:ext uri="{FF2B5EF4-FFF2-40B4-BE49-F238E27FC236}">
                <a16:creationId xmlns:a16="http://schemas.microsoft.com/office/drawing/2014/main" id="{F0EF86B9-6C27-4CAE-BAD4-34D57255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fld id="{3383DD0F-B0C7-4EC9-9AAA-C06BE529FA97}" type="slidenum">
              <a:rPr lang="en-US" altLang="ja-JP" sz="1000" smtClean="0">
                <a:latin typeface="Arial" panose="020B0604020202020204" pitchFamily="34" charset="0"/>
                <a:ea typeface="ＭＳ Ｐゴシック" panose="020B0600070205080204" pitchFamily="50" charset="-128"/>
              </a:rPr>
              <a:pPr/>
              <a:t>16</a:t>
            </a:fld>
            <a:endParaRPr lang="en-US" altLang="ja-JP" sz="1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3556" name="図 2">
            <a:extLst>
              <a:ext uri="{FF2B5EF4-FFF2-40B4-BE49-F238E27FC236}">
                <a16:creationId xmlns:a16="http://schemas.microsoft.com/office/drawing/2014/main" id="{06D17075-A6E0-40AB-ABA7-4B3298B11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78" y="2347104"/>
            <a:ext cx="31686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図 3">
            <a:extLst>
              <a:ext uri="{FF2B5EF4-FFF2-40B4-BE49-F238E27FC236}">
                <a16:creationId xmlns:a16="http://schemas.microsoft.com/office/drawing/2014/main" id="{466865CE-77A5-49D8-B64F-65531DAB0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5" y="1807354"/>
            <a:ext cx="31972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図 4">
            <a:extLst>
              <a:ext uri="{FF2B5EF4-FFF2-40B4-BE49-F238E27FC236}">
                <a16:creationId xmlns:a16="http://schemas.microsoft.com/office/drawing/2014/main" id="{5E4D7CB7-D22B-488C-ACAB-50005A921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0" y="3690998"/>
            <a:ext cx="188753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図 6">
            <a:extLst>
              <a:ext uri="{FF2B5EF4-FFF2-40B4-BE49-F238E27FC236}">
                <a16:creationId xmlns:a16="http://schemas.microsoft.com/office/drawing/2014/main" id="{98342410-D075-4D0C-B7D8-F38CD1FA0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84" y="3877544"/>
            <a:ext cx="9048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3" name="直線矢印コネクタ 10">
            <a:extLst>
              <a:ext uri="{FF2B5EF4-FFF2-40B4-BE49-F238E27FC236}">
                <a16:creationId xmlns:a16="http://schemas.microsoft.com/office/drawing/2014/main" id="{63B0D17A-56EB-4568-8F20-3A13A19888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7393" y="3999841"/>
            <a:ext cx="42481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直線矢印コネクタ 13">
            <a:extLst>
              <a:ext uri="{FF2B5EF4-FFF2-40B4-BE49-F238E27FC236}">
                <a16:creationId xmlns:a16="http://schemas.microsoft.com/office/drawing/2014/main" id="{3A1AAF22-6EB7-4A94-B3EE-AD8216CEF9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83518" y="1262992"/>
            <a:ext cx="0" cy="275691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5" name="図 11">
            <a:extLst>
              <a:ext uri="{FF2B5EF4-FFF2-40B4-BE49-F238E27FC236}">
                <a16:creationId xmlns:a16="http://schemas.microsoft.com/office/drawing/2014/main" id="{8A9BC42C-64A2-42C5-944F-A8F07B9A1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61" y="1343864"/>
            <a:ext cx="228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図 12">
            <a:extLst>
              <a:ext uri="{FF2B5EF4-FFF2-40B4-BE49-F238E27FC236}">
                <a16:creationId xmlns:a16="http://schemas.microsoft.com/office/drawing/2014/main" id="{9F9C10C0-EA09-4FF1-83A3-E885E26E0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34" y="4112973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7" name="直線コネクタ 15">
            <a:extLst>
              <a:ext uri="{FF2B5EF4-FFF2-40B4-BE49-F238E27FC236}">
                <a16:creationId xmlns:a16="http://schemas.microsoft.com/office/drawing/2014/main" id="{414D7286-356D-46C4-B8C9-753AD8D67C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11855" y="2101191"/>
            <a:ext cx="1897063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8" name="直線コネクタ 18">
            <a:extLst>
              <a:ext uri="{FF2B5EF4-FFF2-40B4-BE49-F238E27FC236}">
                <a16:creationId xmlns:a16="http://schemas.microsoft.com/office/drawing/2014/main" id="{5BAF181C-492F-4AF3-BE2E-F68BE4A420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3518" y="2101191"/>
            <a:ext cx="1898650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0" name="テキスト ボックス 47">
            <a:extLst>
              <a:ext uri="{FF2B5EF4-FFF2-40B4-BE49-F238E27FC236}">
                <a16:creationId xmlns:a16="http://schemas.microsoft.com/office/drawing/2014/main" id="{7BD4FB25-8F30-436A-B921-78A46E8A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464" y="1904402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b="1" dirty="0"/>
              <a:t>Observer</a:t>
            </a:r>
            <a:endParaRPr lang="ja-JP" altLang="en-US" b="1" dirty="0"/>
          </a:p>
        </p:txBody>
      </p:sp>
      <p:sp>
        <p:nvSpPr>
          <p:cNvPr id="23571" name="円/楕円 49">
            <a:extLst>
              <a:ext uri="{FF2B5EF4-FFF2-40B4-BE49-F238E27FC236}">
                <a16:creationId xmlns:a16="http://schemas.microsoft.com/office/drawing/2014/main" id="{0EF6E66B-5D24-4131-BE7E-D7601224E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680" y="2029754"/>
            <a:ext cx="169863" cy="169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eaLnBrk="1" hangingPunct="1"/>
            <a:endParaRPr kumimoji="0" lang="ja-JP" altLang="en-US" b="1">
              <a:solidFill>
                <a:srgbClr val="000000"/>
              </a:solidFill>
            </a:endParaRPr>
          </a:p>
        </p:txBody>
      </p:sp>
      <p:sp>
        <p:nvSpPr>
          <p:cNvPr id="23572" name="テキスト ボックス 52">
            <a:extLst>
              <a:ext uri="{FF2B5EF4-FFF2-40B4-BE49-F238E27FC236}">
                <a16:creationId xmlns:a16="http://schemas.microsoft.com/office/drawing/2014/main" id="{76A67C1C-BF19-4A6F-AD6F-745357362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610" y="3239610"/>
            <a:ext cx="793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b="1" dirty="0"/>
              <a:t>CMB</a:t>
            </a:r>
          </a:p>
        </p:txBody>
      </p:sp>
      <p:sp>
        <p:nvSpPr>
          <p:cNvPr id="23574" name="テキスト ボックス 50">
            <a:extLst>
              <a:ext uri="{FF2B5EF4-FFF2-40B4-BE49-F238E27FC236}">
                <a16:creationId xmlns:a16="http://schemas.microsoft.com/office/drawing/2014/main" id="{E1EE7C8D-6A6D-4FE1-93F1-6F9299722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369" y="2422975"/>
            <a:ext cx="1500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b="1" dirty="0">
                <a:solidFill>
                  <a:srgbClr val="FF0000"/>
                </a:solidFill>
              </a:rPr>
              <a:t>Light cone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23575" name="Picture 4" descr="COBE-DMR-skymap">
            <a:extLst>
              <a:ext uri="{FF2B5EF4-FFF2-40B4-BE49-F238E27FC236}">
                <a16:creationId xmlns:a16="http://schemas.microsoft.com/office/drawing/2014/main" id="{AF4299E0-7AC4-4215-A668-8CF15053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68" y="3239429"/>
            <a:ext cx="5064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4" descr="COBE-DMR-skymap">
            <a:extLst>
              <a:ext uri="{FF2B5EF4-FFF2-40B4-BE49-F238E27FC236}">
                <a16:creationId xmlns:a16="http://schemas.microsoft.com/office/drawing/2014/main" id="{F0511AF1-87F8-4E7D-BF30-6AFF266D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05" y="3239429"/>
            <a:ext cx="5064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4" descr="COBE-DMR-skymap">
            <a:extLst>
              <a:ext uri="{FF2B5EF4-FFF2-40B4-BE49-F238E27FC236}">
                <a16:creationId xmlns:a16="http://schemas.microsoft.com/office/drawing/2014/main" id="{0EB740CD-3D78-4E4C-BA0D-C981D804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30" y="3239429"/>
            <a:ext cx="5064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4" descr="COBE-DMR-skymap">
            <a:extLst>
              <a:ext uri="{FF2B5EF4-FFF2-40B4-BE49-F238E27FC236}">
                <a16:creationId xmlns:a16="http://schemas.microsoft.com/office/drawing/2014/main" id="{4472293B-0B28-4F92-9116-A938653A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43" y="3239429"/>
            <a:ext cx="5064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9" name="図形グループ 23">
            <a:extLst>
              <a:ext uri="{FF2B5EF4-FFF2-40B4-BE49-F238E27FC236}">
                <a16:creationId xmlns:a16="http://schemas.microsoft.com/office/drawing/2014/main" id="{F87CC1BA-351B-4612-9E01-9AD0925DB8AD}"/>
              </a:ext>
            </a:extLst>
          </p:cNvPr>
          <p:cNvGrpSpPr>
            <a:grpSpLocks/>
          </p:cNvGrpSpPr>
          <p:nvPr/>
        </p:nvGrpSpPr>
        <p:grpSpPr bwMode="auto">
          <a:xfrm>
            <a:off x="5870755" y="3628366"/>
            <a:ext cx="512763" cy="365125"/>
            <a:chOff x="5364088" y="1916833"/>
            <a:chExt cx="513850" cy="365606"/>
          </a:xfrm>
        </p:grpSpPr>
        <p:cxnSp>
          <p:nvCxnSpPr>
            <p:cNvPr id="23602" name="直線コネクタ 21">
              <a:extLst>
                <a:ext uri="{FF2B5EF4-FFF2-40B4-BE49-F238E27FC236}">
                  <a16:creationId xmlns:a16="http://schemas.microsoft.com/office/drawing/2014/main" id="{8EDAC92C-3BF9-4663-B833-9F30D09664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03" name="直線コネクタ 24">
              <a:extLst>
                <a:ext uri="{FF2B5EF4-FFF2-40B4-BE49-F238E27FC236}">
                  <a16:creationId xmlns:a16="http://schemas.microsoft.com/office/drawing/2014/main" id="{9561EE22-DD5B-4BE8-9BEA-D2B8BAFD06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604" name="円/楕円 22">
              <a:extLst>
                <a:ext uri="{FF2B5EF4-FFF2-40B4-BE49-F238E27FC236}">
                  <a16:creationId xmlns:a16="http://schemas.microsoft.com/office/drawing/2014/main" id="{2B22D846-5D74-484F-9917-9D6FC3218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580" name="図形グループ 29">
            <a:extLst>
              <a:ext uri="{FF2B5EF4-FFF2-40B4-BE49-F238E27FC236}">
                <a16:creationId xmlns:a16="http://schemas.microsoft.com/office/drawing/2014/main" id="{37DA58BC-1A98-44F3-A77C-01AF25A0715F}"/>
              </a:ext>
            </a:extLst>
          </p:cNvPr>
          <p:cNvGrpSpPr>
            <a:grpSpLocks/>
          </p:cNvGrpSpPr>
          <p:nvPr/>
        </p:nvGrpSpPr>
        <p:grpSpPr bwMode="auto">
          <a:xfrm>
            <a:off x="4862693" y="3633129"/>
            <a:ext cx="512762" cy="366712"/>
            <a:chOff x="5070859" y="4575562"/>
            <a:chExt cx="513850" cy="365606"/>
          </a:xfrm>
        </p:grpSpPr>
        <p:cxnSp>
          <p:nvCxnSpPr>
            <p:cNvPr id="23599" name="直線コネクタ 26">
              <a:extLst>
                <a:ext uri="{FF2B5EF4-FFF2-40B4-BE49-F238E27FC236}">
                  <a16:creationId xmlns:a16="http://schemas.microsoft.com/office/drawing/2014/main" id="{07677A06-1B59-4322-83E2-F3F3486C5F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70859" y="4666638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00" name="直線コネクタ 27">
              <a:extLst>
                <a:ext uri="{FF2B5EF4-FFF2-40B4-BE49-F238E27FC236}">
                  <a16:creationId xmlns:a16="http://schemas.microsoft.com/office/drawing/2014/main" id="{F5F8D896-5A98-4BAA-B8BD-9B1F05DA50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292080" y="4672205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601" name="円/楕円 28">
              <a:extLst>
                <a:ext uri="{FF2B5EF4-FFF2-40B4-BE49-F238E27FC236}">
                  <a16:creationId xmlns:a16="http://schemas.microsoft.com/office/drawing/2014/main" id="{6CCEE52A-24BD-4E2C-B0FF-DEC717B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859" y="4575562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581" name="図形グループ 30">
            <a:extLst>
              <a:ext uri="{FF2B5EF4-FFF2-40B4-BE49-F238E27FC236}">
                <a16:creationId xmlns:a16="http://schemas.microsoft.com/office/drawing/2014/main" id="{2DB7785C-13EC-4F7D-AC58-8246CDF5E656}"/>
              </a:ext>
            </a:extLst>
          </p:cNvPr>
          <p:cNvGrpSpPr>
            <a:grpSpLocks/>
          </p:cNvGrpSpPr>
          <p:nvPr/>
        </p:nvGrpSpPr>
        <p:grpSpPr bwMode="auto">
          <a:xfrm>
            <a:off x="5365930" y="3628366"/>
            <a:ext cx="514350" cy="365125"/>
            <a:chOff x="5364088" y="1916833"/>
            <a:chExt cx="513850" cy="365606"/>
          </a:xfrm>
        </p:grpSpPr>
        <p:cxnSp>
          <p:nvCxnSpPr>
            <p:cNvPr id="23596" name="直線コネクタ 31">
              <a:extLst>
                <a:ext uri="{FF2B5EF4-FFF2-40B4-BE49-F238E27FC236}">
                  <a16:creationId xmlns:a16="http://schemas.microsoft.com/office/drawing/2014/main" id="{DA23C934-F964-4CA0-BBB5-68CF322F3A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7" name="直線コネクタ 32">
              <a:extLst>
                <a:ext uri="{FF2B5EF4-FFF2-40B4-BE49-F238E27FC236}">
                  <a16:creationId xmlns:a16="http://schemas.microsoft.com/office/drawing/2014/main" id="{2B2C5B84-5026-48F8-9780-08446EBC7E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98" name="円/楕円 33">
              <a:extLst>
                <a:ext uri="{FF2B5EF4-FFF2-40B4-BE49-F238E27FC236}">
                  <a16:creationId xmlns:a16="http://schemas.microsoft.com/office/drawing/2014/main" id="{FC45557E-A266-458F-A1CE-1082E59ED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582" name="図形グループ 34">
            <a:extLst>
              <a:ext uri="{FF2B5EF4-FFF2-40B4-BE49-F238E27FC236}">
                <a16:creationId xmlns:a16="http://schemas.microsoft.com/office/drawing/2014/main" id="{991EB5C4-0B93-4C1D-9DC3-3B7553F38B8C}"/>
              </a:ext>
            </a:extLst>
          </p:cNvPr>
          <p:cNvGrpSpPr>
            <a:grpSpLocks/>
          </p:cNvGrpSpPr>
          <p:nvPr/>
        </p:nvGrpSpPr>
        <p:grpSpPr bwMode="auto">
          <a:xfrm>
            <a:off x="6373993" y="3633129"/>
            <a:ext cx="514350" cy="366712"/>
            <a:chOff x="5364088" y="1916833"/>
            <a:chExt cx="513850" cy="365606"/>
          </a:xfrm>
        </p:grpSpPr>
        <p:cxnSp>
          <p:nvCxnSpPr>
            <p:cNvPr id="23593" name="直線コネクタ 35">
              <a:extLst>
                <a:ext uri="{FF2B5EF4-FFF2-40B4-BE49-F238E27FC236}">
                  <a16:creationId xmlns:a16="http://schemas.microsoft.com/office/drawing/2014/main" id="{C47D7306-90A8-4442-9836-B2B69A4447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4" name="直線コネクタ 36">
              <a:extLst>
                <a:ext uri="{FF2B5EF4-FFF2-40B4-BE49-F238E27FC236}">
                  <a16:creationId xmlns:a16="http://schemas.microsoft.com/office/drawing/2014/main" id="{CED90671-61AD-4385-A654-F4E334BD59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95" name="円/楕円 37">
              <a:extLst>
                <a:ext uri="{FF2B5EF4-FFF2-40B4-BE49-F238E27FC236}">
                  <a16:creationId xmlns:a16="http://schemas.microsoft.com/office/drawing/2014/main" id="{76397B61-92E6-413F-9F86-BD5E4C834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583" name="図形グループ 38">
            <a:extLst>
              <a:ext uri="{FF2B5EF4-FFF2-40B4-BE49-F238E27FC236}">
                <a16:creationId xmlns:a16="http://schemas.microsoft.com/office/drawing/2014/main" id="{A82DA173-CAFB-42B3-99CD-723CAB1D0B88}"/>
              </a:ext>
            </a:extLst>
          </p:cNvPr>
          <p:cNvGrpSpPr>
            <a:grpSpLocks/>
          </p:cNvGrpSpPr>
          <p:nvPr/>
        </p:nvGrpSpPr>
        <p:grpSpPr bwMode="auto">
          <a:xfrm>
            <a:off x="6878818" y="3639479"/>
            <a:ext cx="512762" cy="365125"/>
            <a:chOff x="5364088" y="1916833"/>
            <a:chExt cx="513850" cy="365606"/>
          </a:xfrm>
        </p:grpSpPr>
        <p:cxnSp>
          <p:nvCxnSpPr>
            <p:cNvPr id="23590" name="直線コネクタ 39">
              <a:extLst>
                <a:ext uri="{FF2B5EF4-FFF2-40B4-BE49-F238E27FC236}">
                  <a16:creationId xmlns:a16="http://schemas.microsoft.com/office/drawing/2014/main" id="{BF697A25-F6AB-47FA-BC9B-9CFCEC6D16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1" name="直線コネクタ 40">
              <a:extLst>
                <a:ext uri="{FF2B5EF4-FFF2-40B4-BE49-F238E27FC236}">
                  <a16:creationId xmlns:a16="http://schemas.microsoft.com/office/drawing/2014/main" id="{4125C4DF-B3CC-4CBF-9385-E353ED59FD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92" name="円/楕円 41">
              <a:extLst>
                <a:ext uri="{FF2B5EF4-FFF2-40B4-BE49-F238E27FC236}">
                  <a16:creationId xmlns:a16="http://schemas.microsoft.com/office/drawing/2014/main" id="{77815706-7864-42F9-8F62-A9383FF2A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584" name="図形グループ 42">
            <a:extLst>
              <a:ext uri="{FF2B5EF4-FFF2-40B4-BE49-F238E27FC236}">
                <a16:creationId xmlns:a16="http://schemas.microsoft.com/office/drawing/2014/main" id="{45007BEE-806F-4E28-9612-FCFFE80E0CE4}"/>
              </a:ext>
            </a:extLst>
          </p:cNvPr>
          <p:cNvGrpSpPr>
            <a:grpSpLocks/>
          </p:cNvGrpSpPr>
          <p:nvPr/>
        </p:nvGrpSpPr>
        <p:grpSpPr bwMode="auto">
          <a:xfrm>
            <a:off x="7455080" y="3639479"/>
            <a:ext cx="512763" cy="365125"/>
            <a:chOff x="5364088" y="1916833"/>
            <a:chExt cx="513850" cy="365606"/>
          </a:xfrm>
        </p:grpSpPr>
        <p:cxnSp>
          <p:nvCxnSpPr>
            <p:cNvPr id="23587" name="直線コネクタ 43">
              <a:extLst>
                <a:ext uri="{FF2B5EF4-FFF2-40B4-BE49-F238E27FC236}">
                  <a16:creationId xmlns:a16="http://schemas.microsoft.com/office/drawing/2014/main" id="{78544092-3DBD-4F60-B1E9-0D361CEE57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88" name="直線コネクタ 44">
              <a:extLst>
                <a:ext uri="{FF2B5EF4-FFF2-40B4-BE49-F238E27FC236}">
                  <a16:creationId xmlns:a16="http://schemas.microsoft.com/office/drawing/2014/main" id="{C4FB58D4-063F-41CC-A411-8D1BEF1F3C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89" name="円/楕円 45">
              <a:extLst>
                <a:ext uri="{FF2B5EF4-FFF2-40B4-BE49-F238E27FC236}">
                  <a16:creationId xmlns:a16="http://schemas.microsoft.com/office/drawing/2014/main" id="{7CAA0495-4D17-43CD-808B-7DAC534EA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pic>
        <p:nvPicPr>
          <p:cNvPr id="23585" name="Picture 4" descr="COBE-DMR-skymap">
            <a:extLst>
              <a:ext uri="{FF2B5EF4-FFF2-40B4-BE49-F238E27FC236}">
                <a16:creationId xmlns:a16="http://schemas.microsoft.com/office/drawing/2014/main" id="{744DF400-BE2F-4ECD-A177-A7A55D37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43" y="3239429"/>
            <a:ext cx="5064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4" descr="COBE-DMR-skymap">
            <a:extLst>
              <a:ext uri="{FF2B5EF4-FFF2-40B4-BE49-F238E27FC236}">
                <a16:creationId xmlns:a16="http://schemas.microsoft.com/office/drawing/2014/main" id="{31585AB7-7F36-4007-85F8-C6A1932A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80" y="3239429"/>
            <a:ext cx="5064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: スケールファクター">
            <a:extLst>
              <a:ext uri="{FF2B5EF4-FFF2-40B4-BE49-F238E27FC236}">
                <a16:creationId xmlns:a16="http://schemas.microsoft.com/office/drawing/2014/main" id="{F35D76BC-9606-46B1-BA36-6198048719F8}"/>
              </a:ext>
            </a:extLst>
          </p:cNvPr>
          <p:cNvSpPr txBox="1"/>
          <p:nvPr/>
        </p:nvSpPr>
        <p:spPr>
          <a:xfrm>
            <a:off x="867285" y="2928872"/>
            <a:ext cx="18478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lang="en-US" altLang="ja-JP" sz="2400" i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ja-JP" sz="2400" dirty="0"/>
              <a:t>: Scale factor</a:t>
            </a:r>
            <a:endParaRPr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B2357A-ECAC-4649-B99E-AABDB8F70B5C}"/>
              </a:ext>
            </a:extLst>
          </p:cNvPr>
          <p:cNvSpPr txBox="1"/>
          <p:nvPr/>
        </p:nvSpPr>
        <p:spPr>
          <a:xfrm>
            <a:off x="3826276" y="5726097"/>
            <a:ext cx="515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P.16-p.21: modified from A. Nishizawa’s lecture note.</a:t>
            </a:r>
            <a:endParaRPr kumimoji="1" lang="ja-JP" altLang="en-US" dirty="0"/>
          </a:p>
        </p:txBody>
      </p:sp>
      <p:sp>
        <p:nvSpPr>
          <p:cNvPr id="62" name=": スケールファクター">
            <a:extLst>
              <a:ext uri="{FF2B5EF4-FFF2-40B4-BE49-F238E27FC236}">
                <a16:creationId xmlns:a16="http://schemas.microsoft.com/office/drawing/2014/main" id="{A979C0BE-CC5C-477D-8B86-CC9D4B71ABEA}"/>
              </a:ext>
            </a:extLst>
          </p:cNvPr>
          <p:cNvSpPr txBox="1"/>
          <p:nvPr/>
        </p:nvSpPr>
        <p:spPr>
          <a:xfrm>
            <a:off x="5476276" y="4226491"/>
            <a:ext cx="19002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lang="en-US" altLang="ja-JP" sz="2400" dirty="0">
                <a:solidFill>
                  <a:srgbClr val="0000FF"/>
                </a:solidFill>
              </a:rPr>
              <a:t>Causality cone</a:t>
            </a:r>
            <a:endParaRPr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>
            <a:extLst>
              <a:ext uri="{FF2B5EF4-FFF2-40B4-BE49-F238E27FC236}">
                <a16:creationId xmlns:a16="http://schemas.microsoft.com/office/drawing/2014/main" id="{7361D169-A70E-4839-9F54-B5C92D74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0"/>
            <a:ext cx="8229600" cy="1143000"/>
          </a:xfrm>
        </p:spPr>
        <p:txBody>
          <a:bodyPr/>
          <a:lstStyle/>
          <a:p>
            <a:r>
              <a:rPr lang="en-US" altLang="ja-JP" dirty="0"/>
              <a:t>Inflation</a:t>
            </a:r>
            <a:endParaRPr lang="ja-JP" altLang="en-US" dirty="0"/>
          </a:p>
        </p:txBody>
      </p:sp>
      <p:sp>
        <p:nvSpPr>
          <p:cNvPr id="23554" name="スライド番号プレースホルダー 3">
            <a:extLst>
              <a:ext uri="{FF2B5EF4-FFF2-40B4-BE49-F238E27FC236}">
                <a16:creationId xmlns:a16="http://schemas.microsoft.com/office/drawing/2014/main" id="{F0EF86B9-6C27-4CAE-BAD4-34D57255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3DD0F-B0C7-4EC9-9AAA-C06BE529FA97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3560" name="図 6">
            <a:extLst>
              <a:ext uri="{FF2B5EF4-FFF2-40B4-BE49-F238E27FC236}">
                <a16:creationId xmlns:a16="http://schemas.microsoft.com/office/drawing/2014/main" id="{98342410-D075-4D0C-B7D8-F38CD1FA0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84" y="3877544"/>
            <a:ext cx="9048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3" name="直線矢印コネクタ 10">
            <a:extLst>
              <a:ext uri="{FF2B5EF4-FFF2-40B4-BE49-F238E27FC236}">
                <a16:creationId xmlns:a16="http://schemas.microsoft.com/office/drawing/2014/main" id="{63B0D17A-56EB-4568-8F20-3A13A19888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7393" y="3999841"/>
            <a:ext cx="42481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直線矢印コネクタ 13">
            <a:extLst>
              <a:ext uri="{FF2B5EF4-FFF2-40B4-BE49-F238E27FC236}">
                <a16:creationId xmlns:a16="http://schemas.microsoft.com/office/drawing/2014/main" id="{3A1AAF22-6EB7-4A94-B3EE-AD8216CEF9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83518" y="1262993"/>
            <a:ext cx="0" cy="5362094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5" name="図 11">
            <a:extLst>
              <a:ext uri="{FF2B5EF4-FFF2-40B4-BE49-F238E27FC236}">
                <a16:creationId xmlns:a16="http://schemas.microsoft.com/office/drawing/2014/main" id="{8A9BC42C-64A2-42C5-944F-A8F07B9A1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61" y="1343864"/>
            <a:ext cx="228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図 12">
            <a:extLst>
              <a:ext uri="{FF2B5EF4-FFF2-40B4-BE49-F238E27FC236}">
                <a16:creationId xmlns:a16="http://schemas.microsoft.com/office/drawing/2014/main" id="{9F9C10C0-EA09-4FF1-83A3-E885E26E0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34" y="4112973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7" name="直線コネクタ 15">
            <a:extLst>
              <a:ext uri="{FF2B5EF4-FFF2-40B4-BE49-F238E27FC236}">
                <a16:creationId xmlns:a16="http://schemas.microsoft.com/office/drawing/2014/main" id="{414D7286-356D-46C4-B8C9-753AD8D67C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11855" y="2101191"/>
            <a:ext cx="1897063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8" name="直線コネクタ 18">
            <a:extLst>
              <a:ext uri="{FF2B5EF4-FFF2-40B4-BE49-F238E27FC236}">
                <a16:creationId xmlns:a16="http://schemas.microsoft.com/office/drawing/2014/main" id="{5BAF181C-492F-4AF3-BE2E-F68BE4A420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3518" y="2101191"/>
            <a:ext cx="1898650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0" name="テキスト ボックス 47">
            <a:extLst>
              <a:ext uri="{FF2B5EF4-FFF2-40B4-BE49-F238E27FC236}">
                <a16:creationId xmlns:a16="http://schemas.microsoft.com/office/drawing/2014/main" id="{7BD4FB25-8F30-436A-B921-78A46E8A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464" y="1904402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Observer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1" name="円/楕円 49">
            <a:extLst>
              <a:ext uri="{FF2B5EF4-FFF2-40B4-BE49-F238E27FC236}">
                <a16:creationId xmlns:a16="http://schemas.microsoft.com/office/drawing/2014/main" id="{0EF6E66B-5D24-4131-BE7E-D7601224E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680" y="2029754"/>
            <a:ext cx="169863" cy="169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2" name="テキスト ボックス 52">
            <a:extLst>
              <a:ext uri="{FF2B5EF4-FFF2-40B4-BE49-F238E27FC236}">
                <a16:creationId xmlns:a16="http://schemas.microsoft.com/office/drawing/2014/main" id="{76A67C1C-BF19-4A6F-AD6F-745357362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610" y="3239610"/>
            <a:ext cx="793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CMB</a:t>
            </a:r>
          </a:p>
        </p:txBody>
      </p:sp>
      <p:sp>
        <p:nvSpPr>
          <p:cNvPr id="23574" name="テキスト ボックス 50">
            <a:extLst>
              <a:ext uri="{FF2B5EF4-FFF2-40B4-BE49-F238E27FC236}">
                <a16:creationId xmlns:a16="http://schemas.microsoft.com/office/drawing/2014/main" id="{E1EE7C8D-6A6D-4FE1-93F1-6F9299722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369" y="2422975"/>
            <a:ext cx="1500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Light cone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pic>
        <p:nvPicPr>
          <p:cNvPr id="23575" name="Picture 4" descr="COBE-DMR-skymap">
            <a:extLst>
              <a:ext uri="{FF2B5EF4-FFF2-40B4-BE49-F238E27FC236}">
                <a16:creationId xmlns:a16="http://schemas.microsoft.com/office/drawing/2014/main" id="{AF4299E0-7AC4-4215-A668-8CF15053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68" y="3239429"/>
            <a:ext cx="5064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4" descr="COBE-DMR-skymap">
            <a:extLst>
              <a:ext uri="{FF2B5EF4-FFF2-40B4-BE49-F238E27FC236}">
                <a16:creationId xmlns:a16="http://schemas.microsoft.com/office/drawing/2014/main" id="{F0511AF1-87F8-4E7D-BF30-6AFF266D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05" y="3239429"/>
            <a:ext cx="5064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4" descr="COBE-DMR-skymap">
            <a:extLst>
              <a:ext uri="{FF2B5EF4-FFF2-40B4-BE49-F238E27FC236}">
                <a16:creationId xmlns:a16="http://schemas.microsoft.com/office/drawing/2014/main" id="{0EB740CD-3D78-4E4C-BA0D-C981D804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30" y="3239429"/>
            <a:ext cx="5064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4" descr="COBE-DMR-skymap">
            <a:extLst>
              <a:ext uri="{FF2B5EF4-FFF2-40B4-BE49-F238E27FC236}">
                <a16:creationId xmlns:a16="http://schemas.microsoft.com/office/drawing/2014/main" id="{4472293B-0B28-4F92-9116-A938653A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43" y="3239429"/>
            <a:ext cx="5064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9" name="図形グループ 23">
            <a:extLst>
              <a:ext uri="{FF2B5EF4-FFF2-40B4-BE49-F238E27FC236}">
                <a16:creationId xmlns:a16="http://schemas.microsoft.com/office/drawing/2014/main" id="{F87CC1BA-351B-4612-9E01-9AD0925DB8AD}"/>
              </a:ext>
            </a:extLst>
          </p:cNvPr>
          <p:cNvGrpSpPr>
            <a:grpSpLocks/>
          </p:cNvGrpSpPr>
          <p:nvPr/>
        </p:nvGrpSpPr>
        <p:grpSpPr bwMode="auto">
          <a:xfrm>
            <a:off x="5870755" y="3628366"/>
            <a:ext cx="512763" cy="365125"/>
            <a:chOff x="5364088" y="1916833"/>
            <a:chExt cx="513850" cy="365606"/>
          </a:xfrm>
        </p:grpSpPr>
        <p:cxnSp>
          <p:nvCxnSpPr>
            <p:cNvPr id="23602" name="直線コネクタ 21">
              <a:extLst>
                <a:ext uri="{FF2B5EF4-FFF2-40B4-BE49-F238E27FC236}">
                  <a16:creationId xmlns:a16="http://schemas.microsoft.com/office/drawing/2014/main" id="{8EDAC92C-3BF9-4663-B833-9F30D09664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03" name="直線コネクタ 24">
              <a:extLst>
                <a:ext uri="{FF2B5EF4-FFF2-40B4-BE49-F238E27FC236}">
                  <a16:creationId xmlns:a16="http://schemas.microsoft.com/office/drawing/2014/main" id="{9561EE22-DD5B-4BE8-9BEA-D2B8BAFD06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604" name="円/楕円 22">
              <a:extLst>
                <a:ext uri="{FF2B5EF4-FFF2-40B4-BE49-F238E27FC236}">
                  <a16:creationId xmlns:a16="http://schemas.microsoft.com/office/drawing/2014/main" id="{2B22D846-5D74-484F-9917-9D6FC3218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endParaRPr>
            </a:p>
          </p:txBody>
        </p:sp>
      </p:grpSp>
      <p:grpSp>
        <p:nvGrpSpPr>
          <p:cNvPr id="23580" name="図形グループ 29">
            <a:extLst>
              <a:ext uri="{FF2B5EF4-FFF2-40B4-BE49-F238E27FC236}">
                <a16:creationId xmlns:a16="http://schemas.microsoft.com/office/drawing/2014/main" id="{37DA58BC-1A98-44F3-A77C-01AF25A0715F}"/>
              </a:ext>
            </a:extLst>
          </p:cNvPr>
          <p:cNvGrpSpPr>
            <a:grpSpLocks/>
          </p:cNvGrpSpPr>
          <p:nvPr/>
        </p:nvGrpSpPr>
        <p:grpSpPr bwMode="auto">
          <a:xfrm>
            <a:off x="4862693" y="3633129"/>
            <a:ext cx="512762" cy="366712"/>
            <a:chOff x="5070859" y="4575562"/>
            <a:chExt cx="513850" cy="365606"/>
          </a:xfrm>
        </p:grpSpPr>
        <p:cxnSp>
          <p:nvCxnSpPr>
            <p:cNvPr id="23599" name="直線コネクタ 26">
              <a:extLst>
                <a:ext uri="{FF2B5EF4-FFF2-40B4-BE49-F238E27FC236}">
                  <a16:creationId xmlns:a16="http://schemas.microsoft.com/office/drawing/2014/main" id="{07677A06-1B59-4322-83E2-F3F3486C5F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70859" y="4666638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00" name="直線コネクタ 27">
              <a:extLst>
                <a:ext uri="{FF2B5EF4-FFF2-40B4-BE49-F238E27FC236}">
                  <a16:creationId xmlns:a16="http://schemas.microsoft.com/office/drawing/2014/main" id="{F5F8D896-5A98-4BAA-B8BD-9B1F05DA50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292080" y="4672205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601" name="円/楕円 28">
              <a:extLst>
                <a:ext uri="{FF2B5EF4-FFF2-40B4-BE49-F238E27FC236}">
                  <a16:creationId xmlns:a16="http://schemas.microsoft.com/office/drawing/2014/main" id="{6CCEE52A-24BD-4E2C-B0FF-DEC717B4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859" y="4575562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endParaRPr>
            </a:p>
          </p:txBody>
        </p:sp>
      </p:grpSp>
      <p:grpSp>
        <p:nvGrpSpPr>
          <p:cNvPr id="23581" name="図形グループ 30">
            <a:extLst>
              <a:ext uri="{FF2B5EF4-FFF2-40B4-BE49-F238E27FC236}">
                <a16:creationId xmlns:a16="http://schemas.microsoft.com/office/drawing/2014/main" id="{2DB7785C-13EC-4F7D-AC58-8246CDF5E656}"/>
              </a:ext>
            </a:extLst>
          </p:cNvPr>
          <p:cNvGrpSpPr>
            <a:grpSpLocks/>
          </p:cNvGrpSpPr>
          <p:nvPr/>
        </p:nvGrpSpPr>
        <p:grpSpPr bwMode="auto">
          <a:xfrm>
            <a:off x="5365930" y="3628366"/>
            <a:ext cx="514350" cy="365125"/>
            <a:chOff x="5364088" y="1916833"/>
            <a:chExt cx="513850" cy="365606"/>
          </a:xfrm>
        </p:grpSpPr>
        <p:cxnSp>
          <p:nvCxnSpPr>
            <p:cNvPr id="23596" name="直線コネクタ 31">
              <a:extLst>
                <a:ext uri="{FF2B5EF4-FFF2-40B4-BE49-F238E27FC236}">
                  <a16:creationId xmlns:a16="http://schemas.microsoft.com/office/drawing/2014/main" id="{DA23C934-F964-4CA0-BBB5-68CF322F3A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7" name="直線コネクタ 32">
              <a:extLst>
                <a:ext uri="{FF2B5EF4-FFF2-40B4-BE49-F238E27FC236}">
                  <a16:creationId xmlns:a16="http://schemas.microsoft.com/office/drawing/2014/main" id="{2B2C5B84-5026-48F8-9780-08446EBC7E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98" name="円/楕円 33">
              <a:extLst>
                <a:ext uri="{FF2B5EF4-FFF2-40B4-BE49-F238E27FC236}">
                  <a16:creationId xmlns:a16="http://schemas.microsoft.com/office/drawing/2014/main" id="{FC45557E-A266-458F-A1CE-1082E59ED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endParaRPr>
            </a:p>
          </p:txBody>
        </p:sp>
      </p:grpSp>
      <p:grpSp>
        <p:nvGrpSpPr>
          <p:cNvPr id="23582" name="図形グループ 34">
            <a:extLst>
              <a:ext uri="{FF2B5EF4-FFF2-40B4-BE49-F238E27FC236}">
                <a16:creationId xmlns:a16="http://schemas.microsoft.com/office/drawing/2014/main" id="{991EB5C4-0B93-4C1D-9DC3-3B7553F38B8C}"/>
              </a:ext>
            </a:extLst>
          </p:cNvPr>
          <p:cNvGrpSpPr>
            <a:grpSpLocks/>
          </p:cNvGrpSpPr>
          <p:nvPr/>
        </p:nvGrpSpPr>
        <p:grpSpPr bwMode="auto">
          <a:xfrm>
            <a:off x="6373993" y="3633129"/>
            <a:ext cx="514350" cy="366712"/>
            <a:chOff x="5364088" y="1916833"/>
            <a:chExt cx="513850" cy="365606"/>
          </a:xfrm>
        </p:grpSpPr>
        <p:cxnSp>
          <p:nvCxnSpPr>
            <p:cNvPr id="23593" name="直線コネクタ 35">
              <a:extLst>
                <a:ext uri="{FF2B5EF4-FFF2-40B4-BE49-F238E27FC236}">
                  <a16:creationId xmlns:a16="http://schemas.microsoft.com/office/drawing/2014/main" id="{C47D7306-90A8-4442-9836-B2B69A4447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4" name="直線コネクタ 36">
              <a:extLst>
                <a:ext uri="{FF2B5EF4-FFF2-40B4-BE49-F238E27FC236}">
                  <a16:creationId xmlns:a16="http://schemas.microsoft.com/office/drawing/2014/main" id="{CED90671-61AD-4385-A654-F4E334BD59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95" name="円/楕円 37">
              <a:extLst>
                <a:ext uri="{FF2B5EF4-FFF2-40B4-BE49-F238E27FC236}">
                  <a16:creationId xmlns:a16="http://schemas.microsoft.com/office/drawing/2014/main" id="{76397B61-92E6-413F-9F86-BD5E4C834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endParaRPr>
            </a:p>
          </p:txBody>
        </p:sp>
      </p:grpSp>
      <p:grpSp>
        <p:nvGrpSpPr>
          <p:cNvPr id="23583" name="図形グループ 38">
            <a:extLst>
              <a:ext uri="{FF2B5EF4-FFF2-40B4-BE49-F238E27FC236}">
                <a16:creationId xmlns:a16="http://schemas.microsoft.com/office/drawing/2014/main" id="{A82DA173-CAFB-42B3-99CD-723CAB1D0B88}"/>
              </a:ext>
            </a:extLst>
          </p:cNvPr>
          <p:cNvGrpSpPr>
            <a:grpSpLocks/>
          </p:cNvGrpSpPr>
          <p:nvPr/>
        </p:nvGrpSpPr>
        <p:grpSpPr bwMode="auto">
          <a:xfrm>
            <a:off x="6878818" y="3639479"/>
            <a:ext cx="512762" cy="365125"/>
            <a:chOff x="5364088" y="1916833"/>
            <a:chExt cx="513850" cy="365606"/>
          </a:xfrm>
        </p:grpSpPr>
        <p:cxnSp>
          <p:nvCxnSpPr>
            <p:cNvPr id="23590" name="直線コネクタ 39">
              <a:extLst>
                <a:ext uri="{FF2B5EF4-FFF2-40B4-BE49-F238E27FC236}">
                  <a16:creationId xmlns:a16="http://schemas.microsoft.com/office/drawing/2014/main" id="{BF697A25-F6AB-47FA-BC9B-9CFCEC6D16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91" name="直線コネクタ 40">
              <a:extLst>
                <a:ext uri="{FF2B5EF4-FFF2-40B4-BE49-F238E27FC236}">
                  <a16:creationId xmlns:a16="http://schemas.microsoft.com/office/drawing/2014/main" id="{4125C4DF-B3CC-4CBF-9385-E353ED59FD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92" name="円/楕円 41">
              <a:extLst>
                <a:ext uri="{FF2B5EF4-FFF2-40B4-BE49-F238E27FC236}">
                  <a16:creationId xmlns:a16="http://schemas.microsoft.com/office/drawing/2014/main" id="{77815706-7864-42F9-8F62-A9383FF2A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endParaRPr>
            </a:p>
          </p:txBody>
        </p:sp>
      </p:grpSp>
      <p:grpSp>
        <p:nvGrpSpPr>
          <p:cNvPr id="23584" name="図形グループ 42">
            <a:extLst>
              <a:ext uri="{FF2B5EF4-FFF2-40B4-BE49-F238E27FC236}">
                <a16:creationId xmlns:a16="http://schemas.microsoft.com/office/drawing/2014/main" id="{45007BEE-806F-4E28-9612-FCFFE80E0CE4}"/>
              </a:ext>
            </a:extLst>
          </p:cNvPr>
          <p:cNvGrpSpPr>
            <a:grpSpLocks/>
          </p:cNvGrpSpPr>
          <p:nvPr/>
        </p:nvGrpSpPr>
        <p:grpSpPr bwMode="auto">
          <a:xfrm>
            <a:off x="7455080" y="3639479"/>
            <a:ext cx="512763" cy="365125"/>
            <a:chOff x="5364088" y="1916833"/>
            <a:chExt cx="513850" cy="365606"/>
          </a:xfrm>
        </p:grpSpPr>
        <p:cxnSp>
          <p:nvCxnSpPr>
            <p:cNvPr id="23587" name="直線コネクタ 43">
              <a:extLst>
                <a:ext uri="{FF2B5EF4-FFF2-40B4-BE49-F238E27FC236}">
                  <a16:creationId xmlns:a16="http://schemas.microsoft.com/office/drawing/2014/main" id="{78544092-3DBD-4F60-B1E9-0D361CEE57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64088" y="2007909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88" name="直線コネクタ 44">
              <a:extLst>
                <a:ext uri="{FF2B5EF4-FFF2-40B4-BE49-F238E27FC236}">
                  <a16:creationId xmlns:a16="http://schemas.microsoft.com/office/drawing/2014/main" id="{C4FB58D4-063F-41CC-A411-8D1BEF1F3C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608975" y="2013476"/>
              <a:ext cx="268963" cy="2689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89" name="円/楕円 45">
              <a:extLst>
                <a:ext uri="{FF2B5EF4-FFF2-40B4-BE49-F238E27FC236}">
                  <a16:creationId xmlns:a16="http://schemas.microsoft.com/office/drawing/2014/main" id="{7CAA0495-4D17-43CD-808B-7DAC534EA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1916833"/>
              <a:ext cx="513850" cy="12313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ヒラギノ丸ゴ Pro W4" pitchFamily="-84" charset="-128"/>
                  <a:ea typeface="ヒラギノ丸ゴ Pro W4" pitchFamily="-8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endParaRPr>
            </a:p>
          </p:txBody>
        </p:sp>
      </p:grpSp>
      <p:pic>
        <p:nvPicPr>
          <p:cNvPr id="23585" name="Picture 4" descr="COBE-DMR-skymap">
            <a:extLst>
              <a:ext uri="{FF2B5EF4-FFF2-40B4-BE49-F238E27FC236}">
                <a16:creationId xmlns:a16="http://schemas.microsoft.com/office/drawing/2014/main" id="{744DF400-BE2F-4ECD-A177-A7A55D37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43" y="3239429"/>
            <a:ext cx="5064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4" descr="COBE-DMR-skymap">
            <a:extLst>
              <a:ext uri="{FF2B5EF4-FFF2-40B4-BE49-F238E27FC236}">
                <a16:creationId xmlns:a16="http://schemas.microsoft.com/office/drawing/2014/main" id="{31585AB7-7F36-4007-85F8-C6A1932A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80" y="3239429"/>
            <a:ext cx="50641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図 9">
            <a:extLst>
              <a:ext uri="{FF2B5EF4-FFF2-40B4-BE49-F238E27FC236}">
                <a16:creationId xmlns:a16="http://schemas.microsoft.com/office/drawing/2014/main" id="{888895A6-48F7-4748-A5F9-D7D5F5957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75" y="3335248"/>
            <a:ext cx="131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下矢印 16">
            <a:extLst>
              <a:ext uri="{FF2B5EF4-FFF2-40B4-BE49-F238E27FC236}">
                <a16:creationId xmlns:a16="http://schemas.microsoft.com/office/drawing/2014/main" id="{D0993CA3-5C51-478D-9C88-9E0FB32F2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038" y="3919448"/>
            <a:ext cx="306387" cy="412750"/>
          </a:xfrm>
          <a:prstGeom prst="downArrow">
            <a:avLst>
              <a:gd name="adj1" fmla="val 50000"/>
              <a:gd name="adj2" fmla="val 499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eaLnBrk="1" hangingPunct="1"/>
            <a:endParaRPr kumimoji="0" lang="ja-JP" altLang="en-US" sz="2400">
              <a:solidFill>
                <a:srgbClr val="000000"/>
              </a:solidFill>
            </a:endParaRPr>
          </a:p>
        </p:txBody>
      </p:sp>
      <p:pic>
        <p:nvPicPr>
          <p:cNvPr id="51" name="図 17">
            <a:extLst>
              <a:ext uri="{FF2B5EF4-FFF2-40B4-BE49-F238E27FC236}">
                <a16:creationId xmlns:a16="http://schemas.microsoft.com/office/drawing/2014/main" id="{47B4CCDF-6B94-405E-8F5A-30A257E96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0" y="4567148"/>
            <a:ext cx="32115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図 20">
            <a:extLst>
              <a:ext uri="{FF2B5EF4-FFF2-40B4-BE49-F238E27FC236}">
                <a16:creationId xmlns:a16="http://schemas.microsoft.com/office/drawing/2014/main" id="{93D8ED85-48FA-4B7C-87C5-C85D19C56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59" y="631390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: スケールファクター">
            <a:extLst>
              <a:ext uri="{FF2B5EF4-FFF2-40B4-BE49-F238E27FC236}">
                <a16:creationId xmlns:a16="http://schemas.microsoft.com/office/drawing/2014/main" id="{EF74767D-9FD5-4D3F-98D4-2C479116F974}"/>
              </a:ext>
            </a:extLst>
          </p:cNvPr>
          <p:cNvSpPr txBox="1"/>
          <p:nvPr/>
        </p:nvSpPr>
        <p:spPr>
          <a:xfrm>
            <a:off x="401457" y="2601067"/>
            <a:ext cx="29905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lang="en-US" altLang="ja-JP" sz="2400" dirty="0">
                <a:latin typeface="+mn-ea"/>
              </a:rPr>
              <a:t>Exponential expansion</a:t>
            </a:r>
            <a:endParaRPr sz="2400" dirty="0">
              <a:latin typeface="+mn-ea"/>
            </a:endParaRPr>
          </a:p>
        </p:txBody>
      </p:sp>
      <p:sp>
        <p:nvSpPr>
          <p:cNvPr id="55" name="下矢印 16">
            <a:extLst>
              <a:ext uri="{FF2B5EF4-FFF2-40B4-BE49-F238E27FC236}">
                <a16:creationId xmlns:a16="http://schemas.microsoft.com/office/drawing/2014/main" id="{B72A0A73-6AC6-472B-BE9E-94DB9BF73C7A}"/>
              </a:ext>
            </a:extLst>
          </p:cNvPr>
          <p:cNvSpPr>
            <a:spLocks noChangeArrowheads="1"/>
          </p:cNvSpPr>
          <p:nvPr/>
        </p:nvSpPr>
        <p:spPr bwMode="auto">
          <a:xfrm rot="18050760">
            <a:off x="4437241" y="5598725"/>
            <a:ext cx="306387" cy="412750"/>
          </a:xfrm>
          <a:prstGeom prst="downArrow">
            <a:avLst>
              <a:gd name="adj1" fmla="val 50000"/>
              <a:gd name="adj2" fmla="val 499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eaLnBrk="1" hangingPunct="1"/>
            <a:endParaRPr kumimoji="0" lang="ja-JP" altLang="en-US" sz="2400">
              <a:solidFill>
                <a:srgbClr val="000000"/>
              </a:solidFill>
            </a:endParaRPr>
          </a:p>
        </p:txBody>
      </p:sp>
      <p:cxnSp>
        <p:nvCxnSpPr>
          <p:cNvPr id="59" name="直線コネクタ 100">
            <a:extLst>
              <a:ext uri="{FF2B5EF4-FFF2-40B4-BE49-F238E27FC236}">
                <a16:creationId xmlns:a16="http://schemas.microsoft.com/office/drawing/2014/main" id="{EC3F4F66-D2D0-4BC9-9806-2445A70BCE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88921" y="4041296"/>
            <a:ext cx="2190031" cy="2190031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直線コネクタ 101">
            <a:extLst>
              <a:ext uri="{FF2B5EF4-FFF2-40B4-BE49-F238E27FC236}">
                <a16:creationId xmlns:a16="http://schemas.microsoft.com/office/drawing/2014/main" id="{E73B1D66-8DE0-48C7-B428-FA3FA89F9BB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96441" y="4015088"/>
            <a:ext cx="2216238" cy="2216239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: スケールファクター">
            <a:extLst>
              <a:ext uri="{FF2B5EF4-FFF2-40B4-BE49-F238E27FC236}">
                <a16:creationId xmlns:a16="http://schemas.microsoft.com/office/drawing/2014/main" id="{6B4F2BDA-5870-43CC-A33E-7C73E575B659}"/>
              </a:ext>
            </a:extLst>
          </p:cNvPr>
          <p:cNvSpPr txBox="1"/>
          <p:nvPr/>
        </p:nvSpPr>
        <p:spPr>
          <a:xfrm>
            <a:off x="700090" y="5913248"/>
            <a:ext cx="307430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lang="en-US" altLang="ja-JP" sz="2400" dirty="0"/>
              <a:t>Horizon problem solved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978005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>
            <a:extLst>
              <a:ext uri="{FF2B5EF4-FFF2-40B4-BE49-F238E27FC236}">
                <a16:creationId xmlns:a16="http://schemas.microsoft.com/office/drawing/2014/main" id="{7361D169-A70E-4839-9F54-B5C92D74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0"/>
            <a:ext cx="8229600" cy="1143000"/>
          </a:xfrm>
        </p:spPr>
        <p:txBody>
          <a:bodyPr/>
          <a:lstStyle/>
          <a:p>
            <a:r>
              <a:rPr lang="en-US" altLang="ja-JP" dirty="0"/>
              <a:t>Horizon</a:t>
            </a:r>
            <a:endParaRPr lang="ja-JP" altLang="en-US" dirty="0"/>
          </a:p>
        </p:txBody>
      </p:sp>
      <p:sp>
        <p:nvSpPr>
          <p:cNvPr id="23554" name="スライド番号プレースホルダー 3">
            <a:extLst>
              <a:ext uri="{FF2B5EF4-FFF2-40B4-BE49-F238E27FC236}">
                <a16:creationId xmlns:a16="http://schemas.microsoft.com/office/drawing/2014/main" id="{F0EF86B9-6C27-4CAE-BAD4-34D57255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3DD0F-B0C7-4EC9-9AAA-C06BE529FA97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3560" name="図 6">
            <a:extLst>
              <a:ext uri="{FF2B5EF4-FFF2-40B4-BE49-F238E27FC236}">
                <a16:creationId xmlns:a16="http://schemas.microsoft.com/office/drawing/2014/main" id="{98342410-D075-4D0C-B7D8-F38CD1FA0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84" y="3877544"/>
            <a:ext cx="9048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3" name="直線矢印コネクタ 10">
            <a:extLst>
              <a:ext uri="{FF2B5EF4-FFF2-40B4-BE49-F238E27FC236}">
                <a16:creationId xmlns:a16="http://schemas.microsoft.com/office/drawing/2014/main" id="{63B0D17A-56EB-4568-8F20-3A13A19888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7393" y="3999841"/>
            <a:ext cx="42481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直線矢印コネクタ 13">
            <a:extLst>
              <a:ext uri="{FF2B5EF4-FFF2-40B4-BE49-F238E27FC236}">
                <a16:creationId xmlns:a16="http://schemas.microsoft.com/office/drawing/2014/main" id="{3A1AAF22-6EB7-4A94-B3EE-AD8216CEF9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83518" y="1262993"/>
            <a:ext cx="0" cy="5362094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5" name="図 11">
            <a:extLst>
              <a:ext uri="{FF2B5EF4-FFF2-40B4-BE49-F238E27FC236}">
                <a16:creationId xmlns:a16="http://schemas.microsoft.com/office/drawing/2014/main" id="{8A9BC42C-64A2-42C5-944F-A8F07B9A1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61" y="1343864"/>
            <a:ext cx="228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図 12">
            <a:extLst>
              <a:ext uri="{FF2B5EF4-FFF2-40B4-BE49-F238E27FC236}">
                <a16:creationId xmlns:a16="http://schemas.microsoft.com/office/drawing/2014/main" id="{9F9C10C0-EA09-4FF1-83A3-E885E26E0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34" y="4112973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7" name="直線コネクタ 15">
            <a:extLst>
              <a:ext uri="{FF2B5EF4-FFF2-40B4-BE49-F238E27FC236}">
                <a16:creationId xmlns:a16="http://schemas.microsoft.com/office/drawing/2014/main" id="{414D7286-356D-46C4-B8C9-753AD8D67C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11855" y="2101191"/>
            <a:ext cx="1897063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8" name="直線コネクタ 18">
            <a:extLst>
              <a:ext uri="{FF2B5EF4-FFF2-40B4-BE49-F238E27FC236}">
                <a16:creationId xmlns:a16="http://schemas.microsoft.com/office/drawing/2014/main" id="{5BAF181C-492F-4AF3-BE2E-F68BE4A420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3518" y="2101191"/>
            <a:ext cx="1898650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0" name="テキスト ボックス 47">
            <a:extLst>
              <a:ext uri="{FF2B5EF4-FFF2-40B4-BE49-F238E27FC236}">
                <a16:creationId xmlns:a16="http://schemas.microsoft.com/office/drawing/2014/main" id="{7BD4FB25-8F30-436A-B921-78A46E8A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464" y="1904402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Observer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1" name="円/楕円 49">
            <a:extLst>
              <a:ext uri="{FF2B5EF4-FFF2-40B4-BE49-F238E27FC236}">
                <a16:creationId xmlns:a16="http://schemas.microsoft.com/office/drawing/2014/main" id="{0EF6E66B-5D24-4131-BE7E-D7601224E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680" y="2029754"/>
            <a:ext cx="169863" cy="169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4" name="テキスト ボックス 50">
            <a:extLst>
              <a:ext uri="{FF2B5EF4-FFF2-40B4-BE49-F238E27FC236}">
                <a16:creationId xmlns:a16="http://schemas.microsoft.com/office/drawing/2014/main" id="{E1EE7C8D-6A6D-4FE1-93F1-6F9299722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369" y="2422975"/>
            <a:ext cx="1500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Light cone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cxnSp>
        <p:nvCxnSpPr>
          <p:cNvPr id="56" name="直線コネクタ 5">
            <a:extLst>
              <a:ext uri="{FF2B5EF4-FFF2-40B4-BE49-F238E27FC236}">
                <a16:creationId xmlns:a16="http://schemas.microsoft.com/office/drawing/2014/main" id="{3EA8E272-DD42-4404-8B53-38A6737A48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80118" y="4014368"/>
            <a:ext cx="1731962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7" name="直線コネクタ 64">
            <a:extLst>
              <a:ext uri="{FF2B5EF4-FFF2-40B4-BE49-F238E27FC236}">
                <a16:creationId xmlns:a16="http://schemas.microsoft.com/office/drawing/2014/main" id="{4332816A-A4D3-46F5-902B-13A286A6F4F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56543" y="4014368"/>
            <a:ext cx="1731962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8" name="直線コネクタ 66">
            <a:extLst>
              <a:ext uri="{FF2B5EF4-FFF2-40B4-BE49-F238E27FC236}">
                <a16:creationId xmlns:a16="http://schemas.microsoft.com/office/drawing/2014/main" id="{D3F374F0-CE3E-48FC-910C-2A05998A02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5355" y="2285580"/>
            <a:ext cx="1731963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9" name="直線コネクタ 68">
            <a:extLst>
              <a:ext uri="{FF2B5EF4-FFF2-40B4-BE49-F238E27FC236}">
                <a16:creationId xmlns:a16="http://schemas.microsoft.com/office/drawing/2014/main" id="{28D08965-2609-4173-9D09-037846996A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51780" y="2285580"/>
            <a:ext cx="1731963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sp>
        <p:nvSpPr>
          <p:cNvPr id="60" name="テキスト ボックス 6">
            <a:extLst>
              <a:ext uri="{FF2B5EF4-FFF2-40B4-BE49-F238E27FC236}">
                <a16:creationId xmlns:a16="http://schemas.microsoft.com/office/drawing/2014/main" id="{0DC295A4-C227-4F48-A6F0-D96044D19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3" y="2296902"/>
            <a:ext cx="1144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b="1" dirty="0">
                <a:solidFill>
                  <a:srgbClr val="FF00FF"/>
                </a:solidFill>
              </a:rPr>
              <a:t>Horizon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pic>
        <p:nvPicPr>
          <p:cNvPr id="61" name="図 20">
            <a:extLst>
              <a:ext uri="{FF2B5EF4-FFF2-40B4-BE49-F238E27FC236}">
                <a16:creationId xmlns:a16="http://schemas.microsoft.com/office/drawing/2014/main" id="{573C9512-5535-4536-B3C4-9B07EB5FE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59" y="631390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2DF9EC3-66A9-418B-86E5-F54E4DD0A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87" y="1820983"/>
            <a:ext cx="2116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latin typeface="+mn-ea"/>
                <a:ea typeface="+mn-ea"/>
              </a:rPr>
              <a:t>During inflation</a:t>
            </a:r>
            <a:endParaRPr lang="ja-JP" altLang="en-US" sz="2400" dirty="0">
              <a:latin typeface="+mn-ea"/>
              <a:ea typeface="+mn-ea"/>
            </a:endParaRPr>
          </a:p>
        </p:txBody>
      </p:sp>
      <p:pic>
        <p:nvPicPr>
          <p:cNvPr id="63" name="図 2">
            <a:extLst>
              <a:ext uri="{FF2B5EF4-FFF2-40B4-BE49-F238E27FC236}">
                <a16:creationId xmlns:a16="http://schemas.microsoft.com/office/drawing/2014/main" id="{2AD27048-8547-4300-B9C4-B30BB579A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5" y="2385772"/>
            <a:ext cx="3438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テキスト ボックス 62">
            <a:extLst>
              <a:ext uri="{FF2B5EF4-FFF2-40B4-BE49-F238E27FC236}">
                <a16:creationId xmlns:a16="http://schemas.microsoft.com/office/drawing/2014/main" id="{48137989-D925-4F87-8948-AAA48B436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92" y="4176832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latin typeface="+mn-ea"/>
                <a:ea typeface="+mn-ea"/>
              </a:rPr>
              <a:t>After inflation</a:t>
            </a:r>
            <a:endParaRPr lang="ja-JP" altLang="en-US" sz="2400" dirty="0">
              <a:latin typeface="+mn-ea"/>
              <a:ea typeface="+mn-ea"/>
            </a:endParaRPr>
          </a:p>
        </p:txBody>
      </p:sp>
      <p:pic>
        <p:nvPicPr>
          <p:cNvPr id="65" name="図 3">
            <a:extLst>
              <a:ext uri="{FF2B5EF4-FFF2-40B4-BE49-F238E27FC236}">
                <a16:creationId xmlns:a16="http://schemas.microsoft.com/office/drawing/2014/main" id="{8345BFC4-0BDD-46CA-BCAC-9E3EE67E0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2" y="4750459"/>
            <a:ext cx="32734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1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>
            <a:extLst>
              <a:ext uri="{FF2B5EF4-FFF2-40B4-BE49-F238E27FC236}">
                <a16:creationId xmlns:a16="http://schemas.microsoft.com/office/drawing/2014/main" id="{7361D169-A70E-4839-9F54-B5C92D74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0"/>
            <a:ext cx="8229600" cy="1143000"/>
          </a:xfrm>
        </p:spPr>
        <p:txBody>
          <a:bodyPr/>
          <a:lstStyle/>
          <a:p>
            <a:r>
              <a:rPr lang="en-US" altLang="ja-JP" dirty="0"/>
              <a:t>Gravitational wave</a:t>
            </a:r>
            <a:endParaRPr lang="ja-JP" altLang="en-US" dirty="0"/>
          </a:p>
        </p:txBody>
      </p:sp>
      <p:sp>
        <p:nvSpPr>
          <p:cNvPr id="23554" name="スライド番号プレースホルダー 3">
            <a:extLst>
              <a:ext uri="{FF2B5EF4-FFF2-40B4-BE49-F238E27FC236}">
                <a16:creationId xmlns:a16="http://schemas.microsoft.com/office/drawing/2014/main" id="{F0EF86B9-6C27-4CAE-BAD4-34D57255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3DD0F-B0C7-4EC9-9AAA-C06BE529FA97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563" name="直線矢印コネクタ 10">
            <a:extLst>
              <a:ext uri="{FF2B5EF4-FFF2-40B4-BE49-F238E27FC236}">
                <a16:creationId xmlns:a16="http://schemas.microsoft.com/office/drawing/2014/main" id="{63B0D17A-56EB-4568-8F20-3A13A19888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7393" y="3999841"/>
            <a:ext cx="42481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直線矢印コネクタ 13">
            <a:extLst>
              <a:ext uri="{FF2B5EF4-FFF2-40B4-BE49-F238E27FC236}">
                <a16:creationId xmlns:a16="http://schemas.microsoft.com/office/drawing/2014/main" id="{3A1AAF22-6EB7-4A94-B3EE-AD8216CEF9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83518" y="1262993"/>
            <a:ext cx="0" cy="5362094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5" name="図 11">
            <a:extLst>
              <a:ext uri="{FF2B5EF4-FFF2-40B4-BE49-F238E27FC236}">
                <a16:creationId xmlns:a16="http://schemas.microsoft.com/office/drawing/2014/main" id="{8A9BC42C-64A2-42C5-944F-A8F07B9A1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61" y="1343864"/>
            <a:ext cx="228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図 12">
            <a:extLst>
              <a:ext uri="{FF2B5EF4-FFF2-40B4-BE49-F238E27FC236}">
                <a16:creationId xmlns:a16="http://schemas.microsoft.com/office/drawing/2014/main" id="{9F9C10C0-EA09-4FF1-83A3-E885E26E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34" y="4112973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7" name="直線コネクタ 15">
            <a:extLst>
              <a:ext uri="{FF2B5EF4-FFF2-40B4-BE49-F238E27FC236}">
                <a16:creationId xmlns:a16="http://schemas.microsoft.com/office/drawing/2014/main" id="{414D7286-356D-46C4-B8C9-753AD8D67C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76365" y="2101191"/>
            <a:ext cx="3532555" cy="353550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8" name="直線コネクタ 18">
            <a:extLst>
              <a:ext uri="{FF2B5EF4-FFF2-40B4-BE49-F238E27FC236}">
                <a16:creationId xmlns:a16="http://schemas.microsoft.com/office/drawing/2014/main" id="{5BAF181C-492F-4AF3-BE2E-F68BE4A420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3518" y="2101191"/>
            <a:ext cx="1898650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0" name="テキスト ボックス 47">
            <a:extLst>
              <a:ext uri="{FF2B5EF4-FFF2-40B4-BE49-F238E27FC236}">
                <a16:creationId xmlns:a16="http://schemas.microsoft.com/office/drawing/2014/main" id="{7BD4FB25-8F30-436A-B921-78A46E8A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464" y="1904402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Observer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1" name="円/楕円 49">
            <a:extLst>
              <a:ext uri="{FF2B5EF4-FFF2-40B4-BE49-F238E27FC236}">
                <a16:creationId xmlns:a16="http://schemas.microsoft.com/office/drawing/2014/main" id="{0EF6E66B-5D24-4131-BE7E-D7601224E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680" y="2029754"/>
            <a:ext cx="169863" cy="169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4" name="テキスト ボックス 50">
            <a:extLst>
              <a:ext uri="{FF2B5EF4-FFF2-40B4-BE49-F238E27FC236}">
                <a16:creationId xmlns:a16="http://schemas.microsoft.com/office/drawing/2014/main" id="{E1EE7C8D-6A6D-4FE1-93F1-6F9299722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369" y="2422975"/>
            <a:ext cx="1500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Light cone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cxnSp>
        <p:nvCxnSpPr>
          <p:cNvPr id="56" name="直線コネクタ 5">
            <a:extLst>
              <a:ext uri="{FF2B5EF4-FFF2-40B4-BE49-F238E27FC236}">
                <a16:creationId xmlns:a16="http://schemas.microsoft.com/office/drawing/2014/main" id="{3EA8E272-DD42-4404-8B53-38A6737A48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80118" y="4014368"/>
            <a:ext cx="1731962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7" name="直線コネクタ 64">
            <a:extLst>
              <a:ext uri="{FF2B5EF4-FFF2-40B4-BE49-F238E27FC236}">
                <a16:creationId xmlns:a16="http://schemas.microsoft.com/office/drawing/2014/main" id="{4332816A-A4D3-46F5-902B-13A286A6F4F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56543" y="4014368"/>
            <a:ext cx="1731962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8" name="直線コネクタ 66">
            <a:extLst>
              <a:ext uri="{FF2B5EF4-FFF2-40B4-BE49-F238E27FC236}">
                <a16:creationId xmlns:a16="http://schemas.microsoft.com/office/drawing/2014/main" id="{D3F374F0-CE3E-48FC-910C-2A05998A02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5355" y="2285580"/>
            <a:ext cx="1731963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9" name="直線コネクタ 68">
            <a:extLst>
              <a:ext uri="{FF2B5EF4-FFF2-40B4-BE49-F238E27FC236}">
                <a16:creationId xmlns:a16="http://schemas.microsoft.com/office/drawing/2014/main" id="{28D08965-2609-4173-9D09-037846996A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51780" y="2285580"/>
            <a:ext cx="1731963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sp>
        <p:nvSpPr>
          <p:cNvPr id="60" name="テキスト ボックス 6">
            <a:extLst>
              <a:ext uri="{FF2B5EF4-FFF2-40B4-BE49-F238E27FC236}">
                <a16:creationId xmlns:a16="http://schemas.microsoft.com/office/drawing/2014/main" id="{0DC295A4-C227-4F48-A6F0-D96044D19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3" y="2296902"/>
            <a:ext cx="1144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b="1" dirty="0">
                <a:solidFill>
                  <a:srgbClr val="FF00FF"/>
                </a:solidFill>
              </a:rPr>
              <a:t>Horizon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pic>
        <p:nvPicPr>
          <p:cNvPr id="61" name="図 20">
            <a:extLst>
              <a:ext uri="{FF2B5EF4-FFF2-40B4-BE49-F238E27FC236}">
                <a16:creationId xmlns:a16="http://schemas.microsoft.com/office/drawing/2014/main" id="{573C9512-5535-4536-B3C4-9B07EB5FE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59" y="631390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69">
            <a:extLst>
              <a:ext uri="{FF2B5EF4-FFF2-40B4-BE49-F238E27FC236}">
                <a16:creationId xmlns:a16="http://schemas.microsoft.com/office/drawing/2014/main" id="{F38E3F9B-57F9-4AAD-8EB4-7627FD098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4" y="1148801"/>
            <a:ext cx="451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solidFill>
                  <a:srgbClr val="FF0000"/>
                </a:solidFill>
                <a:latin typeface="+mn-ea"/>
                <a:ea typeface="+mn-ea"/>
              </a:rPr>
              <a:t>Quantum fluctuation in spacetime</a:t>
            </a:r>
            <a:endParaRPr lang="ja-JP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6" name="下矢印 16">
            <a:extLst>
              <a:ext uri="{FF2B5EF4-FFF2-40B4-BE49-F238E27FC236}">
                <a16:creationId xmlns:a16="http://schemas.microsoft.com/office/drawing/2014/main" id="{49E1601F-3F8C-49FD-9860-EB340FB68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778" y="1682276"/>
            <a:ext cx="306387" cy="412750"/>
          </a:xfrm>
          <a:prstGeom prst="downArrow">
            <a:avLst>
              <a:gd name="adj1" fmla="val 50000"/>
              <a:gd name="adj2" fmla="val 499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eaLnBrk="1" hangingPunct="1"/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27" name="テキスト ボックス 69">
            <a:extLst>
              <a:ext uri="{FF2B5EF4-FFF2-40B4-BE49-F238E27FC236}">
                <a16:creationId xmlns:a16="http://schemas.microsoft.com/office/drawing/2014/main" id="{91EE21DC-F935-47C5-A7C5-FBE4B28E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54" y="2109067"/>
            <a:ext cx="2561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solidFill>
                  <a:srgbClr val="FF0000"/>
                </a:solidFill>
                <a:latin typeface="+mn-ea"/>
                <a:ea typeface="+mn-ea"/>
              </a:rPr>
              <a:t>Gravitational wave</a:t>
            </a:r>
            <a:endParaRPr lang="ja-JP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8" name="テキスト ボックス 69">
            <a:extLst>
              <a:ext uri="{FF2B5EF4-FFF2-40B4-BE49-F238E27FC236}">
                <a16:creationId xmlns:a16="http://schemas.microsoft.com/office/drawing/2014/main" id="{27670AB9-7EFF-401D-8737-9E8281B4A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70" y="2789691"/>
            <a:ext cx="1641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latin typeface="+mn-ea"/>
                <a:ea typeface="+mn-ea"/>
              </a:rPr>
              <a:t>Wavelength</a:t>
            </a:r>
            <a:endParaRPr lang="ja-JP" altLang="en-US" sz="2400" dirty="0">
              <a:latin typeface="+mn-ea"/>
              <a:ea typeface="+mn-ea"/>
            </a:endParaRPr>
          </a:p>
        </p:txBody>
      </p:sp>
      <p:pic>
        <p:nvPicPr>
          <p:cNvPr id="29" name="図 7">
            <a:extLst>
              <a:ext uri="{FF2B5EF4-FFF2-40B4-BE49-F238E27FC236}">
                <a16:creationId xmlns:a16="http://schemas.microsoft.com/office/drawing/2014/main" id="{9794352F-5AAC-4270-BD8A-AAADAFF6A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3" y="3355170"/>
            <a:ext cx="288925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フリーフォーム 10">
            <a:extLst>
              <a:ext uri="{FF2B5EF4-FFF2-40B4-BE49-F238E27FC236}">
                <a16:creationId xmlns:a16="http://schemas.microsoft.com/office/drawing/2014/main" id="{D50FF97A-CA17-4B6A-A8C9-A187717A1856}"/>
              </a:ext>
            </a:extLst>
          </p:cNvPr>
          <p:cNvSpPr>
            <a:spLocks/>
          </p:cNvSpPr>
          <p:nvPr/>
        </p:nvSpPr>
        <p:spPr bwMode="auto">
          <a:xfrm>
            <a:off x="3036779" y="4559521"/>
            <a:ext cx="1527175" cy="382587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32" name="フリーフォーム 58">
            <a:extLst>
              <a:ext uri="{FF2B5EF4-FFF2-40B4-BE49-F238E27FC236}">
                <a16:creationId xmlns:a16="http://schemas.microsoft.com/office/drawing/2014/main" id="{92413C32-4652-4F95-B7F3-514D3A2D0B3F}"/>
              </a:ext>
            </a:extLst>
          </p:cNvPr>
          <p:cNvSpPr>
            <a:spLocks/>
          </p:cNvSpPr>
          <p:nvPr/>
        </p:nvSpPr>
        <p:spPr bwMode="auto">
          <a:xfrm>
            <a:off x="3527579" y="4075913"/>
            <a:ext cx="1527175" cy="382587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3" name="フリーフォーム 59">
            <a:extLst>
              <a:ext uri="{FF2B5EF4-FFF2-40B4-BE49-F238E27FC236}">
                <a16:creationId xmlns:a16="http://schemas.microsoft.com/office/drawing/2014/main" id="{F55ED78E-778C-4565-915C-36894EB9B877}"/>
              </a:ext>
            </a:extLst>
          </p:cNvPr>
          <p:cNvSpPr>
            <a:spLocks/>
          </p:cNvSpPr>
          <p:nvPr/>
        </p:nvSpPr>
        <p:spPr bwMode="auto">
          <a:xfrm>
            <a:off x="4033607" y="3572675"/>
            <a:ext cx="1527175" cy="382588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" name="フリーフォーム 63">
            <a:extLst>
              <a:ext uri="{FF2B5EF4-FFF2-40B4-BE49-F238E27FC236}">
                <a16:creationId xmlns:a16="http://schemas.microsoft.com/office/drawing/2014/main" id="{735BC016-1FC0-47FF-B52D-1BC0372147B8}"/>
              </a:ext>
            </a:extLst>
          </p:cNvPr>
          <p:cNvSpPr>
            <a:spLocks/>
          </p:cNvSpPr>
          <p:nvPr/>
        </p:nvSpPr>
        <p:spPr bwMode="auto">
          <a:xfrm>
            <a:off x="4521878" y="3079132"/>
            <a:ext cx="1527175" cy="384175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5" name="フリーフォーム 65">
            <a:extLst>
              <a:ext uri="{FF2B5EF4-FFF2-40B4-BE49-F238E27FC236}">
                <a16:creationId xmlns:a16="http://schemas.microsoft.com/office/drawing/2014/main" id="{8EEDF60B-6A1F-4D61-BD14-0BEF92CCC048}"/>
              </a:ext>
            </a:extLst>
          </p:cNvPr>
          <p:cNvSpPr>
            <a:spLocks/>
          </p:cNvSpPr>
          <p:nvPr/>
        </p:nvSpPr>
        <p:spPr bwMode="auto">
          <a:xfrm>
            <a:off x="5045661" y="2531509"/>
            <a:ext cx="1527175" cy="382587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6" name="テキスト ボックス 11">
            <a:extLst>
              <a:ext uri="{FF2B5EF4-FFF2-40B4-BE49-F238E27FC236}">
                <a16:creationId xmlns:a16="http://schemas.microsoft.com/office/drawing/2014/main" id="{6B83DB0B-A9E8-45EE-88AA-2DB7607E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70" y="4562982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  <a:latin typeface="+mn-ea"/>
                <a:ea typeface="+mn-ea"/>
              </a:rPr>
              <a:t>Quantum</a:t>
            </a:r>
            <a:endParaRPr lang="ja-JP" altLang="en-US" sz="18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37" name="テキスト ボックス 70">
            <a:extLst>
              <a:ext uri="{FF2B5EF4-FFF2-40B4-BE49-F238E27FC236}">
                <a16:creationId xmlns:a16="http://schemas.microsoft.com/office/drawing/2014/main" id="{48D86239-39DC-40BF-A0EC-B57FC2B7D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600" y="4048635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1800" dirty="0">
                <a:solidFill>
                  <a:srgbClr val="0099CC"/>
                </a:solidFill>
                <a:latin typeface="+mn-ea"/>
                <a:ea typeface="+mn-ea"/>
              </a:rPr>
              <a:t>Classical</a:t>
            </a:r>
            <a:endParaRPr lang="ja-JP" altLang="en-US" sz="1800" dirty="0">
              <a:solidFill>
                <a:srgbClr val="0099CC"/>
              </a:solidFill>
              <a:latin typeface="+mn-ea"/>
              <a:ea typeface="+mn-ea"/>
            </a:endParaRPr>
          </a:p>
        </p:txBody>
      </p:sp>
      <p:sp>
        <p:nvSpPr>
          <p:cNvPr id="38" name="テキスト ボックス 70">
            <a:extLst>
              <a:ext uri="{FF2B5EF4-FFF2-40B4-BE49-F238E27FC236}">
                <a16:creationId xmlns:a16="http://schemas.microsoft.com/office/drawing/2014/main" id="{3E9396B2-6C17-4B3E-AB7B-1853F91E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804" y="2931529"/>
            <a:ext cx="1316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1800" dirty="0">
                <a:solidFill>
                  <a:srgbClr val="00B050"/>
                </a:solidFill>
                <a:latin typeface="+mn-ea"/>
                <a:ea typeface="+mn-ea"/>
              </a:rPr>
              <a:t>Propagating</a:t>
            </a:r>
            <a:endParaRPr lang="ja-JP" altLang="en-US" sz="1800" dirty="0">
              <a:solidFill>
                <a:srgbClr val="00B050"/>
              </a:solidFill>
              <a:latin typeface="+mn-ea"/>
              <a:ea typeface="+mn-ea"/>
            </a:endParaRPr>
          </a:p>
        </p:txBody>
      </p:sp>
      <p:sp>
        <p:nvSpPr>
          <p:cNvPr id="39" name="フリーフォーム 10">
            <a:extLst>
              <a:ext uri="{FF2B5EF4-FFF2-40B4-BE49-F238E27FC236}">
                <a16:creationId xmlns:a16="http://schemas.microsoft.com/office/drawing/2014/main" id="{0177F074-EB94-4666-A2E3-3B57D4EC29AE}"/>
              </a:ext>
            </a:extLst>
          </p:cNvPr>
          <p:cNvSpPr>
            <a:spLocks/>
          </p:cNvSpPr>
          <p:nvPr/>
        </p:nvSpPr>
        <p:spPr bwMode="auto">
          <a:xfrm>
            <a:off x="5612784" y="4552123"/>
            <a:ext cx="1527175" cy="382587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40" name="フリーフォーム 63">
            <a:extLst>
              <a:ext uri="{FF2B5EF4-FFF2-40B4-BE49-F238E27FC236}">
                <a16:creationId xmlns:a16="http://schemas.microsoft.com/office/drawing/2014/main" id="{FD9FDC3A-13E2-4986-A204-FF3678336CDA}"/>
              </a:ext>
            </a:extLst>
          </p:cNvPr>
          <p:cNvSpPr>
            <a:spLocks/>
          </p:cNvSpPr>
          <p:nvPr/>
        </p:nvSpPr>
        <p:spPr bwMode="auto">
          <a:xfrm>
            <a:off x="5606433" y="3080612"/>
            <a:ext cx="1527175" cy="384175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" name="テキスト ボックス 11">
            <a:extLst>
              <a:ext uri="{FF2B5EF4-FFF2-40B4-BE49-F238E27FC236}">
                <a16:creationId xmlns:a16="http://schemas.microsoft.com/office/drawing/2014/main" id="{4A52DA06-4A43-4B7A-9EC0-26D14A71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81" y="5896113"/>
            <a:ext cx="4466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32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Produced in earlier stage</a:t>
            </a:r>
            <a:endParaRPr lang="ja-JP" altLang="en-US" sz="3200" b="1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3" name="フリーフォーム 65">
            <a:extLst>
              <a:ext uri="{FF2B5EF4-FFF2-40B4-BE49-F238E27FC236}">
                <a16:creationId xmlns:a16="http://schemas.microsoft.com/office/drawing/2014/main" id="{E08F3CBA-D27F-4B73-8DB1-2F3785FB78BA}"/>
              </a:ext>
            </a:extLst>
          </p:cNvPr>
          <p:cNvSpPr>
            <a:spLocks/>
          </p:cNvSpPr>
          <p:nvPr/>
        </p:nvSpPr>
        <p:spPr bwMode="auto">
          <a:xfrm>
            <a:off x="5535413" y="2009206"/>
            <a:ext cx="1527175" cy="382587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65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 animBg="1"/>
      <p:bldP spid="40" grpId="0" animBg="1"/>
      <p:bldP spid="41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800" dirty="0">
                <a:latin typeface="Arial" pitchFamily="34" charset="0"/>
                <a:cs typeface="Arial" pitchFamily="34" charset="0"/>
              </a:rPr>
              <a:t>Outline</a:t>
            </a:r>
            <a:endParaRPr kumimoji="1" lang="ja-JP" alt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10551" y="1600200"/>
            <a:ext cx="8626415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ja-JP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Gravitational wave</a:t>
            </a:r>
            <a:r>
              <a:rPr lang="ja-JP" altLang="en-US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ja-JP" altLang="en-US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ja-JP" altLang="en-US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40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detection</a:t>
            </a:r>
          </a:p>
          <a:p>
            <a:pPr>
              <a:lnSpc>
                <a:spcPct val="150000"/>
              </a:lnSpc>
            </a:pPr>
            <a:r>
              <a:rPr lang="en-US" altLang="ja-JP" sz="4000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Primordial gravitational wave</a:t>
            </a:r>
          </a:p>
          <a:p>
            <a:pPr>
              <a:lnSpc>
                <a:spcPct val="150000"/>
              </a:lnSpc>
            </a:pPr>
            <a:r>
              <a:rPr lang="en-US" altLang="ja-JP" sz="4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DECIGO</a:t>
            </a:r>
          </a:p>
          <a:p>
            <a:pPr>
              <a:lnSpc>
                <a:spcPct val="150000"/>
              </a:lnSpc>
            </a:pPr>
            <a:r>
              <a:rPr lang="en-US" altLang="ja-JP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Summary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B28214-72D6-44D9-B996-03618DB8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CC4-0431-46A8-A5C5-1F301C304F2B}" type="slidenum">
              <a:rPr lang="en-US" altLang="ja-JP" smtClean="0">
                <a:solidFill>
                  <a:srgbClr val="000000"/>
                </a:solidFill>
              </a:rPr>
              <a:pPr/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>
            <a:extLst>
              <a:ext uri="{FF2B5EF4-FFF2-40B4-BE49-F238E27FC236}">
                <a16:creationId xmlns:a16="http://schemas.microsoft.com/office/drawing/2014/main" id="{7361D169-A70E-4839-9F54-B5C92D74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0"/>
            <a:ext cx="8229600" cy="1143000"/>
          </a:xfrm>
        </p:spPr>
        <p:txBody>
          <a:bodyPr/>
          <a:lstStyle/>
          <a:p>
            <a:r>
              <a:rPr lang="en-US" altLang="ja-JP" dirty="0"/>
              <a:t>Primordial gravitational wave</a:t>
            </a:r>
            <a:endParaRPr lang="ja-JP" altLang="en-US" dirty="0"/>
          </a:p>
        </p:txBody>
      </p:sp>
      <p:sp>
        <p:nvSpPr>
          <p:cNvPr id="23554" name="スライド番号プレースホルダー 3">
            <a:extLst>
              <a:ext uri="{FF2B5EF4-FFF2-40B4-BE49-F238E27FC236}">
                <a16:creationId xmlns:a16="http://schemas.microsoft.com/office/drawing/2014/main" id="{F0EF86B9-6C27-4CAE-BAD4-34D57255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3DD0F-B0C7-4EC9-9AAA-C06BE529FA97}" type="slidenum">
              <a:rPr kumimoji="1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563" name="直線矢印コネクタ 10">
            <a:extLst>
              <a:ext uri="{FF2B5EF4-FFF2-40B4-BE49-F238E27FC236}">
                <a16:creationId xmlns:a16="http://schemas.microsoft.com/office/drawing/2014/main" id="{63B0D17A-56EB-4568-8F20-3A13A19888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7393" y="3999841"/>
            <a:ext cx="4248150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直線矢印コネクタ 13">
            <a:extLst>
              <a:ext uri="{FF2B5EF4-FFF2-40B4-BE49-F238E27FC236}">
                <a16:creationId xmlns:a16="http://schemas.microsoft.com/office/drawing/2014/main" id="{3A1AAF22-6EB7-4A94-B3EE-AD8216CEF9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83518" y="1262993"/>
            <a:ext cx="0" cy="5362094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5" name="図 11">
            <a:extLst>
              <a:ext uri="{FF2B5EF4-FFF2-40B4-BE49-F238E27FC236}">
                <a16:creationId xmlns:a16="http://schemas.microsoft.com/office/drawing/2014/main" id="{8A9BC42C-64A2-42C5-944F-A8F07B9A1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61" y="1343864"/>
            <a:ext cx="228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図 12">
            <a:extLst>
              <a:ext uri="{FF2B5EF4-FFF2-40B4-BE49-F238E27FC236}">
                <a16:creationId xmlns:a16="http://schemas.microsoft.com/office/drawing/2014/main" id="{9F9C10C0-EA09-4FF1-83A3-E885E26E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34" y="4112973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68" name="直線コネクタ 18">
            <a:extLst>
              <a:ext uri="{FF2B5EF4-FFF2-40B4-BE49-F238E27FC236}">
                <a16:creationId xmlns:a16="http://schemas.microsoft.com/office/drawing/2014/main" id="{5BAF181C-492F-4AF3-BE2E-F68BE4A420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3518" y="2101191"/>
            <a:ext cx="1898650" cy="18986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0" name="テキスト ボックス 47">
            <a:extLst>
              <a:ext uri="{FF2B5EF4-FFF2-40B4-BE49-F238E27FC236}">
                <a16:creationId xmlns:a16="http://schemas.microsoft.com/office/drawing/2014/main" id="{7BD4FB25-8F30-436A-B921-78A46E8A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464" y="1904402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Observer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1" name="円/楕円 49">
            <a:extLst>
              <a:ext uri="{FF2B5EF4-FFF2-40B4-BE49-F238E27FC236}">
                <a16:creationId xmlns:a16="http://schemas.microsoft.com/office/drawing/2014/main" id="{0EF6E66B-5D24-4131-BE7E-D7601224E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680" y="2029754"/>
            <a:ext cx="169863" cy="169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sp>
        <p:nvSpPr>
          <p:cNvPr id="23574" name="テキスト ボックス 50">
            <a:extLst>
              <a:ext uri="{FF2B5EF4-FFF2-40B4-BE49-F238E27FC236}">
                <a16:creationId xmlns:a16="http://schemas.microsoft.com/office/drawing/2014/main" id="{E1EE7C8D-6A6D-4FE1-93F1-6F9299722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369" y="2422975"/>
            <a:ext cx="1500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丸ゴ Pro W4" pitchFamily="-84" charset="-128"/>
                <a:cs typeface="+mn-cs"/>
              </a:rPr>
              <a:t>Light cone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  <p:cxnSp>
        <p:nvCxnSpPr>
          <p:cNvPr id="56" name="直線コネクタ 5">
            <a:extLst>
              <a:ext uri="{FF2B5EF4-FFF2-40B4-BE49-F238E27FC236}">
                <a16:creationId xmlns:a16="http://schemas.microsoft.com/office/drawing/2014/main" id="{3EA8E272-DD42-4404-8B53-38A6737A48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80118" y="4014368"/>
            <a:ext cx="1731962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7" name="直線コネクタ 64">
            <a:extLst>
              <a:ext uri="{FF2B5EF4-FFF2-40B4-BE49-F238E27FC236}">
                <a16:creationId xmlns:a16="http://schemas.microsoft.com/office/drawing/2014/main" id="{4332816A-A4D3-46F5-902B-13A286A6F4F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56543" y="4014368"/>
            <a:ext cx="1731962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8" name="直線コネクタ 66">
            <a:extLst>
              <a:ext uri="{FF2B5EF4-FFF2-40B4-BE49-F238E27FC236}">
                <a16:creationId xmlns:a16="http://schemas.microsoft.com/office/drawing/2014/main" id="{D3F374F0-CE3E-48FC-910C-2A05998A02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5355" y="2285580"/>
            <a:ext cx="1731963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cxnSp>
        <p:nvCxnSpPr>
          <p:cNvPr id="59" name="直線コネクタ 68">
            <a:extLst>
              <a:ext uri="{FF2B5EF4-FFF2-40B4-BE49-F238E27FC236}">
                <a16:creationId xmlns:a16="http://schemas.microsoft.com/office/drawing/2014/main" id="{28D08965-2609-4173-9D09-037846996A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51780" y="2285580"/>
            <a:ext cx="1731963" cy="17335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</p:cxnSp>
      <p:sp>
        <p:nvSpPr>
          <p:cNvPr id="60" name="テキスト ボックス 6">
            <a:extLst>
              <a:ext uri="{FF2B5EF4-FFF2-40B4-BE49-F238E27FC236}">
                <a16:creationId xmlns:a16="http://schemas.microsoft.com/office/drawing/2014/main" id="{0DC295A4-C227-4F48-A6F0-D96044D19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3" y="2296902"/>
            <a:ext cx="1144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b="1" dirty="0">
                <a:solidFill>
                  <a:srgbClr val="FF00FF"/>
                </a:solidFill>
              </a:rPr>
              <a:t>Horizon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pic>
        <p:nvPicPr>
          <p:cNvPr id="61" name="図 20">
            <a:extLst>
              <a:ext uri="{FF2B5EF4-FFF2-40B4-BE49-F238E27FC236}">
                <a16:creationId xmlns:a16="http://schemas.microsoft.com/office/drawing/2014/main" id="{573C9512-5535-4536-B3C4-9B07EB5FE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59" y="631390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69">
            <a:extLst>
              <a:ext uri="{FF2B5EF4-FFF2-40B4-BE49-F238E27FC236}">
                <a16:creationId xmlns:a16="http://schemas.microsoft.com/office/drawing/2014/main" id="{F38E3F9B-57F9-4AAD-8EB4-7627FD098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4" y="1148801"/>
            <a:ext cx="451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solidFill>
                  <a:srgbClr val="FF0000"/>
                </a:solidFill>
                <a:latin typeface="+mn-ea"/>
                <a:ea typeface="+mn-ea"/>
              </a:rPr>
              <a:t>Quantum fluctuation in spacetime</a:t>
            </a:r>
            <a:endParaRPr lang="ja-JP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6" name="下矢印 16">
            <a:extLst>
              <a:ext uri="{FF2B5EF4-FFF2-40B4-BE49-F238E27FC236}">
                <a16:creationId xmlns:a16="http://schemas.microsoft.com/office/drawing/2014/main" id="{49E1601F-3F8C-49FD-9860-EB340FB68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778" y="1682276"/>
            <a:ext cx="306387" cy="412750"/>
          </a:xfrm>
          <a:prstGeom prst="downArrow">
            <a:avLst>
              <a:gd name="adj1" fmla="val 50000"/>
              <a:gd name="adj2" fmla="val 499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eaLnBrk="1" hangingPunct="1"/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27" name="テキスト ボックス 69">
            <a:extLst>
              <a:ext uri="{FF2B5EF4-FFF2-40B4-BE49-F238E27FC236}">
                <a16:creationId xmlns:a16="http://schemas.microsoft.com/office/drawing/2014/main" id="{91EE21DC-F935-47C5-A7C5-FBE4B28E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54" y="2109067"/>
            <a:ext cx="2561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solidFill>
                  <a:srgbClr val="FF0000"/>
                </a:solidFill>
                <a:latin typeface="+mn-ea"/>
                <a:ea typeface="+mn-ea"/>
              </a:rPr>
              <a:t>Gravitational wave</a:t>
            </a:r>
            <a:endParaRPr lang="ja-JP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8" name="テキスト ボックス 69">
            <a:extLst>
              <a:ext uri="{FF2B5EF4-FFF2-40B4-BE49-F238E27FC236}">
                <a16:creationId xmlns:a16="http://schemas.microsoft.com/office/drawing/2014/main" id="{27670AB9-7EFF-401D-8737-9E8281B4A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70" y="2789691"/>
            <a:ext cx="1641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2400" dirty="0">
                <a:latin typeface="+mn-ea"/>
                <a:ea typeface="+mn-ea"/>
              </a:rPr>
              <a:t>Wavelength</a:t>
            </a:r>
            <a:endParaRPr lang="ja-JP" altLang="en-US" sz="2400" dirty="0">
              <a:latin typeface="+mn-ea"/>
              <a:ea typeface="+mn-ea"/>
            </a:endParaRPr>
          </a:p>
        </p:txBody>
      </p:sp>
      <p:pic>
        <p:nvPicPr>
          <p:cNvPr id="29" name="図 7">
            <a:extLst>
              <a:ext uri="{FF2B5EF4-FFF2-40B4-BE49-F238E27FC236}">
                <a16:creationId xmlns:a16="http://schemas.microsoft.com/office/drawing/2014/main" id="{9794352F-5AAC-4270-BD8A-AAADAFF6A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3" y="3355170"/>
            <a:ext cx="288925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フリーフォーム 10">
            <a:extLst>
              <a:ext uri="{FF2B5EF4-FFF2-40B4-BE49-F238E27FC236}">
                <a16:creationId xmlns:a16="http://schemas.microsoft.com/office/drawing/2014/main" id="{1599D1EE-2997-4A0E-B679-9F9060D72C78}"/>
              </a:ext>
            </a:extLst>
          </p:cNvPr>
          <p:cNvSpPr>
            <a:spLocks/>
          </p:cNvSpPr>
          <p:nvPr/>
        </p:nvSpPr>
        <p:spPr bwMode="auto">
          <a:xfrm>
            <a:off x="6028553" y="4208016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テキスト ボックス 11">
            <a:extLst>
              <a:ext uri="{FF2B5EF4-FFF2-40B4-BE49-F238E27FC236}">
                <a16:creationId xmlns:a16="http://schemas.microsoft.com/office/drawing/2014/main" id="{1E682A94-C7D0-46C8-95C2-55E58EC55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747" y="4030323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Quantum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テキスト ボックス 70">
            <a:extLst>
              <a:ext uri="{FF2B5EF4-FFF2-40B4-BE49-F238E27FC236}">
                <a16:creationId xmlns:a16="http://schemas.microsoft.com/office/drawing/2014/main" id="{03CAD604-3A0B-4897-B209-8BC1FB020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936" y="3711285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Classical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テキスト ボックス 70">
            <a:extLst>
              <a:ext uri="{FF2B5EF4-FFF2-40B4-BE49-F238E27FC236}">
                <a16:creationId xmlns:a16="http://schemas.microsoft.com/office/drawing/2014/main" id="{066B95C3-0526-4CE7-9013-F9D39280A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438" y="3260004"/>
            <a:ext cx="1316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Propagating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フリーフォーム 10">
            <a:extLst>
              <a:ext uri="{FF2B5EF4-FFF2-40B4-BE49-F238E27FC236}">
                <a16:creationId xmlns:a16="http://schemas.microsoft.com/office/drawing/2014/main" id="{6A261FB3-EE49-419F-8729-E7760CD7D176}"/>
              </a:ext>
            </a:extLst>
          </p:cNvPr>
          <p:cNvSpPr>
            <a:spLocks/>
          </p:cNvSpPr>
          <p:nvPr/>
        </p:nvSpPr>
        <p:spPr bwMode="auto">
          <a:xfrm>
            <a:off x="4096181" y="4015668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フリーフォーム 10">
            <a:extLst>
              <a:ext uri="{FF2B5EF4-FFF2-40B4-BE49-F238E27FC236}">
                <a16:creationId xmlns:a16="http://schemas.microsoft.com/office/drawing/2014/main" id="{4E0D7760-F401-4F1B-9165-BC78F91CBB94}"/>
              </a:ext>
            </a:extLst>
          </p:cNvPr>
          <p:cNvSpPr>
            <a:spLocks/>
          </p:cNvSpPr>
          <p:nvPr/>
        </p:nvSpPr>
        <p:spPr bwMode="auto">
          <a:xfrm>
            <a:off x="6034471" y="3592497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フリーフォーム 10">
            <a:extLst>
              <a:ext uri="{FF2B5EF4-FFF2-40B4-BE49-F238E27FC236}">
                <a16:creationId xmlns:a16="http://schemas.microsoft.com/office/drawing/2014/main" id="{ADAC3166-DCDF-486F-A5B5-F651C4112845}"/>
              </a:ext>
            </a:extLst>
          </p:cNvPr>
          <p:cNvSpPr>
            <a:spLocks/>
          </p:cNvSpPr>
          <p:nvPr/>
        </p:nvSpPr>
        <p:spPr bwMode="auto">
          <a:xfrm>
            <a:off x="3917147" y="4218374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フリーフォーム 10">
            <a:extLst>
              <a:ext uri="{FF2B5EF4-FFF2-40B4-BE49-F238E27FC236}">
                <a16:creationId xmlns:a16="http://schemas.microsoft.com/office/drawing/2014/main" id="{9128E79A-2885-4870-B3A6-9A18DB7A8730}"/>
              </a:ext>
            </a:extLst>
          </p:cNvPr>
          <p:cNvSpPr>
            <a:spLocks/>
          </p:cNvSpPr>
          <p:nvPr/>
        </p:nvSpPr>
        <p:spPr bwMode="auto">
          <a:xfrm>
            <a:off x="4495675" y="3598416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フリーフォーム 10">
            <a:extLst>
              <a:ext uri="{FF2B5EF4-FFF2-40B4-BE49-F238E27FC236}">
                <a16:creationId xmlns:a16="http://schemas.microsoft.com/office/drawing/2014/main" id="{24372504-CF60-4466-BFC3-8BD4C8D16FF7}"/>
              </a:ext>
            </a:extLst>
          </p:cNvPr>
          <p:cNvSpPr>
            <a:spLocks/>
          </p:cNvSpPr>
          <p:nvPr/>
        </p:nvSpPr>
        <p:spPr bwMode="auto">
          <a:xfrm>
            <a:off x="4319601" y="3786327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フリーフォーム 10">
            <a:extLst>
              <a:ext uri="{FF2B5EF4-FFF2-40B4-BE49-F238E27FC236}">
                <a16:creationId xmlns:a16="http://schemas.microsoft.com/office/drawing/2014/main" id="{EE2AC3ED-A519-4D99-A751-9953DC921DB3}"/>
              </a:ext>
            </a:extLst>
          </p:cNvPr>
          <p:cNvSpPr>
            <a:spLocks/>
          </p:cNvSpPr>
          <p:nvPr/>
        </p:nvSpPr>
        <p:spPr bwMode="auto">
          <a:xfrm>
            <a:off x="4861141" y="3209280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フリーフォーム 10">
            <a:extLst>
              <a:ext uri="{FF2B5EF4-FFF2-40B4-BE49-F238E27FC236}">
                <a16:creationId xmlns:a16="http://schemas.microsoft.com/office/drawing/2014/main" id="{32E1674C-564A-41D0-8E49-1B6DD487375F}"/>
              </a:ext>
            </a:extLst>
          </p:cNvPr>
          <p:cNvSpPr>
            <a:spLocks/>
          </p:cNvSpPr>
          <p:nvPr/>
        </p:nvSpPr>
        <p:spPr bwMode="auto">
          <a:xfrm>
            <a:off x="4682107" y="3411986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フリーフォーム 10">
            <a:extLst>
              <a:ext uri="{FF2B5EF4-FFF2-40B4-BE49-F238E27FC236}">
                <a16:creationId xmlns:a16="http://schemas.microsoft.com/office/drawing/2014/main" id="{EEB9A501-9118-47EB-B21E-9C7B7FBAD1BE}"/>
              </a:ext>
            </a:extLst>
          </p:cNvPr>
          <p:cNvSpPr>
            <a:spLocks/>
          </p:cNvSpPr>
          <p:nvPr/>
        </p:nvSpPr>
        <p:spPr bwMode="auto">
          <a:xfrm>
            <a:off x="5260635" y="2792028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フリーフォーム 10">
            <a:extLst>
              <a:ext uri="{FF2B5EF4-FFF2-40B4-BE49-F238E27FC236}">
                <a16:creationId xmlns:a16="http://schemas.microsoft.com/office/drawing/2014/main" id="{3A5C5AC3-1F1C-45C8-9096-1A2B29248654}"/>
              </a:ext>
            </a:extLst>
          </p:cNvPr>
          <p:cNvSpPr>
            <a:spLocks/>
          </p:cNvSpPr>
          <p:nvPr/>
        </p:nvSpPr>
        <p:spPr bwMode="auto">
          <a:xfrm>
            <a:off x="5084561" y="2979939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フリーフォーム 10">
            <a:extLst>
              <a:ext uri="{FF2B5EF4-FFF2-40B4-BE49-F238E27FC236}">
                <a16:creationId xmlns:a16="http://schemas.microsoft.com/office/drawing/2014/main" id="{05500B15-D89A-41C4-B63F-1D18FB61A36F}"/>
              </a:ext>
            </a:extLst>
          </p:cNvPr>
          <p:cNvSpPr>
            <a:spLocks/>
          </p:cNvSpPr>
          <p:nvPr/>
        </p:nvSpPr>
        <p:spPr bwMode="auto">
          <a:xfrm>
            <a:off x="5669008" y="2401412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フリーフォーム 10">
            <a:extLst>
              <a:ext uri="{FF2B5EF4-FFF2-40B4-BE49-F238E27FC236}">
                <a16:creationId xmlns:a16="http://schemas.microsoft.com/office/drawing/2014/main" id="{91F57D65-FB10-4CD2-9A8A-FB729266719D}"/>
              </a:ext>
            </a:extLst>
          </p:cNvPr>
          <p:cNvSpPr>
            <a:spLocks/>
          </p:cNvSpPr>
          <p:nvPr/>
        </p:nvSpPr>
        <p:spPr bwMode="auto">
          <a:xfrm>
            <a:off x="5489974" y="2604118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フリーフォーム 10">
            <a:extLst>
              <a:ext uri="{FF2B5EF4-FFF2-40B4-BE49-F238E27FC236}">
                <a16:creationId xmlns:a16="http://schemas.microsoft.com/office/drawing/2014/main" id="{43A56E51-03BD-4BB2-9E4B-D6F5924BCDE6}"/>
              </a:ext>
            </a:extLst>
          </p:cNvPr>
          <p:cNvSpPr>
            <a:spLocks/>
          </p:cNvSpPr>
          <p:nvPr/>
        </p:nvSpPr>
        <p:spPr bwMode="auto">
          <a:xfrm>
            <a:off x="5892428" y="2172071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5" name="直線コネクタ 15">
            <a:extLst>
              <a:ext uri="{FF2B5EF4-FFF2-40B4-BE49-F238E27FC236}">
                <a16:creationId xmlns:a16="http://schemas.microsoft.com/office/drawing/2014/main" id="{5D7C3499-C9D1-4BA9-BA9C-9926DDDA3B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76365" y="2101191"/>
            <a:ext cx="3532555" cy="353550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フリーフォーム 10">
            <a:extLst>
              <a:ext uri="{FF2B5EF4-FFF2-40B4-BE49-F238E27FC236}">
                <a16:creationId xmlns:a16="http://schemas.microsoft.com/office/drawing/2014/main" id="{C1D9CD00-C4CF-473A-A383-3EACD9EDCC4A}"/>
              </a:ext>
            </a:extLst>
          </p:cNvPr>
          <p:cNvSpPr>
            <a:spLocks/>
          </p:cNvSpPr>
          <p:nvPr/>
        </p:nvSpPr>
        <p:spPr bwMode="auto">
          <a:xfrm>
            <a:off x="6098094" y="1987120"/>
            <a:ext cx="691843" cy="201433"/>
          </a:xfrm>
          <a:custGeom>
            <a:avLst/>
            <a:gdLst>
              <a:gd name="T0" fmla="*/ 0 w 1527858"/>
              <a:gd name="T1" fmla="*/ 217960 h 765446"/>
              <a:gd name="T2" fmla="*/ 486137 w 1527858"/>
              <a:gd name="T3" fmla="*/ 3829 h 765446"/>
              <a:gd name="T4" fmla="*/ 1030147 w 1527858"/>
              <a:gd name="T5" fmla="*/ 380006 h 765446"/>
              <a:gd name="T6" fmla="*/ 1527858 w 1527858"/>
              <a:gd name="T7" fmla="*/ 183236 h 7654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7858" h="765446">
                <a:moveTo>
                  <a:pt x="0" y="435920"/>
                </a:moveTo>
                <a:cubicBezTo>
                  <a:pt x="157223" y="194781"/>
                  <a:pt x="314446" y="-46358"/>
                  <a:pt x="486137" y="7657"/>
                </a:cubicBezTo>
                <a:cubicBezTo>
                  <a:pt x="657828" y="61672"/>
                  <a:pt x="856527" y="700209"/>
                  <a:pt x="1030147" y="760011"/>
                </a:cubicBezTo>
                <a:cubicBezTo>
                  <a:pt x="1203767" y="819813"/>
                  <a:pt x="1527858" y="366472"/>
                  <a:pt x="1527858" y="366472"/>
                </a:cubicBezTo>
              </a:path>
            </a:pathLst>
          </a:custGeom>
          <a:noFill/>
          <a:ln w="635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テキスト ボックス 11">
            <a:extLst>
              <a:ext uri="{FF2B5EF4-FFF2-40B4-BE49-F238E27FC236}">
                <a16:creationId xmlns:a16="http://schemas.microsoft.com/office/drawing/2014/main" id="{6BB8BBF8-85D7-416E-A579-5086EE17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81" y="5896113"/>
            <a:ext cx="4213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r>
              <a:rPr lang="en-US" altLang="ja-JP" sz="32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Produced in later stage</a:t>
            </a:r>
            <a:endParaRPr lang="ja-JP" altLang="en-US" sz="3200" b="1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43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6" grpId="0" animBg="1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9175B-185E-43C6-9507-903987606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Spectrum of</a:t>
            </a:r>
            <a:br>
              <a:rPr kumimoji="1" lang="en-US" altLang="ja-JP" dirty="0"/>
            </a:br>
            <a:r>
              <a:rPr kumimoji="1" lang="en-US" altLang="ja-JP" dirty="0"/>
              <a:t>primordial gravitational wave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811F24-140B-4F9D-AA07-A3D6762F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1">
            <a:extLst>
              <a:ext uri="{FF2B5EF4-FFF2-40B4-BE49-F238E27FC236}">
                <a16:creationId xmlns:a16="http://schemas.microsoft.com/office/drawing/2014/main" id="{1A54E99D-48B5-4852-9E67-18BC48592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28" y="1939077"/>
            <a:ext cx="43418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69">
            <a:extLst>
              <a:ext uri="{FF2B5EF4-FFF2-40B4-BE49-F238E27FC236}">
                <a16:creationId xmlns:a16="http://schemas.microsoft.com/office/drawing/2014/main" id="{83AF25BF-59A4-46A8-B80F-F8AA7A3D6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43" y="3375617"/>
            <a:ext cx="42979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Determined by the expansion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the Universe after the inflation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9">
            <a:extLst>
              <a:ext uri="{FF2B5EF4-FFF2-40B4-BE49-F238E27FC236}">
                <a16:creationId xmlns:a16="http://schemas.microsoft.com/office/drawing/2014/main" id="{2037AC7C-245C-4702-8671-A2E413616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171" y="3377097"/>
            <a:ext cx="35777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Determined by the details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of the inflation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A1E4284-041B-4A0C-8740-A63C9298EE5C}"/>
              </a:ext>
            </a:extLst>
          </p:cNvPr>
          <p:cNvCxnSpPr>
            <a:cxnSpLocks/>
          </p:cNvCxnSpPr>
          <p:nvPr/>
        </p:nvCxnSpPr>
        <p:spPr>
          <a:xfrm flipV="1">
            <a:off x="3808520" y="2627790"/>
            <a:ext cx="585927" cy="7190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7D1BDFF-70BC-4CD5-AE66-8793778C99DA}"/>
              </a:ext>
            </a:extLst>
          </p:cNvPr>
          <p:cNvCxnSpPr/>
          <p:nvPr/>
        </p:nvCxnSpPr>
        <p:spPr>
          <a:xfrm flipH="1" flipV="1">
            <a:off x="5442012" y="2618913"/>
            <a:ext cx="355106" cy="8167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69">
            <a:extLst>
              <a:ext uri="{FF2B5EF4-FFF2-40B4-BE49-F238E27FC236}">
                <a16:creationId xmlns:a16="http://schemas.microsoft.com/office/drawing/2014/main" id="{9A29B731-BC48-4457-AA26-5EC2C41E8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89" y="4628848"/>
            <a:ext cx="80698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Detection of primordial gravitational wave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69">
            <a:extLst>
              <a:ext uri="{FF2B5EF4-FFF2-40B4-BE49-F238E27FC236}">
                <a16:creationId xmlns:a16="http://schemas.microsoft.com/office/drawing/2014/main" id="{6F2DF680-06A6-4054-BBEC-E1E3DCF85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624" y="5811058"/>
            <a:ext cx="4128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Details of the inflation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3183314E-C316-49F9-8A7D-E95435D74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441" y="5313243"/>
            <a:ext cx="306387" cy="412750"/>
          </a:xfrm>
          <a:prstGeom prst="downArrow">
            <a:avLst>
              <a:gd name="adj1" fmla="val 50000"/>
              <a:gd name="adj2" fmla="val 499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pitchFamily="-84" charset="-128"/>
                <a:ea typeface="ヒラギノ丸ゴ Pro W4" pitchFamily="-8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ヒラギノ丸ゴ Pro W4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7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 detector in space</a:t>
            </a:r>
            <a:endParaRPr lang="ja-JP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48" y="1367161"/>
            <a:ext cx="8574156" cy="5378195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en-US" altLang="ja-JP" sz="4800" b="1" dirty="0"/>
              <a:t>Arm length can be much longer</a:t>
            </a:r>
          </a:p>
          <a:p>
            <a:pPr eaLnBrk="1" hangingPunct="1"/>
            <a:r>
              <a:rPr lang="en-US" altLang="ja-JP" b="1" dirty="0">
                <a:solidFill>
                  <a:srgbClr val="00FF00"/>
                </a:solidFill>
              </a:rPr>
              <a:t>Signal</a:t>
            </a:r>
            <a:r>
              <a:rPr lang="ja-JP" altLang="en-US" b="1" dirty="0">
                <a:solidFill>
                  <a:srgbClr val="00FF00"/>
                </a:solidFill>
              </a:rPr>
              <a:t> </a:t>
            </a:r>
            <a:r>
              <a:rPr lang="en-US" altLang="ja-JP" b="1" dirty="0">
                <a:solidFill>
                  <a:srgbClr val="00FF00"/>
                </a:solidFill>
              </a:rPr>
              <a:t>increases at low frequencies</a:t>
            </a:r>
            <a:endParaRPr lang="ja-JP" altLang="en-US" b="1" dirty="0">
              <a:solidFill>
                <a:srgbClr val="00FF00"/>
              </a:solidFill>
            </a:endParaRPr>
          </a:p>
          <a:p>
            <a:pPr eaLnBrk="1" hangingPunct="1">
              <a:buFontTx/>
              <a:buNone/>
            </a:pPr>
            <a:r>
              <a:rPr lang="ja-JP" altLang="en-US" sz="2400" b="1" dirty="0"/>
              <a:t>     －</a:t>
            </a:r>
            <a:r>
              <a:rPr lang="en-US" altLang="ja-JP" sz="2400" b="1" dirty="0"/>
              <a:t>Longer interaction between GW and light</a:t>
            </a:r>
            <a:endParaRPr lang="ja-JP" altLang="en-US" sz="2400" b="1" dirty="0"/>
          </a:p>
          <a:p>
            <a:pPr eaLnBrk="1" hangingPunct="1"/>
            <a:r>
              <a:rPr lang="en-US" altLang="ja-JP" b="1" dirty="0">
                <a:solidFill>
                  <a:srgbClr val="990099"/>
                </a:solidFill>
              </a:rPr>
              <a:t>Noise</a:t>
            </a:r>
            <a:r>
              <a:rPr lang="ja-JP" altLang="en-US" b="1" dirty="0">
                <a:solidFill>
                  <a:srgbClr val="990099"/>
                </a:solidFill>
              </a:rPr>
              <a:t> </a:t>
            </a:r>
            <a:r>
              <a:rPr lang="en-US" altLang="ja-JP" b="1" dirty="0">
                <a:solidFill>
                  <a:srgbClr val="990099"/>
                </a:solidFill>
              </a:rPr>
              <a:t>decreases at low frequencies</a:t>
            </a:r>
            <a:endParaRPr lang="ja-JP" altLang="en-US" b="1" dirty="0">
              <a:solidFill>
                <a:srgbClr val="990099"/>
              </a:solidFill>
            </a:endParaRPr>
          </a:p>
          <a:p>
            <a:pPr eaLnBrk="1" hangingPunct="1">
              <a:buFontTx/>
              <a:buNone/>
            </a:pPr>
            <a:r>
              <a:rPr lang="ja-JP" altLang="en-US" b="1" dirty="0"/>
              <a:t>    </a:t>
            </a:r>
            <a:r>
              <a:rPr lang="ja-JP" altLang="en-US" sz="2400" b="1" dirty="0"/>
              <a:t>－</a:t>
            </a:r>
            <a:r>
              <a:rPr lang="en-US" altLang="ja-JP" sz="2400" b="1" dirty="0"/>
              <a:t>No seismic noise and less Newtonian noise</a:t>
            </a:r>
          </a:p>
          <a:p>
            <a:pPr eaLnBrk="1" hangingPunct="1">
              <a:buFontTx/>
              <a:buNone/>
            </a:pPr>
            <a:endParaRPr lang="ja-JP" altLang="en-US" sz="2400" b="1" dirty="0"/>
          </a:p>
          <a:p>
            <a:pPr eaLnBrk="1" hangingPunct="1">
              <a:buFontTx/>
              <a:buNone/>
            </a:pPr>
            <a:endParaRPr lang="ja-JP" altLang="en-US" sz="2400" b="1" dirty="0"/>
          </a:p>
          <a:p>
            <a:pPr eaLnBrk="1" hangingPunct="1">
              <a:buFontTx/>
              <a:buNone/>
            </a:pPr>
            <a:endParaRPr lang="ja-JP" altLang="en-US" sz="2400" b="1" dirty="0"/>
          </a:p>
          <a:p>
            <a:pPr algn="ctr" eaLnBrk="1" hangingPunct="1">
              <a:buFontTx/>
              <a:buNone/>
            </a:pPr>
            <a:r>
              <a:rPr lang="en-US" altLang="ja-JP" sz="4000" b="1" dirty="0">
                <a:solidFill>
                  <a:srgbClr val="FF0000"/>
                </a:solidFill>
              </a:rPr>
              <a:t>Sensitivity</a:t>
            </a:r>
            <a:r>
              <a:rPr lang="ja-JP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improved</a:t>
            </a:r>
            <a:r>
              <a:rPr lang="ja-JP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at</a:t>
            </a:r>
            <a:r>
              <a:rPr lang="ja-JP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low</a:t>
            </a:r>
            <a:r>
              <a:rPr lang="ja-JP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</a:rPr>
              <a:t>frequencies</a:t>
            </a:r>
          </a:p>
          <a:p>
            <a:pPr algn="ctr" eaLnBrk="1" hangingPunct="1">
              <a:buFontTx/>
              <a:buNone/>
            </a:pPr>
            <a:r>
              <a:rPr lang="en-US" altLang="ja-JP" sz="4000" b="1" dirty="0">
                <a:solidFill>
                  <a:srgbClr val="33CCFF"/>
                </a:solidFill>
              </a:rPr>
              <a:t>Furthermore, expected GW signals larger</a:t>
            </a:r>
            <a:endParaRPr lang="ja-JP" altLang="en-US" sz="4000" b="1" dirty="0">
              <a:solidFill>
                <a:srgbClr val="33CCFF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899452" y="4407160"/>
            <a:ext cx="838200" cy="838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95CBD77-A75D-474C-BA2E-63D1A1069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2D55F-3766-47F8-A92F-88CECE9E20A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40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Drawing" r:id="rId3" imgW="5715000" imgH="4286160" progId="">
                  <p:embed/>
                </p:oleObj>
              </mc:Choice>
              <mc:Fallback>
                <p:oleObj name="Drawing" r:id="rId3" imgW="5715000" imgH="4286160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333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Laser Interferometer Space Antenna (LISA)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2963" y="6251575"/>
            <a:ext cx="1741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 panose="020B0600070205080204" pitchFamily="50" charset="-128"/>
                <a:cs typeface="+mn-cs"/>
              </a:rPr>
              <a:t>LISA project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F80EFF-24CD-448A-BE8F-F5A2F46D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57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t>LISA Sources</a:t>
            </a:r>
          </a:p>
        </p:txBody>
      </p:sp>
      <p:sp>
        <p:nvSpPr>
          <p:cNvPr id="585" name="Shape 58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1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6" name="L3_Sources_Dark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64" y="827888"/>
            <a:ext cx="7947073" cy="572014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A93EADA-D3F9-49D3-ABCF-B2CAF9439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63" y="6251575"/>
            <a:ext cx="1741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 panose="020B0600070205080204" pitchFamily="50" charset="-128"/>
                <a:cs typeface="+mn-cs"/>
              </a:rPr>
              <a:t>LISA project</a:t>
            </a:r>
          </a:p>
        </p:txBody>
      </p:sp>
    </p:spTree>
    <p:extLst>
      <p:ext uri="{BB962C8B-B14F-4D97-AF65-F5344CB8AC3E}">
        <p14:creationId xmlns:p14="http://schemas.microsoft.com/office/powerpoint/2010/main" val="382232819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7" name="Picture 9" descr="constellation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439863"/>
            <a:ext cx="4821238" cy="4445000"/>
          </a:xfrm>
          <a:prstGeom prst="rect">
            <a:avLst/>
          </a:prstGeom>
          <a:noFill/>
        </p:spPr>
      </p:pic>
      <p:sp>
        <p:nvSpPr>
          <p:cNvPr id="157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LISA Layout</a:t>
            </a:r>
          </a:p>
        </p:txBody>
      </p:sp>
      <p:sp>
        <p:nvSpPr>
          <p:cNvPr id="1579011" name="Rectangle 3"/>
          <p:cNvSpPr>
            <a:spLocks noGrp="1" noChangeArrowheads="1"/>
          </p:cNvSpPr>
          <p:nvPr>
            <p:ph idx="1"/>
          </p:nvPr>
        </p:nvSpPr>
        <p:spPr>
          <a:xfrm>
            <a:off x="262122" y="1793288"/>
            <a:ext cx="5863469" cy="2752078"/>
          </a:xfrm>
        </p:spPr>
        <p:txBody>
          <a:bodyPr>
            <a:normAutofit/>
          </a:bodyPr>
          <a:lstStyle/>
          <a:p>
            <a:r>
              <a:rPr lang="en-US" altLang="ja-JP" dirty="0"/>
              <a:t>2.5 Million km arms</a:t>
            </a:r>
          </a:p>
          <a:p>
            <a:r>
              <a:rPr lang="en-US" dirty="0"/>
              <a:t>1 Watt sent - 10 </a:t>
            </a:r>
            <a:r>
              <a:rPr lang="en-US" dirty="0" err="1"/>
              <a:t>pW</a:t>
            </a:r>
            <a:r>
              <a:rPr lang="en-US" dirty="0"/>
              <a:t> received</a:t>
            </a:r>
          </a:p>
          <a:p>
            <a:r>
              <a:rPr lang="en-US" altLang="ja-JP" dirty="0"/>
              <a:t>Light transponder</a:t>
            </a:r>
          </a:p>
          <a:p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1AD41-78EA-4B6D-BC47-3C061C22D143}" type="slidenum">
              <a:rPr kumimoji="1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de-D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15" name="Text Box 7"/>
          <p:cNvSpPr txBox="1">
            <a:spLocks noChangeArrowheads="1"/>
          </p:cNvSpPr>
          <p:nvPr/>
        </p:nvSpPr>
        <p:spPr bwMode="auto">
          <a:xfrm>
            <a:off x="6952694" y="1114271"/>
            <a:ext cx="2191306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Laser: </a:t>
            </a:r>
            <a:r>
              <a:rPr kumimoji="0" lang="en-GB" sz="1600" dirty="0">
                <a:solidFill>
                  <a:srgbClr val="FF0000"/>
                </a:solidFill>
                <a:latin typeface="Arial" charset="0"/>
              </a:rPr>
              <a:t>Phase-locked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>
                <a:solidFill>
                  <a:srgbClr val="FF0000"/>
                </a:solidFill>
                <a:latin typeface="Arial" charset="0"/>
              </a:rPr>
              <a:t>to </a:t>
            </a:r>
            <a:r>
              <a:rPr kumimoji="0" lang="en-GB" sz="1600" dirty="0">
                <a:solidFill>
                  <a:srgbClr val="FF0000"/>
                </a:solidFill>
                <a:latin typeface="Arial" charset="0"/>
              </a:rPr>
              <a:t>the incoming beam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79016" name="Line 8"/>
          <p:cNvSpPr>
            <a:spLocks noChangeShapeType="1"/>
          </p:cNvSpPr>
          <p:nvPr/>
        </p:nvSpPr>
        <p:spPr bwMode="auto">
          <a:xfrm flipH="1">
            <a:off x="6332537" y="1713390"/>
            <a:ext cx="1106949" cy="4884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18" name="Line 10"/>
          <p:cNvSpPr>
            <a:spLocks noChangeShapeType="1"/>
          </p:cNvSpPr>
          <p:nvPr/>
        </p:nvSpPr>
        <p:spPr bwMode="auto">
          <a:xfrm flipV="1">
            <a:off x="5072066" y="3643314"/>
            <a:ext cx="217488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19" name="Line 11"/>
          <p:cNvSpPr>
            <a:spLocks noChangeShapeType="1"/>
          </p:cNvSpPr>
          <p:nvPr/>
        </p:nvSpPr>
        <p:spPr bwMode="auto">
          <a:xfrm rot="10800000" flipV="1">
            <a:off x="5500694" y="2857496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20" name="Line 12"/>
          <p:cNvSpPr>
            <a:spLocks noChangeShapeType="1"/>
          </p:cNvSpPr>
          <p:nvPr/>
        </p:nvSpPr>
        <p:spPr bwMode="auto">
          <a:xfrm rot="3660000" flipV="1">
            <a:off x="5905368" y="5278446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21" name="Line 13"/>
          <p:cNvSpPr>
            <a:spLocks noChangeShapeType="1"/>
          </p:cNvSpPr>
          <p:nvPr/>
        </p:nvSpPr>
        <p:spPr bwMode="auto">
          <a:xfrm rot="14460000" flipV="1">
            <a:off x="6976939" y="5278447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22" name="Line 14"/>
          <p:cNvSpPr>
            <a:spLocks noChangeShapeType="1"/>
          </p:cNvSpPr>
          <p:nvPr/>
        </p:nvSpPr>
        <p:spPr bwMode="auto">
          <a:xfrm rot="7200000" flipV="1">
            <a:off x="7334061" y="2851658"/>
            <a:ext cx="217488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9023" name="Line 15"/>
          <p:cNvSpPr>
            <a:spLocks noChangeShapeType="1"/>
          </p:cNvSpPr>
          <p:nvPr/>
        </p:nvSpPr>
        <p:spPr bwMode="auto">
          <a:xfrm rot="18120000" flipV="1">
            <a:off x="7833784" y="3641506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E3C19F4E-572F-4E31-80A9-09A1F61CA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63" y="6251575"/>
            <a:ext cx="1741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itchFamily="50" charset="-128"/>
                <a:ea typeface="ＭＳ Ｐゴシック" panose="020B0600070205080204" pitchFamily="50" charset="-128"/>
                <a:cs typeface="+mn-cs"/>
              </a:rPr>
              <a:t>LISA project</a:t>
            </a:r>
          </a:p>
        </p:txBody>
      </p:sp>
    </p:spTree>
    <p:extLst>
      <p:ext uri="{BB962C8B-B14F-4D97-AF65-F5344CB8AC3E}">
        <p14:creationId xmlns:p14="http://schemas.microsoft.com/office/powerpoint/2010/main" val="53359818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</a:rPr>
              <a:t>DECIGO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41313" y="1377595"/>
            <a:ext cx="837723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Deci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-hertz Interferometer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G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ravitational Wave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O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bservatory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 Bridges the gap between LISA and ground-based detectors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 Low confusion noise -&gt; Extremely high sensitivity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412875" y="2830513"/>
            <a:ext cx="5481638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314575" y="2830513"/>
            <a:ext cx="4719638" cy="305276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32038" y="3081338"/>
            <a:ext cx="112712" cy="2360612"/>
            <a:chOff x="1596" y="1470"/>
            <a:chExt cx="102" cy="1632"/>
          </a:xfrm>
        </p:grpSpPr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1596" y="147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>
              <a:off x="1602" y="180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1596" y="212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>
              <a:off x="1602" y="24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>
              <a:off x="1596" y="3102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>
              <a:off x="1602" y="278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808288" y="5765800"/>
            <a:ext cx="3773487" cy="127000"/>
            <a:chOff x="1926" y="3306"/>
            <a:chExt cx="2610" cy="108"/>
          </a:xfrm>
        </p:grpSpPr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 rot="-5400000">
              <a:off x="3504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1" name="Line 15"/>
            <p:cNvSpPr>
              <a:spLocks noChangeShapeType="1"/>
            </p:cNvSpPr>
            <p:nvPr/>
          </p:nvSpPr>
          <p:spPr bwMode="auto">
            <a:xfrm rot="-5400000">
              <a:off x="3180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 rot="-5400000">
              <a:off x="2850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3" name="Line 17"/>
            <p:cNvSpPr>
              <a:spLocks noChangeShapeType="1"/>
            </p:cNvSpPr>
            <p:nvPr/>
          </p:nvSpPr>
          <p:spPr bwMode="auto">
            <a:xfrm rot="-5400000">
              <a:off x="2526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4" name="Line 18"/>
            <p:cNvSpPr>
              <a:spLocks noChangeShapeType="1"/>
            </p:cNvSpPr>
            <p:nvPr/>
          </p:nvSpPr>
          <p:spPr bwMode="auto">
            <a:xfrm rot="-5400000">
              <a:off x="2202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5" name="Line 19"/>
            <p:cNvSpPr>
              <a:spLocks noChangeShapeType="1"/>
            </p:cNvSpPr>
            <p:nvPr/>
          </p:nvSpPr>
          <p:spPr bwMode="auto">
            <a:xfrm rot="-5400000">
              <a:off x="1878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6" name="Line 20"/>
            <p:cNvSpPr>
              <a:spLocks noChangeShapeType="1"/>
            </p:cNvSpPr>
            <p:nvPr/>
          </p:nvSpPr>
          <p:spPr bwMode="auto">
            <a:xfrm rot="-5400000">
              <a:off x="4488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 rot="-5400000">
              <a:off x="4152" y="336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 rot="-5400000">
              <a:off x="3834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625725" y="2935288"/>
            <a:ext cx="2428875" cy="1257300"/>
            <a:chOff x="1800" y="1368"/>
            <a:chExt cx="1680" cy="870"/>
          </a:xfrm>
        </p:grpSpPr>
        <p:sp>
          <p:nvSpPr>
            <p:cNvPr id="50200" name="Line 24"/>
            <p:cNvSpPr>
              <a:spLocks noChangeShapeType="1"/>
            </p:cNvSpPr>
            <p:nvPr/>
          </p:nvSpPr>
          <p:spPr bwMode="auto">
            <a:xfrm>
              <a:off x="1800" y="1380"/>
              <a:ext cx="450" cy="858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>
              <a:off x="2241" y="2232"/>
              <a:ext cx="384" cy="0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02" name="Line 26"/>
            <p:cNvSpPr>
              <a:spLocks noChangeShapeType="1"/>
            </p:cNvSpPr>
            <p:nvPr/>
          </p:nvSpPr>
          <p:spPr bwMode="auto">
            <a:xfrm flipV="1">
              <a:off x="2616" y="1368"/>
              <a:ext cx="864" cy="864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760913" y="2943225"/>
            <a:ext cx="1955800" cy="2619375"/>
            <a:chOff x="3276" y="1374"/>
            <a:chExt cx="1353" cy="1812"/>
          </a:xfrm>
        </p:grpSpPr>
        <p:sp>
          <p:nvSpPr>
            <p:cNvPr id="50204" name="Line 28"/>
            <p:cNvSpPr>
              <a:spLocks noChangeShapeType="1"/>
            </p:cNvSpPr>
            <p:nvPr/>
          </p:nvSpPr>
          <p:spPr bwMode="auto">
            <a:xfrm>
              <a:off x="3276" y="1374"/>
              <a:ext cx="90" cy="1044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05" name="Line 29"/>
            <p:cNvSpPr>
              <a:spLocks noChangeShapeType="1"/>
            </p:cNvSpPr>
            <p:nvPr/>
          </p:nvSpPr>
          <p:spPr bwMode="auto">
            <a:xfrm>
              <a:off x="3363" y="2412"/>
              <a:ext cx="360" cy="73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>
              <a:off x="3714" y="3144"/>
              <a:ext cx="264" cy="4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07" name="Line 31"/>
            <p:cNvSpPr>
              <a:spLocks noChangeShapeType="1"/>
            </p:cNvSpPr>
            <p:nvPr/>
          </p:nvSpPr>
          <p:spPr bwMode="auto">
            <a:xfrm flipV="1">
              <a:off x="3969" y="2526"/>
              <a:ext cx="660" cy="66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643063" y="2917825"/>
            <a:ext cx="814387" cy="3203575"/>
            <a:chOff x="1040" y="1404"/>
            <a:chExt cx="440" cy="2216"/>
          </a:xfrm>
        </p:grpSpPr>
        <p:sp>
          <p:nvSpPr>
            <p:cNvPr id="50209" name="Text Box 33"/>
            <p:cNvSpPr txBox="1">
              <a:spLocks noChangeArrowheads="1"/>
            </p:cNvSpPr>
            <p:nvPr/>
          </p:nvSpPr>
          <p:spPr bwMode="auto">
            <a:xfrm>
              <a:off x="1040" y="1404"/>
              <a:ext cx="4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-18</a:t>
              </a:r>
            </a:p>
          </p:txBody>
        </p:sp>
        <p:sp>
          <p:nvSpPr>
            <p:cNvPr id="50210" name="Text Box 34"/>
            <p:cNvSpPr txBox="1">
              <a:spLocks noChangeArrowheads="1"/>
            </p:cNvSpPr>
            <p:nvPr/>
          </p:nvSpPr>
          <p:spPr bwMode="auto">
            <a:xfrm>
              <a:off x="1044" y="3345"/>
              <a:ext cx="4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-24</a:t>
              </a:r>
            </a:p>
          </p:txBody>
        </p:sp>
        <p:sp>
          <p:nvSpPr>
            <p:cNvPr id="50211" name="Text Box 35"/>
            <p:cNvSpPr txBox="1">
              <a:spLocks noChangeArrowheads="1"/>
            </p:cNvSpPr>
            <p:nvPr/>
          </p:nvSpPr>
          <p:spPr bwMode="auto">
            <a:xfrm>
              <a:off x="1048" y="2724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-22</a:t>
              </a:r>
            </a:p>
          </p:txBody>
        </p:sp>
        <p:sp>
          <p:nvSpPr>
            <p:cNvPr id="50212" name="Text Box 36"/>
            <p:cNvSpPr txBox="1">
              <a:spLocks noChangeArrowheads="1"/>
            </p:cNvSpPr>
            <p:nvPr/>
          </p:nvSpPr>
          <p:spPr bwMode="auto">
            <a:xfrm>
              <a:off x="1044" y="2060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-20</a:t>
              </a:r>
            </a:p>
          </p:txBody>
        </p:sp>
      </p:grp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2597150" y="5872163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-4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6373813" y="5883275"/>
            <a:ext cx="71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4</a:t>
            </a:r>
          </a:p>
        </p:txBody>
      </p: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5424488" y="5878513"/>
            <a:ext cx="587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2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4470400" y="5883275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0</a:t>
            </a:r>
          </a:p>
        </p:txBody>
      </p:sp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3533775" y="5889625"/>
            <a:ext cx="750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-2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3587750" y="6219825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Frequency [Hz]</a:t>
            </a: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 rot="-5400000">
            <a:off x="286544" y="4007644"/>
            <a:ext cx="2398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Strain [Hz</a:t>
            </a:r>
            <a:r>
              <a:rPr kumimoji="1" lang="en-US" altLang="ja-JP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-1/2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]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2263775" y="3589338"/>
            <a:ext cx="90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LISA</a:t>
            </a:r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3675063" y="4506913"/>
            <a:ext cx="152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DECIGO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5946918" y="3742851"/>
            <a:ext cx="2528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Ground-based detectors</a:t>
            </a:r>
          </a:p>
        </p:txBody>
      </p:sp>
      <p:pic>
        <p:nvPicPr>
          <p:cNvPr id="50223" name="Picture 47" descr="MCj02349160000[1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4141788"/>
            <a:ext cx="1465262" cy="331787"/>
          </a:xfrm>
          <a:prstGeom prst="rect">
            <a:avLst/>
          </a:prstGeom>
          <a:noFill/>
        </p:spPr>
      </p:pic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2987675" y="3505200"/>
            <a:ext cx="1227138" cy="2568575"/>
            <a:chOff x="1789" y="2037"/>
            <a:chExt cx="773" cy="1618"/>
          </a:xfrm>
        </p:grpSpPr>
        <p:sp>
          <p:nvSpPr>
            <p:cNvPr id="50225" name="Line 49"/>
            <p:cNvSpPr>
              <a:spLocks noChangeShapeType="1"/>
            </p:cNvSpPr>
            <p:nvPr/>
          </p:nvSpPr>
          <p:spPr bwMode="auto">
            <a:xfrm>
              <a:off x="1789" y="2037"/>
              <a:ext cx="761" cy="1434"/>
            </a:xfrm>
            <a:prstGeom prst="line">
              <a:avLst/>
            </a:prstGeom>
            <a:noFill/>
            <a:ln w="76200">
              <a:solidFill>
                <a:srgbClr val="CC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26" name="Line 50"/>
            <p:cNvSpPr>
              <a:spLocks noChangeShapeType="1"/>
            </p:cNvSpPr>
            <p:nvPr/>
          </p:nvSpPr>
          <p:spPr bwMode="auto">
            <a:xfrm>
              <a:off x="2548" y="3461"/>
              <a:ext cx="14" cy="194"/>
            </a:xfrm>
            <a:prstGeom prst="line">
              <a:avLst/>
            </a:prstGeom>
            <a:noFill/>
            <a:ln w="76200">
              <a:solidFill>
                <a:srgbClr val="CC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0227" name="Text Box 51"/>
          <p:cNvSpPr txBox="1">
            <a:spLocks noChangeArrowheads="1"/>
          </p:cNvSpPr>
          <p:nvPr/>
        </p:nvSpPr>
        <p:spPr bwMode="auto">
          <a:xfrm>
            <a:off x="2417763" y="4886325"/>
            <a:ext cx="133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rPr>
              <a:t>Confusion Noise</a:t>
            </a: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3149600" y="3168650"/>
            <a:ext cx="1644650" cy="958850"/>
            <a:chOff x="1984" y="1996"/>
            <a:chExt cx="1036" cy="604"/>
          </a:xfrm>
        </p:grpSpPr>
        <p:sp>
          <p:nvSpPr>
            <p:cNvPr id="50228" name="Line 52"/>
            <p:cNvSpPr>
              <a:spLocks noChangeShapeType="1"/>
            </p:cNvSpPr>
            <p:nvPr/>
          </p:nvSpPr>
          <p:spPr bwMode="auto">
            <a:xfrm>
              <a:off x="2256" y="2330"/>
              <a:ext cx="454" cy="27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31" name="Rectangle 55"/>
            <p:cNvSpPr>
              <a:spLocks noChangeArrowheads="1"/>
            </p:cNvSpPr>
            <p:nvPr/>
          </p:nvSpPr>
          <p:spPr bwMode="auto">
            <a:xfrm rot="1810283">
              <a:off x="1984" y="1996"/>
              <a:ext cx="10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moved above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LISA band</a:t>
              </a: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4594226" y="3763963"/>
            <a:ext cx="1800225" cy="723900"/>
            <a:chOff x="2894" y="2371"/>
            <a:chExt cx="1134" cy="456"/>
          </a:xfrm>
        </p:grpSpPr>
        <p:sp>
          <p:nvSpPr>
            <p:cNvPr id="50229" name="Line 53"/>
            <p:cNvSpPr>
              <a:spLocks noChangeShapeType="1"/>
            </p:cNvSpPr>
            <p:nvPr/>
          </p:nvSpPr>
          <p:spPr bwMode="auto">
            <a:xfrm>
              <a:off x="2937" y="2557"/>
              <a:ext cx="454" cy="27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232" name="Rectangle 56"/>
            <p:cNvSpPr>
              <a:spLocks noChangeArrowheads="1"/>
            </p:cNvSpPr>
            <p:nvPr/>
          </p:nvSpPr>
          <p:spPr bwMode="auto">
            <a:xfrm rot="1674197">
              <a:off x="2894" y="2371"/>
              <a:ext cx="113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To be moved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50" charset="-128"/>
                  <a:cs typeface="+mn-cs"/>
                </a:rPr>
                <a:t>into GBD band</a:t>
              </a:r>
            </a:p>
          </p:txBody>
        </p:sp>
      </p:grp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C76332F4-1E98-44F1-B269-0DF4636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1" grpId="0"/>
      <p:bldP spid="502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</a:rPr>
              <a:t>Pre-conceptual design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49238" y="1284288"/>
            <a:ext cx="48482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Differential FP interferometer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Arm length: 1000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Mirror diameter: 1 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Laser wavelength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：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0.515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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Finesse: 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Laser power: 10 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Mirror mass: 100 kg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S/C: drag free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3 interferometers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51200" y="1455738"/>
            <a:ext cx="5338763" cy="4864100"/>
            <a:chOff x="2048" y="917"/>
            <a:chExt cx="3363" cy="3064"/>
          </a:xfrm>
        </p:grpSpPr>
        <p:sp>
          <p:nvSpPr>
            <p:cNvPr id="52229" name="Freeform 5"/>
            <p:cNvSpPr>
              <a:spLocks/>
            </p:cNvSpPr>
            <p:nvPr/>
          </p:nvSpPr>
          <p:spPr bwMode="auto">
            <a:xfrm rot="14397729">
              <a:off x="3599" y="2511"/>
              <a:ext cx="136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0" name="Freeform 6"/>
            <p:cNvSpPr>
              <a:spLocks/>
            </p:cNvSpPr>
            <p:nvPr/>
          </p:nvSpPr>
          <p:spPr bwMode="auto">
            <a:xfrm rot="14397729" flipV="1">
              <a:off x="3682" y="2465"/>
              <a:ext cx="136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1" name="Freeform 7"/>
            <p:cNvSpPr>
              <a:spLocks/>
            </p:cNvSpPr>
            <p:nvPr/>
          </p:nvSpPr>
          <p:spPr bwMode="auto">
            <a:xfrm rot="14397729">
              <a:off x="3652" y="2372"/>
              <a:ext cx="1264" cy="12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 rot="10780961">
              <a:off x="3709" y="1361"/>
              <a:ext cx="26" cy="221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5" name="Line 11"/>
            <p:cNvSpPr>
              <a:spLocks noChangeShapeType="1"/>
            </p:cNvSpPr>
            <p:nvPr/>
          </p:nvSpPr>
          <p:spPr bwMode="auto">
            <a:xfrm rot="7209001" flipV="1">
              <a:off x="3287" y="1489"/>
              <a:ext cx="880" cy="1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 rot="7209001">
              <a:off x="3795" y="1129"/>
              <a:ext cx="221" cy="11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7" name="Freeform 13"/>
            <p:cNvSpPr>
              <a:spLocks/>
            </p:cNvSpPr>
            <p:nvPr/>
          </p:nvSpPr>
          <p:spPr bwMode="auto">
            <a:xfrm rot="7209001">
              <a:off x="3581" y="1655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 rot="7209001">
              <a:off x="3618" y="172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39" name="Line 15"/>
            <p:cNvSpPr>
              <a:spLocks noChangeShapeType="1"/>
            </p:cNvSpPr>
            <p:nvPr/>
          </p:nvSpPr>
          <p:spPr bwMode="auto">
            <a:xfrm rot="7209001">
              <a:off x="3547" y="1682"/>
              <a:ext cx="4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3246" y="1840"/>
              <a:ext cx="378" cy="314"/>
              <a:chOff x="4785" y="11039"/>
              <a:chExt cx="829" cy="688"/>
            </a:xfrm>
          </p:grpSpPr>
          <p:sp>
            <p:nvSpPr>
              <p:cNvPr id="5224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4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4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4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246" name="Freeform 22"/>
            <p:cNvSpPr>
              <a:spLocks/>
            </p:cNvSpPr>
            <p:nvPr/>
          </p:nvSpPr>
          <p:spPr bwMode="auto">
            <a:xfrm rot="9872463">
              <a:off x="3483" y="1720"/>
              <a:ext cx="137" cy="13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47" name="Freeform 23"/>
            <p:cNvSpPr>
              <a:spLocks/>
            </p:cNvSpPr>
            <p:nvPr/>
          </p:nvSpPr>
          <p:spPr bwMode="auto">
            <a:xfrm rot="7209001">
              <a:off x="3407" y="1726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48" name="Arc 24"/>
            <p:cNvSpPr>
              <a:spLocks/>
            </p:cNvSpPr>
            <p:nvPr/>
          </p:nvSpPr>
          <p:spPr bwMode="auto">
            <a:xfrm rot="14146499">
              <a:off x="3600" y="1650"/>
              <a:ext cx="182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49" name="Arc 25"/>
            <p:cNvSpPr>
              <a:spLocks/>
            </p:cNvSpPr>
            <p:nvPr/>
          </p:nvSpPr>
          <p:spPr bwMode="auto">
            <a:xfrm rot="271502" flipV="1">
              <a:off x="3421" y="1548"/>
              <a:ext cx="184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3246" y="1839"/>
              <a:ext cx="378" cy="315"/>
              <a:chOff x="4785" y="11039"/>
              <a:chExt cx="829" cy="688"/>
            </a:xfrm>
          </p:grpSpPr>
          <p:sp>
            <p:nvSpPr>
              <p:cNvPr id="5225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5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5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5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256" name="Arc 32"/>
            <p:cNvSpPr>
              <a:spLocks/>
            </p:cNvSpPr>
            <p:nvPr/>
          </p:nvSpPr>
          <p:spPr bwMode="auto">
            <a:xfrm rot="9872463" flipH="1" flipV="1">
              <a:off x="3419" y="1718"/>
              <a:ext cx="222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57" name="Arc 33"/>
            <p:cNvSpPr>
              <a:spLocks/>
            </p:cNvSpPr>
            <p:nvPr/>
          </p:nvSpPr>
          <p:spPr bwMode="auto">
            <a:xfrm rot="9872463">
              <a:off x="3465" y="1631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58" name="Arc 34"/>
            <p:cNvSpPr>
              <a:spLocks/>
            </p:cNvSpPr>
            <p:nvPr/>
          </p:nvSpPr>
          <p:spPr bwMode="auto">
            <a:xfrm rot="9872463">
              <a:off x="3581" y="1619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59" name="Arc 35"/>
            <p:cNvSpPr>
              <a:spLocks/>
            </p:cNvSpPr>
            <p:nvPr/>
          </p:nvSpPr>
          <p:spPr bwMode="auto">
            <a:xfrm rot="9872463" flipH="1" flipV="1">
              <a:off x="3539" y="169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0" name="Line 36"/>
            <p:cNvSpPr>
              <a:spLocks noChangeShapeType="1"/>
            </p:cNvSpPr>
            <p:nvPr/>
          </p:nvSpPr>
          <p:spPr bwMode="auto">
            <a:xfrm rot="9016332" flipV="1">
              <a:off x="3851" y="1445"/>
              <a:ext cx="0" cy="46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1" name="Freeform 37"/>
            <p:cNvSpPr>
              <a:spLocks/>
            </p:cNvSpPr>
            <p:nvPr/>
          </p:nvSpPr>
          <p:spPr bwMode="auto">
            <a:xfrm rot="3616332">
              <a:off x="3836" y="1655"/>
              <a:ext cx="49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2" name="Line 38"/>
            <p:cNvSpPr>
              <a:spLocks noChangeShapeType="1"/>
            </p:cNvSpPr>
            <p:nvPr/>
          </p:nvSpPr>
          <p:spPr bwMode="auto">
            <a:xfrm rot="3616332">
              <a:off x="3875" y="168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3" name="Line 39"/>
            <p:cNvSpPr>
              <a:spLocks noChangeShapeType="1"/>
            </p:cNvSpPr>
            <p:nvPr/>
          </p:nvSpPr>
          <p:spPr bwMode="auto">
            <a:xfrm rot="3616332">
              <a:off x="3805" y="1723"/>
              <a:ext cx="4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4" name="Freeform 40"/>
            <p:cNvSpPr>
              <a:spLocks/>
            </p:cNvSpPr>
            <p:nvPr/>
          </p:nvSpPr>
          <p:spPr bwMode="auto">
            <a:xfrm rot="3616332">
              <a:off x="3914" y="1769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5" name="Line 41"/>
            <p:cNvSpPr>
              <a:spLocks noChangeShapeType="1"/>
            </p:cNvSpPr>
            <p:nvPr/>
          </p:nvSpPr>
          <p:spPr bwMode="auto">
            <a:xfrm rot="3616332">
              <a:off x="3940" y="1714"/>
              <a:ext cx="0" cy="25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6" name="Line 42"/>
            <p:cNvSpPr>
              <a:spLocks noChangeShapeType="1"/>
            </p:cNvSpPr>
            <p:nvPr/>
          </p:nvSpPr>
          <p:spPr bwMode="auto">
            <a:xfrm rot="3616332">
              <a:off x="4011" y="1825"/>
              <a:ext cx="11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7" name="Line 43"/>
            <p:cNvSpPr>
              <a:spLocks noChangeShapeType="1"/>
            </p:cNvSpPr>
            <p:nvPr/>
          </p:nvSpPr>
          <p:spPr bwMode="auto">
            <a:xfrm rot="3616332">
              <a:off x="3805" y="1943"/>
              <a:ext cx="118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8" name="Arc 44"/>
            <p:cNvSpPr>
              <a:spLocks/>
            </p:cNvSpPr>
            <p:nvPr/>
          </p:nvSpPr>
          <p:spPr bwMode="auto">
            <a:xfrm rot="38744832">
              <a:off x="3888" y="1861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69" name="Freeform 45"/>
            <p:cNvSpPr>
              <a:spLocks/>
            </p:cNvSpPr>
            <p:nvPr/>
          </p:nvSpPr>
          <p:spPr bwMode="auto">
            <a:xfrm rot="6279794">
              <a:off x="3843" y="1724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70" name="Freeform 46"/>
            <p:cNvSpPr>
              <a:spLocks/>
            </p:cNvSpPr>
            <p:nvPr/>
          </p:nvSpPr>
          <p:spPr bwMode="auto">
            <a:xfrm rot="3616332">
              <a:off x="3775" y="1727"/>
              <a:ext cx="285" cy="144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71" name="Arc 47"/>
            <p:cNvSpPr>
              <a:spLocks/>
            </p:cNvSpPr>
            <p:nvPr/>
          </p:nvSpPr>
          <p:spPr bwMode="auto">
            <a:xfrm rot="10553830">
              <a:off x="3862" y="1548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72" name="Arc 48"/>
            <p:cNvSpPr>
              <a:spLocks/>
            </p:cNvSpPr>
            <p:nvPr/>
          </p:nvSpPr>
          <p:spPr bwMode="auto">
            <a:xfrm rot="18278834" flipV="1">
              <a:off x="3683" y="1653"/>
              <a:ext cx="185" cy="21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3844" y="1839"/>
              <a:ext cx="378" cy="316"/>
              <a:chOff x="4785" y="11039"/>
              <a:chExt cx="829" cy="688"/>
            </a:xfrm>
          </p:grpSpPr>
          <p:sp>
            <p:nvSpPr>
              <p:cNvPr id="52274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75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76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77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78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279" name="Arc 55"/>
            <p:cNvSpPr>
              <a:spLocks/>
            </p:cNvSpPr>
            <p:nvPr/>
          </p:nvSpPr>
          <p:spPr bwMode="auto">
            <a:xfrm rot="6279794" flipH="1" flipV="1">
              <a:off x="3826" y="1720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80" name="Arc 56"/>
            <p:cNvSpPr>
              <a:spLocks/>
            </p:cNvSpPr>
            <p:nvPr/>
          </p:nvSpPr>
          <p:spPr bwMode="auto">
            <a:xfrm rot="6279794">
              <a:off x="3774" y="1637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81" name="Arc 57"/>
            <p:cNvSpPr>
              <a:spLocks/>
            </p:cNvSpPr>
            <p:nvPr/>
          </p:nvSpPr>
          <p:spPr bwMode="auto">
            <a:xfrm rot="6279794">
              <a:off x="3798" y="1621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82" name="Arc 58"/>
            <p:cNvSpPr>
              <a:spLocks/>
            </p:cNvSpPr>
            <p:nvPr/>
          </p:nvSpPr>
          <p:spPr bwMode="auto">
            <a:xfrm rot="6279794" flipH="1" flipV="1">
              <a:off x="3839" y="1693"/>
              <a:ext cx="89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83" name="Line 59"/>
            <p:cNvSpPr>
              <a:spLocks noChangeShapeType="1"/>
            </p:cNvSpPr>
            <p:nvPr/>
          </p:nvSpPr>
          <p:spPr bwMode="auto">
            <a:xfrm rot="7209001">
              <a:off x="3524" y="1375"/>
              <a:ext cx="1" cy="32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84" name="Line 60"/>
            <p:cNvSpPr>
              <a:spLocks noChangeShapeType="1"/>
            </p:cNvSpPr>
            <p:nvPr/>
          </p:nvSpPr>
          <p:spPr bwMode="auto">
            <a:xfrm rot="14429284">
              <a:off x="3947" y="1380"/>
              <a:ext cx="0" cy="32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4065" y="1386"/>
              <a:ext cx="141" cy="114"/>
              <a:chOff x="5504" y="8144"/>
              <a:chExt cx="291" cy="236"/>
            </a:xfrm>
          </p:grpSpPr>
          <p:sp>
            <p:nvSpPr>
              <p:cNvPr id="5228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8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3277" y="1375"/>
              <a:ext cx="142" cy="114"/>
              <a:chOff x="5504" y="8144"/>
              <a:chExt cx="291" cy="236"/>
            </a:xfrm>
          </p:grpSpPr>
          <p:sp>
            <p:nvSpPr>
              <p:cNvPr id="5228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29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291" name="Rectangle 67"/>
            <p:cNvSpPr>
              <a:spLocks noChangeArrowheads="1"/>
            </p:cNvSpPr>
            <p:nvPr/>
          </p:nvSpPr>
          <p:spPr bwMode="auto">
            <a:xfrm rot="10780961">
              <a:off x="3707" y="1360"/>
              <a:ext cx="27" cy="221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2" name="Rectangle 68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3" name="Rectangle 69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4" name="Rectangle 70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5" name="Rectangle 71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6" name="Rectangle 72"/>
            <p:cNvSpPr>
              <a:spLocks noChangeArrowheads="1"/>
            </p:cNvSpPr>
            <p:nvPr/>
          </p:nvSpPr>
          <p:spPr bwMode="auto">
            <a:xfrm rot="18028040" flipH="1">
              <a:off x="4840" y="3313"/>
              <a:ext cx="26" cy="221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7" name="Line 73"/>
            <p:cNvSpPr>
              <a:spLocks noChangeShapeType="1"/>
            </p:cNvSpPr>
            <p:nvPr/>
          </p:nvSpPr>
          <p:spPr bwMode="auto">
            <a:xfrm flipH="1" flipV="1">
              <a:off x="4399" y="3410"/>
              <a:ext cx="880" cy="1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8" name="Rectangle 74"/>
            <p:cNvSpPr>
              <a:spLocks noChangeArrowheads="1"/>
            </p:cNvSpPr>
            <p:nvPr/>
          </p:nvSpPr>
          <p:spPr bwMode="auto">
            <a:xfrm flipH="1">
              <a:off x="5081" y="3350"/>
              <a:ext cx="221" cy="11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299" name="Freeform 75"/>
            <p:cNvSpPr>
              <a:spLocks/>
            </p:cNvSpPr>
            <p:nvPr/>
          </p:nvSpPr>
          <p:spPr bwMode="auto">
            <a:xfrm flipH="1">
              <a:off x="4572" y="3365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00" name="Line 76"/>
            <p:cNvSpPr>
              <a:spLocks noChangeShapeType="1"/>
            </p:cNvSpPr>
            <p:nvPr/>
          </p:nvSpPr>
          <p:spPr bwMode="auto">
            <a:xfrm flipH="1">
              <a:off x="4574" y="337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01" name="Line 77"/>
            <p:cNvSpPr>
              <a:spLocks noChangeShapeType="1"/>
            </p:cNvSpPr>
            <p:nvPr/>
          </p:nvSpPr>
          <p:spPr bwMode="auto">
            <a:xfrm flipH="1">
              <a:off x="4573" y="3451"/>
              <a:ext cx="4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4065" y="3252"/>
              <a:ext cx="378" cy="314"/>
              <a:chOff x="4785" y="11039"/>
              <a:chExt cx="829" cy="688"/>
            </a:xfrm>
          </p:grpSpPr>
          <p:sp>
            <p:nvSpPr>
              <p:cNvPr id="52303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04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05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06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07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08" name="Freeform 84"/>
            <p:cNvSpPr>
              <a:spLocks/>
            </p:cNvSpPr>
            <p:nvPr/>
          </p:nvSpPr>
          <p:spPr bwMode="auto">
            <a:xfrm rot="18936538" flipH="1">
              <a:off x="4425" y="3344"/>
              <a:ext cx="137" cy="13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09" name="Freeform 85"/>
            <p:cNvSpPr>
              <a:spLocks/>
            </p:cNvSpPr>
            <p:nvPr/>
          </p:nvSpPr>
          <p:spPr bwMode="auto">
            <a:xfrm flipH="1">
              <a:off x="4341" y="3338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10" name="Arc 86"/>
            <p:cNvSpPr>
              <a:spLocks/>
            </p:cNvSpPr>
            <p:nvPr/>
          </p:nvSpPr>
          <p:spPr bwMode="auto">
            <a:xfrm rot="14662502" flipH="1">
              <a:off x="4500" y="3202"/>
              <a:ext cx="182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11" name="Arc 87"/>
            <p:cNvSpPr>
              <a:spLocks/>
            </p:cNvSpPr>
            <p:nvPr/>
          </p:nvSpPr>
          <p:spPr bwMode="auto">
            <a:xfrm rot="6937498" flipH="1" flipV="1">
              <a:off x="4499" y="3407"/>
              <a:ext cx="184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4065" y="3251"/>
              <a:ext cx="378" cy="315"/>
              <a:chOff x="4785" y="11039"/>
              <a:chExt cx="829" cy="688"/>
            </a:xfrm>
          </p:grpSpPr>
          <p:sp>
            <p:nvSpPr>
              <p:cNvPr id="52313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14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15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16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17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18" name="Arc 94"/>
            <p:cNvSpPr>
              <a:spLocks/>
            </p:cNvSpPr>
            <p:nvPr/>
          </p:nvSpPr>
          <p:spPr bwMode="auto">
            <a:xfrm rot="18936538" flipV="1">
              <a:off x="4335" y="3298"/>
              <a:ext cx="222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19" name="Arc 95"/>
            <p:cNvSpPr>
              <a:spLocks/>
            </p:cNvSpPr>
            <p:nvPr/>
          </p:nvSpPr>
          <p:spPr bwMode="auto">
            <a:xfrm rot="18936538" flipH="1">
              <a:off x="4434" y="3303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0" name="Arc 96"/>
            <p:cNvSpPr>
              <a:spLocks/>
            </p:cNvSpPr>
            <p:nvPr/>
          </p:nvSpPr>
          <p:spPr bwMode="auto">
            <a:xfrm rot="18936538" flipH="1">
              <a:off x="4593" y="3366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1" name="Arc 97"/>
            <p:cNvSpPr>
              <a:spLocks/>
            </p:cNvSpPr>
            <p:nvPr/>
          </p:nvSpPr>
          <p:spPr bwMode="auto">
            <a:xfrm rot="18936538" flipV="1">
              <a:off x="4509" y="3365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2" name="Line 98"/>
            <p:cNvSpPr>
              <a:spLocks noChangeShapeType="1"/>
            </p:cNvSpPr>
            <p:nvPr/>
          </p:nvSpPr>
          <p:spPr bwMode="auto">
            <a:xfrm rot="-1807332" flipH="1" flipV="1">
              <a:off x="4740" y="2979"/>
              <a:ext cx="0" cy="46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3" name="Freeform 99"/>
            <p:cNvSpPr>
              <a:spLocks/>
            </p:cNvSpPr>
            <p:nvPr/>
          </p:nvSpPr>
          <p:spPr bwMode="auto">
            <a:xfrm rot="3592668" flipH="1">
              <a:off x="4701" y="3144"/>
              <a:ext cx="49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4" name="Line 100"/>
            <p:cNvSpPr>
              <a:spLocks noChangeShapeType="1"/>
            </p:cNvSpPr>
            <p:nvPr/>
          </p:nvSpPr>
          <p:spPr bwMode="auto">
            <a:xfrm rot="3592668" flipH="1">
              <a:off x="4738" y="3168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5" name="Line 101"/>
            <p:cNvSpPr>
              <a:spLocks noChangeShapeType="1"/>
            </p:cNvSpPr>
            <p:nvPr/>
          </p:nvSpPr>
          <p:spPr bwMode="auto">
            <a:xfrm rot="3592668" flipH="1">
              <a:off x="4666" y="3206"/>
              <a:ext cx="4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6" name="Freeform 102"/>
            <p:cNvSpPr>
              <a:spLocks/>
            </p:cNvSpPr>
            <p:nvPr/>
          </p:nvSpPr>
          <p:spPr bwMode="auto">
            <a:xfrm rot="3592668" flipH="1">
              <a:off x="4564" y="2886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7" name="Line 103"/>
            <p:cNvSpPr>
              <a:spLocks noChangeShapeType="1"/>
            </p:cNvSpPr>
            <p:nvPr/>
          </p:nvSpPr>
          <p:spPr bwMode="auto">
            <a:xfrm rot="3592668" flipH="1">
              <a:off x="4644" y="2924"/>
              <a:ext cx="0" cy="25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8" name="Line 104"/>
            <p:cNvSpPr>
              <a:spLocks noChangeShapeType="1"/>
            </p:cNvSpPr>
            <p:nvPr/>
          </p:nvSpPr>
          <p:spPr bwMode="auto">
            <a:xfrm rot="3592668" flipH="1">
              <a:off x="4663" y="2945"/>
              <a:ext cx="11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29" name="Line 105"/>
            <p:cNvSpPr>
              <a:spLocks noChangeShapeType="1"/>
            </p:cNvSpPr>
            <p:nvPr/>
          </p:nvSpPr>
          <p:spPr bwMode="auto">
            <a:xfrm rot="3592668" flipH="1">
              <a:off x="4456" y="3062"/>
              <a:ext cx="118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30" name="Arc 106"/>
            <p:cNvSpPr>
              <a:spLocks/>
            </p:cNvSpPr>
            <p:nvPr/>
          </p:nvSpPr>
          <p:spPr bwMode="auto">
            <a:xfrm rot="11664170" flipH="1">
              <a:off x="4381" y="2705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31" name="Freeform 107"/>
            <p:cNvSpPr>
              <a:spLocks/>
            </p:cNvSpPr>
            <p:nvPr/>
          </p:nvSpPr>
          <p:spPr bwMode="auto">
            <a:xfrm rot="929206" flipH="1">
              <a:off x="4603" y="3031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32" name="Freeform 108"/>
            <p:cNvSpPr>
              <a:spLocks/>
            </p:cNvSpPr>
            <p:nvPr/>
          </p:nvSpPr>
          <p:spPr bwMode="auto">
            <a:xfrm rot="3592668" flipH="1">
              <a:off x="4525" y="3018"/>
              <a:ext cx="285" cy="144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33" name="Arc 109"/>
            <p:cNvSpPr>
              <a:spLocks/>
            </p:cNvSpPr>
            <p:nvPr/>
          </p:nvSpPr>
          <p:spPr bwMode="auto">
            <a:xfrm rot="18255170" flipH="1">
              <a:off x="4719" y="3026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34" name="Arc 110"/>
            <p:cNvSpPr>
              <a:spLocks/>
            </p:cNvSpPr>
            <p:nvPr/>
          </p:nvSpPr>
          <p:spPr bwMode="auto">
            <a:xfrm rot="10530167" flipH="1" flipV="1">
              <a:off x="4540" y="3129"/>
              <a:ext cx="185" cy="21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4365" y="2733"/>
              <a:ext cx="378" cy="316"/>
              <a:chOff x="4785" y="11039"/>
              <a:chExt cx="829" cy="688"/>
            </a:xfrm>
          </p:grpSpPr>
          <p:sp>
            <p:nvSpPr>
              <p:cNvPr id="52336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37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38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39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40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41" name="Arc 117"/>
            <p:cNvSpPr>
              <a:spLocks/>
            </p:cNvSpPr>
            <p:nvPr/>
          </p:nvSpPr>
          <p:spPr bwMode="auto">
            <a:xfrm rot="929206" flipV="1">
              <a:off x="4539" y="2945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42" name="Arc 118"/>
            <p:cNvSpPr>
              <a:spLocks/>
            </p:cNvSpPr>
            <p:nvPr/>
          </p:nvSpPr>
          <p:spPr bwMode="auto">
            <a:xfrm rot="929206" flipH="1">
              <a:off x="4584" y="3033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43" name="Arc 119"/>
            <p:cNvSpPr>
              <a:spLocks/>
            </p:cNvSpPr>
            <p:nvPr/>
          </p:nvSpPr>
          <p:spPr bwMode="auto">
            <a:xfrm rot="929206" flipH="1">
              <a:off x="4700" y="3178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44" name="Arc 120"/>
            <p:cNvSpPr>
              <a:spLocks/>
            </p:cNvSpPr>
            <p:nvPr/>
          </p:nvSpPr>
          <p:spPr bwMode="auto">
            <a:xfrm rot="929206" flipV="1">
              <a:off x="4659" y="3105"/>
              <a:ext cx="89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45" name="Line 121"/>
            <p:cNvSpPr>
              <a:spLocks noChangeShapeType="1"/>
            </p:cNvSpPr>
            <p:nvPr/>
          </p:nvSpPr>
          <p:spPr bwMode="auto">
            <a:xfrm flipH="1">
              <a:off x="4695" y="3397"/>
              <a:ext cx="1" cy="32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46" name="Line 122"/>
            <p:cNvSpPr>
              <a:spLocks noChangeShapeType="1"/>
            </p:cNvSpPr>
            <p:nvPr/>
          </p:nvSpPr>
          <p:spPr bwMode="auto">
            <a:xfrm rot="14379716" flipH="1">
              <a:off x="4904" y="3029"/>
              <a:ext cx="0" cy="32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5014" y="3024"/>
              <a:ext cx="141" cy="114"/>
              <a:chOff x="5504" y="8144"/>
              <a:chExt cx="291" cy="236"/>
            </a:xfrm>
          </p:grpSpPr>
          <p:sp>
            <p:nvSpPr>
              <p:cNvPr id="5234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4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4628" y="3711"/>
              <a:ext cx="142" cy="114"/>
              <a:chOff x="5504" y="8144"/>
              <a:chExt cx="291" cy="236"/>
            </a:xfrm>
          </p:grpSpPr>
          <p:sp>
            <p:nvSpPr>
              <p:cNvPr id="52351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52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53" name="Rectangle 129"/>
            <p:cNvSpPr>
              <a:spLocks noChangeArrowheads="1"/>
            </p:cNvSpPr>
            <p:nvPr/>
          </p:nvSpPr>
          <p:spPr bwMode="auto">
            <a:xfrm rot="18028040" flipH="1">
              <a:off x="4839" y="3314"/>
              <a:ext cx="27" cy="221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54" name="Rectangle 130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55" name="Rectangle 131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56" name="Rectangle 132"/>
            <p:cNvSpPr>
              <a:spLocks noChangeArrowheads="1"/>
            </p:cNvSpPr>
            <p:nvPr/>
          </p:nvSpPr>
          <p:spPr bwMode="auto">
            <a:xfrm rot="-17064441">
              <a:off x="2674" y="3226"/>
              <a:ext cx="24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57" name="Rectangle 133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58" name="Rectangle 134"/>
            <p:cNvSpPr>
              <a:spLocks noChangeArrowheads="1"/>
            </p:cNvSpPr>
            <p:nvPr/>
          </p:nvSpPr>
          <p:spPr bwMode="auto">
            <a:xfrm rot="3571960">
              <a:off x="2603" y="3317"/>
              <a:ext cx="26" cy="22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59" name="Line 135"/>
            <p:cNvSpPr>
              <a:spLocks noChangeShapeType="1"/>
            </p:cNvSpPr>
            <p:nvPr/>
          </p:nvSpPr>
          <p:spPr bwMode="auto">
            <a:xfrm flipV="1">
              <a:off x="2189" y="3413"/>
              <a:ext cx="2071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60" name="Rectangle 136"/>
            <p:cNvSpPr>
              <a:spLocks noChangeArrowheads="1"/>
            </p:cNvSpPr>
            <p:nvPr/>
          </p:nvSpPr>
          <p:spPr bwMode="auto">
            <a:xfrm>
              <a:off x="2166" y="3354"/>
              <a:ext cx="221" cy="1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61" name="Oval 137"/>
            <p:cNvSpPr>
              <a:spLocks noChangeArrowheads="1"/>
            </p:cNvSpPr>
            <p:nvPr/>
          </p:nvSpPr>
          <p:spPr bwMode="auto">
            <a:xfrm>
              <a:off x="2048" y="2846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62" name="Freeform 138"/>
            <p:cNvSpPr>
              <a:spLocks/>
            </p:cNvSpPr>
            <p:nvPr/>
          </p:nvSpPr>
          <p:spPr bwMode="auto">
            <a:xfrm>
              <a:off x="2846" y="3369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63" name="Line 139"/>
            <p:cNvSpPr>
              <a:spLocks noChangeShapeType="1"/>
            </p:cNvSpPr>
            <p:nvPr/>
          </p:nvSpPr>
          <p:spPr bwMode="auto">
            <a:xfrm>
              <a:off x="2850" y="3373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64" name="Line 140"/>
            <p:cNvSpPr>
              <a:spLocks noChangeShapeType="1"/>
            </p:cNvSpPr>
            <p:nvPr/>
          </p:nvSpPr>
          <p:spPr bwMode="auto">
            <a:xfrm>
              <a:off x="2852" y="3455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3025" y="3256"/>
              <a:ext cx="378" cy="315"/>
              <a:chOff x="4785" y="11039"/>
              <a:chExt cx="829" cy="688"/>
            </a:xfrm>
          </p:grpSpPr>
          <p:sp>
            <p:nvSpPr>
              <p:cNvPr id="52366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67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68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69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70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71" name="Freeform 147"/>
            <p:cNvSpPr>
              <a:spLocks/>
            </p:cNvSpPr>
            <p:nvPr/>
          </p:nvSpPr>
          <p:spPr bwMode="auto">
            <a:xfrm>
              <a:off x="2973" y="3354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2" name="Freeform 148"/>
            <p:cNvSpPr>
              <a:spLocks/>
            </p:cNvSpPr>
            <p:nvPr/>
          </p:nvSpPr>
          <p:spPr bwMode="auto">
            <a:xfrm flipV="1">
              <a:off x="2972" y="3451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3" name="Freeform 149"/>
            <p:cNvSpPr>
              <a:spLocks/>
            </p:cNvSpPr>
            <p:nvPr/>
          </p:nvSpPr>
          <p:spPr bwMode="auto">
            <a:xfrm rot="2663462">
              <a:off x="2906" y="3348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4" name="Freeform 150"/>
            <p:cNvSpPr>
              <a:spLocks/>
            </p:cNvSpPr>
            <p:nvPr/>
          </p:nvSpPr>
          <p:spPr bwMode="auto">
            <a:xfrm>
              <a:off x="3094" y="3354"/>
              <a:ext cx="1265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5" name="Freeform 151"/>
            <p:cNvSpPr>
              <a:spLocks/>
            </p:cNvSpPr>
            <p:nvPr/>
          </p:nvSpPr>
          <p:spPr bwMode="auto">
            <a:xfrm>
              <a:off x="2843" y="3342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6" name="Arc 152"/>
            <p:cNvSpPr>
              <a:spLocks/>
            </p:cNvSpPr>
            <p:nvPr/>
          </p:nvSpPr>
          <p:spPr bwMode="auto">
            <a:xfrm rot="6937498">
              <a:off x="2785" y="3206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7" name="Arc 153"/>
            <p:cNvSpPr>
              <a:spLocks/>
            </p:cNvSpPr>
            <p:nvPr/>
          </p:nvSpPr>
          <p:spPr bwMode="auto">
            <a:xfrm rot="14662502" flipV="1">
              <a:off x="2785" y="3411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8" name="Freeform 154"/>
            <p:cNvSpPr>
              <a:spLocks/>
            </p:cNvSpPr>
            <p:nvPr/>
          </p:nvSpPr>
          <p:spPr bwMode="auto">
            <a:xfrm flipH="1">
              <a:off x="4330" y="3294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79" name="Line 155"/>
            <p:cNvSpPr>
              <a:spLocks noChangeShapeType="1"/>
            </p:cNvSpPr>
            <p:nvPr/>
          </p:nvSpPr>
          <p:spPr bwMode="auto">
            <a:xfrm flipH="1">
              <a:off x="4437" y="3285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0" name="Line 156"/>
            <p:cNvSpPr>
              <a:spLocks noChangeShapeType="1"/>
            </p:cNvSpPr>
            <p:nvPr/>
          </p:nvSpPr>
          <p:spPr bwMode="auto">
            <a:xfrm flipH="1">
              <a:off x="4328" y="3292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1" name="Line 157"/>
            <p:cNvSpPr>
              <a:spLocks noChangeShapeType="1"/>
            </p:cNvSpPr>
            <p:nvPr/>
          </p:nvSpPr>
          <p:spPr bwMode="auto">
            <a:xfrm flipH="1">
              <a:off x="4325" y="3528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2" name="Arc 158"/>
            <p:cNvSpPr>
              <a:spLocks/>
            </p:cNvSpPr>
            <p:nvPr/>
          </p:nvSpPr>
          <p:spPr bwMode="auto">
            <a:xfrm rot="8071501" flipH="1">
              <a:off x="4068" y="3248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3" name="Freeform 159"/>
            <p:cNvSpPr>
              <a:spLocks/>
            </p:cNvSpPr>
            <p:nvPr/>
          </p:nvSpPr>
          <p:spPr bwMode="auto">
            <a:xfrm>
              <a:off x="3032" y="3298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4" name="Line 160"/>
            <p:cNvSpPr>
              <a:spLocks noChangeShapeType="1"/>
            </p:cNvSpPr>
            <p:nvPr/>
          </p:nvSpPr>
          <p:spPr bwMode="auto">
            <a:xfrm>
              <a:off x="3031" y="3289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5" name="Line 161"/>
            <p:cNvSpPr>
              <a:spLocks noChangeShapeType="1"/>
            </p:cNvSpPr>
            <p:nvPr/>
          </p:nvSpPr>
          <p:spPr bwMode="auto">
            <a:xfrm>
              <a:off x="3025" y="3532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6" name="Arc 162"/>
            <p:cNvSpPr>
              <a:spLocks/>
            </p:cNvSpPr>
            <p:nvPr/>
          </p:nvSpPr>
          <p:spPr bwMode="auto">
            <a:xfrm rot="35128499">
              <a:off x="3084" y="325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7" name="Arc 163"/>
            <p:cNvSpPr>
              <a:spLocks/>
            </p:cNvSpPr>
            <p:nvPr/>
          </p:nvSpPr>
          <p:spPr bwMode="auto">
            <a:xfrm rot="2663462" flipH="1" flipV="1">
              <a:off x="2911" y="3301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8" name="Arc 164"/>
            <p:cNvSpPr>
              <a:spLocks/>
            </p:cNvSpPr>
            <p:nvPr/>
          </p:nvSpPr>
          <p:spPr bwMode="auto">
            <a:xfrm rot="2663462">
              <a:off x="2813" y="3307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89" name="Arc 165"/>
            <p:cNvSpPr>
              <a:spLocks/>
            </p:cNvSpPr>
            <p:nvPr/>
          </p:nvSpPr>
          <p:spPr bwMode="auto">
            <a:xfrm rot="2663462">
              <a:off x="2787" y="3370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90" name="Arc 166"/>
            <p:cNvSpPr>
              <a:spLocks/>
            </p:cNvSpPr>
            <p:nvPr/>
          </p:nvSpPr>
          <p:spPr bwMode="auto">
            <a:xfrm rot="2663462" flipH="1" flipV="1">
              <a:off x="2870" y="3369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91" name="Line 167"/>
            <p:cNvSpPr>
              <a:spLocks noChangeShapeType="1"/>
            </p:cNvSpPr>
            <p:nvPr/>
          </p:nvSpPr>
          <p:spPr bwMode="auto">
            <a:xfrm rot="1807332" flipV="1">
              <a:off x="2781" y="2785"/>
              <a:ext cx="1" cy="67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92" name="Freeform 168"/>
            <p:cNvSpPr>
              <a:spLocks/>
            </p:cNvSpPr>
            <p:nvPr/>
          </p:nvSpPr>
          <p:spPr bwMode="auto">
            <a:xfrm rot="-3592668">
              <a:off x="2718" y="3147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93" name="Line 169"/>
            <p:cNvSpPr>
              <a:spLocks noChangeShapeType="1"/>
            </p:cNvSpPr>
            <p:nvPr/>
          </p:nvSpPr>
          <p:spPr bwMode="auto">
            <a:xfrm rot="-3592668">
              <a:off x="2687" y="3170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394" name="Line 170"/>
            <p:cNvSpPr>
              <a:spLocks noChangeShapeType="1"/>
            </p:cNvSpPr>
            <p:nvPr/>
          </p:nvSpPr>
          <p:spPr bwMode="auto">
            <a:xfrm rot="-3592668">
              <a:off x="2759" y="3209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-3592668">
              <a:off x="2726" y="2737"/>
              <a:ext cx="378" cy="315"/>
              <a:chOff x="4785" y="11039"/>
              <a:chExt cx="829" cy="688"/>
            </a:xfrm>
          </p:grpSpPr>
          <p:sp>
            <p:nvSpPr>
              <p:cNvPr id="5239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9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9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39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40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401" name="Freeform 177"/>
            <p:cNvSpPr>
              <a:spLocks/>
            </p:cNvSpPr>
            <p:nvPr/>
          </p:nvSpPr>
          <p:spPr bwMode="auto">
            <a:xfrm rot="-3592668">
              <a:off x="2414" y="2477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2" name="Freeform 178"/>
            <p:cNvSpPr>
              <a:spLocks/>
            </p:cNvSpPr>
            <p:nvPr/>
          </p:nvSpPr>
          <p:spPr bwMode="auto">
            <a:xfrm rot="18007332" flipV="1">
              <a:off x="2496" y="2526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3" name="Freeform 179"/>
            <p:cNvSpPr>
              <a:spLocks/>
            </p:cNvSpPr>
            <p:nvPr/>
          </p:nvSpPr>
          <p:spPr bwMode="auto">
            <a:xfrm rot="-929206">
              <a:off x="2728" y="3035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4" name="Freeform 180"/>
            <p:cNvSpPr>
              <a:spLocks/>
            </p:cNvSpPr>
            <p:nvPr/>
          </p:nvSpPr>
          <p:spPr bwMode="auto">
            <a:xfrm rot="-3592668">
              <a:off x="2545" y="2380"/>
              <a:ext cx="1264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5" name="Freeform 181"/>
            <p:cNvSpPr>
              <a:spLocks/>
            </p:cNvSpPr>
            <p:nvPr/>
          </p:nvSpPr>
          <p:spPr bwMode="auto">
            <a:xfrm rot="-3592668">
              <a:off x="2658" y="3021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6" name="Arc 182"/>
            <p:cNvSpPr>
              <a:spLocks/>
            </p:cNvSpPr>
            <p:nvPr/>
          </p:nvSpPr>
          <p:spPr bwMode="auto">
            <a:xfrm rot="3344830">
              <a:off x="2566" y="3029"/>
              <a:ext cx="183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7" name="Arc 183"/>
            <p:cNvSpPr>
              <a:spLocks/>
            </p:cNvSpPr>
            <p:nvPr/>
          </p:nvSpPr>
          <p:spPr bwMode="auto">
            <a:xfrm rot="11069833" flipV="1">
              <a:off x="2743" y="3131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8" name="Freeform 184"/>
            <p:cNvSpPr>
              <a:spLocks/>
            </p:cNvSpPr>
            <p:nvPr/>
          </p:nvSpPr>
          <p:spPr bwMode="auto">
            <a:xfrm rot="18007332" flipH="1">
              <a:off x="3446" y="1766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09" name="Line 185"/>
            <p:cNvSpPr>
              <a:spLocks noChangeShapeType="1"/>
            </p:cNvSpPr>
            <p:nvPr/>
          </p:nvSpPr>
          <p:spPr bwMode="auto">
            <a:xfrm rot="18007332" flipH="1">
              <a:off x="3526" y="1710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0" name="Line 186"/>
            <p:cNvSpPr>
              <a:spLocks noChangeShapeType="1"/>
            </p:cNvSpPr>
            <p:nvPr/>
          </p:nvSpPr>
          <p:spPr bwMode="auto">
            <a:xfrm rot="18007332" flipH="1">
              <a:off x="3341" y="1821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1" name="Line 187"/>
            <p:cNvSpPr>
              <a:spLocks noChangeShapeType="1"/>
            </p:cNvSpPr>
            <p:nvPr/>
          </p:nvSpPr>
          <p:spPr bwMode="auto">
            <a:xfrm rot="18007332" flipH="1">
              <a:off x="3543" y="1940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2" name="Arc 188"/>
            <p:cNvSpPr>
              <a:spLocks/>
            </p:cNvSpPr>
            <p:nvPr/>
          </p:nvSpPr>
          <p:spPr bwMode="auto">
            <a:xfrm rot="4478833" flipH="1">
              <a:off x="3260" y="1857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3" name="Freeform 189"/>
            <p:cNvSpPr>
              <a:spLocks/>
            </p:cNvSpPr>
            <p:nvPr/>
          </p:nvSpPr>
          <p:spPr bwMode="auto">
            <a:xfrm rot="-3592668">
              <a:off x="2798" y="2889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4" name="Line 190"/>
            <p:cNvSpPr>
              <a:spLocks noChangeShapeType="1"/>
            </p:cNvSpPr>
            <p:nvPr/>
          </p:nvSpPr>
          <p:spPr bwMode="auto">
            <a:xfrm rot="-3592668">
              <a:off x="2824" y="2927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5" name="Line 191"/>
            <p:cNvSpPr>
              <a:spLocks noChangeShapeType="1"/>
            </p:cNvSpPr>
            <p:nvPr/>
          </p:nvSpPr>
          <p:spPr bwMode="auto">
            <a:xfrm rot="-3592668">
              <a:off x="2691" y="2948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6" name="Line 192"/>
            <p:cNvSpPr>
              <a:spLocks noChangeShapeType="1"/>
            </p:cNvSpPr>
            <p:nvPr/>
          </p:nvSpPr>
          <p:spPr bwMode="auto">
            <a:xfrm rot="-3592668">
              <a:off x="2894" y="3065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7" name="Arc 193"/>
            <p:cNvSpPr>
              <a:spLocks/>
            </p:cNvSpPr>
            <p:nvPr/>
          </p:nvSpPr>
          <p:spPr bwMode="auto">
            <a:xfrm rot="31535830">
              <a:off x="2771" y="2708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8" name="Arc 194"/>
            <p:cNvSpPr>
              <a:spLocks/>
            </p:cNvSpPr>
            <p:nvPr/>
          </p:nvSpPr>
          <p:spPr bwMode="auto">
            <a:xfrm rot="-929206" flipH="1" flipV="1">
              <a:off x="2708" y="2948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19" name="Arc 195"/>
            <p:cNvSpPr>
              <a:spLocks/>
            </p:cNvSpPr>
            <p:nvPr/>
          </p:nvSpPr>
          <p:spPr bwMode="auto">
            <a:xfrm rot="-929206">
              <a:off x="2663" y="3036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20" name="Arc 196"/>
            <p:cNvSpPr>
              <a:spLocks/>
            </p:cNvSpPr>
            <p:nvPr/>
          </p:nvSpPr>
          <p:spPr bwMode="auto">
            <a:xfrm rot="-929206">
              <a:off x="2680" y="3182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21" name="Arc 197"/>
            <p:cNvSpPr>
              <a:spLocks/>
            </p:cNvSpPr>
            <p:nvPr/>
          </p:nvSpPr>
          <p:spPr bwMode="auto">
            <a:xfrm rot="-929206" flipH="1" flipV="1">
              <a:off x="2720" y="3109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22" name="Line 198"/>
            <p:cNvSpPr>
              <a:spLocks noChangeShapeType="1"/>
            </p:cNvSpPr>
            <p:nvPr/>
          </p:nvSpPr>
          <p:spPr bwMode="auto">
            <a:xfrm>
              <a:off x="2772" y="3401"/>
              <a:ext cx="1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23" name="Line 199"/>
            <p:cNvSpPr>
              <a:spLocks noChangeShapeType="1"/>
            </p:cNvSpPr>
            <p:nvPr/>
          </p:nvSpPr>
          <p:spPr bwMode="auto">
            <a:xfrm rot="7220284">
              <a:off x="2565" y="3033"/>
              <a:ext cx="0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2312" y="3027"/>
              <a:ext cx="142" cy="114"/>
              <a:chOff x="5504" y="8144"/>
              <a:chExt cx="291" cy="236"/>
            </a:xfrm>
          </p:grpSpPr>
          <p:sp>
            <p:nvSpPr>
              <p:cNvPr id="5242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42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6" name="Group 203"/>
            <p:cNvGrpSpPr>
              <a:grpSpLocks/>
            </p:cNvGrpSpPr>
            <p:nvPr/>
          </p:nvGrpSpPr>
          <p:grpSpPr bwMode="auto">
            <a:xfrm>
              <a:off x="2699" y="3715"/>
              <a:ext cx="141" cy="114"/>
              <a:chOff x="5504" y="8144"/>
              <a:chExt cx="291" cy="236"/>
            </a:xfrm>
          </p:grpSpPr>
          <p:sp>
            <p:nvSpPr>
              <p:cNvPr id="52428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429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430" name="Rectangle 206"/>
            <p:cNvSpPr>
              <a:spLocks noChangeArrowheads="1"/>
            </p:cNvSpPr>
            <p:nvPr/>
          </p:nvSpPr>
          <p:spPr bwMode="auto">
            <a:xfrm rot="3571960">
              <a:off x="2602" y="3317"/>
              <a:ext cx="27" cy="22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31" name="Rectangle 207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32" name="Rectangle 208"/>
            <p:cNvSpPr>
              <a:spLocks noChangeArrowheads="1"/>
            </p:cNvSpPr>
            <p:nvPr/>
          </p:nvSpPr>
          <p:spPr bwMode="auto">
            <a:xfrm rot="-17064441">
              <a:off x="2674" y="3225"/>
              <a:ext cx="24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33" name="Oval 209"/>
            <p:cNvSpPr>
              <a:spLocks noChangeArrowheads="1"/>
            </p:cNvSpPr>
            <p:nvPr/>
          </p:nvSpPr>
          <p:spPr bwMode="auto">
            <a:xfrm>
              <a:off x="3159" y="917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34" name="Oval 210"/>
            <p:cNvSpPr>
              <a:spLocks noChangeArrowheads="1"/>
            </p:cNvSpPr>
            <p:nvPr/>
          </p:nvSpPr>
          <p:spPr bwMode="auto">
            <a:xfrm>
              <a:off x="4274" y="2846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52435" name="Text Box 211"/>
          <p:cNvSpPr txBox="1">
            <a:spLocks noChangeArrowheads="1"/>
          </p:cNvSpPr>
          <p:nvPr/>
        </p:nvSpPr>
        <p:spPr bwMode="auto">
          <a:xfrm>
            <a:off x="3297238" y="5522913"/>
            <a:ext cx="9572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Laser</a:t>
            </a:r>
          </a:p>
        </p:txBody>
      </p:sp>
      <p:sp>
        <p:nvSpPr>
          <p:cNvPr id="52436" name="Text Box 212"/>
          <p:cNvSpPr txBox="1">
            <a:spLocks noChangeArrowheads="1"/>
          </p:cNvSpPr>
          <p:nvPr/>
        </p:nvSpPr>
        <p:spPr bwMode="auto">
          <a:xfrm>
            <a:off x="3589338" y="5748338"/>
            <a:ext cx="8001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Photo-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detector</a:t>
            </a:r>
          </a:p>
        </p:txBody>
      </p:sp>
      <p:sp>
        <p:nvSpPr>
          <p:cNvPr id="52438" name="Text Box 214"/>
          <p:cNvSpPr txBox="1">
            <a:spLocks noChangeArrowheads="1"/>
          </p:cNvSpPr>
          <p:nvPr/>
        </p:nvSpPr>
        <p:spPr bwMode="auto">
          <a:xfrm>
            <a:off x="5257800" y="4938713"/>
            <a:ext cx="158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Arm cavity</a:t>
            </a:r>
          </a:p>
        </p:txBody>
      </p:sp>
      <p:sp>
        <p:nvSpPr>
          <p:cNvPr id="52439" name="Text Box 215"/>
          <p:cNvSpPr txBox="1">
            <a:spLocks noChangeArrowheads="1"/>
          </p:cNvSpPr>
          <p:nvPr/>
        </p:nvSpPr>
        <p:spPr bwMode="auto">
          <a:xfrm>
            <a:off x="1822450" y="6099175"/>
            <a:ext cx="19431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Drag-free S/C</a:t>
            </a:r>
          </a:p>
        </p:txBody>
      </p:sp>
      <p:sp>
        <p:nvSpPr>
          <p:cNvPr id="52440" name="Text Box 216"/>
          <p:cNvSpPr txBox="1">
            <a:spLocks noChangeArrowheads="1"/>
          </p:cNvSpPr>
          <p:nvPr/>
        </p:nvSpPr>
        <p:spPr bwMode="auto">
          <a:xfrm>
            <a:off x="5049838" y="3876675"/>
            <a:ext cx="1543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Arm cavity</a:t>
            </a:r>
          </a:p>
        </p:txBody>
      </p:sp>
      <p:sp>
        <p:nvSpPr>
          <p:cNvPr id="52442" name="Text Box 218"/>
          <p:cNvSpPr txBox="1">
            <a:spLocks noChangeArrowheads="1"/>
          </p:cNvSpPr>
          <p:nvPr/>
        </p:nvSpPr>
        <p:spPr bwMode="auto">
          <a:xfrm>
            <a:off x="4421188" y="5573713"/>
            <a:ext cx="722312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Mirror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0B21F7FD-03CD-4BC3-A327-9B60FC27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EA17-960B-4E26-87ED-054047B3EA72}" type="slidenum">
              <a:rPr lang="en-US" altLang="ja-JP" smtClean="0">
                <a:solidFill>
                  <a:srgbClr val="000000"/>
                </a:solidFill>
              </a:rPr>
              <a:pPr/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59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2595"/>
            <a:ext cx="8229600" cy="1143000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Why short? Why FP cavity?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725613" y="2868613"/>
            <a:ext cx="6013450" cy="3279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>
            <a:off x="2273300" y="5054600"/>
            <a:ext cx="2185988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V="1">
            <a:off x="4459288" y="2868613"/>
            <a:ext cx="2185987" cy="21875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H="1" flipV="1">
            <a:off x="1725613" y="3960813"/>
            <a:ext cx="547687" cy="10953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049713" y="6215063"/>
            <a:ext cx="1376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Frequency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 rot="-5400000">
            <a:off x="920750" y="4289425"/>
            <a:ext cx="1162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Strain</a:t>
            </a:r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 rot="3795914">
            <a:off x="620713" y="3630613"/>
            <a:ext cx="23383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Radiation pressure noise f</a:t>
            </a:r>
            <a:r>
              <a:rPr lang="en-US" altLang="ja-JP" b="1" baseline="30000">
                <a:solidFill>
                  <a:srgbClr val="000000"/>
                </a:solidFill>
                <a:latin typeface="Arial" charset="0"/>
              </a:rPr>
              <a:t>-2</a:t>
            </a: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2419350" y="466248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Shot noise</a:t>
            </a:r>
          </a:p>
        </p:txBody>
      </p:sp>
      <p:sp>
        <p:nvSpPr>
          <p:cNvPr id="101397" name="Text Box 21"/>
          <p:cNvSpPr txBox="1">
            <a:spLocks noChangeArrowheads="1"/>
          </p:cNvSpPr>
          <p:nvPr/>
        </p:nvSpPr>
        <p:spPr bwMode="auto">
          <a:xfrm rot="-2732863">
            <a:off x="4383088" y="3656012"/>
            <a:ext cx="1868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Shot noise f</a:t>
            </a:r>
            <a:r>
              <a:rPr lang="en-US" altLang="ja-JP" b="1" baseline="30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>
            <a:off x="1725613" y="56007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1725613" y="50546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0" name="Line 24"/>
          <p:cNvSpPr>
            <a:spLocks noChangeShapeType="1"/>
          </p:cNvSpPr>
          <p:nvPr/>
        </p:nvSpPr>
        <p:spPr bwMode="auto">
          <a:xfrm>
            <a:off x="1725613" y="45085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1" name="Line 25"/>
          <p:cNvSpPr>
            <a:spLocks noChangeShapeType="1"/>
          </p:cNvSpPr>
          <p:nvPr/>
        </p:nvSpPr>
        <p:spPr bwMode="auto">
          <a:xfrm>
            <a:off x="1725613" y="3960813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2" name="Line 26"/>
          <p:cNvSpPr>
            <a:spLocks noChangeShapeType="1"/>
          </p:cNvSpPr>
          <p:nvPr/>
        </p:nvSpPr>
        <p:spPr bwMode="auto">
          <a:xfrm>
            <a:off x="1725613" y="34163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3" name="Line 27"/>
          <p:cNvSpPr>
            <a:spLocks noChangeShapeType="1"/>
          </p:cNvSpPr>
          <p:nvPr/>
        </p:nvSpPr>
        <p:spPr bwMode="auto">
          <a:xfrm>
            <a:off x="22733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4" name="Line 28"/>
          <p:cNvSpPr>
            <a:spLocks noChangeShapeType="1"/>
          </p:cNvSpPr>
          <p:nvPr/>
        </p:nvSpPr>
        <p:spPr bwMode="auto">
          <a:xfrm>
            <a:off x="28194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5" name="Line 29"/>
          <p:cNvSpPr>
            <a:spLocks noChangeShapeType="1"/>
          </p:cNvSpPr>
          <p:nvPr/>
        </p:nvSpPr>
        <p:spPr bwMode="auto">
          <a:xfrm>
            <a:off x="33655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6" name="Line 30"/>
          <p:cNvSpPr>
            <a:spLocks noChangeShapeType="1"/>
          </p:cNvSpPr>
          <p:nvPr/>
        </p:nvSpPr>
        <p:spPr bwMode="auto">
          <a:xfrm>
            <a:off x="39116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7" name="Line 31"/>
          <p:cNvSpPr>
            <a:spLocks noChangeShapeType="1"/>
          </p:cNvSpPr>
          <p:nvPr/>
        </p:nvSpPr>
        <p:spPr bwMode="auto">
          <a:xfrm>
            <a:off x="4459288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8" name="Line 32"/>
          <p:cNvSpPr>
            <a:spLocks noChangeShapeType="1"/>
          </p:cNvSpPr>
          <p:nvPr/>
        </p:nvSpPr>
        <p:spPr bwMode="auto">
          <a:xfrm>
            <a:off x="5005388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09" name="Line 33"/>
          <p:cNvSpPr>
            <a:spLocks noChangeShapeType="1"/>
          </p:cNvSpPr>
          <p:nvPr/>
        </p:nvSpPr>
        <p:spPr bwMode="auto">
          <a:xfrm>
            <a:off x="5551488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10" name="Line 34"/>
          <p:cNvSpPr>
            <a:spLocks noChangeShapeType="1"/>
          </p:cNvSpPr>
          <p:nvPr/>
        </p:nvSpPr>
        <p:spPr bwMode="auto">
          <a:xfrm>
            <a:off x="6099175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11" name="Line 35"/>
          <p:cNvSpPr>
            <a:spLocks noChangeShapeType="1"/>
          </p:cNvSpPr>
          <p:nvPr/>
        </p:nvSpPr>
        <p:spPr bwMode="auto">
          <a:xfrm>
            <a:off x="6645275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12" name="Line 36"/>
          <p:cNvSpPr>
            <a:spLocks noChangeShapeType="1"/>
          </p:cNvSpPr>
          <p:nvPr/>
        </p:nvSpPr>
        <p:spPr bwMode="auto">
          <a:xfrm>
            <a:off x="7191375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1955800" y="5073650"/>
            <a:ext cx="2259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FF00"/>
                </a:solidFill>
                <a:latin typeface="Arial" charset="0"/>
              </a:rPr>
              <a:t>Transponder type</a:t>
            </a:r>
          </a:p>
        </p:txBody>
      </p:sp>
      <p:grpSp>
        <p:nvGrpSpPr>
          <p:cNvPr id="2" name="Group 172"/>
          <p:cNvGrpSpPr>
            <a:grpSpLocks/>
          </p:cNvGrpSpPr>
          <p:nvPr/>
        </p:nvGrpSpPr>
        <p:grpSpPr bwMode="auto">
          <a:xfrm>
            <a:off x="2819400" y="2827338"/>
            <a:ext cx="4919663" cy="2330450"/>
            <a:chOff x="1776" y="1781"/>
            <a:chExt cx="3099" cy="1468"/>
          </a:xfrm>
        </p:grpSpPr>
        <p:sp>
          <p:nvSpPr>
            <p:cNvPr id="101415" name="Text Box 39"/>
            <p:cNvSpPr txBox="1">
              <a:spLocks noChangeArrowheads="1"/>
            </p:cNvSpPr>
            <p:nvPr/>
          </p:nvSpPr>
          <p:spPr bwMode="auto">
            <a:xfrm>
              <a:off x="2991" y="2936"/>
              <a:ext cx="8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000000"/>
                  </a:solidFill>
                  <a:latin typeface="Arial" charset="0"/>
                </a:rPr>
                <a:t>Shot noise</a:t>
              </a:r>
            </a:p>
          </p:txBody>
        </p:sp>
        <p:grpSp>
          <p:nvGrpSpPr>
            <p:cNvPr id="3" name="Group 171"/>
            <p:cNvGrpSpPr>
              <a:grpSpLocks/>
            </p:cNvGrpSpPr>
            <p:nvPr/>
          </p:nvGrpSpPr>
          <p:grpSpPr bwMode="auto">
            <a:xfrm>
              <a:off x="1776" y="1781"/>
              <a:ext cx="3099" cy="1468"/>
              <a:chOff x="1776" y="1781"/>
              <a:chExt cx="3099" cy="1468"/>
            </a:xfrm>
          </p:grpSpPr>
          <p:grpSp>
            <p:nvGrpSpPr>
              <p:cNvPr id="4" name="Group 164"/>
              <p:cNvGrpSpPr>
                <a:grpSpLocks/>
              </p:cNvGrpSpPr>
              <p:nvPr/>
            </p:nvGrpSpPr>
            <p:grpSpPr bwMode="auto">
              <a:xfrm>
                <a:off x="1776" y="1807"/>
                <a:ext cx="3099" cy="1378"/>
                <a:chOff x="1776" y="1807"/>
                <a:chExt cx="3099" cy="1378"/>
              </a:xfrm>
            </p:grpSpPr>
            <p:grpSp>
              <p:nvGrpSpPr>
                <p:cNvPr id="5" name="Group 161"/>
                <p:cNvGrpSpPr>
                  <a:grpSpLocks/>
                </p:cNvGrpSpPr>
                <p:nvPr/>
              </p:nvGrpSpPr>
              <p:grpSpPr bwMode="auto">
                <a:xfrm>
                  <a:off x="1776" y="1807"/>
                  <a:ext cx="3099" cy="1378"/>
                  <a:chOff x="1776" y="1807"/>
                  <a:chExt cx="3099" cy="1378"/>
                </a:xfrm>
              </p:grpSpPr>
              <p:sp>
                <p:nvSpPr>
                  <p:cNvPr id="10138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464" y="3184"/>
                    <a:ext cx="1378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384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2" y="2152"/>
                    <a:ext cx="1033" cy="1033"/>
                  </a:xfrm>
                  <a:prstGeom prst="line">
                    <a:avLst/>
                  </a:prstGeom>
                  <a:noFill/>
                  <a:ln w="762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385" name="Line 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76" y="1807"/>
                    <a:ext cx="688" cy="1377"/>
                  </a:xfrm>
                  <a:prstGeom prst="line">
                    <a:avLst/>
                  </a:prstGeom>
                  <a:noFill/>
                  <a:ln w="762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6" name="Group 163"/>
                <p:cNvGrpSpPr>
                  <a:grpSpLocks/>
                </p:cNvGrpSpPr>
                <p:nvPr/>
              </p:nvGrpSpPr>
              <p:grpSpPr bwMode="auto">
                <a:xfrm>
                  <a:off x="3325" y="2291"/>
                  <a:ext cx="1188" cy="462"/>
                  <a:chOff x="3325" y="2291"/>
                  <a:chExt cx="1188" cy="462"/>
                </a:xfrm>
              </p:grpSpPr>
              <p:sp>
                <p:nvSpPr>
                  <p:cNvPr id="10139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325" y="2753"/>
                    <a:ext cx="861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00FFFF"/>
                    </a:solidFill>
                    <a:prstDash val="sysDot"/>
                    <a:round/>
                    <a:headEnd/>
                    <a:tailEnd type="triangle" w="lg" len="med"/>
                  </a:ln>
                  <a:effectLst/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393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9" y="2291"/>
                    <a:ext cx="944" cy="4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ja-JP" b="1">
                        <a:solidFill>
                          <a:srgbClr val="00FFFF"/>
                        </a:solidFill>
                        <a:latin typeface="Arial" charset="0"/>
                      </a:rPr>
                      <a:t>Shorten</a:t>
                    </a:r>
                  </a:p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ja-JP" b="1">
                        <a:solidFill>
                          <a:srgbClr val="00FFFF"/>
                        </a:solidFill>
                        <a:latin typeface="Arial" charset="0"/>
                      </a:rPr>
                      <a:t>arm length</a:t>
                    </a:r>
                  </a:p>
                </p:txBody>
              </p:sp>
            </p:grpSp>
          </p:grpSp>
          <p:sp>
            <p:nvSpPr>
              <p:cNvPr id="101416" name="Text Box 40"/>
              <p:cNvSpPr txBox="1">
                <a:spLocks noChangeArrowheads="1"/>
              </p:cNvSpPr>
              <p:nvPr/>
            </p:nvSpPr>
            <p:spPr bwMode="auto">
              <a:xfrm rot="-2732863">
                <a:off x="3961" y="2578"/>
                <a:ext cx="11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b="1">
                    <a:solidFill>
                      <a:srgbClr val="000000"/>
                    </a:solidFill>
                    <a:latin typeface="Arial" charset="0"/>
                  </a:rPr>
                  <a:t>Shot noise f</a:t>
                </a:r>
                <a:r>
                  <a:rPr lang="en-US" altLang="ja-JP" b="1" baseline="30000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101417" name="Text Box 41"/>
              <p:cNvSpPr txBox="1">
                <a:spLocks noChangeArrowheads="1"/>
              </p:cNvSpPr>
              <p:nvPr/>
            </p:nvSpPr>
            <p:spPr bwMode="auto">
              <a:xfrm rot="3795914">
                <a:off x="1599" y="2291"/>
                <a:ext cx="142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b="1">
                    <a:solidFill>
                      <a:srgbClr val="000000"/>
                    </a:solidFill>
                    <a:latin typeface="Arial" charset="0"/>
                  </a:rPr>
                  <a:t>Radiation pressure noise f</a:t>
                </a:r>
                <a:r>
                  <a:rPr lang="en-US" altLang="ja-JP" b="1" baseline="30000">
                    <a:solidFill>
                      <a:srgbClr val="000000"/>
                    </a:solidFill>
                    <a:latin typeface="Arial" charset="0"/>
                  </a:rPr>
                  <a:t>-2</a:t>
                </a:r>
              </a:p>
            </p:txBody>
          </p:sp>
        </p:grpSp>
      </p:grpSp>
      <p:sp>
        <p:nvSpPr>
          <p:cNvPr id="101448" name="Freeform 72"/>
          <p:cNvSpPr>
            <a:spLocks/>
          </p:cNvSpPr>
          <p:nvPr/>
        </p:nvSpPr>
        <p:spPr bwMode="auto">
          <a:xfrm>
            <a:off x="506413" y="1246188"/>
            <a:ext cx="1924050" cy="1849437"/>
          </a:xfrm>
          <a:custGeom>
            <a:avLst/>
            <a:gdLst/>
            <a:ahLst/>
            <a:cxnLst>
              <a:cxn ang="0">
                <a:pos x="0" y="1134"/>
              </a:cxn>
              <a:cxn ang="0">
                <a:pos x="150" y="1194"/>
              </a:cxn>
              <a:cxn ang="0">
                <a:pos x="348" y="1206"/>
              </a:cxn>
              <a:cxn ang="0">
                <a:pos x="588" y="1158"/>
              </a:cxn>
              <a:cxn ang="0">
                <a:pos x="804" y="1086"/>
              </a:cxn>
              <a:cxn ang="0">
                <a:pos x="1110" y="948"/>
              </a:cxn>
              <a:cxn ang="0">
                <a:pos x="2592" y="0"/>
              </a:cxn>
              <a:cxn ang="0">
                <a:pos x="2592" y="2490"/>
              </a:cxn>
              <a:cxn ang="0">
                <a:pos x="1146" y="1572"/>
              </a:cxn>
              <a:cxn ang="0">
                <a:pos x="870" y="1428"/>
              </a:cxn>
              <a:cxn ang="0">
                <a:pos x="654" y="1350"/>
              </a:cxn>
              <a:cxn ang="0">
                <a:pos x="432" y="1296"/>
              </a:cxn>
              <a:cxn ang="0">
                <a:pos x="300" y="1296"/>
              </a:cxn>
              <a:cxn ang="0">
                <a:pos x="156" y="1308"/>
              </a:cxn>
              <a:cxn ang="0">
                <a:pos x="72" y="1326"/>
              </a:cxn>
              <a:cxn ang="0">
                <a:pos x="6" y="1368"/>
              </a:cxn>
              <a:cxn ang="0">
                <a:pos x="0" y="1134"/>
              </a:cxn>
            </a:cxnLst>
            <a:rect l="0" t="0" r="r" b="b"/>
            <a:pathLst>
              <a:path w="2592" h="2490">
                <a:moveTo>
                  <a:pt x="0" y="1134"/>
                </a:moveTo>
                <a:lnTo>
                  <a:pt x="150" y="1194"/>
                </a:lnTo>
                <a:lnTo>
                  <a:pt x="348" y="1206"/>
                </a:lnTo>
                <a:lnTo>
                  <a:pt x="588" y="1158"/>
                </a:lnTo>
                <a:lnTo>
                  <a:pt x="804" y="1086"/>
                </a:lnTo>
                <a:lnTo>
                  <a:pt x="1110" y="948"/>
                </a:lnTo>
                <a:lnTo>
                  <a:pt x="2592" y="0"/>
                </a:lnTo>
                <a:lnTo>
                  <a:pt x="2592" y="2490"/>
                </a:lnTo>
                <a:lnTo>
                  <a:pt x="1146" y="1572"/>
                </a:lnTo>
                <a:lnTo>
                  <a:pt x="870" y="1428"/>
                </a:lnTo>
                <a:lnTo>
                  <a:pt x="654" y="1350"/>
                </a:lnTo>
                <a:lnTo>
                  <a:pt x="432" y="1296"/>
                </a:lnTo>
                <a:lnTo>
                  <a:pt x="300" y="1296"/>
                </a:lnTo>
                <a:lnTo>
                  <a:pt x="156" y="1308"/>
                </a:lnTo>
                <a:lnTo>
                  <a:pt x="72" y="1326"/>
                </a:lnTo>
                <a:lnTo>
                  <a:pt x="6" y="1368"/>
                </a:lnTo>
                <a:lnTo>
                  <a:pt x="0" y="1134"/>
                </a:ln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2090738" y="1990725"/>
            <a:ext cx="427037" cy="355600"/>
            <a:chOff x="4155" y="2047"/>
            <a:chExt cx="576" cy="478"/>
          </a:xfrm>
        </p:grpSpPr>
        <p:sp>
          <p:nvSpPr>
            <p:cNvPr id="101450" name="Freeform 74"/>
            <p:cNvSpPr>
              <a:spLocks/>
            </p:cNvSpPr>
            <p:nvPr/>
          </p:nvSpPr>
          <p:spPr bwMode="auto">
            <a:xfrm flipH="1">
              <a:off x="4559" y="2112"/>
              <a:ext cx="162" cy="3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51" name="Line 75"/>
            <p:cNvSpPr>
              <a:spLocks noChangeShapeType="1"/>
            </p:cNvSpPr>
            <p:nvPr/>
          </p:nvSpPr>
          <p:spPr bwMode="auto">
            <a:xfrm flipH="1">
              <a:off x="4721" y="2098"/>
              <a:ext cx="1" cy="3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52" name="Line 76"/>
            <p:cNvSpPr>
              <a:spLocks noChangeShapeType="1"/>
            </p:cNvSpPr>
            <p:nvPr/>
          </p:nvSpPr>
          <p:spPr bwMode="auto">
            <a:xfrm flipH="1">
              <a:off x="4556" y="2110"/>
              <a:ext cx="17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53" name="Line 77"/>
            <p:cNvSpPr>
              <a:spLocks noChangeShapeType="1"/>
            </p:cNvSpPr>
            <p:nvPr/>
          </p:nvSpPr>
          <p:spPr bwMode="auto">
            <a:xfrm flipH="1">
              <a:off x="4551" y="2468"/>
              <a:ext cx="18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54" name="Arc 78"/>
            <p:cNvSpPr>
              <a:spLocks/>
            </p:cNvSpPr>
            <p:nvPr/>
          </p:nvSpPr>
          <p:spPr bwMode="auto">
            <a:xfrm rot="8071501" flipH="1">
              <a:off x="4162" y="2040"/>
              <a:ext cx="478" cy="49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979488" y="819150"/>
            <a:ext cx="1452562" cy="1670050"/>
            <a:chOff x="2660" y="443"/>
            <a:chExt cx="1955" cy="2248"/>
          </a:xfrm>
        </p:grpSpPr>
        <p:sp>
          <p:nvSpPr>
            <p:cNvPr id="101456" name="Arc 80"/>
            <p:cNvSpPr>
              <a:spLocks/>
            </p:cNvSpPr>
            <p:nvPr/>
          </p:nvSpPr>
          <p:spPr bwMode="auto">
            <a:xfrm rot="8078514">
              <a:off x="1937" y="1166"/>
              <a:ext cx="2248" cy="802"/>
            </a:xfrm>
            <a:custGeom>
              <a:avLst/>
              <a:gdLst>
                <a:gd name="G0" fmla="+- 0 0 0"/>
                <a:gd name="G1" fmla="+- 19098 0 0"/>
                <a:gd name="G2" fmla="+- 21600 0 0"/>
                <a:gd name="T0" fmla="*/ 10091 w 21413"/>
                <a:gd name="T1" fmla="*/ 0 h 19098"/>
                <a:gd name="T2" fmla="*/ 21413 w 21413"/>
                <a:gd name="T3" fmla="*/ 16260 h 19098"/>
                <a:gd name="T4" fmla="*/ 0 w 21413"/>
                <a:gd name="T5" fmla="*/ 19098 h 19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9098" fill="none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</a:path>
                <a:path w="21413" h="19098" stroke="0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  <a:lnTo>
                    <a:pt x="0" y="19098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57" name="Line 81"/>
            <p:cNvSpPr>
              <a:spLocks noChangeShapeType="1"/>
            </p:cNvSpPr>
            <p:nvPr/>
          </p:nvSpPr>
          <p:spPr bwMode="auto">
            <a:xfrm flipV="1">
              <a:off x="3385" y="1019"/>
              <a:ext cx="1230" cy="788"/>
            </a:xfrm>
            <a:prstGeom prst="line">
              <a:avLst/>
            </a:pr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oup 82"/>
          <p:cNvGrpSpPr>
            <a:grpSpLocks/>
          </p:cNvGrpSpPr>
          <p:nvPr/>
        </p:nvGrpSpPr>
        <p:grpSpPr bwMode="auto">
          <a:xfrm flipV="1">
            <a:off x="984250" y="1858963"/>
            <a:ext cx="1450975" cy="1670050"/>
            <a:chOff x="2660" y="443"/>
            <a:chExt cx="1955" cy="2248"/>
          </a:xfrm>
        </p:grpSpPr>
        <p:sp>
          <p:nvSpPr>
            <p:cNvPr id="101459" name="Arc 83"/>
            <p:cNvSpPr>
              <a:spLocks/>
            </p:cNvSpPr>
            <p:nvPr/>
          </p:nvSpPr>
          <p:spPr bwMode="auto">
            <a:xfrm rot="8078514">
              <a:off x="1937" y="1166"/>
              <a:ext cx="2248" cy="802"/>
            </a:xfrm>
            <a:custGeom>
              <a:avLst/>
              <a:gdLst>
                <a:gd name="G0" fmla="+- 0 0 0"/>
                <a:gd name="G1" fmla="+- 19098 0 0"/>
                <a:gd name="G2" fmla="+- 21600 0 0"/>
                <a:gd name="T0" fmla="*/ 10091 w 21413"/>
                <a:gd name="T1" fmla="*/ 0 h 19098"/>
                <a:gd name="T2" fmla="*/ 21413 w 21413"/>
                <a:gd name="T3" fmla="*/ 16260 h 19098"/>
                <a:gd name="T4" fmla="*/ 0 w 21413"/>
                <a:gd name="T5" fmla="*/ 19098 h 19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9098" fill="none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</a:path>
                <a:path w="21413" h="19098" stroke="0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  <a:lnTo>
                    <a:pt x="0" y="19098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60" name="Line 84"/>
            <p:cNvSpPr>
              <a:spLocks noChangeShapeType="1"/>
            </p:cNvSpPr>
            <p:nvPr/>
          </p:nvSpPr>
          <p:spPr bwMode="auto">
            <a:xfrm flipV="1">
              <a:off x="3385" y="1019"/>
              <a:ext cx="1230" cy="788"/>
            </a:xfrm>
            <a:prstGeom prst="line">
              <a:avLst/>
            </a:pr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01525" name="Rectangle 149"/>
          <p:cNvSpPr>
            <a:spLocks noChangeArrowheads="1"/>
          </p:cNvSpPr>
          <p:nvPr/>
        </p:nvSpPr>
        <p:spPr bwMode="auto">
          <a:xfrm>
            <a:off x="341313" y="2078038"/>
            <a:ext cx="269875" cy="180975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533" name="Text Box 157"/>
          <p:cNvSpPr txBox="1">
            <a:spLocks noChangeArrowheads="1"/>
          </p:cNvSpPr>
          <p:nvPr/>
        </p:nvSpPr>
        <p:spPr bwMode="auto">
          <a:xfrm>
            <a:off x="196850" y="1016000"/>
            <a:ext cx="2246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FF00"/>
                </a:solidFill>
                <a:latin typeface="Arial" charset="0"/>
              </a:rPr>
              <a:t>Transponder type</a:t>
            </a:r>
          </a:p>
        </p:txBody>
      </p:sp>
      <p:grpSp>
        <p:nvGrpSpPr>
          <p:cNvPr id="10" name="Group 162"/>
          <p:cNvGrpSpPr>
            <a:grpSpLocks/>
          </p:cNvGrpSpPr>
          <p:nvPr/>
        </p:nvGrpSpPr>
        <p:grpSpPr bwMode="auto">
          <a:xfrm>
            <a:off x="3294063" y="819150"/>
            <a:ext cx="2373312" cy="2709863"/>
            <a:chOff x="2075" y="516"/>
            <a:chExt cx="1495" cy="1707"/>
          </a:xfrm>
        </p:grpSpPr>
        <p:sp>
          <p:nvSpPr>
            <p:cNvPr id="101474" name="Freeform 98"/>
            <p:cNvSpPr>
              <a:spLocks/>
            </p:cNvSpPr>
            <p:nvPr/>
          </p:nvSpPr>
          <p:spPr bwMode="auto">
            <a:xfrm>
              <a:off x="2303" y="785"/>
              <a:ext cx="1212" cy="1165"/>
            </a:xfrm>
            <a:custGeom>
              <a:avLst/>
              <a:gdLst/>
              <a:ahLst/>
              <a:cxnLst>
                <a:cxn ang="0">
                  <a:pos x="0" y="1134"/>
                </a:cxn>
                <a:cxn ang="0">
                  <a:pos x="150" y="1194"/>
                </a:cxn>
                <a:cxn ang="0">
                  <a:pos x="348" y="1206"/>
                </a:cxn>
                <a:cxn ang="0">
                  <a:pos x="588" y="1158"/>
                </a:cxn>
                <a:cxn ang="0">
                  <a:pos x="804" y="1086"/>
                </a:cxn>
                <a:cxn ang="0">
                  <a:pos x="1110" y="948"/>
                </a:cxn>
                <a:cxn ang="0">
                  <a:pos x="2592" y="0"/>
                </a:cxn>
                <a:cxn ang="0">
                  <a:pos x="2592" y="2490"/>
                </a:cxn>
                <a:cxn ang="0">
                  <a:pos x="1146" y="1572"/>
                </a:cxn>
                <a:cxn ang="0">
                  <a:pos x="870" y="1428"/>
                </a:cxn>
                <a:cxn ang="0">
                  <a:pos x="654" y="1350"/>
                </a:cxn>
                <a:cxn ang="0">
                  <a:pos x="432" y="1296"/>
                </a:cxn>
                <a:cxn ang="0">
                  <a:pos x="300" y="1296"/>
                </a:cxn>
                <a:cxn ang="0">
                  <a:pos x="156" y="1308"/>
                </a:cxn>
                <a:cxn ang="0">
                  <a:pos x="72" y="1326"/>
                </a:cxn>
                <a:cxn ang="0">
                  <a:pos x="6" y="1368"/>
                </a:cxn>
                <a:cxn ang="0">
                  <a:pos x="0" y="1134"/>
                </a:cxn>
              </a:cxnLst>
              <a:rect l="0" t="0" r="r" b="b"/>
              <a:pathLst>
                <a:path w="2592" h="2490">
                  <a:moveTo>
                    <a:pt x="0" y="1134"/>
                  </a:moveTo>
                  <a:lnTo>
                    <a:pt x="150" y="1194"/>
                  </a:lnTo>
                  <a:lnTo>
                    <a:pt x="348" y="1206"/>
                  </a:lnTo>
                  <a:lnTo>
                    <a:pt x="588" y="1158"/>
                  </a:lnTo>
                  <a:lnTo>
                    <a:pt x="804" y="1086"/>
                  </a:lnTo>
                  <a:lnTo>
                    <a:pt x="1110" y="948"/>
                  </a:lnTo>
                  <a:lnTo>
                    <a:pt x="2592" y="0"/>
                  </a:lnTo>
                  <a:lnTo>
                    <a:pt x="2592" y="2490"/>
                  </a:lnTo>
                  <a:lnTo>
                    <a:pt x="1146" y="1572"/>
                  </a:lnTo>
                  <a:lnTo>
                    <a:pt x="870" y="1428"/>
                  </a:lnTo>
                  <a:lnTo>
                    <a:pt x="654" y="1350"/>
                  </a:lnTo>
                  <a:lnTo>
                    <a:pt x="432" y="1296"/>
                  </a:lnTo>
                  <a:lnTo>
                    <a:pt x="300" y="1296"/>
                  </a:lnTo>
                  <a:lnTo>
                    <a:pt x="156" y="1308"/>
                  </a:lnTo>
                  <a:lnTo>
                    <a:pt x="72" y="1326"/>
                  </a:lnTo>
                  <a:lnTo>
                    <a:pt x="6" y="1368"/>
                  </a:lnTo>
                  <a:lnTo>
                    <a:pt x="0" y="1134"/>
                  </a:ln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3301" y="1254"/>
              <a:ext cx="269" cy="224"/>
              <a:chOff x="4155" y="2047"/>
              <a:chExt cx="576" cy="478"/>
            </a:xfrm>
          </p:grpSpPr>
          <p:sp>
            <p:nvSpPr>
              <p:cNvPr id="101476" name="Freeform 100"/>
              <p:cNvSpPr>
                <a:spLocks/>
              </p:cNvSpPr>
              <p:nvPr/>
            </p:nvSpPr>
            <p:spPr bwMode="auto">
              <a:xfrm flipH="1">
                <a:off x="4559" y="2112"/>
                <a:ext cx="162" cy="3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77" name="Line 101"/>
              <p:cNvSpPr>
                <a:spLocks noChangeShapeType="1"/>
              </p:cNvSpPr>
              <p:nvPr/>
            </p:nvSpPr>
            <p:spPr bwMode="auto">
              <a:xfrm flipH="1">
                <a:off x="4721" y="2098"/>
                <a:ext cx="1" cy="3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78" name="Line 102"/>
              <p:cNvSpPr>
                <a:spLocks noChangeShapeType="1"/>
              </p:cNvSpPr>
              <p:nvPr/>
            </p:nvSpPr>
            <p:spPr bwMode="auto">
              <a:xfrm flipH="1">
                <a:off x="4556" y="2110"/>
                <a:ext cx="17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79" name="Line 103"/>
              <p:cNvSpPr>
                <a:spLocks noChangeShapeType="1"/>
              </p:cNvSpPr>
              <p:nvPr/>
            </p:nvSpPr>
            <p:spPr bwMode="auto">
              <a:xfrm flipH="1">
                <a:off x="4551" y="2468"/>
                <a:ext cx="18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80" name="Arc 104"/>
              <p:cNvSpPr>
                <a:spLocks/>
              </p:cNvSpPr>
              <p:nvPr/>
            </p:nvSpPr>
            <p:spPr bwMode="auto">
              <a:xfrm rot="8071501" flipH="1">
                <a:off x="4162" y="2040"/>
                <a:ext cx="478" cy="49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05"/>
            <p:cNvGrpSpPr>
              <a:grpSpLocks/>
            </p:cNvGrpSpPr>
            <p:nvPr/>
          </p:nvGrpSpPr>
          <p:grpSpPr bwMode="auto">
            <a:xfrm>
              <a:off x="2601" y="516"/>
              <a:ext cx="915" cy="1052"/>
              <a:chOff x="2660" y="443"/>
              <a:chExt cx="1955" cy="2248"/>
            </a:xfrm>
          </p:grpSpPr>
          <p:sp>
            <p:nvSpPr>
              <p:cNvPr id="101482" name="Arc 106"/>
              <p:cNvSpPr>
                <a:spLocks/>
              </p:cNvSpPr>
              <p:nvPr/>
            </p:nvSpPr>
            <p:spPr bwMode="auto">
              <a:xfrm rot="8078514">
                <a:off x="1937" y="1166"/>
                <a:ext cx="2248" cy="802"/>
              </a:xfrm>
              <a:custGeom>
                <a:avLst/>
                <a:gdLst>
                  <a:gd name="G0" fmla="+- 0 0 0"/>
                  <a:gd name="G1" fmla="+- 19098 0 0"/>
                  <a:gd name="G2" fmla="+- 21600 0 0"/>
                  <a:gd name="T0" fmla="*/ 10091 w 21413"/>
                  <a:gd name="T1" fmla="*/ 0 h 19098"/>
                  <a:gd name="T2" fmla="*/ 21413 w 21413"/>
                  <a:gd name="T3" fmla="*/ 16260 h 19098"/>
                  <a:gd name="T4" fmla="*/ 0 w 21413"/>
                  <a:gd name="T5" fmla="*/ 19098 h 19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13" h="19098" fill="none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</a:path>
                  <a:path w="21413" h="19098" stroke="0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  <a:lnTo>
                      <a:pt x="0" y="19098"/>
                    </a:lnTo>
                    <a:close/>
                  </a:path>
                </a:pathLst>
              </a:cu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83" name="Line 107"/>
              <p:cNvSpPr>
                <a:spLocks noChangeShapeType="1"/>
              </p:cNvSpPr>
              <p:nvPr/>
            </p:nvSpPr>
            <p:spPr bwMode="auto">
              <a:xfrm flipV="1">
                <a:off x="3385" y="1019"/>
                <a:ext cx="1230" cy="788"/>
              </a:xfrm>
              <a:prstGeom prst="line">
                <a:avLst/>
              </a:pr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108"/>
            <p:cNvGrpSpPr>
              <a:grpSpLocks/>
            </p:cNvGrpSpPr>
            <p:nvPr/>
          </p:nvGrpSpPr>
          <p:grpSpPr bwMode="auto">
            <a:xfrm flipV="1">
              <a:off x="2604" y="1171"/>
              <a:ext cx="914" cy="1052"/>
              <a:chOff x="2660" y="443"/>
              <a:chExt cx="1955" cy="2248"/>
            </a:xfrm>
          </p:grpSpPr>
          <p:sp>
            <p:nvSpPr>
              <p:cNvPr id="101485" name="Arc 109"/>
              <p:cNvSpPr>
                <a:spLocks/>
              </p:cNvSpPr>
              <p:nvPr/>
            </p:nvSpPr>
            <p:spPr bwMode="auto">
              <a:xfrm rot="8078514">
                <a:off x="1937" y="1166"/>
                <a:ext cx="2248" cy="802"/>
              </a:xfrm>
              <a:custGeom>
                <a:avLst/>
                <a:gdLst>
                  <a:gd name="G0" fmla="+- 0 0 0"/>
                  <a:gd name="G1" fmla="+- 19098 0 0"/>
                  <a:gd name="G2" fmla="+- 21600 0 0"/>
                  <a:gd name="T0" fmla="*/ 10091 w 21413"/>
                  <a:gd name="T1" fmla="*/ 0 h 19098"/>
                  <a:gd name="T2" fmla="*/ 21413 w 21413"/>
                  <a:gd name="T3" fmla="*/ 16260 h 19098"/>
                  <a:gd name="T4" fmla="*/ 0 w 21413"/>
                  <a:gd name="T5" fmla="*/ 19098 h 19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13" h="19098" fill="none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</a:path>
                  <a:path w="21413" h="19098" stroke="0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  <a:lnTo>
                      <a:pt x="0" y="19098"/>
                    </a:lnTo>
                    <a:close/>
                  </a:path>
                </a:pathLst>
              </a:cu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86" name="Line 110"/>
              <p:cNvSpPr>
                <a:spLocks noChangeShapeType="1"/>
              </p:cNvSpPr>
              <p:nvPr/>
            </p:nvSpPr>
            <p:spPr bwMode="auto">
              <a:xfrm flipV="1">
                <a:off x="3385" y="1019"/>
                <a:ext cx="1230" cy="788"/>
              </a:xfrm>
              <a:prstGeom prst="line">
                <a:avLst/>
              </a:pr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111"/>
            <p:cNvGrpSpPr>
              <a:grpSpLocks/>
            </p:cNvGrpSpPr>
            <p:nvPr/>
          </p:nvGrpSpPr>
          <p:grpSpPr bwMode="auto">
            <a:xfrm>
              <a:off x="2366" y="1255"/>
              <a:ext cx="269" cy="224"/>
              <a:chOff x="2160" y="2050"/>
              <a:chExt cx="576" cy="478"/>
            </a:xfrm>
          </p:grpSpPr>
          <p:sp>
            <p:nvSpPr>
              <p:cNvPr id="101488" name="Freeform 112"/>
              <p:cNvSpPr>
                <a:spLocks/>
              </p:cNvSpPr>
              <p:nvPr/>
            </p:nvSpPr>
            <p:spPr bwMode="auto">
              <a:xfrm flipH="1">
                <a:off x="2564" y="2115"/>
                <a:ext cx="162" cy="3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89" name="Line 113"/>
              <p:cNvSpPr>
                <a:spLocks noChangeShapeType="1"/>
              </p:cNvSpPr>
              <p:nvPr/>
            </p:nvSpPr>
            <p:spPr bwMode="auto">
              <a:xfrm flipH="1">
                <a:off x="2726" y="2101"/>
                <a:ext cx="1" cy="3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90" name="Line 114"/>
              <p:cNvSpPr>
                <a:spLocks noChangeShapeType="1"/>
              </p:cNvSpPr>
              <p:nvPr/>
            </p:nvSpPr>
            <p:spPr bwMode="auto">
              <a:xfrm flipH="1">
                <a:off x="2561" y="2113"/>
                <a:ext cx="17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91" name="Line 115"/>
              <p:cNvSpPr>
                <a:spLocks noChangeShapeType="1"/>
              </p:cNvSpPr>
              <p:nvPr/>
            </p:nvSpPr>
            <p:spPr bwMode="auto">
              <a:xfrm flipH="1">
                <a:off x="2556" y="2471"/>
                <a:ext cx="18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492" name="Arc 116"/>
              <p:cNvSpPr>
                <a:spLocks/>
              </p:cNvSpPr>
              <p:nvPr/>
            </p:nvSpPr>
            <p:spPr bwMode="auto">
              <a:xfrm rot="8071501" flipH="1">
                <a:off x="2167" y="2043"/>
                <a:ext cx="478" cy="49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1526" name="Line 150"/>
            <p:cNvSpPr>
              <a:spLocks noChangeShapeType="1"/>
            </p:cNvSpPr>
            <p:nvPr/>
          </p:nvSpPr>
          <p:spPr bwMode="auto">
            <a:xfrm flipH="1">
              <a:off x="2653" y="1366"/>
              <a:ext cx="851" cy="0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prstDash val="sysDot"/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527" name="Rectangle 151"/>
            <p:cNvSpPr>
              <a:spLocks noChangeArrowheads="1"/>
            </p:cNvSpPr>
            <p:nvPr/>
          </p:nvSpPr>
          <p:spPr bwMode="auto">
            <a:xfrm>
              <a:off x="2200" y="1309"/>
              <a:ext cx="170" cy="114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534" name="Text Box 158"/>
            <p:cNvSpPr txBox="1">
              <a:spLocks noChangeArrowheads="1"/>
            </p:cNvSpPr>
            <p:nvPr/>
          </p:nvSpPr>
          <p:spPr bwMode="auto">
            <a:xfrm>
              <a:off x="2075" y="802"/>
              <a:ext cx="98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00FFFF"/>
                  </a:solidFill>
                  <a:latin typeface="Arial" charset="0"/>
                </a:rPr>
                <a:t>Shorten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00FFFF"/>
                  </a:solidFill>
                  <a:latin typeface="Arial" charset="0"/>
                </a:rPr>
                <a:t>arm length</a:t>
              </a:r>
            </a:p>
          </p:txBody>
        </p:sp>
      </p:grpSp>
      <p:grpSp>
        <p:nvGrpSpPr>
          <p:cNvPr id="15" name="Group 169"/>
          <p:cNvGrpSpPr>
            <a:grpSpLocks/>
          </p:cNvGrpSpPr>
          <p:nvPr/>
        </p:nvGrpSpPr>
        <p:grpSpPr bwMode="auto">
          <a:xfrm>
            <a:off x="6272213" y="752475"/>
            <a:ext cx="2551112" cy="2846388"/>
            <a:chOff x="3951" y="474"/>
            <a:chExt cx="1607" cy="1793"/>
          </a:xfrm>
        </p:grpSpPr>
        <p:sp>
          <p:nvSpPr>
            <p:cNvPr id="101529" name="Freeform 153"/>
            <p:cNvSpPr>
              <a:spLocks/>
            </p:cNvSpPr>
            <p:nvPr/>
          </p:nvSpPr>
          <p:spPr bwMode="auto">
            <a:xfrm>
              <a:off x="4581" y="1309"/>
              <a:ext cx="284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4" y="57"/>
                </a:cxn>
                <a:cxn ang="0">
                  <a:pos x="284" y="0"/>
                </a:cxn>
                <a:cxn ang="0">
                  <a:pos x="284" y="114"/>
                </a:cxn>
                <a:cxn ang="0">
                  <a:pos x="114" y="57"/>
                </a:cxn>
                <a:cxn ang="0">
                  <a:pos x="0" y="114"/>
                </a:cxn>
                <a:cxn ang="0">
                  <a:pos x="0" y="0"/>
                </a:cxn>
              </a:cxnLst>
              <a:rect l="0" t="0" r="r" b="b"/>
              <a:pathLst>
                <a:path w="284" h="114">
                  <a:moveTo>
                    <a:pt x="0" y="0"/>
                  </a:moveTo>
                  <a:lnTo>
                    <a:pt x="114" y="57"/>
                  </a:lnTo>
                  <a:lnTo>
                    <a:pt x="284" y="0"/>
                  </a:lnTo>
                  <a:lnTo>
                    <a:pt x="284" y="114"/>
                  </a:lnTo>
                  <a:lnTo>
                    <a:pt x="114" y="57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508" name="Arc 132"/>
            <p:cNvSpPr>
              <a:spLocks/>
            </p:cNvSpPr>
            <p:nvPr/>
          </p:nvSpPr>
          <p:spPr bwMode="auto">
            <a:xfrm rot="8078514">
              <a:off x="4490" y="873"/>
              <a:ext cx="1052" cy="253"/>
            </a:xfrm>
            <a:custGeom>
              <a:avLst/>
              <a:gdLst>
                <a:gd name="G0" fmla="+- 0 0 0"/>
                <a:gd name="G1" fmla="+- 12890 0 0"/>
                <a:gd name="G2" fmla="+- 21600 0 0"/>
                <a:gd name="T0" fmla="*/ 17333 w 21413"/>
                <a:gd name="T1" fmla="*/ 0 h 12890"/>
                <a:gd name="T2" fmla="*/ 21413 w 21413"/>
                <a:gd name="T3" fmla="*/ 10052 h 12890"/>
                <a:gd name="T4" fmla="*/ 0 w 21413"/>
                <a:gd name="T5" fmla="*/ 12890 h 12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2890" fill="none" extrusionOk="0">
                  <a:moveTo>
                    <a:pt x="17332" y="0"/>
                  </a:moveTo>
                  <a:cubicBezTo>
                    <a:pt x="19525" y="2949"/>
                    <a:pt x="20929" y="6408"/>
                    <a:pt x="21412" y="10052"/>
                  </a:cubicBezTo>
                </a:path>
                <a:path w="21413" h="12890" stroke="0" extrusionOk="0">
                  <a:moveTo>
                    <a:pt x="17332" y="0"/>
                  </a:moveTo>
                  <a:cubicBezTo>
                    <a:pt x="19525" y="2949"/>
                    <a:pt x="20929" y="6408"/>
                    <a:pt x="21412" y="10052"/>
                  </a:cubicBezTo>
                  <a:lnTo>
                    <a:pt x="0" y="12890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511" name="Arc 135"/>
            <p:cNvSpPr>
              <a:spLocks/>
            </p:cNvSpPr>
            <p:nvPr/>
          </p:nvSpPr>
          <p:spPr bwMode="auto">
            <a:xfrm rot="13521486" flipV="1">
              <a:off x="4493" y="1614"/>
              <a:ext cx="1052" cy="253"/>
            </a:xfrm>
            <a:custGeom>
              <a:avLst/>
              <a:gdLst>
                <a:gd name="G0" fmla="+- 0 0 0"/>
                <a:gd name="G1" fmla="+- 12895 0 0"/>
                <a:gd name="G2" fmla="+- 21600 0 0"/>
                <a:gd name="T0" fmla="*/ 17329 w 21413"/>
                <a:gd name="T1" fmla="*/ 0 h 12895"/>
                <a:gd name="T2" fmla="*/ 21413 w 21413"/>
                <a:gd name="T3" fmla="*/ 10057 h 12895"/>
                <a:gd name="T4" fmla="*/ 0 w 21413"/>
                <a:gd name="T5" fmla="*/ 12895 h 12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2895" fill="none" extrusionOk="0">
                  <a:moveTo>
                    <a:pt x="17328" y="0"/>
                  </a:moveTo>
                  <a:cubicBezTo>
                    <a:pt x="19523" y="2950"/>
                    <a:pt x="20929" y="6411"/>
                    <a:pt x="21412" y="10057"/>
                  </a:cubicBezTo>
                </a:path>
                <a:path w="21413" h="12895" stroke="0" extrusionOk="0">
                  <a:moveTo>
                    <a:pt x="17328" y="0"/>
                  </a:moveTo>
                  <a:cubicBezTo>
                    <a:pt x="19523" y="2950"/>
                    <a:pt x="20929" y="6411"/>
                    <a:pt x="21412" y="10057"/>
                  </a:cubicBezTo>
                  <a:lnTo>
                    <a:pt x="0" y="12895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6" name="Group 155"/>
            <p:cNvGrpSpPr>
              <a:grpSpLocks/>
            </p:cNvGrpSpPr>
            <p:nvPr/>
          </p:nvGrpSpPr>
          <p:grpSpPr bwMode="auto">
            <a:xfrm>
              <a:off x="4635" y="1255"/>
              <a:ext cx="269" cy="224"/>
              <a:chOff x="4635" y="1255"/>
              <a:chExt cx="269" cy="224"/>
            </a:xfrm>
          </p:grpSpPr>
          <p:sp>
            <p:nvSpPr>
              <p:cNvPr id="101514" name="Freeform 138"/>
              <p:cNvSpPr>
                <a:spLocks/>
              </p:cNvSpPr>
              <p:nvPr/>
            </p:nvSpPr>
            <p:spPr bwMode="auto">
              <a:xfrm flipH="1">
                <a:off x="4824" y="1285"/>
                <a:ext cx="75" cy="1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15" name="Line 139"/>
              <p:cNvSpPr>
                <a:spLocks noChangeShapeType="1"/>
              </p:cNvSpPr>
              <p:nvPr/>
            </p:nvSpPr>
            <p:spPr bwMode="auto">
              <a:xfrm flipH="1">
                <a:off x="4899" y="1279"/>
                <a:ext cx="1" cy="1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16" name="Line 140"/>
              <p:cNvSpPr>
                <a:spLocks noChangeShapeType="1"/>
              </p:cNvSpPr>
              <p:nvPr/>
            </p:nvSpPr>
            <p:spPr bwMode="auto">
              <a:xfrm flipH="1">
                <a:off x="4822" y="1285"/>
                <a:ext cx="8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17" name="Line 141"/>
              <p:cNvSpPr>
                <a:spLocks noChangeShapeType="1"/>
              </p:cNvSpPr>
              <p:nvPr/>
            </p:nvSpPr>
            <p:spPr bwMode="auto">
              <a:xfrm flipH="1">
                <a:off x="4820" y="1452"/>
                <a:ext cx="8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18" name="Arc 142"/>
              <p:cNvSpPr>
                <a:spLocks/>
              </p:cNvSpPr>
              <p:nvPr/>
            </p:nvSpPr>
            <p:spPr bwMode="auto">
              <a:xfrm rot="8071501" flipH="1">
                <a:off x="4638" y="1252"/>
                <a:ext cx="224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7" name="Group 156"/>
            <p:cNvGrpSpPr>
              <a:grpSpLocks/>
            </p:cNvGrpSpPr>
            <p:nvPr/>
          </p:nvGrpSpPr>
          <p:grpSpPr bwMode="auto">
            <a:xfrm>
              <a:off x="4525" y="1254"/>
              <a:ext cx="269" cy="224"/>
              <a:chOff x="4525" y="1254"/>
              <a:chExt cx="269" cy="224"/>
            </a:xfrm>
          </p:grpSpPr>
          <p:sp>
            <p:nvSpPr>
              <p:cNvPr id="101520" name="Freeform 144"/>
              <p:cNvSpPr>
                <a:spLocks/>
              </p:cNvSpPr>
              <p:nvPr/>
            </p:nvSpPr>
            <p:spPr bwMode="auto">
              <a:xfrm>
                <a:off x="4530" y="1284"/>
                <a:ext cx="75" cy="1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21" name="Line 145"/>
              <p:cNvSpPr>
                <a:spLocks noChangeShapeType="1"/>
              </p:cNvSpPr>
              <p:nvPr/>
            </p:nvSpPr>
            <p:spPr bwMode="auto">
              <a:xfrm>
                <a:off x="4529" y="1278"/>
                <a:ext cx="1" cy="1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22" name="Line 146"/>
              <p:cNvSpPr>
                <a:spLocks noChangeShapeType="1"/>
              </p:cNvSpPr>
              <p:nvPr/>
            </p:nvSpPr>
            <p:spPr bwMode="auto">
              <a:xfrm>
                <a:off x="4526" y="1283"/>
                <a:ext cx="8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23" name="Line 147"/>
              <p:cNvSpPr>
                <a:spLocks noChangeShapeType="1"/>
              </p:cNvSpPr>
              <p:nvPr/>
            </p:nvSpPr>
            <p:spPr bwMode="auto">
              <a:xfrm>
                <a:off x="4525" y="1451"/>
                <a:ext cx="8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524" name="Arc 148"/>
              <p:cNvSpPr>
                <a:spLocks/>
              </p:cNvSpPr>
              <p:nvPr/>
            </p:nvSpPr>
            <p:spPr bwMode="auto">
              <a:xfrm rot="35128499">
                <a:off x="4568" y="1251"/>
                <a:ext cx="224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1528" name="Rectangle 152"/>
            <p:cNvSpPr>
              <a:spLocks noChangeArrowheads="1"/>
            </p:cNvSpPr>
            <p:nvPr/>
          </p:nvSpPr>
          <p:spPr bwMode="auto">
            <a:xfrm>
              <a:off x="4241" y="1309"/>
              <a:ext cx="170" cy="114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535" name="Text Box 159"/>
            <p:cNvSpPr txBox="1">
              <a:spLocks noChangeArrowheads="1"/>
            </p:cNvSpPr>
            <p:nvPr/>
          </p:nvSpPr>
          <p:spPr bwMode="auto">
            <a:xfrm>
              <a:off x="3951" y="993"/>
              <a:ext cx="1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9900CC"/>
                  </a:solidFill>
                  <a:latin typeface="Arial" charset="0"/>
                </a:rPr>
                <a:t>Implement FP cavity</a:t>
              </a:r>
            </a:p>
          </p:txBody>
        </p:sp>
      </p:grpSp>
      <p:grpSp>
        <p:nvGrpSpPr>
          <p:cNvPr id="19" name="Group 168"/>
          <p:cNvGrpSpPr>
            <a:grpSpLocks/>
          </p:cNvGrpSpPr>
          <p:nvPr/>
        </p:nvGrpSpPr>
        <p:grpSpPr bwMode="auto">
          <a:xfrm>
            <a:off x="3092450" y="2868613"/>
            <a:ext cx="4695825" cy="2735263"/>
            <a:chOff x="1948" y="1807"/>
            <a:chExt cx="2958" cy="1723"/>
          </a:xfrm>
        </p:grpSpPr>
        <p:grpSp>
          <p:nvGrpSpPr>
            <p:cNvPr id="20" name="Group 166"/>
            <p:cNvGrpSpPr>
              <a:grpSpLocks/>
            </p:cNvGrpSpPr>
            <p:nvPr/>
          </p:nvGrpSpPr>
          <p:grpSpPr bwMode="auto">
            <a:xfrm>
              <a:off x="1948" y="1807"/>
              <a:ext cx="1894" cy="1722"/>
              <a:chOff x="1948" y="1807"/>
              <a:chExt cx="1894" cy="1722"/>
            </a:xfrm>
          </p:grpSpPr>
          <p:grpSp>
            <p:nvGrpSpPr>
              <p:cNvPr id="21" name="Group 165"/>
              <p:cNvGrpSpPr>
                <a:grpSpLocks/>
              </p:cNvGrpSpPr>
              <p:nvPr/>
            </p:nvGrpSpPr>
            <p:grpSpPr bwMode="auto">
              <a:xfrm>
                <a:off x="2809" y="3184"/>
                <a:ext cx="1033" cy="345"/>
                <a:chOff x="2809" y="3184"/>
                <a:chExt cx="1033" cy="345"/>
              </a:xfrm>
            </p:grpSpPr>
            <p:sp>
              <p:nvSpPr>
                <p:cNvPr id="10138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09" y="3528"/>
                  <a:ext cx="688" cy="1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0138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497" y="3184"/>
                  <a:ext cx="345" cy="344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01388" name="Line 12"/>
              <p:cNvSpPr>
                <a:spLocks noChangeShapeType="1"/>
              </p:cNvSpPr>
              <p:nvPr/>
            </p:nvSpPr>
            <p:spPr bwMode="auto">
              <a:xfrm flipH="1" flipV="1">
                <a:off x="1948" y="1807"/>
                <a:ext cx="860" cy="172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2" name="Group 167"/>
            <p:cNvGrpSpPr>
              <a:grpSpLocks/>
            </p:cNvGrpSpPr>
            <p:nvPr/>
          </p:nvGrpSpPr>
          <p:grpSpPr bwMode="auto">
            <a:xfrm>
              <a:off x="3196" y="3201"/>
              <a:ext cx="1710" cy="329"/>
              <a:chOff x="3196" y="3201"/>
              <a:chExt cx="1710" cy="329"/>
            </a:xfrm>
          </p:grpSpPr>
          <p:sp>
            <p:nvSpPr>
              <p:cNvPr id="101392" name="Line 16"/>
              <p:cNvSpPr>
                <a:spLocks noChangeShapeType="1"/>
              </p:cNvSpPr>
              <p:nvPr/>
            </p:nvSpPr>
            <p:spPr bwMode="auto">
              <a:xfrm rot="5400000">
                <a:off x="3031" y="3366"/>
                <a:ext cx="329" cy="0"/>
              </a:xfrm>
              <a:prstGeom prst="line">
                <a:avLst/>
              </a:prstGeom>
              <a:noFill/>
              <a:ln w="76200">
                <a:solidFill>
                  <a:srgbClr val="9900CC"/>
                </a:solidFill>
                <a:prstDash val="sysDot"/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1394" name="Text Box 18"/>
              <p:cNvSpPr txBox="1">
                <a:spLocks noChangeArrowheads="1"/>
              </p:cNvSpPr>
              <p:nvPr/>
            </p:nvSpPr>
            <p:spPr bwMode="auto">
              <a:xfrm>
                <a:off x="3299" y="3242"/>
                <a:ext cx="160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b="1" dirty="0">
                    <a:solidFill>
                      <a:srgbClr val="9900CC"/>
                    </a:solidFill>
                    <a:latin typeface="Arial" charset="0"/>
                  </a:rPr>
                  <a:t>Implement FP cavity</a:t>
                </a:r>
              </a:p>
            </p:txBody>
          </p:sp>
        </p:grpSp>
      </p:grpSp>
      <p:sp>
        <p:nvSpPr>
          <p:cNvPr id="101413" name="Text Box 37"/>
          <p:cNvSpPr txBox="1">
            <a:spLocks noChangeArrowheads="1"/>
          </p:cNvSpPr>
          <p:nvPr/>
        </p:nvSpPr>
        <p:spPr bwMode="auto">
          <a:xfrm>
            <a:off x="4318000" y="5662613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latin typeface="Arial" charset="0"/>
              </a:rPr>
              <a:t>FP cavity type</a:t>
            </a:r>
          </a:p>
        </p:txBody>
      </p:sp>
      <p:sp>
        <p:nvSpPr>
          <p:cNvPr id="101536" name="AutoShape 160"/>
          <p:cNvSpPr>
            <a:spLocks noChangeArrowheads="1"/>
          </p:cNvSpPr>
          <p:nvPr/>
        </p:nvSpPr>
        <p:spPr bwMode="auto">
          <a:xfrm>
            <a:off x="6040438" y="5722937"/>
            <a:ext cx="1828800" cy="86893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Arial" charset="0"/>
              </a:rPr>
              <a:t>Better shot-noise-limited sensitivity</a:t>
            </a:r>
          </a:p>
        </p:txBody>
      </p:sp>
      <p:sp>
        <p:nvSpPr>
          <p:cNvPr id="109" name="AutoShape 160"/>
          <p:cNvSpPr>
            <a:spLocks noChangeArrowheads="1"/>
          </p:cNvSpPr>
          <p:nvPr/>
        </p:nvSpPr>
        <p:spPr bwMode="auto">
          <a:xfrm>
            <a:off x="1392072" y="5711563"/>
            <a:ext cx="2330521" cy="86893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Arial" charset="0"/>
              </a:rPr>
              <a:t>More stringent acceleration noise requirement </a:t>
            </a: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465246B5-F8A1-4F41-9DF3-8F11ED23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EA17-960B-4E26-87ED-054047B3EA72}" type="slidenum">
              <a:rPr lang="en-US" altLang="ja-JP" smtClean="0">
                <a:solidFill>
                  <a:srgbClr val="000000"/>
                </a:solidFill>
              </a:rPr>
              <a:pPr/>
              <a:t>28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13" grpId="0"/>
      <p:bldP spid="101536" grpId="0" animBg="1"/>
      <p:bldP spid="10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Drag free and FP cavity: compatible?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4011613" y="4505325"/>
            <a:ext cx="10429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Mirror</a:t>
            </a:r>
            <a:endParaRPr lang="en-US" altLang="ja-JP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914" name="Line 10"/>
          <p:cNvSpPr>
            <a:spLocks noChangeShapeType="1"/>
          </p:cNvSpPr>
          <p:nvPr/>
        </p:nvSpPr>
        <p:spPr bwMode="auto">
          <a:xfrm flipH="1" flipV="1">
            <a:off x="3729038" y="4557713"/>
            <a:ext cx="320675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915" name="Line 11"/>
          <p:cNvSpPr>
            <a:spLocks noChangeShapeType="1"/>
          </p:cNvSpPr>
          <p:nvPr/>
        </p:nvSpPr>
        <p:spPr bwMode="auto">
          <a:xfrm flipV="1">
            <a:off x="4900613" y="4530725"/>
            <a:ext cx="320675" cy="147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930775" y="2813050"/>
            <a:ext cx="3062288" cy="2743200"/>
            <a:chOff x="3106" y="1772"/>
            <a:chExt cx="1929" cy="172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106" y="1772"/>
              <a:ext cx="1730" cy="1728"/>
              <a:chOff x="3106" y="1772"/>
              <a:chExt cx="1730" cy="1728"/>
            </a:xfrm>
          </p:grpSpPr>
          <p:sp>
            <p:nvSpPr>
              <p:cNvPr id="123924" name="Oval 20"/>
              <p:cNvSpPr>
                <a:spLocks noChangeArrowheads="1"/>
              </p:cNvSpPr>
              <p:nvPr/>
            </p:nvSpPr>
            <p:spPr bwMode="auto">
              <a:xfrm flipH="1">
                <a:off x="3106" y="1772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3925" name="Text Box 21"/>
              <p:cNvSpPr txBox="1">
                <a:spLocks noChangeArrowheads="1"/>
              </p:cNvSpPr>
              <p:nvPr/>
            </p:nvSpPr>
            <p:spPr bwMode="auto">
              <a:xfrm>
                <a:off x="3944" y="1891"/>
                <a:ext cx="675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>
                    <a:solidFill>
                      <a:srgbClr val="0000FF"/>
                    </a:solidFill>
                    <a:latin typeface="Arial" charset="0"/>
                  </a:rPr>
                  <a:t>S/C I</a:t>
                </a:r>
                <a:endParaRPr lang="en-US" altLang="ja-JP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3464" y="2323"/>
              <a:ext cx="1571" cy="438"/>
              <a:chOff x="3464" y="2323"/>
              <a:chExt cx="1571" cy="438"/>
            </a:xfrm>
          </p:grpSpPr>
          <p:sp>
            <p:nvSpPr>
              <p:cNvPr id="123927" name="Rectangle 23"/>
              <p:cNvSpPr>
                <a:spLocks noChangeArrowheads="1"/>
              </p:cNvSpPr>
              <p:nvPr/>
            </p:nvSpPr>
            <p:spPr bwMode="auto">
              <a:xfrm flipH="1">
                <a:off x="3464" y="2323"/>
                <a:ext cx="67" cy="247"/>
              </a:xfrm>
              <a:prstGeom prst="rect">
                <a:avLst/>
              </a:prstGeom>
              <a:solidFill>
                <a:srgbClr val="CC00CC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3928" name="AutoShape 24"/>
              <p:cNvSpPr>
                <a:spLocks noChangeArrowheads="1"/>
              </p:cNvSpPr>
              <p:nvPr/>
            </p:nvSpPr>
            <p:spPr bwMode="auto">
              <a:xfrm rot="16200000" flipH="1">
                <a:off x="4798" y="2523"/>
                <a:ext cx="264" cy="211"/>
              </a:xfrm>
              <a:prstGeom prst="flowChartManualOperation">
                <a:avLst/>
              </a:prstGeom>
              <a:solidFill>
                <a:srgbClr val="663300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123929" name="AutoShape 25"/>
              <p:cNvCxnSpPr>
                <a:cxnSpLocks noChangeShapeType="1"/>
                <a:stCxn id="123927" idx="1"/>
                <a:endCxn id="123928" idx="0"/>
              </p:cNvCxnSpPr>
              <p:nvPr/>
            </p:nvCxnSpPr>
            <p:spPr bwMode="auto">
              <a:xfrm>
                <a:off x="3541" y="2446"/>
                <a:ext cx="1274" cy="184"/>
              </a:xfrm>
              <a:prstGeom prst="bentConnector3">
                <a:avLst>
                  <a:gd name="adj1" fmla="val 90579"/>
                </a:avLst>
              </a:prstGeom>
              <a:noFill/>
              <a:ln w="38100">
                <a:solidFill>
                  <a:schemeClr val="tx1">
                    <a:alpha val="10001"/>
                  </a:schemeClr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950913" y="2838450"/>
            <a:ext cx="4427537" cy="2743200"/>
            <a:chOff x="599" y="1788"/>
            <a:chExt cx="2789" cy="1728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798" y="1788"/>
              <a:ext cx="1730" cy="1728"/>
              <a:chOff x="798" y="1788"/>
              <a:chExt cx="1730" cy="1728"/>
            </a:xfrm>
          </p:grpSpPr>
          <p:sp>
            <p:nvSpPr>
              <p:cNvPr id="123932" name="Oval 28"/>
              <p:cNvSpPr>
                <a:spLocks noChangeArrowheads="1"/>
              </p:cNvSpPr>
              <p:nvPr/>
            </p:nvSpPr>
            <p:spPr bwMode="auto">
              <a:xfrm>
                <a:off x="798" y="1788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3933" name="Text Box 29"/>
              <p:cNvSpPr txBox="1">
                <a:spLocks noChangeArrowheads="1"/>
              </p:cNvSpPr>
              <p:nvPr/>
            </p:nvSpPr>
            <p:spPr bwMode="auto">
              <a:xfrm>
                <a:off x="1096" y="1949"/>
                <a:ext cx="675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dirty="0">
                    <a:solidFill>
                      <a:srgbClr val="0000FF"/>
                    </a:solidFill>
                    <a:latin typeface="Arial" charset="0"/>
                  </a:rPr>
                  <a:t>S/C II</a:t>
                </a:r>
                <a:endParaRPr lang="en-US" altLang="ja-JP" sz="2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599" y="2339"/>
              <a:ext cx="1571" cy="439"/>
              <a:chOff x="599" y="2339"/>
              <a:chExt cx="1571" cy="439"/>
            </a:xfrm>
          </p:grpSpPr>
          <p:sp>
            <p:nvSpPr>
              <p:cNvPr id="123935" name="AutoShape 31"/>
              <p:cNvSpPr>
                <a:spLocks noChangeArrowheads="1"/>
              </p:cNvSpPr>
              <p:nvPr/>
            </p:nvSpPr>
            <p:spPr bwMode="auto">
              <a:xfrm rot="5400000">
                <a:off x="572" y="2541"/>
                <a:ext cx="264" cy="210"/>
              </a:xfrm>
              <a:prstGeom prst="flowChartManualOperation">
                <a:avLst/>
              </a:prstGeom>
              <a:solidFill>
                <a:srgbClr val="663300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3936" name="Rectangle 32"/>
              <p:cNvSpPr>
                <a:spLocks noChangeArrowheads="1"/>
              </p:cNvSpPr>
              <p:nvPr/>
            </p:nvSpPr>
            <p:spPr bwMode="auto">
              <a:xfrm>
                <a:off x="2102" y="2339"/>
                <a:ext cx="68" cy="248"/>
              </a:xfrm>
              <a:prstGeom prst="rect">
                <a:avLst/>
              </a:prstGeom>
              <a:solidFill>
                <a:srgbClr val="CC00CC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123937" name="AutoShape 33"/>
              <p:cNvCxnSpPr>
                <a:cxnSpLocks noChangeShapeType="1"/>
                <a:stCxn id="123936" idx="1"/>
                <a:endCxn id="123932" idx="2"/>
              </p:cNvCxnSpPr>
              <p:nvPr/>
            </p:nvCxnSpPr>
            <p:spPr bwMode="auto">
              <a:xfrm rot="10800000" flipV="1">
                <a:off x="789" y="2463"/>
                <a:ext cx="1304" cy="189"/>
              </a:xfrm>
              <a:prstGeom prst="bentConnector3">
                <a:avLst>
                  <a:gd name="adj1" fmla="val 89722"/>
                </a:avLst>
              </a:prstGeom>
              <a:noFill/>
              <a:ln w="38100">
                <a:solidFill>
                  <a:schemeClr val="tx1">
                    <a:alpha val="10001"/>
                  </a:schemeClr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055" y="2561"/>
              <a:ext cx="2333" cy="732"/>
              <a:chOff x="1055" y="2561"/>
              <a:chExt cx="2333" cy="732"/>
            </a:xfrm>
          </p:grpSpPr>
          <p:sp>
            <p:nvSpPr>
              <p:cNvPr id="123939" name="Rectangle 35"/>
              <p:cNvSpPr>
                <a:spLocks noChangeArrowheads="1"/>
              </p:cNvSpPr>
              <p:nvPr/>
            </p:nvSpPr>
            <p:spPr bwMode="auto">
              <a:xfrm rot="2679310">
                <a:off x="1527" y="2570"/>
                <a:ext cx="36" cy="170"/>
              </a:xfrm>
              <a:prstGeom prst="rect">
                <a:avLst/>
              </a:prstGeom>
              <a:solidFill>
                <a:srgbClr val="00CCFF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9" name="Group 36"/>
              <p:cNvGrpSpPr>
                <a:grpSpLocks/>
              </p:cNvGrpSpPr>
              <p:nvPr/>
            </p:nvGrpSpPr>
            <p:grpSpPr bwMode="auto">
              <a:xfrm>
                <a:off x="1055" y="2561"/>
                <a:ext cx="2333" cy="732"/>
                <a:chOff x="1055" y="2561"/>
                <a:chExt cx="2333" cy="732"/>
              </a:xfrm>
            </p:grpSpPr>
            <p:sp>
              <p:nvSpPr>
                <p:cNvPr id="123941" name="Rectangle 37"/>
                <p:cNvSpPr>
                  <a:spLocks noChangeArrowheads="1"/>
                </p:cNvSpPr>
                <p:nvPr/>
              </p:nvSpPr>
              <p:spPr bwMode="auto">
                <a:xfrm rot="2679310">
                  <a:off x="1527" y="2570"/>
                  <a:ext cx="36" cy="170"/>
                </a:xfrm>
                <a:prstGeom prst="rect">
                  <a:avLst/>
                </a:prstGeom>
                <a:noFill/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3942" name="Line 38"/>
                <p:cNvSpPr>
                  <a:spLocks noChangeShapeType="1"/>
                </p:cNvSpPr>
                <p:nvPr/>
              </p:nvSpPr>
              <p:spPr bwMode="auto">
                <a:xfrm>
                  <a:off x="1567" y="2632"/>
                  <a:ext cx="1" cy="474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3943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391" y="2652"/>
                  <a:ext cx="1997" cy="1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3944" name="Rectangle 40"/>
                <p:cNvSpPr>
                  <a:spLocks noChangeArrowheads="1"/>
                </p:cNvSpPr>
                <p:nvPr/>
              </p:nvSpPr>
              <p:spPr bwMode="auto">
                <a:xfrm>
                  <a:off x="1055" y="2561"/>
                  <a:ext cx="337" cy="177"/>
                </a:xfrm>
                <a:prstGeom prst="rect">
                  <a:avLst/>
                </a:prstGeom>
                <a:solidFill>
                  <a:srgbClr val="0000FF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3945" name="Rectangle 41"/>
                <p:cNvSpPr>
                  <a:spLocks noChangeArrowheads="1"/>
                </p:cNvSpPr>
                <p:nvPr/>
              </p:nvSpPr>
              <p:spPr bwMode="auto">
                <a:xfrm>
                  <a:off x="2102" y="2716"/>
                  <a:ext cx="68" cy="248"/>
                </a:xfrm>
                <a:prstGeom prst="rect">
                  <a:avLst/>
                </a:prstGeom>
                <a:solidFill>
                  <a:srgbClr val="FF9900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0" name="Group 42"/>
                <p:cNvGrpSpPr>
                  <a:grpSpLocks/>
                </p:cNvGrpSpPr>
                <p:nvPr/>
              </p:nvGrpSpPr>
              <p:grpSpPr bwMode="auto">
                <a:xfrm>
                  <a:off x="1455" y="3111"/>
                  <a:ext cx="216" cy="173"/>
                  <a:chOff x="1455" y="3111"/>
                  <a:chExt cx="216" cy="173"/>
                </a:xfrm>
              </p:grpSpPr>
              <p:sp>
                <p:nvSpPr>
                  <p:cNvPr id="12394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509" y="3189"/>
                    <a:ext cx="115" cy="95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394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455" y="3111"/>
                    <a:ext cx="216" cy="78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cxnSp>
              <p:nvCxnSpPr>
                <p:cNvPr id="123949" name="AutoShape 45"/>
                <p:cNvCxnSpPr>
                  <a:cxnSpLocks noChangeShapeType="1"/>
                  <a:stCxn id="123947" idx="2"/>
                  <a:endCxn id="123945" idx="1"/>
                </p:cNvCxnSpPr>
                <p:nvPr/>
              </p:nvCxnSpPr>
              <p:spPr bwMode="auto">
                <a:xfrm rot="5400000" flipH="1" flipV="1">
                  <a:off x="1603" y="2804"/>
                  <a:ext cx="453" cy="526"/>
                </a:xfrm>
                <a:prstGeom prst="bentConnector4">
                  <a:avLst>
                    <a:gd name="adj1" fmla="val -29579"/>
                    <a:gd name="adj2" fmla="val 56273"/>
                  </a:avLst>
                </a:prstGeom>
                <a:noFill/>
                <a:ln w="38100">
                  <a:solidFill>
                    <a:schemeClr val="tx1">
                      <a:alpha val="10001"/>
                    </a:schemeClr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</p:grpSp>
      </p:grpSp>
      <p:grpSp>
        <p:nvGrpSpPr>
          <p:cNvPr id="11" name="Group 12"/>
          <p:cNvGrpSpPr>
            <a:grpSpLocks/>
          </p:cNvGrpSpPr>
          <p:nvPr/>
        </p:nvGrpSpPr>
        <p:grpSpPr bwMode="auto">
          <a:xfrm flipH="1">
            <a:off x="4484688" y="3802063"/>
            <a:ext cx="914400" cy="758825"/>
            <a:chOff x="4785" y="11039"/>
            <a:chExt cx="829" cy="688"/>
          </a:xfrm>
        </p:grpSpPr>
        <p:sp>
          <p:nvSpPr>
            <p:cNvPr id="123917" name="Freeform 1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18" name="Line 1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19" name="Line 1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20" name="Line 1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21" name="Arc 1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44888" y="3829050"/>
            <a:ext cx="914400" cy="758825"/>
            <a:chOff x="4785" y="11039"/>
            <a:chExt cx="829" cy="688"/>
          </a:xfrm>
        </p:grpSpPr>
        <p:sp>
          <p:nvSpPr>
            <p:cNvPr id="123908" name="Freeform 4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09" name="Line 5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10" name="Line 6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11" name="Line 7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912" name="Arc 8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6" name="右矢印 45"/>
          <p:cNvSpPr/>
          <p:nvPr/>
        </p:nvSpPr>
        <p:spPr>
          <a:xfrm rot="2223208">
            <a:off x="696036" y="2906973"/>
            <a:ext cx="736979" cy="39578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04717" y="2160184"/>
            <a:ext cx="2047164" cy="69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Solar radiation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pressure, etc</a:t>
            </a:r>
            <a:endParaRPr lang="en-US" altLang="ja-JP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右矢印 47"/>
          <p:cNvSpPr/>
          <p:nvPr/>
        </p:nvSpPr>
        <p:spPr>
          <a:xfrm rot="19376792" flipH="1">
            <a:off x="7535839" y="2909250"/>
            <a:ext cx="736979" cy="39578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7096836" y="2162458"/>
            <a:ext cx="2047164" cy="69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Solar radiation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pressure, etc</a:t>
            </a:r>
            <a:endParaRPr lang="en-US" altLang="ja-JP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右矢印 49"/>
          <p:cNvSpPr/>
          <p:nvPr/>
        </p:nvSpPr>
        <p:spPr>
          <a:xfrm rot="19376792" flipV="1">
            <a:off x="698310" y="5120185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矢印 50"/>
          <p:cNvSpPr/>
          <p:nvPr/>
        </p:nvSpPr>
        <p:spPr>
          <a:xfrm rot="19376792" flipV="1">
            <a:off x="2911522" y="4631139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206992" y="5697230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2270078" y="5153594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sp>
        <p:nvSpPr>
          <p:cNvPr id="54" name="右矢印 53"/>
          <p:cNvSpPr/>
          <p:nvPr/>
        </p:nvSpPr>
        <p:spPr>
          <a:xfrm rot="2223208" flipH="1" flipV="1">
            <a:off x="5302155" y="4633413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54"/>
          <p:cNvSpPr/>
          <p:nvPr/>
        </p:nvSpPr>
        <p:spPr>
          <a:xfrm rot="2223208" flipH="1" flipV="1">
            <a:off x="7569958" y="4990530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303828" y="5685857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4619767" y="5183164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3971499" y="3616657"/>
            <a:ext cx="955343" cy="1588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3866868" y="3120078"/>
            <a:ext cx="131928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1,000 km</a:t>
            </a: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27732358-1A11-418E-85EA-0698F04F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CC4-0431-46A8-A5C5-1F301C304F2B}" type="slidenum">
              <a:rPr lang="en-US" altLang="ja-JP" smtClean="0">
                <a:solidFill>
                  <a:srgbClr val="000000"/>
                </a:solidFill>
              </a:rPr>
              <a:pPr/>
              <a:t>29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2952 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2014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1493 4.8148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1614 1.1111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550275" y="-2667000"/>
            <a:ext cx="18978563" cy="10275888"/>
            <a:chOff x="-5385" y="-1677"/>
            <a:chExt cx="11955" cy="647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5385" y="-1677"/>
              <a:ext cx="4696" cy="2845"/>
              <a:chOff x="1874" y="1951"/>
              <a:chExt cx="4696" cy="2845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 rot="5400000">
                <a:off x="2123" y="1702"/>
                <a:ext cx="1147" cy="1645"/>
                <a:chOff x="1776" y="2016"/>
                <a:chExt cx="1152" cy="1152"/>
              </a:xfrm>
            </p:grpSpPr>
            <p:sp>
              <p:nvSpPr>
                <p:cNvPr id="795653" name="Oval 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54" name="Line 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55" name="Line 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 rot="5400000">
                <a:off x="2637" y="1873"/>
                <a:ext cx="1049" cy="1739"/>
                <a:chOff x="1776" y="2016"/>
                <a:chExt cx="1152" cy="1152"/>
              </a:xfrm>
            </p:grpSpPr>
            <p:sp>
              <p:nvSpPr>
                <p:cNvPr id="795657" name="Oval 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58" name="Line 1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59" name="Line 1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 rot="5400000">
                <a:off x="3042" y="2147"/>
                <a:ext cx="1147" cy="1645"/>
                <a:chOff x="1776" y="2016"/>
                <a:chExt cx="1152" cy="1152"/>
              </a:xfrm>
            </p:grpSpPr>
            <p:sp>
              <p:nvSpPr>
                <p:cNvPr id="795661" name="Oval 13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62" name="Line 14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63" name="Line 15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348" y="2474"/>
                <a:ext cx="1391" cy="1391"/>
                <a:chOff x="1776" y="2016"/>
                <a:chExt cx="1152" cy="1152"/>
              </a:xfrm>
            </p:grpSpPr>
            <p:sp>
              <p:nvSpPr>
                <p:cNvPr id="795665" name="Oval 17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66" name="Line 18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67" name="Line 19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3945" y="2601"/>
                <a:ext cx="1147" cy="1645"/>
                <a:chOff x="1776" y="2016"/>
                <a:chExt cx="1152" cy="1152"/>
              </a:xfrm>
            </p:grpSpPr>
            <p:sp>
              <p:nvSpPr>
                <p:cNvPr id="795669" name="Oval 21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70" name="Line 22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71" name="Line 23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4456" y="2774"/>
                <a:ext cx="1049" cy="1739"/>
                <a:chOff x="1776" y="2016"/>
                <a:chExt cx="1152" cy="1152"/>
              </a:xfrm>
            </p:grpSpPr>
            <p:sp>
              <p:nvSpPr>
                <p:cNvPr id="795673" name="Oval 2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74" name="Line 2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75" name="Line 2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4868" y="3053"/>
                <a:ext cx="1147" cy="1645"/>
                <a:chOff x="1776" y="2016"/>
                <a:chExt cx="1152" cy="1152"/>
              </a:xfrm>
            </p:grpSpPr>
            <p:sp>
              <p:nvSpPr>
                <p:cNvPr id="795677" name="Oval 2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78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79" name="Line 3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5179" y="3405"/>
                <a:ext cx="1391" cy="1391"/>
                <a:chOff x="1776" y="2016"/>
                <a:chExt cx="1152" cy="1152"/>
              </a:xfrm>
            </p:grpSpPr>
            <p:sp>
              <p:nvSpPr>
                <p:cNvPr id="795681" name="Oval 33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82" name="Line 34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83" name="Line 35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-1745" y="136"/>
              <a:ext cx="4696" cy="2845"/>
              <a:chOff x="1874" y="1951"/>
              <a:chExt cx="4696" cy="2845"/>
            </a:xfrm>
          </p:grpSpPr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 rot="5400000">
                <a:off x="2123" y="1702"/>
                <a:ext cx="1147" cy="1645"/>
                <a:chOff x="1776" y="2016"/>
                <a:chExt cx="1152" cy="1152"/>
              </a:xfrm>
            </p:grpSpPr>
            <p:sp>
              <p:nvSpPr>
                <p:cNvPr id="795686" name="Oval 38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87" name="Line 39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88" name="Line 40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 rot="5400000">
                <a:off x="2637" y="1873"/>
                <a:ext cx="1049" cy="1739"/>
                <a:chOff x="1776" y="2016"/>
                <a:chExt cx="1152" cy="1152"/>
              </a:xfrm>
            </p:grpSpPr>
            <p:sp>
              <p:nvSpPr>
                <p:cNvPr id="795690" name="Oval 42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91" name="Line 43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92" name="Line 44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5" name="Group 45"/>
              <p:cNvGrpSpPr>
                <a:grpSpLocks/>
              </p:cNvGrpSpPr>
              <p:nvPr/>
            </p:nvGrpSpPr>
            <p:grpSpPr bwMode="auto">
              <a:xfrm rot="5400000">
                <a:off x="3042" y="2147"/>
                <a:ext cx="1147" cy="1645"/>
                <a:chOff x="1776" y="2016"/>
                <a:chExt cx="1152" cy="1152"/>
              </a:xfrm>
            </p:grpSpPr>
            <p:sp>
              <p:nvSpPr>
                <p:cNvPr id="795694" name="Oval 46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95" name="Line 47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96" name="Line 48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6" name="Group 49"/>
              <p:cNvGrpSpPr>
                <a:grpSpLocks/>
              </p:cNvGrpSpPr>
              <p:nvPr/>
            </p:nvGrpSpPr>
            <p:grpSpPr bwMode="auto">
              <a:xfrm>
                <a:off x="3348" y="2474"/>
                <a:ext cx="1391" cy="1391"/>
                <a:chOff x="1776" y="2016"/>
                <a:chExt cx="1152" cy="1152"/>
              </a:xfrm>
            </p:grpSpPr>
            <p:sp>
              <p:nvSpPr>
                <p:cNvPr id="795698" name="Oval 50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699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00" name="Line 52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7" name="Group 53"/>
              <p:cNvGrpSpPr>
                <a:grpSpLocks/>
              </p:cNvGrpSpPr>
              <p:nvPr/>
            </p:nvGrpSpPr>
            <p:grpSpPr bwMode="auto">
              <a:xfrm>
                <a:off x="3945" y="2601"/>
                <a:ext cx="1147" cy="1645"/>
                <a:chOff x="1776" y="2016"/>
                <a:chExt cx="1152" cy="1152"/>
              </a:xfrm>
            </p:grpSpPr>
            <p:sp>
              <p:nvSpPr>
                <p:cNvPr id="795702" name="Oval 54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03" name="Line 55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04" name="Line 56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8" name="Group 57"/>
              <p:cNvGrpSpPr>
                <a:grpSpLocks/>
              </p:cNvGrpSpPr>
              <p:nvPr/>
            </p:nvGrpSpPr>
            <p:grpSpPr bwMode="auto">
              <a:xfrm>
                <a:off x="4456" y="2774"/>
                <a:ext cx="1049" cy="1739"/>
                <a:chOff x="1776" y="2016"/>
                <a:chExt cx="1152" cy="1152"/>
              </a:xfrm>
            </p:grpSpPr>
            <p:sp>
              <p:nvSpPr>
                <p:cNvPr id="795706" name="Oval 58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07" name="Line 59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08" name="Line 60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9" name="Group 61"/>
              <p:cNvGrpSpPr>
                <a:grpSpLocks/>
              </p:cNvGrpSpPr>
              <p:nvPr/>
            </p:nvGrpSpPr>
            <p:grpSpPr bwMode="auto">
              <a:xfrm>
                <a:off x="4868" y="3053"/>
                <a:ext cx="1147" cy="1645"/>
                <a:chOff x="1776" y="2016"/>
                <a:chExt cx="1152" cy="1152"/>
              </a:xfrm>
            </p:grpSpPr>
            <p:sp>
              <p:nvSpPr>
                <p:cNvPr id="795710" name="Oval 62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11" name="Line 63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12" name="Line 64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0" name="Group 65"/>
              <p:cNvGrpSpPr>
                <a:grpSpLocks/>
              </p:cNvGrpSpPr>
              <p:nvPr/>
            </p:nvGrpSpPr>
            <p:grpSpPr bwMode="auto">
              <a:xfrm>
                <a:off x="5179" y="3405"/>
                <a:ext cx="1391" cy="1391"/>
                <a:chOff x="1776" y="2016"/>
                <a:chExt cx="1152" cy="1152"/>
              </a:xfrm>
            </p:grpSpPr>
            <p:sp>
              <p:nvSpPr>
                <p:cNvPr id="795714" name="Oval 66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15" name="Line 67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16" name="Line 68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21" name="Group 69"/>
            <p:cNvGrpSpPr>
              <a:grpSpLocks/>
            </p:cNvGrpSpPr>
            <p:nvPr/>
          </p:nvGrpSpPr>
          <p:grpSpPr bwMode="auto">
            <a:xfrm>
              <a:off x="1874" y="1951"/>
              <a:ext cx="4696" cy="2845"/>
              <a:chOff x="1874" y="1951"/>
              <a:chExt cx="4696" cy="2845"/>
            </a:xfrm>
          </p:grpSpPr>
          <p:grpSp>
            <p:nvGrpSpPr>
              <p:cNvPr id="22" name="Group 70"/>
              <p:cNvGrpSpPr>
                <a:grpSpLocks/>
              </p:cNvGrpSpPr>
              <p:nvPr/>
            </p:nvGrpSpPr>
            <p:grpSpPr bwMode="auto">
              <a:xfrm rot="5400000">
                <a:off x="2123" y="1702"/>
                <a:ext cx="1147" cy="1645"/>
                <a:chOff x="1776" y="2016"/>
                <a:chExt cx="1152" cy="1152"/>
              </a:xfrm>
            </p:grpSpPr>
            <p:sp>
              <p:nvSpPr>
                <p:cNvPr id="795719" name="Oval 71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20" name="Line 72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21" name="Line 73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3" name="Group 74"/>
              <p:cNvGrpSpPr>
                <a:grpSpLocks/>
              </p:cNvGrpSpPr>
              <p:nvPr/>
            </p:nvGrpSpPr>
            <p:grpSpPr bwMode="auto">
              <a:xfrm rot="5400000">
                <a:off x="2637" y="1873"/>
                <a:ext cx="1049" cy="1739"/>
                <a:chOff x="1776" y="2016"/>
                <a:chExt cx="1152" cy="1152"/>
              </a:xfrm>
            </p:grpSpPr>
            <p:sp>
              <p:nvSpPr>
                <p:cNvPr id="795723" name="Oval 7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24" name="Line 7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25" name="Line 7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4" name="Group 78"/>
              <p:cNvGrpSpPr>
                <a:grpSpLocks/>
              </p:cNvGrpSpPr>
              <p:nvPr/>
            </p:nvGrpSpPr>
            <p:grpSpPr bwMode="auto">
              <a:xfrm rot="5400000">
                <a:off x="3042" y="2147"/>
                <a:ext cx="1147" cy="1645"/>
                <a:chOff x="1776" y="2016"/>
                <a:chExt cx="1152" cy="1152"/>
              </a:xfrm>
            </p:grpSpPr>
            <p:sp>
              <p:nvSpPr>
                <p:cNvPr id="795727" name="Oval 7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28" name="Line 8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29" name="Line 8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5" name="Group 82"/>
              <p:cNvGrpSpPr>
                <a:grpSpLocks/>
              </p:cNvGrpSpPr>
              <p:nvPr/>
            </p:nvGrpSpPr>
            <p:grpSpPr bwMode="auto">
              <a:xfrm>
                <a:off x="3348" y="2474"/>
                <a:ext cx="1391" cy="1391"/>
                <a:chOff x="1776" y="2016"/>
                <a:chExt cx="1152" cy="1152"/>
              </a:xfrm>
            </p:grpSpPr>
            <p:sp>
              <p:nvSpPr>
                <p:cNvPr id="795731" name="Oval 83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32" name="Line 84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33" name="Line 85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6" name="Group 86"/>
              <p:cNvGrpSpPr>
                <a:grpSpLocks/>
              </p:cNvGrpSpPr>
              <p:nvPr/>
            </p:nvGrpSpPr>
            <p:grpSpPr bwMode="auto">
              <a:xfrm>
                <a:off x="3945" y="2601"/>
                <a:ext cx="1147" cy="1645"/>
                <a:chOff x="1776" y="2016"/>
                <a:chExt cx="1152" cy="1152"/>
              </a:xfrm>
            </p:grpSpPr>
            <p:sp>
              <p:nvSpPr>
                <p:cNvPr id="795735" name="Oval 87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36" name="Line 88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37" name="Line 89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7" name="Group 90"/>
              <p:cNvGrpSpPr>
                <a:grpSpLocks/>
              </p:cNvGrpSpPr>
              <p:nvPr/>
            </p:nvGrpSpPr>
            <p:grpSpPr bwMode="auto">
              <a:xfrm>
                <a:off x="4456" y="2774"/>
                <a:ext cx="1049" cy="1739"/>
                <a:chOff x="1776" y="2016"/>
                <a:chExt cx="1152" cy="1152"/>
              </a:xfrm>
            </p:grpSpPr>
            <p:sp>
              <p:nvSpPr>
                <p:cNvPr id="795739" name="Oval 91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40" name="Line 92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41" name="Line 93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8" name="Group 94"/>
              <p:cNvGrpSpPr>
                <a:grpSpLocks/>
              </p:cNvGrpSpPr>
              <p:nvPr/>
            </p:nvGrpSpPr>
            <p:grpSpPr bwMode="auto">
              <a:xfrm>
                <a:off x="4868" y="3053"/>
                <a:ext cx="1147" cy="1645"/>
                <a:chOff x="1776" y="2016"/>
                <a:chExt cx="1152" cy="1152"/>
              </a:xfrm>
            </p:grpSpPr>
            <p:sp>
              <p:nvSpPr>
                <p:cNvPr id="795743" name="Oval 9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44" name="Line 9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45" name="Line 9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9" name="Group 98"/>
              <p:cNvGrpSpPr>
                <a:grpSpLocks/>
              </p:cNvGrpSpPr>
              <p:nvPr/>
            </p:nvGrpSpPr>
            <p:grpSpPr bwMode="auto">
              <a:xfrm>
                <a:off x="5179" y="3405"/>
                <a:ext cx="1391" cy="1391"/>
                <a:chOff x="1776" y="2016"/>
                <a:chExt cx="1152" cy="1152"/>
              </a:xfrm>
            </p:grpSpPr>
            <p:sp>
              <p:nvSpPr>
                <p:cNvPr id="795747" name="Oval 9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48" name="Line 10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5749" name="Line 10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</p:grpSp>
      <p:sp>
        <p:nvSpPr>
          <p:cNvPr id="795750" name="Oval 102"/>
          <p:cNvSpPr>
            <a:spLocks noChangeArrowheads="1"/>
          </p:cNvSpPr>
          <p:nvPr/>
        </p:nvSpPr>
        <p:spPr bwMode="auto">
          <a:xfrm rot="5400000">
            <a:off x="4189413" y="2973388"/>
            <a:ext cx="1666875" cy="2759075"/>
          </a:xfrm>
          <a:prstGeom prst="ellipse">
            <a:avLst/>
          </a:prstGeom>
          <a:solidFill>
            <a:srgbClr val="66CCFF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5751" name="Line 103"/>
          <p:cNvSpPr>
            <a:spLocks noChangeShapeType="1"/>
          </p:cNvSpPr>
          <p:nvPr/>
        </p:nvSpPr>
        <p:spPr bwMode="auto">
          <a:xfrm>
            <a:off x="706438" y="2170113"/>
            <a:ext cx="7502525" cy="3762375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0" name="Group 104"/>
          <p:cNvGrpSpPr>
            <a:grpSpLocks/>
          </p:cNvGrpSpPr>
          <p:nvPr/>
        </p:nvGrpSpPr>
        <p:grpSpPr bwMode="auto">
          <a:xfrm>
            <a:off x="3924300" y="3238500"/>
            <a:ext cx="2187575" cy="2187575"/>
            <a:chOff x="1560" y="1600"/>
            <a:chExt cx="1378" cy="1378"/>
          </a:xfrm>
        </p:grpSpPr>
        <p:sp>
          <p:nvSpPr>
            <p:cNvPr id="795753" name="Line 105"/>
            <p:cNvSpPr>
              <a:spLocks noChangeShapeType="1"/>
            </p:cNvSpPr>
            <p:nvPr/>
          </p:nvSpPr>
          <p:spPr bwMode="auto">
            <a:xfrm>
              <a:off x="1560" y="2292"/>
              <a:ext cx="13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54" name="Line 106"/>
            <p:cNvSpPr>
              <a:spLocks noChangeShapeType="1"/>
            </p:cNvSpPr>
            <p:nvPr/>
          </p:nvSpPr>
          <p:spPr bwMode="auto">
            <a:xfrm>
              <a:off x="2256" y="1602"/>
              <a:ext cx="0" cy="1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55" name="Oval 107"/>
            <p:cNvSpPr>
              <a:spLocks noChangeArrowheads="1"/>
            </p:cNvSpPr>
            <p:nvPr/>
          </p:nvSpPr>
          <p:spPr bwMode="auto">
            <a:xfrm>
              <a:off x="1560" y="1600"/>
              <a:ext cx="1378" cy="13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31" name="Group 110"/>
          <p:cNvGrpSpPr>
            <a:grpSpLocks/>
          </p:cNvGrpSpPr>
          <p:nvPr/>
        </p:nvGrpSpPr>
        <p:grpSpPr bwMode="auto">
          <a:xfrm>
            <a:off x="4821238" y="3230563"/>
            <a:ext cx="371475" cy="496887"/>
            <a:chOff x="524" y="1780"/>
            <a:chExt cx="382" cy="511"/>
          </a:xfrm>
        </p:grpSpPr>
        <p:sp>
          <p:nvSpPr>
            <p:cNvPr id="795759" name="Oval 111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60" name="Arc 112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61" name="Arc 113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95648" name="Group 114"/>
          <p:cNvGrpSpPr>
            <a:grpSpLocks/>
          </p:cNvGrpSpPr>
          <p:nvPr/>
        </p:nvGrpSpPr>
        <p:grpSpPr bwMode="auto">
          <a:xfrm>
            <a:off x="6183313" y="4041775"/>
            <a:ext cx="371475" cy="496888"/>
            <a:chOff x="524" y="1780"/>
            <a:chExt cx="382" cy="511"/>
          </a:xfrm>
        </p:grpSpPr>
        <p:sp>
          <p:nvSpPr>
            <p:cNvPr id="795763" name="Oval 115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64" name="Arc 116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65" name="Arc 117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95649" name="Group 118"/>
          <p:cNvGrpSpPr>
            <a:grpSpLocks/>
          </p:cNvGrpSpPr>
          <p:nvPr/>
        </p:nvGrpSpPr>
        <p:grpSpPr bwMode="auto">
          <a:xfrm>
            <a:off x="4838700" y="4851400"/>
            <a:ext cx="371475" cy="496888"/>
            <a:chOff x="524" y="1780"/>
            <a:chExt cx="382" cy="511"/>
          </a:xfrm>
        </p:grpSpPr>
        <p:sp>
          <p:nvSpPr>
            <p:cNvPr id="795767" name="Oval 119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68" name="Arc 120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69" name="Arc 121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95650" name="Group 122"/>
          <p:cNvGrpSpPr>
            <a:grpSpLocks/>
          </p:cNvGrpSpPr>
          <p:nvPr/>
        </p:nvGrpSpPr>
        <p:grpSpPr bwMode="auto">
          <a:xfrm>
            <a:off x="3470275" y="4041775"/>
            <a:ext cx="371475" cy="496888"/>
            <a:chOff x="524" y="1780"/>
            <a:chExt cx="382" cy="511"/>
          </a:xfrm>
        </p:grpSpPr>
        <p:sp>
          <p:nvSpPr>
            <p:cNvPr id="795771" name="Oval 123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72" name="Arc 124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5773" name="Arc 125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28" name="Rectangle 10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gravitational wave?</a:t>
            </a:r>
            <a:endParaRPr lang="ja-JP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10"/>
          <p:cNvSpPr txBox="1">
            <a:spLocks noChangeArrowheads="1"/>
          </p:cNvSpPr>
          <p:nvPr/>
        </p:nvSpPr>
        <p:spPr>
          <a:xfrm>
            <a:off x="77793" y="5631256"/>
            <a:ext cx="6259633" cy="12267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Tidal distortion of space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Propagating at the speed of light</a:t>
            </a:r>
          </a:p>
        </p:txBody>
      </p:sp>
      <p:sp>
        <p:nvSpPr>
          <p:cNvPr id="127" name="Rectangle 110">
            <a:extLst>
              <a:ext uri="{FF2B5EF4-FFF2-40B4-BE49-F238E27FC236}">
                <a16:creationId xmlns:a16="http://schemas.microsoft.com/office/drawing/2014/main" id="{90EF9F22-F99F-408B-85AC-4E7F1AE3EA47}"/>
              </a:ext>
            </a:extLst>
          </p:cNvPr>
          <p:cNvSpPr txBox="1">
            <a:spLocks noChangeArrowheads="1"/>
          </p:cNvSpPr>
          <p:nvPr/>
        </p:nvSpPr>
        <p:spPr>
          <a:xfrm>
            <a:off x="4472412" y="1424089"/>
            <a:ext cx="4671588" cy="13870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ja-JP" sz="2800" b="1" dirty="0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Predicted by A. Einstein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Detected by LIGO</a:t>
            </a:r>
          </a:p>
        </p:txBody>
      </p:sp>
      <p:sp>
        <p:nvSpPr>
          <p:cNvPr id="795651" name="スライド番号プレースホルダー 795650">
            <a:extLst>
              <a:ext uri="{FF2B5EF4-FFF2-40B4-BE49-F238E27FC236}">
                <a16:creationId xmlns:a16="http://schemas.microsoft.com/office/drawing/2014/main" id="{2D1E680A-79F3-46CC-843F-D7DBEA2B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D55F-3766-47F8-A92F-88CECE9E20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95750"/>
                                        </p:tgtEl>
                                      </p:cBhvr>
                                      <p:by x="100000" y="16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795750"/>
                                        </p:tgtEl>
                                      </p:cBhvr>
                                      <p:by x="59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62743 0.4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" y="2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3.88889E-6 -0.0745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05452 -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95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0.0715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95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0552 -2.96296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95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750" grpId="0" animBg="1"/>
      <p:bldP spid="79575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en-US" altLang="ja-JP">
                <a:latin typeface="Arial" charset="0"/>
              </a:rPr>
              <a:t>FP cavity and drag free : compatible?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4060825" y="2874963"/>
            <a:ext cx="10572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Local sensor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263525" y="4999038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Thruster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846138" y="4424363"/>
            <a:ext cx="246062" cy="627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7037388" y="4757738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Thruster</a:t>
            </a: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H="1">
            <a:off x="2705100" y="2674938"/>
            <a:ext cx="592138" cy="1079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28" name="Line 20"/>
          <p:cNvSpPr>
            <a:spLocks noChangeShapeType="1"/>
          </p:cNvSpPr>
          <p:nvPr/>
        </p:nvSpPr>
        <p:spPr bwMode="auto">
          <a:xfrm flipH="1">
            <a:off x="3443288" y="3273425"/>
            <a:ext cx="465137" cy="385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V="1">
            <a:off x="7735888" y="4419600"/>
            <a:ext cx="100012" cy="388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5048250" y="3246438"/>
            <a:ext cx="465138" cy="385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4011613" y="4505325"/>
            <a:ext cx="10429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Mirror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32" name="Line 24"/>
          <p:cNvSpPr>
            <a:spLocks noChangeShapeType="1"/>
          </p:cNvSpPr>
          <p:nvPr/>
        </p:nvSpPr>
        <p:spPr bwMode="auto">
          <a:xfrm flipH="1" flipV="1">
            <a:off x="3729038" y="4557713"/>
            <a:ext cx="320675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 flipV="1">
            <a:off x="4900613" y="4530725"/>
            <a:ext cx="320675" cy="147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5580063" y="2620963"/>
            <a:ext cx="592137" cy="1081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35" name="AutoShape 27"/>
          <p:cNvSpPr>
            <a:spLocks noChangeArrowheads="1"/>
          </p:cNvSpPr>
          <p:nvPr/>
        </p:nvSpPr>
        <p:spPr bwMode="auto">
          <a:xfrm>
            <a:off x="3325813" y="1954213"/>
            <a:ext cx="2187575" cy="844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Arial" charset="0"/>
              </a:rPr>
              <a:t>Relative position between mirror and S/C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950913" y="2838450"/>
            <a:ext cx="4427537" cy="2743200"/>
            <a:chOff x="599" y="1788"/>
            <a:chExt cx="2789" cy="1728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798" y="1788"/>
              <a:ext cx="1730" cy="1728"/>
              <a:chOff x="798" y="1788"/>
              <a:chExt cx="1730" cy="1728"/>
            </a:xfrm>
          </p:grpSpPr>
          <p:sp>
            <p:nvSpPr>
              <p:cNvPr id="119826" name="Oval 18"/>
              <p:cNvSpPr>
                <a:spLocks noChangeArrowheads="1"/>
              </p:cNvSpPr>
              <p:nvPr/>
            </p:nvSpPr>
            <p:spPr bwMode="auto">
              <a:xfrm>
                <a:off x="798" y="1788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27" name="Text Box 19"/>
              <p:cNvSpPr txBox="1">
                <a:spLocks noChangeArrowheads="1"/>
              </p:cNvSpPr>
              <p:nvPr/>
            </p:nvSpPr>
            <p:spPr bwMode="auto">
              <a:xfrm>
                <a:off x="1096" y="1949"/>
                <a:ext cx="675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>
                    <a:solidFill>
                      <a:srgbClr val="0000FF"/>
                    </a:solidFill>
                    <a:latin typeface="Arial" charset="0"/>
                  </a:rPr>
                  <a:t>S/C II</a:t>
                </a:r>
                <a:endParaRPr lang="en-US" altLang="ja-JP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599" y="2339"/>
              <a:ext cx="1571" cy="439"/>
              <a:chOff x="599" y="2339"/>
              <a:chExt cx="1571" cy="439"/>
            </a:xfrm>
          </p:grpSpPr>
          <p:sp>
            <p:nvSpPr>
              <p:cNvPr id="119851" name="AutoShape 43"/>
              <p:cNvSpPr>
                <a:spLocks noChangeArrowheads="1"/>
              </p:cNvSpPr>
              <p:nvPr/>
            </p:nvSpPr>
            <p:spPr bwMode="auto">
              <a:xfrm rot="5400000">
                <a:off x="572" y="2541"/>
                <a:ext cx="264" cy="210"/>
              </a:xfrm>
              <a:prstGeom prst="flowChartManualOperation">
                <a:avLst/>
              </a:prstGeom>
              <a:solidFill>
                <a:srgbClr val="6633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52" name="Rectangle 44"/>
              <p:cNvSpPr>
                <a:spLocks noChangeArrowheads="1"/>
              </p:cNvSpPr>
              <p:nvPr/>
            </p:nvSpPr>
            <p:spPr bwMode="auto">
              <a:xfrm>
                <a:off x="2102" y="2339"/>
                <a:ext cx="68" cy="248"/>
              </a:xfrm>
              <a:prstGeom prst="rect">
                <a:avLst/>
              </a:prstGeom>
              <a:solidFill>
                <a:srgbClr val="CC00CC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119853" name="AutoShape 45"/>
              <p:cNvCxnSpPr>
                <a:cxnSpLocks noChangeShapeType="1"/>
                <a:stCxn id="119852" idx="1"/>
                <a:endCxn id="119826" idx="2"/>
              </p:cNvCxnSpPr>
              <p:nvPr/>
            </p:nvCxnSpPr>
            <p:spPr bwMode="auto">
              <a:xfrm rot="10800000" flipV="1">
                <a:off x="789" y="2463"/>
                <a:ext cx="1304" cy="189"/>
              </a:xfrm>
              <a:prstGeom prst="bentConnector3">
                <a:avLst>
                  <a:gd name="adj1" fmla="val 89722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1055" y="2561"/>
              <a:ext cx="2333" cy="732"/>
              <a:chOff x="1055" y="2561"/>
              <a:chExt cx="2333" cy="732"/>
            </a:xfrm>
          </p:grpSpPr>
          <p:sp>
            <p:nvSpPr>
              <p:cNvPr id="119859" name="Rectangle 51"/>
              <p:cNvSpPr>
                <a:spLocks noChangeArrowheads="1"/>
              </p:cNvSpPr>
              <p:nvPr/>
            </p:nvSpPr>
            <p:spPr bwMode="auto">
              <a:xfrm rot="2679310">
                <a:off x="1527" y="2570"/>
                <a:ext cx="36" cy="170"/>
              </a:xfrm>
              <a:prstGeom prst="rect">
                <a:avLst/>
              </a:prstGeom>
              <a:solidFill>
                <a:srgbClr val="00CCFF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1055" y="2561"/>
                <a:ext cx="2333" cy="732"/>
                <a:chOff x="1055" y="2561"/>
                <a:chExt cx="2333" cy="732"/>
              </a:xfrm>
            </p:grpSpPr>
            <p:sp>
              <p:nvSpPr>
                <p:cNvPr id="119861" name="Rectangle 53"/>
                <p:cNvSpPr>
                  <a:spLocks noChangeArrowheads="1"/>
                </p:cNvSpPr>
                <p:nvPr/>
              </p:nvSpPr>
              <p:spPr bwMode="auto">
                <a:xfrm rot="2679310">
                  <a:off x="1527" y="2570"/>
                  <a:ext cx="36" cy="170"/>
                </a:xfrm>
                <a:prstGeom prst="rect">
                  <a:avLst/>
                </a:prstGeom>
                <a:noFill/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9862" name="Line 54"/>
                <p:cNvSpPr>
                  <a:spLocks noChangeShapeType="1"/>
                </p:cNvSpPr>
                <p:nvPr/>
              </p:nvSpPr>
              <p:spPr bwMode="auto">
                <a:xfrm>
                  <a:off x="1567" y="2632"/>
                  <a:ext cx="1" cy="474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986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1391" y="2652"/>
                  <a:ext cx="1997" cy="1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9864" name="Rectangle 56"/>
                <p:cNvSpPr>
                  <a:spLocks noChangeArrowheads="1"/>
                </p:cNvSpPr>
                <p:nvPr/>
              </p:nvSpPr>
              <p:spPr bwMode="auto">
                <a:xfrm>
                  <a:off x="1055" y="2561"/>
                  <a:ext cx="337" cy="177"/>
                </a:xfrm>
                <a:prstGeom prst="rect">
                  <a:avLst/>
                </a:prstGeom>
                <a:solidFill>
                  <a:srgbClr val="0000FF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9865" name="Rectangle 57"/>
                <p:cNvSpPr>
                  <a:spLocks noChangeArrowheads="1"/>
                </p:cNvSpPr>
                <p:nvPr/>
              </p:nvSpPr>
              <p:spPr bwMode="auto">
                <a:xfrm>
                  <a:off x="2102" y="2716"/>
                  <a:ext cx="68" cy="248"/>
                </a:xfrm>
                <a:prstGeom prst="rect">
                  <a:avLst/>
                </a:prstGeom>
                <a:solidFill>
                  <a:srgbClr val="FF9900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7" name="Group 58"/>
                <p:cNvGrpSpPr>
                  <a:grpSpLocks/>
                </p:cNvGrpSpPr>
                <p:nvPr/>
              </p:nvGrpSpPr>
              <p:grpSpPr bwMode="auto">
                <a:xfrm>
                  <a:off x="1455" y="3111"/>
                  <a:ext cx="216" cy="173"/>
                  <a:chOff x="1455" y="3111"/>
                  <a:chExt cx="216" cy="173"/>
                </a:xfrm>
              </p:grpSpPr>
              <p:sp>
                <p:nvSpPr>
                  <p:cNvPr id="11986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509" y="3189"/>
                    <a:ext cx="115" cy="95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986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455" y="3111"/>
                    <a:ext cx="216" cy="78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cxnSp>
              <p:nvCxnSpPr>
                <p:cNvPr id="119869" name="AutoShape 61"/>
                <p:cNvCxnSpPr>
                  <a:cxnSpLocks noChangeShapeType="1"/>
                  <a:stCxn id="119867" idx="2"/>
                  <a:endCxn id="119865" idx="1"/>
                </p:cNvCxnSpPr>
                <p:nvPr/>
              </p:nvCxnSpPr>
              <p:spPr bwMode="auto">
                <a:xfrm rot="5400000" flipH="1" flipV="1">
                  <a:off x="1603" y="2804"/>
                  <a:ext cx="453" cy="526"/>
                </a:xfrm>
                <a:prstGeom prst="bentConnector4">
                  <a:avLst>
                    <a:gd name="adj1" fmla="val -29579"/>
                    <a:gd name="adj2" fmla="val 56273"/>
                  </a:avLst>
                </a:prstGeom>
                <a:noFill/>
                <a:ln w="38100">
                  <a:solidFill>
                    <a:schemeClr val="tx1">
                      <a:alpha val="10001"/>
                    </a:schemeClr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</p:grp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2233" y="2412"/>
              <a:ext cx="576" cy="478"/>
              <a:chOff x="4785" y="11039"/>
              <a:chExt cx="829" cy="688"/>
            </a:xfrm>
          </p:grpSpPr>
          <p:sp>
            <p:nvSpPr>
              <p:cNvPr id="119814" name="Freeform 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15" name="Line 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16" name="Line 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17" name="Line 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18" name="Arc 1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4484688" y="2813050"/>
            <a:ext cx="3508375" cy="2743200"/>
            <a:chOff x="2825" y="1772"/>
            <a:chExt cx="2210" cy="1728"/>
          </a:xfrm>
        </p:grpSpPr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3106" y="1772"/>
              <a:ext cx="1730" cy="1728"/>
              <a:chOff x="3106" y="1772"/>
              <a:chExt cx="1730" cy="1728"/>
            </a:xfrm>
          </p:grpSpPr>
          <p:sp>
            <p:nvSpPr>
              <p:cNvPr id="119823" name="Oval 15"/>
              <p:cNvSpPr>
                <a:spLocks noChangeArrowheads="1"/>
              </p:cNvSpPr>
              <p:nvPr/>
            </p:nvSpPr>
            <p:spPr bwMode="auto">
              <a:xfrm flipH="1">
                <a:off x="3106" y="1772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3944" y="1891"/>
                <a:ext cx="675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>
                    <a:solidFill>
                      <a:srgbClr val="0000FF"/>
                    </a:solidFill>
                    <a:latin typeface="Arial" charset="0"/>
                  </a:rPr>
                  <a:t>S/C I</a:t>
                </a:r>
                <a:endParaRPr lang="en-US" altLang="ja-JP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3464" y="2323"/>
              <a:ext cx="1571" cy="438"/>
              <a:chOff x="3464" y="2323"/>
              <a:chExt cx="1571" cy="438"/>
            </a:xfrm>
          </p:grpSpPr>
          <p:sp>
            <p:nvSpPr>
              <p:cNvPr id="119855" name="Rectangle 47"/>
              <p:cNvSpPr>
                <a:spLocks noChangeArrowheads="1"/>
              </p:cNvSpPr>
              <p:nvPr/>
            </p:nvSpPr>
            <p:spPr bwMode="auto">
              <a:xfrm flipH="1">
                <a:off x="3464" y="2323"/>
                <a:ext cx="67" cy="247"/>
              </a:xfrm>
              <a:prstGeom prst="rect">
                <a:avLst/>
              </a:prstGeom>
              <a:solidFill>
                <a:srgbClr val="CC00CC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56" name="AutoShape 48"/>
              <p:cNvSpPr>
                <a:spLocks noChangeArrowheads="1"/>
              </p:cNvSpPr>
              <p:nvPr/>
            </p:nvSpPr>
            <p:spPr bwMode="auto">
              <a:xfrm rot="16200000" flipH="1">
                <a:off x="4798" y="2523"/>
                <a:ext cx="264" cy="211"/>
              </a:xfrm>
              <a:prstGeom prst="flowChartManualOperation">
                <a:avLst/>
              </a:prstGeom>
              <a:solidFill>
                <a:srgbClr val="6633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cxnSp>
            <p:nvCxnSpPr>
              <p:cNvPr id="119857" name="AutoShape 49"/>
              <p:cNvCxnSpPr>
                <a:cxnSpLocks noChangeShapeType="1"/>
                <a:stCxn id="119855" idx="1"/>
                <a:endCxn id="119856" idx="0"/>
              </p:cNvCxnSpPr>
              <p:nvPr/>
            </p:nvCxnSpPr>
            <p:spPr bwMode="auto">
              <a:xfrm>
                <a:off x="3541" y="2446"/>
                <a:ext cx="1274" cy="184"/>
              </a:xfrm>
              <a:prstGeom prst="bentConnector3">
                <a:avLst>
                  <a:gd name="adj1" fmla="val 9057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  <p:grpSp>
          <p:nvGrpSpPr>
            <p:cNvPr id="12" name="Group 36"/>
            <p:cNvGrpSpPr>
              <a:grpSpLocks/>
            </p:cNvGrpSpPr>
            <p:nvPr/>
          </p:nvGrpSpPr>
          <p:grpSpPr bwMode="auto">
            <a:xfrm flipH="1">
              <a:off x="2825" y="2395"/>
              <a:ext cx="576" cy="478"/>
              <a:chOff x="4785" y="11039"/>
              <a:chExt cx="829" cy="688"/>
            </a:xfrm>
          </p:grpSpPr>
          <p:sp>
            <p:nvSpPr>
              <p:cNvPr id="119845" name="Freeform 3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46" name="Line 3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47" name="Line 3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48" name="Line 4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9849" name="Arc 4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6" name="右矢印 55"/>
          <p:cNvSpPr/>
          <p:nvPr/>
        </p:nvSpPr>
        <p:spPr>
          <a:xfrm rot="19376792" flipV="1">
            <a:off x="2911522" y="4631139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2270078" y="5153594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sp>
        <p:nvSpPr>
          <p:cNvPr id="58" name="右矢印 57"/>
          <p:cNvSpPr/>
          <p:nvPr/>
        </p:nvSpPr>
        <p:spPr>
          <a:xfrm rot="2223208" flipH="1" flipV="1">
            <a:off x="5302155" y="4633413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4619767" y="5183164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D7963426-54F3-4A80-8390-413B6EC5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CC4-0431-46A8-A5C5-1F301C304F2B}" type="slidenum">
              <a:rPr lang="en-US" altLang="ja-JP" smtClean="0">
                <a:solidFill>
                  <a:srgbClr val="000000"/>
                </a:solidFill>
              </a:rPr>
              <a:pPr/>
              <a:t>30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01979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2951 1.1111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en-US" altLang="ja-JP">
                <a:latin typeface="Arial" charset="0"/>
              </a:rPr>
              <a:t>Drag free and FP cavity: compatible?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4060825" y="2874963"/>
            <a:ext cx="10572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Local sensor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63525" y="4999038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Thruster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33" name="Line 5"/>
          <p:cNvSpPr>
            <a:spLocks noChangeShapeType="1"/>
          </p:cNvSpPr>
          <p:nvPr/>
        </p:nvSpPr>
        <p:spPr bwMode="auto">
          <a:xfrm flipV="1">
            <a:off x="846138" y="4424363"/>
            <a:ext cx="246062" cy="627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037388" y="4757738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Thruster</a:t>
            </a:r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 flipH="1">
            <a:off x="2705100" y="2674938"/>
            <a:ext cx="592138" cy="1079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2" name="Line 14"/>
          <p:cNvSpPr>
            <a:spLocks noChangeShapeType="1"/>
          </p:cNvSpPr>
          <p:nvPr/>
        </p:nvSpPr>
        <p:spPr bwMode="auto">
          <a:xfrm flipH="1">
            <a:off x="3443288" y="3273425"/>
            <a:ext cx="465137" cy="385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 flipV="1">
            <a:off x="7735888" y="4419600"/>
            <a:ext cx="100012" cy="388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4" name="Line 16"/>
          <p:cNvSpPr>
            <a:spLocks noChangeShapeType="1"/>
          </p:cNvSpPr>
          <p:nvPr/>
        </p:nvSpPr>
        <p:spPr bwMode="auto">
          <a:xfrm>
            <a:off x="5048250" y="3246438"/>
            <a:ext cx="465138" cy="385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4011613" y="4505325"/>
            <a:ext cx="10429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Mirror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 flipH="1" flipV="1">
            <a:off x="3729038" y="4557713"/>
            <a:ext cx="320675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7" name="Line 19"/>
          <p:cNvSpPr>
            <a:spLocks noChangeShapeType="1"/>
          </p:cNvSpPr>
          <p:nvPr/>
        </p:nvSpPr>
        <p:spPr bwMode="auto">
          <a:xfrm flipV="1">
            <a:off x="4900613" y="4530725"/>
            <a:ext cx="320675" cy="147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8" name="Line 20"/>
          <p:cNvSpPr>
            <a:spLocks noChangeShapeType="1"/>
          </p:cNvSpPr>
          <p:nvPr/>
        </p:nvSpPr>
        <p:spPr bwMode="auto">
          <a:xfrm>
            <a:off x="5580063" y="2620963"/>
            <a:ext cx="592137" cy="1081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49" name="AutoShape 21"/>
          <p:cNvSpPr>
            <a:spLocks noChangeArrowheads="1"/>
          </p:cNvSpPr>
          <p:nvPr/>
        </p:nvSpPr>
        <p:spPr bwMode="auto">
          <a:xfrm>
            <a:off x="3325813" y="1954213"/>
            <a:ext cx="2187575" cy="844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Relative position between mirror and S/C</a:t>
            </a:r>
          </a:p>
        </p:txBody>
      </p:sp>
      <p:sp>
        <p:nvSpPr>
          <p:cNvPr id="124950" name="Line 22"/>
          <p:cNvSpPr>
            <a:spLocks noChangeShapeType="1"/>
          </p:cNvSpPr>
          <p:nvPr/>
        </p:nvSpPr>
        <p:spPr bwMode="auto">
          <a:xfrm flipH="1" flipV="1">
            <a:off x="2665413" y="5443538"/>
            <a:ext cx="265112" cy="444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3386825" y="5296209"/>
            <a:ext cx="16065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Actuator</a:t>
            </a:r>
          </a:p>
        </p:txBody>
      </p:sp>
      <p:sp>
        <p:nvSpPr>
          <p:cNvPr id="124952" name="Line 24"/>
          <p:cNvSpPr>
            <a:spLocks noChangeShapeType="1"/>
          </p:cNvSpPr>
          <p:nvPr/>
        </p:nvSpPr>
        <p:spPr bwMode="auto">
          <a:xfrm flipH="1" flipV="1">
            <a:off x="3430588" y="4757738"/>
            <a:ext cx="558800" cy="519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4953" name="AutoShape 25"/>
          <p:cNvSpPr>
            <a:spLocks noChangeArrowheads="1"/>
          </p:cNvSpPr>
          <p:nvPr/>
        </p:nvSpPr>
        <p:spPr bwMode="auto">
          <a:xfrm>
            <a:off x="2965450" y="5792788"/>
            <a:ext cx="2605088" cy="8302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Arial" charset="0"/>
              </a:rPr>
              <a:t>Interferometer output (GW signal)</a:t>
            </a:r>
            <a:endParaRPr lang="en-US" altLang="ja-JP" sz="20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950913" y="2813050"/>
            <a:ext cx="7042150" cy="2768600"/>
            <a:chOff x="599" y="1772"/>
            <a:chExt cx="4436" cy="1744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599" y="1788"/>
              <a:ext cx="2789" cy="1728"/>
              <a:chOff x="599" y="1788"/>
              <a:chExt cx="2789" cy="1728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798" y="1788"/>
                <a:ext cx="1730" cy="1728"/>
                <a:chOff x="798" y="1788"/>
                <a:chExt cx="1730" cy="1728"/>
              </a:xfrm>
            </p:grpSpPr>
            <p:sp>
              <p:nvSpPr>
                <p:cNvPr id="124940" name="Oval 12"/>
                <p:cNvSpPr>
                  <a:spLocks noChangeArrowheads="1"/>
                </p:cNvSpPr>
                <p:nvPr/>
              </p:nvSpPr>
              <p:spPr bwMode="auto">
                <a:xfrm>
                  <a:off x="798" y="1788"/>
                  <a:ext cx="1730" cy="1728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4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96" y="1949"/>
                  <a:ext cx="675" cy="3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2000" b="1">
                      <a:solidFill>
                        <a:srgbClr val="0000FF"/>
                      </a:solidFill>
                      <a:latin typeface="Arial" charset="0"/>
                    </a:rPr>
                    <a:t>S/C II</a:t>
                  </a:r>
                  <a:endParaRPr lang="en-US" altLang="ja-JP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" name="Group 30"/>
              <p:cNvGrpSpPr>
                <a:grpSpLocks/>
              </p:cNvGrpSpPr>
              <p:nvPr/>
            </p:nvGrpSpPr>
            <p:grpSpPr bwMode="auto">
              <a:xfrm>
                <a:off x="599" y="2339"/>
                <a:ext cx="1571" cy="439"/>
                <a:chOff x="599" y="2339"/>
                <a:chExt cx="1571" cy="439"/>
              </a:xfrm>
            </p:grpSpPr>
            <p:sp>
              <p:nvSpPr>
                <p:cNvPr id="124959" name="AutoShape 31"/>
                <p:cNvSpPr>
                  <a:spLocks noChangeArrowheads="1"/>
                </p:cNvSpPr>
                <p:nvPr/>
              </p:nvSpPr>
              <p:spPr bwMode="auto">
                <a:xfrm rot="5400000">
                  <a:off x="572" y="2541"/>
                  <a:ext cx="264" cy="210"/>
                </a:xfrm>
                <a:prstGeom prst="flowChartManualOperation">
                  <a:avLst/>
                </a:prstGeom>
                <a:solidFill>
                  <a:srgbClr val="6633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60" name="Rectangle 32"/>
                <p:cNvSpPr>
                  <a:spLocks noChangeArrowheads="1"/>
                </p:cNvSpPr>
                <p:nvPr/>
              </p:nvSpPr>
              <p:spPr bwMode="auto">
                <a:xfrm>
                  <a:off x="2102" y="2339"/>
                  <a:ext cx="68" cy="248"/>
                </a:xfrm>
                <a:prstGeom prst="rect">
                  <a:avLst/>
                </a:prstGeom>
                <a:solidFill>
                  <a:srgbClr val="CC00CC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124961" name="AutoShape 33"/>
                <p:cNvCxnSpPr>
                  <a:cxnSpLocks noChangeShapeType="1"/>
                  <a:stCxn id="124960" idx="1"/>
                  <a:endCxn id="124940" idx="2"/>
                </p:cNvCxnSpPr>
                <p:nvPr/>
              </p:nvCxnSpPr>
              <p:spPr bwMode="auto">
                <a:xfrm rot="10800000" flipV="1">
                  <a:off x="789" y="2463"/>
                  <a:ext cx="1304" cy="189"/>
                </a:xfrm>
                <a:prstGeom prst="bentConnector3">
                  <a:avLst>
                    <a:gd name="adj1" fmla="val 89722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  <p:grpSp>
            <p:nvGrpSpPr>
              <p:cNvPr id="6" name="Group 38"/>
              <p:cNvGrpSpPr>
                <a:grpSpLocks/>
              </p:cNvGrpSpPr>
              <p:nvPr/>
            </p:nvGrpSpPr>
            <p:grpSpPr bwMode="auto">
              <a:xfrm>
                <a:off x="1055" y="2561"/>
                <a:ext cx="2333" cy="732"/>
                <a:chOff x="1055" y="2561"/>
                <a:chExt cx="2333" cy="732"/>
              </a:xfrm>
            </p:grpSpPr>
            <p:sp>
              <p:nvSpPr>
                <p:cNvPr id="124967" name="Rectangle 39"/>
                <p:cNvSpPr>
                  <a:spLocks noChangeArrowheads="1"/>
                </p:cNvSpPr>
                <p:nvPr/>
              </p:nvSpPr>
              <p:spPr bwMode="auto">
                <a:xfrm rot="2679310">
                  <a:off x="1527" y="2570"/>
                  <a:ext cx="36" cy="17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7" name="Group 40"/>
                <p:cNvGrpSpPr>
                  <a:grpSpLocks/>
                </p:cNvGrpSpPr>
                <p:nvPr/>
              </p:nvGrpSpPr>
              <p:grpSpPr bwMode="auto">
                <a:xfrm>
                  <a:off x="1055" y="2561"/>
                  <a:ext cx="2333" cy="732"/>
                  <a:chOff x="1055" y="2561"/>
                  <a:chExt cx="2333" cy="732"/>
                </a:xfrm>
              </p:grpSpPr>
              <p:sp>
                <p:nvSpPr>
                  <p:cNvPr id="124969" name="Rectangle 41"/>
                  <p:cNvSpPr>
                    <a:spLocks noChangeArrowheads="1"/>
                  </p:cNvSpPr>
                  <p:nvPr/>
                </p:nvSpPr>
                <p:spPr bwMode="auto">
                  <a:xfrm rot="2679310">
                    <a:off x="1527" y="2570"/>
                    <a:ext cx="36" cy="170"/>
                  </a:xfrm>
                  <a:prstGeom prst="rect">
                    <a:avLst/>
                  </a:prstGeom>
                  <a:noFill/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497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567" y="2632"/>
                    <a:ext cx="1" cy="474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4971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1" y="2652"/>
                    <a:ext cx="1997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497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055" y="2561"/>
                    <a:ext cx="337" cy="177"/>
                  </a:xfrm>
                  <a:prstGeom prst="rect">
                    <a:avLst/>
                  </a:prstGeom>
                  <a:solidFill>
                    <a:srgbClr val="0000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4973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716"/>
                    <a:ext cx="68" cy="248"/>
                  </a:xfrm>
                  <a:prstGeom prst="rect">
                    <a:avLst/>
                  </a:prstGeom>
                  <a:solidFill>
                    <a:srgbClr val="FF9900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1455" y="3111"/>
                    <a:ext cx="216" cy="173"/>
                    <a:chOff x="1455" y="3111"/>
                    <a:chExt cx="216" cy="173"/>
                  </a:xfrm>
                </p:grpSpPr>
                <p:sp>
                  <p:nvSpPr>
                    <p:cNvPr id="124975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9" y="3189"/>
                      <a:ext cx="115" cy="95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74295" tIns="8890" rIns="74295" bIns="8890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976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5" y="3111"/>
                      <a:ext cx="216" cy="78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74295" tIns="8890" rIns="74295" bIns="8890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124977" name="AutoShape 49"/>
                  <p:cNvCxnSpPr>
                    <a:cxnSpLocks noChangeShapeType="1"/>
                    <a:stCxn id="124975" idx="2"/>
                    <a:endCxn id="124973" idx="1"/>
                  </p:cNvCxnSpPr>
                  <p:nvPr/>
                </p:nvCxnSpPr>
                <p:spPr bwMode="auto">
                  <a:xfrm rot="5400000" flipH="1" flipV="1">
                    <a:off x="1603" y="2804"/>
                    <a:ext cx="453" cy="526"/>
                  </a:xfrm>
                  <a:prstGeom prst="bentConnector4">
                    <a:avLst>
                      <a:gd name="adj1" fmla="val -29579"/>
                      <a:gd name="adj2" fmla="val 56273"/>
                    </a:avLst>
                  </a:prstGeom>
                  <a:noFill/>
                  <a:ln w="38100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ffectLst/>
                </p:spPr>
              </p:cxnSp>
            </p:grpSp>
          </p:grpSp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2233" y="2412"/>
                <a:ext cx="576" cy="478"/>
                <a:chOff x="4785" y="11039"/>
                <a:chExt cx="829" cy="688"/>
              </a:xfrm>
            </p:grpSpPr>
            <p:sp>
              <p:nvSpPr>
                <p:cNvPr id="124979" name="Freeform 51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0" name="Line 52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1" name="Line 53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2" name="Line 54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3" name="Arc 55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0" name="Group 62"/>
            <p:cNvGrpSpPr>
              <a:grpSpLocks/>
            </p:cNvGrpSpPr>
            <p:nvPr/>
          </p:nvGrpSpPr>
          <p:grpSpPr bwMode="auto">
            <a:xfrm>
              <a:off x="2825" y="1772"/>
              <a:ext cx="2210" cy="1728"/>
              <a:chOff x="2825" y="1772"/>
              <a:chExt cx="2210" cy="1728"/>
            </a:xfrm>
          </p:grpSpPr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3106" y="1772"/>
                <a:ext cx="1730" cy="1728"/>
                <a:chOff x="3106" y="1772"/>
                <a:chExt cx="1730" cy="1728"/>
              </a:xfrm>
            </p:grpSpPr>
            <p:sp>
              <p:nvSpPr>
                <p:cNvPr id="124937" name="Oval 9"/>
                <p:cNvSpPr>
                  <a:spLocks noChangeArrowheads="1"/>
                </p:cNvSpPr>
                <p:nvPr/>
              </p:nvSpPr>
              <p:spPr bwMode="auto">
                <a:xfrm flipH="1">
                  <a:off x="3106" y="1772"/>
                  <a:ext cx="1730" cy="1728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3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944" y="1891"/>
                  <a:ext cx="675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sz="2000" b="1">
                      <a:solidFill>
                        <a:srgbClr val="0000FF"/>
                      </a:solidFill>
                      <a:latin typeface="Arial" charset="0"/>
                    </a:rPr>
                    <a:t>S/C I</a:t>
                  </a:r>
                  <a:endParaRPr lang="en-US" altLang="ja-JP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3464" y="2323"/>
                <a:ext cx="1571" cy="438"/>
                <a:chOff x="3464" y="2323"/>
                <a:chExt cx="1571" cy="438"/>
              </a:xfrm>
            </p:grpSpPr>
            <p:sp>
              <p:nvSpPr>
                <p:cNvPr id="124963" name="Rectangle 35"/>
                <p:cNvSpPr>
                  <a:spLocks noChangeArrowheads="1"/>
                </p:cNvSpPr>
                <p:nvPr/>
              </p:nvSpPr>
              <p:spPr bwMode="auto">
                <a:xfrm flipH="1">
                  <a:off x="3464" y="2323"/>
                  <a:ext cx="67" cy="247"/>
                </a:xfrm>
                <a:prstGeom prst="rect">
                  <a:avLst/>
                </a:prstGeom>
                <a:solidFill>
                  <a:srgbClr val="CC00CC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64" name="AutoShape 3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798" y="2523"/>
                  <a:ext cx="264" cy="211"/>
                </a:xfrm>
                <a:prstGeom prst="flowChartManualOperation">
                  <a:avLst/>
                </a:prstGeom>
                <a:solidFill>
                  <a:srgbClr val="6633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124965" name="AutoShape 37"/>
                <p:cNvCxnSpPr>
                  <a:cxnSpLocks noChangeShapeType="1"/>
                  <a:stCxn id="124963" idx="1"/>
                  <a:endCxn id="124964" idx="0"/>
                </p:cNvCxnSpPr>
                <p:nvPr/>
              </p:nvCxnSpPr>
              <p:spPr bwMode="auto">
                <a:xfrm>
                  <a:off x="3541" y="2446"/>
                  <a:ext cx="1274" cy="184"/>
                </a:xfrm>
                <a:prstGeom prst="bentConnector3">
                  <a:avLst>
                    <a:gd name="adj1" fmla="val 90579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  <p:grpSp>
            <p:nvGrpSpPr>
              <p:cNvPr id="13" name="Group 56"/>
              <p:cNvGrpSpPr>
                <a:grpSpLocks/>
              </p:cNvGrpSpPr>
              <p:nvPr/>
            </p:nvGrpSpPr>
            <p:grpSpPr bwMode="auto">
              <a:xfrm flipH="1">
                <a:off x="2825" y="2395"/>
                <a:ext cx="576" cy="478"/>
                <a:chOff x="4785" y="11039"/>
                <a:chExt cx="829" cy="688"/>
              </a:xfrm>
            </p:grpSpPr>
            <p:sp>
              <p:nvSpPr>
                <p:cNvPr id="124985" name="Freeform 5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6" name="Line 5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7" name="Line 5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8" name="Line 6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89" name="Arc 6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5570538" y="2232025"/>
            <a:ext cx="3322637" cy="4625975"/>
            <a:chOff x="3509" y="1406"/>
            <a:chExt cx="2093" cy="2914"/>
          </a:xfrm>
        </p:grpSpPr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3509" y="1406"/>
              <a:ext cx="2093" cy="2914"/>
              <a:chOff x="3509" y="1406"/>
              <a:chExt cx="2093" cy="2914"/>
            </a:xfrm>
          </p:grpSpPr>
          <p:sp>
            <p:nvSpPr>
              <p:cNvPr id="124954" name="AutoShape 26"/>
              <p:cNvSpPr>
                <a:spLocks noChangeArrowheads="1"/>
              </p:cNvSpPr>
              <p:nvPr/>
            </p:nvSpPr>
            <p:spPr bwMode="auto">
              <a:xfrm>
                <a:off x="3509" y="1406"/>
                <a:ext cx="1901" cy="2914"/>
              </a:xfrm>
              <a:prstGeom prst="curvedLeftArrow">
                <a:avLst>
                  <a:gd name="adj1" fmla="val 8104"/>
                  <a:gd name="adj2" fmla="val 38762"/>
                  <a:gd name="adj3" fmla="val 2693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6" name="Group 27"/>
              <p:cNvGrpSpPr>
                <a:grpSpLocks/>
              </p:cNvGrpSpPr>
              <p:nvPr/>
            </p:nvGrpSpPr>
            <p:grpSpPr bwMode="auto">
              <a:xfrm>
                <a:off x="5148" y="2387"/>
                <a:ext cx="454" cy="453"/>
                <a:chOff x="612" y="1253"/>
                <a:chExt cx="454" cy="453"/>
              </a:xfrm>
            </p:grpSpPr>
            <p:sp>
              <p:nvSpPr>
                <p:cNvPr id="124956" name="Line 28"/>
                <p:cNvSpPr>
                  <a:spLocks noChangeShapeType="1"/>
                </p:cNvSpPr>
                <p:nvPr/>
              </p:nvSpPr>
              <p:spPr bwMode="auto">
                <a:xfrm>
                  <a:off x="612" y="1253"/>
                  <a:ext cx="454" cy="453"/>
                </a:xfrm>
                <a:prstGeom prst="line">
                  <a:avLst/>
                </a:prstGeom>
                <a:noFill/>
                <a:ln w="1270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495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612" y="1253"/>
                  <a:ext cx="454" cy="453"/>
                </a:xfrm>
                <a:prstGeom prst="line">
                  <a:avLst/>
                </a:prstGeom>
                <a:noFill/>
                <a:ln w="1270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24998" name="AutoShape 70"/>
            <p:cNvSpPr>
              <a:spLocks noChangeArrowheads="1"/>
            </p:cNvSpPr>
            <p:nvPr/>
          </p:nvSpPr>
          <p:spPr bwMode="auto">
            <a:xfrm>
              <a:off x="4646" y="1508"/>
              <a:ext cx="903" cy="52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>
                  <a:solidFill>
                    <a:srgbClr val="000000"/>
                  </a:solidFill>
                  <a:latin typeface="Arial" charset="0"/>
                </a:rPr>
                <a:t>No signal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>
                  <a:solidFill>
                    <a:srgbClr val="000000"/>
                  </a:solidFill>
                  <a:latin typeface="Arial" charset="0"/>
                </a:rPr>
                <a:t>mixture</a:t>
              </a:r>
            </a:p>
          </p:txBody>
        </p:sp>
      </p:grpSp>
      <p:sp>
        <p:nvSpPr>
          <p:cNvPr id="68" name="右矢印 67"/>
          <p:cNvSpPr/>
          <p:nvPr/>
        </p:nvSpPr>
        <p:spPr>
          <a:xfrm rot="2223208" flipH="1" flipV="1">
            <a:off x="5302155" y="4633413"/>
            <a:ext cx="736979" cy="395785"/>
          </a:xfrm>
          <a:prstGeom prst="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4619767" y="5183164"/>
            <a:ext cx="1840172" cy="4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Gravity force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13FCB13D-82A2-43A9-90A7-E4F0093D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CC4-0431-46A8-A5C5-1F301C304F2B}" type="slidenum">
              <a:rPr lang="en-US" altLang="ja-JP" smtClean="0">
                <a:solidFill>
                  <a:srgbClr val="000000"/>
                </a:solidFill>
              </a:rPr>
              <a:pPr/>
              <a:t>31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199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>
                <a:latin typeface="Arial" charset="0"/>
              </a:rPr>
              <a:t>Orbit and constellation (preliminary)</a:t>
            </a:r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1866900" y="2717800"/>
            <a:ext cx="5146675" cy="25685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4284663" y="3844925"/>
            <a:ext cx="338137" cy="3381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4964113" y="2670175"/>
            <a:ext cx="176212" cy="1762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1954213" y="3381375"/>
            <a:ext cx="276225" cy="347663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89"/>
              </a:cxn>
              <a:cxn ang="0">
                <a:pos x="150" y="126"/>
              </a:cxn>
              <a:cxn ang="0">
                <a:pos x="16" y="0"/>
              </a:cxn>
            </a:cxnLst>
            <a:rect l="0" t="0" r="r" b="b"/>
            <a:pathLst>
              <a:path w="150" h="189">
                <a:moveTo>
                  <a:pt x="16" y="0"/>
                </a:moveTo>
                <a:lnTo>
                  <a:pt x="0" y="189"/>
                </a:lnTo>
                <a:lnTo>
                  <a:pt x="150" y="126"/>
                </a:lnTo>
                <a:lnTo>
                  <a:pt x="16" y="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4546600" y="5184775"/>
            <a:ext cx="414338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" y="15"/>
              </a:cxn>
              <a:cxn ang="0">
                <a:pos x="79" y="118"/>
              </a:cxn>
              <a:cxn ang="0">
                <a:pos x="0" y="0"/>
              </a:cxn>
            </a:cxnLst>
            <a:rect l="0" t="0" r="r" b="b"/>
            <a:pathLst>
              <a:path w="205" h="118">
                <a:moveTo>
                  <a:pt x="0" y="0"/>
                </a:moveTo>
                <a:lnTo>
                  <a:pt x="205" y="15"/>
                </a:lnTo>
                <a:lnTo>
                  <a:pt x="79" y="118"/>
                </a:lnTo>
                <a:lnTo>
                  <a:pt x="0" y="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22963" y="2835275"/>
            <a:ext cx="311150" cy="395288"/>
            <a:chOff x="3731" y="1786"/>
            <a:chExt cx="196" cy="249"/>
          </a:xfrm>
        </p:grpSpPr>
        <p:sp>
          <p:nvSpPr>
            <p:cNvPr id="55305" name="Freeform 9"/>
            <p:cNvSpPr>
              <a:spLocks/>
            </p:cNvSpPr>
            <p:nvPr/>
          </p:nvSpPr>
          <p:spPr bwMode="auto">
            <a:xfrm>
              <a:off x="3731" y="1830"/>
              <a:ext cx="194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268"/>
                </a:cxn>
                <a:cxn ang="0">
                  <a:pos x="253" y="15"/>
                </a:cxn>
                <a:cxn ang="0">
                  <a:pos x="0" y="0"/>
                </a:cxn>
              </a:cxnLst>
              <a:rect l="0" t="0" r="r" b="b"/>
              <a:pathLst>
                <a:path w="253" h="268">
                  <a:moveTo>
                    <a:pt x="0" y="0"/>
                  </a:moveTo>
                  <a:lnTo>
                    <a:pt x="119" y="268"/>
                  </a:lnTo>
                  <a:lnTo>
                    <a:pt x="253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auto">
            <a:xfrm flipH="1" flipV="1">
              <a:off x="3733" y="1786"/>
              <a:ext cx="194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268"/>
                </a:cxn>
                <a:cxn ang="0">
                  <a:pos x="253" y="15"/>
                </a:cxn>
                <a:cxn ang="0">
                  <a:pos x="0" y="0"/>
                </a:cxn>
              </a:cxnLst>
              <a:rect l="0" t="0" r="r" b="b"/>
              <a:pathLst>
                <a:path w="253" h="268">
                  <a:moveTo>
                    <a:pt x="0" y="0"/>
                  </a:moveTo>
                  <a:lnTo>
                    <a:pt x="119" y="268"/>
                  </a:lnTo>
                  <a:lnTo>
                    <a:pt x="253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638550" y="5446713"/>
            <a:ext cx="1227138" cy="1122362"/>
            <a:chOff x="335" y="1710"/>
            <a:chExt cx="2393" cy="2190"/>
          </a:xfrm>
        </p:grpSpPr>
        <p:sp>
          <p:nvSpPr>
            <p:cNvPr id="55308" name="Oval 12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09" name="Oval 13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4" name="Line 18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6" name="Freeform 20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7" name="Line 21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8" name="Line 22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55320" name="Freeform 2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1" name="Line 2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2" name="Line 2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3" name="Line 2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4" name="Arc 2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25" name="Freeform 29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6" name="Freeform 30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7" name="Freeform 31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8" name="Freeform 32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9" name="Freeform 33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0" name="Arc 34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1" name="Arc 35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2" name="Freeform 36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3" name="Line 37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4" name="Line 38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5" name="Arc 39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6" name="Arc 40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7" name="Arc 41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8" name="Arc 42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9" name="Arc 43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0" name="Line 44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1" name="Freeform 45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2" name="Line 46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3" name="Line 47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5" name="Group 48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55345" name="Freeform 4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6" name="Line 5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7" name="Line 5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8" name="Line 5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9" name="Arc 5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50" name="Freeform 54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1" name="Freeform 55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2" name="Freeform 56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3" name="Freeform 57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4" name="Freeform 58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5" name="Arc 59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6" name="Arc 60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7" name="Freeform 61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8" name="Line 62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9" name="Line 63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0" name="Line 64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1" name="Arc 65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2" name="Arc 66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3" name="Arc 67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4" name="Arc 68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5" name="Arc 69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6" name="Line 70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7" name="Line 71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oup 72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55369" name="Rectangle 73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70" name="Rectangle 74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75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55372" name="Rectangle 7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73" name="Rectangle 7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74" name="Rectangle 78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5" name="Rectangle 79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6" name="Rectangle 80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7" name="Freeform 81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8" name="Freeform 82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9" name="Freeform 83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0" name="Rectangle 84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1" name="Rectangle 85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2" name="Rectangle 86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3" name="Line 87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4" name="Rectangle 88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5" name="Freeform 89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6" name="Line 90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7" name="Line 91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8" name="Group 92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55389" name="Freeform 9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0" name="Line 9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1" name="Line 9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2" name="Line 9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3" name="Arc 9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94" name="Freeform 98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5" name="Freeform 99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6" name="Arc 100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7" name="Arc 101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8" name="Freeform 102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9" name="Line 103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0" name="Line 104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1" name="Arc 105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2" name="Arc 106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3" name="Arc 107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4" name="Arc 108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5" name="Arc 109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6" name="Line 110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7" name="Freeform 111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8" name="Line 112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9" name="Line 113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9" name="Group 114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55411" name="Freeform 11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2" name="Line 11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3" name="Line 11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4" name="Line 11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5" name="Arc 119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16" name="Freeform 120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17" name="Freeform 121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18" name="Arc 122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19" name="Arc 123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0" name="Freeform 124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1" name="Line 125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2" name="Line 126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3" name="Line 127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4" name="Arc 128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5" name="Arc 129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6" name="Arc 130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7" name="Arc 131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8" name="Arc 132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9" name="Line 133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30" name="Line 134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0" name="Group 135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55432" name="Rectangle 13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33" name="Rectangle 13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Group 138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55435" name="Rectangle 13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36" name="Rectangle 14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37" name="Rectangle 141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38" name="Rectangle 142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39" name="Rectangle 143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0" name="Rectangle 144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1" name="Rectangle 145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2" name="Rectangle 146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3" name="Line 147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4" name="Rectangle 148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5" name="Freeform 149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6" name="Line 150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7" name="Line 151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2" name="Group 152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55449" name="Freeform 15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0" name="Line 15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1" name="Line 15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2" name="Line 15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3" name="Arc 15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54" name="Freeform 158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5" name="Freeform 159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6" name="Arc 160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7" name="Arc 161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8" name="Freeform 162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9" name="Line 163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0" name="Line 164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1" name="Arc 165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2" name="Arc 166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3" name="Arc 167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4" name="Arc 168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5" name="Arc 169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6" name="Line 170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7" name="Freeform 171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8" name="Line 172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9" name="Line 173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55471" name="Freeform 17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2" name="Line 17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3" name="Line 17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4" name="Line 17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5" name="Arc 179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76" name="Freeform 180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77" name="Freeform 181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78" name="Arc 182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79" name="Arc 183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0" name="Freeform 184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1" name="Line 185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2" name="Line 186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3" name="Line 187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4" name="Arc 188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5" name="Arc 189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6" name="Arc 190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7" name="Arc 191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8" name="Arc 192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9" name="Line 193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90" name="Line 194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" name="Group 195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55492" name="Rectangle 19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93" name="Rectangle 19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198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55495" name="Rectangle 19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96" name="Rectangle 20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97" name="Rectangle 201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98" name="Rectangle 202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99" name="Rectangle 20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" name="Group 204"/>
          <p:cNvGrpSpPr>
            <a:grpSpLocks/>
          </p:cNvGrpSpPr>
          <p:nvPr/>
        </p:nvGrpSpPr>
        <p:grpSpPr bwMode="auto">
          <a:xfrm>
            <a:off x="823913" y="2205038"/>
            <a:ext cx="1227137" cy="1122362"/>
            <a:chOff x="335" y="1710"/>
            <a:chExt cx="2393" cy="2190"/>
          </a:xfrm>
        </p:grpSpPr>
        <p:sp>
          <p:nvSpPr>
            <p:cNvPr id="55501" name="Oval 205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2" name="Oval 206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3" name="Oval 207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4" name="Rectangle 208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5" name="Rectangle 209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6" name="Rectangle 210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7" name="Line 211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8" name="Rectangle 212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9" name="Freeform 213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10" name="Line 214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11" name="Line 215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216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55513" name="Freeform 2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4" name="Line 2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5" name="Line 2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6" name="Line 2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7" name="Arc 2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18" name="Freeform 222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19" name="Freeform 223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0" name="Freeform 224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1" name="Freeform 225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2" name="Freeform 226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3" name="Arc 227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4" name="Arc 228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5" name="Freeform 229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6" name="Line 230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7" name="Line 231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8" name="Arc 232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9" name="Arc 233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0" name="Arc 234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1" name="Arc 235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2" name="Arc 236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3" name="Line 237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4" name="Freeform 238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5" name="Line 239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6" name="Line 240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8" name="Group 241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55538" name="Freeform 2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39" name="Line 2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40" name="Line 2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41" name="Line 2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42" name="Arc 2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43" name="Freeform 247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4" name="Freeform 248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5" name="Freeform 249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6" name="Freeform 250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7" name="Freeform 251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8" name="Arc 252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9" name="Arc 253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0" name="Freeform 254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1" name="Line 255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2" name="Line 256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3" name="Line 257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4" name="Arc 258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5" name="Arc 259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6" name="Arc 260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7" name="Arc 261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8" name="Arc 262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9" name="Line 263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60" name="Line 264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9" name="Group 265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55562" name="Rectangle 26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63" name="Rectangle 26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0" name="Group 268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55565" name="Rectangle 26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66" name="Rectangle 27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67" name="Rectangle 271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68" name="Rectangle 272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69" name="Rectangle 273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0" name="Freeform 274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1" name="Freeform 275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2" name="Freeform 276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3" name="Rectangle 277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4" name="Rectangle 278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5" name="Rectangle 279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6" name="Line 280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7" name="Rectangle 281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8" name="Freeform 282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9" name="Line 283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80" name="Line 284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1" name="Group 285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55582" name="Freeform 28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3" name="Line 28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4" name="Line 28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5" name="Line 28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6" name="Arc 29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87" name="Freeform 291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88" name="Freeform 292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89" name="Arc 293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0" name="Arc 294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1" name="Freeform 295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2" name="Line 296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3" name="Line 297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4" name="Arc 298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5" name="Arc 299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6" name="Arc 300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7" name="Arc 301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8" name="Arc 302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9" name="Line 303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00" name="Freeform 304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01" name="Line 305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02" name="Line 306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2" name="Group 307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55604" name="Freeform 30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5" name="Line 30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6" name="Line 31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7" name="Line 31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8" name="Arc 31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09" name="Freeform 313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0" name="Freeform 314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1" name="Arc 315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2" name="Arc 316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3" name="Freeform 317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4" name="Line 318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5" name="Line 319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6" name="Line 320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7" name="Arc 321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8" name="Arc 322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9" name="Arc 323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0" name="Arc 324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1" name="Arc 325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2" name="Line 326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3" name="Line 327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" name="Group 328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55625" name="Rectangle 32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26" name="Rectangle 33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4" name="Group 331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55628" name="Rectangle 33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29" name="Rectangle 33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30" name="Rectangle 334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1" name="Rectangle 335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2" name="Rectangle 336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3" name="Rectangle 337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4" name="Rectangle 338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5" name="Rectangle 339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6" name="Line 340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7" name="Rectangle 341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8" name="Freeform 342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9" name="Line 343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40" name="Line 344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5" name="Group 345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55642" name="Freeform 34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3" name="Line 34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4" name="Line 34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5" name="Line 34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6" name="Arc 35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47" name="Freeform 351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48" name="Freeform 352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49" name="Arc 353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0" name="Arc 354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1" name="Freeform 355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2" name="Line 356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3" name="Line 357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4" name="Arc 358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5" name="Arc 359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6" name="Arc 360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7" name="Arc 361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8" name="Arc 362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9" name="Line 363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60" name="Freeform 364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61" name="Line 365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62" name="Line 366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6" name="Group 367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55664" name="Freeform 36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5" name="Line 36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6" name="Line 37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7" name="Line 37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8" name="Arc 37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69" name="Freeform 373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0" name="Freeform 374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1" name="Arc 375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2" name="Arc 376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3" name="Freeform 377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4" name="Line 378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5" name="Line 379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6" name="Line 380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7" name="Arc 381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8" name="Arc 382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9" name="Arc 383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0" name="Arc 384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1" name="Arc 385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2" name="Line 386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3" name="Line 387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7" name="Group 388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55685" name="Rectangle 38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86" name="Rectangle 39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8" name="Group 391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55688" name="Rectangle 39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89" name="Rectangle 39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90" name="Rectangle 394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91" name="Rectangle 395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92" name="Rectangle 396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9" name="Group 397"/>
          <p:cNvGrpSpPr>
            <a:grpSpLocks/>
          </p:cNvGrpSpPr>
          <p:nvPr/>
        </p:nvGrpSpPr>
        <p:grpSpPr bwMode="auto">
          <a:xfrm>
            <a:off x="6183313" y="1743075"/>
            <a:ext cx="1228725" cy="1344613"/>
            <a:chOff x="4266" y="940"/>
            <a:chExt cx="774" cy="847"/>
          </a:xfrm>
        </p:grpSpPr>
        <p:grpSp>
          <p:nvGrpSpPr>
            <p:cNvPr id="30" name="Group 398"/>
            <p:cNvGrpSpPr>
              <a:grpSpLocks/>
            </p:cNvGrpSpPr>
            <p:nvPr/>
          </p:nvGrpSpPr>
          <p:grpSpPr bwMode="auto">
            <a:xfrm>
              <a:off x="4266" y="940"/>
              <a:ext cx="773" cy="707"/>
              <a:chOff x="335" y="1710"/>
              <a:chExt cx="2393" cy="2190"/>
            </a:xfrm>
          </p:grpSpPr>
          <p:sp>
            <p:nvSpPr>
              <p:cNvPr id="55695" name="Oval 399"/>
              <p:cNvSpPr>
                <a:spLocks noChangeArrowheads="1"/>
              </p:cNvSpPr>
              <p:nvPr/>
            </p:nvSpPr>
            <p:spPr bwMode="auto">
              <a:xfrm rot="-28819849">
                <a:off x="1918" y="3088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6" name="Oval 400"/>
              <p:cNvSpPr>
                <a:spLocks noChangeArrowheads="1"/>
              </p:cNvSpPr>
              <p:nvPr/>
            </p:nvSpPr>
            <p:spPr bwMode="auto">
              <a:xfrm rot="7200911">
                <a:off x="1126" y="171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7" name="Oval 401"/>
              <p:cNvSpPr>
                <a:spLocks noChangeArrowheads="1"/>
              </p:cNvSpPr>
              <p:nvPr/>
            </p:nvSpPr>
            <p:spPr bwMode="auto">
              <a:xfrm>
                <a:off x="335" y="309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8" name="Rectangle 402"/>
              <p:cNvSpPr>
                <a:spLocks noChangeArrowheads="1"/>
              </p:cNvSpPr>
              <p:nvPr/>
            </p:nvSpPr>
            <p:spPr bwMode="auto">
              <a:xfrm rot="-17064441">
                <a:off x="779" y="3361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9" name="Rectangle 403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0" name="Rectangle 404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1" name="Line 405"/>
              <p:cNvSpPr>
                <a:spLocks noChangeShapeType="1"/>
              </p:cNvSpPr>
              <p:nvPr/>
            </p:nvSpPr>
            <p:spPr bwMode="auto">
              <a:xfrm flipV="1">
                <a:off x="435" y="3495"/>
                <a:ext cx="1474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2" name="Rectangle 406"/>
              <p:cNvSpPr>
                <a:spLocks noChangeArrowheads="1"/>
              </p:cNvSpPr>
              <p:nvPr/>
            </p:nvSpPr>
            <p:spPr bwMode="auto">
              <a:xfrm>
                <a:off x="418" y="3452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3" name="Freeform 407"/>
              <p:cNvSpPr>
                <a:spLocks/>
              </p:cNvSpPr>
              <p:nvPr/>
            </p:nvSpPr>
            <p:spPr bwMode="auto">
              <a:xfrm>
                <a:off x="904" y="3464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4" name="Line 408"/>
              <p:cNvSpPr>
                <a:spLocks noChangeShapeType="1"/>
              </p:cNvSpPr>
              <p:nvPr/>
            </p:nvSpPr>
            <p:spPr bwMode="auto">
              <a:xfrm>
                <a:off x="906" y="3465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5" name="Line 409"/>
              <p:cNvSpPr>
                <a:spLocks noChangeShapeType="1"/>
              </p:cNvSpPr>
              <p:nvPr/>
            </p:nvSpPr>
            <p:spPr bwMode="auto">
              <a:xfrm>
                <a:off x="908" y="352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31" name="Group 410"/>
              <p:cNvGrpSpPr>
                <a:grpSpLocks/>
              </p:cNvGrpSpPr>
              <p:nvPr/>
            </p:nvGrpSpPr>
            <p:grpSpPr bwMode="auto">
              <a:xfrm>
                <a:off x="1032" y="3383"/>
                <a:ext cx="267" cy="224"/>
                <a:chOff x="4785" y="11039"/>
                <a:chExt cx="829" cy="688"/>
              </a:xfrm>
            </p:grpSpPr>
            <p:sp>
              <p:nvSpPr>
                <p:cNvPr id="55707" name="Freeform 411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08" name="Line 412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09" name="Line 413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10" name="Line 414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11" name="Arc 415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12" name="Freeform 416"/>
              <p:cNvSpPr>
                <a:spLocks/>
              </p:cNvSpPr>
              <p:nvPr/>
            </p:nvSpPr>
            <p:spPr bwMode="auto">
              <a:xfrm>
                <a:off x="993" y="3452"/>
                <a:ext cx="972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3" name="Freeform 417"/>
              <p:cNvSpPr>
                <a:spLocks/>
              </p:cNvSpPr>
              <p:nvPr/>
            </p:nvSpPr>
            <p:spPr bwMode="auto">
              <a:xfrm flipV="1">
                <a:off x="993" y="3521"/>
                <a:ext cx="972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4" name="Freeform 418"/>
              <p:cNvSpPr>
                <a:spLocks/>
              </p:cNvSpPr>
              <p:nvPr/>
            </p:nvSpPr>
            <p:spPr bwMode="auto">
              <a:xfrm rot="2663462">
                <a:off x="947" y="3449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5" name="Freeform 419"/>
              <p:cNvSpPr>
                <a:spLocks/>
              </p:cNvSpPr>
              <p:nvPr/>
            </p:nvSpPr>
            <p:spPr bwMode="auto">
              <a:xfrm>
                <a:off x="1080" y="3452"/>
                <a:ext cx="902" cy="89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6" name="Freeform 420"/>
              <p:cNvSpPr>
                <a:spLocks/>
              </p:cNvSpPr>
              <p:nvPr/>
            </p:nvSpPr>
            <p:spPr bwMode="auto">
              <a:xfrm>
                <a:off x="900" y="3443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7" name="Arc 421"/>
              <p:cNvSpPr>
                <a:spLocks/>
              </p:cNvSpPr>
              <p:nvPr/>
            </p:nvSpPr>
            <p:spPr bwMode="auto">
              <a:xfrm rot="6937498">
                <a:off x="860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8" name="Arc 422"/>
              <p:cNvSpPr>
                <a:spLocks/>
              </p:cNvSpPr>
              <p:nvPr/>
            </p:nvSpPr>
            <p:spPr bwMode="auto">
              <a:xfrm rot="14662502" flipV="1">
                <a:off x="861" y="3493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9" name="Freeform 423"/>
              <p:cNvSpPr>
                <a:spLocks/>
              </p:cNvSpPr>
              <p:nvPr/>
            </p:nvSpPr>
            <p:spPr bwMode="auto">
              <a:xfrm>
                <a:off x="1036" y="3411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0" name="Line 424"/>
              <p:cNvSpPr>
                <a:spLocks noChangeShapeType="1"/>
              </p:cNvSpPr>
              <p:nvPr/>
            </p:nvSpPr>
            <p:spPr bwMode="auto">
              <a:xfrm>
                <a:off x="103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1" name="Line 425"/>
              <p:cNvSpPr>
                <a:spLocks noChangeShapeType="1"/>
              </p:cNvSpPr>
              <p:nvPr/>
            </p:nvSpPr>
            <p:spPr bwMode="auto">
              <a:xfrm>
                <a:off x="1032" y="358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2" name="Arc 426"/>
              <p:cNvSpPr>
                <a:spLocks/>
              </p:cNvSpPr>
              <p:nvPr/>
            </p:nvSpPr>
            <p:spPr bwMode="auto">
              <a:xfrm rot="35128499">
                <a:off x="1073" y="3380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3" name="Arc 427"/>
              <p:cNvSpPr>
                <a:spLocks/>
              </p:cNvSpPr>
              <p:nvPr/>
            </p:nvSpPr>
            <p:spPr bwMode="auto">
              <a:xfrm rot="2663462" flipH="1" flipV="1">
                <a:off x="950" y="341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4" name="Arc 428"/>
              <p:cNvSpPr>
                <a:spLocks/>
              </p:cNvSpPr>
              <p:nvPr/>
            </p:nvSpPr>
            <p:spPr bwMode="auto">
              <a:xfrm rot="2663462">
                <a:off x="880" y="3419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5" name="Arc 429"/>
              <p:cNvSpPr>
                <a:spLocks/>
              </p:cNvSpPr>
              <p:nvPr/>
            </p:nvSpPr>
            <p:spPr bwMode="auto">
              <a:xfrm rot="2663462">
                <a:off x="862" y="346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6" name="Arc 430"/>
              <p:cNvSpPr>
                <a:spLocks/>
              </p:cNvSpPr>
              <p:nvPr/>
            </p:nvSpPr>
            <p:spPr bwMode="auto">
              <a:xfrm rot="2663462" flipH="1" flipV="1">
                <a:off x="921" y="3464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7" name="Line 431"/>
              <p:cNvSpPr>
                <a:spLocks noChangeShapeType="1"/>
              </p:cNvSpPr>
              <p:nvPr/>
            </p:nvSpPr>
            <p:spPr bwMode="auto">
              <a:xfrm rot="1807332" flipV="1">
                <a:off x="857" y="3046"/>
                <a:ext cx="1" cy="481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8" name="Freeform 432"/>
              <p:cNvSpPr>
                <a:spLocks/>
              </p:cNvSpPr>
              <p:nvPr/>
            </p:nvSpPr>
            <p:spPr bwMode="auto">
              <a:xfrm rot="-3592668">
                <a:off x="813" y="3304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9" name="Line 433"/>
              <p:cNvSpPr>
                <a:spLocks noChangeShapeType="1"/>
              </p:cNvSpPr>
              <p:nvPr/>
            </p:nvSpPr>
            <p:spPr bwMode="auto">
              <a:xfrm rot="-3592668">
                <a:off x="791" y="3320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30" name="Line 434"/>
              <p:cNvSpPr>
                <a:spLocks noChangeShapeType="1"/>
              </p:cNvSpPr>
              <p:nvPr/>
            </p:nvSpPr>
            <p:spPr bwMode="auto">
              <a:xfrm rot="-3592668">
                <a:off x="842" y="334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948" name="Group 435"/>
              <p:cNvGrpSpPr>
                <a:grpSpLocks/>
              </p:cNvGrpSpPr>
              <p:nvPr/>
            </p:nvGrpSpPr>
            <p:grpSpPr bwMode="auto">
              <a:xfrm rot="-3592668">
                <a:off x="817" y="3012"/>
                <a:ext cx="270" cy="226"/>
                <a:chOff x="4785" y="11039"/>
                <a:chExt cx="829" cy="688"/>
              </a:xfrm>
            </p:grpSpPr>
            <p:sp>
              <p:nvSpPr>
                <p:cNvPr id="55732" name="Freeform 436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3" name="Line 437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4" name="Line 438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5" name="Line 439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6" name="Arc 440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37" name="Freeform 441"/>
              <p:cNvSpPr>
                <a:spLocks/>
              </p:cNvSpPr>
              <p:nvPr/>
            </p:nvSpPr>
            <p:spPr bwMode="auto">
              <a:xfrm rot="-3592668">
                <a:off x="593" y="2827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38" name="Freeform 442"/>
              <p:cNvSpPr>
                <a:spLocks/>
              </p:cNvSpPr>
              <p:nvPr/>
            </p:nvSpPr>
            <p:spPr bwMode="auto">
              <a:xfrm rot="18007332" flipV="1">
                <a:off x="652" y="2862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39" name="Freeform 443"/>
              <p:cNvSpPr>
                <a:spLocks/>
              </p:cNvSpPr>
              <p:nvPr/>
            </p:nvSpPr>
            <p:spPr bwMode="auto">
              <a:xfrm rot="-929206">
                <a:off x="819" y="3225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0" name="Freeform 444"/>
              <p:cNvSpPr>
                <a:spLocks/>
              </p:cNvSpPr>
              <p:nvPr/>
            </p:nvSpPr>
            <p:spPr bwMode="auto">
              <a:xfrm rot="-3592668">
                <a:off x="687" y="2758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1" name="Freeform 445"/>
              <p:cNvSpPr>
                <a:spLocks/>
              </p:cNvSpPr>
              <p:nvPr/>
            </p:nvSpPr>
            <p:spPr bwMode="auto">
              <a:xfrm rot="-3592668">
                <a:off x="768" y="321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2" name="Arc 446"/>
              <p:cNvSpPr>
                <a:spLocks/>
              </p:cNvSpPr>
              <p:nvPr/>
            </p:nvSpPr>
            <p:spPr bwMode="auto">
              <a:xfrm rot="3344830">
                <a:off x="704" y="3219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3" name="Arc 447"/>
              <p:cNvSpPr>
                <a:spLocks/>
              </p:cNvSpPr>
              <p:nvPr/>
            </p:nvSpPr>
            <p:spPr bwMode="auto">
              <a:xfrm rot="11069833" flipV="1">
                <a:off x="830" y="3293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4" name="Freeform 448"/>
              <p:cNvSpPr>
                <a:spLocks/>
              </p:cNvSpPr>
              <p:nvPr/>
            </p:nvSpPr>
            <p:spPr bwMode="auto">
              <a:xfrm rot="-3592668">
                <a:off x="868" y="3119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5" name="Line 449"/>
              <p:cNvSpPr>
                <a:spLocks noChangeShapeType="1"/>
              </p:cNvSpPr>
              <p:nvPr/>
            </p:nvSpPr>
            <p:spPr bwMode="auto">
              <a:xfrm rot="-3592668">
                <a:off x="887" y="3148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6" name="Line 450"/>
              <p:cNvSpPr>
                <a:spLocks noChangeShapeType="1"/>
              </p:cNvSpPr>
              <p:nvPr/>
            </p:nvSpPr>
            <p:spPr bwMode="auto">
              <a:xfrm rot="-3592668">
                <a:off x="792" y="3163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7" name="Line 451"/>
              <p:cNvSpPr>
                <a:spLocks noChangeShapeType="1"/>
              </p:cNvSpPr>
              <p:nvPr/>
            </p:nvSpPr>
            <p:spPr bwMode="auto">
              <a:xfrm rot="-3592668">
                <a:off x="936" y="3246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8" name="Arc 452"/>
              <p:cNvSpPr>
                <a:spLocks/>
              </p:cNvSpPr>
              <p:nvPr/>
            </p:nvSpPr>
            <p:spPr bwMode="auto">
              <a:xfrm rot="31535830">
                <a:off x="851" y="2990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9" name="Arc 453"/>
              <p:cNvSpPr>
                <a:spLocks/>
              </p:cNvSpPr>
              <p:nvPr/>
            </p:nvSpPr>
            <p:spPr bwMode="auto">
              <a:xfrm rot="-929206" flipH="1" flipV="1">
                <a:off x="805" y="3162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0" name="Arc 454"/>
              <p:cNvSpPr>
                <a:spLocks/>
              </p:cNvSpPr>
              <p:nvPr/>
            </p:nvSpPr>
            <p:spPr bwMode="auto">
              <a:xfrm rot="-929206">
                <a:off x="773" y="3225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1" name="Arc 455"/>
              <p:cNvSpPr>
                <a:spLocks/>
              </p:cNvSpPr>
              <p:nvPr/>
            </p:nvSpPr>
            <p:spPr bwMode="auto">
              <a:xfrm rot="-929206">
                <a:off x="786" y="3331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2" name="Arc 456"/>
              <p:cNvSpPr>
                <a:spLocks/>
              </p:cNvSpPr>
              <p:nvPr/>
            </p:nvSpPr>
            <p:spPr bwMode="auto">
              <a:xfrm rot="-929206" flipH="1" flipV="1">
                <a:off x="814" y="327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3" name="Line 457"/>
              <p:cNvSpPr>
                <a:spLocks noChangeShapeType="1"/>
              </p:cNvSpPr>
              <p:nvPr/>
            </p:nvSpPr>
            <p:spPr bwMode="auto">
              <a:xfrm>
                <a:off x="851" y="3486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4" name="Line 458"/>
              <p:cNvSpPr>
                <a:spLocks noChangeShapeType="1"/>
              </p:cNvSpPr>
              <p:nvPr/>
            </p:nvSpPr>
            <p:spPr bwMode="auto">
              <a:xfrm rot="7220284">
                <a:off x="703" y="3224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951" name="Group 459"/>
              <p:cNvGrpSpPr>
                <a:grpSpLocks/>
              </p:cNvGrpSpPr>
              <p:nvPr/>
            </p:nvGrpSpPr>
            <p:grpSpPr bwMode="auto">
              <a:xfrm rot="7253297">
                <a:off x="523" y="3218"/>
                <a:ext cx="102" cy="81"/>
                <a:chOff x="5504" y="8144"/>
                <a:chExt cx="291" cy="236"/>
              </a:xfrm>
            </p:grpSpPr>
            <p:sp>
              <p:nvSpPr>
                <p:cNvPr id="55756" name="Rectangle 460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57" name="Rectangle 461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5968" name="Group 462"/>
              <p:cNvGrpSpPr>
                <a:grpSpLocks/>
              </p:cNvGrpSpPr>
              <p:nvPr/>
            </p:nvGrpSpPr>
            <p:grpSpPr bwMode="auto">
              <a:xfrm>
                <a:off x="799" y="3710"/>
                <a:ext cx="99" cy="80"/>
                <a:chOff x="5504" y="8144"/>
                <a:chExt cx="291" cy="236"/>
              </a:xfrm>
            </p:grpSpPr>
            <p:sp>
              <p:nvSpPr>
                <p:cNvPr id="55759" name="Rectangle 46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60" name="Rectangle 46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61" name="Rectangle 465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2" name="Rectangle 466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3" name="Rectangle 467"/>
              <p:cNvSpPr>
                <a:spLocks noChangeArrowheads="1"/>
              </p:cNvSpPr>
              <p:nvPr/>
            </p:nvSpPr>
            <p:spPr bwMode="auto">
              <a:xfrm rot="-17064441">
                <a:off x="780" y="3360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4" name="Freeform 468"/>
              <p:cNvSpPr>
                <a:spLocks/>
              </p:cNvSpPr>
              <p:nvPr/>
            </p:nvSpPr>
            <p:spPr bwMode="auto">
              <a:xfrm rot="3608242">
                <a:off x="1443" y="2731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5" name="Freeform 469"/>
              <p:cNvSpPr>
                <a:spLocks/>
              </p:cNvSpPr>
              <p:nvPr/>
            </p:nvSpPr>
            <p:spPr bwMode="auto">
              <a:xfrm rot="3608242" flipV="1">
                <a:off x="1383" y="2765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6" name="Freeform 470"/>
              <p:cNvSpPr>
                <a:spLocks/>
              </p:cNvSpPr>
              <p:nvPr/>
            </p:nvSpPr>
            <p:spPr bwMode="auto">
              <a:xfrm rot="3608242">
                <a:off x="1479" y="2763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7" name="Rectangle 471"/>
              <p:cNvSpPr>
                <a:spLocks noChangeArrowheads="1"/>
              </p:cNvSpPr>
              <p:nvPr/>
            </p:nvSpPr>
            <p:spPr bwMode="auto">
              <a:xfrm rot="-9863530">
                <a:off x="1578" y="2165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8" name="Rectangle 472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9" name="Rectangle 473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0" name="Line 474"/>
              <p:cNvSpPr>
                <a:spLocks noChangeShapeType="1"/>
              </p:cNvSpPr>
              <p:nvPr/>
            </p:nvSpPr>
            <p:spPr bwMode="auto">
              <a:xfrm rot="7200911" flipV="1">
                <a:off x="1254" y="2099"/>
                <a:ext cx="571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1" name="Rectangle 475"/>
              <p:cNvSpPr>
                <a:spLocks noChangeArrowheads="1"/>
              </p:cNvSpPr>
              <p:nvPr/>
            </p:nvSpPr>
            <p:spPr bwMode="auto">
              <a:xfrm rot="7200911">
                <a:off x="1573" y="1864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2" name="Freeform 476"/>
              <p:cNvSpPr>
                <a:spLocks/>
              </p:cNvSpPr>
              <p:nvPr/>
            </p:nvSpPr>
            <p:spPr bwMode="auto">
              <a:xfrm rot="7200911">
                <a:off x="1421" y="2240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3" name="Line 477"/>
              <p:cNvSpPr>
                <a:spLocks noChangeShapeType="1"/>
              </p:cNvSpPr>
              <p:nvPr/>
            </p:nvSpPr>
            <p:spPr bwMode="auto">
              <a:xfrm rot="7200911">
                <a:off x="1449" y="2286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4" name="Line 478"/>
              <p:cNvSpPr>
                <a:spLocks noChangeShapeType="1"/>
              </p:cNvSpPr>
              <p:nvPr/>
            </p:nvSpPr>
            <p:spPr bwMode="auto">
              <a:xfrm rot="7200911">
                <a:off x="1398" y="225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990" name="Group 479"/>
              <p:cNvGrpSpPr>
                <a:grpSpLocks/>
              </p:cNvGrpSpPr>
              <p:nvPr/>
            </p:nvGrpSpPr>
            <p:grpSpPr bwMode="auto">
              <a:xfrm rot="7200911">
                <a:off x="1184" y="2372"/>
                <a:ext cx="267" cy="224"/>
                <a:chOff x="4785" y="11039"/>
                <a:chExt cx="829" cy="688"/>
              </a:xfrm>
            </p:grpSpPr>
            <p:sp>
              <p:nvSpPr>
                <p:cNvPr id="55776" name="Freeform 48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77" name="Line 48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78" name="Line 48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79" name="Line 48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80" name="Arc 48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81" name="Freeform 485"/>
              <p:cNvSpPr>
                <a:spLocks/>
              </p:cNvSpPr>
              <p:nvPr/>
            </p:nvSpPr>
            <p:spPr bwMode="auto">
              <a:xfrm rot="9864373">
                <a:off x="1353" y="2287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2" name="Freeform 486"/>
              <p:cNvSpPr>
                <a:spLocks/>
              </p:cNvSpPr>
              <p:nvPr/>
            </p:nvSpPr>
            <p:spPr bwMode="auto">
              <a:xfrm rot="7200911">
                <a:off x="1299" y="2292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3" name="Arc 487"/>
              <p:cNvSpPr>
                <a:spLocks/>
              </p:cNvSpPr>
              <p:nvPr/>
            </p:nvSpPr>
            <p:spPr bwMode="auto">
              <a:xfrm rot="14138409">
                <a:off x="1435" y="2238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4" name="Arc 488"/>
              <p:cNvSpPr>
                <a:spLocks/>
              </p:cNvSpPr>
              <p:nvPr/>
            </p:nvSpPr>
            <p:spPr bwMode="auto">
              <a:xfrm rot="263413" flipV="1">
                <a:off x="1310" y="2165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5" name="Freeform 489"/>
              <p:cNvSpPr>
                <a:spLocks/>
              </p:cNvSpPr>
              <p:nvPr/>
            </p:nvSpPr>
            <p:spPr bwMode="auto">
              <a:xfrm rot="7200911">
                <a:off x="1325" y="23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6" name="Line 490"/>
              <p:cNvSpPr>
                <a:spLocks noChangeShapeType="1"/>
              </p:cNvSpPr>
              <p:nvPr/>
            </p:nvSpPr>
            <p:spPr bwMode="auto">
              <a:xfrm rot="7200911">
                <a:off x="1382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7" name="Line 491"/>
              <p:cNvSpPr>
                <a:spLocks noChangeShapeType="1"/>
              </p:cNvSpPr>
              <p:nvPr/>
            </p:nvSpPr>
            <p:spPr bwMode="auto">
              <a:xfrm rot="7200911">
                <a:off x="1247" y="23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8" name="Arc 492"/>
              <p:cNvSpPr>
                <a:spLocks/>
              </p:cNvSpPr>
              <p:nvPr/>
            </p:nvSpPr>
            <p:spPr bwMode="auto">
              <a:xfrm rot="42329410">
                <a:off x="1196" y="2386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9" name="Arc 493"/>
              <p:cNvSpPr>
                <a:spLocks/>
              </p:cNvSpPr>
              <p:nvPr/>
            </p:nvSpPr>
            <p:spPr bwMode="auto">
              <a:xfrm rot="9864373" flipH="1" flipV="1">
                <a:off x="1308" y="2285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0" name="Arc 494"/>
              <p:cNvSpPr>
                <a:spLocks/>
              </p:cNvSpPr>
              <p:nvPr/>
            </p:nvSpPr>
            <p:spPr bwMode="auto">
              <a:xfrm rot="9864373">
                <a:off x="1339" y="2223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1" name="Arc 495"/>
              <p:cNvSpPr>
                <a:spLocks/>
              </p:cNvSpPr>
              <p:nvPr/>
            </p:nvSpPr>
            <p:spPr bwMode="auto">
              <a:xfrm rot="9864373">
                <a:off x="1422" y="221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2" name="Arc 496"/>
              <p:cNvSpPr>
                <a:spLocks/>
              </p:cNvSpPr>
              <p:nvPr/>
            </p:nvSpPr>
            <p:spPr bwMode="auto">
              <a:xfrm rot="9864373" flipH="1" flipV="1">
                <a:off x="1391" y="2267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3" name="Line 497"/>
              <p:cNvSpPr>
                <a:spLocks noChangeShapeType="1"/>
              </p:cNvSpPr>
              <p:nvPr/>
            </p:nvSpPr>
            <p:spPr bwMode="auto">
              <a:xfrm rot="9008242" flipV="1">
                <a:off x="1611" y="2090"/>
                <a:ext cx="1" cy="323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4" name="Freeform 498"/>
              <p:cNvSpPr>
                <a:spLocks/>
              </p:cNvSpPr>
              <p:nvPr/>
            </p:nvSpPr>
            <p:spPr bwMode="auto">
              <a:xfrm rot="3608242">
                <a:off x="1606" y="2239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5" name="Line 499"/>
              <p:cNvSpPr>
                <a:spLocks noChangeShapeType="1"/>
              </p:cNvSpPr>
              <p:nvPr/>
            </p:nvSpPr>
            <p:spPr bwMode="auto">
              <a:xfrm rot="3608242">
                <a:off x="1633" y="2258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6" name="Line 500"/>
              <p:cNvSpPr>
                <a:spLocks noChangeShapeType="1"/>
              </p:cNvSpPr>
              <p:nvPr/>
            </p:nvSpPr>
            <p:spPr bwMode="auto">
              <a:xfrm rot="3608242">
                <a:off x="1584" y="229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11" name="Group 501"/>
              <p:cNvGrpSpPr>
                <a:grpSpLocks/>
              </p:cNvGrpSpPr>
              <p:nvPr/>
            </p:nvGrpSpPr>
            <p:grpSpPr bwMode="auto">
              <a:xfrm rot="3608242">
                <a:off x="1610" y="2371"/>
                <a:ext cx="270" cy="226"/>
                <a:chOff x="4785" y="11039"/>
                <a:chExt cx="829" cy="688"/>
              </a:xfrm>
            </p:grpSpPr>
            <p:sp>
              <p:nvSpPr>
                <p:cNvPr id="55798" name="Freeform 50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99" name="Line 50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00" name="Line 50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01" name="Line 50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02" name="Arc 50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03" name="Freeform 507"/>
              <p:cNvSpPr>
                <a:spLocks/>
              </p:cNvSpPr>
              <p:nvPr/>
            </p:nvSpPr>
            <p:spPr bwMode="auto">
              <a:xfrm rot="6271705">
                <a:off x="1610" y="2289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4" name="Freeform 508"/>
              <p:cNvSpPr>
                <a:spLocks/>
              </p:cNvSpPr>
              <p:nvPr/>
            </p:nvSpPr>
            <p:spPr bwMode="auto">
              <a:xfrm rot="3608242">
                <a:off x="1562" y="2291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5" name="Arc 509"/>
              <p:cNvSpPr>
                <a:spLocks/>
              </p:cNvSpPr>
              <p:nvPr/>
            </p:nvSpPr>
            <p:spPr bwMode="auto">
              <a:xfrm rot="10545741">
                <a:off x="1624" y="2164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6" name="Arc 510"/>
              <p:cNvSpPr>
                <a:spLocks/>
              </p:cNvSpPr>
              <p:nvPr/>
            </p:nvSpPr>
            <p:spPr bwMode="auto">
              <a:xfrm rot="18270744" flipV="1">
                <a:off x="1497" y="2239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7" name="Freeform 511"/>
              <p:cNvSpPr>
                <a:spLocks/>
              </p:cNvSpPr>
              <p:nvPr/>
            </p:nvSpPr>
            <p:spPr bwMode="auto">
              <a:xfrm rot="3608242">
                <a:off x="1660" y="2320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8" name="Line 512"/>
              <p:cNvSpPr>
                <a:spLocks noChangeShapeType="1"/>
              </p:cNvSpPr>
              <p:nvPr/>
            </p:nvSpPr>
            <p:spPr bwMode="auto">
              <a:xfrm rot="3608242">
                <a:off x="1680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9" name="Line 513"/>
              <p:cNvSpPr>
                <a:spLocks noChangeShapeType="1"/>
              </p:cNvSpPr>
              <p:nvPr/>
            </p:nvSpPr>
            <p:spPr bwMode="auto">
              <a:xfrm rot="3608242">
                <a:off x="1730" y="2360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0" name="Line 514"/>
              <p:cNvSpPr>
                <a:spLocks noChangeShapeType="1"/>
              </p:cNvSpPr>
              <p:nvPr/>
            </p:nvSpPr>
            <p:spPr bwMode="auto">
              <a:xfrm rot="3608242">
                <a:off x="1583" y="2445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1" name="Arc 515"/>
              <p:cNvSpPr>
                <a:spLocks/>
              </p:cNvSpPr>
              <p:nvPr/>
            </p:nvSpPr>
            <p:spPr bwMode="auto">
              <a:xfrm rot="38736742">
                <a:off x="1644" y="2387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2" name="Arc 516"/>
              <p:cNvSpPr>
                <a:spLocks/>
              </p:cNvSpPr>
              <p:nvPr/>
            </p:nvSpPr>
            <p:spPr bwMode="auto">
              <a:xfrm rot="6271705" flipH="1" flipV="1">
                <a:off x="1598" y="228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3" name="Arc 517"/>
              <p:cNvSpPr>
                <a:spLocks/>
              </p:cNvSpPr>
              <p:nvPr/>
            </p:nvSpPr>
            <p:spPr bwMode="auto">
              <a:xfrm rot="6271705">
                <a:off x="1559" y="2226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4" name="Arc 518"/>
              <p:cNvSpPr>
                <a:spLocks/>
              </p:cNvSpPr>
              <p:nvPr/>
            </p:nvSpPr>
            <p:spPr bwMode="auto">
              <a:xfrm rot="6271705">
                <a:off x="1576" y="2217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5" name="Arc 519"/>
              <p:cNvSpPr>
                <a:spLocks/>
              </p:cNvSpPr>
              <p:nvPr/>
            </p:nvSpPr>
            <p:spPr bwMode="auto">
              <a:xfrm rot="6271705" flipH="1" flipV="1">
                <a:off x="1608" y="226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6" name="Line 520"/>
              <p:cNvSpPr>
                <a:spLocks noChangeShapeType="1"/>
              </p:cNvSpPr>
              <p:nvPr/>
            </p:nvSpPr>
            <p:spPr bwMode="auto">
              <a:xfrm rot="7200911">
                <a:off x="1381" y="2039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7" name="Line 521"/>
              <p:cNvSpPr>
                <a:spLocks noChangeShapeType="1"/>
              </p:cNvSpPr>
              <p:nvPr/>
            </p:nvSpPr>
            <p:spPr bwMode="auto">
              <a:xfrm rot="14421194">
                <a:off x="1683" y="2045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14" name="Group 522"/>
              <p:cNvGrpSpPr>
                <a:grpSpLocks/>
              </p:cNvGrpSpPr>
              <p:nvPr/>
            </p:nvGrpSpPr>
            <p:grpSpPr bwMode="auto">
              <a:xfrm rot="14454207">
                <a:off x="1767" y="2049"/>
                <a:ext cx="102" cy="81"/>
                <a:chOff x="5504" y="8144"/>
                <a:chExt cx="291" cy="236"/>
              </a:xfrm>
            </p:grpSpPr>
            <p:sp>
              <p:nvSpPr>
                <p:cNvPr id="55819" name="Rectangle 52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20" name="Rectangle 52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6028" name="Group 525"/>
              <p:cNvGrpSpPr>
                <a:grpSpLocks/>
              </p:cNvGrpSpPr>
              <p:nvPr/>
            </p:nvGrpSpPr>
            <p:grpSpPr bwMode="auto">
              <a:xfrm rot="7200911">
                <a:off x="1205" y="2042"/>
                <a:ext cx="99" cy="80"/>
                <a:chOff x="5504" y="8144"/>
                <a:chExt cx="291" cy="236"/>
              </a:xfrm>
            </p:grpSpPr>
            <p:sp>
              <p:nvSpPr>
                <p:cNvPr id="55822" name="Rectangle 52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23" name="Rectangle 52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24" name="Rectangle 528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5" name="Rectangle 529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6" name="Rectangle 530"/>
              <p:cNvSpPr>
                <a:spLocks noChangeArrowheads="1"/>
              </p:cNvSpPr>
              <p:nvPr/>
            </p:nvSpPr>
            <p:spPr bwMode="auto">
              <a:xfrm rot="-9863530">
                <a:off x="1580" y="21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7" name="Rectangle 531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8" name="Rectangle 532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9" name="Rectangle 533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0" name="Line 534"/>
              <p:cNvSpPr>
                <a:spLocks noChangeShapeType="1"/>
              </p:cNvSpPr>
              <p:nvPr/>
            </p:nvSpPr>
            <p:spPr bwMode="auto">
              <a:xfrm rot="14380151" flipV="1">
                <a:off x="2007" y="3487"/>
                <a:ext cx="623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1" name="Rectangle 535"/>
              <p:cNvSpPr>
                <a:spLocks noChangeArrowheads="1"/>
              </p:cNvSpPr>
              <p:nvPr/>
            </p:nvSpPr>
            <p:spPr bwMode="auto">
              <a:xfrm rot="-28819849">
                <a:off x="2364" y="3660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2" name="Freeform 536"/>
              <p:cNvSpPr>
                <a:spLocks/>
              </p:cNvSpPr>
              <p:nvPr/>
            </p:nvSpPr>
            <p:spPr bwMode="auto">
              <a:xfrm rot="-28819849">
                <a:off x="2213" y="3303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3" name="Line 537"/>
              <p:cNvSpPr>
                <a:spLocks noChangeShapeType="1"/>
              </p:cNvSpPr>
              <p:nvPr/>
            </p:nvSpPr>
            <p:spPr bwMode="auto">
              <a:xfrm rot="-28819849">
                <a:off x="2190" y="3349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4" name="Line 538"/>
              <p:cNvSpPr>
                <a:spLocks noChangeShapeType="1"/>
              </p:cNvSpPr>
              <p:nvPr/>
            </p:nvSpPr>
            <p:spPr bwMode="auto">
              <a:xfrm rot="-28819849">
                <a:off x="2241" y="332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50" name="Group 539"/>
              <p:cNvGrpSpPr>
                <a:grpSpLocks/>
              </p:cNvGrpSpPr>
              <p:nvPr/>
            </p:nvGrpSpPr>
            <p:grpSpPr bwMode="auto">
              <a:xfrm rot="-28819849">
                <a:off x="1973" y="3013"/>
                <a:ext cx="267" cy="224"/>
                <a:chOff x="4785" y="11039"/>
                <a:chExt cx="829" cy="688"/>
              </a:xfrm>
            </p:grpSpPr>
            <p:sp>
              <p:nvSpPr>
                <p:cNvPr id="55836" name="Freeform 54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37" name="Line 54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38" name="Line 54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39" name="Line 54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40" name="Arc 54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41" name="Freeform 545"/>
              <p:cNvSpPr>
                <a:spLocks/>
              </p:cNvSpPr>
              <p:nvPr/>
            </p:nvSpPr>
            <p:spPr bwMode="auto">
              <a:xfrm rot="-26156385">
                <a:off x="2147" y="3224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2" name="Freeform 546"/>
              <p:cNvSpPr>
                <a:spLocks/>
              </p:cNvSpPr>
              <p:nvPr/>
            </p:nvSpPr>
            <p:spPr bwMode="auto">
              <a:xfrm rot="-28819849">
                <a:off x="2089" y="3217"/>
                <a:ext cx="201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3" name="Arc 547"/>
              <p:cNvSpPr>
                <a:spLocks/>
              </p:cNvSpPr>
              <p:nvPr/>
            </p:nvSpPr>
            <p:spPr bwMode="auto">
              <a:xfrm rot="-21882350">
                <a:off x="2100" y="3294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4" name="Arc 548"/>
              <p:cNvSpPr>
                <a:spLocks/>
              </p:cNvSpPr>
              <p:nvPr/>
            </p:nvSpPr>
            <p:spPr bwMode="auto">
              <a:xfrm rot="7442651" flipV="1">
                <a:off x="2227" y="3220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5" name="Freeform 549"/>
              <p:cNvSpPr>
                <a:spLocks/>
              </p:cNvSpPr>
              <p:nvPr/>
            </p:nvSpPr>
            <p:spPr bwMode="auto">
              <a:xfrm rot="-28819849">
                <a:off x="2117" y="31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6" name="Line 550"/>
              <p:cNvSpPr>
                <a:spLocks noChangeShapeType="1"/>
              </p:cNvSpPr>
              <p:nvPr/>
            </p:nvSpPr>
            <p:spPr bwMode="auto">
              <a:xfrm rot="-28819849">
                <a:off x="2174" y="3147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7" name="Line 551"/>
              <p:cNvSpPr>
                <a:spLocks noChangeShapeType="1"/>
              </p:cNvSpPr>
              <p:nvPr/>
            </p:nvSpPr>
            <p:spPr bwMode="auto">
              <a:xfrm rot="-28819849">
                <a:off x="2186" y="31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8" name="Arc 552"/>
              <p:cNvSpPr>
                <a:spLocks/>
              </p:cNvSpPr>
              <p:nvPr/>
            </p:nvSpPr>
            <p:spPr bwMode="auto">
              <a:xfrm rot="6308652">
                <a:off x="1986" y="2994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9" name="Arc 553"/>
              <p:cNvSpPr>
                <a:spLocks/>
              </p:cNvSpPr>
              <p:nvPr/>
            </p:nvSpPr>
            <p:spPr bwMode="auto">
              <a:xfrm rot="-26156385" flipH="1" flipV="1">
                <a:off x="2097" y="316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0" name="Arc 554"/>
              <p:cNvSpPr>
                <a:spLocks/>
              </p:cNvSpPr>
              <p:nvPr/>
            </p:nvSpPr>
            <p:spPr bwMode="auto">
              <a:xfrm rot="-26156385">
                <a:off x="2136" y="3222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1" name="Arc 555"/>
              <p:cNvSpPr>
                <a:spLocks/>
              </p:cNvSpPr>
              <p:nvPr/>
            </p:nvSpPr>
            <p:spPr bwMode="auto">
              <a:xfrm rot="-26156385">
                <a:off x="2216" y="3327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2" name="Arc 556"/>
              <p:cNvSpPr>
                <a:spLocks/>
              </p:cNvSpPr>
              <p:nvPr/>
            </p:nvSpPr>
            <p:spPr bwMode="auto">
              <a:xfrm rot="-26156385" flipH="1" flipV="1">
                <a:off x="2184" y="3276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3" name="Line 557"/>
              <p:cNvSpPr>
                <a:spLocks noChangeShapeType="1"/>
              </p:cNvSpPr>
              <p:nvPr/>
            </p:nvSpPr>
            <p:spPr bwMode="auto">
              <a:xfrm rot="16187483" flipV="1">
                <a:off x="2164" y="3337"/>
                <a:ext cx="1" cy="318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4" name="Freeform 558"/>
              <p:cNvSpPr>
                <a:spLocks/>
              </p:cNvSpPr>
              <p:nvPr/>
            </p:nvSpPr>
            <p:spPr bwMode="auto">
              <a:xfrm rot="-32412517">
                <a:off x="2124" y="3462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5" name="Line 559"/>
              <p:cNvSpPr>
                <a:spLocks noChangeShapeType="1"/>
              </p:cNvSpPr>
              <p:nvPr/>
            </p:nvSpPr>
            <p:spPr bwMode="auto">
              <a:xfrm rot="-32412517">
                <a:off x="2124" y="3523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6" name="Line 560"/>
              <p:cNvSpPr>
                <a:spLocks noChangeShapeType="1"/>
              </p:cNvSpPr>
              <p:nvPr/>
            </p:nvSpPr>
            <p:spPr bwMode="auto">
              <a:xfrm rot="-32412517">
                <a:off x="2122" y="346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296" name="Group 561"/>
              <p:cNvGrpSpPr>
                <a:grpSpLocks/>
              </p:cNvGrpSpPr>
              <p:nvPr/>
            </p:nvGrpSpPr>
            <p:grpSpPr bwMode="auto">
              <a:xfrm rot="-32412517">
                <a:off x="1761" y="3384"/>
                <a:ext cx="270" cy="226"/>
                <a:chOff x="4785" y="11039"/>
                <a:chExt cx="829" cy="688"/>
              </a:xfrm>
            </p:grpSpPr>
            <p:sp>
              <p:nvSpPr>
                <p:cNvPr id="55858" name="Freeform 56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59" name="Line 56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60" name="Line 56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61" name="Line 56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62" name="Arc 56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63" name="Freeform 567"/>
              <p:cNvSpPr>
                <a:spLocks/>
              </p:cNvSpPr>
              <p:nvPr/>
            </p:nvSpPr>
            <p:spPr bwMode="auto">
              <a:xfrm rot="-29749054">
                <a:off x="2017" y="3446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4" name="Freeform 568"/>
              <p:cNvSpPr>
                <a:spLocks/>
              </p:cNvSpPr>
              <p:nvPr/>
            </p:nvSpPr>
            <p:spPr bwMode="auto">
              <a:xfrm rot="-32412517">
                <a:off x="1957" y="344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5" name="Arc 569"/>
              <p:cNvSpPr>
                <a:spLocks/>
              </p:cNvSpPr>
              <p:nvPr/>
            </p:nvSpPr>
            <p:spPr bwMode="auto">
              <a:xfrm rot="-25475019">
                <a:off x="2070" y="3493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6" name="Arc 570"/>
              <p:cNvSpPr>
                <a:spLocks/>
              </p:cNvSpPr>
              <p:nvPr/>
            </p:nvSpPr>
            <p:spPr bwMode="auto">
              <a:xfrm rot="3849983" flipV="1">
                <a:off x="2068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7" name="Freeform 571"/>
              <p:cNvSpPr>
                <a:spLocks/>
              </p:cNvSpPr>
              <p:nvPr/>
            </p:nvSpPr>
            <p:spPr bwMode="auto">
              <a:xfrm rot="-32412517">
                <a:off x="1948" y="3411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8" name="Line 572"/>
              <p:cNvSpPr>
                <a:spLocks noChangeShapeType="1"/>
              </p:cNvSpPr>
              <p:nvPr/>
            </p:nvSpPr>
            <p:spPr bwMode="auto">
              <a:xfrm rot="-32412517">
                <a:off x="202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9" name="Line 573"/>
              <p:cNvSpPr>
                <a:spLocks noChangeShapeType="1"/>
              </p:cNvSpPr>
              <p:nvPr/>
            </p:nvSpPr>
            <p:spPr bwMode="auto">
              <a:xfrm rot="-32412517">
                <a:off x="1949" y="3579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0" name="Line 574"/>
              <p:cNvSpPr>
                <a:spLocks noChangeShapeType="1"/>
              </p:cNvSpPr>
              <p:nvPr/>
            </p:nvSpPr>
            <p:spPr bwMode="auto">
              <a:xfrm rot="-32412517">
                <a:off x="1945" y="3411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1" name="Arc 575"/>
              <p:cNvSpPr>
                <a:spLocks/>
              </p:cNvSpPr>
              <p:nvPr/>
            </p:nvSpPr>
            <p:spPr bwMode="auto">
              <a:xfrm rot="2715983">
                <a:off x="1762" y="3381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2" name="Arc 576"/>
              <p:cNvSpPr>
                <a:spLocks/>
              </p:cNvSpPr>
              <p:nvPr/>
            </p:nvSpPr>
            <p:spPr bwMode="auto">
              <a:xfrm rot="-29749054" flipH="1" flipV="1">
                <a:off x="1953" y="341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3" name="Arc 577"/>
              <p:cNvSpPr>
                <a:spLocks/>
              </p:cNvSpPr>
              <p:nvPr/>
            </p:nvSpPr>
            <p:spPr bwMode="auto">
              <a:xfrm rot="-29749054">
                <a:off x="2024" y="3410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4" name="Arc 578"/>
              <p:cNvSpPr>
                <a:spLocks/>
              </p:cNvSpPr>
              <p:nvPr/>
            </p:nvSpPr>
            <p:spPr bwMode="auto">
              <a:xfrm rot="-29749054">
                <a:off x="2138" y="3462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5" name="Arc 579"/>
              <p:cNvSpPr>
                <a:spLocks/>
              </p:cNvSpPr>
              <p:nvPr/>
            </p:nvSpPr>
            <p:spPr bwMode="auto">
              <a:xfrm rot="-29749054" flipH="1" flipV="1">
                <a:off x="2078" y="3464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6" name="Line 580"/>
              <p:cNvSpPr>
                <a:spLocks noChangeShapeType="1"/>
              </p:cNvSpPr>
              <p:nvPr/>
            </p:nvSpPr>
            <p:spPr bwMode="auto">
              <a:xfrm rot="-28819849">
                <a:off x="2361" y="3224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7" name="Line 581"/>
              <p:cNvSpPr>
                <a:spLocks noChangeShapeType="1"/>
              </p:cNvSpPr>
              <p:nvPr/>
            </p:nvSpPr>
            <p:spPr bwMode="auto">
              <a:xfrm rot="-21599564">
                <a:off x="2207" y="3487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297" name="Group 582"/>
              <p:cNvGrpSpPr>
                <a:grpSpLocks/>
              </p:cNvGrpSpPr>
              <p:nvPr/>
            </p:nvGrpSpPr>
            <p:grpSpPr bwMode="auto">
              <a:xfrm rot="-21566552">
                <a:off x="2152" y="3714"/>
                <a:ext cx="102" cy="81"/>
                <a:chOff x="5504" y="8144"/>
                <a:chExt cx="291" cy="236"/>
              </a:xfrm>
            </p:grpSpPr>
            <p:sp>
              <p:nvSpPr>
                <p:cNvPr id="55879" name="Rectangle 58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80" name="Rectangle 58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5304" name="Group 585"/>
              <p:cNvGrpSpPr>
                <a:grpSpLocks/>
              </p:cNvGrpSpPr>
              <p:nvPr/>
            </p:nvGrpSpPr>
            <p:grpSpPr bwMode="auto">
              <a:xfrm rot="-28819849">
                <a:off x="2438" y="3230"/>
                <a:ext cx="99" cy="80"/>
                <a:chOff x="5504" y="8144"/>
                <a:chExt cx="291" cy="236"/>
              </a:xfrm>
            </p:grpSpPr>
            <p:sp>
              <p:nvSpPr>
                <p:cNvPr id="55882" name="Rectangle 58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83" name="Rectangle 58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84" name="Rectangle 588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85" name="Rectangle 589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86" name="Rectangle 590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7" name="Group 591"/>
            <p:cNvGrpSpPr>
              <a:grpSpLocks/>
            </p:cNvGrpSpPr>
            <p:nvPr/>
          </p:nvGrpSpPr>
          <p:grpSpPr bwMode="auto">
            <a:xfrm flipH="1" flipV="1">
              <a:off x="4267" y="1080"/>
              <a:ext cx="773" cy="707"/>
              <a:chOff x="335" y="1710"/>
              <a:chExt cx="2393" cy="2190"/>
            </a:xfrm>
          </p:grpSpPr>
          <p:sp>
            <p:nvSpPr>
              <p:cNvPr id="55888" name="Oval 592"/>
              <p:cNvSpPr>
                <a:spLocks noChangeArrowheads="1"/>
              </p:cNvSpPr>
              <p:nvPr/>
            </p:nvSpPr>
            <p:spPr bwMode="auto">
              <a:xfrm rot="-28819849">
                <a:off x="1918" y="3088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89" name="Oval 593"/>
              <p:cNvSpPr>
                <a:spLocks noChangeArrowheads="1"/>
              </p:cNvSpPr>
              <p:nvPr/>
            </p:nvSpPr>
            <p:spPr bwMode="auto">
              <a:xfrm rot="7200911">
                <a:off x="1126" y="171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0" name="Oval 594"/>
              <p:cNvSpPr>
                <a:spLocks noChangeArrowheads="1"/>
              </p:cNvSpPr>
              <p:nvPr/>
            </p:nvSpPr>
            <p:spPr bwMode="auto">
              <a:xfrm>
                <a:off x="335" y="309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1" name="Rectangle 595"/>
              <p:cNvSpPr>
                <a:spLocks noChangeArrowheads="1"/>
              </p:cNvSpPr>
              <p:nvPr/>
            </p:nvSpPr>
            <p:spPr bwMode="auto">
              <a:xfrm rot="-17064441">
                <a:off x="779" y="3361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2" name="Rectangle 596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3" name="Rectangle 597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4" name="Line 598"/>
              <p:cNvSpPr>
                <a:spLocks noChangeShapeType="1"/>
              </p:cNvSpPr>
              <p:nvPr/>
            </p:nvSpPr>
            <p:spPr bwMode="auto">
              <a:xfrm flipV="1">
                <a:off x="435" y="3495"/>
                <a:ext cx="1474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5" name="Rectangle 599"/>
              <p:cNvSpPr>
                <a:spLocks noChangeArrowheads="1"/>
              </p:cNvSpPr>
              <p:nvPr/>
            </p:nvSpPr>
            <p:spPr bwMode="auto">
              <a:xfrm>
                <a:off x="418" y="3452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6" name="Freeform 600"/>
              <p:cNvSpPr>
                <a:spLocks/>
              </p:cNvSpPr>
              <p:nvPr/>
            </p:nvSpPr>
            <p:spPr bwMode="auto">
              <a:xfrm>
                <a:off x="904" y="3464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7" name="Line 601"/>
              <p:cNvSpPr>
                <a:spLocks noChangeShapeType="1"/>
              </p:cNvSpPr>
              <p:nvPr/>
            </p:nvSpPr>
            <p:spPr bwMode="auto">
              <a:xfrm>
                <a:off x="906" y="3465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8" name="Line 602"/>
              <p:cNvSpPr>
                <a:spLocks noChangeShapeType="1"/>
              </p:cNvSpPr>
              <p:nvPr/>
            </p:nvSpPr>
            <p:spPr bwMode="auto">
              <a:xfrm>
                <a:off x="908" y="352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319" name="Group 603"/>
              <p:cNvGrpSpPr>
                <a:grpSpLocks/>
              </p:cNvGrpSpPr>
              <p:nvPr/>
            </p:nvGrpSpPr>
            <p:grpSpPr bwMode="auto">
              <a:xfrm>
                <a:off x="1032" y="3383"/>
                <a:ext cx="267" cy="224"/>
                <a:chOff x="4785" y="11039"/>
                <a:chExt cx="829" cy="688"/>
              </a:xfrm>
            </p:grpSpPr>
            <p:sp>
              <p:nvSpPr>
                <p:cNvPr id="55900" name="Freeform 604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1" name="Line 605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2" name="Line 606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3" name="Line 607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4" name="Arc 608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05" name="Freeform 609"/>
              <p:cNvSpPr>
                <a:spLocks/>
              </p:cNvSpPr>
              <p:nvPr/>
            </p:nvSpPr>
            <p:spPr bwMode="auto">
              <a:xfrm>
                <a:off x="993" y="3452"/>
                <a:ext cx="972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6" name="Freeform 610"/>
              <p:cNvSpPr>
                <a:spLocks/>
              </p:cNvSpPr>
              <p:nvPr/>
            </p:nvSpPr>
            <p:spPr bwMode="auto">
              <a:xfrm flipV="1">
                <a:off x="993" y="3521"/>
                <a:ext cx="972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7" name="Freeform 611"/>
              <p:cNvSpPr>
                <a:spLocks/>
              </p:cNvSpPr>
              <p:nvPr/>
            </p:nvSpPr>
            <p:spPr bwMode="auto">
              <a:xfrm rot="2663462">
                <a:off x="947" y="3449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8" name="Freeform 612"/>
              <p:cNvSpPr>
                <a:spLocks/>
              </p:cNvSpPr>
              <p:nvPr/>
            </p:nvSpPr>
            <p:spPr bwMode="auto">
              <a:xfrm>
                <a:off x="1080" y="3452"/>
                <a:ext cx="902" cy="89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9" name="Freeform 613"/>
              <p:cNvSpPr>
                <a:spLocks/>
              </p:cNvSpPr>
              <p:nvPr/>
            </p:nvSpPr>
            <p:spPr bwMode="auto">
              <a:xfrm>
                <a:off x="900" y="3443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0" name="Arc 614"/>
              <p:cNvSpPr>
                <a:spLocks/>
              </p:cNvSpPr>
              <p:nvPr/>
            </p:nvSpPr>
            <p:spPr bwMode="auto">
              <a:xfrm rot="6937498">
                <a:off x="860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1" name="Arc 615"/>
              <p:cNvSpPr>
                <a:spLocks/>
              </p:cNvSpPr>
              <p:nvPr/>
            </p:nvSpPr>
            <p:spPr bwMode="auto">
              <a:xfrm rot="14662502" flipV="1">
                <a:off x="861" y="3493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2" name="Freeform 616"/>
              <p:cNvSpPr>
                <a:spLocks/>
              </p:cNvSpPr>
              <p:nvPr/>
            </p:nvSpPr>
            <p:spPr bwMode="auto">
              <a:xfrm>
                <a:off x="1036" y="3411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3" name="Line 617"/>
              <p:cNvSpPr>
                <a:spLocks noChangeShapeType="1"/>
              </p:cNvSpPr>
              <p:nvPr/>
            </p:nvSpPr>
            <p:spPr bwMode="auto">
              <a:xfrm>
                <a:off x="103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4" name="Line 618"/>
              <p:cNvSpPr>
                <a:spLocks noChangeShapeType="1"/>
              </p:cNvSpPr>
              <p:nvPr/>
            </p:nvSpPr>
            <p:spPr bwMode="auto">
              <a:xfrm>
                <a:off x="1032" y="358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5" name="Arc 619"/>
              <p:cNvSpPr>
                <a:spLocks/>
              </p:cNvSpPr>
              <p:nvPr/>
            </p:nvSpPr>
            <p:spPr bwMode="auto">
              <a:xfrm rot="35128499">
                <a:off x="1073" y="3380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6" name="Arc 620"/>
              <p:cNvSpPr>
                <a:spLocks/>
              </p:cNvSpPr>
              <p:nvPr/>
            </p:nvSpPr>
            <p:spPr bwMode="auto">
              <a:xfrm rot="2663462" flipH="1" flipV="1">
                <a:off x="950" y="341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7" name="Arc 621"/>
              <p:cNvSpPr>
                <a:spLocks/>
              </p:cNvSpPr>
              <p:nvPr/>
            </p:nvSpPr>
            <p:spPr bwMode="auto">
              <a:xfrm rot="2663462">
                <a:off x="880" y="3419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8" name="Arc 622"/>
              <p:cNvSpPr>
                <a:spLocks/>
              </p:cNvSpPr>
              <p:nvPr/>
            </p:nvSpPr>
            <p:spPr bwMode="auto">
              <a:xfrm rot="2663462">
                <a:off x="862" y="346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9" name="Arc 623"/>
              <p:cNvSpPr>
                <a:spLocks/>
              </p:cNvSpPr>
              <p:nvPr/>
            </p:nvSpPr>
            <p:spPr bwMode="auto">
              <a:xfrm rot="2663462" flipH="1" flipV="1">
                <a:off x="921" y="3464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0" name="Line 624"/>
              <p:cNvSpPr>
                <a:spLocks noChangeShapeType="1"/>
              </p:cNvSpPr>
              <p:nvPr/>
            </p:nvSpPr>
            <p:spPr bwMode="auto">
              <a:xfrm rot="1807332" flipV="1">
                <a:off x="857" y="3046"/>
                <a:ext cx="1" cy="481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1" name="Freeform 625"/>
              <p:cNvSpPr>
                <a:spLocks/>
              </p:cNvSpPr>
              <p:nvPr/>
            </p:nvSpPr>
            <p:spPr bwMode="auto">
              <a:xfrm rot="-3592668">
                <a:off x="813" y="3304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2" name="Line 626"/>
              <p:cNvSpPr>
                <a:spLocks noChangeShapeType="1"/>
              </p:cNvSpPr>
              <p:nvPr/>
            </p:nvSpPr>
            <p:spPr bwMode="auto">
              <a:xfrm rot="-3592668">
                <a:off x="791" y="3320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3" name="Line 627"/>
              <p:cNvSpPr>
                <a:spLocks noChangeShapeType="1"/>
              </p:cNvSpPr>
              <p:nvPr/>
            </p:nvSpPr>
            <p:spPr bwMode="auto">
              <a:xfrm rot="-3592668">
                <a:off x="842" y="334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71" name="Group 628"/>
              <p:cNvGrpSpPr>
                <a:grpSpLocks/>
              </p:cNvGrpSpPr>
              <p:nvPr/>
            </p:nvGrpSpPr>
            <p:grpSpPr bwMode="auto">
              <a:xfrm rot="-3592668">
                <a:off x="817" y="3012"/>
                <a:ext cx="270" cy="226"/>
                <a:chOff x="4785" y="11039"/>
                <a:chExt cx="829" cy="688"/>
              </a:xfrm>
            </p:grpSpPr>
            <p:sp>
              <p:nvSpPr>
                <p:cNvPr id="55925" name="Freeform 62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6" name="Line 63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7" name="Line 63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8" name="Line 63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9" name="Arc 63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30" name="Freeform 634"/>
              <p:cNvSpPr>
                <a:spLocks/>
              </p:cNvSpPr>
              <p:nvPr/>
            </p:nvSpPr>
            <p:spPr bwMode="auto">
              <a:xfrm rot="-3592668">
                <a:off x="593" y="2827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1" name="Freeform 635"/>
              <p:cNvSpPr>
                <a:spLocks/>
              </p:cNvSpPr>
              <p:nvPr/>
            </p:nvSpPr>
            <p:spPr bwMode="auto">
              <a:xfrm rot="18007332" flipV="1">
                <a:off x="652" y="2862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2" name="Freeform 636"/>
              <p:cNvSpPr>
                <a:spLocks/>
              </p:cNvSpPr>
              <p:nvPr/>
            </p:nvSpPr>
            <p:spPr bwMode="auto">
              <a:xfrm rot="-929206">
                <a:off x="819" y="3225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3" name="Freeform 637"/>
              <p:cNvSpPr>
                <a:spLocks/>
              </p:cNvSpPr>
              <p:nvPr/>
            </p:nvSpPr>
            <p:spPr bwMode="auto">
              <a:xfrm rot="-3592668">
                <a:off x="687" y="2758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4" name="Freeform 638"/>
              <p:cNvSpPr>
                <a:spLocks/>
              </p:cNvSpPr>
              <p:nvPr/>
            </p:nvSpPr>
            <p:spPr bwMode="auto">
              <a:xfrm rot="-3592668">
                <a:off x="768" y="321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5" name="Arc 639"/>
              <p:cNvSpPr>
                <a:spLocks/>
              </p:cNvSpPr>
              <p:nvPr/>
            </p:nvSpPr>
            <p:spPr bwMode="auto">
              <a:xfrm rot="3344830">
                <a:off x="704" y="3219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6" name="Arc 640"/>
              <p:cNvSpPr>
                <a:spLocks/>
              </p:cNvSpPr>
              <p:nvPr/>
            </p:nvSpPr>
            <p:spPr bwMode="auto">
              <a:xfrm rot="11069833" flipV="1">
                <a:off x="830" y="3293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7" name="Freeform 641"/>
              <p:cNvSpPr>
                <a:spLocks/>
              </p:cNvSpPr>
              <p:nvPr/>
            </p:nvSpPr>
            <p:spPr bwMode="auto">
              <a:xfrm rot="-3592668">
                <a:off x="868" y="3119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8" name="Line 642"/>
              <p:cNvSpPr>
                <a:spLocks noChangeShapeType="1"/>
              </p:cNvSpPr>
              <p:nvPr/>
            </p:nvSpPr>
            <p:spPr bwMode="auto">
              <a:xfrm rot="-3592668">
                <a:off x="887" y="3148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9" name="Line 643"/>
              <p:cNvSpPr>
                <a:spLocks noChangeShapeType="1"/>
              </p:cNvSpPr>
              <p:nvPr/>
            </p:nvSpPr>
            <p:spPr bwMode="auto">
              <a:xfrm rot="-3592668">
                <a:off x="792" y="3163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0" name="Line 644"/>
              <p:cNvSpPr>
                <a:spLocks noChangeShapeType="1"/>
              </p:cNvSpPr>
              <p:nvPr/>
            </p:nvSpPr>
            <p:spPr bwMode="auto">
              <a:xfrm rot="-3592668">
                <a:off x="936" y="3246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1" name="Arc 645"/>
              <p:cNvSpPr>
                <a:spLocks/>
              </p:cNvSpPr>
              <p:nvPr/>
            </p:nvSpPr>
            <p:spPr bwMode="auto">
              <a:xfrm rot="31535830">
                <a:off x="851" y="2990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2" name="Arc 646"/>
              <p:cNvSpPr>
                <a:spLocks/>
              </p:cNvSpPr>
              <p:nvPr/>
            </p:nvSpPr>
            <p:spPr bwMode="auto">
              <a:xfrm rot="-929206" flipH="1" flipV="1">
                <a:off x="805" y="3162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3" name="Arc 647"/>
              <p:cNvSpPr>
                <a:spLocks/>
              </p:cNvSpPr>
              <p:nvPr/>
            </p:nvSpPr>
            <p:spPr bwMode="auto">
              <a:xfrm rot="-929206">
                <a:off x="773" y="3225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4" name="Arc 648"/>
              <p:cNvSpPr>
                <a:spLocks/>
              </p:cNvSpPr>
              <p:nvPr/>
            </p:nvSpPr>
            <p:spPr bwMode="auto">
              <a:xfrm rot="-929206">
                <a:off x="786" y="3331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5" name="Arc 649"/>
              <p:cNvSpPr>
                <a:spLocks/>
              </p:cNvSpPr>
              <p:nvPr/>
            </p:nvSpPr>
            <p:spPr bwMode="auto">
              <a:xfrm rot="-929206" flipH="1" flipV="1">
                <a:off x="814" y="327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6" name="Line 650"/>
              <p:cNvSpPr>
                <a:spLocks noChangeShapeType="1"/>
              </p:cNvSpPr>
              <p:nvPr/>
            </p:nvSpPr>
            <p:spPr bwMode="auto">
              <a:xfrm>
                <a:off x="851" y="3486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7" name="Line 651"/>
              <p:cNvSpPr>
                <a:spLocks noChangeShapeType="1"/>
              </p:cNvSpPr>
              <p:nvPr/>
            </p:nvSpPr>
            <p:spPr bwMode="auto">
              <a:xfrm rot="7220284">
                <a:off x="703" y="3224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74" name="Group 652"/>
              <p:cNvGrpSpPr>
                <a:grpSpLocks/>
              </p:cNvGrpSpPr>
              <p:nvPr/>
            </p:nvGrpSpPr>
            <p:grpSpPr bwMode="auto">
              <a:xfrm rot="7253297">
                <a:off x="523" y="3218"/>
                <a:ext cx="102" cy="81"/>
                <a:chOff x="5504" y="8144"/>
                <a:chExt cx="291" cy="236"/>
              </a:xfrm>
            </p:grpSpPr>
            <p:sp>
              <p:nvSpPr>
                <p:cNvPr id="55949" name="Rectangle 65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50" name="Rectangle 65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6088" name="Group 655"/>
              <p:cNvGrpSpPr>
                <a:grpSpLocks/>
              </p:cNvGrpSpPr>
              <p:nvPr/>
            </p:nvGrpSpPr>
            <p:grpSpPr bwMode="auto">
              <a:xfrm>
                <a:off x="799" y="3710"/>
                <a:ext cx="99" cy="80"/>
                <a:chOff x="5504" y="8144"/>
                <a:chExt cx="291" cy="236"/>
              </a:xfrm>
            </p:grpSpPr>
            <p:sp>
              <p:nvSpPr>
                <p:cNvPr id="55952" name="Rectangle 65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53" name="Rectangle 65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54" name="Rectangle 658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5" name="Rectangle 659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6" name="Rectangle 660"/>
              <p:cNvSpPr>
                <a:spLocks noChangeArrowheads="1"/>
              </p:cNvSpPr>
              <p:nvPr/>
            </p:nvSpPr>
            <p:spPr bwMode="auto">
              <a:xfrm rot="-17064441">
                <a:off x="780" y="3360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7" name="Freeform 661"/>
              <p:cNvSpPr>
                <a:spLocks/>
              </p:cNvSpPr>
              <p:nvPr/>
            </p:nvSpPr>
            <p:spPr bwMode="auto">
              <a:xfrm rot="3608242">
                <a:off x="1443" y="2731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8" name="Freeform 662"/>
              <p:cNvSpPr>
                <a:spLocks/>
              </p:cNvSpPr>
              <p:nvPr/>
            </p:nvSpPr>
            <p:spPr bwMode="auto">
              <a:xfrm rot="3608242" flipV="1">
                <a:off x="1383" y="2765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9" name="Freeform 663"/>
              <p:cNvSpPr>
                <a:spLocks/>
              </p:cNvSpPr>
              <p:nvPr/>
            </p:nvSpPr>
            <p:spPr bwMode="auto">
              <a:xfrm rot="3608242">
                <a:off x="1479" y="2763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0" name="Rectangle 664"/>
              <p:cNvSpPr>
                <a:spLocks noChangeArrowheads="1"/>
              </p:cNvSpPr>
              <p:nvPr/>
            </p:nvSpPr>
            <p:spPr bwMode="auto">
              <a:xfrm rot="-9863530">
                <a:off x="1578" y="2165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1" name="Rectangle 665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2" name="Rectangle 666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3" name="Line 667"/>
              <p:cNvSpPr>
                <a:spLocks noChangeShapeType="1"/>
              </p:cNvSpPr>
              <p:nvPr/>
            </p:nvSpPr>
            <p:spPr bwMode="auto">
              <a:xfrm rot="7200911" flipV="1">
                <a:off x="1254" y="2099"/>
                <a:ext cx="571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4" name="Rectangle 668"/>
              <p:cNvSpPr>
                <a:spLocks noChangeArrowheads="1"/>
              </p:cNvSpPr>
              <p:nvPr/>
            </p:nvSpPr>
            <p:spPr bwMode="auto">
              <a:xfrm rot="7200911">
                <a:off x="1573" y="1864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5" name="Freeform 669"/>
              <p:cNvSpPr>
                <a:spLocks/>
              </p:cNvSpPr>
              <p:nvPr/>
            </p:nvSpPr>
            <p:spPr bwMode="auto">
              <a:xfrm rot="7200911">
                <a:off x="1421" y="2240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6" name="Line 670"/>
              <p:cNvSpPr>
                <a:spLocks noChangeShapeType="1"/>
              </p:cNvSpPr>
              <p:nvPr/>
            </p:nvSpPr>
            <p:spPr bwMode="auto">
              <a:xfrm rot="7200911">
                <a:off x="1449" y="2286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7" name="Line 671"/>
              <p:cNvSpPr>
                <a:spLocks noChangeShapeType="1"/>
              </p:cNvSpPr>
              <p:nvPr/>
            </p:nvSpPr>
            <p:spPr bwMode="auto">
              <a:xfrm rot="7200911">
                <a:off x="1398" y="225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89" name="Group 672"/>
              <p:cNvGrpSpPr>
                <a:grpSpLocks/>
              </p:cNvGrpSpPr>
              <p:nvPr/>
            </p:nvGrpSpPr>
            <p:grpSpPr bwMode="auto">
              <a:xfrm rot="7200911">
                <a:off x="1184" y="2372"/>
                <a:ext cx="267" cy="224"/>
                <a:chOff x="4785" y="11039"/>
                <a:chExt cx="829" cy="688"/>
              </a:xfrm>
            </p:grpSpPr>
            <p:sp>
              <p:nvSpPr>
                <p:cNvPr id="55969" name="Freeform 673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0" name="Line 674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1" name="Line 675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2" name="Line 676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3" name="Arc 677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74" name="Freeform 678"/>
              <p:cNvSpPr>
                <a:spLocks/>
              </p:cNvSpPr>
              <p:nvPr/>
            </p:nvSpPr>
            <p:spPr bwMode="auto">
              <a:xfrm rot="9864373">
                <a:off x="1353" y="2287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5" name="Freeform 679"/>
              <p:cNvSpPr>
                <a:spLocks/>
              </p:cNvSpPr>
              <p:nvPr/>
            </p:nvSpPr>
            <p:spPr bwMode="auto">
              <a:xfrm rot="7200911">
                <a:off x="1299" y="2292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6" name="Arc 680"/>
              <p:cNvSpPr>
                <a:spLocks/>
              </p:cNvSpPr>
              <p:nvPr/>
            </p:nvSpPr>
            <p:spPr bwMode="auto">
              <a:xfrm rot="14138409">
                <a:off x="1435" y="2238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7" name="Arc 681"/>
              <p:cNvSpPr>
                <a:spLocks/>
              </p:cNvSpPr>
              <p:nvPr/>
            </p:nvSpPr>
            <p:spPr bwMode="auto">
              <a:xfrm rot="263413" flipV="1">
                <a:off x="1310" y="2165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8" name="Freeform 682"/>
              <p:cNvSpPr>
                <a:spLocks/>
              </p:cNvSpPr>
              <p:nvPr/>
            </p:nvSpPr>
            <p:spPr bwMode="auto">
              <a:xfrm rot="7200911">
                <a:off x="1325" y="23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9" name="Line 683"/>
              <p:cNvSpPr>
                <a:spLocks noChangeShapeType="1"/>
              </p:cNvSpPr>
              <p:nvPr/>
            </p:nvSpPr>
            <p:spPr bwMode="auto">
              <a:xfrm rot="7200911">
                <a:off x="1382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0" name="Line 684"/>
              <p:cNvSpPr>
                <a:spLocks noChangeShapeType="1"/>
              </p:cNvSpPr>
              <p:nvPr/>
            </p:nvSpPr>
            <p:spPr bwMode="auto">
              <a:xfrm rot="7200911">
                <a:off x="1247" y="23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1" name="Arc 685"/>
              <p:cNvSpPr>
                <a:spLocks/>
              </p:cNvSpPr>
              <p:nvPr/>
            </p:nvSpPr>
            <p:spPr bwMode="auto">
              <a:xfrm rot="42329410">
                <a:off x="1196" y="2386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2" name="Arc 686"/>
              <p:cNvSpPr>
                <a:spLocks/>
              </p:cNvSpPr>
              <p:nvPr/>
            </p:nvSpPr>
            <p:spPr bwMode="auto">
              <a:xfrm rot="9864373" flipH="1" flipV="1">
                <a:off x="1308" y="2285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3" name="Arc 687"/>
              <p:cNvSpPr>
                <a:spLocks/>
              </p:cNvSpPr>
              <p:nvPr/>
            </p:nvSpPr>
            <p:spPr bwMode="auto">
              <a:xfrm rot="9864373">
                <a:off x="1339" y="2223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4" name="Arc 688"/>
              <p:cNvSpPr>
                <a:spLocks/>
              </p:cNvSpPr>
              <p:nvPr/>
            </p:nvSpPr>
            <p:spPr bwMode="auto">
              <a:xfrm rot="9864373">
                <a:off x="1422" y="221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5" name="Arc 689"/>
              <p:cNvSpPr>
                <a:spLocks/>
              </p:cNvSpPr>
              <p:nvPr/>
            </p:nvSpPr>
            <p:spPr bwMode="auto">
              <a:xfrm rot="9864373" flipH="1" flipV="1">
                <a:off x="1391" y="2267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6" name="Line 690"/>
              <p:cNvSpPr>
                <a:spLocks noChangeShapeType="1"/>
              </p:cNvSpPr>
              <p:nvPr/>
            </p:nvSpPr>
            <p:spPr bwMode="auto">
              <a:xfrm rot="9008242" flipV="1">
                <a:off x="1611" y="2090"/>
                <a:ext cx="1" cy="323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7" name="Freeform 691"/>
              <p:cNvSpPr>
                <a:spLocks/>
              </p:cNvSpPr>
              <p:nvPr/>
            </p:nvSpPr>
            <p:spPr bwMode="auto">
              <a:xfrm rot="3608242">
                <a:off x="1606" y="2239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8" name="Line 692"/>
              <p:cNvSpPr>
                <a:spLocks noChangeShapeType="1"/>
              </p:cNvSpPr>
              <p:nvPr/>
            </p:nvSpPr>
            <p:spPr bwMode="auto">
              <a:xfrm rot="3608242">
                <a:off x="1633" y="2258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9" name="Line 693"/>
              <p:cNvSpPr>
                <a:spLocks noChangeShapeType="1"/>
              </p:cNvSpPr>
              <p:nvPr/>
            </p:nvSpPr>
            <p:spPr bwMode="auto">
              <a:xfrm rot="3608242">
                <a:off x="1584" y="229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0" name="Group 694"/>
              <p:cNvGrpSpPr>
                <a:grpSpLocks/>
              </p:cNvGrpSpPr>
              <p:nvPr/>
            </p:nvGrpSpPr>
            <p:grpSpPr bwMode="auto">
              <a:xfrm rot="3608242">
                <a:off x="1610" y="2371"/>
                <a:ext cx="270" cy="226"/>
                <a:chOff x="4785" y="11039"/>
                <a:chExt cx="829" cy="688"/>
              </a:xfrm>
            </p:grpSpPr>
            <p:sp>
              <p:nvSpPr>
                <p:cNvPr id="55991" name="Freeform 695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2" name="Line 696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3" name="Line 697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4" name="Line 698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5" name="Arc 699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96" name="Freeform 700"/>
              <p:cNvSpPr>
                <a:spLocks/>
              </p:cNvSpPr>
              <p:nvPr/>
            </p:nvSpPr>
            <p:spPr bwMode="auto">
              <a:xfrm rot="6271705">
                <a:off x="1610" y="2289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97" name="Freeform 701"/>
              <p:cNvSpPr>
                <a:spLocks/>
              </p:cNvSpPr>
              <p:nvPr/>
            </p:nvSpPr>
            <p:spPr bwMode="auto">
              <a:xfrm rot="3608242">
                <a:off x="1562" y="2291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98" name="Arc 702"/>
              <p:cNvSpPr>
                <a:spLocks/>
              </p:cNvSpPr>
              <p:nvPr/>
            </p:nvSpPr>
            <p:spPr bwMode="auto">
              <a:xfrm rot="10545741">
                <a:off x="1624" y="2164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99" name="Arc 703"/>
              <p:cNvSpPr>
                <a:spLocks/>
              </p:cNvSpPr>
              <p:nvPr/>
            </p:nvSpPr>
            <p:spPr bwMode="auto">
              <a:xfrm rot="18270744" flipV="1">
                <a:off x="1497" y="2239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0" name="Freeform 704"/>
              <p:cNvSpPr>
                <a:spLocks/>
              </p:cNvSpPr>
              <p:nvPr/>
            </p:nvSpPr>
            <p:spPr bwMode="auto">
              <a:xfrm rot="3608242">
                <a:off x="1660" y="2320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1" name="Line 705"/>
              <p:cNvSpPr>
                <a:spLocks noChangeShapeType="1"/>
              </p:cNvSpPr>
              <p:nvPr/>
            </p:nvSpPr>
            <p:spPr bwMode="auto">
              <a:xfrm rot="3608242">
                <a:off x="1680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2" name="Line 706"/>
              <p:cNvSpPr>
                <a:spLocks noChangeShapeType="1"/>
              </p:cNvSpPr>
              <p:nvPr/>
            </p:nvSpPr>
            <p:spPr bwMode="auto">
              <a:xfrm rot="3608242">
                <a:off x="1730" y="2360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3" name="Line 707"/>
              <p:cNvSpPr>
                <a:spLocks noChangeShapeType="1"/>
              </p:cNvSpPr>
              <p:nvPr/>
            </p:nvSpPr>
            <p:spPr bwMode="auto">
              <a:xfrm rot="3608242">
                <a:off x="1583" y="2445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4" name="Arc 708"/>
              <p:cNvSpPr>
                <a:spLocks/>
              </p:cNvSpPr>
              <p:nvPr/>
            </p:nvSpPr>
            <p:spPr bwMode="auto">
              <a:xfrm rot="38736742">
                <a:off x="1644" y="2387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5" name="Arc 709"/>
              <p:cNvSpPr>
                <a:spLocks/>
              </p:cNvSpPr>
              <p:nvPr/>
            </p:nvSpPr>
            <p:spPr bwMode="auto">
              <a:xfrm rot="6271705" flipH="1" flipV="1">
                <a:off x="1598" y="228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6" name="Arc 710"/>
              <p:cNvSpPr>
                <a:spLocks/>
              </p:cNvSpPr>
              <p:nvPr/>
            </p:nvSpPr>
            <p:spPr bwMode="auto">
              <a:xfrm rot="6271705">
                <a:off x="1559" y="2226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7" name="Arc 711"/>
              <p:cNvSpPr>
                <a:spLocks/>
              </p:cNvSpPr>
              <p:nvPr/>
            </p:nvSpPr>
            <p:spPr bwMode="auto">
              <a:xfrm rot="6271705">
                <a:off x="1576" y="2217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8" name="Arc 712"/>
              <p:cNvSpPr>
                <a:spLocks/>
              </p:cNvSpPr>
              <p:nvPr/>
            </p:nvSpPr>
            <p:spPr bwMode="auto">
              <a:xfrm rot="6271705" flipH="1" flipV="1">
                <a:off x="1608" y="226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9" name="Line 713"/>
              <p:cNvSpPr>
                <a:spLocks noChangeShapeType="1"/>
              </p:cNvSpPr>
              <p:nvPr/>
            </p:nvSpPr>
            <p:spPr bwMode="auto">
              <a:xfrm rot="7200911">
                <a:off x="1381" y="2039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10" name="Line 714"/>
              <p:cNvSpPr>
                <a:spLocks noChangeShapeType="1"/>
              </p:cNvSpPr>
              <p:nvPr/>
            </p:nvSpPr>
            <p:spPr bwMode="auto">
              <a:xfrm rot="14421194">
                <a:off x="1683" y="2045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1" name="Group 715"/>
              <p:cNvGrpSpPr>
                <a:grpSpLocks/>
              </p:cNvGrpSpPr>
              <p:nvPr/>
            </p:nvGrpSpPr>
            <p:grpSpPr bwMode="auto">
              <a:xfrm rot="14454207">
                <a:off x="1767" y="2049"/>
                <a:ext cx="102" cy="81"/>
                <a:chOff x="5504" y="8144"/>
                <a:chExt cx="291" cy="236"/>
              </a:xfrm>
            </p:grpSpPr>
            <p:sp>
              <p:nvSpPr>
                <p:cNvPr id="56012" name="Rectangle 71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13" name="Rectangle 71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6092" name="Group 718"/>
              <p:cNvGrpSpPr>
                <a:grpSpLocks/>
              </p:cNvGrpSpPr>
              <p:nvPr/>
            </p:nvGrpSpPr>
            <p:grpSpPr bwMode="auto">
              <a:xfrm rot="7200911">
                <a:off x="1205" y="2042"/>
                <a:ext cx="99" cy="80"/>
                <a:chOff x="5504" y="8144"/>
                <a:chExt cx="291" cy="236"/>
              </a:xfrm>
            </p:grpSpPr>
            <p:sp>
              <p:nvSpPr>
                <p:cNvPr id="56015" name="Rectangle 719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16" name="Rectangle 720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17" name="Rectangle 721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18" name="Rectangle 722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19" name="Rectangle 723"/>
              <p:cNvSpPr>
                <a:spLocks noChangeArrowheads="1"/>
              </p:cNvSpPr>
              <p:nvPr/>
            </p:nvSpPr>
            <p:spPr bwMode="auto">
              <a:xfrm rot="-9863530">
                <a:off x="1580" y="21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0" name="Rectangle 724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1" name="Rectangle 725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2" name="Rectangle 726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3" name="Line 727"/>
              <p:cNvSpPr>
                <a:spLocks noChangeShapeType="1"/>
              </p:cNvSpPr>
              <p:nvPr/>
            </p:nvSpPr>
            <p:spPr bwMode="auto">
              <a:xfrm rot="14380151" flipV="1">
                <a:off x="2007" y="3487"/>
                <a:ext cx="623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4" name="Rectangle 728"/>
              <p:cNvSpPr>
                <a:spLocks noChangeArrowheads="1"/>
              </p:cNvSpPr>
              <p:nvPr/>
            </p:nvSpPr>
            <p:spPr bwMode="auto">
              <a:xfrm rot="-28819849">
                <a:off x="2364" y="3660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5" name="Freeform 729"/>
              <p:cNvSpPr>
                <a:spLocks/>
              </p:cNvSpPr>
              <p:nvPr/>
            </p:nvSpPr>
            <p:spPr bwMode="auto">
              <a:xfrm rot="-28819849">
                <a:off x="2213" y="3303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6" name="Line 730"/>
              <p:cNvSpPr>
                <a:spLocks noChangeShapeType="1"/>
              </p:cNvSpPr>
              <p:nvPr/>
            </p:nvSpPr>
            <p:spPr bwMode="auto">
              <a:xfrm rot="-28819849">
                <a:off x="2190" y="3349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7" name="Line 731"/>
              <p:cNvSpPr>
                <a:spLocks noChangeShapeType="1"/>
              </p:cNvSpPr>
              <p:nvPr/>
            </p:nvSpPr>
            <p:spPr bwMode="auto">
              <a:xfrm rot="-28819849">
                <a:off x="2241" y="332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3" name="Group 732"/>
              <p:cNvGrpSpPr>
                <a:grpSpLocks/>
              </p:cNvGrpSpPr>
              <p:nvPr/>
            </p:nvGrpSpPr>
            <p:grpSpPr bwMode="auto">
              <a:xfrm rot="-28819849">
                <a:off x="1973" y="3013"/>
                <a:ext cx="267" cy="224"/>
                <a:chOff x="4785" y="11039"/>
                <a:chExt cx="829" cy="688"/>
              </a:xfrm>
            </p:grpSpPr>
            <p:sp>
              <p:nvSpPr>
                <p:cNvPr id="56029" name="Freeform 733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0" name="Line 734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1" name="Line 735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2" name="Line 736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3" name="Arc 737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34" name="Freeform 738"/>
              <p:cNvSpPr>
                <a:spLocks/>
              </p:cNvSpPr>
              <p:nvPr/>
            </p:nvSpPr>
            <p:spPr bwMode="auto">
              <a:xfrm rot="-26156385">
                <a:off x="2147" y="3224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5" name="Freeform 739"/>
              <p:cNvSpPr>
                <a:spLocks/>
              </p:cNvSpPr>
              <p:nvPr/>
            </p:nvSpPr>
            <p:spPr bwMode="auto">
              <a:xfrm rot="-28819849">
                <a:off x="2089" y="3217"/>
                <a:ext cx="201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6" name="Arc 740"/>
              <p:cNvSpPr>
                <a:spLocks/>
              </p:cNvSpPr>
              <p:nvPr/>
            </p:nvSpPr>
            <p:spPr bwMode="auto">
              <a:xfrm rot="-21882350">
                <a:off x="2100" y="3294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7" name="Arc 741"/>
              <p:cNvSpPr>
                <a:spLocks/>
              </p:cNvSpPr>
              <p:nvPr/>
            </p:nvSpPr>
            <p:spPr bwMode="auto">
              <a:xfrm rot="7442651" flipV="1">
                <a:off x="2227" y="3220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8" name="Freeform 742"/>
              <p:cNvSpPr>
                <a:spLocks/>
              </p:cNvSpPr>
              <p:nvPr/>
            </p:nvSpPr>
            <p:spPr bwMode="auto">
              <a:xfrm rot="-28819849">
                <a:off x="2117" y="31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9" name="Line 743"/>
              <p:cNvSpPr>
                <a:spLocks noChangeShapeType="1"/>
              </p:cNvSpPr>
              <p:nvPr/>
            </p:nvSpPr>
            <p:spPr bwMode="auto">
              <a:xfrm rot="-28819849">
                <a:off x="2174" y="3147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0" name="Line 744"/>
              <p:cNvSpPr>
                <a:spLocks noChangeShapeType="1"/>
              </p:cNvSpPr>
              <p:nvPr/>
            </p:nvSpPr>
            <p:spPr bwMode="auto">
              <a:xfrm rot="-28819849">
                <a:off x="2186" y="31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1" name="Arc 745"/>
              <p:cNvSpPr>
                <a:spLocks/>
              </p:cNvSpPr>
              <p:nvPr/>
            </p:nvSpPr>
            <p:spPr bwMode="auto">
              <a:xfrm rot="6308652">
                <a:off x="1986" y="2994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2" name="Arc 746"/>
              <p:cNvSpPr>
                <a:spLocks/>
              </p:cNvSpPr>
              <p:nvPr/>
            </p:nvSpPr>
            <p:spPr bwMode="auto">
              <a:xfrm rot="-26156385" flipH="1" flipV="1">
                <a:off x="2097" y="316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3" name="Arc 747"/>
              <p:cNvSpPr>
                <a:spLocks/>
              </p:cNvSpPr>
              <p:nvPr/>
            </p:nvSpPr>
            <p:spPr bwMode="auto">
              <a:xfrm rot="-26156385">
                <a:off x="2136" y="3222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4" name="Arc 748"/>
              <p:cNvSpPr>
                <a:spLocks/>
              </p:cNvSpPr>
              <p:nvPr/>
            </p:nvSpPr>
            <p:spPr bwMode="auto">
              <a:xfrm rot="-26156385">
                <a:off x="2216" y="3327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5" name="Arc 749"/>
              <p:cNvSpPr>
                <a:spLocks/>
              </p:cNvSpPr>
              <p:nvPr/>
            </p:nvSpPr>
            <p:spPr bwMode="auto">
              <a:xfrm rot="-26156385" flipH="1" flipV="1">
                <a:off x="2184" y="3276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6" name="Line 750"/>
              <p:cNvSpPr>
                <a:spLocks noChangeShapeType="1"/>
              </p:cNvSpPr>
              <p:nvPr/>
            </p:nvSpPr>
            <p:spPr bwMode="auto">
              <a:xfrm rot="16187483" flipV="1">
                <a:off x="2164" y="3337"/>
                <a:ext cx="1" cy="318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7" name="Freeform 751"/>
              <p:cNvSpPr>
                <a:spLocks/>
              </p:cNvSpPr>
              <p:nvPr/>
            </p:nvSpPr>
            <p:spPr bwMode="auto">
              <a:xfrm rot="-32412517">
                <a:off x="2124" y="3462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8" name="Line 752"/>
              <p:cNvSpPr>
                <a:spLocks noChangeShapeType="1"/>
              </p:cNvSpPr>
              <p:nvPr/>
            </p:nvSpPr>
            <p:spPr bwMode="auto">
              <a:xfrm rot="-32412517">
                <a:off x="2124" y="3523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9" name="Line 753"/>
              <p:cNvSpPr>
                <a:spLocks noChangeShapeType="1"/>
              </p:cNvSpPr>
              <p:nvPr/>
            </p:nvSpPr>
            <p:spPr bwMode="auto">
              <a:xfrm rot="-32412517">
                <a:off x="2122" y="346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4" name="Group 754"/>
              <p:cNvGrpSpPr>
                <a:grpSpLocks/>
              </p:cNvGrpSpPr>
              <p:nvPr/>
            </p:nvGrpSpPr>
            <p:grpSpPr bwMode="auto">
              <a:xfrm rot="-32412517">
                <a:off x="1761" y="3384"/>
                <a:ext cx="270" cy="226"/>
                <a:chOff x="4785" y="11039"/>
                <a:chExt cx="829" cy="688"/>
              </a:xfrm>
            </p:grpSpPr>
            <p:sp>
              <p:nvSpPr>
                <p:cNvPr id="56051" name="Freeform 755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2" name="Line 756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3" name="Line 757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4" name="Line 758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5" name="Arc 759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56" name="Freeform 760"/>
              <p:cNvSpPr>
                <a:spLocks/>
              </p:cNvSpPr>
              <p:nvPr/>
            </p:nvSpPr>
            <p:spPr bwMode="auto">
              <a:xfrm rot="-29749054">
                <a:off x="2017" y="3446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57" name="Freeform 761"/>
              <p:cNvSpPr>
                <a:spLocks/>
              </p:cNvSpPr>
              <p:nvPr/>
            </p:nvSpPr>
            <p:spPr bwMode="auto">
              <a:xfrm rot="-32412517">
                <a:off x="1957" y="344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58" name="Arc 762"/>
              <p:cNvSpPr>
                <a:spLocks/>
              </p:cNvSpPr>
              <p:nvPr/>
            </p:nvSpPr>
            <p:spPr bwMode="auto">
              <a:xfrm rot="-25475019">
                <a:off x="2070" y="3493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59" name="Arc 763"/>
              <p:cNvSpPr>
                <a:spLocks/>
              </p:cNvSpPr>
              <p:nvPr/>
            </p:nvSpPr>
            <p:spPr bwMode="auto">
              <a:xfrm rot="3849983" flipV="1">
                <a:off x="2068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0" name="Freeform 764"/>
              <p:cNvSpPr>
                <a:spLocks/>
              </p:cNvSpPr>
              <p:nvPr/>
            </p:nvSpPr>
            <p:spPr bwMode="auto">
              <a:xfrm rot="-32412517">
                <a:off x="1948" y="3411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1" name="Line 765"/>
              <p:cNvSpPr>
                <a:spLocks noChangeShapeType="1"/>
              </p:cNvSpPr>
              <p:nvPr/>
            </p:nvSpPr>
            <p:spPr bwMode="auto">
              <a:xfrm rot="-32412517">
                <a:off x="202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2" name="Line 766"/>
              <p:cNvSpPr>
                <a:spLocks noChangeShapeType="1"/>
              </p:cNvSpPr>
              <p:nvPr/>
            </p:nvSpPr>
            <p:spPr bwMode="auto">
              <a:xfrm rot="-32412517">
                <a:off x="1949" y="3579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3" name="Line 767"/>
              <p:cNvSpPr>
                <a:spLocks noChangeShapeType="1"/>
              </p:cNvSpPr>
              <p:nvPr/>
            </p:nvSpPr>
            <p:spPr bwMode="auto">
              <a:xfrm rot="-32412517">
                <a:off x="1945" y="3411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4" name="Arc 768"/>
              <p:cNvSpPr>
                <a:spLocks/>
              </p:cNvSpPr>
              <p:nvPr/>
            </p:nvSpPr>
            <p:spPr bwMode="auto">
              <a:xfrm rot="2715983">
                <a:off x="1762" y="3381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5" name="Arc 769"/>
              <p:cNvSpPr>
                <a:spLocks/>
              </p:cNvSpPr>
              <p:nvPr/>
            </p:nvSpPr>
            <p:spPr bwMode="auto">
              <a:xfrm rot="-29749054" flipH="1" flipV="1">
                <a:off x="1953" y="341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6" name="Arc 770"/>
              <p:cNvSpPr>
                <a:spLocks/>
              </p:cNvSpPr>
              <p:nvPr/>
            </p:nvSpPr>
            <p:spPr bwMode="auto">
              <a:xfrm rot="-29749054">
                <a:off x="2024" y="3410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7" name="Arc 771"/>
              <p:cNvSpPr>
                <a:spLocks/>
              </p:cNvSpPr>
              <p:nvPr/>
            </p:nvSpPr>
            <p:spPr bwMode="auto">
              <a:xfrm rot="-29749054">
                <a:off x="2138" y="3462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8" name="Arc 772"/>
              <p:cNvSpPr>
                <a:spLocks/>
              </p:cNvSpPr>
              <p:nvPr/>
            </p:nvSpPr>
            <p:spPr bwMode="auto">
              <a:xfrm rot="-29749054" flipH="1" flipV="1">
                <a:off x="2078" y="3464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9" name="Line 773"/>
              <p:cNvSpPr>
                <a:spLocks noChangeShapeType="1"/>
              </p:cNvSpPr>
              <p:nvPr/>
            </p:nvSpPr>
            <p:spPr bwMode="auto">
              <a:xfrm rot="-28819849">
                <a:off x="2361" y="3224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70" name="Line 774"/>
              <p:cNvSpPr>
                <a:spLocks noChangeShapeType="1"/>
              </p:cNvSpPr>
              <p:nvPr/>
            </p:nvSpPr>
            <p:spPr bwMode="auto">
              <a:xfrm rot="-21599564">
                <a:off x="2207" y="3487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5" name="Group 775"/>
              <p:cNvGrpSpPr>
                <a:grpSpLocks/>
              </p:cNvGrpSpPr>
              <p:nvPr/>
            </p:nvGrpSpPr>
            <p:grpSpPr bwMode="auto">
              <a:xfrm rot="-21566552">
                <a:off x="2152" y="3714"/>
                <a:ext cx="102" cy="81"/>
                <a:chOff x="5504" y="8144"/>
                <a:chExt cx="291" cy="236"/>
              </a:xfrm>
            </p:grpSpPr>
            <p:sp>
              <p:nvSpPr>
                <p:cNvPr id="56072" name="Rectangle 77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73" name="Rectangle 77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5344" name="Group 778"/>
              <p:cNvGrpSpPr>
                <a:grpSpLocks/>
              </p:cNvGrpSpPr>
              <p:nvPr/>
            </p:nvGrpSpPr>
            <p:grpSpPr bwMode="auto">
              <a:xfrm rot="-28819849">
                <a:off x="2438" y="3230"/>
                <a:ext cx="99" cy="80"/>
                <a:chOff x="5504" y="8144"/>
                <a:chExt cx="291" cy="236"/>
              </a:xfrm>
            </p:grpSpPr>
            <p:sp>
              <p:nvSpPr>
                <p:cNvPr id="56075" name="Rectangle 779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76" name="Rectangle 780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77" name="Rectangle 781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78" name="Rectangle 782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79" name="Rectangle 783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6080" name="Text Box 784"/>
          <p:cNvSpPr txBox="1">
            <a:spLocks noChangeArrowheads="1"/>
          </p:cNvSpPr>
          <p:nvPr/>
        </p:nvSpPr>
        <p:spPr bwMode="auto">
          <a:xfrm>
            <a:off x="4746625" y="3857625"/>
            <a:ext cx="85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Sun</a:t>
            </a:r>
          </a:p>
        </p:txBody>
      </p:sp>
      <p:sp>
        <p:nvSpPr>
          <p:cNvPr id="56081" name="Text Box 785"/>
          <p:cNvSpPr txBox="1">
            <a:spLocks noChangeArrowheads="1"/>
          </p:cNvSpPr>
          <p:nvPr/>
        </p:nvSpPr>
        <p:spPr bwMode="auto">
          <a:xfrm>
            <a:off x="4600575" y="2259013"/>
            <a:ext cx="85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Earth</a:t>
            </a:r>
          </a:p>
        </p:txBody>
      </p:sp>
      <p:sp>
        <p:nvSpPr>
          <p:cNvPr id="56082" name="Text Box 786"/>
          <p:cNvSpPr txBox="1">
            <a:spLocks noChangeArrowheads="1"/>
          </p:cNvSpPr>
          <p:nvPr/>
        </p:nvSpPr>
        <p:spPr bwMode="auto">
          <a:xfrm>
            <a:off x="214313" y="3509963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Record disk</a:t>
            </a:r>
          </a:p>
        </p:txBody>
      </p:sp>
      <p:sp>
        <p:nvSpPr>
          <p:cNvPr id="56083" name="Text Box 787"/>
          <p:cNvSpPr txBox="1">
            <a:spLocks noChangeArrowheads="1"/>
          </p:cNvSpPr>
          <p:nvPr/>
        </p:nvSpPr>
        <p:spPr bwMode="auto">
          <a:xfrm>
            <a:off x="5345113" y="5656263"/>
            <a:ext cx="2249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Increase angular resolution</a:t>
            </a:r>
          </a:p>
        </p:txBody>
      </p:sp>
      <p:sp>
        <p:nvSpPr>
          <p:cNvPr id="56084" name="Text Box 788"/>
          <p:cNvSpPr txBox="1">
            <a:spLocks noChangeArrowheads="1"/>
          </p:cNvSpPr>
          <p:nvPr/>
        </p:nvSpPr>
        <p:spPr bwMode="auto">
          <a:xfrm>
            <a:off x="6991350" y="2889250"/>
            <a:ext cx="1935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Correlation for stochastic background</a:t>
            </a:r>
          </a:p>
        </p:txBody>
      </p:sp>
      <p:sp>
        <p:nvSpPr>
          <p:cNvPr id="56085" name="Line 789"/>
          <p:cNvSpPr>
            <a:spLocks noChangeShapeType="1"/>
          </p:cNvSpPr>
          <p:nvPr/>
        </p:nvSpPr>
        <p:spPr bwMode="auto">
          <a:xfrm flipH="1" flipV="1">
            <a:off x="2205038" y="3744913"/>
            <a:ext cx="3908425" cy="1878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086" name="Line 790"/>
          <p:cNvSpPr>
            <a:spLocks noChangeShapeType="1"/>
          </p:cNvSpPr>
          <p:nvPr/>
        </p:nvSpPr>
        <p:spPr bwMode="auto">
          <a:xfrm flipH="1" flipV="1">
            <a:off x="4873625" y="5422900"/>
            <a:ext cx="838200" cy="23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087" name="Line 791"/>
          <p:cNvSpPr>
            <a:spLocks noChangeShapeType="1"/>
          </p:cNvSpPr>
          <p:nvPr/>
        </p:nvSpPr>
        <p:spPr bwMode="auto">
          <a:xfrm flipH="1" flipV="1">
            <a:off x="6075363" y="3332163"/>
            <a:ext cx="263525" cy="2255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684" name="スライド番号プレースホルダー 55683">
            <a:extLst>
              <a:ext uri="{FF2B5EF4-FFF2-40B4-BE49-F238E27FC236}">
                <a16:creationId xmlns:a16="http://schemas.microsoft.com/office/drawing/2014/main" id="{968ED65A-37F3-492C-A641-17C0A45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CC4-0431-46A8-A5C5-1F301C304F2B}" type="slidenum">
              <a:rPr lang="en-US" altLang="ja-JP" smtClean="0">
                <a:solidFill>
                  <a:srgbClr val="000000"/>
                </a:solidFill>
              </a:rPr>
              <a:pPr/>
              <a:t>32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5"/>
          <p:cNvSpPr>
            <a:spLocks/>
          </p:cNvSpPr>
          <p:nvPr/>
        </p:nvSpPr>
        <p:spPr bwMode="auto">
          <a:xfrm>
            <a:off x="2659063" y="2249488"/>
            <a:ext cx="5000625" cy="3173412"/>
          </a:xfrm>
          <a:custGeom>
            <a:avLst/>
            <a:gdLst>
              <a:gd name="T0" fmla="*/ 0 w 7001"/>
              <a:gd name="T1" fmla="*/ 0 h 5298"/>
              <a:gd name="T2" fmla="*/ 51018383 w 7001"/>
              <a:gd name="T3" fmla="*/ 81084338 h 5298"/>
              <a:gd name="T4" fmla="*/ 102037480 w 7001"/>
              <a:gd name="T5" fmla="*/ 161809885 h 5298"/>
              <a:gd name="T6" fmla="*/ 153055841 w 7001"/>
              <a:gd name="T7" fmla="*/ 242535994 h 5298"/>
              <a:gd name="T8" fmla="*/ 204074246 w 7001"/>
              <a:gd name="T9" fmla="*/ 323261579 h 5298"/>
              <a:gd name="T10" fmla="*/ 255092606 w 7001"/>
              <a:gd name="T11" fmla="*/ 403987088 h 5298"/>
              <a:gd name="T12" fmla="*/ 306111681 w 7001"/>
              <a:gd name="T13" fmla="*/ 484712598 h 5298"/>
              <a:gd name="T14" fmla="*/ 357130042 w 7001"/>
              <a:gd name="T15" fmla="*/ 565438108 h 5298"/>
              <a:gd name="T16" fmla="*/ 408148492 w 7001"/>
              <a:gd name="T17" fmla="*/ 646163768 h 5298"/>
              <a:gd name="T18" fmla="*/ 459167566 w 7001"/>
              <a:gd name="T19" fmla="*/ 726889277 h 5298"/>
              <a:gd name="T20" fmla="*/ 510185927 w 7001"/>
              <a:gd name="T21" fmla="*/ 807615386 h 5298"/>
              <a:gd name="T22" fmla="*/ 561714992 w 7001"/>
              <a:gd name="T23" fmla="*/ 888340896 h 5298"/>
              <a:gd name="T24" fmla="*/ 612733353 w 7001"/>
              <a:gd name="T25" fmla="*/ 969066406 h 5298"/>
              <a:gd name="T26" fmla="*/ 663751714 w 7001"/>
              <a:gd name="T27" fmla="*/ 1049791916 h 5298"/>
              <a:gd name="T28" fmla="*/ 714770074 w 7001"/>
              <a:gd name="T29" fmla="*/ 1130517426 h 5298"/>
              <a:gd name="T30" fmla="*/ 765789328 w 7001"/>
              <a:gd name="T31" fmla="*/ 1211242935 h 5298"/>
              <a:gd name="T32" fmla="*/ 816807688 w 7001"/>
              <a:gd name="T33" fmla="*/ 1291969344 h 5298"/>
              <a:gd name="T34" fmla="*/ 867826049 w 7001"/>
              <a:gd name="T35" fmla="*/ 1372336063 h 5298"/>
              <a:gd name="T36" fmla="*/ 918845123 w 7001"/>
              <a:gd name="T37" fmla="*/ 1451985200 h 5298"/>
              <a:gd name="T38" fmla="*/ 969863484 w 7001"/>
              <a:gd name="T39" fmla="*/ 1530558565 h 5298"/>
              <a:gd name="T40" fmla="*/ 1020881845 w 7001"/>
              <a:gd name="T41" fmla="*/ 1605902215 h 5298"/>
              <a:gd name="T42" fmla="*/ 1071900919 w 7001"/>
              <a:gd name="T43" fmla="*/ 1674787632 h 5298"/>
              <a:gd name="T44" fmla="*/ 1122919280 w 7001"/>
              <a:gd name="T45" fmla="*/ 1731475363 h 5298"/>
              <a:gd name="T46" fmla="*/ 1173937641 w 7001"/>
              <a:gd name="T47" fmla="*/ 1772016914 h 5298"/>
              <a:gd name="T48" fmla="*/ 1224956715 w 7001"/>
              <a:gd name="T49" fmla="*/ 1798567425 h 5298"/>
              <a:gd name="T50" fmla="*/ 1275975076 w 7001"/>
              <a:gd name="T51" fmla="*/ 1815788181 h 5298"/>
              <a:gd name="T52" fmla="*/ 1326993436 w 7001"/>
              <a:gd name="T53" fmla="*/ 1828345256 h 5298"/>
              <a:gd name="T54" fmla="*/ 1378011797 w 7001"/>
              <a:gd name="T55" fmla="*/ 1838750785 h 5298"/>
              <a:gd name="T56" fmla="*/ 1429030872 w 7001"/>
              <a:gd name="T57" fmla="*/ 1848079343 h 5298"/>
              <a:gd name="T58" fmla="*/ 1480049232 w 7001"/>
              <a:gd name="T59" fmla="*/ 1856689122 h 5298"/>
              <a:gd name="T60" fmla="*/ 1531067236 w 7001"/>
              <a:gd name="T61" fmla="*/ 1865300098 h 5298"/>
              <a:gd name="T62" fmla="*/ 1582086311 w 7001"/>
              <a:gd name="T63" fmla="*/ 1873551685 h 5298"/>
              <a:gd name="T64" fmla="*/ 1633105385 w 7001"/>
              <a:gd name="T65" fmla="*/ 1881086889 h 5298"/>
              <a:gd name="T66" fmla="*/ 1684123032 w 7001"/>
              <a:gd name="T67" fmla="*/ 1888262703 h 5298"/>
              <a:gd name="T68" fmla="*/ 1735142107 w 7001"/>
              <a:gd name="T69" fmla="*/ 1894002156 h 5298"/>
              <a:gd name="T70" fmla="*/ 1786161181 w 7001"/>
              <a:gd name="T71" fmla="*/ 1898667034 h 5298"/>
              <a:gd name="T72" fmla="*/ 1837178828 w 7001"/>
              <a:gd name="T73" fmla="*/ 1900819778 h 5298"/>
              <a:gd name="T74" fmla="*/ 1888197902 w 7001"/>
              <a:gd name="T75" fmla="*/ 1900102196 h 5298"/>
              <a:gd name="T76" fmla="*/ 1939215549 w 7001"/>
              <a:gd name="T77" fmla="*/ 1895796708 h 5298"/>
              <a:gd name="T78" fmla="*/ 1990234624 w 7001"/>
              <a:gd name="T79" fmla="*/ 1887545121 h 5298"/>
              <a:gd name="T80" fmla="*/ 2041253698 w 7001"/>
              <a:gd name="T81" fmla="*/ 1874986848 h 5298"/>
              <a:gd name="T82" fmla="*/ 2092272773 w 7001"/>
              <a:gd name="T83" fmla="*/ 1858841866 h 5298"/>
              <a:gd name="T84" fmla="*/ 2143290420 w 7001"/>
              <a:gd name="T85" fmla="*/ 1839826558 h 5298"/>
              <a:gd name="T86" fmla="*/ 2147483647 w 7001"/>
              <a:gd name="T87" fmla="*/ 1818300314 h 5298"/>
              <a:gd name="T88" fmla="*/ 2147483647 w 7001"/>
              <a:gd name="T89" fmla="*/ 1794620129 h 5298"/>
              <a:gd name="T90" fmla="*/ 2147483647 w 7001"/>
              <a:gd name="T91" fmla="*/ 1770223560 h 5298"/>
              <a:gd name="T92" fmla="*/ 2147483647 w 7001"/>
              <a:gd name="T93" fmla="*/ 1744750020 h 5298"/>
              <a:gd name="T94" fmla="*/ 2147483647 w 7001"/>
              <a:gd name="T95" fmla="*/ 1718918288 h 5298"/>
              <a:gd name="T96" fmla="*/ 2147483647 w 7001"/>
              <a:gd name="T97" fmla="*/ 1692367776 h 5298"/>
              <a:gd name="T98" fmla="*/ 2147483647 w 7001"/>
              <a:gd name="T99" fmla="*/ 1665818463 h 5298"/>
              <a:gd name="T100" fmla="*/ 2147483647 w 7001"/>
              <a:gd name="T101" fmla="*/ 1639269150 h 5298"/>
              <a:gd name="T102" fmla="*/ 2147483647 w 7001"/>
              <a:gd name="T103" fmla="*/ 1612360447 h 5298"/>
              <a:gd name="T104" fmla="*/ 2147483647 w 7001"/>
              <a:gd name="T105" fmla="*/ 1585809936 h 5298"/>
              <a:gd name="T106" fmla="*/ 2147483647 w 7001"/>
              <a:gd name="T107" fmla="*/ 1558901233 h 5298"/>
              <a:gd name="T108" fmla="*/ 2147483647 w 7001"/>
              <a:gd name="T109" fmla="*/ 1531993728 h 5298"/>
              <a:gd name="T110" fmla="*/ 2147483647 w 7001"/>
              <a:gd name="T111" fmla="*/ 1505085025 h 5298"/>
              <a:gd name="T112" fmla="*/ 2147483647 w 7001"/>
              <a:gd name="T113" fmla="*/ 1478176322 h 5298"/>
              <a:gd name="T114" fmla="*/ 2147483647 w 7001"/>
              <a:gd name="T115" fmla="*/ 1451267619 h 5298"/>
              <a:gd name="T116" fmla="*/ 2147483647 w 7001"/>
              <a:gd name="T117" fmla="*/ 1424358916 h 5298"/>
              <a:gd name="T118" fmla="*/ 2147483647 w 7001"/>
              <a:gd name="T119" fmla="*/ 1397450213 h 5298"/>
              <a:gd name="T120" fmla="*/ 2147483647 w 7001"/>
              <a:gd name="T121" fmla="*/ 1370541510 h 5298"/>
              <a:gd name="T122" fmla="*/ 2147483647 w 7001"/>
              <a:gd name="T123" fmla="*/ 1101815368 h 52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001"/>
              <a:gd name="T187" fmla="*/ 0 h 5298"/>
              <a:gd name="T188" fmla="*/ 7001 w 7001"/>
              <a:gd name="T189" fmla="*/ 5298 h 52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001" h="5298">
                <a:moveTo>
                  <a:pt x="0" y="0"/>
                </a:moveTo>
                <a:lnTo>
                  <a:pt x="100" y="226"/>
                </a:lnTo>
                <a:lnTo>
                  <a:pt x="200" y="451"/>
                </a:lnTo>
                <a:lnTo>
                  <a:pt x="300" y="676"/>
                </a:lnTo>
                <a:lnTo>
                  <a:pt x="400" y="901"/>
                </a:lnTo>
                <a:lnTo>
                  <a:pt x="500" y="1126"/>
                </a:lnTo>
                <a:lnTo>
                  <a:pt x="600" y="1351"/>
                </a:lnTo>
                <a:lnTo>
                  <a:pt x="700" y="1576"/>
                </a:lnTo>
                <a:lnTo>
                  <a:pt x="800" y="1801"/>
                </a:lnTo>
                <a:lnTo>
                  <a:pt x="900" y="2026"/>
                </a:lnTo>
                <a:lnTo>
                  <a:pt x="1000" y="2251"/>
                </a:lnTo>
                <a:lnTo>
                  <a:pt x="1101" y="2476"/>
                </a:lnTo>
                <a:lnTo>
                  <a:pt x="1201" y="2701"/>
                </a:lnTo>
                <a:lnTo>
                  <a:pt x="1301" y="2926"/>
                </a:lnTo>
                <a:lnTo>
                  <a:pt x="1401" y="3151"/>
                </a:lnTo>
                <a:lnTo>
                  <a:pt x="1501" y="3376"/>
                </a:lnTo>
                <a:lnTo>
                  <a:pt x="1601" y="3601"/>
                </a:lnTo>
                <a:lnTo>
                  <a:pt x="1701" y="3825"/>
                </a:lnTo>
                <a:lnTo>
                  <a:pt x="1801" y="4047"/>
                </a:lnTo>
                <a:lnTo>
                  <a:pt x="1901" y="4266"/>
                </a:lnTo>
                <a:lnTo>
                  <a:pt x="2001" y="4476"/>
                </a:lnTo>
                <a:lnTo>
                  <a:pt x="2101" y="4668"/>
                </a:lnTo>
                <a:lnTo>
                  <a:pt x="2201" y="4826"/>
                </a:lnTo>
                <a:lnTo>
                  <a:pt x="2301" y="4939"/>
                </a:lnTo>
                <a:lnTo>
                  <a:pt x="2401" y="5013"/>
                </a:lnTo>
                <a:lnTo>
                  <a:pt x="2501" y="5061"/>
                </a:lnTo>
                <a:lnTo>
                  <a:pt x="2601" y="5096"/>
                </a:lnTo>
                <a:lnTo>
                  <a:pt x="2701" y="5125"/>
                </a:lnTo>
                <a:lnTo>
                  <a:pt x="2801" y="5151"/>
                </a:lnTo>
                <a:lnTo>
                  <a:pt x="2901" y="5175"/>
                </a:lnTo>
                <a:lnTo>
                  <a:pt x="3001" y="5199"/>
                </a:lnTo>
                <a:lnTo>
                  <a:pt x="3101" y="5222"/>
                </a:lnTo>
                <a:lnTo>
                  <a:pt x="3201" y="5243"/>
                </a:lnTo>
                <a:lnTo>
                  <a:pt x="3301" y="5263"/>
                </a:lnTo>
                <a:lnTo>
                  <a:pt x="3401" y="5279"/>
                </a:lnTo>
                <a:lnTo>
                  <a:pt x="3501" y="5292"/>
                </a:lnTo>
                <a:lnTo>
                  <a:pt x="3601" y="5298"/>
                </a:lnTo>
                <a:lnTo>
                  <a:pt x="3701" y="5296"/>
                </a:lnTo>
                <a:lnTo>
                  <a:pt x="3801" y="5284"/>
                </a:lnTo>
                <a:lnTo>
                  <a:pt x="3901" y="5261"/>
                </a:lnTo>
                <a:lnTo>
                  <a:pt x="4001" y="5226"/>
                </a:lnTo>
                <a:lnTo>
                  <a:pt x="4101" y="5181"/>
                </a:lnTo>
                <a:lnTo>
                  <a:pt x="4201" y="5128"/>
                </a:lnTo>
                <a:lnTo>
                  <a:pt x="4301" y="5068"/>
                </a:lnTo>
                <a:lnTo>
                  <a:pt x="4401" y="5002"/>
                </a:lnTo>
                <a:lnTo>
                  <a:pt x="4501" y="4934"/>
                </a:lnTo>
                <a:lnTo>
                  <a:pt x="4601" y="4863"/>
                </a:lnTo>
                <a:lnTo>
                  <a:pt x="4701" y="4791"/>
                </a:lnTo>
                <a:lnTo>
                  <a:pt x="4801" y="4717"/>
                </a:lnTo>
                <a:lnTo>
                  <a:pt x="4901" y="4643"/>
                </a:lnTo>
                <a:lnTo>
                  <a:pt x="5001" y="4569"/>
                </a:lnTo>
                <a:lnTo>
                  <a:pt x="5101" y="4494"/>
                </a:lnTo>
                <a:lnTo>
                  <a:pt x="5201" y="4420"/>
                </a:lnTo>
                <a:lnTo>
                  <a:pt x="5301" y="4345"/>
                </a:lnTo>
                <a:lnTo>
                  <a:pt x="5401" y="4270"/>
                </a:lnTo>
                <a:lnTo>
                  <a:pt x="5501" y="4195"/>
                </a:lnTo>
                <a:lnTo>
                  <a:pt x="5602" y="4120"/>
                </a:lnTo>
                <a:lnTo>
                  <a:pt x="5702" y="4045"/>
                </a:lnTo>
                <a:lnTo>
                  <a:pt x="5802" y="3970"/>
                </a:lnTo>
                <a:lnTo>
                  <a:pt x="5902" y="3895"/>
                </a:lnTo>
                <a:lnTo>
                  <a:pt x="6002" y="3820"/>
                </a:lnTo>
                <a:lnTo>
                  <a:pt x="7001" y="3071"/>
                </a:ln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15" name="Freeform 6"/>
          <p:cNvSpPr>
            <a:spLocks/>
          </p:cNvSpPr>
          <p:nvPr/>
        </p:nvSpPr>
        <p:spPr bwMode="auto">
          <a:xfrm>
            <a:off x="2728913" y="1671638"/>
            <a:ext cx="4951412" cy="2566987"/>
          </a:xfrm>
          <a:custGeom>
            <a:avLst/>
            <a:gdLst>
              <a:gd name="T0" fmla="*/ 0 w 2445"/>
              <a:gd name="T1" fmla="*/ 0 h 1268"/>
              <a:gd name="T2" fmla="*/ 49212374 w 2445"/>
              <a:gd name="T3" fmla="*/ 45082202 h 1268"/>
              <a:gd name="T4" fmla="*/ 196853545 w 2445"/>
              <a:gd name="T5" fmla="*/ 290982567 h 1268"/>
              <a:gd name="T6" fmla="*/ 340391846 w 2445"/>
              <a:gd name="T7" fmla="*/ 532785488 h 1268"/>
              <a:gd name="T8" fmla="*/ 483930083 w 2445"/>
              <a:gd name="T9" fmla="*/ 774588282 h 1268"/>
              <a:gd name="T10" fmla="*/ 627468448 w 2445"/>
              <a:gd name="T11" fmla="*/ 1016389052 h 1268"/>
              <a:gd name="T12" fmla="*/ 775107546 w 2445"/>
              <a:gd name="T13" fmla="*/ 1258192099 h 1268"/>
              <a:gd name="T14" fmla="*/ 918645784 w 2445"/>
              <a:gd name="T15" fmla="*/ 1499994894 h 1268"/>
              <a:gd name="T16" fmla="*/ 1062184275 w 2445"/>
              <a:gd name="T17" fmla="*/ 1741797688 h 1268"/>
              <a:gd name="T18" fmla="*/ 1205724537 w 2445"/>
              <a:gd name="T19" fmla="*/ 1987697943 h 1268"/>
              <a:gd name="T20" fmla="*/ 1353363636 w 2445"/>
              <a:gd name="T21" fmla="*/ 2147483647 h 1268"/>
              <a:gd name="T22" fmla="*/ 1496901874 w 2445"/>
              <a:gd name="T23" fmla="*/ 2147483647 h 1268"/>
              <a:gd name="T24" fmla="*/ 1640440111 w 2445"/>
              <a:gd name="T25" fmla="*/ 2147483647 h 1268"/>
              <a:gd name="T26" fmla="*/ 1788079210 w 2445"/>
              <a:gd name="T27" fmla="*/ 2147483647 h 1268"/>
              <a:gd name="T28" fmla="*/ 1931617448 w 2445"/>
              <a:gd name="T29" fmla="*/ 2147483647 h 1268"/>
              <a:gd name="T30" fmla="*/ 2075155685 w 2445"/>
              <a:gd name="T31" fmla="*/ 2147483647 h 1268"/>
              <a:gd name="T32" fmla="*/ 2147483647 w 2445"/>
              <a:gd name="T33" fmla="*/ 2147483647 h 1268"/>
              <a:gd name="T34" fmla="*/ 2147483647 w 2445"/>
              <a:gd name="T35" fmla="*/ 2147483647 h 1268"/>
              <a:gd name="T36" fmla="*/ 2147483647 w 2445"/>
              <a:gd name="T37" fmla="*/ 2147483647 h 1268"/>
              <a:gd name="T38" fmla="*/ 2147483647 w 2445"/>
              <a:gd name="T39" fmla="*/ 2147483647 h 1268"/>
              <a:gd name="T40" fmla="*/ 2147483647 w 2445"/>
              <a:gd name="T41" fmla="*/ 2147483647 h 1268"/>
              <a:gd name="T42" fmla="*/ 2147483647 w 2445"/>
              <a:gd name="T43" fmla="*/ 2147483647 h 1268"/>
              <a:gd name="T44" fmla="*/ 2147483647 w 2445"/>
              <a:gd name="T45" fmla="*/ 2147483647 h 1268"/>
              <a:gd name="T46" fmla="*/ 2147483647 w 2445"/>
              <a:gd name="T47" fmla="*/ 2147483647 h 1268"/>
              <a:gd name="T48" fmla="*/ 2147483647 w 2445"/>
              <a:gd name="T49" fmla="*/ 2147483647 h 1268"/>
              <a:gd name="T50" fmla="*/ 2147483647 w 2445"/>
              <a:gd name="T51" fmla="*/ 2147483647 h 1268"/>
              <a:gd name="T52" fmla="*/ 2147483647 w 2445"/>
              <a:gd name="T53" fmla="*/ 2147483647 h 1268"/>
              <a:gd name="T54" fmla="*/ 2147483647 w 2445"/>
              <a:gd name="T55" fmla="*/ 2147483647 h 1268"/>
              <a:gd name="T56" fmla="*/ 2147483647 w 2445"/>
              <a:gd name="T57" fmla="*/ 2147483647 h 1268"/>
              <a:gd name="T58" fmla="*/ 2147483647 w 2445"/>
              <a:gd name="T59" fmla="*/ 2147483647 h 1268"/>
              <a:gd name="T60" fmla="*/ 2147483647 w 2445"/>
              <a:gd name="T61" fmla="*/ 2147483647 h 1268"/>
              <a:gd name="T62" fmla="*/ 2147483647 w 2445"/>
              <a:gd name="T63" fmla="*/ 2147483647 h 1268"/>
              <a:gd name="T64" fmla="*/ 2147483647 w 2445"/>
              <a:gd name="T65" fmla="*/ 2147483647 h 1268"/>
              <a:gd name="T66" fmla="*/ 2147483647 w 2445"/>
              <a:gd name="T67" fmla="*/ 2147483647 h 1268"/>
              <a:gd name="T68" fmla="*/ 2147483647 w 2445"/>
              <a:gd name="T69" fmla="*/ 2147483647 h 1268"/>
              <a:gd name="T70" fmla="*/ 2147483647 w 2445"/>
              <a:gd name="T71" fmla="*/ 2147483647 h 1268"/>
              <a:gd name="T72" fmla="*/ 2147483647 w 2445"/>
              <a:gd name="T73" fmla="*/ 2147483647 h 1268"/>
              <a:gd name="T74" fmla="*/ 2147483647 w 2445"/>
              <a:gd name="T75" fmla="*/ 2147483647 h 1268"/>
              <a:gd name="T76" fmla="*/ 2147483647 w 2445"/>
              <a:gd name="T77" fmla="*/ 2147483647 h 1268"/>
              <a:gd name="T78" fmla="*/ 2147483647 w 2445"/>
              <a:gd name="T79" fmla="*/ 2147483647 h 1268"/>
              <a:gd name="T80" fmla="*/ 2147483647 w 2445"/>
              <a:gd name="T81" fmla="*/ 2147483647 h 1268"/>
              <a:gd name="T82" fmla="*/ 2147483647 w 2445"/>
              <a:gd name="T83" fmla="*/ 2147483647 h 1268"/>
              <a:gd name="T84" fmla="*/ 2147483647 w 2445"/>
              <a:gd name="T85" fmla="*/ 2147483647 h 1268"/>
              <a:gd name="T86" fmla="*/ 2147483647 w 2445"/>
              <a:gd name="T87" fmla="*/ 2147483647 h 1268"/>
              <a:gd name="T88" fmla="*/ 2147483647 w 2445"/>
              <a:gd name="T89" fmla="*/ 2147483647 h 1268"/>
              <a:gd name="T90" fmla="*/ 2147483647 w 2445"/>
              <a:gd name="T91" fmla="*/ 2147483647 h 1268"/>
              <a:gd name="T92" fmla="*/ 2147483647 w 2445"/>
              <a:gd name="T93" fmla="*/ 2147483647 h 1268"/>
              <a:gd name="T94" fmla="*/ 2147483647 w 2445"/>
              <a:gd name="T95" fmla="*/ 2147483647 h 1268"/>
              <a:gd name="T96" fmla="*/ 2147483647 w 2445"/>
              <a:gd name="T97" fmla="*/ 2147483647 h 1268"/>
              <a:gd name="T98" fmla="*/ 2147483647 w 2445"/>
              <a:gd name="T99" fmla="*/ 2147483647 h 1268"/>
              <a:gd name="T100" fmla="*/ 2147483647 w 2445"/>
              <a:gd name="T101" fmla="*/ 2147483647 h 1268"/>
              <a:gd name="T102" fmla="*/ 2147483647 w 2445"/>
              <a:gd name="T103" fmla="*/ 2147483647 h 1268"/>
              <a:gd name="T104" fmla="*/ 2147483647 w 2445"/>
              <a:gd name="T105" fmla="*/ 2147483647 h 1268"/>
              <a:gd name="T106" fmla="*/ 2147483647 w 2445"/>
              <a:gd name="T107" fmla="*/ 2147483647 h 1268"/>
              <a:gd name="T108" fmla="*/ 2147483647 w 2445"/>
              <a:gd name="T109" fmla="*/ 2147483647 h 1268"/>
              <a:gd name="T110" fmla="*/ 2147483647 w 2445"/>
              <a:gd name="T111" fmla="*/ 2147483647 h 1268"/>
              <a:gd name="T112" fmla="*/ 2147483647 w 2445"/>
              <a:gd name="T113" fmla="*/ 2147483647 h 1268"/>
              <a:gd name="T114" fmla="*/ 2147483647 w 2445"/>
              <a:gd name="T115" fmla="*/ 2147483647 h 1268"/>
              <a:gd name="T116" fmla="*/ 2147483647 w 2445"/>
              <a:gd name="T117" fmla="*/ 2147483647 h 1268"/>
              <a:gd name="T118" fmla="*/ 2147483647 w 2445"/>
              <a:gd name="T119" fmla="*/ 2147483647 h 1268"/>
              <a:gd name="T120" fmla="*/ 2147483647 w 2445"/>
              <a:gd name="T121" fmla="*/ 2147483647 h 1268"/>
              <a:gd name="T122" fmla="*/ 2147483647 w 2445"/>
              <a:gd name="T123" fmla="*/ 1405733062 h 12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45"/>
              <a:gd name="T187" fmla="*/ 0 h 1268"/>
              <a:gd name="T188" fmla="*/ 2445 w 2445"/>
              <a:gd name="T189" fmla="*/ 1268 h 126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45" h="1268">
                <a:moveTo>
                  <a:pt x="0" y="0"/>
                </a:moveTo>
                <a:lnTo>
                  <a:pt x="12" y="11"/>
                </a:lnTo>
                <a:lnTo>
                  <a:pt x="48" y="71"/>
                </a:lnTo>
                <a:lnTo>
                  <a:pt x="83" y="130"/>
                </a:lnTo>
                <a:lnTo>
                  <a:pt x="118" y="189"/>
                </a:lnTo>
                <a:lnTo>
                  <a:pt x="153" y="248"/>
                </a:lnTo>
                <a:lnTo>
                  <a:pt x="189" y="307"/>
                </a:lnTo>
                <a:lnTo>
                  <a:pt x="224" y="366"/>
                </a:lnTo>
                <a:lnTo>
                  <a:pt x="259" y="425"/>
                </a:lnTo>
                <a:lnTo>
                  <a:pt x="294" y="485"/>
                </a:lnTo>
                <a:lnTo>
                  <a:pt x="330" y="544"/>
                </a:lnTo>
                <a:lnTo>
                  <a:pt x="365" y="603"/>
                </a:lnTo>
                <a:lnTo>
                  <a:pt x="400" y="662"/>
                </a:lnTo>
                <a:lnTo>
                  <a:pt x="436" y="721"/>
                </a:lnTo>
                <a:lnTo>
                  <a:pt x="471" y="780"/>
                </a:lnTo>
                <a:lnTo>
                  <a:pt x="506" y="839"/>
                </a:lnTo>
                <a:lnTo>
                  <a:pt x="541" y="899"/>
                </a:lnTo>
                <a:lnTo>
                  <a:pt x="577" y="957"/>
                </a:lnTo>
                <a:lnTo>
                  <a:pt x="612" y="1016"/>
                </a:lnTo>
                <a:lnTo>
                  <a:pt x="647" y="1073"/>
                </a:lnTo>
                <a:lnTo>
                  <a:pt x="682" y="1128"/>
                </a:lnTo>
                <a:lnTo>
                  <a:pt x="718" y="1177"/>
                </a:lnTo>
                <a:lnTo>
                  <a:pt x="753" y="1216"/>
                </a:lnTo>
                <a:lnTo>
                  <a:pt x="788" y="1243"/>
                </a:lnTo>
                <a:lnTo>
                  <a:pt x="823" y="1257"/>
                </a:lnTo>
                <a:lnTo>
                  <a:pt x="859" y="1264"/>
                </a:lnTo>
                <a:lnTo>
                  <a:pt x="894" y="1267"/>
                </a:lnTo>
                <a:lnTo>
                  <a:pt x="929" y="1268"/>
                </a:lnTo>
                <a:lnTo>
                  <a:pt x="964" y="1268"/>
                </a:lnTo>
                <a:lnTo>
                  <a:pt x="1000" y="1268"/>
                </a:lnTo>
                <a:lnTo>
                  <a:pt x="1035" y="1268"/>
                </a:lnTo>
                <a:lnTo>
                  <a:pt x="1070" y="1267"/>
                </a:lnTo>
                <a:lnTo>
                  <a:pt x="1105" y="1266"/>
                </a:lnTo>
                <a:lnTo>
                  <a:pt x="1141" y="1264"/>
                </a:lnTo>
                <a:lnTo>
                  <a:pt x="1176" y="1262"/>
                </a:lnTo>
                <a:lnTo>
                  <a:pt x="1211" y="1258"/>
                </a:lnTo>
                <a:lnTo>
                  <a:pt x="1246" y="1252"/>
                </a:lnTo>
                <a:lnTo>
                  <a:pt x="1282" y="1244"/>
                </a:lnTo>
                <a:lnTo>
                  <a:pt x="1317" y="1233"/>
                </a:lnTo>
                <a:lnTo>
                  <a:pt x="1352" y="1219"/>
                </a:lnTo>
                <a:lnTo>
                  <a:pt x="1387" y="1202"/>
                </a:lnTo>
                <a:lnTo>
                  <a:pt x="1423" y="1181"/>
                </a:lnTo>
                <a:lnTo>
                  <a:pt x="1458" y="1158"/>
                </a:lnTo>
                <a:lnTo>
                  <a:pt x="1493" y="1133"/>
                </a:lnTo>
                <a:lnTo>
                  <a:pt x="1528" y="1106"/>
                </a:lnTo>
                <a:lnTo>
                  <a:pt x="1564" y="1078"/>
                </a:lnTo>
                <a:lnTo>
                  <a:pt x="1599" y="1050"/>
                </a:lnTo>
                <a:lnTo>
                  <a:pt x="1634" y="1021"/>
                </a:lnTo>
                <a:lnTo>
                  <a:pt x="1669" y="992"/>
                </a:lnTo>
                <a:lnTo>
                  <a:pt x="1705" y="963"/>
                </a:lnTo>
                <a:lnTo>
                  <a:pt x="1740" y="934"/>
                </a:lnTo>
                <a:lnTo>
                  <a:pt x="1775" y="904"/>
                </a:lnTo>
                <a:lnTo>
                  <a:pt x="1810" y="874"/>
                </a:lnTo>
                <a:lnTo>
                  <a:pt x="1846" y="845"/>
                </a:lnTo>
                <a:lnTo>
                  <a:pt x="1881" y="815"/>
                </a:lnTo>
                <a:lnTo>
                  <a:pt x="1916" y="786"/>
                </a:lnTo>
                <a:lnTo>
                  <a:pt x="1952" y="756"/>
                </a:lnTo>
                <a:lnTo>
                  <a:pt x="1987" y="727"/>
                </a:lnTo>
                <a:lnTo>
                  <a:pt x="2022" y="697"/>
                </a:lnTo>
                <a:lnTo>
                  <a:pt x="2058" y="667"/>
                </a:lnTo>
                <a:lnTo>
                  <a:pt x="2093" y="638"/>
                </a:lnTo>
                <a:lnTo>
                  <a:pt x="2445" y="343"/>
                </a:lnTo>
              </a:path>
            </a:pathLst>
          </a:custGeom>
          <a:noFill/>
          <a:ln w="76200" cmpd="sng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16" name="Rectangle 84"/>
          <p:cNvSpPr>
            <a:spLocks noChangeArrowheads="1"/>
          </p:cNvSpPr>
          <p:nvPr/>
        </p:nvSpPr>
        <p:spPr bwMode="auto">
          <a:xfrm>
            <a:off x="6953250" y="2009775"/>
            <a:ext cx="895350" cy="2657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802063" y="6259513"/>
            <a:ext cx="21986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Frequency [Hz]</a:t>
            </a:r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4400550" y="4797425"/>
            <a:ext cx="1571625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" tIns="8890" rIns="7200" bIns="8890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Correlation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(3 years)</a:t>
            </a:r>
          </a:p>
        </p:txBody>
      </p:sp>
      <p:sp>
        <p:nvSpPr>
          <p:cNvPr id="13320" name="Line 17"/>
          <p:cNvSpPr>
            <a:spLocks noChangeShapeType="1"/>
          </p:cNvSpPr>
          <p:nvPr/>
        </p:nvSpPr>
        <p:spPr bwMode="auto">
          <a:xfrm>
            <a:off x="2676525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1" name="Line 18"/>
          <p:cNvSpPr>
            <a:spLocks noChangeShapeType="1"/>
          </p:cNvSpPr>
          <p:nvPr/>
        </p:nvSpPr>
        <p:spPr bwMode="auto">
          <a:xfrm>
            <a:off x="3387725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2" name="Line 19"/>
          <p:cNvSpPr>
            <a:spLocks noChangeShapeType="1"/>
          </p:cNvSpPr>
          <p:nvPr/>
        </p:nvSpPr>
        <p:spPr bwMode="auto">
          <a:xfrm>
            <a:off x="4103688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3" name="Line 20"/>
          <p:cNvSpPr>
            <a:spLocks noChangeShapeType="1"/>
          </p:cNvSpPr>
          <p:nvPr/>
        </p:nvSpPr>
        <p:spPr bwMode="auto">
          <a:xfrm>
            <a:off x="4818063" y="5740400"/>
            <a:ext cx="4762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4" name="Line 21"/>
          <p:cNvSpPr>
            <a:spLocks noChangeShapeType="1"/>
          </p:cNvSpPr>
          <p:nvPr/>
        </p:nvSpPr>
        <p:spPr bwMode="auto">
          <a:xfrm>
            <a:off x="5534025" y="5732463"/>
            <a:ext cx="3175" cy="936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5" name="Line 22"/>
          <p:cNvSpPr>
            <a:spLocks noChangeShapeType="1"/>
          </p:cNvSpPr>
          <p:nvPr/>
        </p:nvSpPr>
        <p:spPr bwMode="auto">
          <a:xfrm>
            <a:off x="6249988" y="5724525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6" name="Line 25"/>
          <p:cNvSpPr>
            <a:spLocks noChangeShapeType="1"/>
          </p:cNvSpPr>
          <p:nvPr/>
        </p:nvSpPr>
        <p:spPr bwMode="auto">
          <a:xfrm>
            <a:off x="2676525" y="5834063"/>
            <a:ext cx="4289425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7" name="Line 26"/>
          <p:cNvSpPr>
            <a:spLocks noChangeShapeType="1"/>
          </p:cNvSpPr>
          <p:nvPr/>
        </p:nvSpPr>
        <p:spPr bwMode="auto">
          <a:xfrm>
            <a:off x="2676525" y="4635500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8" name="Line 27"/>
          <p:cNvSpPr>
            <a:spLocks noChangeShapeType="1"/>
          </p:cNvSpPr>
          <p:nvPr/>
        </p:nvSpPr>
        <p:spPr bwMode="auto">
          <a:xfrm>
            <a:off x="2676525" y="3435350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9" name="Line 28"/>
          <p:cNvSpPr>
            <a:spLocks noChangeShapeType="1"/>
          </p:cNvSpPr>
          <p:nvPr/>
        </p:nvSpPr>
        <p:spPr bwMode="auto">
          <a:xfrm>
            <a:off x="2676525" y="2239963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0" name="Line 29"/>
          <p:cNvSpPr>
            <a:spLocks noChangeShapeType="1"/>
          </p:cNvSpPr>
          <p:nvPr/>
        </p:nvSpPr>
        <p:spPr bwMode="auto">
          <a:xfrm>
            <a:off x="2676525" y="5232400"/>
            <a:ext cx="55563" cy="63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1" name="Line 30"/>
          <p:cNvSpPr>
            <a:spLocks noChangeShapeType="1"/>
          </p:cNvSpPr>
          <p:nvPr/>
        </p:nvSpPr>
        <p:spPr bwMode="auto">
          <a:xfrm>
            <a:off x="2676525" y="4035425"/>
            <a:ext cx="5556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2" name="Line 31"/>
          <p:cNvSpPr>
            <a:spLocks noChangeShapeType="1"/>
          </p:cNvSpPr>
          <p:nvPr/>
        </p:nvSpPr>
        <p:spPr bwMode="auto">
          <a:xfrm>
            <a:off x="2676525" y="2841625"/>
            <a:ext cx="5556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3" name="Line 33"/>
          <p:cNvSpPr>
            <a:spLocks noChangeShapeType="1"/>
          </p:cNvSpPr>
          <p:nvPr/>
        </p:nvSpPr>
        <p:spPr bwMode="auto">
          <a:xfrm>
            <a:off x="2676525" y="1641475"/>
            <a:ext cx="3175" cy="4192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2676525" y="1625600"/>
            <a:ext cx="4286250" cy="111125"/>
            <a:chOff x="1686" y="1024"/>
            <a:chExt cx="2700" cy="70"/>
          </a:xfrm>
        </p:grpSpPr>
        <p:sp>
          <p:nvSpPr>
            <p:cNvPr id="13371" name="Line 32"/>
            <p:cNvSpPr>
              <a:spLocks noChangeShapeType="1"/>
            </p:cNvSpPr>
            <p:nvPr/>
          </p:nvSpPr>
          <p:spPr bwMode="auto">
            <a:xfrm>
              <a:off x="1686" y="1034"/>
              <a:ext cx="35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2" name="Line 34"/>
            <p:cNvSpPr>
              <a:spLocks noChangeShapeType="1"/>
            </p:cNvSpPr>
            <p:nvPr/>
          </p:nvSpPr>
          <p:spPr bwMode="auto">
            <a:xfrm>
              <a:off x="1686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3" name="Line 35"/>
            <p:cNvSpPr>
              <a:spLocks noChangeShapeType="1"/>
            </p:cNvSpPr>
            <p:nvPr/>
          </p:nvSpPr>
          <p:spPr bwMode="auto">
            <a:xfrm>
              <a:off x="2134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4" name="Line 36"/>
            <p:cNvSpPr>
              <a:spLocks noChangeShapeType="1"/>
            </p:cNvSpPr>
            <p:nvPr/>
          </p:nvSpPr>
          <p:spPr bwMode="auto">
            <a:xfrm>
              <a:off x="2585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5" name="Line 37"/>
            <p:cNvSpPr>
              <a:spLocks noChangeShapeType="1"/>
            </p:cNvSpPr>
            <p:nvPr/>
          </p:nvSpPr>
          <p:spPr bwMode="auto">
            <a:xfrm>
              <a:off x="3035" y="1034"/>
              <a:ext cx="3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6" name="Line 38"/>
            <p:cNvSpPr>
              <a:spLocks noChangeShapeType="1"/>
            </p:cNvSpPr>
            <p:nvPr/>
          </p:nvSpPr>
          <p:spPr bwMode="auto">
            <a:xfrm>
              <a:off x="3486" y="102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7" name="Line 39"/>
            <p:cNvSpPr>
              <a:spLocks noChangeShapeType="1"/>
            </p:cNvSpPr>
            <p:nvPr/>
          </p:nvSpPr>
          <p:spPr bwMode="auto">
            <a:xfrm>
              <a:off x="3937" y="102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8" name="Line 42"/>
            <p:cNvSpPr>
              <a:spLocks noChangeShapeType="1"/>
            </p:cNvSpPr>
            <p:nvPr/>
          </p:nvSpPr>
          <p:spPr bwMode="auto">
            <a:xfrm>
              <a:off x="1686" y="1034"/>
              <a:ext cx="2700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6842125" y="1641475"/>
            <a:ext cx="117475" cy="4192588"/>
            <a:chOff x="4366" y="1399"/>
            <a:chExt cx="62" cy="2239"/>
          </a:xfrm>
        </p:grpSpPr>
        <p:sp>
          <p:nvSpPr>
            <p:cNvPr id="13363" name="Line 24"/>
            <p:cNvSpPr>
              <a:spLocks noChangeShapeType="1"/>
            </p:cNvSpPr>
            <p:nvPr/>
          </p:nvSpPr>
          <p:spPr bwMode="auto">
            <a:xfrm>
              <a:off x="4426" y="3588"/>
              <a:ext cx="2" cy="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4" name="Line 43"/>
            <p:cNvSpPr>
              <a:spLocks noChangeShapeType="1"/>
            </p:cNvSpPr>
            <p:nvPr/>
          </p:nvSpPr>
          <p:spPr bwMode="auto">
            <a:xfrm>
              <a:off x="4366" y="2998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5" name="Line 44"/>
            <p:cNvSpPr>
              <a:spLocks noChangeShapeType="1"/>
            </p:cNvSpPr>
            <p:nvPr/>
          </p:nvSpPr>
          <p:spPr bwMode="auto">
            <a:xfrm>
              <a:off x="4366" y="2357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6" name="Line 45"/>
            <p:cNvSpPr>
              <a:spLocks noChangeShapeType="1"/>
            </p:cNvSpPr>
            <p:nvPr/>
          </p:nvSpPr>
          <p:spPr bwMode="auto">
            <a:xfrm>
              <a:off x="4366" y="1719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7" name="Line 46"/>
            <p:cNvSpPr>
              <a:spLocks noChangeShapeType="1"/>
            </p:cNvSpPr>
            <p:nvPr/>
          </p:nvSpPr>
          <p:spPr bwMode="auto">
            <a:xfrm>
              <a:off x="4395" y="3317"/>
              <a:ext cx="31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8" name="Line 47"/>
            <p:cNvSpPr>
              <a:spLocks noChangeShapeType="1"/>
            </p:cNvSpPr>
            <p:nvPr/>
          </p:nvSpPr>
          <p:spPr bwMode="auto">
            <a:xfrm>
              <a:off x="4395" y="2678"/>
              <a:ext cx="3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9" name="Line 48"/>
            <p:cNvSpPr>
              <a:spLocks noChangeShapeType="1"/>
            </p:cNvSpPr>
            <p:nvPr/>
          </p:nvSpPr>
          <p:spPr bwMode="auto">
            <a:xfrm>
              <a:off x="4395" y="2040"/>
              <a:ext cx="3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0" name="Line 50"/>
            <p:cNvSpPr>
              <a:spLocks noChangeShapeType="1"/>
            </p:cNvSpPr>
            <p:nvPr/>
          </p:nvSpPr>
          <p:spPr bwMode="auto">
            <a:xfrm>
              <a:off x="4426" y="1399"/>
              <a:ext cx="2" cy="223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13336" name="Text Box 51"/>
          <p:cNvSpPr txBox="1">
            <a:spLocks noChangeArrowheads="1"/>
          </p:cNvSpPr>
          <p:nvPr/>
        </p:nvSpPr>
        <p:spPr bwMode="auto">
          <a:xfrm rot="-5388384">
            <a:off x="741363" y="3489325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Strain [Hz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-1/2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]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2420938" y="5826125"/>
            <a:ext cx="4862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-3      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-1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 1       10     10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 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3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989138" y="1190625"/>
            <a:ext cx="7620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-19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-20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-21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-22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-23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-24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-25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-26</a:t>
            </a:r>
          </a:p>
        </p:txBody>
      </p:sp>
      <p:sp>
        <p:nvSpPr>
          <p:cNvPr id="13339" name="Text Box 68"/>
          <p:cNvSpPr txBox="1">
            <a:spLocks noChangeArrowheads="1"/>
          </p:cNvSpPr>
          <p:nvPr/>
        </p:nvSpPr>
        <p:spPr bwMode="auto">
          <a:xfrm rot="1740813">
            <a:off x="4014788" y="2262188"/>
            <a:ext cx="1433512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BH-BH</a:t>
            </a:r>
          </a:p>
        </p:txBody>
      </p:sp>
      <p:sp>
        <p:nvSpPr>
          <p:cNvPr id="13340" name="Text Box 72"/>
          <p:cNvSpPr txBox="1">
            <a:spLocks noChangeArrowheads="1"/>
          </p:cNvSpPr>
          <p:nvPr/>
        </p:nvSpPr>
        <p:spPr bwMode="auto">
          <a:xfrm>
            <a:off x="4765675" y="2586038"/>
            <a:ext cx="1782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Coalescence</a:t>
            </a:r>
          </a:p>
        </p:txBody>
      </p:sp>
      <p:sp>
        <p:nvSpPr>
          <p:cNvPr id="13341" name="Line 10"/>
          <p:cNvSpPr>
            <a:spLocks noChangeShapeType="1"/>
          </p:cNvSpPr>
          <p:nvPr/>
        </p:nvSpPr>
        <p:spPr bwMode="auto">
          <a:xfrm>
            <a:off x="2760663" y="2517775"/>
            <a:ext cx="4110037" cy="2439988"/>
          </a:xfrm>
          <a:prstGeom prst="line">
            <a:avLst/>
          </a:prstGeom>
          <a:noFill/>
          <a:ln w="57150">
            <a:solidFill>
              <a:srgbClr val="CC66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42" name="Text Box 62"/>
          <p:cNvSpPr txBox="1">
            <a:spLocks noChangeArrowheads="1"/>
          </p:cNvSpPr>
          <p:nvPr/>
        </p:nvSpPr>
        <p:spPr bwMode="auto">
          <a:xfrm rot="1837569">
            <a:off x="5345113" y="4445000"/>
            <a:ext cx="107473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NS-NS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(z=1)</a:t>
            </a:r>
          </a:p>
        </p:txBody>
      </p:sp>
      <p:sp>
        <p:nvSpPr>
          <p:cNvPr id="13343" name="AutoShape 76"/>
          <p:cNvSpPr>
            <a:spLocks noChangeArrowheads="1"/>
          </p:cNvSpPr>
          <p:nvPr/>
        </p:nvSpPr>
        <p:spPr bwMode="auto">
          <a:xfrm>
            <a:off x="6691313" y="4759325"/>
            <a:ext cx="317500" cy="355600"/>
          </a:xfrm>
          <a:prstGeom prst="irregularSeal2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44" name="Text Box 78"/>
          <p:cNvSpPr txBox="1">
            <a:spLocks noChangeArrowheads="1"/>
          </p:cNvSpPr>
          <p:nvPr/>
        </p:nvSpPr>
        <p:spPr bwMode="auto">
          <a:xfrm>
            <a:off x="5462588" y="5434013"/>
            <a:ext cx="1593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Coalescence</a:t>
            </a:r>
          </a:p>
        </p:txBody>
      </p:sp>
      <p:sp>
        <p:nvSpPr>
          <p:cNvPr id="13345" name="Text Box 116"/>
          <p:cNvSpPr txBox="1">
            <a:spLocks noChangeArrowheads="1"/>
          </p:cNvSpPr>
          <p:nvPr/>
        </p:nvSpPr>
        <p:spPr bwMode="auto">
          <a:xfrm>
            <a:off x="5591175" y="2987675"/>
            <a:ext cx="11144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" tIns="8890" rIns="7200" bIns="8890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 cluster</a:t>
            </a:r>
          </a:p>
        </p:txBody>
      </p:sp>
      <p:cxnSp>
        <p:nvCxnSpPr>
          <p:cNvPr id="74" name="直線コネクタ 73"/>
          <p:cNvCxnSpPr/>
          <p:nvPr/>
        </p:nvCxnSpPr>
        <p:spPr>
          <a:xfrm rot="16200000" flipH="1">
            <a:off x="2193131" y="2932907"/>
            <a:ext cx="3402013" cy="243205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47" name="Text Box 72"/>
          <p:cNvSpPr txBox="1">
            <a:spLocks noChangeArrowheads="1"/>
          </p:cNvSpPr>
          <p:nvPr/>
        </p:nvSpPr>
        <p:spPr bwMode="auto">
          <a:xfrm>
            <a:off x="3095625" y="5205413"/>
            <a:ext cx="2239963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Inflation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</a:t>
            </a:r>
            <a:r>
              <a:rPr kumimoji="0" lang="en-US" altLang="ja-JP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GW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~2×10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-15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)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48" name="Line 10"/>
          <p:cNvSpPr>
            <a:spLocks noChangeShapeType="1"/>
          </p:cNvSpPr>
          <p:nvPr/>
        </p:nvSpPr>
        <p:spPr bwMode="auto">
          <a:xfrm>
            <a:off x="2698750" y="2257425"/>
            <a:ext cx="3781425" cy="2260600"/>
          </a:xfrm>
          <a:prstGeom prst="line">
            <a:avLst/>
          </a:prstGeom>
          <a:noFill/>
          <a:ln w="5715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49" name="AutoShape 76"/>
          <p:cNvSpPr>
            <a:spLocks noChangeArrowheads="1"/>
          </p:cNvSpPr>
          <p:nvPr/>
        </p:nvSpPr>
        <p:spPr bwMode="auto">
          <a:xfrm>
            <a:off x="6337300" y="4311650"/>
            <a:ext cx="317500" cy="355600"/>
          </a:xfrm>
          <a:prstGeom prst="irregularSeal2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50" name="Line 66"/>
          <p:cNvSpPr>
            <a:spLocks noChangeShapeType="1"/>
          </p:cNvSpPr>
          <p:nvPr/>
        </p:nvSpPr>
        <p:spPr bwMode="auto">
          <a:xfrm flipH="1" flipV="1">
            <a:off x="3362325" y="1682750"/>
            <a:ext cx="739775" cy="290513"/>
          </a:xfrm>
          <a:prstGeom prst="line">
            <a:avLst/>
          </a:prstGeom>
          <a:noFill/>
          <a:ln w="57150">
            <a:solidFill>
              <a:srgbClr val="9933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51" name="Line 69"/>
          <p:cNvSpPr>
            <a:spLocks noChangeShapeType="1"/>
          </p:cNvSpPr>
          <p:nvPr/>
        </p:nvSpPr>
        <p:spPr bwMode="auto">
          <a:xfrm flipH="1" flipV="1">
            <a:off x="4086225" y="1938338"/>
            <a:ext cx="6350" cy="650875"/>
          </a:xfrm>
          <a:prstGeom prst="line">
            <a:avLst/>
          </a:prstGeom>
          <a:noFill/>
          <a:ln w="57150">
            <a:solidFill>
              <a:srgbClr val="9933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52" name="Line 77"/>
          <p:cNvSpPr>
            <a:spLocks noChangeShapeType="1"/>
          </p:cNvSpPr>
          <p:nvPr/>
        </p:nvSpPr>
        <p:spPr bwMode="auto">
          <a:xfrm>
            <a:off x="2828925" y="1630363"/>
            <a:ext cx="1782763" cy="962025"/>
          </a:xfrm>
          <a:prstGeom prst="line">
            <a:avLst/>
          </a:prstGeom>
          <a:noFill/>
          <a:ln w="57150">
            <a:solidFill>
              <a:srgbClr val="00CC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53" name="AutoShape 76"/>
          <p:cNvSpPr>
            <a:spLocks noChangeArrowheads="1"/>
          </p:cNvSpPr>
          <p:nvPr/>
        </p:nvSpPr>
        <p:spPr bwMode="auto">
          <a:xfrm>
            <a:off x="4497388" y="2428875"/>
            <a:ext cx="317500" cy="355600"/>
          </a:xfrm>
          <a:prstGeom prst="irregularSeal2">
            <a:avLst/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54" name="Text Box 62"/>
          <p:cNvSpPr txBox="1">
            <a:spLocks noChangeArrowheads="1"/>
          </p:cNvSpPr>
          <p:nvPr/>
        </p:nvSpPr>
        <p:spPr bwMode="auto">
          <a:xfrm rot="1816850">
            <a:off x="4224338" y="3144838"/>
            <a:ext cx="177958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BH-NS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(10 M</a:t>
            </a: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◎</a:t>
            </a: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z=1)</a:t>
            </a:r>
          </a:p>
        </p:txBody>
      </p:sp>
      <p:sp>
        <p:nvSpPr>
          <p:cNvPr id="13355" name="Text Box 72"/>
          <p:cNvSpPr txBox="1">
            <a:spLocks noChangeArrowheads="1"/>
          </p:cNvSpPr>
          <p:nvPr/>
        </p:nvSpPr>
        <p:spPr bwMode="auto">
          <a:xfrm>
            <a:off x="3935413" y="1701800"/>
            <a:ext cx="17827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PBH related</a:t>
            </a:r>
          </a:p>
        </p:txBody>
      </p:sp>
      <p:sp>
        <p:nvSpPr>
          <p:cNvPr id="76" name="直角三角形 75"/>
          <p:cNvSpPr/>
          <p:nvPr/>
        </p:nvSpPr>
        <p:spPr>
          <a:xfrm>
            <a:off x="3805628" y="2883802"/>
            <a:ext cx="191068" cy="191068"/>
          </a:xfrm>
          <a:prstGeom prst="rtTriangle">
            <a:avLst/>
          </a:prstGeom>
          <a:solidFill>
            <a:srgbClr val="FF00FF"/>
          </a:solidFill>
          <a:ln>
            <a:solidFill>
              <a:srgbClr val="FF00FF"/>
            </a:solidFill>
          </a:ln>
          <a:scene3d>
            <a:camera prst="orthographicFront">
              <a:rot lat="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8" name="直角三角形 77"/>
          <p:cNvSpPr/>
          <p:nvPr/>
        </p:nvSpPr>
        <p:spPr>
          <a:xfrm>
            <a:off x="3998509" y="3217177"/>
            <a:ext cx="191068" cy="191068"/>
          </a:xfrm>
          <a:prstGeom prst="rtTriangle">
            <a:avLst/>
          </a:prstGeom>
          <a:solidFill>
            <a:srgbClr val="CC6600"/>
          </a:solidFill>
          <a:ln>
            <a:solidFill>
              <a:srgbClr val="CC6600"/>
            </a:solidFill>
          </a:ln>
          <a:scene3d>
            <a:camera prst="orthographicFront">
              <a:rot lat="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9" name="直角三角形 78"/>
          <p:cNvSpPr/>
          <p:nvPr/>
        </p:nvSpPr>
        <p:spPr>
          <a:xfrm>
            <a:off x="4296165" y="3391008"/>
            <a:ext cx="191068" cy="191068"/>
          </a:xfrm>
          <a:prstGeom prst="rtTriangle">
            <a:avLst/>
          </a:prstGeom>
          <a:solidFill>
            <a:schemeClr val="bg1"/>
          </a:solidFill>
          <a:ln>
            <a:solidFill>
              <a:srgbClr val="CC6600"/>
            </a:solidFill>
          </a:ln>
          <a:scene3d>
            <a:camera prst="orthographicFront">
              <a:rot lat="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7" name="直角三角形 76"/>
          <p:cNvSpPr/>
          <p:nvPr/>
        </p:nvSpPr>
        <p:spPr>
          <a:xfrm>
            <a:off x="4119954" y="3069538"/>
            <a:ext cx="191068" cy="191068"/>
          </a:xfrm>
          <a:prstGeom prst="rtTriangle">
            <a:avLst/>
          </a:prstGeom>
          <a:solidFill>
            <a:schemeClr val="bg1"/>
          </a:solidFill>
          <a:ln>
            <a:solidFill>
              <a:srgbClr val="FF00FF"/>
            </a:solidFill>
          </a:ln>
          <a:scene3d>
            <a:camera prst="orthographicFront">
              <a:rot lat="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3360" name="Text Box 54"/>
          <p:cNvSpPr txBox="1">
            <a:spLocks noChangeArrowheads="1"/>
          </p:cNvSpPr>
          <p:nvPr/>
        </p:nvSpPr>
        <p:spPr bwMode="auto">
          <a:xfrm rot="1674993">
            <a:off x="2714625" y="2212975"/>
            <a:ext cx="19764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(1000 M</a:t>
            </a:r>
            <a:r>
              <a:rPr kumimoji="0" lang="en-US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◎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z=10)</a:t>
            </a:r>
          </a:p>
        </p:txBody>
      </p:sp>
      <p:sp>
        <p:nvSpPr>
          <p:cNvPr id="13361" name="Text Box 15"/>
          <p:cNvSpPr txBox="1">
            <a:spLocks noChangeArrowheads="1"/>
          </p:cNvSpPr>
          <p:nvPr/>
        </p:nvSpPr>
        <p:spPr bwMode="auto">
          <a:xfrm>
            <a:off x="3375025" y="3386138"/>
            <a:ext cx="130492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5 years</a:t>
            </a:r>
          </a:p>
        </p:txBody>
      </p:sp>
      <p:sp>
        <p:nvSpPr>
          <p:cNvPr id="13362" name="Text Box 81"/>
          <p:cNvSpPr txBox="1">
            <a:spLocks noChangeArrowheads="1"/>
          </p:cNvSpPr>
          <p:nvPr/>
        </p:nvSpPr>
        <p:spPr bwMode="auto">
          <a:xfrm>
            <a:off x="3549650" y="3629025"/>
            <a:ext cx="1277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3 months</a:t>
            </a:r>
          </a:p>
        </p:txBody>
      </p:sp>
      <p:sp>
        <p:nvSpPr>
          <p:cNvPr id="68" name="Rectangle 7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1008062"/>
          </a:xfrm>
        </p:spPr>
        <p:txBody>
          <a:bodyPr/>
          <a:lstStyle/>
          <a:p>
            <a:pPr eaLnBrk="1" hangingPunct="1"/>
            <a:r>
              <a:rPr lang="en-US" altLang="ja-JP" sz="3600" dirty="0">
                <a:latin typeface="Arial" charset="0"/>
              </a:rPr>
              <a:t>Target sensitivity and science</a:t>
            </a:r>
            <a:endParaRPr lang="ja-JP" altLang="en-US" sz="3600" dirty="0">
              <a:latin typeface="Arial" charset="0"/>
            </a:endParaRPr>
          </a:p>
        </p:txBody>
      </p:sp>
      <p:sp>
        <p:nvSpPr>
          <p:cNvPr id="69" name="AutoShape 3"/>
          <p:cNvSpPr>
            <a:spLocks noChangeArrowheads="1"/>
          </p:cNvSpPr>
          <p:nvPr/>
        </p:nvSpPr>
        <p:spPr bwMode="auto">
          <a:xfrm>
            <a:off x="156821" y="5101839"/>
            <a:ext cx="1804988" cy="9132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Inflation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71" name="AutoShape 2"/>
          <p:cNvSpPr>
            <a:spLocks noChangeArrowheads="1"/>
          </p:cNvSpPr>
          <p:nvPr/>
        </p:nvSpPr>
        <p:spPr bwMode="auto">
          <a:xfrm>
            <a:off x="136184" y="1881188"/>
            <a:ext cx="1890712" cy="968375"/>
          </a:xfrm>
          <a:prstGeom prst="roundRect">
            <a:avLst>
              <a:gd name="adj" fmla="val 16667"/>
            </a:avLst>
          </a:prstGeom>
          <a:solidFill>
            <a:srgbClr val="00CC00"/>
          </a:solidFill>
          <a:ln w="9525">
            <a:solidFill>
              <a:srgbClr val="00CC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Super-massive BH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75" name="AutoShape 59"/>
          <p:cNvSpPr>
            <a:spLocks noChangeArrowheads="1"/>
          </p:cNvSpPr>
          <p:nvPr/>
        </p:nvSpPr>
        <p:spPr bwMode="auto">
          <a:xfrm>
            <a:off x="7138988" y="4905286"/>
            <a:ext cx="1816100" cy="1154320"/>
          </a:xfrm>
          <a:prstGeom prst="roundRect">
            <a:avLst>
              <a:gd name="adj" fmla="val 16667"/>
            </a:avLst>
          </a:prstGeom>
          <a:solidFill>
            <a:srgbClr val="CC6600"/>
          </a:solidFill>
          <a:ln w="9525">
            <a:solidFill>
              <a:srgbClr val="CC66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Acceleration of expansion of Universe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80" name="AutoShape 59"/>
          <p:cNvSpPr>
            <a:spLocks noChangeArrowheads="1"/>
          </p:cNvSpPr>
          <p:nvPr/>
        </p:nvSpPr>
        <p:spPr bwMode="auto">
          <a:xfrm>
            <a:off x="7143768" y="1357298"/>
            <a:ext cx="1816100" cy="928694"/>
          </a:xfrm>
          <a:prstGeom prst="roundRect">
            <a:avLst>
              <a:gd name="adj" fmla="val 16667"/>
            </a:avLst>
          </a:prstGeom>
          <a:solidFill>
            <a:srgbClr val="9933FF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Dark Matter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81" name="AutoShape 59"/>
          <p:cNvSpPr>
            <a:spLocks noChangeArrowheads="1"/>
          </p:cNvSpPr>
          <p:nvPr/>
        </p:nvSpPr>
        <p:spPr bwMode="auto">
          <a:xfrm>
            <a:off x="7164288" y="2996952"/>
            <a:ext cx="1816100" cy="928694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General relativity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164288" y="6057781"/>
            <a:ext cx="1979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Seto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, Kawamura, Nakamura 2004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7164288" y="3933056"/>
            <a:ext cx="1979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Yagi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, Tanaka 2009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164288" y="2276872"/>
            <a:ext cx="1979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Saito, Yokoyama 2009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209717-8E48-44A1-B935-32D79F9F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BA88F-7965-4327-9731-E62474F0BEB6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97799F-294A-442A-AB41-BDD4BE36B226}"/>
              </a:ext>
            </a:extLst>
          </p:cNvPr>
          <p:cNvSpPr txBox="1"/>
          <p:nvPr/>
        </p:nvSpPr>
        <p:spPr>
          <a:xfrm>
            <a:off x="408373" y="6223247"/>
            <a:ext cx="259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To be updated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98820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0251" y="274638"/>
            <a:ext cx="8516203" cy="1143000"/>
          </a:xfrm>
        </p:spPr>
        <p:txBody>
          <a:bodyPr/>
          <a:lstStyle/>
          <a:p>
            <a:pPr eaLnBrk="1" hangingPunct="1"/>
            <a:r>
              <a:rPr lang="en-US" altLang="ja-JP" dirty="0"/>
              <a:t>Primordial GW</a:t>
            </a:r>
            <a:endParaRPr lang="ja-JP" altLang="en-US" dirty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solidFill>
                  <a:srgbClr val="00B050"/>
                </a:solidFill>
              </a:rPr>
              <a:t>Direct observation of primordial GWs from inflation</a:t>
            </a:r>
            <a:endParaRPr lang="ja-JP" altLang="en-US" dirty="0">
              <a:solidFill>
                <a:srgbClr val="00B050"/>
              </a:solidFill>
            </a:endParaRPr>
          </a:p>
          <a:p>
            <a:pPr lvl="1" eaLnBrk="1" hangingPunct="1"/>
            <a:r>
              <a:rPr lang="en-US" altLang="ja-JP" dirty="0"/>
              <a:t>Whether Inflation really happened?</a:t>
            </a:r>
            <a:endParaRPr lang="ja-JP" altLang="en-US" dirty="0"/>
          </a:p>
          <a:p>
            <a:pPr lvl="1" eaLnBrk="1" hangingPunct="1"/>
            <a:r>
              <a:rPr lang="en-US" altLang="ja-JP" dirty="0"/>
              <a:t>Which inflation model is correct?</a:t>
            </a:r>
            <a:endParaRPr lang="ja-JP" altLang="en-US" dirty="0"/>
          </a:p>
          <a:p>
            <a:pPr lvl="1" eaLnBrk="1" hangingPunct="1"/>
            <a:r>
              <a:rPr lang="en-US" altLang="ja-JP" dirty="0"/>
              <a:t>Parity violation?</a:t>
            </a:r>
            <a:r>
              <a:rPr lang="ja-JP" altLang="en-US" dirty="0"/>
              <a:t>（</a:t>
            </a:r>
            <a:r>
              <a:rPr lang="en-US" altLang="ja-JP" dirty="0"/>
              <a:t>Clockwise and counterclockwise GW</a:t>
            </a:r>
            <a:r>
              <a:rPr lang="ja-JP" altLang="en-US" dirty="0"/>
              <a:t>）</a:t>
            </a:r>
            <a:endParaRPr lang="en-US" altLang="ja-JP" dirty="0"/>
          </a:p>
          <a:p>
            <a:pPr lvl="2" eaLnBrk="1" hangingPunct="1"/>
            <a:r>
              <a:rPr lang="en-US" altLang="ja-JP" sz="2000" dirty="0" err="1"/>
              <a:t>Seto</a:t>
            </a:r>
            <a:r>
              <a:rPr lang="en-US" altLang="ja-JP" sz="2000" dirty="0"/>
              <a:t> 2007</a:t>
            </a:r>
          </a:p>
          <a:p>
            <a:pPr lvl="1" eaLnBrk="1" hangingPunct="1"/>
            <a:r>
              <a:rPr lang="en-US" altLang="ja-JP" dirty="0"/>
              <a:t>Separation of Tensor, Vector, scalar mode</a:t>
            </a:r>
          </a:p>
          <a:p>
            <a:pPr lvl="2" eaLnBrk="1" hangingPunct="1"/>
            <a:r>
              <a:rPr lang="en-US" altLang="ja-JP" sz="2000" dirty="0"/>
              <a:t>Nishizawa, </a:t>
            </a:r>
            <a:r>
              <a:rPr lang="en-US" altLang="ja-JP" sz="2000" dirty="0" err="1"/>
              <a:t>Taruya</a:t>
            </a:r>
            <a:r>
              <a:rPr lang="en-US" altLang="ja-JP" sz="2000" dirty="0"/>
              <a:t>, Kawamura 2010</a:t>
            </a:r>
            <a:endParaRPr lang="ja-JP" altLang="en-US" sz="20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A8444E-0146-450E-BDA2-52DB0247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41842-B9C1-4095-9782-926F04C9DF13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18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5"/>
          <p:cNvSpPr>
            <a:spLocks/>
          </p:cNvSpPr>
          <p:nvPr/>
        </p:nvSpPr>
        <p:spPr bwMode="auto">
          <a:xfrm>
            <a:off x="2659063" y="2249488"/>
            <a:ext cx="5000625" cy="3173412"/>
          </a:xfrm>
          <a:custGeom>
            <a:avLst/>
            <a:gdLst>
              <a:gd name="T0" fmla="*/ 0 w 7001"/>
              <a:gd name="T1" fmla="*/ 0 h 5298"/>
              <a:gd name="T2" fmla="*/ 51018383 w 7001"/>
              <a:gd name="T3" fmla="*/ 81084338 h 5298"/>
              <a:gd name="T4" fmla="*/ 102037480 w 7001"/>
              <a:gd name="T5" fmla="*/ 161809885 h 5298"/>
              <a:gd name="T6" fmla="*/ 153055841 w 7001"/>
              <a:gd name="T7" fmla="*/ 242535994 h 5298"/>
              <a:gd name="T8" fmla="*/ 204074246 w 7001"/>
              <a:gd name="T9" fmla="*/ 323261579 h 5298"/>
              <a:gd name="T10" fmla="*/ 255092606 w 7001"/>
              <a:gd name="T11" fmla="*/ 403987088 h 5298"/>
              <a:gd name="T12" fmla="*/ 306111681 w 7001"/>
              <a:gd name="T13" fmla="*/ 484712598 h 5298"/>
              <a:gd name="T14" fmla="*/ 357130042 w 7001"/>
              <a:gd name="T15" fmla="*/ 565438108 h 5298"/>
              <a:gd name="T16" fmla="*/ 408148492 w 7001"/>
              <a:gd name="T17" fmla="*/ 646163768 h 5298"/>
              <a:gd name="T18" fmla="*/ 459167566 w 7001"/>
              <a:gd name="T19" fmla="*/ 726889277 h 5298"/>
              <a:gd name="T20" fmla="*/ 510185927 w 7001"/>
              <a:gd name="T21" fmla="*/ 807615386 h 5298"/>
              <a:gd name="T22" fmla="*/ 561714992 w 7001"/>
              <a:gd name="T23" fmla="*/ 888340896 h 5298"/>
              <a:gd name="T24" fmla="*/ 612733353 w 7001"/>
              <a:gd name="T25" fmla="*/ 969066406 h 5298"/>
              <a:gd name="T26" fmla="*/ 663751714 w 7001"/>
              <a:gd name="T27" fmla="*/ 1049791916 h 5298"/>
              <a:gd name="T28" fmla="*/ 714770074 w 7001"/>
              <a:gd name="T29" fmla="*/ 1130517426 h 5298"/>
              <a:gd name="T30" fmla="*/ 765789328 w 7001"/>
              <a:gd name="T31" fmla="*/ 1211242935 h 5298"/>
              <a:gd name="T32" fmla="*/ 816807688 w 7001"/>
              <a:gd name="T33" fmla="*/ 1291969344 h 5298"/>
              <a:gd name="T34" fmla="*/ 867826049 w 7001"/>
              <a:gd name="T35" fmla="*/ 1372336063 h 5298"/>
              <a:gd name="T36" fmla="*/ 918845123 w 7001"/>
              <a:gd name="T37" fmla="*/ 1451985200 h 5298"/>
              <a:gd name="T38" fmla="*/ 969863484 w 7001"/>
              <a:gd name="T39" fmla="*/ 1530558565 h 5298"/>
              <a:gd name="T40" fmla="*/ 1020881845 w 7001"/>
              <a:gd name="T41" fmla="*/ 1605902215 h 5298"/>
              <a:gd name="T42" fmla="*/ 1071900919 w 7001"/>
              <a:gd name="T43" fmla="*/ 1674787632 h 5298"/>
              <a:gd name="T44" fmla="*/ 1122919280 w 7001"/>
              <a:gd name="T45" fmla="*/ 1731475363 h 5298"/>
              <a:gd name="T46" fmla="*/ 1173937641 w 7001"/>
              <a:gd name="T47" fmla="*/ 1772016914 h 5298"/>
              <a:gd name="T48" fmla="*/ 1224956715 w 7001"/>
              <a:gd name="T49" fmla="*/ 1798567425 h 5298"/>
              <a:gd name="T50" fmla="*/ 1275975076 w 7001"/>
              <a:gd name="T51" fmla="*/ 1815788181 h 5298"/>
              <a:gd name="T52" fmla="*/ 1326993436 w 7001"/>
              <a:gd name="T53" fmla="*/ 1828345256 h 5298"/>
              <a:gd name="T54" fmla="*/ 1378011797 w 7001"/>
              <a:gd name="T55" fmla="*/ 1838750785 h 5298"/>
              <a:gd name="T56" fmla="*/ 1429030872 w 7001"/>
              <a:gd name="T57" fmla="*/ 1848079343 h 5298"/>
              <a:gd name="T58" fmla="*/ 1480049232 w 7001"/>
              <a:gd name="T59" fmla="*/ 1856689122 h 5298"/>
              <a:gd name="T60" fmla="*/ 1531067236 w 7001"/>
              <a:gd name="T61" fmla="*/ 1865300098 h 5298"/>
              <a:gd name="T62" fmla="*/ 1582086311 w 7001"/>
              <a:gd name="T63" fmla="*/ 1873551685 h 5298"/>
              <a:gd name="T64" fmla="*/ 1633105385 w 7001"/>
              <a:gd name="T65" fmla="*/ 1881086889 h 5298"/>
              <a:gd name="T66" fmla="*/ 1684123032 w 7001"/>
              <a:gd name="T67" fmla="*/ 1888262703 h 5298"/>
              <a:gd name="T68" fmla="*/ 1735142107 w 7001"/>
              <a:gd name="T69" fmla="*/ 1894002156 h 5298"/>
              <a:gd name="T70" fmla="*/ 1786161181 w 7001"/>
              <a:gd name="T71" fmla="*/ 1898667034 h 5298"/>
              <a:gd name="T72" fmla="*/ 1837178828 w 7001"/>
              <a:gd name="T73" fmla="*/ 1900819778 h 5298"/>
              <a:gd name="T74" fmla="*/ 1888197902 w 7001"/>
              <a:gd name="T75" fmla="*/ 1900102196 h 5298"/>
              <a:gd name="T76" fmla="*/ 1939215549 w 7001"/>
              <a:gd name="T77" fmla="*/ 1895796708 h 5298"/>
              <a:gd name="T78" fmla="*/ 1990234624 w 7001"/>
              <a:gd name="T79" fmla="*/ 1887545121 h 5298"/>
              <a:gd name="T80" fmla="*/ 2041253698 w 7001"/>
              <a:gd name="T81" fmla="*/ 1874986848 h 5298"/>
              <a:gd name="T82" fmla="*/ 2092272773 w 7001"/>
              <a:gd name="T83" fmla="*/ 1858841866 h 5298"/>
              <a:gd name="T84" fmla="*/ 2143290420 w 7001"/>
              <a:gd name="T85" fmla="*/ 1839826558 h 5298"/>
              <a:gd name="T86" fmla="*/ 2147483647 w 7001"/>
              <a:gd name="T87" fmla="*/ 1818300314 h 5298"/>
              <a:gd name="T88" fmla="*/ 2147483647 w 7001"/>
              <a:gd name="T89" fmla="*/ 1794620129 h 5298"/>
              <a:gd name="T90" fmla="*/ 2147483647 w 7001"/>
              <a:gd name="T91" fmla="*/ 1770223560 h 5298"/>
              <a:gd name="T92" fmla="*/ 2147483647 w 7001"/>
              <a:gd name="T93" fmla="*/ 1744750020 h 5298"/>
              <a:gd name="T94" fmla="*/ 2147483647 w 7001"/>
              <a:gd name="T95" fmla="*/ 1718918288 h 5298"/>
              <a:gd name="T96" fmla="*/ 2147483647 w 7001"/>
              <a:gd name="T97" fmla="*/ 1692367776 h 5298"/>
              <a:gd name="T98" fmla="*/ 2147483647 w 7001"/>
              <a:gd name="T99" fmla="*/ 1665818463 h 5298"/>
              <a:gd name="T100" fmla="*/ 2147483647 w 7001"/>
              <a:gd name="T101" fmla="*/ 1639269150 h 5298"/>
              <a:gd name="T102" fmla="*/ 2147483647 w 7001"/>
              <a:gd name="T103" fmla="*/ 1612360447 h 5298"/>
              <a:gd name="T104" fmla="*/ 2147483647 w 7001"/>
              <a:gd name="T105" fmla="*/ 1585809936 h 5298"/>
              <a:gd name="T106" fmla="*/ 2147483647 w 7001"/>
              <a:gd name="T107" fmla="*/ 1558901233 h 5298"/>
              <a:gd name="T108" fmla="*/ 2147483647 w 7001"/>
              <a:gd name="T109" fmla="*/ 1531993728 h 5298"/>
              <a:gd name="T110" fmla="*/ 2147483647 w 7001"/>
              <a:gd name="T111" fmla="*/ 1505085025 h 5298"/>
              <a:gd name="T112" fmla="*/ 2147483647 w 7001"/>
              <a:gd name="T113" fmla="*/ 1478176322 h 5298"/>
              <a:gd name="T114" fmla="*/ 2147483647 w 7001"/>
              <a:gd name="T115" fmla="*/ 1451267619 h 5298"/>
              <a:gd name="T116" fmla="*/ 2147483647 w 7001"/>
              <a:gd name="T117" fmla="*/ 1424358916 h 5298"/>
              <a:gd name="T118" fmla="*/ 2147483647 w 7001"/>
              <a:gd name="T119" fmla="*/ 1397450213 h 5298"/>
              <a:gd name="T120" fmla="*/ 2147483647 w 7001"/>
              <a:gd name="T121" fmla="*/ 1370541510 h 5298"/>
              <a:gd name="T122" fmla="*/ 2147483647 w 7001"/>
              <a:gd name="T123" fmla="*/ 1101815368 h 52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001"/>
              <a:gd name="T187" fmla="*/ 0 h 5298"/>
              <a:gd name="T188" fmla="*/ 7001 w 7001"/>
              <a:gd name="T189" fmla="*/ 5298 h 52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001" h="5298">
                <a:moveTo>
                  <a:pt x="0" y="0"/>
                </a:moveTo>
                <a:lnTo>
                  <a:pt x="100" y="226"/>
                </a:lnTo>
                <a:lnTo>
                  <a:pt x="200" y="451"/>
                </a:lnTo>
                <a:lnTo>
                  <a:pt x="300" y="676"/>
                </a:lnTo>
                <a:lnTo>
                  <a:pt x="400" y="901"/>
                </a:lnTo>
                <a:lnTo>
                  <a:pt x="500" y="1126"/>
                </a:lnTo>
                <a:lnTo>
                  <a:pt x="600" y="1351"/>
                </a:lnTo>
                <a:lnTo>
                  <a:pt x="700" y="1576"/>
                </a:lnTo>
                <a:lnTo>
                  <a:pt x="800" y="1801"/>
                </a:lnTo>
                <a:lnTo>
                  <a:pt x="900" y="2026"/>
                </a:lnTo>
                <a:lnTo>
                  <a:pt x="1000" y="2251"/>
                </a:lnTo>
                <a:lnTo>
                  <a:pt x="1101" y="2476"/>
                </a:lnTo>
                <a:lnTo>
                  <a:pt x="1201" y="2701"/>
                </a:lnTo>
                <a:lnTo>
                  <a:pt x="1301" y="2926"/>
                </a:lnTo>
                <a:lnTo>
                  <a:pt x="1401" y="3151"/>
                </a:lnTo>
                <a:lnTo>
                  <a:pt x="1501" y="3376"/>
                </a:lnTo>
                <a:lnTo>
                  <a:pt x="1601" y="3601"/>
                </a:lnTo>
                <a:lnTo>
                  <a:pt x="1701" y="3825"/>
                </a:lnTo>
                <a:lnTo>
                  <a:pt x="1801" y="4047"/>
                </a:lnTo>
                <a:lnTo>
                  <a:pt x="1901" y="4266"/>
                </a:lnTo>
                <a:lnTo>
                  <a:pt x="2001" y="4476"/>
                </a:lnTo>
                <a:lnTo>
                  <a:pt x="2101" y="4668"/>
                </a:lnTo>
                <a:lnTo>
                  <a:pt x="2201" y="4826"/>
                </a:lnTo>
                <a:lnTo>
                  <a:pt x="2301" y="4939"/>
                </a:lnTo>
                <a:lnTo>
                  <a:pt x="2401" y="5013"/>
                </a:lnTo>
                <a:lnTo>
                  <a:pt x="2501" y="5061"/>
                </a:lnTo>
                <a:lnTo>
                  <a:pt x="2601" y="5096"/>
                </a:lnTo>
                <a:lnTo>
                  <a:pt x="2701" y="5125"/>
                </a:lnTo>
                <a:lnTo>
                  <a:pt x="2801" y="5151"/>
                </a:lnTo>
                <a:lnTo>
                  <a:pt x="2901" y="5175"/>
                </a:lnTo>
                <a:lnTo>
                  <a:pt x="3001" y="5199"/>
                </a:lnTo>
                <a:lnTo>
                  <a:pt x="3101" y="5222"/>
                </a:lnTo>
                <a:lnTo>
                  <a:pt x="3201" y="5243"/>
                </a:lnTo>
                <a:lnTo>
                  <a:pt x="3301" y="5263"/>
                </a:lnTo>
                <a:lnTo>
                  <a:pt x="3401" y="5279"/>
                </a:lnTo>
                <a:lnTo>
                  <a:pt x="3501" y="5292"/>
                </a:lnTo>
                <a:lnTo>
                  <a:pt x="3601" y="5298"/>
                </a:lnTo>
                <a:lnTo>
                  <a:pt x="3701" y="5296"/>
                </a:lnTo>
                <a:lnTo>
                  <a:pt x="3801" y="5284"/>
                </a:lnTo>
                <a:lnTo>
                  <a:pt x="3901" y="5261"/>
                </a:lnTo>
                <a:lnTo>
                  <a:pt x="4001" y="5226"/>
                </a:lnTo>
                <a:lnTo>
                  <a:pt x="4101" y="5181"/>
                </a:lnTo>
                <a:lnTo>
                  <a:pt x="4201" y="5128"/>
                </a:lnTo>
                <a:lnTo>
                  <a:pt x="4301" y="5068"/>
                </a:lnTo>
                <a:lnTo>
                  <a:pt x="4401" y="5002"/>
                </a:lnTo>
                <a:lnTo>
                  <a:pt x="4501" y="4934"/>
                </a:lnTo>
                <a:lnTo>
                  <a:pt x="4601" y="4863"/>
                </a:lnTo>
                <a:lnTo>
                  <a:pt x="4701" y="4791"/>
                </a:lnTo>
                <a:lnTo>
                  <a:pt x="4801" y="4717"/>
                </a:lnTo>
                <a:lnTo>
                  <a:pt x="4901" y="4643"/>
                </a:lnTo>
                <a:lnTo>
                  <a:pt x="5001" y="4569"/>
                </a:lnTo>
                <a:lnTo>
                  <a:pt x="5101" y="4494"/>
                </a:lnTo>
                <a:lnTo>
                  <a:pt x="5201" y="4420"/>
                </a:lnTo>
                <a:lnTo>
                  <a:pt x="5301" y="4345"/>
                </a:lnTo>
                <a:lnTo>
                  <a:pt x="5401" y="4270"/>
                </a:lnTo>
                <a:lnTo>
                  <a:pt x="5501" y="4195"/>
                </a:lnTo>
                <a:lnTo>
                  <a:pt x="5602" y="4120"/>
                </a:lnTo>
                <a:lnTo>
                  <a:pt x="5702" y="4045"/>
                </a:lnTo>
                <a:lnTo>
                  <a:pt x="5802" y="3970"/>
                </a:lnTo>
                <a:lnTo>
                  <a:pt x="5902" y="3895"/>
                </a:lnTo>
                <a:lnTo>
                  <a:pt x="6002" y="3820"/>
                </a:lnTo>
                <a:lnTo>
                  <a:pt x="7001" y="3071"/>
                </a:ln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15" name="Freeform 6"/>
          <p:cNvSpPr>
            <a:spLocks/>
          </p:cNvSpPr>
          <p:nvPr/>
        </p:nvSpPr>
        <p:spPr bwMode="auto">
          <a:xfrm>
            <a:off x="2728913" y="1671638"/>
            <a:ext cx="4951412" cy="2566987"/>
          </a:xfrm>
          <a:custGeom>
            <a:avLst/>
            <a:gdLst>
              <a:gd name="T0" fmla="*/ 0 w 2445"/>
              <a:gd name="T1" fmla="*/ 0 h 1268"/>
              <a:gd name="T2" fmla="*/ 49212374 w 2445"/>
              <a:gd name="T3" fmla="*/ 45082202 h 1268"/>
              <a:gd name="T4" fmla="*/ 196853545 w 2445"/>
              <a:gd name="T5" fmla="*/ 290982567 h 1268"/>
              <a:gd name="T6" fmla="*/ 340391846 w 2445"/>
              <a:gd name="T7" fmla="*/ 532785488 h 1268"/>
              <a:gd name="T8" fmla="*/ 483930083 w 2445"/>
              <a:gd name="T9" fmla="*/ 774588282 h 1268"/>
              <a:gd name="T10" fmla="*/ 627468448 w 2445"/>
              <a:gd name="T11" fmla="*/ 1016389052 h 1268"/>
              <a:gd name="T12" fmla="*/ 775107546 w 2445"/>
              <a:gd name="T13" fmla="*/ 1258192099 h 1268"/>
              <a:gd name="T14" fmla="*/ 918645784 w 2445"/>
              <a:gd name="T15" fmla="*/ 1499994894 h 1268"/>
              <a:gd name="T16" fmla="*/ 1062184275 w 2445"/>
              <a:gd name="T17" fmla="*/ 1741797688 h 1268"/>
              <a:gd name="T18" fmla="*/ 1205724537 w 2445"/>
              <a:gd name="T19" fmla="*/ 1987697943 h 1268"/>
              <a:gd name="T20" fmla="*/ 1353363636 w 2445"/>
              <a:gd name="T21" fmla="*/ 2147483647 h 1268"/>
              <a:gd name="T22" fmla="*/ 1496901874 w 2445"/>
              <a:gd name="T23" fmla="*/ 2147483647 h 1268"/>
              <a:gd name="T24" fmla="*/ 1640440111 w 2445"/>
              <a:gd name="T25" fmla="*/ 2147483647 h 1268"/>
              <a:gd name="T26" fmla="*/ 1788079210 w 2445"/>
              <a:gd name="T27" fmla="*/ 2147483647 h 1268"/>
              <a:gd name="T28" fmla="*/ 1931617448 w 2445"/>
              <a:gd name="T29" fmla="*/ 2147483647 h 1268"/>
              <a:gd name="T30" fmla="*/ 2075155685 w 2445"/>
              <a:gd name="T31" fmla="*/ 2147483647 h 1268"/>
              <a:gd name="T32" fmla="*/ 2147483647 w 2445"/>
              <a:gd name="T33" fmla="*/ 2147483647 h 1268"/>
              <a:gd name="T34" fmla="*/ 2147483647 w 2445"/>
              <a:gd name="T35" fmla="*/ 2147483647 h 1268"/>
              <a:gd name="T36" fmla="*/ 2147483647 w 2445"/>
              <a:gd name="T37" fmla="*/ 2147483647 h 1268"/>
              <a:gd name="T38" fmla="*/ 2147483647 w 2445"/>
              <a:gd name="T39" fmla="*/ 2147483647 h 1268"/>
              <a:gd name="T40" fmla="*/ 2147483647 w 2445"/>
              <a:gd name="T41" fmla="*/ 2147483647 h 1268"/>
              <a:gd name="T42" fmla="*/ 2147483647 w 2445"/>
              <a:gd name="T43" fmla="*/ 2147483647 h 1268"/>
              <a:gd name="T44" fmla="*/ 2147483647 w 2445"/>
              <a:gd name="T45" fmla="*/ 2147483647 h 1268"/>
              <a:gd name="T46" fmla="*/ 2147483647 w 2445"/>
              <a:gd name="T47" fmla="*/ 2147483647 h 1268"/>
              <a:gd name="T48" fmla="*/ 2147483647 w 2445"/>
              <a:gd name="T49" fmla="*/ 2147483647 h 1268"/>
              <a:gd name="T50" fmla="*/ 2147483647 w 2445"/>
              <a:gd name="T51" fmla="*/ 2147483647 h 1268"/>
              <a:gd name="T52" fmla="*/ 2147483647 w 2445"/>
              <a:gd name="T53" fmla="*/ 2147483647 h 1268"/>
              <a:gd name="T54" fmla="*/ 2147483647 w 2445"/>
              <a:gd name="T55" fmla="*/ 2147483647 h 1268"/>
              <a:gd name="T56" fmla="*/ 2147483647 w 2445"/>
              <a:gd name="T57" fmla="*/ 2147483647 h 1268"/>
              <a:gd name="T58" fmla="*/ 2147483647 w 2445"/>
              <a:gd name="T59" fmla="*/ 2147483647 h 1268"/>
              <a:gd name="T60" fmla="*/ 2147483647 w 2445"/>
              <a:gd name="T61" fmla="*/ 2147483647 h 1268"/>
              <a:gd name="T62" fmla="*/ 2147483647 w 2445"/>
              <a:gd name="T63" fmla="*/ 2147483647 h 1268"/>
              <a:gd name="T64" fmla="*/ 2147483647 w 2445"/>
              <a:gd name="T65" fmla="*/ 2147483647 h 1268"/>
              <a:gd name="T66" fmla="*/ 2147483647 w 2445"/>
              <a:gd name="T67" fmla="*/ 2147483647 h 1268"/>
              <a:gd name="T68" fmla="*/ 2147483647 w 2445"/>
              <a:gd name="T69" fmla="*/ 2147483647 h 1268"/>
              <a:gd name="T70" fmla="*/ 2147483647 w 2445"/>
              <a:gd name="T71" fmla="*/ 2147483647 h 1268"/>
              <a:gd name="T72" fmla="*/ 2147483647 w 2445"/>
              <a:gd name="T73" fmla="*/ 2147483647 h 1268"/>
              <a:gd name="T74" fmla="*/ 2147483647 w 2445"/>
              <a:gd name="T75" fmla="*/ 2147483647 h 1268"/>
              <a:gd name="T76" fmla="*/ 2147483647 w 2445"/>
              <a:gd name="T77" fmla="*/ 2147483647 h 1268"/>
              <a:gd name="T78" fmla="*/ 2147483647 w 2445"/>
              <a:gd name="T79" fmla="*/ 2147483647 h 1268"/>
              <a:gd name="T80" fmla="*/ 2147483647 w 2445"/>
              <a:gd name="T81" fmla="*/ 2147483647 h 1268"/>
              <a:gd name="T82" fmla="*/ 2147483647 w 2445"/>
              <a:gd name="T83" fmla="*/ 2147483647 h 1268"/>
              <a:gd name="T84" fmla="*/ 2147483647 w 2445"/>
              <a:gd name="T85" fmla="*/ 2147483647 h 1268"/>
              <a:gd name="T86" fmla="*/ 2147483647 w 2445"/>
              <a:gd name="T87" fmla="*/ 2147483647 h 1268"/>
              <a:gd name="T88" fmla="*/ 2147483647 w 2445"/>
              <a:gd name="T89" fmla="*/ 2147483647 h 1268"/>
              <a:gd name="T90" fmla="*/ 2147483647 w 2445"/>
              <a:gd name="T91" fmla="*/ 2147483647 h 1268"/>
              <a:gd name="T92" fmla="*/ 2147483647 w 2445"/>
              <a:gd name="T93" fmla="*/ 2147483647 h 1268"/>
              <a:gd name="T94" fmla="*/ 2147483647 w 2445"/>
              <a:gd name="T95" fmla="*/ 2147483647 h 1268"/>
              <a:gd name="T96" fmla="*/ 2147483647 w 2445"/>
              <a:gd name="T97" fmla="*/ 2147483647 h 1268"/>
              <a:gd name="T98" fmla="*/ 2147483647 w 2445"/>
              <a:gd name="T99" fmla="*/ 2147483647 h 1268"/>
              <a:gd name="T100" fmla="*/ 2147483647 w 2445"/>
              <a:gd name="T101" fmla="*/ 2147483647 h 1268"/>
              <a:gd name="T102" fmla="*/ 2147483647 w 2445"/>
              <a:gd name="T103" fmla="*/ 2147483647 h 1268"/>
              <a:gd name="T104" fmla="*/ 2147483647 w 2445"/>
              <a:gd name="T105" fmla="*/ 2147483647 h 1268"/>
              <a:gd name="T106" fmla="*/ 2147483647 w 2445"/>
              <a:gd name="T107" fmla="*/ 2147483647 h 1268"/>
              <a:gd name="T108" fmla="*/ 2147483647 w 2445"/>
              <a:gd name="T109" fmla="*/ 2147483647 h 1268"/>
              <a:gd name="T110" fmla="*/ 2147483647 w 2445"/>
              <a:gd name="T111" fmla="*/ 2147483647 h 1268"/>
              <a:gd name="T112" fmla="*/ 2147483647 w 2445"/>
              <a:gd name="T113" fmla="*/ 2147483647 h 1268"/>
              <a:gd name="T114" fmla="*/ 2147483647 w 2445"/>
              <a:gd name="T115" fmla="*/ 2147483647 h 1268"/>
              <a:gd name="T116" fmla="*/ 2147483647 w 2445"/>
              <a:gd name="T117" fmla="*/ 2147483647 h 1268"/>
              <a:gd name="T118" fmla="*/ 2147483647 w 2445"/>
              <a:gd name="T119" fmla="*/ 2147483647 h 1268"/>
              <a:gd name="T120" fmla="*/ 2147483647 w 2445"/>
              <a:gd name="T121" fmla="*/ 2147483647 h 1268"/>
              <a:gd name="T122" fmla="*/ 2147483647 w 2445"/>
              <a:gd name="T123" fmla="*/ 1405733062 h 12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45"/>
              <a:gd name="T187" fmla="*/ 0 h 1268"/>
              <a:gd name="T188" fmla="*/ 2445 w 2445"/>
              <a:gd name="T189" fmla="*/ 1268 h 126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45" h="1268">
                <a:moveTo>
                  <a:pt x="0" y="0"/>
                </a:moveTo>
                <a:lnTo>
                  <a:pt x="12" y="11"/>
                </a:lnTo>
                <a:lnTo>
                  <a:pt x="48" y="71"/>
                </a:lnTo>
                <a:lnTo>
                  <a:pt x="83" y="130"/>
                </a:lnTo>
                <a:lnTo>
                  <a:pt x="118" y="189"/>
                </a:lnTo>
                <a:lnTo>
                  <a:pt x="153" y="248"/>
                </a:lnTo>
                <a:lnTo>
                  <a:pt x="189" y="307"/>
                </a:lnTo>
                <a:lnTo>
                  <a:pt x="224" y="366"/>
                </a:lnTo>
                <a:lnTo>
                  <a:pt x="259" y="425"/>
                </a:lnTo>
                <a:lnTo>
                  <a:pt x="294" y="485"/>
                </a:lnTo>
                <a:lnTo>
                  <a:pt x="330" y="544"/>
                </a:lnTo>
                <a:lnTo>
                  <a:pt x="365" y="603"/>
                </a:lnTo>
                <a:lnTo>
                  <a:pt x="400" y="662"/>
                </a:lnTo>
                <a:lnTo>
                  <a:pt x="436" y="721"/>
                </a:lnTo>
                <a:lnTo>
                  <a:pt x="471" y="780"/>
                </a:lnTo>
                <a:lnTo>
                  <a:pt x="506" y="839"/>
                </a:lnTo>
                <a:lnTo>
                  <a:pt x="541" y="899"/>
                </a:lnTo>
                <a:lnTo>
                  <a:pt x="577" y="957"/>
                </a:lnTo>
                <a:lnTo>
                  <a:pt x="612" y="1016"/>
                </a:lnTo>
                <a:lnTo>
                  <a:pt x="647" y="1073"/>
                </a:lnTo>
                <a:lnTo>
                  <a:pt x="682" y="1128"/>
                </a:lnTo>
                <a:lnTo>
                  <a:pt x="718" y="1177"/>
                </a:lnTo>
                <a:lnTo>
                  <a:pt x="753" y="1216"/>
                </a:lnTo>
                <a:lnTo>
                  <a:pt x="788" y="1243"/>
                </a:lnTo>
                <a:lnTo>
                  <a:pt x="823" y="1257"/>
                </a:lnTo>
                <a:lnTo>
                  <a:pt x="859" y="1264"/>
                </a:lnTo>
                <a:lnTo>
                  <a:pt x="894" y="1267"/>
                </a:lnTo>
                <a:lnTo>
                  <a:pt x="929" y="1268"/>
                </a:lnTo>
                <a:lnTo>
                  <a:pt x="964" y="1268"/>
                </a:lnTo>
                <a:lnTo>
                  <a:pt x="1000" y="1268"/>
                </a:lnTo>
                <a:lnTo>
                  <a:pt x="1035" y="1268"/>
                </a:lnTo>
                <a:lnTo>
                  <a:pt x="1070" y="1267"/>
                </a:lnTo>
                <a:lnTo>
                  <a:pt x="1105" y="1266"/>
                </a:lnTo>
                <a:lnTo>
                  <a:pt x="1141" y="1264"/>
                </a:lnTo>
                <a:lnTo>
                  <a:pt x="1176" y="1262"/>
                </a:lnTo>
                <a:lnTo>
                  <a:pt x="1211" y="1258"/>
                </a:lnTo>
                <a:lnTo>
                  <a:pt x="1246" y="1252"/>
                </a:lnTo>
                <a:lnTo>
                  <a:pt x="1282" y="1244"/>
                </a:lnTo>
                <a:lnTo>
                  <a:pt x="1317" y="1233"/>
                </a:lnTo>
                <a:lnTo>
                  <a:pt x="1352" y="1219"/>
                </a:lnTo>
                <a:lnTo>
                  <a:pt x="1387" y="1202"/>
                </a:lnTo>
                <a:lnTo>
                  <a:pt x="1423" y="1181"/>
                </a:lnTo>
                <a:lnTo>
                  <a:pt x="1458" y="1158"/>
                </a:lnTo>
                <a:lnTo>
                  <a:pt x="1493" y="1133"/>
                </a:lnTo>
                <a:lnTo>
                  <a:pt x="1528" y="1106"/>
                </a:lnTo>
                <a:lnTo>
                  <a:pt x="1564" y="1078"/>
                </a:lnTo>
                <a:lnTo>
                  <a:pt x="1599" y="1050"/>
                </a:lnTo>
                <a:lnTo>
                  <a:pt x="1634" y="1021"/>
                </a:lnTo>
                <a:lnTo>
                  <a:pt x="1669" y="992"/>
                </a:lnTo>
                <a:lnTo>
                  <a:pt x="1705" y="963"/>
                </a:lnTo>
                <a:lnTo>
                  <a:pt x="1740" y="934"/>
                </a:lnTo>
                <a:lnTo>
                  <a:pt x="1775" y="904"/>
                </a:lnTo>
                <a:lnTo>
                  <a:pt x="1810" y="874"/>
                </a:lnTo>
                <a:lnTo>
                  <a:pt x="1846" y="845"/>
                </a:lnTo>
                <a:lnTo>
                  <a:pt x="1881" y="815"/>
                </a:lnTo>
                <a:lnTo>
                  <a:pt x="1916" y="786"/>
                </a:lnTo>
                <a:lnTo>
                  <a:pt x="1952" y="756"/>
                </a:lnTo>
                <a:lnTo>
                  <a:pt x="1987" y="727"/>
                </a:lnTo>
                <a:lnTo>
                  <a:pt x="2022" y="697"/>
                </a:lnTo>
                <a:lnTo>
                  <a:pt x="2058" y="667"/>
                </a:lnTo>
                <a:lnTo>
                  <a:pt x="2093" y="638"/>
                </a:lnTo>
                <a:lnTo>
                  <a:pt x="2445" y="343"/>
                </a:lnTo>
              </a:path>
            </a:pathLst>
          </a:custGeom>
          <a:noFill/>
          <a:ln w="76200" cmpd="sng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16" name="Rectangle 84"/>
          <p:cNvSpPr>
            <a:spLocks noChangeArrowheads="1"/>
          </p:cNvSpPr>
          <p:nvPr/>
        </p:nvSpPr>
        <p:spPr bwMode="auto">
          <a:xfrm>
            <a:off x="6953250" y="2009775"/>
            <a:ext cx="895350" cy="2657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802063" y="6259513"/>
            <a:ext cx="21986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Frequency [Hz]</a:t>
            </a:r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4400550" y="4797425"/>
            <a:ext cx="1571625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" tIns="8890" rIns="7200" bIns="8890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Correlation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(3 years)</a:t>
            </a:r>
          </a:p>
        </p:txBody>
      </p:sp>
      <p:sp>
        <p:nvSpPr>
          <p:cNvPr id="13320" name="Line 17"/>
          <p:cNvSpPr>
            <a:spLocks noChangeShapeType="1"/>
          </p:cNvSpPr>
          <p:nvPr/>
        </p:nvSpPr>
        <p:spPr bwMode="auto">
          <a:xfrm>
            <a:off x="2676525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1" name="Line 18"/>
          <p:cNvSpPr>
            <a:spLocks noChangeShapeType="1"/>
          </p:cNvSpPr>
          <p:nvPr/>
        </p:nvSpPr>
        <p:spPr bwMode="auto">
          <a:xfrm>
            <a:off x="3387725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2" name="Line 19"/>
          <p:cNvSpPr>
            <a:spLocks noChangeShapeType="1"/>
          </p:cNvSpPr>
          <p:nvPr/>
        </p:nvSpPr>
        <p:spPr bwMode="auto">
          <a:xfrm>
            <a:off x="4103688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3" name="Line 20"/>
          <p:cNvSpPr>
            <a:spLocks noChangeShapeType="1"/>
          </p:cNvSpPr>
          <p:nvPr/>
        </p:nvSpPr>
        <p:spPr bwMode="auto">
          <a:xfrm>
            <a:off x="4818063" y="5740400"/>
            <a:ext cx="4762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4" name="Line 21"/>
          <p:cNvSpPr>
            <a:spLocks noChangeShapeType="1"/>
          </p:cNvSpPr>
          <p:nvPr/>
        </p:nvSpPr>
        <p:spPr bwMode="auto">
          <a:xfrm>
            <a:off x="5534025" y="5732463"/>
            <a:ext cx="3175" cy="936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5" name="Line 22"/>
          <p:cNvSpPr>
            <a:spLocks noChangeShapeType="1"/>
          </p:cNvSpPr>
          <p:nvPr/>
        </p:nvSpPr>
        <p:spPr bwMode="auto">
          <a:xfrm>
            <a:off x="6249988" y="5724525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6" name="Line 25"/>
          <p:cNvSpPr>
            <a:spLocks noChangeShapeType="1"/>
          </p:cNvSpPr>
          <p:nvPr/>
        </p:nvSpPr>
        <p:spPr bwMode="auto">
          <a:xfrm>
            <a:off x="2676525" y="5834063"/>
            <a:ext cx="4289425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7" name="Line 26"/>
          <p:cNvSpPr>
            <a:spLocks noChangeShapeType="1"/>
          </p:cNvSpPr>
          <p:nvPr/>
        </p:nvSpPr>
        <p:spPr bwMode="auto">
          <a:xfrm>
            <a:off x="2676525" y="4635500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8" name="Line 27"/>
          <p:cNvSpPr>
            <a:spLocks noChangeShapeType="1"/>
          </p:cNvSpPr>
          <p:nvPr/>
        </p:nvSpPr>
        <p:spPr bwMode="auto">
          <a:xfrm>
            <a:off x="2676525" y="3435350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29" name="Line 28"/>
          <p:cNvSpPr>
            <a:spLocks noChangeShapeType="1"/>
          </p:cNvSpPr>
          <p:nvPr/>
        </p:nvSpPr>
        <p:spPr bwMode="auto">
          <a:xfrm>
            <a:off x="2676525" y="2239963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0" name="Line 29"/>
          <p:cNvSpPr>
            <a:spLocks noChangeShapeType="1"/>
          </p:cNvSpPr>
          <p:nvPr/>
        </p:nvSpPr>
        <p:spPr bwMode="auto">
          <a:xfrm>
            <a:off x="2676525" y="5232400"/>
            <a:ext cx="55563" cy="63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1" name="Line 30"/>
          <p:cNvSpPr>
            <a:spLocks noChangeShapeType="1"/>
          </p:cNvSpPr>
          <p:nvPr/>
        </p:nvSpPr>
        <p:spPr bwMode="auto">
          <a:xfrm>
            <a:off x="2676525" y="4035425"/>
            <a:ext cx="5556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2" name="Line 31"/>
          <p:cNvSpPr>
            <a:spLocks noChangeShapeType="1"/>
          </p:cNvSpPr>
          <p:nvPr/>
        </p:nvSpPr>
        <p:spPr bwMode="auto">
          <a:xfrm>
            <a:off x="2676525" y="2841625"/>
            <a:ext cx="5556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3333" name="Line 33"/>
          <p:cNvSpPr>
            <a:spLocks noChangeShapeType="1"/>
          </p:cNvSpPr>
          <p:nvPr/>
        </p:nvSpPr>
        <p:spPr bwMode="auto">
          <a:xfrm>
            <a:off x="2676525" y="1641475"/>
            <a:ext cx="3175" cy="4192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2676525" y="1625600"/>
            <a:ext cx="4286250" cy="111125"/>
            <a:chOff x="1686" y="1024"/>
            <a:chExt cx="2700" cy="70"/>
          </a:xfrm>
        </p:grpSpPr>
        <p:sp>
          <p:nvSpPr>
            <p:cNvPr id="13371" name="Line 32"/>
            <p:cNvSpPr>
              <a:spLocks noChangeShapeType="1"/>
            </p:cNvSpPr>
            <p:nvPr/>
          </p:nvSpPr>
          <p:spPr bwMode="auto">
            <a:xfrm>
              <a:off x="1686" y="1034"/>
              <a:ext cx="35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2" name="Line 34"/>
            <p:cNvSpPr>
              <a:spLocks noChangeShapeType="1"/>
            </p:cNvSpPr>
            <p:nvPr/>
          </p:nvSpPr>
          <p:spPr bwMode="auto">
            <a:xfrm>
              <a:off x="1686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3" name="Line 35"/>
            <p:cNvSpPr>
              <a:spLocks noChangeShapeType="1"/>
            </p:cNvSpPr>
            <p:nvPr/>
          </p:nvSpPr>
          <p:spPr bwMode="auto">
            <a:xfrm>
              <a:off x="2134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4" name="Line 36"/>
            <p:cNvSpPr>
              <a:spLocks noChangeShapeType="1"/>
            </p:cNvSpPr>
            <p:nvPr/>
          </p:nvSpPr>
          <p:spPr bwMode="auto">
            <a:xfrm>
              <a:off x="2585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5" name="Line 37"/>
            <p:cNvSpPr>
              <a:spLocks noChangeShapeType="1"/>
            </p:cNvSpPr>
            <p:nvPr/>
          </p:nvSpPr>
          <p:spPr bwMode="auto">
            <a:xfrm>
              <a:off x="3035" y="1034"/>
              <a:ext cx="3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6" name="Line 38"/>
            <p:cNvSpPr>
              <a:spLocks noChangeShapeType="1"/>
            </p:cNvSpPr>
            <p:nvPr/>
          </p:nvSpPr>
          <p:spPr bwMode="auto">
            <a:xfrm>
              <a:off x="3486" y="102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7" name="Line 39"/>
            <p:cNvSpPr>
              <a:spLocks noChangeShapeType="1"/>
            </p:cNvSpPr>
            <p:nvPr/>
          </p:nvSpPr>
          <p:spPr bwMode="auto">
            <a:xfrm>
              <a:off x="3937" y="102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8" name="Line 42"/>
            <p:cNvSpPr>
              <a:spLocks noChangeShapeType="1"/>
            </p:cNvSpPr>
            <p:nvPr/>
          </p:nvSpPr>
          <p:spPr bwMode="auto">
            <a:xfrm>
              <a:off x="1686" y="1034"/>
              <a:ext cx="2700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6842125" y="1641475"/>
            <a:ext cx="117475" cy="4192588"/>
            <a:chOff x="4366" y="1399"/>
            <a:chExt cx="62" cy="2239"/>
          </a:xfrm>
        </p:grpSpPr>
        <p:sp>
          <p:nvSpPr>
            <p:cNvPr id="13363" name="Line 24"/>
            <p:cNvSpPr>
              <a:spLocks noChangeShapeType="1"/>
            </p:cNvSpPr>
            <p:nvPr/>
          </p:nvSpPr>
          <p:spPr bwMode="auto">
            <a:xfrm>
              <a:off x="4426" y="3588"/>
              <a:ext cx="2" cy="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4" name="Line 43"/>
            <p:cNvSpPr>
              <a:spLocks noChangeShapeType="1"/>
            </p:cNvSpPr>
            <p:nvPr/>
          </p:nvSpPr>
          <p:spPr bwMode="auto">
            <a:xfrm>
              <a:off x="4366" y="2998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5" name="Line 44"/>
            <p:cNvSpPr>
              <a:spLocks noChangeShapeType="1"/>
            </p:cNvSpPr>
            <p:nvPr/>
          </p:nvSpPr>
          <p:spPr bwMode="auto">
            <a:xfrm>
              <a:off x="4366" y="2357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6" name="Line 45"/>
            <p:cNvSpPr>
              <a:spLocks noChangeShapeType="1"/>
            </p:cNvSpPr>
            <p:nvPr/>
          </p:nvSpPr>
          <p:spPr bwMode="auto">
            <a:xfrm>
              <a:off x="4366" y="1719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7" name="Line 46"/>
            <p:cNvSpPr>
              <a:spLocks noChangeShapeType="1"/>
            </p:cNvSpPr>
            <p:nvPr/>
          </p:nvSpPr>
          <p:spPr bwMode="auto">
            <a:xfrm>
              <a:off x="4395" y="3317"/>
              <a:ext cx="31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8" name="Line 47"/>
            <p:cNvSpPr>
              <a:spLocks noChangeShapeType="1"/>
            </p:cNvSpPr>
            <p:nvPr/>
          </p:nvSpPr>
          <p:spPr bwMode="auto">
            <a:xfrm>
              <a:off x="4395" y="2678"/>
              <a:ext cx="3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69" name="Line 48"/>
            <p:cNvSpPr>
              <a:spLocks noChangeShapeType="1"/>
            </p:cNvSpPr>
            <p:nvPr/>
          </p:nvSpPr>
          <p:spPr bwMode="auto">
            <a:xfrm>
              <a:off x="4395" y="2040"/>
              <a:ext cx="3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13370" name="Line 50"/>
            <p:cNvSpPr>
              <a:spLocks noChangeShapeType="1"/>
            </p:cNvSpPr>
            <p:nvPr/>
          </p:nvSpPr>
          <p:spPr bwMode="auto">
            <a:xfrm>
              <a:off x="4426" y="1399"/>
              <a:ext cx="2" cy="223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13336" name="Text Box 51"/>
          <p:cNvSpPr txBox="1">
            <a:spLocks noChangeArrowheads="1"/>
          </p:cNvSpPr>
          <p:nvPr/>
        </p:nvSpPr>
        <p:spPr bwMode="auto">
          <a:xfrm rot="-5388384">
            <a:off x="741363" y="3489325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Strain [Hz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-1/2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]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2420938" y="5826125"/>
            <a:ext cx="4862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-3      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-1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 1       10     10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</a:t>
            </a: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 10</a:t>
            </a:r>
            <a:r>
              <a:rPr kumimoji="1" lang="en-US" altLang="ja-JP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3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989138" y="1190625"/>
            <a:ext cx="7620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-19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-20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-21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-22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-23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-24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-25</a:t>
            </a:r>
          </a:p>
          <a:p>
            <a:pPr marL="0" marR="0" lvl="0" indent="0" algn="l" defTabSz="914400" rtl="0" eaLnBrk="1" fontAlgn="base" latinLnBrk="0" hangingPunct="1">
              <a:lnSpc>
                <a:spcPct val="1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10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-26</a:t>
            </a:r>
          </a:p>
        </p:txBody>
      </p:sp>
      <p:sp>
        <p:nvSpPr>
          <p:cNvPr id="13345" name="Text Box 116"/>
          <p:cNvSpPr txBox="1">
            <a:spLocks noChangeArrowheads="1"/>
          </p:cNvSpPr>
          <p:nvPr/>
        </p:nvSpPr>
        <p:spPr bwMode="auto">
          <a:xfrm>
            <a:off x="5591175" y="2987675"/>
            <a:ext cx="11144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" tIns="8890" rIns="7200" bIns="8890"/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 cluster</a:t>
            </a:r>
          </a:p>
        </p:txBody>
      </p:sp>
      <p:cxnSp>
        <p:nvCxnSpPr>
          <p:cNvPr id="74" name="直線コネクタ 73"/>
          <p:cNvCxnSpPr/>
          <p:nvPr/>
        </p:nvCxnSpPr>
        <p:spPr>
          <a:xfrm rot="16200000" flipH="1">
            <a:off x="2193131" y="2932907"/>
            <a:ext cx="3402013" cy="243205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47" name="Text Box 72"/>
          <p:cNvSpPr txBox="1">
            <a:spLocks noChangeArrowheads="1"/>
          </p:cNvSpPr>
          <p:nvPr/>
        </p:nvSpPr>
        <p:spPr bwMode="auto">
          <a:xfrm>
            <a:off x="3095625" y="5205413"/>
            <a:ext cx="2239963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Inflation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</a:t>
            </a:r>
            <a:r>
              <a:rPr kumimoji="0" lang="en-US" altLang="ja-JP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GW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~2×10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-15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)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008062"/>
          </a:xfrm>
        </p:spPr>
        <p:txBody>
          <a:bodyPr/>
          <a:lstStyle/>
          <a:p>
            <a:pPr eaLnBrk="1" hangingPunct="1"/>
            <a:r>
              <a:rPr lang="en-US" altLang="ja-JP" sz="3600" dirty="0">
                <a:latin typeface="Arial" charset="0"/>
              </a:rPr>
              <a:t>Upper limit of primordial GW by Planck</a:t>
            </a:r>
            <a:endParaRPr lang="ja-JP" altLang="en-US" sz="3600" dirty="0">
              <a:latin typeface="Arial" charset="0"/>
            </a:endParaRPr>
          </a:p>
        </p:txBody>
      </p: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7022180C-3A2E-461E-9079-15B1F5547A4D}"/>
              </a:ext>
            </a:extLst>
          </p:cNvPr>
          <p:cNvCxnSpPr>
            <a:cxnSpLocks/>
          </p:cNvCxnSpPr>
          <p:nvPr/>
        </p:nvCxnSpPr>
        <p:spPr>
          <a:xfrm>
            <a:off x="2680002" y="2840670"/>
            <a:ext cx="2124914" cy="2972384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Box 72">
            <a:extLst>
              <a:ext uri="{FF2B5EF4-FFF2-40B4-BE49-F238E27FC236}">
                <a16:creationId xmlns:a16="http://schemas.microsoft.com/office/drawing/2014/main" id="{F6692622-F433-4258-8950-775D8BE3A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440" y="5202537"/>
            <a:ext cx="1798429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Inflation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(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</a:t>
            </a:r>
            <a:r>
              <a:rPr kumimoji="0" lang="en-US" altLang="ja-JP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GW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~1×10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-16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  <a:sym typeface="Symbol" pitchFamily="18" charset="2"/>
              </a:rPr>
              <a:t>)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6DADD32C-7157-4439-889A-CE1003D28FCE}"/>
              </a:ext>
            </a:extLst>
          </p:cNvPr>
          <p:cNvCxnSpPr/>
          <p:nvPr/>
        </p:nvCxnSpPr>
        <p:spPr>
          <a:xfrm rot="16200000" flipH="1">
            <a:off x="2190112" y="2929556"/>
            <a:ext cx="3402013" cy="243205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A57F73-8582-4D01-816C-5350F057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BA88F-7965-4327-9731-E62474F0BEB6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353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7" grpId="0"/>
      <p:bldP spid="8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A6519B-B6BF-4E0D-8CAD-4101C6F3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275"/>
            <a:ext cx="8229600" cy="1262363"/>
          </a:xfrm>
        </p:spPr>
        <p:txBody>
          <a:bodyPr/>
          <a:lstStyle/>
          <a:p>
            <a:r>
              <a:rPr kumimoji="1" lang="en-US" altLang="ja-JP" dirty="0"/>
              <a:t>Implementing </a:t>
            </a:r>
            <a:r>
              <a:rPr lang="en-US" altLang="ja-JP" dirty="0"/>
              <a:t>q</a:t>
            </a:r>
            <a:r>
              <a:rPr kumimoji="1" lang="en-US" altLang="ja-JP" dirty="0"/>
              <a:t>uantum</a:t>
            </a:r>
            <a:r>
              <a:rPr kumimoji="1" lang="ja-JP" altLang="en-US" dirty="0"/>
              <a:t> </a:t>
            </a:r>
            <a:r>
              <a:rPr kumimoji="1" lang="en-US" altLang="ja-JP" dirty="0"/>
              <a:t>locking</a:t>
            </a:r>
            <a:br>
              <a:rPr kumimoji="1" lang="en-US" altLang="ja-JP" dirty="0"/>
            </a:br>
            <a:r>
              <a:rPr kumimoji="1" lang="en-US" altLang="ja-JP" dirty="0"/>
              <a:t>with optical spring</a:t>
            </a:r>
            <a:endParaRPr kumimoji="1"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C77E670-BD00-4910-9DF4-292248DB1046}"/>
              </a:ext>
            </a:extLst>
          </p:cNvPr>
          <p:cNvSpPr/>
          <p:nvPr/>
        </p:nvSpPr>
        <p:spPr>
          <a:xfrm>
            <a:off x="2510855" y="3495124"/>
            <a:ext cx="3375023" cy="2700030"/>
          </a:xfrm>
          <a:prstGeom prst="roundRect">
            <a:avLst/>
          </a:prstGeom>
          <a:solidFill>
            <a:srgbClr val="CCCCFF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8927425-E3D2-4FC9-BD8C-A6F4E5A4FC1F}"/>
              </a:ext>
            </a:extLst>
          </p:cNvPr>
          <p:cNvSpPr/>
          <p:nvPr/>
        </p:nvSpPr>
        <p:spPr>
          <a:xfrm>
            <a:off x="5300885" y="1965107"/>
            <a:ext cx="3690041" cy="2250025"/>
          </a:xfrm>
          <a:prstGeom prst="roundRect">
            <a:avLst/>
          </a:prstGeom>
          <a:solidFill>
            <a:srgbClr val="FFFFCC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62B46CA-A0CB-4334-8FF2-33F16E93172E}"/>
              </a:ext>
            </a:extLst>
          </p:cNvPr>
          <p:cNvSpPr/>
          <p:nvPr/>
        </p:nvSpPr>
        <p:spPr>
          <a:xfrm>
            <a:off x="170830" y="1965107"/>
            <a:ext cx="4410048" cy="2250025"/>
          </a:xfrm>
          <a:prstGeom prst="roundRect">
            <a:avLst/>
          </a:prstGeom>
          <a:solidFill>
            <a:srgbClr val="FFFFCC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DAED87-B4FA-44A6-911E-F45D6D825050}"/>
              </a:ext>
            </a:extLst>
          </p:cNvPr>
          <p:cNvSpPr txBox="1"/>
          <p:nvPr/>
        </p:nvSpPr>
        <p:spPr>
          <a:xfrm>
            <a:off x="785005" y="2124119"/>
            <a:ext cx="1467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Photodetector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09CA69-3F5C-4008-9CDD-666D060E9E98}"/>
              </a:ext>
            </a:extLst>
          </p:cNvPr>
          <p:cNvSpPr txBox="1"/>
          <p:nvPr/>
        </p:nvSpPr>
        <p:spPr>
          <a:xfrm>
            <a:off x="5460521" y="1484334"/>
            <a:ext cx="332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Auxiliary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FP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cavity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system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B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7AB00E-BF7A-4BC9-8DBC-6B545B76BE11}"/>
              </a:ext>
            </a:extLst>
          </p:cNvPr>
          <p:cNvSpPr txBox="1"/>
          <p:nvPr/>
        </p:nvSpPr>
        <p:spPr>
          <a:xfrm>
            <a:off x="2914269" y="6221033"/>
            <a:ext cx="276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Main FP cavity system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F93095-8213-4E49-9F26-5A054606E9EF}"/>
              </a:ext>
            </a:extLst>
          </p:cNvPr>
          <p:cNvSpPr txBox="1"/>
          <p:nvPr/>
        </p:nvSpPr>
        <p:spPr>
          <a:xfrm>
            <a:off x="750508" y="1484334"/>
            <a:ext cx="3372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Auxiliary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FP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cavity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system</a:t>
            </a:r>
            <a:r>
              <a:rPr lang="ja-JP" altLang="en-US" sz="2000" b="1" dirty="0">
                <a:solidFill>
                  <a:srgbClr val="000000"/>
                </a:solidFill>
                <a:latin typeface="ＭＳ Ｐゴシック"/>
                <a:ea typeface="ＭＳ Ｐゴシック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F50C598-3296-4F81-BFE0-EAE469AF4F44}"/>
              </a:ext>
            </a:extLst>
          </p:cNvPr>
          <p:cNvSpPr/>
          <p:nvPr/>
        </p:nvSpPr>
        <p:spPr>
          <a:xfrm>
            <a:off x="6290887" y="3585112"/>
            <a:ext cx="180002" cy="540006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07C6C2B-38A9-4FEF-9A59-5D5CA5858330}"/>
              </a:ext>
            </a:extLst>
          </p:cNvPr>
          <p:cNvSpPr/>
          <p:nvPr/>
        </p:nvSpPr>
        <p:spPr>
          <a:xfrm>
            <a:off x="3410855" y="3585112"/>
            <a:ext cx="180002" cy="540006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E3C8B44-2560-4FB3-AAE1-17C467935D68}"/>
              </a:ext>
            </a:extLst>
          </p:cNvPr>
          <p:cNvSpPr/>
          <p:nvPr/>
        </p:nvSpPr>
        <p:spPr>
          <a:xfrm>
            <a:off x="8180909" y="3765115"/>
            <a:ext cx="360014" cy="1800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06024A6-6C7F-454D-8F52-FDF67CD4F9EE}"/>
              </a:ext>
            </a:extLst>
          </p:cNvPr>
          <p:cNvCxnSpPr>
            <a:cxnSpLocks/>
          </p:cNvCxnSpPr>
          <p:nvPr/>
        </p:nvCxnSpPr>
        <p:spPr>
          <a:xfrm>
            <a:off x="7550911" y="2775116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7FFF729-B1A3-4062-9CAA-D35875D4CD60}"/>
              </a:ext>
            </a:extLst>
          </p:cNvPr>
          <p:cNvCxnSpPr>
            <a:cxnSpLocks/>
          </p:cNvCxnSpPr>
          <p:nvPr/>
        </p:nvCxnSpPr>
        <p:spPr>
          <a:xfrm>
            <a:off x="7550901" y="3675113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9C83CA8-5BBE-4C76-B4CB-AD0F26CE2866}"/>
              </a:ext>
            </a:extLst>
          </p:cNvPr>
          <p:cNvCxnSpPr>
            <a:cxnSpLocks/>
          </p:cNvCxnSpPr>
          <p:nvPr/>
        </p:nvCxnSpPr>
        <p:spPr>
          <a:xfrm>
            <a:off x="6830903" y="2775116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CD62292-2468-4950-80AD-4272C063AA06}"/>
              </a:ext>
            </a:extLst>
          </p:cNvPr>
          <p:cNvCxnSpPr>
            <a:cxnSpLocks/>
          </p:cNvCxnSpPr>
          <p:nvPr/>
        </p:nvCxnSpPr>
        <p:spPr>
          <a:xfrm flipH="1">
            <a:off x="6830893" y="3675113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DEAE6BB-4C85-4C46-8724-29692B50055B}"/>
              </a:ext>
            </a:extLst>
          </p:cNvPr>
          <p:cNvCxnSpPr/>
          <p:nvPr/>
        </p:nvCxnSpPr>
        <p:spPr>
          <a:xfrm>
            <a:off x="7010895" y="2415112"/>
            <a:ext cx="0" cy="1440016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CDCC5A7-BC45-42D5-89C6-CBBDDDE63792}"/>
              </a:ext>
            </a:extLst>
          </p:cNvPr>
          <p:cNvCxnSpPr>
            <a:cxnSpLocks/>
          </p:cNvCxnSpPr>
          <p:nvPr/>
        </p:nvCxnSpPr>
        <p:spPr>
          <a:xfrm>
            <a:off x="7730913" y="2955118"/>
            <a:ext cx="0" cy="900010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4129D059-B4C2-4996-991C-F332215A5E84}"/>
              </a:ext>
            </a:extLst>
          </p:cNvPr>
          <p:cNvCxnSpPr>
            <a:cxnSpLocks/>
          </p:cNvCxnSpPr>
          <p:nvPr/>
        </p:nvCxnSpPr>
        <p:spPr>
          <a:xfrm>
            <a:off x="7010905" y="2955118"/>
            <a:ext cx="720008" cy="0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C6904323-1830-488A-AD66-ACC3AB1DB78B}"/>
              </a:ext>
            </a:extLst>
          </p:cNvPr>
          <p:cNvGrpSpPr>
            <a:grpSpLocks noChangeAspect="1"/>
          </p:cNvGrpSpPr>
          <p:nvPr/>
        </p:nvGrpSpPr>
        <p:grpSpPr>
          <a:xfrm>
            <a:off x="6830893" y="2145096"/>
            <a:ext cx="360004" cy="270003"/>
            <a:chOff x="5832014" y="3699003"/>
            <a:chExt cx="360004" cy="270003"/>
          </a:xfrm>
          <a:solidFill>
            <a:schemeClr val="bg1">
              <a:lumMod val="95000"/>
            </a:schemeClr>
          </a:solidFill>
        </p:grpSpPr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68CC5C1F-43F6-4952-9CD8-45B3DDA46B9A}"/>
                </a:ext>
              </a:extLst>
            </p:cNvPr>
            <p:cNvSpPr/>
            <p:nvPr/>
          </p:nvSpPr>
          <p:spPr>
            <a:xfrm>
              <a:off x="5832014" y="3879005"/>
              <a:ext cx="360004" cy="90001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99" name="正方形/長方形 98">
              <a:extLst>
                <a:ext uri="{FF2B5EF4-FFF2-40B4-BE49-F238E27FC236}">
                  <a16:creationId xmlns:a16="http://schemas.microsoft.com/office/drawing/2014/main" id="{539F54AF-8269-4479-8654-D8505D76066D}"/>
                </a:ext>
              </a:extLst>
            </p:cNvPr>
            <p:cNvSpPr/>
            <p:nvPr/>
          </p:nvSpPr>
          <p:spPr>
            <a:xfrm>
              <a:off x="5922015" y="3699003"/>
              <a:ext cx="180002" cy="18000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F98D1DF-1EBB-4E8A-95A7-92E356A094AA}"/>
              </a:ext>
            </a:extLst>
          </p:cNvPr>
          <p:cNvSpPr/>
          <p:nvPr/>
        </p:nvSpPr>
        <p:spPr>
          <a:xfrm flipH="1">
            <a:off x="620833" y="3765115"/>
            <a:ext cx="359994" cy="1800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89983051-16D1-46AB-82EB-88089B4F0D10}"/>
              </a:ext>
            </a:extLst>
          </p:cNvPr>
          <p:cNvCxnSpPr>
            <a:cxnSpLocks/>
          </p:cNvCxnSpPr>
          <p:nvPr/>
        </p:nvCxnSpPr>
        <p:spPr>
          <a:xfrm flipH="1">
            <a:off x="1250841" y="2775116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761E530-4F0E-4656-A481-A124FB3A95D8}"/>
              </a:ext>
            </a:extLst>
          </p:cNvPr>
          <p:cNvCxnSpPr>
            <a:cxnSpLocks/>
          </p:cNvCxnSpPr>
          <p:nvPr/>
        </p:nvCxnSpPr>
        <p:spPr>
          <a:xfrm flipH="1">
            <a:off x="1250830" y="3675113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B7F43588-307D-4657-B714-D48071A21F26}"/>
              </a:ext>
            </a:extLst>
          </p:cNvPr>
          <p:cNvCxnSpPr>
            <a:cxnSpLocks/>
          </p:cNvCxnSpPr>
          <p:nvPr/>
        </p:nvCxnSpPr>
        <p:spPr>
          <a:xfrm flipH="1">
            <a:off x="1970849" y="2775116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2F68018-D4C4-4259-A520-1B0BB59BD115}"/>
              </a:ext>
            </a:extLst>
          </p:cNvPr>
          <p:cNvCxnSpPr>
            <a:cxnSpLocks/>
          </p:cNvCxnSpPr>
          <p:nvPr/>
        </p:nvCxnSpPr>
        <p:spPr>
          <a:xfrm>
            <a:off x="1970838" y="3675113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51157FA-9F20-4153-934B-0F8C369D417E}"/>
              </a:ext>
            </a:extLst>
          </p:cNvPr>
          <p:cNvCxnSpPr/>
          <p:nvPr/>
        </p:nvCxnSpPr>
        <p:spPr>
          <a:xfrm flipH="1">
            <a:off x="2150840" y="2415099"/>
            <a:ext cx="0" cy="1440016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7DC91D7-0DD1-4445-BF9F-476AC64BC560}"/>
              </a:ext>
            </a:extLst>
          </p:cNvPr>
          <p:cNvCxnSpPr>
            <a:cxnSpLocks/>
          </p:cNvCxnSpPr>
          <p:nvPr/>
        </p:nvCxnSpPr>
        <p:spPr>
          <a:xfrm>
            <a:off x="1430843" y="2955118"/>
            <a:ext cx="0" cy="900010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8927072-6F04-4D21-90C4-5003E5C176A0}"/>
              </a:ext>
            </a:extLst>
          </p:cNvPr>
          <p:cNvCxnSpPr>
            <a:cxnSpLocks/>
          </p:cNvCxnSpPr>
          <p:nvPr/>
        </p:nvCxnSpPr>
        <p:spPr>
          <a:xfrm flipH="1">
            <a:off x="1430843" y="2955118"/>
            <a:ext cx="720008" cy="0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7F49586-68B4-46EF-8F93-DE2147A11DE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70849" y="2235110"/>
            <a:ext cx="360004" cy="270003"/>
            <a:chOff x="5832014" y="3699003"/>
            <a:chExt cx="360004" cy="270003"/>
          </a:xfrm>
          <a:solidFill>
            <a:schemeClr val="bg1">
              <a:lumMod val="95000"/>
            </a:schemeClr>
          </a:solidFill>
        </p:grpSpPr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B764A7E4-447F-4E9F-91D7-F86A1A2CC810}"/>
                </a:ext>
              </a:extLst>
            </p:cNvPr>
            <p:cNvSpPr/>
            <p:nvPr/>
          </p:nvSpPr>
          <p:spPr>
            <a:xfrm>
              <a:off x="5832014" y="3879005"/>
              <a:ext cx="360004" cy="90001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769BD694-CB83-45D8-A7DD-35E6C4B5E92A}"/>
                </a:ext>
              </a:extLst>
            </p:cNvPr>
            <p:cNvSpPr/>
            <p:nvPr/>
          </p:nvSpPr>
          <p:spPr>
            <a:xfrm>
              <a:off x="5922015" y="3699003"/>
              <a:ext cx="180002" cy="180002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</p:grp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779087C-A61B-459A-AE08-268BCACE2700}"/>
              </a:ext>
            </a:extLst>
          </p:cNvPr>
          <p:cNvCxnSpPr>
            <a:cxnSpLocks/>
          </p:cNvCxnSpPr>
          <p:nvPr/>
        </p:nvCxnSpPr>
        <p:spPr>
          <a:xfrm flipH="1">
            <a:off x="2600856" y="3675126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C91AEE7D-2EAD-4219-A366-B78D68BB4E5B}"/>
              </a:ext>
            </a:extLst>
          </p:cNvPr>
          <p:cNvGrpSpPr/>
          <p:nvPr/>
        </p:nvGrpSpPr>
        <p:grpSpPr>
          <a:xfrm>
            <a:off x="620834" y="2775116"/>
            <a:ext cx="360000" cy="360000"/>
            <a:chOff x="567000" y="3249000"/>
            <a:chExt cx="360000" cy="360000"/>
          </a:xfrm>
        </p:grpSpPr>
        <p:sp>
          <p:nvSpPr>
            <p:cNvPr id="92" name="楕円 91">
              <a:extLst>
                <a:ext uri="{FF2B5EF4-FFF2-40B4-BE49-F238E27FC236}">
                  <a16:creationId xmlns:a16="http://schemas.microsoft.com/office/drawing/2014/main" id="{CADB3FB0-9A38-4D40-886B-18897113677B}"/>
                </a:ext>
              </a:extLst>
            </p:cNvPr>
            <p:cNvSpPr/>
            <p:nvPr/>
          </p:nvSpPr>
          <p:spPr>
            <a:xfrm>
              <a:off x="567000" y="3249000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F72843F4-D6CF-4029-8A9B-70C649E98CCD}"/>
                </a:ext>
              </a:extLst>
            </p:cNvPr>
            <p:cNvGrpSpPr/>
            <p:nvPr/>
          </p:nvGrpSpPr>
          <p:grpSpPr>
            <a:xfrm>
              <a:off x="612000" y="3384000"/>
              <a:ext cx="270519" cy="116026"/>
              <a:chOff x="2412000" y="549000"/>
              <a:chExt cx="2870214" cy="1448480"/>
            </a:xfrm>
          </p:grpSpPr>
          <p:sp>
            <p:nvSpPr>
              <p:cNvPr id="94" name="フリーフォーム: 図形 93">
                <a:extLst>
                  <a:ext uri="{FF2B5EF4-FFF2-40B4-BE49-F238E27FC236}">
                    <a16:creationId xmlns:a16="http://schemas.microsoft.com/office/drawing/2014/main" id="{689F5312-8F18-41BA-BC7F-514786C80640}"/>
                  </a:ext>
                </a:extLst>
              </p:cNvPr>
              <p:cNvSpPr/>
              <p:nvPr/>
            </p:nvSpPr>
            <p:spPr>
              <a:xfrm>
                <a:off x="2412000" y="549000"/>
                <a:ext cx="1429305" cy="719109"/>
              </a:xfrm>
              <a:custGeom>
                <a:avLst/>
                <a:gdLst>
                  <a:gd name="connsiteX0" fmla="*/ 0 w 1429305"/>
                  <a:gd name="connsiteY0" fmla="*/ 701354 h 719109"/>
                  <a:gd name="connsiteX1" fmla="*/ 710214 w 1429305"/>
                  <a:gd name="connsiteY1" fmla="*/ 18 h 719109"/>
                  <a:gd name="connsiteX2" fmla="*/ 1429305 w 1429305"/>
                  <a:gd name="connsiteY2" fmla="*/ 719109 h 71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9305" h="719109">
                    <a:moveTo>
                      <a:pt x="0" y="701354"/>
                    </a:moveTo>
                    <a:cubicBezTo>
                      <a:pt x="235998" y="349206"/>
                      <a:pt x="471997" y="-2941"/>
                      <a:pt x="710214" y="18"/>
                    </a:cubicBezTo>
                    <a:cubicBezTo>
                      <a:pt x="948431" y="2977"/>
                      <a:pt x="1188868" y="361043"/>
                      <a:pt x="1429305" y="71910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フリーフォーム: 図形 94">
                <a:extLst>
                  <a:ext uri="{FF2B5EF4-FFF2-40B4-BE49-F238E27FC236}">
                    <a16:creationId xmlns:a16="http://schemas.microsoft.com/office/drawing/2014/main" id="{45318CC2-AC7B-42E8-86AB-FD630967E038}"/>
                  </a:ext>
                </a:extLst>
              </p:cNvPr>
              <p:cNvSpPr/>
              <p:nvPr/>
            </p:nvSpPr>
            <p:spPr>
              <a:xfrm>
                <a:off x="3844031" y="1251751"/>
                <a:ext cx="1438183" cy="745729"/>
              </a:xfrm>
              <a:custGeom>
                <a:avLst/>
                <a:gdLst>
                  <a:gd name="connsiteX0" fmla="*/ 0 w 1438183"/>
                  <a:gd name="connsiteY0" fmla="*/ 0 h 745729"/>
                  <a:gd name="connsiteX1" fmla="*/ 719091 w 1438183"/>
                  <a:gd name="connsiteY1" fmla="*/ 745725 h 745729"/>
                  <a:gd name="connsiteX2" fmla="*/ 1438183 w 1438183"/>
                  <a:gd name="connsiteY2" fmla="*/ 8878 h 74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8183" h="745729">
                    <a:moveTo>
                      <a:pt x="0" y="0"/>
                    </a:moveTo>
                    <a:cubicBezTo>
                      <a:pt x="239697" y="372122"/>
                      <a:pt x="479394" y="744245"/>
                      <a:pt x="719091" y="745725"/>
                    </a:cubicBezTo>
                    <a:cubicBezTo>
                      <a:pt x="958788" y="747205"/>
                      <a:pt x="1198485" y="378041"/>
                      <a:pt x="1438183" y="887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1601D68E-5B35-466E-AC7E-279758C9A5AA}"/>
              </a:ext>
            </a:extLst>
          </p:cNvPr>
          <p:cNvGrpSpPr/>
          <p:nvPr/>
        </p:nvGrpSpPr>
        <p:grpSpPr>
          <a:xfrm>
            <a:off x="8180918" y="2775116"/>
            <a:ext cx="360000" cy="360000"/>
            <a:chOff x="567000" y="3249000"/>
            <a:chExt cx="360000" cy="360000"/>
          </a:xfrm>
        </p:grpSpPr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C955ACDF-3501-4D96-BA66-FAB5126D320D}"/>
                </a:ext>
              </a:extLst>
            </p:cNvPr>
            <p:cNvSpPr/>
            <p:nvPr/>
          </p:nvSpPr>
          <p:spPr>
            <a:xfrm>
              <a:off x="567000" y="3249000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grpSp>
          <p:nvGrpSpPr>
            <p:cNvPr id="89" name="グループ化 88">
              <a:extLst>
                <a:ext uri="{FF2B5EF4-FFF2-40B4-BE49-F238E27FC236}">
                  <a16:creationId xmlns:a16="http://schemas.microsoft.com/office/drawing/2014/main" id="{998F44D1-8BDB-4630-A6A2-93E63206733D}"/>
                </a:ext>
              </a:extLst>
            </p:cNvPr>
            <p:cNvGrpSpPr/>
            <p:nvPr/>
          </p:nvGrpSpPr>
          <p:grpSpPr>
            <a:xfrm>
              <a:off x="612000" y="3384000"/>
              <a:ext cx="270519" cy="116026"/>
              <a:chOff x="2412000" y="549000"/>
              <a:chExt cx="2870214" cy="1448480"/>
            </a:xfrm>
          </p:grpSpPr>
          <p:sp>
            <p:nvSpPr>
              <p:cNvPr id="90" name="フリーフォーム: 図形 89">
                <a:extLst>
                  <a:ext uri="{FF2B5EF4-FFF2-40B4-BE49-F238E27FC236}">
                    <a16:creationId xmlns:a16="http://schemas.microsoft.com/office/drawing/2014/main" id="{A58D77B6-D56F-4A74-987D-C024349DF255}"/>
                  </a:ext>
                </a:extLst>
              </p:cNvPr>
              <p:cNvSpPr/>
              <p:nvPr/>
            </p:nvSpPr>
            <p:spPr>
              <a:xfrm>
                <a:off x="2412000" y="549000"/>
                <a:ext cx="1429305" cy="719109"/>
              </a:xfrm>
              <a:custGeom>
                <a:avLst/>
                <a:gdLst>
                  <a:gd name="connsiteX0" fmla="*/ 0 w 1429305"/>
                  <a:gd name="connsiteY0" fmla="*/ 701354 h 719109"/>
                  <a:gd name="connsiteX1" fmla="*/ 710214 w 1429305"/>
                  <a:gd name="connsiteY1" fmla="*/ 18 h 719109"/>
                  <a:gd name="connsiteX2" fmla="*/ 1429305 w 1429305"/>
                  <a:gd name="connsiteY2" fmla="*/ 719109 h 71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9305" h="719109">
                    <a:moveTo>
                      <a:pt x="0" y="701354"/>
                    </a:moveTo>
                    <a:cubicBezTo>
                      <a:pt x="235998" y="349206"/>
                      <a:pt x="471997" y="-2941"/>
                      <a:pt x="710214" y="18"/>
                    </a:cubicBezTo>
                    <a:cubicBezTo>
                      <a:pt x="948431" y="2977"/>
                      <a:pt x="1188868" y="361043"/>
                      <a:pt x="1429305" y="71910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フリーフォーム: 図形 90">
                <a:extLst>
                  <a:ext uri="{FF2B5EF4-FFF2-40B4-BE49-F238E27FC236}">
                    <a16:creationId xmlns:a16="http://schemas.microsoft.com/office/drawing/2014/main" id="{DA275D55-0F9F-476F-9244-99C198EFEB66}"/>
                  </a:ext>
                </a:extLst>
              </p:cNvPr>
              <p:cNvSpPr/>
              <p:nvPr/>
            </p:nvSpPr>
            <p:spPr>
              <a:xfrm>
                <a:off x="3844031" y="1251751"/>
                <a:ext cx="1438183" cy="745729"/>
              </a:xfrm>
              <a:custGeom>
                <a:avLst/>
                <a:gdLst>
                  <a:gd name="connsiteX0" fmla="*/ 0 w 1438183"/>
                  <a:gd name="connsiteY0" fmla="*/ 0 h 745729"/>
                  <a:gd name="connsiteX1" fmla="*/ 719091 w 1438183"/>
                  <a:gd name="connsiteY1" fmla="*/ 745725 h 745729"/>
                  <a:gd name="connsiteX2" fmla="*/ 1438183 w 1438183"/>
                  <a:gd name="connsiteY2" fmla="*/ 8878 h 74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8183" h="745729">
                    <a:moveTo>
                      <a:pt x="0" y="0"/>
                    </a:moveTo>
                    <a:cubicBezTo>
                      <a:pt x="239697" y="372122"/>
                      <a:pt x="479394" y="744245"/>
                      <a:pt x="719091" y="745725"/>
                    </a:cubicBezTo>
                    <a:cubicBezTo>
                      <a:pt x="958788" y="747205"/>
                      <a:pt x="1198485" y="378041"/>
                      <a:pt x="1438183" y="887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</p:grpSp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DBFF2103-349B-4535-8950-2C851C1D91F5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800830" y="3135120"/>
            <a:ext cx="0" cy="629995"/>
          </a:xfrm>
          <a:prstGeom prst="straightConnector1">
            <a:avLst/>
          </a:prstGeom>
          <a:ln w="25400" cmpd="dbl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D166572-1B95-445B-BE47-3E0F633845BB}"/>
              </a:ext>
            </a:extLst>
          </p:cNvPr>
          <p:cNvCxnSpPr>
            <a:cxnSpLocks/>
            <a:stCxn id="97" idx="0"/>
          </p:cNvCxnSpPr>
          <p:nvPr/>
        </p:nvCxnSpPr>
        <p:spPr>
          <a:xfrm flipV="1">
            <a:off x="2150851" y="2055108"/>
            <a:ext cx="0" cy="1800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6AFC0A1-6F4F-4E91-9155-4C68AA1AEC11}"/>
              </a:ext>
            </a:extLst>
          </p:cNvPr>
          <p:cNvCxnSpPr/>
          <p:nvPr/>
        </p:nvCxnSpPr>
        <p:spPr>
          <a:xfrm>
            <a:off x="2150851" y="2055108"/>
            <a:ext cx="21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80EA6A0-521D-4EBE-9706-A6D287399AA4}"/>
              </a:ext>
            </a:extLst>
          </p:cNvPr>
          <p:cNvCxnSpPr>
            <a:cxnSpLocks/>
          </p:cNvCxnSpPr>
          <p:nvPr/>
        </p:nvCxnSpPr>
        <p:spPr>
          <a:xfrm flipV="1">
            <a:off x="7010878" y="2055108"/>
            <a:ext cx="0" cy="899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19B91C9-5972-42A1-8113-69F607303434}"/>
              </a:ext>
            </a:extLst>
          </p:cNvPr>
          <p:cNvCxnSpPr>
            <a:cxnSpLocks/>
          </p:cNvCxnSpPr>
          <p:nvPr/>
        </p:nvCxnSpPr>
        <p:spPr>
          <a:xfrm>
            <a:off x="5570889" y="2055108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B633DA06-BF50-4037-B1E2-1E33131DAF53}"/>
              </a:ext>
            </a:extLst>
          </p:cNvPr>
          <p:cNvCxnSpPr>
            <a:cxnSpLocks/>
          </p:cNvCxnSpPr>
          <p:nvPr/>
        </p:nvCxnSpPr>
        <p:spPr>
          <a:xfrm>
            <a:off x="800836" y="3315122"/>
            <a:ext cx="3420038" cy="0"/>
          </a:xfrm>
          <a:prstGeom prst="line">
            <a:avLst/>
          </a:prstGeom>
          <a:ln w="254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63A3F3D-3DFB-4B7E-8224-BB4FB8DDFC3A}"/>
              </a:ext>
            </a:extLst>
          </p:cNvPr>
          <p:cNvCxnSpPr>
            <a:cxnSpLocks/>
          </p:cNvCxnSpPr>
          <p:nvPr/>
        </p:nvCxnSpPr>
        <p:spPr>
          <a:xfrm>
            <a:off x="3500866" y="3315122"/>
            <a:ext cx="0" cy="270003"/>
          </a:xfrm>
          <a:prstGeom prst="line">
            <a:avLst/>
          </a:prstGeom>
          <a:ln w="25400" cmpd="dbl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ACB8F877-D819-4BF1-BF03-4C5006988A3E}"/>
              </a:ext>
            </a:extLst>
          </p:cNvPr>
          <p:cNvCxnSpPr>
            <a:cxnSpLocks/>
          </p:cNvCxnSpPr>
          <p:nvPr/>
        </p:nvCxnSpPr>
        <p:spPr>
          <a:xfrm flipV="1">
            <a:off x="8360920" y="3135120"/>
            <a:ext cx="0" cy="630007"/>
          </a:xfrm>
          <a:prstGeom prst="straightConnector1">
            <a:avLst/>
          </a:prstGeom>
          <a:ln w="25400" cmpd="dbl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E49940B-0439-44D5-8856-E5A5F1285372}"/>
              </a:ext>
            </a:extLst>
          </p:cNvPr>
          <p:cNvCxnSpPr>
            <a:cxnSpLocks/>
          </p:cNvCxnSpPr>
          <p:nvPr/>
        </p:nvCxnSpPr>
        <p:spPr>
          <a:xfrm>
            <a:off x="5660890" y="3315122"/>
            <a:ext cx="2700030" cy="0"/>
          </a:xfrm>
          <a:prstGeom prst="line">
            <a:avLst/>
          </a:prstGeom>
          <a:ln w="254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103EE6D-8B1D-4806-9738-3B7C580965CE}"/>
              </a:ext>
            </a:extLst>
          </p:cNvPr>
          <p:cNvCxnSpPr>
            <a:cxnSpLocks/>
          </p:cNvCxnSpPr>
          <p:nvPr/>
        </p:nvCxnSpPr>
        <p:spPr>
          <a:xfrm>
            <a:off x="6380898" y="3315122"/>
            <a:ext cx="0" cy="270003"/>
          </a:xfrm>
          <a:prstGeom prst="line">
            <a:avLst/>
          </a:prstGeom>
          <a:ln w="25400" cmpd="dbl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6D4B62C-863B-4EA3-ACDF-4D6BAF69464B}"/>
              </a:ext>
            </a:extLst>
          </p:cNvPr>
          <p:cNvSpPr txBox="1"/>
          <p:nvPr/>
        </p:nvSpPr>
        <p:spPr>
          <a:xfrm>
            <a:off x="7073300" y="2046481"/>
            <a:ext cx="1363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Photodetector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D2617A2-E375-49E7-81C0-4C2521C1A2AA}"/>
              </a:ext>
            </a:extLst>
          </p:cNvPr>
          <p:cNvSpPr txBox="1"/>
          <p:nvPr/>
        </p:nvSpPr>
        <p:spPr>
          <a:xfrm>
            <a:off x="350831" y="3899516"/>
            <a:ext cx="9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Laser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6869B58-129C-49C9-90DA-228F2EC62563}"/>
              </a:ext>
            </a:extLst>
          </p:cNvPr>
          <p:cNvSpPr txBox="1"/>
          <p:nvPr/>
        </p:nvSpPr>
        <p:spPr>
          <a:xfrm>
            <a:off x="8000916" y="3899516"/>
            <a:ext cx="9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Laser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38DEDCC-C1C6-44F3-BD5A-CECD22C16EBC}"/>
              </a:ext>
            </a:extLst>
          </p:cNvPr>
          <p:cNvSpPr txBox="1"/>
          <p:nvPr/>
        </p:nvSpPr>
        <p:spPr>
          <a:xfrm>
            <a:off x="3518622" y="3945129"/>
            <a:ext cx="65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A2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5B114ED-C9CC-49B5-B4D4-1DF6AD02D358}"/>
              </a:ext>
            </a:extLst>
          </p:cNvPr>
          <p:cNvSpPr txBox="1"/>
          <p:nvPr/>
        </p:nvSpPr>
        <p:spPr>
          <a:xfrm>
            <a:off x="5878971" y="3945130"/>
            <a:ext cx="581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B2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C30D084-6CF2-4914-B8B4-3FAEE886ED46}"/>
              </a:ext>
            </a:extLst>
          </p:cNvPr>
          <p:cNvSpPr txBox="1"/>
          <p:nvPr/>
        </p:nvSpPr>
        <p:spPr>
          <a:xfrm>
            <a:off x="2877288" y="3431756"/>
            <a:ext cx="65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PBS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FD429F9-2D3F-4C17-BD7C-B2CE3FD50280}"/>
              </a:ext>
            </a:extLst>
          </p:cNvPr>
          <p:cNvSpPr txBox="1"/>
          <p:nvPr/>
        </p:nvSpPr>
        <p:spPr>
          <a:xfrm>
            <a:off x="2895586" y="5419651"/>
            <a:ext cx="1288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 err="1">
                <a:solidFill>
                  <a:prstClr val="black"/>
                </a:solidFill>
                <a:latin typeface="ＭＳ Ｐゴシック"/>
                <a:ea typeface="ＭＳ Ｐゴシック"/>
              </a:rPr>
              <a:t>Photodetecter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96FC473-F5B2-47CE-990F-BD73B499C021}"/>
              </a:ext>
            </a:extLst>
          </p:cNvPr>
          <p:cNvSpPr txBox="1"/>
          <p:nvPr/>
        </p:nvSpPr>
        <p:spPr>
          <a:xfrm>
            <a:off x="2677341" y="5861029"/>
            <a:ext cx="9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Laser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C480BA8-EDE7-48EA-82D6-12F2CCE9DDF6}"/>
              </a:ext>
            </a:extLst>
          </p:cNvPr>
          <p:cNvCxnSpPr>
            <a:cxnSpLocks/>
            <a:stCxn id="83" idx="1"/>
          </p:cNvCxnSpPr>
          <p:nvPr/>
        </p:nvCxnSpPr>
        <p:spPr>
          <a:xfrm flipH="1">
            <a:off x="2752078" y="5295144"/>
            <a:ext cx="298783" cy="0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A9A6AC-F01D-484B-A7E3-EDC6B2491AAB}"/>
              </a:ext>
            </a:extLst>
          </p:cNvPr>
          <p:cNvGrpSpPr/>
          <p:nvPr/>
        </p:nvGrpSpPr>
        <p:grpSpPr>
          <a:xfrm>
            <a:off x="4040872" y="5655148"/>
            <a:ext cx="360000" cy="360000"/>
            <a:chOff x="567000" y="3249000"/>
            <a:chExt cx="360000" cy="360000"/>
          </a:xfrm>
        </p:grpSpPr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49599EDB-5C96-4B27-B0DE-F3B9A1927F3C}"/>
                </a:ext>
              </a:extLst>
            </p:cNvPr>
            <p:cNvSpPr/>
            <p:nvPr/>
          </p:nvSpPr>
          <p:spPr>
            <a:xfrm>
              <a:off x="567000" y="3249000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E651FF09-B963-4DC9-A888-6EFE2BF80CD2}"/>
                </a:ext>
              </a:extLst>
            </p:cNvPr>
            <p:cNvGrpSpPr/>
            <p:nvPr/>
          </p:nvGrpSpPr>
          <p:grpSpPr>
            <a:xfrm>
              <a:off x="612000" y="3384000"/>
              <a:ext cx="270519" cy="116026"/>
              <a:chOff x="2412000" y="549000"/>
              <a:chExt cx="2870214" cy="1448480"/>
            </a:xfrm>
          </p:grpSpPr>
          <p:sp>
            <p:nvSpPr>
              <p:cNvPr id="86" name="フリーフォーム: 図形 85">
                <a:extLst>
                  <a:ext uri="{FF2B5EF4-FFF2-40B4-BE49-F238E27FC236}">
                    <a16:creationId xmlns:a16="http://schemas.microsoft.com/office/drawing/2014/main" id="{B4A4D428-2CDF-4817-B14C-BC9009090AA7}"/>
                  </a:ext>
                </a:extLst>
              </p:cNvPr>
              <p:cNvSpPr/>
              <p:nvPr/>
            </p:nvSpPr>
            <p:spPr>
              <a:xfrm>
                <a:off x="2412000" y="549000"/>
                <a:ext cx="1429305" cy="719109"/>
              </a:xfrm>
              <a:custGeom>
                <a:avLst/>
                <a:gdLst>
                  <a:gd name="connsiteX0" fmla="*/ 0 w 1429305"/>
                  <a:gd name="connsiteY0" fmla="*/ 701354 h 719109"/>
                  <a:gd name="connsiteX1" fmla="*/ 710214 w 1429305"/>
                  <a:gd name="connsiteY1" fmla="*/ 18 h 719109"/>
                  <a:gd name="connsiteX2" fmla="*/ 1429305 w 1429305"/>
                  <a:gd name="connsiteY2" fmla="*/ 719109 h 71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9305" h="719109">
                    <a:moveTo>
                      <a:pt x="0" y="701354"/>
                    </a:moveTo>
                    <a:cubicBezTo>
                      <a:pt x="235998" y="349206"/>
                      <a:pt x="471997" y="-2941"/>
                      <a:pt x="710214" y="18"/>
                    </a:cubicBezTo>
                    <a:cubicBezTo>
                      <a:pt x="948431" y="2977"/>
                      <a:pt x="1188868" y="361043"/>
                      <a:pt x="1429305" y="71910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87" name="フリーフォーム: 図形 86">
                <a:extLst>
                  <a:ext uri="{FF2B5EF4-FFF2-40B4-BE49-F238E27FC236}">
                    <a16:creationId xmlns:a16="http://schemas.microsoft.com/office/drawing/2014/main" id="{DDE3875C-6F2D-4794-920D-363D26F6F978}"/>
                  </a:ext>
                </a:extLst>
              </p:cNvPr>
              <p:cNvSpPr/>
              <p:nvPr/>
            </p:nvSpPr>
            <p:spPr>
              <a:xfrm>
                <a:off x="3844031" y="1251751"/>
                <a:ext cx="1438183" cy="745729"/>
              </a:xfrm>
              <a:custGeom>
                <a:avLst/>
                <a:gdLst>
                  <a:gd name="connsiteX0" fmla="*/ 0 w 1438183"/>
                  <a:gd name="connsiteY0" fmla="*/ 0 h 745729"/>
                  <a:gd name="connsiteX1" fmla="*/ 719091 w 1438183"/>
                  <a:gd name="connsiteY1" fmla="*/ 745725 h 745729"/>
                  <a:gd name="connsiteX2" fmla="*/ 1438183 w 1438183"/>
                  <a:gd name="connsiteY2" fmla="*/ 8878 h 74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8183" h="745729">
                    <a:moveTo>
                      <a:pt x="0" y="0"/>
                    </a:moveTo>
                    <a:cubicBezTo>
                      <a:pt x="239697" y="372122"/>
                      <a:pt x="479394" y="744245"/>
                      <a:pt x="719091" y="745725"/>
                    </a:cubicBezTo>
                    <a:cubicBezTo>
                      <a:pt x="958788" y="747205"/>
                      <a:pt x="1198485" y="378041"/>
                      <a:pt x="1438183" y="887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</p:grpSp>
      </p:grp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089E8F48-650C-4387-B0CF-2A31380E450C}"/>
              </a:ext>
            </a:extLst>
          </p:cNvPr>
          <p:cNvCxnSpPr>
            <a:cxnSpLocks/>
          </p:cNvCxnSpPr>
          <p:nvPr/>
        </p:nvCxnSpPr>
        <p:spPr>
          <a:xfrm>
            <a:off x="3320864" y="5295144"/>
            <a:ext cx="18000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54B134A8-1AB7-4E30-9BFB-3863ED8531DD}"/>
              </a:ext>
            </a:extLst>
          </p:cNvPr>
          <p:cNvCxnSpPr>
            <a:cxnSpLocks/>
          </p:cNvCxnSpPr>
          <p:nvPr/>
        </p:nvCxnSpPr>
        <p:spPr>
          <a:xfrm>
            <a:off x="3500866" y="4125131"/>
            <a:ext cx="0" cy="1170013"/>
          </a:xfrm>
          <a:prstGeom prst="line">
            <a:avLst/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A413258-C6A3-4F01-A1D4-0298A72B0A14}"/>
              </a:ext>
            </a:extLst>
          </p:cNvPr>
          <p:cNvCxnSpPr>
            <a:cxnSpLocks/>
          </p:cNvCxnSpPr>
          <p:nvPr/>
        </p:nvCxnSpPr>
        <p:spPr>
          <a:xfrm>
            <a:off x="2600856" y="5115142"/>
            <a:ext cx="360004" cy="3600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A9AE2178-E6CD-4204-80AB-2BCC5674F06A}"/>
              </a:ext>
            </a:extLst>
          </p:cNvPr>
          <p:cNvGrpSpPr/>
          <p:nvPr/>
        </p:nvGrpSpPr>
        <p:grpSpPr>
          <a:xfrm>
            <a:off x="3050861" y="5115142"/>
            <a:ext cx="270003" cy="360004"/>
            <a:chOff x="6012016" y="5139019"/>
            <a:chExt cx="270003" cy="360004"/>
          </a:xfrm>
        </p:grpSpPr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93302638-007C-4C9A-AEF7-A33AA6D3D0B4}"/>
                </a:ext>
              </a:extLst>
            </p:cNvPr>
            <p:cNvSpPr/>
            <p:nvPr/>
          </p:nvSpPr>
          <p:spPr>
            <a:xfrm flipH="1">
              <a:off x="6102017" y="5229020"/>
              <a:ext cx="180002" cy="1800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AD266925-F2AD-4E15-B313-161971DA2C32}"/>
                </a:ext>
              </a:extLst>
            </p:cNvPr>
            <p:cNvSpPr/>
            <p:nvPr/>
          </p:nvSpPr>
          <p:spPr>
            <a:xfrm>
              <a:off x="6012016" y="5139019"/>
              <a:ext cx="90001" cy="360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</p:grp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E81046D-C79A-4A3D-ACA0-FF4848BACA13}"/>
              </a:ext>
            </a:extLst>
          </p:cNvPr>
          <p:cNvCxnSpPr>
            <a:cxnSpLocks/>
            <a:endCxn id="84" idx="2"/>
          </p:cNvCxnSpPr>
          <p:nvPr/>
        </p:nvCxnSpPr>
        <p:spPr>
          <a:xfrm flipV="1">
            <a:off x="2870859" y="5835148"/>
            <a:ext cx="1170013" cy="2"/>
          </a:xfrm>
          <a:prstGeom prst="line">
            <a:avLst/>
          </a:prstGeom>
          <a:ln w="25400" cmpd="dbl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D1785D4-B036-40AD-BE1B-85FD5DAE83B0}"/>
              </a:ext>
            </a:extLst>
          </p:cNvPr>
          <p:cNvCxnSpPr>
            <a:cxnSpLocks/>
          </p:cNvCxnSpPr>
          <p:nvPr/>
        </p:nvCxnSpPr>
        <p:spPr>
          <a:xfrm>
            <a:off x="2780858" y="3855128"/>
            <a:ext cx="0" cy="1890021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E066564-F59B-4180-9B2E-E41F1180CE96}"/>
              </a:ext>
            </a:extLst>
          </p:cNvPr>
          <p:cNvSpPr/>
          <p:nvPr/>
        </p:nvSpPr>
        <p:spPr>
          <a:xfrm>
            <a:off x="2690857" y="5655148"/>
            <a:ext cx="180002" cy="3600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05BAFF4-9F01-4F17-8838-7E88303704CC}"/>
              </a:ext>
            </a:extLst>
          </p:cNvPr>
          <p:cNvCxnSpPr>
            <a:cxnSpLocks/>
          </p:cNvCxnSpPr>
          <p:nvPr/>
        </p:nvCxnSpPr>
        <p:spPr>
          <a:xfrm>
            <a:off x="4220874" y="5025141"/>
            <a:ext cx="1260014" cy="0"/>
          </a:xfrm>
          <a:prstGeom prst="line">
            <a:avLst/>
          </a:prstGeom>
          <a:ln w="254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521EDC87-CF35-4753-A418-A51F318F7FC1}"/>
              </a:ext>
            </a:extLst>
          </p:cNvPr>
          <p:cNvCxnSpPr>
            <a:cxnSpLocks/>
            <a:endCxn id="84" idx="0"/>
          </p:cNvCxnSpPr>
          <p:nvPr/>
        </p:nvCxnSpPr>
        <p:spPr>
          <a:xfrm flipH="1">
            <a:off x="4220872" y="4125131"/>
            <a:ext cx="2" cy="1530017"/>
          </a:xfrm>
          <a:prstGeom prst="line">
            <a:avLst/>
          </a:prstGeom>
          <a:ln w="25400" cmpd="dbl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93E2B88A-AFC9-451F-BD97-7E2A6AD6F879}"/>
              </a:ext>
            </a:extLst>
          </p:cNvPr>
          <p:cNvCxnSpPr>
            <a:cxnSpLocks/>
          </p:cNvCxnSpPr>
          <p:nvPr/>
        </p:nvCxnSpPr>
        <p:spPr>
          <a:xfrm>
            <a:off x="5480888" y="4125131"/>
            <a:ext cx="0" cy="900010"/>
          </a:xfrm>
          <a:prstGeom prst="line">
            <a:avLst/>
          </a:prstGeom>
          <a:ln w="25400" cmpd="dbl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54D8305-0565-4969-914C-85990B222435}"/>
              </a:ext>
            </a:extLst>
          </p:cNvPr>
          <p:cNvSpPr/>
          <p:nvPr/>
        </p:nvSpPr>
        <p:spPr>
          <a:xfrm>
            <a:off x="5480878" y="3585112"/>
            <a:ext cx="180002" cy="540006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BD99E4B-AF04-4DA2-9241-3D5F64D9F456}"/>
              </a:ext>
            </a:extLst>
          </p:cNvPr>
          <p:cNvSpPr/>
          <p:nvPr/>
        </p:nvSpPr>
        <p:spPr>
          <a:xfrm>
            <a:off x="4220864" y="3585112"/>
            <a:ext cx="180002" cy="540006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8D146C7F-073A-4FEA-80F0-E89802FAE22B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4310865" y="2055108"/>
            <a:ext cx="0" cy="1530004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86F5372C-8566-40E3-A36B-D2BA0029B0AD}"/>
              </a:ext>
            </a:extLst>
          </p:cNvPr>
          <p:cNvCxnSpPr>
            <a:cxnSpLocks/>
          </p:cNvCxnSpPr>
          <p:nvPr/>
        </p:nvCxnSpPr>
        <p:spPr>
          <a:xfrm>
            <a:off x="5570878" y="2055121"/>
            <a:ext cx="1" cy="1530004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891EB195-6326-4E47-A3C3-8A6912C7B77A}"/>
              </a:ext>
            </a:extLst>
          </p:cNvPr>
          <p:cNvCxnSpPr>
            <a:cxnSpLocks/>
          </p:cNvCxnSpPr>
          <p:nvPr/>
        </p:nvCxnSpPr>
        <p:spPr>
          <a:xfrm>
            <a:off x="4220874" y="3315122"/>
            <a:ext cx="0" cy="270003"/>
          </a:xfrm>
          <a:prstGeom prst="line">
            <a:avLst/>
          </a:prstGeom>
          <a:ln w="25400" cmpd="dbl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E1826C4B-A26D-4013-A1FD-7AB1C77DA0BC}"/>
              </a:ext>
            </a:extLst>
          </p:cNvPr>
          <p:cNvCxnSpPr>
            <a:cxnSpLocks/>
          </p:cNvCxnSpPr>
          <p:nvPr/>
        </p:nvCxnSpPr>
        <p:spPr>
          <a:xfrm>
            <a:off x="5660890" y="3315122"/>
            <a:ext cx="0" cy="270003"/>
          </a:xfrm>
          <a:prstGeom prst="line">
            <a:avLst/>
          </a:prstGeom>
          <a:ln w="25400" cmpd="dbl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C00E375A-8758-49A5-9C75-DF2F8A308107}"/>
              </a:ext>
            </a:extLst>
          </p:cNvPr>
          <p:cNvSpPr txBox="1"/>
          <p:nvPr/>
        </p:nvSpPr>
        <p:spPr>
          <a:xfrm>
            <a:off x="4427509" y="3945129"/>
            <a:ext cx="65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A1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DE7DE44-294C-4665-8A79-448752BC1A3C}"/>
              </a:ext>
            </a:extLst>
          </p:cNvPr>
          <p:cNvSpPr txBox="1"/>
          <p:nvPr/>
        </p:nvSpPr>
        <p:spPr>
          <a:xfrm>
            <a:off x="5079607" y="3945130"/>
            <a:ext cx="489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B1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BC6BA955-FB6C-4956-9AED-79A7B3068ADE}"/>
              </a:ext>
            </a:extLst>
          </p:cNvPr>
          <p:cNvCxnSpPr>
            <a:cxnSpLocks/>
          </p:cNvCxnSpPr>
          <p:nvPr/>
        </p:nvCxnSpPr>
        <p:spPr>
          <a:xfrm>
            <a:off x="2769833" y="3945129"/>
            <a:ext cx="2711026" cy="1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185D8E4D-E1C8-4FF1-8842-74FFFF9F23D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480878" y="3855115"/>
            <a:ext cx="2700031" cy="7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DC84285A-326A-4360-A693-E192CAF24126}"/>
              </a:ext>
            </a:extLst>
          </p:cNvPr>
          <p:cNvCxnSpPr>
            <a:cxnSpLocks/>
          </p:cNvCxnSpPr>
          <p:nvPr/>
        </p:nvCxnSpPr>
        <p:spPr>
          <a:xfrm flipV="1">
            <a:off x="980868" y="3855107"/>
            <a:ext cx="3420038" cy="1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四角形: 角を丸くする 77">
            <a:extLst>
              <a:ext uri="{FF2B5EF4-FFF2-40B4-BE49-F238E27FC236}">
                <a16:creationId xmlns:a16="http://schemas.microsoft.com/office/drawing/2014/main" id="{C015EDDA-1762-4B16-8D6F-C9BDF2A87270}"/>
              </a:ext>
            </a:extLst>
          </p:cNvPr>
          <p:cNvSpPr/>
          <p:nvPr/>
        </p:nvSpPr>
        <p:spPr>
          <a:xfrm>
            <a:off x="2510855" y="3495124"/>
            <a:ext cx="3375023" cy="270003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8512CD-F5F0-4A1B-A558-12C507DE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BA88F-7965-4327-9731-E62474F0BEB6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4451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E712C6-8C07-4688-A66A-200A00A9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7168" y="6356353"/>
            <a:ext cx="2057400" cy="365125"/>
          </a:xfrm>
        </p:spPr>
        <p:txBody>
          <a:bodyPr/>
          <a:lstStyle/>
          <a:p>
            <a:fld id="{24F805FB-5106-48AF-9AB4-24C278799232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DE9CAB59-D6D2-45AC-B6CF-9B5310BAD74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5189" r="10420" b="20890"/>
          <a:stretch/>
        </p:blipFill>
        <p:spPr>
          <a:xfrm>
            <a:off x="897257" y="1273221"/>
            <a:ext cx="7337977" cy="438238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9F790FF-4DB6-4708-9514-8B40BE2272E7}"/>
              </a:ext>
            </a:extLst>
          </p:cNvPr>
          <p:cNvSpPr/>
          <p:nvPr/>
        </p:nvSpPr>
        <p:spPr>
          <a:xfrm>
            <a:off x="375108" y="1000664"/>
            <a:ext cx="1594144" cy="500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2A39C3D-A700-41C5-8E13-D9F8B26418E2}"/>
              </a:ext>
            </a:extLst>
          </p:cNvPr>
          <p:cNvCxnSpPr/>
          <p:nvPr/>
        </p:nvCxnSpPr>
        <p:spPr>
          <a:xfrm>
            <a:off x="1969175" y="1317327"/>
            <a:ext cx="0" cy="43005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4D26E96-D911-480E-A4C1-96E97D1B5601}"/>
              </a:ext>
            </a:extLst>
          </p:cNvPr>
          <p:cNvCxnSpPr/>
          <p:nvPr/>
        </p:nvCxnSpPr>
        <p:spPr>
          <a:xfrm>
            <a:off x="1969175" y="1488102"/>
            <a:ext cx="985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CDCAED8-F4F8-4C9A-8968-D82109160652}"/>
              </a:ext>
            </a:extLst>
          </p:cNvPr>
          <p:cNvCxnSpPr/>
          <p:nvPr/>
        </p:nvCxnSpPr>
        <p:spPr>
          <a:xfrm>
            <a:off x="1965893" y="2312735"/>
            <a:ext cx="985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DC36F62-1F86-44F5-9CCF-381D95530237}"/>
              </a:ext>
            </a:extLst>
          </p:cNvPr>
          <p:cNvCxnSpPr/>
          <p:nvPr/>
        </p:nvCxnSpPr>
        <p:spPr>
          <a:xfrm>
            <a:off x="1962608" y="3127501"/>
            <a:ext cx="985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4E45469-33D3-4F54-BABA-74AECCADD3CE}"/>
              </a:ext>
            </a:extLst>
          </p:cNvPr>
          <p:cNvCxnSpPr/>
          <p:nvPr/>
        </p:nvCxnSpPr>
        <p:spPr>
          <a:xfrm>
            <a:off x="1969174" y="3961991"/>
            <a:ext cx="985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9CF54DD-3C3F-49A7-B3B6-A3C1E4251BAE}"/>
              </a:ext>
            </a:extLst>
          </p:cNvPr>
          <p:cNvCxnSpPr/>
          <p:nvPr/>
        </p:nvCxnSpPr>
        <p:spPr>
          <a:xfrm>
            <a:off x="1975747" y="4776772"/>
            <a:ext cx="985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99FA92B-5233-4875-BAA1-B588330829AE}"/>
                  </a:ext>
                </a:extLst>
              </p:cNvPr>
              <p:cNvSpPr txBox="1"/>
              <p:nvPr/>
            </p:nvSpPr>
            <p:spPr>
              <a:xfrm rot="16200000">
                <a:off x="-1041492" y="3061101"/>
                <a:ext cx="3341097" cy="496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smtClean="0"/>
                      <m:t>Displacement</m:t>
                    </m:r>
                    <m:r>
                      <a:rPr kumimoji="1" lang="en-US" altLang="ja-JP" sz="2400" b="0" i="0" smtClean="0"/>
                      <m:t>[</m:t>
                    </m:r>
                    <m:r>
                      <m:rPr>
                        <m:sty m:val="p"/>
                      </m:rPr>
                      <a:rPr kumimoji="1" lang="en-US" altLang="ja-JP" sz="2400" b="0" i="0" smtClean="0"/>
                      <m:t>m</m:t>
                    </m:r>
                    <m:r>
                      <a:rPr kumimoji="1" lang="en-US" altLang="ja-JP" sz="2400" b="0" i="1" smtClean="0"/>
                      <m:t>/</m:t>
                    </m:r>
                    <m:rad>
                      <m:radPr>
                        <m:degHide m:val="on"/>
                        <m:ctrlPr>
                          <a:rPr kumimoji="1" lang="en-US" altLang="ja-JP" sz="2400" b="0" i="1" smtClean="0"/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/>
                          <m:t>Hz</m:t>
                        </m:r>
                      </m:e>
                    </m:rad>
                  </m:oMath>
                </a14:m>
                <a:r>
                  <a:rPr kumimoji="1" lang="en-US" altLang="ja-JP" sz="2400" dirty="0"/>
                  <a:t>]</a:t>
                </a:r>
                <a:endParaRPr kumimoji="1" lang="ja-JP" altLang="en-US" sz="2400" dirty="0"/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99FA92B-5233-4875-BAA1-B58833082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41492" y="3061101"/>
                <a:ext cx="3341097" cy="496931"/>
              </a:xfrm>
              <a:prstGeom prst="rect">
                <a:avLst/>
              </a:prstGeom>
              <a:blipFill>
                <a:blip r:embed="rId4"/>
                <a:stretch>
                  <a:fillRect l="-6098" r="-231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31E5FE5-DB8C-4DDA-8A22-93DEA4E61195}"/>
                  </a:ext>
                </a:extLst>
              </p:cNvPr>
              <p:cNvSpPr txBox="1"/>
              <p:nvPr/>
            </p:nvSpPr>
            <p:spPr>
              <a:xfrm>
                <a:off x="1016038" y="1270112"/>
                <a:ext cx="614365" cy="4710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31E5FE5-DB8C-4DDA-8A22-93DEA4E6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38" y="1270112"/>
                <a:ext cx="614365" cy="471052"/>
              </a:xfrm>
              <a:prstGeom prst="rect">
                <a:avLst/>
              </a:prstGeom>
              <a:blipFill>
                <a:blip r:embed="rId5"/>
                <a:stretch>
                  <a:fillRect r="-3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0CE26E-D20E-496E-BC9C-62BDBC8B4399}"/>
                  </a:ext>
                </a:extLst>
              </p:cNvPr>
              <p:cNvSpPr txBox="1"/>
              <p:nvPr/>
            </p:nvSpPr>
            <p:spPr>
              <a:xfrm>
                <a:off x="1039483" y="2062551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0CE26E-D20E-496E-BC9C-62BDBC8B4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483" y="2062551"/>
                <a:ext cx="614365" cy="465843"/>
              </a:xfrm>
              <a:prstGeom prst="rect">
                <a:avLst/>
              </a:prstGeom>
              <a:blipFill>
                <a:blip r:embed="rId6"/>
                <a:stretch>
                  <a:fillRect r="-3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58E78D0-ED03-4177-A278-8C511EBE6ED3}"/>
                  </a:ext>
                </a:extLst>
              </p:cNvPr>
              <p:cNvSpPr txBox="1"/>
              <p:nvPr/>
            </p:nvSpPr>
            <p:spPr>
              <a:xfrm>
                <a:off x="1016038" y="2914649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58E78D0-ED03-4177-A278-8C511EBE6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38" y="2914649"/>
                <a:ext cx="614365" cy="465843"/>
              </a:xfrm>
              <a:prstGeom prst="rect">
                <a:avLst/>
              </a:prstGeom>
              <a:blipFill>
                <a:blip r:embed="rId7"/>
                <a:stretch>
                  <a:fillRect r="-3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A258D09-2C6C-4DBE-9A0F-9308A30B92F4}"/>
                  </a:ext>
                </a:extLst>
              </p:cNvPr>
              <p:cNvSpPr txBox="1"/>
              <p:nvPr/>
            </p:nvSpPr>
            <p:spPr>
              <a:xfrm>
                <a:off x="1016038" y="3734391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A258D09-2C6C-4DBE-9A0F-9308A30B9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38" y="3734391"/>
                <a:ext cx="614365" cy="465843"/>
              </a:xfrm>
              <a:prstGeom prst="rect">
                <a:avLst/>
              </a:prstGeom>
              <a:blipFill>
                <a:blip r:embed="rId8"/>
                <a:stretch>
                  <a:fillRect r="-3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BAE7ADD-9385-442A-887D-605EFECE34EB}"/>
                  </a:ext>
                </a:extLst>
              </p:cNvPr>
              <p:cNvSpPr txBox="1"/>
              <p:nvPr/>
            </p:nvSpPr>
            <p:spPr>
              <a:xfrm>
                <a:off x="977498" y="4527247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BAE7ADD-9385-442A-887D-605EFECE3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98" y="4527247"/>
                <a:ext cx="614365" cy="465843"/>
              </a:xfrm>
              <a:prstGeom prst="rect">
                <a:avLst/>
              </a:prstGeom>
              <a:blipFill>
                <a:blip r:embed="rId9"/>
                <a:stretch>
                  <a:fillRect r="-34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9F14B33D-1BED-4E94-BA5F-86D5C447682D}"/>
                  </a:ext>
                </a:extLst>
              </p:cNvPr>
              <p:cNvSpPr txBox="1"/>
              <p:nvPr/>
            </p:nvSpPr>
            <p:spPr>
              <a:xfrm>
                <a:off x="977497" y="5347066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9F14B33D-1BED-4E94-BA5F-86D5C4476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97" y="5347066"/>
                <a:ext cx="614365" cy="465843"/>
              </a:xfrm>
              <a:prstGeom prst="rect">
                <a:avLst/>
              </a:prstGeom>
              <a:blipFill>
                <a:blip r:embed="rId10"/>
                <a:stretch>
                  <a:fillRect r="-34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90E52DB-5B52-4903-A921-FAD8EC90D976}"/>
              </a:ext>
            </a:extLst>
          </p:cNvPr>
          <p:cNvCxnSpPr>
            <a:cxnSpLocks/>
          </p:cNvCxnSpPr>
          <p:nvPr/>
        </p:nvCxnSpPr>
        <p:spPr>
          <a:xfrm flipV="1">
            <a:off x="1965893" y="5597250"/>
            <a:ext cx="6363800" cy="88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22CA6EE-F122-41B3-8527-13E9735799E8}"/>
              </a:ext>
            </a:extLst>
          </p:cNvPr>
          <p:cNvCxnSpPr/>
          <p:nvPr/>
        </p:nvCxnSpPr>
        <p:spPr>
          <a:xfrm>
            <a:off x="4078391" y="5486945"/>
            <a:ext cx="0" cy="114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6DB088D0-3D4F-4271-92EF-35C82A0EEC05}"/>
              </a:ext>
            </a:extLst>
          </p:cNvPr>
          <p:cNvCxnSpPr/>
          <p:nvPr/>
        </p:nvCxnSpPr>
        <p:spPr>
          <a:xfrm>
            <a:off x="6204041" y="5503375"/>
            <a:ext cx="0" cy="114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D0BB15D-261C-4B74-8F4D-0B7F05252568}"/>
              </a:ext>
            </a:extLst>
          </p:cNvPr>
          <p:cNvCxnSpPr/>
          <p:nvPr/>
        </p:nvCxnSpPr>
        <p:spPr>
          <a:xfrm>
            <a:off x="8329695" y="5500094"/>
            <a:ext cx="0" cy="114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A518B41-79B8-4430-8314-8D9F73207A86}"/>
                  </a:ext>
                </a:extLst>
              </p:cNvPr>
              <p:cNvSpPr txBox="1"/>
              <p:nvPr/>
            </p:nvSpPr>
            <p:spPr>
              <a:xfrm>
                <a:off x="1629003" y="5669929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A518B41-79B8-4430-8314-8D9F73207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003" y="5669929"/>
                <a:ext cx="614365" cy="465843"/>
              </a:xfrm>
              <a:prstGeom prst="rect">
                <a:avLst/>
              </a:prstGeom>
              <a:blipFill>
                <a:blip r:embed="rId11"/>
                <a:stretch>
                  <a:fillRect r="-15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8914BBD-C866-41D4-93B2-D6DEB1B624E8}"/>
                  </a:ext>
                </a:extLst>
              </p:cNvPr>
              <p:cNvSpPr txBox="1"/>
              <p:nvPr/>
            </p:nvSpPr>
            <p:spPr>
              <a:xfrm>
                <a:off x="3675743" y="5666653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8914BBD-C866-41D4-93B2-D6DEB1B62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743" y="5666653"/>
                <a:ext cx="614365" cy="465843"/>
              </a:xfrm>
              <a:prstGeom prst="rect">
                <a:avLst/>
              </a:prstGeom>
              <a:blipFill>
                <a:blip r:embed="rId12"/>
                <a:stretch>
                  <a:fillRect r="-15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9E1684C-8BE1-4D78-BC37-491460E6529B}"/>
                  </a:ext>
                </a:extLst>
              </p:cNvPr>
              <p:cNvSpPr txBox="1"/>
              <p:nvPr/>
            </p:nvSpPr>
            <p:spPr>
              <a:xfrm>
                <a:off x="5916394" y="5666653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9E1684C-8BE1-4D78-BC37-491460E65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394" y="5666653"/>
                <a:ext cx="614365" cy="4658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246DF914-65E8-4858-9E87-EB7EB78BAFEB}"/>
                  </a:ext>
                </a:extLst>
              </p:cNvPr>
              <p:cNvSpPr txBox="1"/>
              <p:nvPr/>
            </p:nvSpPr>
            <p:spPr>
              <a:xfrm>
                <a:off x="8006060" y="5666653"/>
                <a:ext cx="614365" cy="46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246DF914-65E8-4858-9E87-EB7EB78BA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060" y="5666653"/>
                <a:ext cx="614365" cy="4658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539B9D9-E5B1-463E-8BBE-C58E5E7C33FE}"/>
              </a:ext>
            </a:extLst>
          </p:cNvPr>
          <p:cNvSpPr txBox="1"/>
          <p:nvPr/>
        </p:nvSpPr>
        <p:spPr>
          <a:xfrm>
            <a:off x="4194447" y="6150256"/>
            <a:ext cx="2485863" cy="528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Frequency [Hz]</a:t>
            </a:r>
            <a:endParaRPr kumimoji="1" lang="ja-JP" altLang="en-US" sz="2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E77C9F-625E-4900-92CE-E5AF2F037DB0}"/>
              </a:ext>
            </a:extLst>
          </p:cNvPr>
          <p:cNvSpPr txBox="1"/>
          <p:nvPr/>
        </p:nvSpPr>
        <p:spPr>
          <a:xfrm rot="1539397">
            <a:off x="5296965" y="4729914"/>
            <a:ext cx="226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Primordial GW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02D9C22-5791-42CA-B147-63CAF7E06C31}"/>
              </a:ext>
            </a:extLst>
          </p:cNvPr>
          <p:cNvSpPr txBox="1"/>
          <p:nvPr/>
        </p:nvSpPr>
        <p:spPr>
          <a:xfrm rot="1383432">
            <a:off x="5616752" y="4429726"/>
            <a:ext cx="338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Standard quantum limit</a:t>
            </a:r>
            <a:endParaRPr kumimoji="1" lang="ja-JP" altLang="en-US" sz="24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C2D7B2-CF97-4982-8682-8B0621A89C1C}"/>
              </a:ext>
            </a:extLst>
          </p:cNvPr>
          <p:cNvSpPr txBox="1"/>
          <p:nvPr/>
        </p:nvSpPr>
        <p:spPr>
          <a:xfrm>
            <a:off x="5172230" y="3134930"/>
            <a:ext cx="268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33CC"/>
                </a:solidFill>
              </a:rPr>
              <a:t>Quantum</a:t>
            </a:r>
            <a:r>
              <a:rPr lang="ja-JP" altLang="en-US" sz="2400" dirty="0">
                <a:solidFill>
                  <a:srgbClr val="FF33CC"/>
                </a:solidFill>
              </a:rPr>
              <a:t> </a:t>
            </a:r>
            <a:r>
              <a:rPr lang="en-US" altLang="ja-JP" sz="2400" dirty="0">
                <a:solidFill>
                  <a:srgbClr val="FF33CC"/>
                </a:solidFill>
              </a:rPr>
              <a:t>locking</a:t>
            </a:r>
            <a:endParaRPr kumimoji="1" lang="ja-JP" altLang="en-US" sz="2400" dirty="0">
              <a:solidFill>
                <a:srgbClr val="FF33CC"/>
              </a:solidFill>
            </a:endParaRPr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D7F58F7A-3BD1-4D74-A64A-50042239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127988"/>
            <a:ext cx="8229600" cy="1143000"/>
          </a:xfrm>
        </p:spPr>
        <p:txBody>
          <a:bodyPr/>
          <a:lstStyle/>
          <a:p>
            <a:r>
              <a:rPr lang="en-US" altLang="ja-JP" dirty="0"/>
              <a:t>Tentatively best result</a:t>
            </a:r>
            <a:endParaRPr lang="ja-JP" altLang="en-US" dirty="0"/>
          </a:p>
        </p:txBody>
      </p:sp>
      <p:sp>
        <p:nvSpPr>
          <p:cNvPr id="625" name="テキスト ボックス 624">
            <a:extLst>
              <a:ext uri="{FF2B5EF4-FFF2-40B4-BE49-F238E27FC236}">
                <a16:creationId xmlns:a16="http://schemas.microsoft.com/office/drawing/2014/main" id="{1572B54B-53F4-491F-94B4-05EAB090039E}"/>
              </a:ext>
            </a:extLst>
          </p:cNvPr>
          <p:cNvSpPr txBox="1"/>
          <p:nvPr/>
        </p:nvSpPr>
        <p:spPr>
          <a:xfrm>
            <a:off x="2279507" y="3922173"/>
            <a:ext cx="268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sz="2400" dirty="0">
                <a:solidFill>
                  <a:srgbClr val="0000FF"/>
                </a:solidFill>
              </a:rPr>
              <a:t>Quantum</a:t>
            </a:r>
            <a:r>
              <a:rPr lang="ja-JP" altLang="en-US" sz="2400" dirty="0">
                <a:solidFill>
                  <a:srgbClr val="0000FF"/>
                </a:solidFill>
              </a:rPr>
              <a:t> </a:t>
            </a:r>
            <a:r>
              <a:rPr lang="en-US" altLang="ja-JP" sz="2400" dirty="0">
                <a:solidFill>
                  <a:srgbClr val="0000FF"/>
                </a:solidFill>
              </a:rPr>
              <a:t>locking with optical spring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626" name="テキスト ボックス 625">
            <a:extLst>
              <a:ext uri="{FF2B5EF4-FFF2-40B4-BE49-F238E27FC236}">
                <a16:creationId xmlns:a16="http://schemas.microsoft.com/office/drawing/2014/main" id="{9018ED1F-5494-401A-98AF-CD8CFC7463C4}"/>
              </a:ext>
            </a:extLst>
          </p:cNvPr>
          <p:cNvSpPr txBox="1"/>
          <p:nvPr/>
        </p:nvSpPr>
        <p:spPr>
          <a:xfrm>
            <a:off x="5831458" y="1337095"/>
            <a:ext cx="2846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rgbClr val="00B050"/>
                </a:solidFill>
              </a:rPr>
              <a:t>Analysis:</a:t>
            </a:r>
          </a:p>
          <a:p>
            <a:pPr algn="ctr"/>
            <a:r>
              <a:rPr kumimoji="1" lang="en-US" altLang="ja-JP" sz="3600" b="1" dirty="0">
                <a:solidFill>
                  <a:srgbClr val="00B050"/>
                </a:solidFill>
              </a:rPr>
              <a:t>undergoing</a:t>
            </a:r>
            <a:endParaRPr kumimoji="1" lang="ja-JP" alt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72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600" dirty="0">
                <a:latin typeface="Arial" charset="0"/>
              </a:rPr>
              <a:t>Requirements</a:t>
            </a:r>
            <a:endParaRPr lang="ja-JP" altLang="en-US" sz="3600" dirty="0"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7963"/>
            <a:ext cx="8229600" cy="1558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z="2400" dirty="0">
                <a:solidFill>
                  <a:srgbClr val="FF9900"/>
                </a:solidFill>
              </a:rPr>
              <a:t>Force</a:t>
            </a:r>
            <a:r>
              <a:rPr lang="ja-JP" altLang="en-US" sz="2400" dirty="0">
                <a:solidFill>
                  <a:srgbClr val="FF9900"/>
                </a:solidFill>
              </a:rPr>
              <a:t> </a:t>
            </a:r>
            <a:r>
              <a:rPr lang="en-US" altLang="ja-JP" sz="2400" dirty="0">
                <a:solidFill>
                  <a:srgbClr val="FF9900"/>
                </a:solidFill>
              </a:rPr>
              <a:t>noise: 25 times more stringent than LISA</a:t>
            </a:r>
            <a:endParaRPr lang="ja-JP" altLang="en-US" sz="2400" dirty="0">
              <a:solidFill>
                <a:srgbClr val="FF9900"/>
              </a:solidFill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ja-JP" sz="2000" dirty="0"/>
              <a:t>Comparable in terms of strain; distance: 1/2500, mirror</a:t>
            </a:r>
            <a:r>
              <a:rPr lang="ja-JP" altLang="en-US" sz="2000" dirty="0"/>
              <a:t> </a:t>
            </a:r>
            <a:r>
              <a:rPr lang="en-US" altLang="ja-JP" sz="2000" dirty="0"/>
              <a:t>mass: 100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dirty="0">
                <a:solidFill>
                  <a:srgbClr val="CC00FF"/>
                </a:solidFill>
              </a:rPr>
              <a:t>Sensor noise: 30 times looser than KAGRA</a:t>
            </a:r>
            <a:endParaRPr lang="ja-JP" altLang="en-US" sz="2400" dirty="0">
              <a:solidFill>
                <a:srgbClr val="CC00FF"/>
              </a:solidFill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ja-JP" sz="2000" dirty="0"/>
              <a:t>Comparable in terms of strain; storage time 30)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3098800"/>
            <a:ext cx="5878512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048BEA-47EE-45B8-9E60-D7A0C9350AB0}"/>
              </a:ext>
            </a:extLst>
          </p:cNvPr>
          <p:cNvSpPr txBox="1"/>
          <p:nvPr/>
        </p:nvSpPr>
        <p:spPr>
          <a:xfrm>
            <a:off x="5592933" y="5450890"/>
            <a:ext cx="923278" cy="31335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KAGRA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B317E7D-3B49-45D2-9940-EF3D70FD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DF8A6-7B9D-4384-B66A-1EBF9978048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368300"/>
            <a:ext cx="7772400" cy="839788"/>
          </a:xfrm>
        </p:spPr>
        <p:txBody>
          <a:bodyPr/>
          <a:lstStyle/>
          <a:p>
            <a:pPr eaLnBrk="1" hangingPunct="1"/>
            <a:r>
              <a:rPr lang="en-US" altLang="ja-JP" b="1" dirty="0">
                <a:latin typeface="Arial" charset="0"/>
              </a:rPr>
              <a:t>Roadmap several year ago</a:t>
            </a:r>
            <a:endParaRPr lang="ja-JP" altLang="en-US" b="1" dirty="0">
              <a:latin typeface="Arial" charset="0"/>
            </a:endParaRPr>
          </a:p>
        </p:txBody>
      </p:sp>
      <p:graphicFrame>
        <p:nvGraphicFramePr>
          <p:cNvPr id="139653" name="Group 38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25246351"/>
              </p:ext>
            </p:extLst>
          </p:nvPr>
        </p:nvGraphicFramePr>
        <p:xfrm>
          <a:off x="428596" y="1285860"/>
          <a:ext cx="8280404" cy="5330509"/>
        </p:xfrm>
        <a:graphic>
          <a:graphicData uri="http://schemas.openxmlformats.org/drawingml/2006/table">
            <a:tbl>
              <a:tblPr/>
              <a:tblGrid>
                <a:gridCol w="3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2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7424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7424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2009</a:t>
                      </a:r>
                      <a:endParaRPr kumimoji="1" lang="ja-JP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Mission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vert="eaVert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Objectives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Test of key technologies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Detection of GW w/ minimum spec.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Test FP cavity between S/C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Full GW astronomy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Scope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S/C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arm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S/C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interferometer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S/C,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interferometers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 clusters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4927251" y="2391124"/>
            <a:ext cx="1044575" cy="957262"/>
            <a:chOff x="741" y="473"/>
            <a:chExt cx="3836" cy="3504"/>
          </a:xfrm>
        </p:grpSpPr>
        <p:sp>
          <p:nvSpPr>
            <p:cNvPr id="319" name="Oval 65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0" name="Oval 66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1" name="Oval 67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3" name="Group 68"/>
            <p:cNvGrpSpPr>
              <a:grpSpLocks/>
            </p:cNvGrpSpPr>
            <p:nvPr/>
          </p:nvGrpSpPr>
          <p:grpSpPr bwMode="auto">
            <a:xfrm rot="7209001">
              <a:off x="2107" y="1527"/>
              <a:ext cx="432" cy="358"/>
              <a:chOff x="4785" y="11039"/>
              <a:chExt cx="829" cy="688"/>
            </a:xfrm>
          </p:grpSpPr>
          <p:sp>
            <p:nvSpPr>
              <p:cNvPr id="416" name="Freeform 6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7" name="Line 7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8" name="Line 7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9" name="Line 7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20" name="Arc 7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" name="Group 74"/>
            <p:cNvGrpSpPr>
              <a:grpSpLocks/>
            </p:cNvGrpSpPr>
            <p:nvPr/>
          </p:nvGrpSpPr>
          <p:grpSpPr bwMode="auto">
            <a:xfrm rot="7209001">
              <a:off x="2107" y="1527"/>
              <a:ext cx="432" cy="358"/>
              <a:chOff x="4785" y="11039"/>
              <a:chExt cx="829" cy="688"/>
            </a:xfrm>
          </p:grpSpPr>
          <p:sp>
            <p:nvSpPr>
              <p:cNvPr id="411" name="Freeform 7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2" name="Line 7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3" name="Line 7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4" name="Line 7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5" name="Arc 79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80"/>
            <p:cNvGrpSpPr>
              <a:grpSpLocks/>
            </p:cNvGrpSpPr>
            <p:nvPr/>
          </p:nvGrpSpPr>
          <p:grpSpPr bwMode="auto">
            <a:xfrm flipH="1">
              <a:off x="3043" y="3145"/>
              <a:ext cx="432" cy="358"/>
              <a:chOff x="4785" y="11039"/>
              <a:chExt cx="829" cy="688"/>
            </a:xfrm>
          </p:grpSpPr>
          <p:sp>
            <p:nvSpPr>
              <p:cNvPr id="406" name="Freeform 8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8" name="Line 8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9" name="Line 8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0" name="Arc 8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86"/>
            <p:cNvGrpSpPr>
              <a:grpSpLocks/>
            </p:cNvGrpSpPr>
            <p:nvPr/>
          </p:nvGrpSpPr>
          <p:grpSpPr bwMode="auto">
            <a:xfrm flipH="1">
              <a:off x="3043" y="3142"/>
              <a:ext cx="432" cy="361"/>
              <a:chOff x="4785" y="11039"/>
              <a:chExt cx="829" cy="688"/>
            </a:xfrm>
          </p:grpSpPr>
          <p:sp>
            <p:nvSpPr>
              <p:cNvPr id="401" name="Freeform 8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2" name="Line 8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3" name="Line 8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4" name="Line 9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5" name="Arc 91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26" name="Rectangle 92"/>
            <p:cNvSpPr>
              <a:spLocks noChangeArrowheads="1"/>
            </p:cNvSpPr>
            <p:nvPr/>
          </p:nvSpPr>
          <p:spPr bwMode="auto">
            <a:xfrm rot="4535559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7" name="Rectangle 93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8" name="Rectangle 94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9" name="Line 95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0" name="Rectangle 96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1" name="Freeform 97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2" name="Line 98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3" name="Line 99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>
              <a:off x="1873" y="3148"/>
              <a:ext cx="432" cy="361"/>
              <a:chOff x="4785" y="11039"/>
              <a:chExt cx="829" cy="688"/>
            </a:xfrm>
          </p:grpSpPr>
          <p:sp>
            <p:nvSpPr>
              <p:cNvPr id="396" name="Freeform 10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7" name="Line 10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8" name="Line 10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9" name="Line 10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0" name="Arc 10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35" name="Freeform 106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6" name="Freeform 107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7" name="Freeform 108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8" name="Freeform 109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9" name="Freeform 110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0" name="Arc 111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T0" fmla="*/ 97 w 17311"/>
                <a:gd name="T1" fmla="*/ 0 h 20060"/>
                <a:gd name="T2" fmla="*/ 210 w 17311"/>
                <a:gd name="T3" fmla="*/ 85 h 20060"/>
                <a:gd name="T4" fmla="*/ 0 w 17311"/>
                <a:gd name="T5" fmla="*/ 24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1" name="Arc 112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T0" fmla="*/ 97 w 17311"/>
                <a:gd name="T1" fmla="*/ 0 h 20060"/>
                <a:gd name="T2" fmla="*/ 210 w 17311"/>
                <a:gd name="T3" fmla="*/ 85 h 20060"/>
                <a:gd name="T4" fmla="*/ 0 w 17311"/>
                <a:gd name="T5" fmla="*/ 24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2" name="Freeform 113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3" name="Line 114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4" name="Line 115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5" name="Arc 116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T0" fmla="*/ 160 w 19558"/>
                <a:gd name="T1" fmla="*/ 0 h 19786"/>
                <a:gd name="T2" fmla="*/ 361 w 19558"/>
                <a:gd name="T3" fmla="*/ 197 h 19786"/>
                <a:gd name="T4" fmla="*/ 0 w 19558"/>
                <a:gd name="T5" fmla="*/ 367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6" name="Freeform 117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7" name="Line 118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8" name="Line 119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9" name="Arc 120"/>
            <p:cNvSpPr>
              <a:spLocks/>
            </p:cNvSpPr>
            <p:nvPr/>
          </p:nvSpPr>
          <p:spPr bwMode="auto">
            <a:xfrm rot="-8071501">
              <a:off x="1924" y="3143"/>
              <a:ext cx="358" cy="367"/>
            </a:xfrm>
            <a:custGeom>
              <a:avLst/>
              <a:gdLst>
                <a:gd name="T0" fmla="*/ 159 w 19558"/>
                <a:gd name="T1" fmla="*/ 0 h 19786"/>
                <a:gd name="T2" fmla="*/ 358 w 19558"/>
                <a:gd name="T3" fmla="*/ 197 h 19786"/>
                <a:gd name="T4" fmla="*/ 0 w 19558"/>
                <a:gd name="T5" fmla="*/ 367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0" name="Arc 121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T0" fmla="*/ 70 w 20700"/>
                <a:gd name="T1" fmla="*/ 0 h 20823"/>
                <a:gd name="T2" fmla="*/ 251 w 20700"/>
                <a:gd name="T3" fmla="*/ 182 h 20823"/>
                <a:gd name="T4" fmla="*/ 0 w 20700"/>
                <a:gd name="T5" fmla="*/ 258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1" name="Arc 122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T0" fmla="*/ 70 w 20700"/>
                <a:gd name="T1" fmla="*/ 0 h 20823"/>
                <a:gd name="T2" fmla="*/ 252 w 20700"/>
                <a:gd name="T3" fmla="*/ 179 h 20823"/>
                <a:gd name="T4" fmla="*/ 0 w 20700"/>
                <a:gd name="T5" fmla="*/ 25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2" name="Arc 123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T0" fmla="*/ 28 w 20700"/>
                <a:gd name="T1" fmla="*/ 0 h 20823"/>
                <a:gd name="T2" fmla="*/ 100 w 20700"/>
                <a:gd name="T3" fmla="*/ 73 h 20823"/>
                <a:gd name="T4" fmla="*/ 0 w 20700"/>
                <a:gd name="T5" fmla="*/ 10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3" name="Arc 124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T0" fmla="*/ 28 w 20700"/>
                <a:gd name="T1" fmla="*/ 0 h 20823"/>
                <a:gd name="T2" fmla="*/ 101 w 20700"/>
                <a:gd name="T3" fmla="*/ 71 h 20823"/>
                <a:gd name="T4" fmla="*/ 0 w 20700"/>
                <a:gd name="T5" fmla="*/ 10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4" name="Line 125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5" name="Freeform 126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6" name="Line 127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7" name="Line 128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8" name="Group 129"/>
            <p:cNvGrpSpPr>
              <a:grpSpLocks/>
            </p:cNvGrpSpPr>
            <p:nvPr/>
          </p:nvGrpSpPr>
          <p:grpSpPr bwMode="auto">
            <a:xfrm rot="-3592668">
              <a:off x="1514" y="2557"/>
              <a:ext cx="432" cy="361"/>
              <a:chOff x="4785" y="11039"/>
              <a:chExt cx="829" cy="688"/>
            </a:xfrm>
          </p:grpSpPr>
          <p:sp>
            <p:nvSpPr>
              <p:cNvPr id="391" name="Freeform 13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2" name="Line 13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3" name="Line 13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4" name="Line 13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5" name="Arc 134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59" name="Freeform 135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0" name="Freeform 136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1" name="Freeform 137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2" name="Freeform 138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3" name="Freeform 139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4" name="Arc 140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T0" fmla="*/ 96 w 17311"/>
                <a:gd name="T1" fmla="*/ 0 h 20060"/>
                <a:gd name="T2" fmla="*/ 207 w 17311"/>
                <a:gd name="T3" fmla="*/ 87 h 20060"/>
                <a:gd name="T4" fmla="*/ 0 w 17311"/>
                <a:gd name="T5" fmla="*/ 243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5" name="Arc 141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T0" fmla="*/ 97 w 17311"/>
                <a:gd name="T1" fmla="*/ 0 h 20060"/>
                <a:gd name="T2" fmla="*/ 210 w 17311"/>
                <a:gd name="T3" fmla="*/ 85 h 20060"/>
                <a:gd name="T4" fmla="*/ 0 w 17311"/>
                <a:gd name="T5" fmla="*/ 24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6" name="Freeform 142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7" name="Line 143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8" name="Line 144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9" name="Line 145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0" name="Arc 146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T0" fmla="*/ 160 w 19558"/>
                <a:gd name="T1" fmla="*/ 0 h 19786"/>
                <a:gd name="T2" fmla="*/ 362 w 19558"/>
                <a:gd name="T3" fmla="*/ 197 h 19786"/>
                <a:gd name="T4" fmla="*/ 0 w 19558"/>
                <a:gd name="T5" fmla="*/ 367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1" name="Freeform 147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2" name="Line 148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3" name="Line 149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4" name="Line 150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5" name="Arc 151"/>
            <p:cNvSpPr>
              <a:spLocks/>
            </p:cNvSpPr>
            <p:nvPr/>
          </p:nvSpPr>
          <p:spPr bwMode="auto">
            <a:xfrm rot="9935830">
              <a:off x="1567" y="2520"/>
              <a:ext cx="358" cy="370"/>
            </a:xfrm>
            <a:custGeom>
              <a:avLst/>
              <a:gdLst>
                <a:gd name="T0" fmla="*/ 159 w 19558"/>
                <a:gd name="T1" fmla="*/ 0 h 19786"/>
                <a:gd name="T2" fmla="*/ 358 w 19558"/>
                <a:gd name="T3" fmla="*/ 199 h 19786"/>
                <a:gd name="T4" fmla="*/ 0 w 19558"/>
                <a:gd name="T5" fmla="*/ 370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6" name="Arc 152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T0" fmla="*/ 70 w 20700"/>
                <a:gd name="T1" fmla="*/ 0 h 20823"/>
                <a:gd name="T2" fmla="*/ 254 w 20700"/>
                <a:gd name="T3" fmla="*/ 182 h 20823"/>
                <a:gd name="T4" fmla="*/ 0 w 20700"/>
                <a:gd name="T5" fmla="*/ 258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7" name="Arc 153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T0" fmla="*/ 70 w 20700"/>
                <a:gd name="T1" fmla="*/ 0 h 20823"/>
                <a:gd name="T2" fmla="*/ 252 w 20700"/>
                <a:gd name="T3" fmla="*/ 182 h 20823"/>
                <a:gd name="T4" fmla="*/ 0 w 20700"/>
                <a:gd name="T5" fmla="*/ 258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8" name="Arc 154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T0" fmla="*/ 27 w 20700"/>
                <a:gd name="T1" fmla="*/ 0 h 20823"/>
                <a:gd name="T2" fmla="*/ 98 w 20700"/>
                <a:gd name="T3" fmla="*/ 70 h 20823"/>
                <a:gd name="T4" fmla="*/ 0 w 20700"/>
                <a:gd name="T5" fmla="*/ 10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9" name="Arc 155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T0" fmla="*/ 28 w 20700"/>
                <a:gd name="T1" fmla="*/ 0 h 20823"/>
                <a:gd name="T2" fmla="*/ 100 w 20700"/>
                <a:gd name="T3" fmla="*/ 72 h 20823"/>
                <a:gd name="T4" fmla="*/ 0 w 20700"/>
                <a:gd name="T5" fmla="*/ 10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0" name="Line 156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1" name="Line 157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9" name="Group 158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389" name="Rectangle 15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90" name="Rectangle 16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" name="Group 161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387" name="Rectangle 1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8" name="Rectangle 1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84" name="Rectangle 164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5" name="Rectangle 165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6" name="Rectangle 166"/>
            <p:cNvSpPr>
              <a:spLocks noChangeArrowheads="1"/>
            </p:cNvSpPr>
            <p:nvPr/>
          </p:nvSpPr>
          <p:spPr bwMode="auto">
            <a:xfrm rot="4535559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167"/>
          <p:cNvGrpSpPr>
            <a:grpSpLocks/>
          </p:cNvGrpSpPr>
          <p:nvPr/>
        </p:nvGrpSpPr>
        <p:grpSpPr bwMode="auto">
          <a:xfrm>
            <a:off x="7040546" y="2319331"/>
            <a:ext cx="1531937" cy="1401762"/>
            <a:chOff x="335" y="1710"/>
            <a:chExt cx="2393" cy="2190"/>
          </a:xfrm>
        </p:grpSpPr>
        <p:sp>
          <p:nvSpPr>
            <p:cNvPr id="422" name="Oval 168"/>
            <p:cNvSpPr>
              <a:spLocks noChangeArrowheads="1"/>
            </p:cNvSpPr>
            <p:nvPr/>
          </p:nvSpPr>
          <p:spPr bwMode="auto">
            <a:xfrm rot="-72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3" name="Oval 169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4" name="Oval 170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5" name="Rectangle 171"/>
            <p:cNvSpPr>
              <a:spLocks noChangeArrowheads="1"/>
            </p:cNvSpPr>
            <p:nvPr/>
          </p:nvSpPr>
          <p:spPr bwMode="auto">
            <a:xfrm rot="4535559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6" name="Rectangle 172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7" name="Rectangle 173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8" name="Line 174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9" name="Rectangle 175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0" name="Freeform 176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1" name="Line 177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2" name="Line 178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2" name="Group 179"/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609" name="Freeform 18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0" name="Line 18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1" name="Line 18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2" name="Line 18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3" name="Arc 184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34" name="Freeform 185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5" name="Freeform 186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6" name="Freeform 187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7" name="Freeform 188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8" name="Freeform 189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9" name="Arc 190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0" name="Arc 191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1" name="Freeform 192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2" name="Line 193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3" name="Line 194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" name="Arc 195"/>
            <p:cNvSpPr>
              <a:spLocks/>
            </p:cNvSpPr>
            <p:nvPr/>
          </p:nvSpPr>
          <p:spPr bwMode="auto">
            <a:xfrm rot="-8071501">
              <a:off x="1073" y="3380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5" name="Arc 196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6" name="Arc 197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7" name="Arc 198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8" name="Arc 199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9" name="Line 200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" name="Freeform 201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1" name="Line 202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2" name="Line 203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3" name="Group 204"/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604" name="Freeform 20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5" name="Line 20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6" name="Line 20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7" name="Line 20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8" name="Arc 209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54" name="Freeform 210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5" name="Freeform 211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6" name="Freeform 212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7" name="Freeform 213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8" name="Freeform 214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9" name="Arc 215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0" name="Arc 216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1" name="Freeform 217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2" name="Line 218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3" name="Line 219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4" name="Line 220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5" name="Arc 221"/>
            <p:cNvSpPr>
              <a:spLocks/>
            </p:cNvSpPr>
            <p:nvPr/>
          </p:nvSpPr>
          <p:spPr bwMode="auto">
            <a:xfrm rot="9935830">
              <a:off x="851" y="2990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6" name="Arc 222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7" name="Arc 223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8" name="Arc 224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9" name="Arc 225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0" name="Line 226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" name="Line 227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" name="Group 228"/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602" name="Rectangle 22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3" name="Rectangle 23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231"/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600" name="Rectangle 23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1" name="Rectangle 23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74" name="Rectangle 234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5" name="Rectangle 23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6" name="Rectangle 236"/>
            <p:cNvSpPr>
              <a:spLocks noChangeArrowheads="1"/>
            </p:cNvSpPr>
            <p:nvPr/>
          </p:nvSpPr>
          <p:spPr bwMode="auto">
            <a:xfrm rot="4535559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7" name="Freeform 237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8" name="Freeform 238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9" name="Freeform 239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0" name="Rectangle 240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1" name="Rectangle 24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2" name="Rectangle 242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3" name="Line 243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4" name="Rectangle 244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5" name="Freeform 245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6" name="Line 246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7" name="Line 247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6" name="Group 248"/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595" name="Freeform 24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6" name="Line 25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7" name="Line 25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8" name="Line 25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9" name="Arc 25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89" name="Freeform 254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0" name="Freeform 255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1" name="Arc 256"/>
            <p:cNvSpPr>
              <a:spLocks/>
            </p:cNvSpPr>
            <p:nvPr/>
          </p:nvSpPr>
          <p:spPr bwMode="auto">
            <a:xfrm rot="-7461591">
              <a:off x="1435" y="2238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2" name="Arc 257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3" name="Freeform 258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4" name="Line 259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5" name="Line 260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6" name="Arc 261"/>
            <p:cNvSpPr>
              <a:spLocks/>
            </p:cNvSpPr>
            <p:nvPr/>
          </p:nvSpPr>
          <p:spPr bwMode="auto">
            <a:xfrm rot="-870590">
              <a:off x="1196" y="2386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7" name="Arc 262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8" name="Arc 263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9" name="Arc 264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0" name="Arc 265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" name="Line 266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" name="Freeform 267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3" name="Line 268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4" name="Line 269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270"/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590" name="Freeform 27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1" name="Line 27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2" name="Line 27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3" name="Line 27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4" name="Arc 27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06" name="Freeform 276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7" name="Freeform 277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8" name="Arc 278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9" name="Arc 279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0" name="Freeform 280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1" name="Line 281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" name="Line 282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" name="Line 283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" name="Arc 284"/>
            <p:cNvSpPr>
              <a:spLocks/>
            </p:cNvSpPr>
            <p:nvPr/>
          </p:nvSpPr>
          <p:spPr bwMode="auto">
            <a:xfrm rot="-4463258">
              <a:off x="1644" y="2387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" name="Arc 285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6" name="Arc 286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7" name="Arc 287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8" name="Arc 288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9" name="Line 289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0" name="Line 290"/>
            <p:cNvSpPr>
              <a:spLocks noChangeShapeType="1"/>
            </p:cNvSpPr>
            <p:nvPr/>
          </p:nvSpPr>
          <p:spPr bwMode="auto">
            <a:xfrm rot="-7178806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8" name="Group 291"/>
            <p:cNvGrpSpPr>
              <a:grpSpLocks/>
            </p:cNvGrpSpPr>
            <p:nvPr/>
          </p:nvGrpSpPr>
          <p:grpSpPr bwMode="auto">
            <a:xfrm rot="-7145793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588" name="Rectangle 29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9" name="Rectangle 29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9" name="Group 294"/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586" name="Rectangle 29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7" name="Rectangle 29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3" name="Rectangle 297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" name="Rectangle 298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5" name="Rectangle 299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6" name="Rectangle 300"/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7" name="Rectangle 301"/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8" name="Rectangle 302"/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9" name="Line 303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0" name="Rectangle 304"/>
            <p:cNvSpPr>
              <a:spLocks noChangeArrowheads="1"/>
            </p:cNvSpPr>
            <p:nvPr/>
          </p:nvSpPr>
          <p:spPr bwMode="auto">
            <a:xfrm rot="-72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1" name="Freeform 305"/>
            <p:cNvSpPr>
              <a:spLocks/>
            </p:cNvSpPr>
            <p:nvPr/>
          </p:nvSpPr>
          <p:spPr bwMode="auto">
            <a:xfrm rot="-7219849">
              <a:off x="2213" y="3303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" name="Line 306"/>
            <p:cNvSpPr>
              <a:spLocks noChangeShapeType="1"/>
            </p:cNvSpPr>
            <p:nvPr/>
          </p:nvSpPr>
          <p:spPr bwMode="auto">
            <a:xfrm rot="-72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3" name="Line 307"/>
            <p:cNvSpPr>
              <a:spLocks noChangeShapeType="1"/>
            </p:cNvSpPr>
            <p:nvPr/>
          </p:nvSpPr>
          <p:spPr bwMode="auto">
            <a:xfrm rot="-72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0" name="Group 308"/>
            <p:cNvGrpSpPr>
              <a:grpSpLocks/>
            </p:cNvGrpSpPr>
            <p:nvPr/>
          </p:nvGrpSpPr>
          <p:grpSpPr bwMode="auto">
            <a:xfrm rot="-72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581" name="Freeform 30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2" name="Line 31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3" name="Line 31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4" name="Line 31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5" name="Arc 31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5" name="Freeform 314"/>
            <p:cNvSpPr>
              <a:spLocks/>
            </p:cNvSpPr>
            <p:nvPr/>
          </p:nvSpPr>
          <p:spPr bwMode="auto">
            <a:xfrm rot="-4556385">
              <a:off x="2147" y="3224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6" name="Freeform 315"/>
            <p:cNvSpPr>
              <a:spLocks/>
            </p:cNvSpPr>
            <p:nvPr/>
          </p:nvSpPr>
          <p:spPr bwMode="auto">
            <a:xfrm rot="-7219849">
              <a:off x="2089" y="3217"/>
              <a:ext cx="201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7" name="Arc 316"/>
            <p:cNvSpPr>
              <a:spLocks/>
            </p:cNvSpPr>
            <p:nvPr/>
          </p:nvSpPr>
          <p:spPr bwMode="auto">
            <a:xfrm rot="-282350">
              <a:off x="2100" y="3294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8" name="Arc 317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9" name="Freeform 318"/>
            <p:cNvSpPr>
              <a:spLocks/>
            </p:cNvSpPr>
            <p:nvPr/>
          </p:nvSpPr>
          <p:spPr bwMode="auto">
            <a:xfrm rot="-7219849">
              <a:off x="2117" y="31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0" name="Line 319"/>
            <p:cNvSpPr>
              <a:spLocks noChangeShapeType="1"/>
            </p:cNvSpPr>
            <p:nvPr/>
          </p:nvSpPr>
          <p:spPr bwMode="auto">
            <a:xfrm rot="-72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1" name="Line 320"/>
            <p:cNvSpPr>
              <a:spLocks noChangeShapeType="1"/>
            </p:cNvSpPr>
            <p:nvPr/>
          </p:nvSpPr>
          <p:spPr bwMode="auto">
            <a:xfrm rot="-72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" name="Arc 321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3" name="Arc 322"/>
            <p:cNvSpPr>
              <a:spLocks/>
            </p:cNvSpPr>
            <p:nvPr/>
          </p:nvSpPr>
          <p:spPr bwMode="auto">
            <a:xfrm rot="-4556385" flipH="1" flipV="1">
              <a:off x="2097" y="316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4" name="Arc 323"/>
            <p:cNvSpPr>
              <a:spLocks/>
            </p:cNvSpPr>
            <p:nvPr/>
          </p:nvSpPr>
          <p:spPr bwMode="auto">
            <a:xfrm rot="-4556385">
              <a:off x="2136" y="3222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5" name="Arc 324"/>
            <p:cNvSpPr>
              <a:spLocks/>
            </p:cNvSpPr>
            <p:nvPr/>
          </p:nvSpPr>
          <p:spPr bwMode="auto">
            <a:xfrm rot="-4556385">
              <a:off x="2216" y="3327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6" name="Arc 325"/>
            <p:cNvSpPr>
              <a:spLocks/>
            </p:cNvSpPr>
            <p:nvPr/>
          </p:nvSpPr>
          <p:spPr bwMode="auto">
            <a:xfrm rot="-4556385" flipH="1" flipV="1">
              <a:off x="2184" y="3276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7" name="Line 326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8" name="Freeform 327"/>
            <p:cNvSpPr>
              <a:spLocks/>
            </p:cNvSpPr>
            <p:nvPr/>
          </p:nvSpPr>
          <p:spPr bwMode="auto">
            <a:xfrm rot="10787483">
              <a:off x="2124" y="3462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9" name="Line 328"/>
            <p:cNvSpPr>
              <a:spLocks noChangeShapeType="1"/>
            </p:cNvSpPr>
            <p:nvPr/>
          </p:nvSpPr>
          <p:spPr bwMode="auto">
            <a:xfrm rot="10787483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0" name="Line 329"/>
            <p:cNvSpPr>
              <a:spLocks noChangeShapeType="1"/>
            </p:cNvSpPr>
            <p:nvPr/>
          </p:nvSpPr>
          <p:spPr bwMode="auto">
            <a:xfrm rot="10787483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1" name="Group 330"/>
            <p:cNvGrpSpPr>
              <a:grpSpLocks/>
            </p:cNvGrpSpPr>
            <p:nvPr/>
          </p:nvGrpSpPr>
          <p:grpSpPr bwMode="auto">
            <a:xfrm rot="10787483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576" name="Freeform 33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77" name="Line 33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78" name="Line 33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79" name="Line 33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0" name="Arc 33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2" name="Freeform 336"/>
            <p:cNvSpPr>
              <a:spLocks/>
            </p:cNvSpPr>
            <p:nvPr/>
          </p:nvSpPr>
          <p:spPr bwMode="auto">
            <a:xfrm rot="-8149054">
              <a:off x="2017" y="3446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" name="Freeform 337"/>
            <p:cNvSpPr>
              <a:spLocks/>
            </p:cNvSpPr>
            <p:nvPr/>
          </p:nvSpPr>
          <p:spPr bwMode="auto">
            <a:xfrm rot="10787483">
              <a:off x="1957" y="344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" name="Arc 338"/>
            <p:cNvSpPr>
              <a:spLocks/>
            </p:cNvSpPr>
            <p:nvPr/>
          </p:nvSpPr>
          <p:spPr bwMode="auto">
            <a:xfrm rot="-3875019">
              <a:off x="2070" y="3493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" name="Arc 339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" name="Freeform 340"/>
            <p:cNvSpPr>
              <a:spLocks/>
            </p:cNvSpPr>
            <p:nvPr/>
          </p:nvSpPr>
          <p:spPr bwMode="auto">
            <a:xfrm rot="10787483">
              <a:off x="1948" y="3411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7" name="Line 341"/>
            <p:cNvSpPr>
              <a:spLocks noChangeShapeType="1"/>
            </p:cNvSpPr>
            <p:nvPr/>
          </p:nvSpPr>
          <p:spPr bwMode="auto">
            <a:xfrm rot="10787483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8" name="Line 342"/>
            <p:cNvSpPr>
              <a:spLocks noChangeShapeType="1"/>
            </p:cNvSpPr>
            <p:nvPr/>
          </p:nvSpPr>
          <p:spPr bwMode="auto">
            <a:xfrm rot="10787483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9" name="Line 343"/>
            <p:cNvSpPr>
              <a:spLocks noChangeShapeType="1"/>
            </p:cNvSpPr>
            <p:nvPr/>
          </p:nvSpPr>
          <p:spPr bwMode="auto">
            <a:xfrm rot="10787483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0" name="Arc 344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1" name="Arc 345"/>
            <p:cNvSpPr>
              <a:spLocks/>
            </p:cNvSpPr>
            <p:nvPr/>
          </p:nvSpPr>
          <p:spPr bwMode="auto">
            <a:xfrm rot="-8149054" flipH="1" flipV="1">
              <a:off x="1953" y="341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2" name="Arc 346"/>
            <p:cNvSpPr>
              <a:spLocks/>
            </p:cNvSpPr>
            <p:nvPr/>
          </p:nvSpPr>
          <p:spPr bwMode="auto">
            <a:xfrm rot="-8149054">
              <a:off x="2024" y="3410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" name="Arc 347"/>
            <p:cNvSpPr>
              <a:spLocks/>
            </p:cNvSpPr>
            <p:nvPr/>
          </p:nvSpPr>
          <p:spPr bwMode="auto">
            <a:xfrm rot="-8149054">
              <a:off x="2138" y="3462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4" name="Arc 348"/>
            <p:cNvSpPr>
              <a:spLocks/>
            </p:cNvSpPr>
            <p:nvPr/>
          </p:nvSpPr>
          <p:spPr bwMode="auto">
            <a:xfrm rot="-8149054" flipH="1" flipV="1">
              <a:off x="2078" y="3464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5" name="Line 349"/>
            <p:cNvSpPr>
              <a:spLocks noChangeShapeType="1"/>
            </p:cNvSpPr>
            <p:nvPr/>
          </p:nvSpPr>
          <p:spPr bwMode="auto">
            <a:xfrm rot="-72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6" name="Line 350"/>
            <p:cNvSpPr>
              <a:spLocks noChangeShapeType="1"/>
            </p:cNvSpPr>
            <p:nvPr/>
          </p:nvSpPr>
          <p:spPr bwMode="auto">
            <a:xfrm rot="436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2" name="Group 351"/>
            <p:cNvGrpSpPr>
              <a:grpSpLocks/>
            </p:cNvGrpSpPr>
            <p:nvPr/>
          </p:nvGrpSpPr>
          <p:grpSpPr bwMode="auto">
            <a:xfrm rot="33448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574" name="Rectangle 35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75" name="Rectangle 35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3" name="Group 354"/>
            <p:cNvGrpSpPr>
              <a:grpSpLocks/>
            </p:cNvGrpSpPr>
            <p:nvPr/>
          </p:nvGrpSpPr>
          <p:grpSpPr bwMode="auto">
            <a:xfrm rot="-72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572" name="Rectangle 35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73" name="Rectangle 35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9" name="Rectangle 357"/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0" name="Rectangle 358"/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1" name="Rectangle 359"/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14" name="Text Box 360"/>
          <p:cNvSpPr txBox="1">
            <a:spLocks noChangeArrowheads="1"/>
          </p:cNvSpPr>
          <p:nvPr/>
        </p:nvSpPr>
        <p:spPr bwMode="auto">
          <a:xfrm>
            <a:off x="2088518" y="3330266"/>
            <a:ext cx="225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DICIGO</a:t>
            </a:r>
            <a:r>
              <a:rPr lang="ja-JP" altLang="en-US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Pathfinder</a:t>
            </a:r>
          </a:p>
        </p:txBody>
      </p:sp>
      <p:sp>
        <p:nvSpPr>
          <p:cNvPr id="615" name="Text Box 361"/>
          <p:cNvSpPr txBox="1">
            <a:spLocks noChangeArrowheads="1"/>
          </p:cNvSpPr>
          <p:nvPr/>
        </p:nvSpPr>
        <p:spPr bwMode="auto">
          <a:xfrm>
            <a:off x="4706776" y="3312569"/>
            <a:ext cx="185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9900"/>
                </a:solidFill>
                <a:latin typeface="Arial" charset="0"/>
              </a:rPr>
              <a:t>Pre-DECIGO</a:t>
            </a:r>
          </a:p>
        </p:txBody>
      </p:sp>
      <p:sp>
        <p:nvSpPr>
          <p:cNvPr id="616" name="Text Box 362"/>
          <p:cNvSpPr txBox="1">
            <a:spLocks noChangeArrowheads="1"/>
          </p:cNvSpPr>
          <p:nvPr/>
        </p:nvSpPr>
        <p:spPr bwMode="auto">
          <a:xfrm>
            <a:off x="7244687" y="3790950"/>
            <a:ext cx="124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FF"/>
                </a:solidFill>
                <a:latin typeface="Arial" charset="0"/>
              </a:rPr>
              <a:t>DECIGO</a:t>
            </a:r>
          </a:p>
        </p:txBody>
      </p:sp>
      <p:sp>
        <p:nvSpPr>
          <p:cNvPr id="617" name="AutoShape 363"/>
          <p:cNvSpPr>
            <a:spLocks noChangeArrowheads="1"/>
          </p:cNvSpPr>
          <p:nvPr/>
        </p:nvSpPr>
        <p:spPr bwMode="auto">
          <a:xfrm>
            <a:off x="893746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8" name="Text Box 364"/>
          <p:cNvSpPr txBox="1">
            <a:spLocks noChangeArrowheads="1"/>
          </p:cNvSpPr>
          <p:nvPr/>
        </p:nvSpPr>
        <p:spPr bwMode="auto">
          <a:xfrm>
            <a:off x="742619" y="2259013"/>
            <a:ext cx="1444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Arial" charset="0"/>
              </a:rPr>
              <a:t>R&amp;D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Arial" charset="0"/>
              </a:rPr>
              <a:t>Fabrication</a:t>
            </a:r>
          </a:p>
        </p:txBody>
      </p:sp>
      <p:sp>
        <p:nvSpPr>
          <p:cNvPr id="619" name="Text Box 365"/>
          <p:cNvSpPr txBox="1">
            <a:spLocks noChangeArrowheads="1"/>
          </p:cNvSpPr>
          <p:nvPr/>
        </p:nvSpPr>
        <p:spPr bwMode="auto">
          <a:xfrm>
            <a:off x="3565508" y="2230431"/>
            <a:ext cx="1444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Arial" charset="0"/>
              </a:rPr>
              <a:t>R&amp;D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Arial" charset="0"/>
              </a:rPr>
              <a:t>Fabrication</a:t>
            </a:r>
          </a:p>
        </p:txBody>
      </p:sp>
      <p:sp>
        <p:nvSpPr>
          <p:cNvPr id="620" name="Text Box 366"/>
          <p:cNvSpPr txBox="1">
            <a:spLocks noChangeArrowheads="1"/>
          </p:cNvSpPr>
          <p:nvPr/>
        </p:nvSpPr>
        <p:spPr bwMode="auto">
          <a:xfrm>
            <a:off x="5905483" y="2230431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Arial" charset="0"/>
              </a:rPr>
              <a:t>R&amp;D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  <a:latin typeface="Arial" charset="0"/>
              </a:rPr>
              <a:t>Fabrication</a:t>
            </a:r>
          </a:p>
        </p:txBody>
      </p:sp>
      <p:sp>
        <p:nvSpPr>
          <p:cNvPr id="621" name="AutoShape 367"/>
          <p:cNvSpPr>
            <a:spLocks noChangeArrowheads="1"/>
          </p:cNvSpPr>
          <p:nvPr/>
        </p:nvSpPr>
        <p:spPr bwMode="auto">
          <a:xfrm>
            <a:off x="3071802" y="178592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" name="AutoShape 368"/>
          <p:cNvSpPr>
            <a:spLocks noChangeArrowheads="1"/>
          </p:cNvSpPr>
          <p:nvPr/>
        </p:nvSpPr>
        <p:spPr bwMode="auto">
          <a:xfrm>
            <a:off x="7572396" y="178592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3" name="AutoShape 369"/>
          <p:cNvSpPr>
            <a:spLocks noChangeArrowheads="1"/>
          </p:cNvSpPr>
          <p:nvPr/>
        </p:nvSpPr>
        <p:spPr bwMode="auto">
          <a:xfrm>
            <a:off x="5286380" y="178592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" name="AutoShape 370"/>
          <p:cNvSpPr>
            <a:spLocks noChangeArrowheads="1"/>
          </p:cNvSpPr>
          <p:nvPr/>
        </p:nvSpPr>
        <p:spPr bwMode="auto">
          <a:xfrm>
            <a:off x="3744896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5" name="AutoShape 371"/>
          <p:cNvSpPr>
            <a:spLocks noChangeArrowheads="1"/>
          </p:cNvSpPr>
          <p:nvPr/>
        </p:nvSpPr>
        <p:spPr bwMode="auto">
          <a:xfrm>
            <a:off x="5995971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26" name="Picture 372" descr="Earth-and-DPF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14546" y="2500306"/>
            <a:ext cx="14398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" name="Picture 355" descr="クリップボード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87104" y="3054112"/>
            <a:ext cx="1083287" cy="871139"/>
          </a:xfrm>
          <a:prstGeom prst="rect">
            <a:avLst/>
          </a:prstGeom>
          <a:noFill/>
        </p:spPr>
      </p:pic>
      <p:sp>
        <p:nvSpPr>
          <p:cNvPr id="314" name="Text Box 356"/>
          <p:cNvSpPr txBox="1">
            <a:spLocks noChangeArrowheads="1"/>
          </p:cNvSpPr>
          <p:nvPr/>
        </p:nvSpPr>
        <p:spPr bwMode="auto">
          <a:xfrm>
            <a:off x="818204" y="3892912"/>
            <a:ext cx="930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SWIM</a:t>
            </a:r>
          </a:p>
        </p:txBody>
      </p:sp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4971E773-0E1C-438D-B7D9-0E399B05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AAD64-8A2F-400F-A9CA-735F7888519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/>
          <p:cNvGrpSpPr>
            <a:grpSpLocks/>
          </p:cNvGrpSpPr>
          <p:nvPr/>
        </p:nvGrpSpPr>
        <p:grpSpPr bwMode="auto">
          <a:xfrm rot="2627356">
            <a:off x="1158875" y="1485900"/>
            <a:ext cx="3421063" cy="641350"/>
            <a:chOff x="2370" y="1876"/>
            <a:chExt cx="2155" cy="404"/>
          </a:xfrm>
        </p:grpSpPr>
        <p:grpSp>
          <p:nvGrpSpPr>
            <p:cNvPr id="282627" name="Group 3"/>
            <p:cNvGrpSpPr>
              <a:grpSpLocks/>
            </p:cNvGrpSpPr>
            <p:nvPr/>
          </p:nvGrpSpPr>
          <p:grpSpPr bwMode="auto">
            <a:xfrm>
              <a:off x="3447" y="1876"/>
              <a:ext cx="1078" cy="404"/>
              <a:chOff x="499" y="742"/>
              <a:chExt cx="4990" cy="1870"/>
            </a:xfrm>
          </p:grpSpPr>
          <p:grpSp>
            <p:nvGrpSpPr>
              <p:cNvPr id="282628" name="Group 4"/>
              <p:cNvGrpSpPr>
                <a:grpSpLocks/>
              </p:cNvGrpSpPr>
              <p:nvPr/>
            </p:nvGrpSpPr>
            <p:grpSpPr bwMode="auto">
              <a:xfrm>
                <a:off x="499" y="742"/>
                <a:ext cx="4990" cy="509"/>
                <a:chOff x="555" y="742"/>
                <a:chExt cx="4990" cy="509"/>
              </a:xfrm>
            </p:grpSpPr>
            <p:grpSp>
              <p:nvGrpSpPr>
                <p:cNvPr id="282629" name="Group 5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30" name="Freeform 6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31" name="Freeform 7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2632" name="Group 8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33" name="Freeform 9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34" name="Freeform 10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635" name="Group 11"/>
              <p:cNvGrpSpPr>
                <a:grpSpLocks/>
              </p:cNvGrpSpPr>
              <p:nvPr/>
            </p:nvGrpSpPr>
            <p:grpSpPr bwMode="auto">
              <a:xfrm>
                <a:off x="499" y="1423"/>
                <a:ext cx="4990" cy="509"/>
                <a:chOff x="555" y="742"/>
                <a:chExt cx="4990" cy="509"/>
              </a:xfrm>
            </p:grpSpPr>
            <p:grpSp>
              <p:nvGrpSpPr>
                <p:cNvPr id="282636" name="Group 12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37" name="Freeform 13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38" name="Freeform 14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2639" name="Group 15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40" name="Freeform 16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41" name="Freeform 17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642" name="Group 18"/>
              <p:cNvGrpSpPr>
                <a:grpSpLocks/>
              </p:cNvGrpSpPr>
              <p:nvPr/>
            </p:nvGrpSpPr>
            <p:grpSpPr bwMode="auto">
              <a:xfrm>
                <a:off x="499" y="2103"/>
                <a:ext cx="4990" cy="509"/>
                <a:chOff x="555" y="742"/>
                <a:chExt cx="4990" cy="509"/>
              </a:xfrm>
            </p:grpSpPr>
            <p:grpSp>
              <p:nvGrpSpPr>
                <p:cNvPr id="282643" name="Group 19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44" name="Freeform 20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45" name="Freeform 21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2646" name="Group 22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47" name="Freeform 23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48" name="Freeform 24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82649" name="Group 25"/>
            <p:cNvGrpSpPr>
              <a:grpSpLocks/>
            </p:cNvGrpSpPr>
            <p:nvPr/>
          </p:nvGrpSpPr>
          <p:grpSpPr bwMode="auto">
            <a:xfrm>
              <a:off x="2370" y="1876"/>
              <a:ext cx="1078" cy="404"/>
              <a:chOff x="499" y="742"/>
              <a:chExt cx="4990" cy="1870"/>
            </a:xfrm>
          </p:grpSpPr>
          <p:grpSp>
            <p:nvGrpSpPr>
              <p:cNvPr id="282650" name="Group 26"/>
              <p:cNvGrpSpPr>
                <a:grpSpLocks/>
              </p:cNvGrpSpPr>
              <p:nvPr/>
            </p:nvGrpSpPr>
            <p:grpSpPr bwMode="auto">
              <a:xfrm>
                <a:off x="499" y="742"/>
                <a:ext cx="4990" cy="509"/>
                <a:chOff x="555" y="742"/>
                <a:chExt cx="4990" cy="509"/>
              </a:xfrm>
            </p:grpSpPr>
            <p:grpSp>
              <p:nvGrpSpPr>
                <p:cNvPr id="282651" name="Group 27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52" name="Freeform 28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53" name="Freeform 29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2654" name="Group 30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55" name="Freeform 31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56" name="Freeform 32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657" name="Group 33"/>
              <p:cNvGrpSpPr>
                <a:grpSpLocks/>
              </p:cNvGrpSpPr>
              <p:nvPr/>
            </p:nvGrpSpPr>
            <p:grpSpPr bwMode="auto">
              <a:xfrm>
                <a:off x="499" y="1423"/>
                <a:ext cx="4990" cy="509"/>
                <a:chOff x="555" y="742"/>
                <a:chExt cx="4990" cy="509"/>
              </a:xfrm>
            </p:grpSpPr>
            <p:grpSp>
              <p:nvGrpSpPr>
                <p:cNvPr id="282658" name="Group 34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59" name="Freeform 35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60" name="Freeform 36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2661" name="Group 37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62" name="Freeform 38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63" name="Freeform 39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664" name="Group 40"/>
              <p:cNvGrpSpPr>
                <a:grpSpLocks/>
              </p:cNvGrpSpPr>
              <p:nvPr/>
            </p:nvGrpSpPr>
            <p:grpSpPr bwMode="auto">
              <a:xfrm>
                <a:off x="499" y="2103"/>
                <a:ext cx="4990" cy="509"/>
                <a:chOff x="555" y="742"/>
                <a:chExt cx="4990" cy="509"/>
              </a:xfrm>
            </p:grpSpPr>
            <p:grpSp>
              <p:nvGrpSpPr>
                <p:cNvPr id="282665" name="Group 41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66" name="Freeform 42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67" name="Freeform 43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2668" name="Group 44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69" name="Freeform 45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670" name="Freeform 46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282671" name="Rectangle 47"/>
          <p:cNvSpPr>
            <a:spLocks noChangeArrowheads="1"/>
          </p:cNvSpPr>
          <p:nvPr/>
        </p:nvSpPr>
        <p:spPr bwMode="auto">
          <a:xfrm rot="2627356">
            <a:off x="1247775" y="960438"/>
            <a:ext cx="2339975" cy="80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72" name="Rectangle 48"/>
          <p:cNvSpPr>
            <a:spLocks noChangeArrowheads="1"/>
          </p:cNvSpPr>
          <p:nvPr/>
        </p:nvSpPr>
        <p:spPr bwMode="auto">
          <a:xfrm rot="2627356">
            <a:off x="3854450" y="2986088"/>
            <a:ext cx="1349375" cy="80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82673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98613"/>
            <a:ext cx="1454150" cy="415925"/>
          </a:xfrm>
          <a:prstGeom prst="rect">
            <a:avLst/>
          </a:prstGeom>
          <a:noFill/>
          <a:ln>
            <a:noFill/>
          </a:ln>
          <a:effectLst>
            <a:outerShdw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74" name="Rectangle 50"/>
          <p:cNvSpPr>
            <a:spLocks noGrp="1" noChangeArrowheads="1"/>
          </p:cNvSpPr>
          <p:nvPr>
            <p:ph type="title"/>
          </p:nvPr>
        </p:nvSpPr>
        <p:spPr>
          <a:xfrm>
            <a:off x="176213" y="307975"/>
            <a:ext cx="8705850" cy="1143000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Interferometric GW detector</a:t>
            </a:r>
            <a:endParaRPr lang="ja-JP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675" name="Line 51"/>
          <p:cNvSpPr>
            <a:spLocks noChangeShapeType="1"/>
          </p:cNvSpPr>
          <p:nvPr/>
        </p:nvSpPr>
        <p:spPr bwMode="auto">
          <a:xfrm>
            <a:off x="4652963" y="4827588"/>
            <a:ext cx="393700" cy="1460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76" name="Line 52"/>
          <p:cNvSpPr>
            <a:spLocks noChangeShapeType="1"/>
          </p:cNvSpPr>
          <p:nvPr/>
        </p:nvSpPr>
        <p:spPr bwMode="auto">
          <a:xfrm flipV="1">
            <a:off x="4595813" y="3763963"/>
            <a:ext cx="754062" cy="76041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77" name="Freeform 53"/>
          <p:cNvSpPr>
            <a:spLocks/>
          </p:cNvSpPr>
          <p:nvPr/>
        </p:nvSpPr>
        <p:spPr bwMode="auto">
          <a:xfrm>
            <a:off x="4367213" y="4383088"/>
            <a:ext cx="330200" cy="638175"/>
          </a:xfrm>
          <a:custGeom>
            <a:avLst/>
            <a:gdLst>
              <a:gd name="T0" fmla="*/ 0 w 208"/>
              <a:gd name="T1" fmla="*/ 18 h 402"/>
              <a:gd name="T2" fmla="*/ 139 w 208"/>
              <a:gd name="T3" fmla="*/ 0 h 402"/>
              <a:gd name="T4" fmla="*/ 208 w 208"/>
              <a:gd name="T5" fmla="*/ 185 h 402"/>
              <a:gd name="T6" fmla="*/ 193 w 208"/>
              <a:gd name="T7" fmla="*/ 383 h 402"/>
              <a:gd name="T8" fmla="*/ 52 w 208"/>
              <a:gd name="T9" fmla="*/ 402 h 402"/>
              <a:gd name="T10" fmla="*/ 0 w 208"/>
              <a:gd name="T11" fmla="*/ 18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402">
                <a:moveTo>
                  <a:pt x="0" y="18"/>
                </a:moveTo>
                <a:lnTo>
                  <a:pt x="139" y="0"/>
                </a:lnTo>
                <a:lnTo>
                  <a:pt x="208" y="185"/>
                </a:lnTo>
                <a:lnTo>
                  <a:pt x="193" y="383"/>
                </a:lnTo>
                <a:lnTo>
                  <a:pt x="52" y="402"/>
                </a:lnTo>
                <a:lnTo>
                  <a:pt x="0" y="18"/>
                </a:lnTo>
                <a:close/>
              </a:path>
            </a:pathLst>
          </a:custGeom>
          <a:solidFill>
            <a:srgbClr val="66CCFF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2678" name="Group 54"/>
          <p:cNvGrpSpPr>
            <a:grpSpLocks/>
          </p:cNvGrpSpPr>
          <p:nvPr/>
        </p:nvGrpSpPr>
        <p:grpSpPr bwMode="auto">
          <a:xfrm>
            <a:off x="4330700" y="4371975"/>
            <a:ext cx="366713" cy="655638"/>
            <a:chOff x="948" y="3133"/>
            <a:chExt cx="231" cy="413"/>
          </a:xfrm>
        </p:grpSpPr>
        <p:grpSp>
          <p:nvGrpSpPr>
            <p:cNvPr id="282679" name="Group 55"/>
            <p:cNvGrpSpPr>
              <a:grpSpLocks/>
            </p:cNvGrpSpPr>
            <p:nvPr/>
          </p:nvGrpSpPr>
          <p:grpSpPr bwMode="auto">
            <a:xfrm rot="15730898">
              <a:off x="962" y="3305"/>
              <a:ext cx="389" cy="45"/>
              <a:chOff x="612" y="3237"/>
              <a:chExt cx="908" cy="454"/>
            </a:xfrm>
          </p:grpSpPr>
          <p:sp>
            <p:nvSpPr>
              <p:cNvPr id="282680" name="Arc 56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681" name="Arc 57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282682" name="Oval 58"/>
            <p:cNvSpPr>
              <a:spLocks noChangeArrowheads="1"/>
            </p:cNvSpPr>
            <p:nvPr/>
          </p:nvSpPr>
          <p:spPr bwMode="auto">
            <a:xfrm rot="15730898">
              <a:off x="798" y="3307"/>
              <a:ext cx="389" cy="90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683" name="Line 59"/>
            <p:cNvSpPr>
              <a:spLocks noChangeShapeType="1"/>
            </p:cNvSpPr>
            <p:nvPr/>
          </p:nvSpPr>
          <p:spPr bwMode="auto">
            <a:xfrm flipV="1">
              <a:off x="970" y="3139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684" name="Line 60"/>
            <p:cNvSpPr>
              <a:spLocks noChangeShapeType="1"/>
            </p:cNvSpPr>
            <p:nvPr/>
          </p:nvSpPr>
          <p:spPr bwMode="auto">
            <a:xfrm flipV="1">
              <a:off x="1021" y="3525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82685" name="Line 61"/>
          <p:cNvSpPr>
            <a:spLocks noChangeShapeType="1"/>
          </p:cNvSpPr>
          <p:nvPr/>
        </p:nvSpPr>
        <p:spPr bwMode="auto">
          <a:xfrm flipV="1">
            <a:off x="4500563" y="3913188"/>
            <a:ext cx="0" cy="525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86" name="Line 62"/>
          <p:cNvSpPr>
            <a:spLocks noChangeShapeType="1"/>
          </p:cNvSpPr>
          <p:nvPr/>
        </p:nvSpPr>
        <p:spPr bwMode="auto">
          <a:xfrm flipV="1">
            <a:off x="3798888" y="4737100"/>
            <a:ext cx="593725" cy="5984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2687" name="Group 63"/>
          <p:cNvGrpSpPr>
            <a:grpSpLocks/>
          </p:cNvGrpSpPr>
          <p:nvPr/>
        </p:nvGrpSpPr>
        <p:grpSpPr bwMode="auto">
          <a:xfrm>
            <a:off x="3255963" y="5259388"/>
            <a:ext cx="765175" cy="688975"/>
            <a:chOff x="1737" y="3415"/>
            <a:chExt cx="482" cy="434"/>
          </a:xfrm>
        </p:grpSpPr>
        <p:sp>
          <p:nvSpPr>
            <p:cNvPr id="282688" name="AutoShape 64"/>
            <p:cNvSpPr>
              <a:spLocks noChangeArrowheads="1"/>
            </p:cNvSpPr>
            <p:nvPr/>
          </p:nvSpPr>
          <p:spPr bwMode="auto">
            <a:xfrm rot="5400000">
              <a:off x="1709" y="3670"/>
              <a:ext cx="207" cy="151"/>
            </a:xfrm>
            <a:prstGeom prst="parallelogram">
              <a:avLst>
                <a:gd name="adj" fmla="val 32450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689" name="AutoShape 65"/>
            <p:cNvSpPr>
              <a:spLocks noChangeArrowheads="1"/>
            </p:cNvSpPr>
            <p:nvPr/>
          </p:nvSpPr>
          <p:spPr bwMode="auto">
            <a:xfrm rot="-2618951">
              <a:off x="1790" y="3601"/>
              <a:ext cx="429" cy="114"/>
            </a:xfrm>
            <a:prstGeom prst="parallelogram">
              <a:avLst>
                <a:gd name="adj" fmla="val 96013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690" name="AutoShape 66"/>
            <p:cNvSpPr>
              <a:spLocks noChangeArrowheads="1"/>
            </p:cNvSpPr>
            <p:nvPr/>
          </p:nvSpPr>
          <p:spPr bwMode="auto">
            <a:xfrm rot="11833878">
              <a:off x="1773" y="3415"/>
              <a:ext cx="313" cy="281"/>
            </a:xfrm>
            <a:prstGeom prst="parallelogram">
              <a:avLst>
                <a:gd name="adj" fmla="val 55034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82691" name="AutoShape 67"/>
          <p:cNvSpPr>
            <a:spLocks noChangeArrowheads="1"/>
          </p:cNvSpPr>
          <p:nvPr/>
        </p:nvSpPr>
        <p:spPr bwMode="auto">
          <a:xfrm rot="1179822">
            <a:off x="4302125" y="3778250"/>
            <a:ext cx="414338" cy="227013"/>
          </a:xfrm>
          <a:prstGeom prst="parallelogram">
            <a:avLst>
              <a:gd name="adj" fmla="val 49651"/>
            </a:avLst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92" name="Line 68"/>
          <p:cNvSpPr>
            <a:spLocks noChangeShapeType="1"/>
          </p:cNvSpPr>
          <p:nvPr/>
        </p:nvSpPr>
        <p:spPr bwMode="auto">
          <a:xfrm>
            <a:off x="2911475" y="4186238"/>
            <a:ext cx="1484313" cy="5508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93" name="Text Box 69"/>
          <p:cNvSpPr txBox="1">
            <a:spLocks noChangeArrowheads="1"/>
          </p:cNvSpPr>
          <p:nvPr/>
        </p:nvSpPr>
        <p:spPr bwMode="auto">
          <a:xfrm>
            <a:off x="3232929" y="5910892"/>
            <a:ext cx="830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Laser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94" name="Text Box 70"/>
          <p:cNvSpPr txBox="1">
            <a:spLocks noChangeArrowheads="1"/>
          </p:cNvSpPr>
          <p:nvPr/>
        </p:nvSpPr>
        <p:spPr bwMode="auto">
          <a:xfrm>
            <a:off x="6097109" y="4871648"/>
            <a:ext cx="20376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Interfering light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95" name="Text Box 71"/>
          <p:cNvSpPr txBox="1">
            <a:spLocks noChangeArrowheads="1"/>
          </p:cNvSpPr>
          <p:nvPr/>
        </p:nvSpPr>
        <p:spPr bwMode="auto">
          <a:xfrm>
            <a:off x="2595951" y="4608034"/>
            <a:ext cx="171725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Beam splitter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96" name="Text Box 72"/>
          <p:cNvSpPr txBox="1">
            <a:spLocks noChangeArrowheads="1"/>
          </p:cNvSpPr>
          <p:nvPr/>
        </p:nvSpPr>
        <p:spPr bwMode="auto">
          <a:xfrm>
            <a:off x="1742536" y="4362449"/>
            <a:ext cx="9661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Mirror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697" name="Text Box 73"/>
          <p:cNvSpPr txBox="1">
            <a:spLocks noChangeArrowheads="1"/>
          </p:cNvSpPr>
          <p:nvPr/>
        </p:nvSpPr>
        <p:spPr bwMode="auto">
          <a:xfrm>
            <a:off x="5787995" y="3689680"/>
            <a:ext cx="9578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Mirror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2698" name="Group 74"/>
          <p:cNvGrpSpPr>
            <a:grpSpLocks/>
          </p:cNvGrpSpPr>
          <p:nvPr/>
        </p:nvGrpSpPr>
        <p:grpSpPr bwMode="auto">
          <a:xfrm>
            <a:off x="2436813" y="3165475"/>
            <a:ext cx="873125" cy="1287463"/>
            <a:chOff x="1630" y="2027"/>
            <a:chExt cx="550" cy="811"/>
          </a:xfrm>
        </p:grpSpPr>
        <p:grpSp>
          <p:nvGrpSpPr>
            <p:cNvPr id="282699" name="Group 75"/>
            <p:cNvGrpSpPr>
              <a:grpSpLocks/>
            </p:cNvGrpSpPr>
            <p:nvPr/>
          </p:nvGrpSpPr>
          <p:grpSpPr bwMode="auto">
            <a:xfrm>
              <a:off x="1630" y="2027"/>
              <a:ext cx="280" cy="811"/>
              <a:chOff x="1630" y="2027"/>
              <a:chExt cx="280" cy="811"/>
            </a:xfrm>
          </p:grpSpPr>
          <p:grpSp>
            <p:nvGrpSpPr>
              <p:cNvPr id="282700" name="Group 76"/>
              <p:cNvGrpSpPr>
                <a:grpSpLocks/>
              </p:cNvGrpSpPr>
              <p:nvPr/>
            </p:nvGrpSpPr>
            <p:grpSpPr bwMode="auto">
              <a:xfrm>
                <a:off x="1630" y="2370"/>
                <a:ext cx="280" cy="468"/>
                <a:chOff x="1620" y="2135"/>
                <a:chExt cx="280" cy="468"/>
              </a:xfrm>
            </p:grpSpPr>
            <p:sp>
              <p:nvSpPr>
                <p:cNvPr id="282701" name="Freeform 77"/>
                <p:cNvSpPr>
                  <a:spLocks/>
                </p:cNvSpPr>
                <p:nvPr/>
              </p:nvSpPr>
              <p:spPr bwMode="auto">
                <a:xfrm>
                  <a:off x="1620" y="2162"/>
                  <a:ext cx="255" cy="427"/>
                </a:xfrm>
                <a:custGeom>
                  <a:avLst/>
                  <a:gdLst>
                    <a:gd name="T0" fmla="*/ 147 w 255"/>
                    <a:gd name="T1" fmla="*/ 0 h 427"/>
                    <a:gd name="T2" fmla="*/ 255 w 255"/>
                    <a:gd name="T3" fmla="*/ 37 h 427"/>
                    <a:gd name="T4" fmla="*/ 125 w 255"/>
                    <a:gd name="T5" fmla="*/ 427 h 427"/>
                    <a:gd name="T6" fmla="*/ 0 w 255"/>
                    <a:gd name="T7" fmla="*/ 382 h 427"/>
                    <a:gd name="T8" fmla="*/ 6 w 255"/>
                    <a:gd name="T9" fmla="*/ 162 h 427"/>
                    <a:gd name="T10" fmla="*/ 147 w 255"/>
                    <a:gd name="T11" fmla="*/ 0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5" h="427">
                      <a:moveTo>
                        <a:pt x="147" y="0"/>
                      </a:moveTo>
                      <a:lnTo>
                        <a:pt x="255" y="37"/>
                      </a:lnTo>
                      <a:lnTo>
                        <a:pt x="125" y="427"/>
                      </a:lnTo>
                      <a:lnTo>
                        <a:pt x="0" y="382"/>
                      </a:lnTo>
                      <a:lnTo>
                        <a:pt x="6" y="16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grpSp>
              <p:nvGrpSpPr>
                <p:cNvPr id="282702" name="Group 78"/>
                <p:cNvGrpSpPr>
                  <a:grpSpLocks/>
                </p:cNvGrpSpPr>
                <p:nvPr/>
              </p:nvGrpSpPr>
              <p:grpSpPr bwMode="auto">
                <a:xfrm>
                  <a:off x="1622" y="2135"/>
                  <a:ext cx="278" cy="468"/>
                  <a:chOff x="1009" y="1650"/>
                  <a:chExt cx="278" cy="468"/>
                </a:xfrm>
              </p:grpSpPr>
              <p:grpSp>
                <p:nvGrpSpPr>
                  <p:cNvPr id="282703" name="Group 79"/>
                  <p:cNvGrpSpPr>
                    <a:grpSpLocks/>
                  </p:cNvGrpSpPr>
                  <p:nvPr/>
                </p:nvGrpSpPr>
                <p:grpSpPr bwMode="auto">
                  <a:xfrm rot="6654216">
                    <a:off x="845" y="1814"/>
                    <a:ext cx="412" cy="83"/>
                    <a:chOff x="612" y="3237"/>
                    <a:chExt cx="908" cy="454"/>
                  </a:xfrm>
                </p:grpSpPr>
                <p:sp>
                  <p:nvSpPr>
                    <p:cNvPr id="282704" name="Arc 80"/>
                    <p:cNvSpPr>
                      <a:spLocks/>
                    </p:cNvSpPr>
                    <p:nvPr/>
                  </p:nvSpPr>
                  <p:spPr bwMode="auto">
                    <a:xfrm flipV="1">
                      <a:off x="1066" y="3237"/>
                      <a:ext cx="454" cy="454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82705" name="Arc 81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612" y="3237"/>
                      <a:ext cx="454" cy="454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282706" name="Oval 82"/>
                  <p:cNvSpPr>
                    <a:spLocks noChangeArrowheads="1"/>
                  </p:cNvSpPr>
                  <p:nvPr/>
                </p:nvSpPr>
                <p:spPr bwMode="auto">
                  <a:xfrm rot="6527689">
                    <a:off x="999" y="1829"/>
                    <a:ext cx="412" cy="165"/>
                  </a:xfrm>
                  <a:prstGeom prst="ellipse">
                    <a:avLst/>
                  </a:pr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70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155" y="1675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708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1015" y="2064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282709" name="Line 85"/>
              <p:cNvSpPr>
                <a:spLocks noChangeShapeType="1"/>
              </p:cNvSpPr>
              <p:nvPr/>
            </p:nvSpPr>
            <p:spPr bwMode="auto">
              <a:xfrm flipV="1">
                <a:off x="1776" y="2109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710" name="AutoShape 86"/>
              <p:cNvSpPr>
                <a:spLocks noChangeArrowheads="1"/>
              </p:cNvSpPr>
              <p:nvPr/>
            </p:nvSpPr>
            <p:spPr bwMode="auto">
              <a:xfrm rot="1179822">
                <a:off x="1648" y="2027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282711" name="Line 87"/>
            <p:cNvSpPr>
              <a:spLocks noChangeShapeType="1"/>
            </p:cNvSpPr>
            <p:nvPr/>
          </p:nvSpPr>
          <p:spPr bwMode="auto">
            <a:xfrm>
              <a:off x="1835" y="2637"/>
              <a:ext cx="345" cy="1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82712" name="Group 88"/>
          <p:cNvGrpSpPr>
            <a:grpSpLocks/>
          </p:cNvGrpSpPr>
          <p:nvPr/>
        </p:nvGrpSpPr>
        <p:grpSpPr bwMode="auto">
          <a:xfrm>
            <a:off x="4957763" y="2819400"/>
            <a:ext cx="717550" cy="1339850"/>
            <a:chOff x="3151" y="1749"/>
            <a:chExt cx="452" cy="844"/>
          </a:xfrm>
        </p:grpSpPr>
        <p:grpSp>
          <p:nvGrpSpPr>
            <p:cNvPr id="282713" name="Group 89"/>
            <p:cNvGrpSpPr>
              <a:grpSpLocks/>
            </p:cNvGrpSpPr>
            <p:nvPr/>
          </p:nvGrpSpPr>
          <p:grpSpPr bwMode="auto">
            <a:xfrm>
              <a:off x="3228" y="1749"/>
              <a:ext cx="375" cy="820"/>
              <a:chOff x="3228" y="1749"/>
              <a:chExt cx="375" cy="820"/>
            </a:xfrm>
          </p:grpSpPr>
          <p:sp>
            <p:nvSpPr>
              <p:cNvPr id="282714" name="Freeform 90"/>
              <p:cNvSpPr>
                <a:spLocks/>
              </p:cNvSpPr>
              <p:nvPr/>
            </p:nvSpPr>
            <p:spPr bwMode="auto">
              <a:xfrm>
                <a:off x="3261" y="2145"/>
                <a:ext cx="342" cy="355"/>
              </a:xfrm>
              <a:custGeom>
                <a:avLst/>
                <a:gdLst>
                  <a:gd name="T0" fmla="*/ 0 w 342"/>
                  <a:gd name="T1" fmla="*/ 72 h 355"/>
                  <a:gd name="T2" fmla="*/ 73 w 342"/>
                  <a:gd name="T3" fmla="*/ 0 h 355"/>
                  <a:gd name="T4" fmla="*/ 312 w 342"/>
                  <a:gd name="T5" fmla="*/ 45 h 355"/>
                  <a:gd name="T6" fmla="*/ 342 w 342"/>
                  <a:gd name="T7" fmla="*/ 289 h 355"/>
                  <a:gd name="T8" fmla="*/ 268 w 342"/>
                  <a:gd name="T9" fmla="*/ 355 h 355"/>
                  <a:gd name="T10" fmla="*/ 0 w 342"/>
                  <a:gd name="T11" fmla="*/ 72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355">
                    <a:moveTo>
                      <a:pt x="0" y="72"/>
                    </a:moveTo>
                    <a:lnTo>
                      <a:pt x="73" y="0"/>
                    </a:lnTo>
                    <a:lnTo>
                      <a:pt x="312" y="45"/>
                    </a:lnTo>
                    <a:lnTo>
                      <a:pt x="342" y="289"/>
                    </a:lnTo>
                    <a:lnTo>
                      <a:pt x="268" y="35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6CCFF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282715" name="Group 91"/>
              <p:cNvGrpSpPr>
                <a:grpSpLocks/>
              </p:cNvGrpSpPr>
              <p:nvPr/>
            </p:nvGrpSpPr>
            <p:grpSpPr bwMode="auto">
              <a:xfrm rot="-212101">
                <a:off x="3228" y="2052"/>
                <a:ext cx="370" cy="517"/>
                <a:chOff x="3389" y="1057"/>
                <a:chExt cx="370" cy="517"/>
              </a:xfrm>
            </p:grpSpPr>
            <p:grpSp>
              <p:nvGrpSpPr>
                <p:cNvPr id="282716" name="Group 92"/>
                <p:cNvGrpSpPr>
                  <a:grpSpLocks/>
                </p:cNvGrpSpPr>
                <p:nvPr/>
              </p:nvGrpSpPr>
              <p:grpSpPr bwMode="auto">
                <a:xfrm rot="13774436">
                  <a:off x="3486" y="1179"/>
                  <a:ext cx="395" cy="151"/>
                  <a:chOff x="612" y="3237"/>
                  <a:chExt cx="908" cy="454"/>
                </a:xfrm>
              </p:grpSpPr>
              <p:sp>
                <p:nvSpPr>
                  <p:cNvPr id="282717" name="Arc 93"/>
                  <p:cNvSpPr>
                    <a:spLocks/>
                  </p:cNvSpPr>
                  <p:nvPr/>
                </p:nvSpPr>
                <p:spPr bwMode="auto">
                  <a:xfrm flipV="1">
                    <a:off x="1066" y="3237"/>
                    <a:ext cx="454" cy="45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82718" name="Arc 94"/>
                  <p:cNvSpPr>
                    <a:spLocks/>
                  </p:cNvSpPr>
                  <p:nvPr/>
                </p:nvSpPr>
                <p:spPr bwMode="auto">
                  <a:xfrm flipH="1" flipV="1">
                    <a:off x="612" y="3237"/>
                    <a:ext cx="454" cy="45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282719" name="Oval 95"/>
                <p:cNvSpPr>
                  <a:spLocks noChangeArrowheads="1"/>
                </p:cNvSpPr>
                <p:nvPr/>
              </p:nvSpPr>
              <p:spPr bwMode="auto">
                <a:xfrm rot="13774436">
                  <a:off x="3342" y="1226"/>
                  <a:ext cx="395" cy="301"/>
                </a:xfrm>
                <a:prstGeom prst="ellipse">
                  <a:avLst/>
                </a:pr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282720" name="Line 96"/>
              <p:cNvSpPr>
                <a:spLocks noChangeShapeType="1"/>
              </p:cNvSpPr>
              <p:nvPr/>
            </p:nvSpPr>
            <p:spPr bwMode="auto">
              <a:xfrm flipV="1">
                <a:off x="3243" y="2148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721" name="Line 97"/>
              <p:cNvSpPr>
                <a:spLocks noChangeShapeType="1"/>
              </p:cNvSpPr>
              <p:nvPr/>
            </p:nvSpPr>
            <p:spPr bwMode="auto">
              <a:xfrm flipV="1">
                <a:off x="3517" y="2435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722" name="Line 98"/>
              <p:cNvSpPr>
                <a:spLocks noChangeShapeType="1"/>
              </p:cNvSpPr>
              <p:nvPr/>
            </p:nvSpPr>
            <p:spPr bwMode="auto">
              <a:xfrm flipV="1">
                <a:off x="3401" y="1830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723" name="AutoShape 99"/>
              <p:cNvSpPr>
                <a:spLocks noChangeArrowheads="1"/>
              </p:cNvSpPr>
              <p:nvPr/>
            </p:nvSpPr>
            <p:spPr bwMode="auto">
              <a:xfrm rot="1179822">
                <a:off x="3270" y="1749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282724" name="Line 100"/>
            <p:cNvSpPr>
              <a:spLocks noChangeShapeType="1"/>
            </p:cNvSpPr>
            <p:nvPr/>
          </p:nvSpPr>
          <p:spPr bwMode="auto">
            <a:xfrm flipV="1">
              <a:off x="3151" y="2374"/>
              <a:ext cx="217" cy="21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82725" name="Oval 101"/>
          <p:cNvSpPr>
            <a:spLocks noChangeArrowheads="1"/>
          </p:cNvSpPr>
          <p:nvPr/>
        </p:nvSpPr>
        <p:spPr bwMode="auto">
          <a:xfrm rot="1512623">
            <a:off x="5603875" y="4945063"/>
            <a:ext cx="215900" cy="544512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2726" name="Group 102"/>
          <p:cNvGrpSpPr>
            <a:grpSpLocks/>
          </p:cNvGrpSpPr>
          <p:nvPr/>
        </p:nvGrpSpPr>
        <p:grpSpPr bwMode="auto">
          <a:xfrm>
            <a:off x="5353050" y="4418013"/>
            <a:ext cx="719138" cy="1619250"/>
            <a:chOff x="3901" y="2954"/>
            <a:chExt cx="453" cy="1020"/>
          </a:xfrm>
        </p:grpSpPr>
        <p:sp>
          <p:nvSpPr>
            <p:cNvPr id="282727" name="Freeform 103"/>
            <p:cNvSpPr>
              <a:spLocks/>
            </p:cNvSpPr>
            <p:nvPr/>
          </p:nvSpPr>
          <p:spPr bwMode="auto">
            <a:xfrm>
              <a:off x="3901" y="2954"/>
              <a:ext cx="453" cy="1020"/>
            </a:xfrm>
            <a:custGeom>
              <a:avLst/>
              <a:gdLst>
                <a:gd name="T0" fmla="*/ 0 w 227"/>
                <a:gd name="T1" fmla="*/ 510 h 510"/>
                <a:gd name="T2" fmla="*/ 227 w 227"/>
                <a:gd name="T3" fmla="*/ 283 h 510"/>
                <a:gd name="T4" fmla="*/ 227 w 227"/>
                <a:gd name="T5" fmla="*/ 0 h 510"/>
                <a:gd name="T6" fmla="*/ 0 w 227"/>
                <a:gd name="T7" fmla="*/ 227 h 510"/>
                <a:gd name="T8" fmla="*/ 0 w 22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510">
                  <a:moveTo>
                    <a:pt x="0" y="510"/>
                  </a:moveTo>
                  <a:lnTo>
                    <a:pt x="227" y="283"/>
                  </a:lnTo>
                  <a:lnTo>
                    <a:pt x="227" y="0"/>
                  </a:lnTo>
                  <a:lnTo>
                    <a:pt x="0" y="227"/>
                  </a:lnTo>
                  <a:lnTo>
                    <a:pt x="0" y="5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728" name="Line 104"/>
            <p:cNvSpPr>
              <a:spLocks noChangeShapeType="1"/>
            </p:cNvSpPr>
            <p:nvPr/>
          </p:nvSpPr>
          <p:spPr bwMode="auto">
            <a:xfrm>
              <a:off x="4127" y="3181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729" name="Line 105"/>
            <p:cNvSpPr>
              <a:spLocks noChangeShapeType="1"/>
            </p:cNvSpPr>
            <p:nvPr/>
          </p:nvSpPr>
          <p:spPr bwMode="auto">
            <a:xfrm flipV="1">
              <a:off x="3901" y="3237"/>
              <a:ext cx="453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82730" name="Text Box 106"/>
          <p:cNvSpPr txBox="1">
            <a:spLocks noChangeArrowheads="1"/>
          </p:cNvSpPr>
          <p:nvPr/>
        </p:nvSpPr>
        <p:spPr bwMode="auto">
          <a:xfrm>
            <a:off x="4892406" y="4490409"/>
            <a:ext cx="69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Lens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731" name="Text Box 107"/>
          <p:cNvSpPr txBox="1">
            <a:spLocks noChangeArrowheads="1"/>
          </p:cNvSpPr>
          <p:nvPr/>
        </p:nvSpPr>
        <p:spPr bwMode="auto">
          <a:xfrm>
            <a:off x="5565326" y="5666447"/>
            <a:ext cx="141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Screen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2732" name="Group 108"/>
          <p:cNvGrpSpPr>
            <a:grpSpLocks/>
          </p:cNvGrpSpPr>
          <p:nvPr/>
        </p:nvGrpSpPr>
        <p:grpSpPr bwMode="auto">
          <a:xfrm>
            <a:off x="5032375" y="4832350"/>
            <a:ext cx="157163" cy="323850"/>
            <a:chOff x="2968" y="3229"/>
            <a:chExt cx="99" cy="204"/>
          </a:xfrm>
        </p:grpSpPr>
        <p:sp>
          <p:nvSpPr>
            <p:cNvPr id="282733" name="Freeform 109"/>
            <p:cNvSpPr>
              <a:spLocks/>
            </p:cNvSpPr>
            <p:nvPr/>
          </p:nvSpPr>
          <p:spPr bwMode="auto">
            <a:xfrm>
              <a:off x="2968" y="3241"/>
              <a:ext cx="98" cy="185"/>
            </a:xfrm>
            <a:custGeom>
              <a:avLst/>
              <a:gdLst>
                <a:gd name="T0" fmla="*/ 67 w 98"/>
                <a:gd name="T1" fmla="*/ 0 h 185"/>
                <a:gd name="T2" fmla="*/ 98 w 98"/>
                <a:gd name="T3" fmla="*/ 13 h 185"/>
                <a:gd name="T4" fmla="*/ 32 w 98"/>
                <a:gd name="T5" fmla="*/ 185 h 185"/>
                <a:gd name="T6" fmla="*/ 0 w 98"/>
                <a:gd name="T7" fmla="*/ 176 h 185"/>
                <a:gd name="T8" fmla="*/ 3 w 98"/>
                <a:gd name="T9" fmla="*/ 75 h 185"/>
                <a:gd name="T10" fmla="*/ 67 w 98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185">
                  <a:moveTo>
                    <a:pt x="67" y="0"/>
                  </a:moveTo>
                  <a:lnTo>
                    <a:pt x="98" y="13"/>
                  </a:lnTo>
                  <a:lnTo>
                    <a:pt x="32" y="185"/>
                  </a:lnTo>
                  <a:lnTo>
                    <a:pt x="0" y="176"/>
                  </a:lnTo>
                  <a:lnTo>
                    <a:pt x="3" y="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66CCFF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282734" name="Group 110"/>
            <p:cNvGrpSpPr>
              <a:grpSpLocks/>
            </p:cNvGrpSpPr>
            <p:nvPr/>
          </p:nvGrpSpPr>
          <p:grpSpPr bwMode="auto">
            <a:xfrm rot="6654216">
              <a:off x="2893" y="3305"/>
              <a:ext cx="189" cy="38"/>
              <a:chOff x="612" y="3237"/>
              <a:chExt cx="908" cy="454"/>
            </a:xfrm>
          </p:grpSpPr>
          <p:sp>
            <p:nvSpPr>
              <p:cNvPr id="282735" name="Arc 111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736" name="Arc 112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282737" name="Oval 113"/>
            <p:cNvSpPr>
              <a:spLocks noChangeArrowheads="1"/>
            </p:cNvSpPr>
            <p:nvPr/>
          </p:nvSpPr>
          <p:spPr bwMode="auto">
            <a:xfrm rot="6527689">
              <a:off x="2934" y="3301"/>
              <a:ext cx="189" cy="76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738" name="Line 114"/>
            <p:cNvSpPr>
              <a:spLocks noChangeShapeType="1"/>
            </p:cNvSpPr>
            <p:nvPr/>
          </p:nvSpPr>
          <p:spPr bwMode="auto">
            <a:xfrm>
              <a:off x="3036" y="3240"/>
              <a:ext cx="2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739" name="Line 115"/>
            <p:cNvSpPr>
              <a:spLocks noChangeShapeType="1"/>
            </p:cNvSpPr>
            <p:nvPr/>
          </p:nvSpPr>
          <p:spPr bwMode="auto">
            <a:xfrm>
              <a:off x="2972" y="3419"/>
              <a:ext cx="2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82740" name="Line 116"/>
          <p:cNvSpPr>
            <a:spLocks noChangeShapeType="1"/>
          </p:cNvSpPr>
          <p:nvPr/>
        </p:nvSpPr>
        <p:spPr bwMode="auto">
          <a:xfrm flipV="1">
            <a:off x="5148263" y="4962525"/>
            <a:ext cx="666750" cy="2222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741" name="Line 117"/>
          <p:cNvSpPr>
            <a:spLocks noChangeShapeType="1"/>
          </p:cNvSpPr>
          <p:nvPr/>
        </p:nvSpPr>
        <p:spPr bwMode="auto">
          <a:xfrm>
            <a:off x="5132388" y="5024438"/>
            <a:ext cx="461962" cy="44291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742" name="Text Box 118"/>
          <p:cNvSpPr txBox="1">
            <a:spLocks noChangeArrowheads="1"/>
          </p:cNvSpPr>
          <p:nvPr/>
        </p:nvSpPr>
        <p:spPr bwMode="auto">
          <a:xfrm>
            <a:off x="3980193" y="1961462"/>
            <a:ext cx="12129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GWs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07501" y="2734574"/>
            <a:ext cx="297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The mirrors and beam splitter are suspended.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43479A-41D8-4563-8264-1E40AB83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6.2963E-6 L 0.03281 0.01575 " pathEditMode="relative" ptsTypes="AA">
                                      <p:cBhvr>
                                        <p:cTn id="6" dur="500" fill="hold"/>
                                        <p:tgtEl>
                                          <p:spTgt spid="282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-0.03657 L -1.38889E-6 -2.59259E-6 " pathEditMode="relative" rAng="0" ptsTypes="AA">
                                      <p:cBhvr>
                                        <p:cTn id="8" dur="500" spd="-100000" fill="hold"/>
                                        <p:tgtEl>
                                          <p:spTgt spid="28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18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09948 0.1277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6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2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7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368300"/>
            <a:ext cx="7772400" cy="839788"/>
          </a:xfrm>
        </p:spPr>
        <p:txBody>
          <a:bodyPr/>
          <a:lstStyle/>
          <a:p>
            <a:pPr eaLnBrk="1" hangingPunct="1"/>
            <a:r>
              <a:rPr lang="en-US" altLang="ja-JP" dirty="0">
                <a:latin typeface="Arial" charset="0"/>
              </a:rPr>
              <a:t>R</a:t>
            </a:r>
            <a:r>
              <a:rPr lang="en-US" altLang="ja-JP" b="1" dirty="0">
                <a:latin typeface="Arial" charset="0"/>
              </a:rPr>
              <a:t>oadmap updated</a:t>
            </a:r>
            <a:endParaRPr lang="ja-JP" altLang="en-US" b="1" dirty="0">
              <a:latin typeface="Arial" charset="0"/>
            </a:endParaRPr>
          </a:p>
        </p:txBody>
      </p:sp>
      <p:graphicFrame>
        <p:nvGraphicFramePr>
          <p:cNvPr id="139653" name="Group 38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78193085"/>
              </p:ext>
            </p:extLst>
          </p:nvPr>
        </p:nvGraphicFramePr>
        <p:xfrm>
          <a:off x="428596" y="1285860"/>
          <a:ext cx="8280404" cy="5330509"/>
        </p:xfrm>
        <a:graphic>
          <a:graphicData uri="http://schemas.openxmlformats.org/drawingml/2006/table">
            <a:tbl>
              <a:tblPr/>
              <a:tblGrid>
                <a:gridCol w="3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2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7424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7424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Mission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vert="eaVert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Objectives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Test of key technologies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Detection of GW w/ minimum spec.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Test FP cavity between S/C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Full GW astronomy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Scope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S/C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arm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S/C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interferometer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S/C,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interferometers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 clusters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4927251" y="2391124"/>
            <a:ext cx="1044575" cy="957262"/>
            <a:chOff x="741" y="473"/>
            <a:chExt cx="3836" cy="3504"/>
          </a:xfrm>
        </p:grpSpPr>
        <p:sp>
          <p:nvSpPr>
            <p:cNvPr id="319" name="Oval 65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20" name="Oval 66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21" name="Oval 67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3" name="Group 68"/>
            <p:cNvGrpSpPr>
              <a:grpSpLocks/>
            </p:cNvGrpSpPr>
            <p:nvPr/>
          </p:nvGrpSpPr>
          <p:grpSpPr bwMode="auto">
            <a:xfrm rot="7209001">
              <a:off x="2107" y="1527"/>
              <a:ext cx="432" cy="358"/>
              <a:chOff x="4785" y="11039"/>
              <a:chExt cx="829" cy="688"/>
            </a:xfrm>
          </p:grpSpPr>
          <p:sp>
            <p:nvSpPr>
              <p:cNvPr id="416" name="Freeform 6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7" name="Line 7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8" name="Line 7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9" name="Line 7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20" name="Arc 7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4" name="Group 74"/>
            <p:cNvGrpSpPr>
              <a:grpSpLocks/>
            </p:cNvGrpSpPr>
            <p:nvPr/>
          </p:nvGrpSpPr>
          <p:grpSpPr bwMode="auto">
            <a:xfrm rot="7209001">
              <a:off x="2107" y="1527"/>
              <a:ext cx="432" cy="358"/>
              <a:chOff x="4785" y="11039"/>
              <a:chExt cx="829" cy="688"/>
            </a:xfrm>
          </p:grpSpPr>
          <p:sp>
            <p:nvSpPr>
              <p:cNvPr id="411" name="Freeform 7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2" name="Line 7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3" name="Line 7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4" name="Line 7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5" name="Arc 79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5" name="Group 80"/>
            <p:cNvGrpSpPr>
              <a:grpSpLocks/>
            </p:cNvGrpSpPr>
            <p:nvPr/>
          </p:nvGrpSpPr>
          <p:grpSpPr bwMode="auto">
            <a:xfrm flipH="1">
              <a:off x="3043" y="3145"/>
              <a:ext cx="432" cy="358"/>
              <a:chOff x="4785" y="11039"/>
              <a:chExt cx="829" cy="688"/>
            </a:xfrm>
          </p:grpSpPr>
          <p:sp>
            <p:nvSpPr>
              <p:cNvPr id="406" name="Freeform 8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8" name="Line 8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9" name="Line 8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0" name="Arc 8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6" name="Group 86"/>
            <p:cNvGrpSpPr>
              <a:grpSpLocks/>
            </p:cNvGrpSpPr>
            <p:nvPr/>
          </p:nvGrpSpPr>
          <p:grpSpPr bwMode="auto">
            <a:xfrm flipH="1">
              <a:off x="3043" y="3142"/>
              <a:ext cx="432" cy="361"/>
              <a:chOff x="4785" y="11039"/>
              <a:chExt cx="829" cy="688"/>
            </a:xfrm>
          </p:grpSpPr>
          <p:sp>
            <p:nvSpPr>
              <p:cNvPr id="401" name="Freeform 8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2" name="Line 8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3" name="Line 8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4" name="Line 9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5" name="Arc 91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26" name="Rectangle 92"/>
            <p:cNvSpPr>
              <a:spLocks noChangeArrowheads="1"/>
            </p:cNvSpPr>
            <p:nvPr/>
          </p:nvSpPr>
          <p:spPr bwMode="auto">
            <a:xfrm rot="4535559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27" name="Rectangle 93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28" name="Rectangle 94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29" name="Line 95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0" name="Rectangle 96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1" name="Freeform 97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2" name="Line 98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3" name="Line 99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>
              <a:off x="1873" y="3148"/>
              <a:ext cx="432" cy="361"/>
              <a:chOff x="4785" y="11039"/>
              <a:chExt cx="829" cy="688"/>
            </a:xfrm>
          </p:grpSpPr>
          <p:sp>
            <p:nvSpPr>
              <p:cNvPr id="396" name="Freeform 10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7" name="Line 10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8" name="Line 10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9" name="Line 10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00" name="Arc 10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35" name="Freeform 106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6" name="Freeform 107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7" name="Freeform 108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8" name="Freeform 109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39" name="Freeform 110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0" name="Arc 111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T0" fmla="*/ 97 w 17311"/>
                <a:gd name="T1" fmla="*/ 0 h 20060"/>
                <a:gd name="T2" fmla="*/ 210 w 17311"/>
                <a:gd name="T3" fmla="*/ 85 h 20060"/>
                <a:gd name="T4" fmla="*/ 0 w 17311"/>
                <a:gd name="T5" fmla="*/ 24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1" name="Arc 112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T0" fmla="*/ 97 w 17311"/>
                <a:gd name="T1" fmla="*/ 0 h 20060"/>
                <a:gd name="T2" fmla="*/ 210 w 17311"/>
                <a:gd name="T3" fmla="*/ 85 h 20060"/>
                <a:gd name="T4" fmla="*/ 0 w 17311"/>
                <a:gd name="T5" fmla="*/ 24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2" name="Freeform 113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3" name="Line 114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4" name="Line 115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5" name="Arc 116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T0" fmla="*/ 160 w 19558"/>
                <a:gd name="T1" fmla="*/ 0 h 19786"/>
                <a:gd name="T2" fmla="*/ 361 w 19558"/>
                <a:gd name="T3" fmla="*/ 197 h 19786"/>
                <a:gd name="T4" fmla="*/ 0 w 19558"/>
                <a:gd name="T5" fmla="*/ 367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6" name="Freeform 117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7" name="Line 118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8" name="Line 119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49" name="Arc 120"/>
            <p:cNvSpPr>
              <a:spLocks/>
            </p:cNvSpPr>
            <p:nvPr/>
          </p:nvSpPr>
          <p:spPr bwMode="auto">
            <a:xfrm rot="-8071501">
              <a:off x="1924" y="3143"/>
              <a:ext cx="358" cy="367"/>
            </a:xfrm>
            <a:custGeom>
              <a:avLst/>
              <a:gdLst>
                <a:gd name="T0" fmla="*/ 159 w 19558"/>
                <a:gd name="T1" fmla="*/ 0 h 19786"/>
                <a:gd name="T2" fmla="*/ 358 w 19558"/>
                <a:gd name="T3" fmla="*/ 197 h 19786"/>
                <a:gd name="T4" fmla="*/ 0 w 19558"/>
                <a:gd name="T5" fmla="*/ 367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0" name="Arc 121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T0" fmla="*/ 70 w 20700"/>
                <a:gd name="T1" fmla="*/ 0 h 20823"/>
                <a:gd name="T2" fmla="*/ 251 w 20700"/>
                <a:gd name="T3" fmla="*/ 182 h 20823"/>
                <a:gd name="T4" fmla="*/ 0 w 20700"/>
                <a:gd name="T5" fmla="*/ 258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1" name="Arc 122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T0" fmla="*/ 70 w 20700"/>
                <a:gd name="T1" fmla="*/ 0 h 20823"/>
                <a:gd name="T2" fmla="*/ 252 w 20700"/>
                <a:gd name="T3" fmla="*/ 179 h 20823"/>
                <a:gd name="T4" fmla="*/ 0 w 20700"/>
                <a:gd name="T5" fmla="*/ 25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2" name="Arc 123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T0" fmla="*/ 28 w 20700"/>
                <a:gd name="T1" fmla="*/ 0 h 20823"/>
                <a:gd name="T2" fmla="*/ 100 w 20700"/>
                <a:gd name="T3" fmla="*/ 73 h 20823"/>
                <a:gd name="T4" fmla="*/ 0 w 20700"/>
                <a:gd name="T5" fmla="*/ 10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3" name="Arc 124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T0" fmla="*/ 28 w 20700"/>
                <a:gd name="T1" fmla="*/ 0 h 20823"/>
                <a:gd name="T2" fmla="*/ 101 w 20700"/>
                <a:gd name="T3" fmla="*/ 71 h 20823"/>
                <a:gd name="T4" fmla="*/ 0 w 20700"/>
                <a:gd name="T5" fmla="*/ 10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4" name="Line 125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5" name="Freeform 126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6" name="Line 127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57" name="Line 128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" name="Group 129"/>
            <p:cNvGrpSpPr>
              <a:grpSpLocks/>
            </p:cNvGrpSpPr>
            <p:nvPr/>
          </p:nvGrpSpPr>
          <p:grpSpPr bwMode="auto">
            <a:xfrm rot="-3592668">
              <a:off x="1514" y="2557"/>
              <a:ext cx="432" cy="361"/>
              <a:chOff x="4785" y="11039"/>
              <a:chExt cx="829" cy="688"/>
            </a:xfrm>
          </p:grpSpPr>
          <p:sp>
            <p:nvSpPr>
              <p:cNvPr id="391" name="Freeform 13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2" name="Line 13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3" name="Line 13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4" name="Line 13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5" name="Arc 134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59" name="Freeform 135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0" name="Freeform 136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" name="Freeform 137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2" name="Freeform 138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3" name="Freeform 139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4" name="Arc 140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T0" fmla="*/ 96 w 17311"/>
                <a:gd name="T1" fmla="*/ 0 h 20060"/>
                <a:gd name="T2" fmla="*/ 207 w 17311"/>
                <a:gd name="T3" fmla="*/ 87 h 20060"/>
                <a:gd name="T4" fmla="*/ 0 w 17311"/>
                <a:gd name="T5" fmla="*/ 243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5" name="Arc 141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T0" fmla="*/ 97 w 17311"/>
                <a:gd name="T1" fmla="*/ 0 h 20060"/>
                <a:gd name="T2" fmla="*/ 210 w 17311"/>
                <a:gd name="T3" fmla="*/ 85 h 20060"/>
                <a:gd name="T4" fmla="*/ 0 w 17311"/>
                <a:gd name="T5" fmla="*/ 24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6" name="Freeform 142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7" name="Line 143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8" name="Line 144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9" name="Line 145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0" name="Arc 146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T0" fmla="*/ 160 w 19558"/>
                <a:gd name="T1" fmla="*/ 0 h 19786"/>
                <a:gd name="T2" fmla="*/ 362 w 19558"/>
                <a:gd name="T3" fmla="*/ 197 h 19786"/>
                <a:gd name="T4" fmla="*/ 0 w 19558"/>
                <a:gd name="T5" fmla="*/ 367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1" name="Freeform 147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2" name="Line 148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3" name="Line 149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4" name="Line 150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5" name="Arc 151"/>
            <p:cNvSpPr>
              <a:spLocks/>
            </p:cNvSpPr>
            <p:nvPr/>
          </p:nvSpPr>
          <p:spPr bwMode="auto">
            <a:xfrm rot="9935830">
              <a:off x="1567" y="2520"/>
              <a:ext cx="358" cy="370"/>
            </a:xfrm>
            <a:custGeom>
              <a:avLst/>
              <a:gdLst>
                <a:gd name="T0" fmla="*/ 159 w 19558"/>
                <a:gd name="T1" fmla="*/ 0 h 19786"/>
                <a:gd name="T2" fmla="*/ 358 w 19558"/>
                <a:gd name="T3" fmla="*/ 199 h 19786"/>
                <a:gd name="T4" fmla="*/ 0 w 19558"/>
                <a:gd name="T5" fmla="*/ 370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6" name="Arc 152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T0" fmla="*/ 70 w 20700"/>
                <a:gd name="T1" fmla="*/ 0 h 20823"/>
                <a:gd name="T2" fmla="*/ 254 w 20700"/>
                <a:gd name="T3" fmla="*/ 182 h 20823"/>
                <a:gd name="T4" fmla="*/ 0 w 20700"/>
                <a:gd name="T5" fmla="*/ 258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7" name="Arc 153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T0" fmla="*/ 70 w 20700"/>
                <a:gd name="T1" fmla="*/ 0 h 20823"/>
                <a:gd name="T2" fmla="*/ 252 w 20700"/>
                <a:gd name="T3" fmla="*/ 182 h 20823"/>
                <a:gd name="T4" fmla="*/ 0 w 20700"/>
                <a:gd name="T5" fmla="*/ 258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8" name="Arc 154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T0" fmla="*/ 27 w 20700"/>
                <a:gd name="T1" fmla="*/ 0 h 20823"/>
                <a:gd name="T2" fmla="*/ 98 w 20700"/>
                <a:gd name="T3" fmla="*/ 70 h 20823"/>
                <a:gd name="T4" fmla="*/ 0 w 20700"/>
                <a:gd name="T5" fmla="*/ 10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79" name="Arc 155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T0" fmla="*/ 28 w 20700"/>
                <a:gd name="T1" fmla="*/ 0 h 20823"/>
                <a:gd name="T2" fmla="*/ 100 w 20700"/>
                <a:gd name="T3" fmla="*/ 72 h 20823"/>
                <a:gd name="T4" fmla="*/ 0 w 20700"/>
                <a:gd name="T5" fmla="*/ 10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80" name="Line 156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81" name="Line 157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9" name="Group 158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389" name="Rectangle 15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90" name="Rectangle 16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0" name="Group 161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387" name="Rectangle 1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388" name="Rectangle 1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384" name="Rectangle 164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85" name="Rectangle 165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86" name="Rectangle 166"/>
            <p:cNvSpPr>
              <a:spLocks noChangeArrowheads="1"/>
            </p:cNvSpPr>
            <p:nvPr/>
          </p:nvSpPr>
          <p:spPr bwMode="auto">
            <a:xfrm rot="4535559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grpSp>
        <p:nvGrpSpPr>
          <p:cNvPr id="11" name="Group 167"/>
          <p:cNvGrpSpPr>
            <a:grpSpLocks/>
          </p:cNvGrpSpPr>
          <p:nvPr/>
        </p:nvGrpSpPr>
        <p:grpSpPr bwMode="auto">
          <a:xfrm>
            <a:off x="7040546" y="2319331"/>
            <a:ext cx="1531937" cy="1401762"/>
            <a:chOff x="335" y="1710"/>
            <a:chExt cx="2393" cy="2190"/>
          </a:xfrm>
        </p:grpSpPr>
        <p:sp>
          <p:nvSpPr>
            <p:cNvPr id="422" name="Oval 168"/>
            <p:cNvSpPr>
              <a:spLocks noChangeArrowheads="1"/>
            </p:cNvSpPr>
            <p:nvPr/>
          </p:nvSpPr>
          <p:spPr bwMode="auto">
            <a:xfrm rot="-72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3" name="Oval 169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4" name="Oval 170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5" name="Rectangle 171"/>
            <p:cNvSpPr>
              <a:spLocks noChangeArrowheads="1"/>
            </p:cNvSpPr>
            <p:nvPr/>
          </p:nvSpPr>
          <p:spPr bwMode="auto">
            <a:xfrm rot="4535559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6" name="Rectangle 172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7" name="Rectangle 173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8" name="Line 174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9" name="Rectangle 175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0" name="Freeform 176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1" name="Line 177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2" name="Line 178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2" name="Group 179"/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609" name="Freeform 18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0" name="Line 18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1" name="Line 18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2" name="Line 18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3" name="Arc 184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34" name="Freeform 185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5" name="Freeform 186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6" name="Freeform 187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7" name="Freeform 188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8" name="Freeform 189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9" name="Arc 190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0" name="Arc 191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1" name="Freeform 192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2" name="Line 193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3" name="Line 194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4" name="Arc 195"/>
            <p:cNvSpPr>
              <a:spLocks/>
            </p:cNvSpPr>
            <p:nvPr/>
          </p:nvSpPr>
          <p:spPr bwMode="auto">
            <a:xfrm rot="-8071501">
              <a:off x="1073" y="3380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5" name="Arc 196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6" name="Arc 197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7" name="Arc 198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8" name="Arc 199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9" name="Line 200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0" name="Freeform 201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1" name="Line 202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2" name="Line 203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3" name="Group 204"/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604" name="Freeform 20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5" name="Line 20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6" name="Line 20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7" name="Line 20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8" name="Arc 209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54" name="Freeform 210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5" name="Freeform 211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6" name="Freeform 212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7" name="Freeform 213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8" name="Freeform 214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9" name="Arc 215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0" name="Arc 216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1" name="Freeform 217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2" name="Line 218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3" name="Line 219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4" name="Line 220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5" name="Arc 221"/>
            <p:cNvSpPr>
              <a:spLocks/>
            </p:cNvSpPr>
            <p:nvPr/>
          </p:nvSpPr>
          <p:spPr bwMode="auto">
            <a:xfrm rot="9935830">
              <a:off x="851" y="2990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6" name="Arc 222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7" name="Arc 223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8" name="Arc 224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9" name="Arc 225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0" name="Line 226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1" name="Line 227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4" name="Group 228"/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602" name="Rectangle 22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3" name="Rectangle 23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5" name="Group 231"/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600" name="Rectangle 23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1" name="Rectangle 23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74" name="Rectangle 234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5" name="Rectangle 23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6" name="Rectangle 236"/>
            <p:cNvSpPr>
              <a:spLocks noChangeArrowheads="1"/>
            </p:cNvSpPr>
            <p:nvPr/>
          </p:nvSpPr>
          <p:spPr bwMode="auto">
            <a:xfrm rot="4535559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7" name="Freeform 237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8" name="Freeform 238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9" name="Freeform 239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0" name="Rectangle 240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1" name="Rectangle 24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2" name="Rectangle 242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3" name="Line 243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4" name="Rectangle 244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5" name="Freeform 245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6" name="Line 246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7" name="Line 247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6" name="Group 248"/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595" name="Freeform 24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6" name="Line 25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7" name="Line 25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8" name="Line 25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9" name="Arc 25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89" name="Freeform 254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0" name="Freeform 255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1" name="Arc 256"/>
            <p:cNvSpPr>
              <a:spLocks/>
            </p:cNvSpPr>
            <p:nvPr/>
          </p:nvSpPr>
          <p:spPr bwMode="auto">
            <a:xfrm rot="-7461591">
              <a:off x="1435" y="2238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2" name="Arc 257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3" name="Freeform 258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4" name="Line 259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5" name="Line 260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6" name="Arc 261"/>
            <p:cNvSpPr>
              <a:spLocks/>
            </p:cNvSpPr>
            <p:nvPr/>
          </p:nvSpPr>
          <p:spPr bwMode="auto">
            <a:xfrm rot="-870590">
              <a:off x="1196" y="2386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7" name="Arc 262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8" name="Arc 263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9" name="Arc 264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0" name="Arc 265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1" name="Line 266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2" name="Freeform 267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3" name="Line 268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4" name="Line 269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7" name="Group 270"/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590" name="Freeform 27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1" name="Line 27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2" name="Line 27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3" name="Line 27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4" name="Arc 27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06" name="Freeform 276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7" name="Freeform 277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8" name="Arc 278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9" name="Arc 279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0" name="Freeform 280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1" name="Line 281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2" name="Line 282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3" name="Line 283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4" name="Arc 284"/>
            <p:cNvSpPr>
              <a:spLocks/>
            </p:cNvSpPr>
            <p:nvPr/>
          </p:nvSpPr>
          <p:spPr bwMode="auto">
            <a:xfrm rot="-4463258">
              <a:off x="1644" y="2387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5" name="Arc 285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6" name="Arc 286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7" name="Arc 287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8" name="Arc 288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9" name="Line 289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0" name="Line 290"/>
            <p:cNvSpPr>
              <a:spLocks noChangeShapeType="1"/>
            </p:cNvSpPr>
            <p:nvPr/>
          </p:nvSpPr>
          <p:spPr bwMode="auto">
            <a:xfrm rot="-7178806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8" name="Group 291"/>
            <p:cNvGrpSpPr>
              <a:grpSpLocks/>
            </p:cNvGrpSpPr>
            <p:nvPr/>
          </p:nvGrpSpPr>
          <p:grpSpPr bwMode="auto">
            <a:xfrm rot="-7145793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588" name="Rectangle 29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9" name="Rectangle 29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9" name="Group 294"/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586" name="Rectangle 29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7" name="Rectangle 29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" name="Rectangle 297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" name="Rectangle 298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5" name="Rectangle 299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6" name="Rectangle 300"/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7" name="Rectangle 301"/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8" name="Rectangle 302"/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9" name="Line 303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0" name="Rectangle 304"/>
            <p:cNvSpPr>
              <a:spLocks noChangeArrowheads="1"/>
            </p:cNvSpPr>
            <p:nvPr/>
          </p:nvSpPr>
          <p:spPr bwMode="auto">
            <a:xfrm rot="-72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1" name="Freeform 305"/>
            <p:cNvSpPr>
              <a:spLocks/>
            </p:cNvSpPr>
            <p:nvPr/>
          </p:nvSpPr>
          <p:spPr bwMode="auto">
            <a:xfrm rot="-7219849">
              <a:off x="2213" y="3303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2" name="Line 306"/>
            <p:cNvSpPr>
              <a:spLocks noChangeShapeType="1"/>
            </p:cNvSpPr>
            <p:nvPr/>
          </p:nvSpPr>
          <p:spPr bwMode="auto">
            <a:xfrm rot="-72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3" name="Line 307"/>
            <p:cNvSpPr>
              <a:spLocks noChangeShapeType="1"/>
            </p:cNvSpPr>
            <p:nvPr/>
          </p:nvSpPr>
          <p:spPr bwMode="auto">
            <a:xfrm rot="-72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20" name="Group 308"/>
            <p:cNvGrpSpPr>
              <a:grpSpLocks/>
            </p:cNvGrpSpPr>
            <p:nvPr/>
          </p:nvGrpSpPr>
          <p:grpSpPr bwMode="auto">
            <a:xfrm rot="-72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581" name="Freeform 30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2" name="Line 31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3" name="Line 31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4" name="Line 31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5" name="Arc 31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35" name="Freeform 314"/>
            <p:cNvSpPr>
              <a:spLocks/>
            </p:cNvSpPr>
            <p:nvPr/>
          </p:nvSpPr>
          <p:spPr bwMode="auto">
            <a:xfrm rot="-4556385">
              <a:off x="2147" y="3224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6" name="Freeform 315"/>
            <p:cNvSpPr>
              <a:spLocks/>
            </p:cNvSpPr>
            <p:nvPr/>
          </p:nvSpPr>
          <p:spPr bwMode="auto">
            <a:xfrm rot="-7219849">
              <a:off x="2089" y="3217"/>
              <a:ext cx="201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7" name="Arc 316"/>
            <p:cNvSpPr>
              <a:spLocks/>
            </p:cNvSpPr>
            <p:nvPr/>
          </p:nvSpPr>
          <p:spPr bwMode="auto">
            <a:xfrm rot="-282350">
              <a:off x="2100" y="3294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8" name="Arc 317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9" name="Freeform 318"/>
            <p:cNvSpPr>
              <a:spLocks/>
            </p:cNvSpPr>
            <p:nvPr/>
          </p:nvSpPr>
          <p:spPr bwMode="auto">
            <a:xfrm rot="-7219849">
              <a:off x="2117" y="31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0" name="Line 319"/>
            <p:cNvSpPr>
              <a:spLocks noChangeShapeType="1"/>
            </p:cNvSpPr>
            <p:nvPr/>
          </p:nvSpPr>
          <p:spPr bwMode="auto">
            <a:xfrm rot="-72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1" name="Line 320"/>
            <p:cNvSpPr>
              <a:spLocks noChangeShapeType="1"/>
            </p:cNvSpPr>
            <p:nvPr/>
          </p:nvSpPr>
          <p:spPr bwMode="auto">
            <a:xfrm rot="-72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2" name="Arc 321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3" name="Arc 322"/>
            <p:cNvSpPr>
              <a:spLocks/>
            </p:cNvSpPr>
            <p:nvPr/>
          </p:nvSpPr>
          <p:spPr bwMode="auto">
            <a:xfrm rot="-4556385" flipH="1" flipV="1">
              <a:off x="2097" y="316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4" name="Arc 323"/>
            <p:cNvSpPr>
              <a:spLocks/>
            </p:cNvSpPr>
            <p:nvPr/>
          </p:nvSpPr>
          <p:spPr bwMode="auto">
            <a:xfrm rot="-4556385">
              <a:off x="2136" y="3222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5" name="Arc 324"/>
            <p:cNvSpPr>
              <a:spLocks/>
            </p:cNvSpPr>
            <p:nvPr/>
          </p:nvSpPr>
          <p:spPr bwMode="auto">
            <a:xfrm rot="-4556385">
              <a:off x="2216" y="3327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6" name="Arc 325"/>
            <p:cNvSpPr>
              <a:spLocks/>
            </p:cNvSpPr>
            <p:nvPr/>
          </p:nvSpPr>
          <p:spPr bwMode="auto">
            <a:xfrm rot="-4556385" flipH="1" flipV="1">
              <a:off x="2184" y="3276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7" name="Line 326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8" name="Freeform 327"/>
            <p:cNvSpPr>
              <a:spLocks/>
            </p:cNvSpPr>
            <p:nvPr/>
          </p:nvSpPr>
          <p:spPr bwMode="auto">
            <a:xfrm rot="10787483">
              <a:off x="2124" y="3462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9" name="Line 328"/>
            <p:cNvSpPr>
              <a:spLocks noChangeShapeType="1"/>
            </p:cNvSpPr>
            <p:nvPr/>
          </p:nvSpPr>
          <p:spPr bwMode="auto">
            <a:xfrm rot="10787483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0" name="Line 329"/>
            <p:cNvSpPr>
              <a:spLocks noChangeShapeType="1"/>
            </p:cNvSpPr>
            <p:nvPr/>
          </p:nvSpPr>
          <p:spPr bwMode="auto">
            <a:xfrm rot="10787483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21" name="Group 330"/>
            <p:cNvGrpSpPr>
              <a:grpSpLocks/>
            </p:cNvGrpSpPr>
            <p:nvPr/>
          </p:nvGrpSpPr>
          <p:grpSpPr bwMode="auto">
            <a:xfrm rot="10787483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576" name="Freeform 33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7" name="Line 33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8" name="Line 33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9" name="Line 33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0" name="Arc 33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52" name="Freeform 336"/>
            <p:cNvSpPr>
              <a:spLocks/>
            </p:cNvSpPr>
            <p:nvPr/>
          </p:nvSpPr>
          <p:spPr bwMode="auto">
            <a:xfrm rot="-8149054">
              <a:off x="2017" y="3446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3" name="Freeform 337"/>
            <p:cNvSpPr>
              <a:spLocks/>
            </p:cNvSpPr>
            <p:nvPr/>
          </p:nvSpPr>
          <p:spPr bwMode="auto">
            <a:xfrm rot="10787483">
              <a:off x="1957" y="344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4" name="Arc 338"/>
            <p:cNvSpPr>
              <a:spLocks/>
            </p:cNvSpPr>
            <p:nvPr/>
          </p:nvSpPr>
          <p:spPr bwMode="auto">
            <a:xfrm rot="-3875019">
              <a:off x="2070" y="3493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5" name="Arc 339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6" name="Freeform 340"/>
            <p:cNvSpPr>
              <a:spLocks/>
            </p:cNvSpPr>
            <p:nvPr/>
          </p:nvSpPr>
          <p:spPr bwMode="auto">
            <a:xfrm rot="10787483">
              <a:off x="1948" y="3411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7" name="Line 341"/>
            <p:cNvSpPr>
              <a:spLocks noChangeShapeType="1"/>
            </p:cNvSpPr>
            <p:nvPr/>
          </p:nvSpPr>
          <p:spPr bwMode="auto">
            <a:xfrm rot="10787483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8" name="Line 342"/>
            <p:cNvSpPr>
              <a:spLocks noChangeShapeType="1"/>
            </p:cNvSpPr>
            <p:nvPr/>
          </p:nvSpPr>
          <p:spPr bwMode="auto">
            <a:xfrm rot="10787483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9" name="Line 343"/>
            <p:cNvSpPr>
              <a:spLocks noChangeShapeType="1"/>
            </p:cNvSpPr>
            <p:nvPr/>
          </p:nvSpPr>
          <p:spPr bwMode="auto">
            <a:xfrm rot="10787483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0" name="Arc 344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1" name="Arc 345"/>
            <p:cNvSpPr>
              <a:spLocks/>
            </p:cNvSpPr>
            <p:nvPr/>
          </p:nvSpPr>
          <p:spPr bwMode="auto">
            <a:xfrm rot="-8149054" flipH="1" flipV="1">
              <a:off x="1953" y="341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2" name="Arc 346"/>
            <p:cNvSpPr>
              <a:spLocks/>
            </p:cNvSpPr>
            <p:nvPr/>
          </p:nvSpPr>
          <p:spPr bwMode="auto">
            <a:xfrm rot="-8149054">
              <a:off x="2024" y="3410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3" name="Arc 347"/>
            <p:cNvSpPr>
              <a:spLocks/>
            </p:cNvSpPr>
            <p:nvPr/>
          </p:nvSpPr>
          <p:spPr bwMode="auto">
            <a:xfrm rot="-8149054">
              <a:off x="2138" y="3462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4" name="Arc 348"/>
            <p:cNvSpPr>
              <a:spLocks/>
            </p:cNvSpPr>
            <p:nvPr/>
          </p:nvSpPr>
          <p:spPr bwMode="auto">
            <a:xfrm rot="-8149054" flipH="1" flipV="1">
              <a:off x="2078" y="3464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5" name="Line 349"/>
            <p:cNvSpPr>
              <a:spLocks noChangeShapeType="1"/>
            </p:cNvSpPr>
            <p:nvPr/>
          </p:nvSpPr>
          <p:spPr bwMode="auto">
            <a:xfrm rot="-72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6" name="Line 350"/>
            <p:cNvSpPr>
              <a:spLocks noChangeShapeType="1"/>
            </p:cNvSpPr>
            <p:nvPr/>
          </p:nvSpPr>
          <p:spPr bwMode="auto">
            <a:xfrm rot="436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22" name="Group 351"/>
            <p:cNvGrpSpPr>
              <a:grpSpLocks/>
            </p:cNvGrpSpPr>
            <p:nvPr/>
          </p:nvGrpSpPr>
          <p:grpSpPr bwMode="auto">
            <a:xfrm rot="33448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574" name="Rectangle 35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5" name="Rectangle 35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3" name="Group 354"/>
            <p:cNvGrpSpPr>
              <a:grpSpLocks/>
            </p:cNvGrpSpPr>
            <p:nvPr/>
          </p:nvGrpSpPr>
          <p:grpSpPr bwMode="auto">
            <a:xfrm rot="-72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572" name="Rectangle 35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3" name="Rectangle 35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69" name="Rectangle 357"/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70" name="Rectangle 358"/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71" name="Rectangle 359"/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614" name="Text Box 360"/>
          <p:cNvSpPr txBox="1">
            <a:spLocks noChangeArrowheads="1"/>
          </p:cNvSpPr>
          <p:nvPr/>
        </p:nvSpPr>
        <p:spPr bwMode="auto">
          <a:xfrm>
            <a:off x="2088518" y="3330266"/>
            <a:ext cx="225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DICIGO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Pathfinder</a:t>
            </a:r>
          </a:p>
        </p:txBody>
      </p:sp>
      <p:sp>
        <p:nvSpPr>
          <p:cNvPr id="616" name="Text Box 362"/>
          <p:cNvSpPr txBox="1">
            <a:spLocks noChangeArrowheads="1"/>
          </p:cNvSpPr>
          <p:nvPr/>
        </p:nvSpPr>
        <p:spPr bwMode="auto">
          <a:xfrm>
            <a:off x="7244687" y="3790950"/>
            <a:ext cx="124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DECIGO</a:t>
            </a:r>
          </a:p>
        </p:txBody>
      </p:sp>
      <p:sp>
        <p:nvSpPr>
          <p:cNvPr id="617" name="AutoShape 363"/>
          <p:cNvSpPr>
            <a:spLocks noChangeArrowheads="1"/>
          </p:cNvSpPr>
          <p:nvPr/>
        </p:nvSpPr>
        <p:spPr bwMode="auto">
          <a:xfrm>
            <a:off x="893746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18" name="Text Box 364"/>
          <p:cNvSpPr txBox="1">
            <a:spLocks noChangeArrowheads="1"/>
          </p:cNvSpPr>
          <p:nvPr/>
        </p:nvSpPr>
        <p:spPr bwMode="auto">
          <a:xfrm>
            <a:off x="742619" y="2259013"/>
            <a:ext cx="1444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R&amp;D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Fabrication</a:t>
            </a:r>
          </a:p>
        </p:txBody>
      </p:sp>
      <p:sp>
        <p:nvSpPr>
          <p:cNvPr id="619" name="Text Box 365"/>
          <p:cNvSpPr txBox="1">
            <a:spLocks noChangeArrowheads="1"/>
          </p:cNvSpPr>
          <p:nvPr/>
        </p:nvSpPr>
        <p:spPr bwMode="auto">
          <a:xfrm>
            <a:off x="3565508" y="2230431"/>
            <a:ext cx="1444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R&amp;D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Fabrication</a:t>
            </a:r>
          </a:p>
        </p:txBody>
      </p:sp>
      <p:sp>
        <p:nvSpPr>
          <p:cNvPr id="620" name="Text Box 366"/>
          <p:cNvSpPr txBox="1">
            <a:spLocks noChangeArrowheads="1"/>
          </p:cNvSpPr>
          <p:nvPr/>
        </p:nvSpPr>
        <p:spPr bwMode="auto">
          <a:xfrm>
            <a:off x="5905483" y="2230431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R&amp;D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Fabrication</a:t>
            </a:r>
          </a:p>
        </p:txBody>
      </p:sp>
      <p:sp>
        <p:nvSpPr>
          <p:cNvPr id="621" name="AutoShape 367"/>
          <p:cNvSpPr>
            <a:spLocks noChangeArrowheads="1"/>
          </p:cNvSpPr>
          <p:nvPr/>
        </p:nvSpPr>
        <p:spPr bwMode="auto">
          <a:xfrm>
            <a:off x="3071802" y="178592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2" name="AutoShape 368"/>
          <p:cNvSpPr>
            <a:spLocks noChangeArrowheads="1"/>
          </p:cNvSpPr>
          <p:nvPr/>
        </p:nvSpPr>
        <p:spPr bwMode="auto">
          <a:xfrm>
            <a:off x="7572396" y="178592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3" name="AutoShape 369"/>
          <p:cNvSpPr>
            <a:spLocks noChangeArrowheads="1"/>
          </p:cNvSpPr>
          <p:nvPr/>
        </p:nvSpPr>
        <p:spPr bwMode="auto">
          <a:xfrm>
            <a:off x="5286380" y="178592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4" name="AutoShape 370"/>
          <p:cNvSpPr>
            <a:spLocks noChangeArrowheads="1"/>
          </p:cNvSpPr>
          <p:nvPr/>
        </p:nvSpPr>
        <p:spPr bwMode="auto">
          <a:xfrm>
            <a:off x="3744896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5" name="AutoShape 371"/>
          <p:cNvSpPr>
            <a:spLocks noChangeArrowheads="1"/>
          </p:cNvSpPr>
          <p:nvPr/>
        </p:nvSpPr>
        <p:spPr bwMode="auto">
          <a:xfrm>
            <a:off x="5995971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626" name="Picture 372" descr="Earth-and-DPF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14546" y="2500306"/>
            <a:ext cx="14398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" name="Picture 355" descr="クリップボード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87104" y="3054112"/>
            <a:ext cx="1083287" cy="871139"/>
          </a:xfrm>
          <a:prstGeom prst="rect">
            <a:avLst/>
          </a:prstGeom>
          <a:noFill/>
        </p:spPr>
      </p:pic>
      <p:sp>
        <p:nvSpPr>
          <p:cNvPr id="314" name="Text Box 356"/>
          <p:cNvSpPr txBox="1">
            <a:spLocks noChangeArrowheads="1"/>
          </p:cNvSpPr>
          <p:nvPr/>
        </p:nvSpPr>
        <p:spPr bwMode="auto">
          <a:xfrm>
            <a:off x="818204" y="3892912"/>
            <a:ext cx="930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SWIM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838B7BD-034F-4D6B-BA12-3AA4BDCACD79}"/>
              </a:ext>
            </a:extLst>
          </p:cNvPr>
          <p:cNvSpPr/>
          <p:nvPr/>
        </p:nvSpPr>
        <p:spPr>
          <a:xfrm>
            <a:off x="2212182" y="2497931"/>
            <a:ext cx="1445418" cy="850107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317" name="Text Box 361">
            <a:extLst>
              <a:ext uri="{FF2B5EF4-FFF2-40B4-BE49-F238E27FC236}">
                <a16:creationId xmlns:a16="http://schemas.microsoft.com/office/drawing/2014/main" id="{540BF251-B3ED-4E0C-8465-622A4D7D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776" y="3312569"/>
            <a:ext cx="185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9900"/>
                </a:solidFill>
                <a:latin typeface="Arial" charset="0"/>
              </a:rPr>
              <a:t>Pre-DECIGO</a:t>
            </a:r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3D0232BF-E897-49D4-96AD-31162519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AAD64-8A2F-400F-A9CA-735F7888519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368300"/>
            <a:ext cx="7772400" cy="839788"/>
          </a:xfrm>
        </p:spPr>
        <p:txBody>
          <a:bodyPr/>
          <a:lstStyle/>
          <a:p>
            <a:pPr eaLnBrk="1" hangingPunct="1"/>
            <a:r>
              <a:rPr lang="en-US" altLang="ja-JP" b="1" dirty="0">
                <a:latin typeface="Arial" charset="0"/>
              </a:rPr>
              <a:t>Roadmap updated</a:t>
            </a:r>
            <a:endParaRPr lang="ja-JP" altLang="en-US" b="1" dirty="0">
              <a:latin typeface="Arial" charset="0"/>
            </a:endParaRPr>
          </a:p>
        </p:txBody>
      </p:sp>
      <p:graphicFrame>
        <p:nvGraphicFramePr>
          <p:cNvPr id="139653" name="Group 38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52064829"/>
              </p:ext>
            </p:extLst>
          </p:nvPr>
        </p:nvGraphicFramePr>
        <p:xfrm>
          <a:off x="428596" y="1285860"/>
          <a:ext cx="8280404" cy="5330509"/>
        </p:xfrm>
        <a:graphic>
          <a:graphicData uri="http://schemas.openxmlformats.org/drawingml/2006/table">
            <a:tbl>
              <a:tblPr/>
              <a:tblGrid>
                <a:gridCol w="3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2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7424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7727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7576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7424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7727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Mission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vert="eaVert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Objectives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Test of key technologies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Detection of GW </a:t>
                      </a: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w/ minimum spec.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Test FP cavity between S/C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Full GW astronomy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Scope</a:t>
                      </a:r>
                    </a:p>
                  </a:txBody>
                  <a:tcPr marL="0" marR="0" marT="0" marB="0" vert="eaVert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S/C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 arm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S/C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interferometer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S/C,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3 interferometers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 clusters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67"/>
          <p:cNvGrpSpPr>
            <a:grpSpLocks/>
          </p:cNvGrpSpPr>
          <p:nvPr/>
        </p:nvGrpSpPr>
        <p:grpSpPr bwMode="auto">
          <a:xfrm>
            <a:off x="7040546" y="2319331"/>
            <a:ext cx="1531937" cy="1401762"/>
            <a:chOff x="335" y="1710"/>
            <a:chExt cx="2393" cy="2190"/>
          </a:xfrm>
        </p:grpSpPr>
        <p:sp>
          <p:nvSpPr>
            <p:cNvPr id="422" name="Oval 168"/>
            <p:cNvSpPr>
              <a:spLocks noChangeArrowheads="1"/>
            </p:cNvSpPr>
            <p:nvPr/>
          </p:nvSpPr>
          <p:spPr bwMode="auto">
            <a:xfrm rot="-72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3" name="Oval 169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4" name="Oval 170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5" name="Rectangle 171"/>
            <p:cNvSpPr>
              <a:spLocks noChangeArrowheads="1"/>
            </p:cNvSpPr>
            <p:nvPr/>
          </p:nvSpPr>
          <p:spPr bwMode="auto">
            <a:xfrm rot="4535559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6" name="Rectangle 172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7" name="Rectangle 173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8" name="Line 174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29" name="Rectangle 175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0" name="Freeform 176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1" name="Line 177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2" name="Line 178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2" name="Group 179"/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609" name="Freeform 18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0" name="Line 18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1" name="Line 18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2" name="Line 18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13" name="Arc 184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34" name="Freeform 185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5" name="Freeform 186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6" name="Freeform 187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7" name="Freeform 188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8" name="Freeform 189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39" name="Arc 190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0" name="Arc 191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1" name="Freeform 192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2" name="Line 193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3" name="Line 194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4" name="Arc 195"/>
            <p:cNvSpPr>
              <a:spLocks/>
            </p:cNvSpPr>
            <p:nvPr/>
          </p:nvSpPr>
          <p:spPr bwMode="auto">
            <a:xfrm rot="-8071501">
              <a:off x="1073" y="3380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5" name="Arc 196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6" name="Arc 197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7" name="Arc 198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8" name="Arc 199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49" name="Line 200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0" name="Freeform 201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1" name="Line 202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2" name="Line 203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3" name="Group 204"/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604" name="Freeform 20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5" name="Line 20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6" name="Line 20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7" name="Line 20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8" name="Arc 209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54" name="Freeform 210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5" name="Freeform 211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6" name="Freeform 212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7" name="Freeform 213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8" name="Freeform 214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59" name="Arc 215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0" name="Arc 216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1" name="Freeform 217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2" name="Line 218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3" name="Line 219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4" name="Line 220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5" name="Arc 221"/>
            <p:cNvSpPr>
              <a:spLocks/>
            </p:cNvSpPr>
            <p:nvPr/>
          </p:nvSpPr>
          <p:spPr bwMode="auto">
            <a:xfrm rot="9935830">
              <a:off x="851" y="2990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6" name="Arc 222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7" name="Arc 223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8" name="Arc 224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69" name="Arc 225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0" name="Line 226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1" name="Line 227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4" name="Group 228"/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602" name="Rectangle 22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3" name="Rectangle 23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5" name="Group 231"/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600" name="Rectangle 23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01" name="Rectangle 23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74" name="Rectangle 234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5" name="Rectangle 23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6" name="Rectangle 236"/>
            <p:cNvSpPr>
              <a:spLocks noChangeArrowheads="1"/>
            </p:cNvSpPr>
            <p:nvPr/>
          </p:nvSpPr>
          <p:spPr bwMode="auto">
            <a:xfrm rot="4535559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7" name="Freeform 237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8" name="Freeform 238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79" name="Freeform 239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0" name="Rectangle 240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1" name="Rectangle 24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2" name="Rectangle 242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3" name="Line 243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4" name="Rectangle 244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5" name="Freeform 245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6" name="Line 246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87" name="Line 247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6" name="Group 248"/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595" name="Freeform 24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6" name="Line 25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7" name="Line 25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8" name="Line 25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9" name="Arc 25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89" name="Freeform 254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0" name="Freeform 255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1" name="Arc 256"/>
            <p:cNvSpPr>
              <a:spLocks/>
            </p:cNvSpPr>
            <p:nvPr/>
          </p:nvSpPr>
          <p:spPr bwMode="auto">
            <a:xfrm rot="-7461591">
              <a:off x="1435" y="2238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2" name="Arc 257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3" name="Freeform 258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4" name="Line 259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5" name="Line 260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6" name="Arc 261"/>
            <p:cNvSpPr>
              <a:spLocks/>
            </p:cNvSpPr>
            <p:nvPr/>
          </p:nvSpPr>
          <p:spPr bwMode="auto">
            <a:xfrm rot="-870590">
              <a:off x="1196" y="2386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7" name="Arc 262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8" name="Arc 263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499" name="Arc 264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0" name="Arc 265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1" name="Line 266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2" name="Freeform 267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3" name="Line 268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4" name="Line 269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7" name="Group 270"/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590" name="Freeform 27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1" name="Line 27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2" name="Line 27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3" name="Line 27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4" name="Arc 27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06" name="Freeform 276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7" name="Freeform 277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8" name="Arc 278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09" name="Arc 279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0" name="Freeform 280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1" name="Line 281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2" name="Line 282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3" name="Line 283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4" name="Arc 284"/>
            <p:cNvSpPr>
              <a:spLocks/>
            </p:cNvSpPr>
            <p:nvPr/>
          </p:nvSpPr>
          <p:spPr bwMode="auto">
            <a:xfrm rot="-4463258">
              <a:off x="1644" y="2387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5" name="Arc 285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6" name="Arc 286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7" name="Arc 287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8" name="Arc 288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19" name="Line 289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0" name="Line 290"/>
            <p:cNvSpPr>
              <a:spLocks noChangeShapeType="1"/>
            </p:cNvSpPr>
            <p:nvPr/>
          </p:nvSpPr>
          <p:spPr bwMode="auto">
            <a:xfrm rot="-7178806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18" name="Group 291"/>
            <p:cNvGrpSpPr>
              <a:grpSpLocks/>
            </p:cNvGrpSpPr>
            <p:nvPr/>
          </p:nvGrpSpPr>
          <p:grpSpPr bwMode="auto">
            <a:xfrm rot="-7145793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588" name="Rectangle 29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9" name="Rectangle 29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9" name="Group 294"/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586" name="Rectangle 29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7" name="Rectangle 29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23" name="Rectangle 297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4" name="Rectangle 298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5" name="Rectangle 299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6" name="Rectangle 300"/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7" name="Rectangle 301"/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8" name="Rectangle 302"/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29" name="Line 303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0" name="Rectangle 304"/>
            <p:cNvSpPr>
              <a:spLocks noChangeArrowheads="1"/>
            </p:cNvSpPr>
            <p:nvPr/>
          </p:nvSpPr>
          <p:spPr bwMode="auto">
            <a:xfrm rot="-72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1" name="Freeform 305"/>
            <p:cNvSpPr>
              <a:spLocks/>
            </p:cNvSpPr>
            <p:nvPr/>
          </p:nvSpPr>
          <p:spPr bwMode="auto">
            <a:xfrm rot="-7219849">
              <a:off x="2213" y="3303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2" name="Line 306"/>
            <p:cNvSpPr>
              <a:spLocks noChangeShapeType="1"/>
            </p:cNvSpPr>
            <p:nvPr/>
          </p:nvSpPr>
          <p:spPr bwMode="auto">
            <a:xfrm rot="-72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3" name="Line 307"/>
            <p:cNvSpPr>
              <a:spLocks noChangeShapeType="1"/>
            </p:cNvSpPr>
            <p:nvPr/>
          </p:nvSpPr>
          <p:spPr bwMode="auto">
            <a:xfrm rot="-72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20" name="Group 308"/>
            <p:cNvGrpSpPr>
              <a:grpSpLocks/>
            </p:cNvGrpSpPr>
            <p:nvPr/>
          </p:nvGrpSpPr>
          <p:grpSpPr bwMode="auto">
            <a:xfrm rot="-72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581" name="Freeform 30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2" name="Line 31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3" name="Line 31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4" name="Line 31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5" name="Arc 31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35" name="Freeform 314"/>
            <p:cNvSpPr>
              <a:spLocks/>
            </p:cNvSpPr>
            <p:nvPr/>
          </p:nvSpPr>
          <p:spPr bwMode="auto">
            <a:xfrm rot="-4556385">
              <a:off x="2147" y="3224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6" name="Freeform 315"/>
            <p:cNvSpPr>
              <a:spLocks/>
            </p:cNvSpPr>
            <p:nvPr/>
          </p:nvSpPr>
          <p:spPr bwMode="auto">
            <a:xfrm rot="-7219849">
              <a:off x="2089" y="3217"/>
              <a:ext cx="201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7" name="Arc 316"/>
            <p:cNvSpPr>
              <a:spLocks/>
            </p:cNvSpPr>
            <p:nvPr/>
          </p:nvSpPr>
          <p:spPr bwMode="auto">
            <a:xfrm rot="-282350">
              <a:off x="2100" y="3294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8" name="Arc 317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39" name="Freeform 318"/>
            <p:cNvSpPr>
              <a:spLocks/>
            </p:cNvSpPr>
            <p:nvPr/>
          </p:nvSpPr>
          <p:spPr bwMode="auto">
            <a:xfrm rot="-7219849">
              <a:off x="2117" y="31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0" name="Line 319"/>
            <p:cNvSpPr>
              <a:spLocks noChangeShapeType="1"/>
            </p:cNvSpPr>
            <p:nvPr/>
          </p:nvSpPr>
          <p:spPr bwMode="auto">
            <a:xfrm rot="-72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1" name="Line 320"/>
            <p:cNvSpPr>
              <a:spLocks noChangeShapeType="1"/>
            </p:cNvSpPr>
            <p:nvPr/>
          </p:nvSpPr>
          <p:spPr bwMode="auto">
            <a:xfrm rot="-72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2" name="Arc 321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3" name="Arc 322"/>
            <p:cNvSpPr>
              <a:spLocks/>
            </p:cNvSpPr>
            <p:nvPr/>
          </p:nvSpPr>
          <p:spPr bwMode="auto">
            <a:xfrm rot="-4556385" flipH="1" flipV="1">
              <a:off x="2097" y="316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4" name="Arc 323"/>
            <p:cNvSpPr>
              <a:spLocks/>
            </p:cNvSpPr>
            <p:nvPr/>
          </p:nvSpPr>
          <p:spPr bwMode="auto">
            <a:xfrm rot="-4556385">
              <a:off x="2136" y="3222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5" name="Arc 324"/>
            <p:cNvSpPr>
              <a:spLocks/>
            </p:cNvSpPr>
            <p:nvPr/>
          </p:nvSpPr>
          <p:spPr bwMode="auto">
            <a:xfrm rot="-4556385">
              <a:off x="2216" y="3327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6" name="Arc 325"/>
            <p:cNvSpPr>
              <a:spLocks/>
            </p:cNvSpPr>
            <p:nvPr/>
          </p:nvSpPr>
          <p:spPr bwMode="auto">
            <a:xfrm rot="-4556385" flipH="1" flipV="1">
              <a:off x="2184" y="3276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7" name="Line 326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8" name="Freeform 327"/>
            <p:cNvSpPr>
              <a:spLocks/>
            </p:cNvSpPr>
            <p:nvPr/>
          </p:nvSpPr>
          <p:spPr bwMode="auto">
            <a:xfrm rot="10787483">
              <a:off x="2124" y="3462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49" name="Line 328"/>
            <p:cNvSpPr>
              <a:spLocks noChangeShapeType="1"/>
            </p:cNvSpPr>
            <p:nvPr/>
          </p:nvSpPr>
          <p:spPr bwMode="auto">
            <a:xfrm rot="10787483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0" name="Line 329"/>
            <p:cNvSpPr>
              <a:spLocks noChangeShapeType="1"/>
            </p:cNvSpPr>
            <p:nvPr/>
          </p:nvSpPr>
          <p:spPr bwMode="auto">
            <a:xfrm rot="10787483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21" name="Group 330"/>
            <p:cNvGrpSpPr>
              <a:grpSpLocks/>
            </p:cNvGrpSpPr>
            <p:nvPr/>
          </p:nvGrpSpPr>
          <p:grpSpPr bwMode="auto">
            <a:xfrm rot="10787483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576" name="Freeform 33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7" name="Line 33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8" name="Line 33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9" name="Line 33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0" name="Arc 335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52" name="Freeform 336"/>
            <p:cNvSpPr>
              <a:spLocks/>
            </p:cNvSpPr>
            <p:nvPr/>
          </p:nvSpPr>
          <p:spPr bwMode="auto">
            <a:xfrm rot="-8149054">
              <a:off x="2017" y="3446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3" name="Freeform 337"/>
            <p:cNvSpPr>
              <a:spLocks/>
            </p:cNvSpPr>
            <p:nvPr/>
          </p:nvSpPr>
          <p:spPr bwMode="auto">
            <a:xfrm rot="10787483">
              <a:off x="1957" y="344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4" name="Arc 338"/>
            <p:cNvSpPr>
              <a:spLocks/>
            </p:cNvSpPr>
            <p:nvPr/>
          </p:nvSpPr>
          <p:spPr bwMode="auto">
            <a:xfrm rot="-3875019">
              <a:off x="2070" y="3493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5" name="Arc 339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6" name="Freeform 340"/>
            <p:cNvSpPr>
              <a:spLocks/>
            </p:cNvSpPr>
            <p:nvPr/>
          </p:nvSpPr>
          <p:spPr bwMode="auto">
            <a:xfrm rot="10787483">
              <a:off x="1948" y="3411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7" name="Line 341"/>
            <p:cNvSpPr>
              <a:spLocks noChangeShapeType="1"/>
            </p:cNvSpPr>
            <p:nvPr/>
          </p:nvSpPr>
          <p:spPr bwMode="auto">
            <a:xfrm rot="10787483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8" name="Line 342"/>
            <p:cNvSpPr>
              <a:spLocks noChangeShapeType="1"/>
            </p:cNvSpPr>
            <p:nvPr/>
          </p:nvSpPr>
          <p:spPr bwMode="auto">
            <a:xfrm rot="10787483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59" name="Line 343"/>
            <p:cNvSpPr>
              <a:spLocks noChangeShapeType="1"/>
            </p:cNvSpPr>
            <p:nvPr/>
          </p:nvSpPr>
          <p:spPr bwMode="auto">
            <a:xfrm rot="10787483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0" name="Arc 344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1" name="Arc 345"/>
            <p:cNvSpPr>
              <a:spLocks/>
            </p:cNvSpPr>
            <p:nvPr/>
          </p:nvSpPr>
          <p:spPr bwMode="auto">
            <a:xfrm rot="-8149054" flipH="1" flipV="1">
              <a:off x="1953" y="341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2" name="Arc 346"/>
            <p:cNvSpPr>
              <a:spLocks/>
            </p:cNvSpPr>
            <p:nvPr/>
          </p:nvSpPr>
          <p:spPr bwMode="auto">
            <a:xfrm rot="-8149054">
              <a:off x="2024" y="3410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3" name="Arc 347"/>
            <p:cNvSpPr>
              <a:spLocks/>
            </p:cNvSpPr>
            <p:nvPr/>
          </p:nvSpPr>
          <p:spPr bwMode="auto">
            <a:xfrm rot="-8149054">
              <a:off x="2138" y="3462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4" name="Arc 348"/>
            <p:cNvSpPr>
              <a:spLocks/>
            </p:cNvSpPr>
            <p:nvPr/>
          </p:nvSpPr>
          <p:spPr bwMode="auto">
            <a:xfrm rot="-8149054" flipH="1" flipV="1">
              <a:off x="2078" y="3464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5" name="Line 349"/>
            <p:cNvSpPr>
              <a:spLocks noChangeShapeType="1"/>
            </p:cNvSpPr>
            <p:nvPr/>
          </p:nvSpPr>
          <p:spPr bwMode="auto">
            <a:xfrm rot="-72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6" name="Line 350"/>
            <p:cNvSpPr>
              <a:spLocks noChangeShapeType="1"/>
            </p:cNvSpPr>
            <p:nvPr/>
          </p:nvSpPr>
          <p:spPr bwMode="auto">
            <a:xfrm rot="436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22" name="Group 351"/>
            <p:cNvGrpSpPr>
              <a:grpSpLocks/>
            </p:cNvGrpSpPr>
            <p:nvPr/>
          </p:nvGrpSpPr>
          <p:grpSpPr bwMode="auto">
            <a:xfrm rot="33448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574" name="Rectangle 35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5" name="Rectangle 35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3" name="Group 354"/>
            <p:cNvGrpSpPr>
              <a:grpSpLocks/>
            </p:cNvGrpSpPr>
            <p:nvPr/>
          </p:nvGrpSpPr>
          <p:grpSpPr bwMode="auto">
            <a:xfrm rot="-72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572" name="Rectangle 35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73" name="Rectangle 35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569" name="Rectangle 357"/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70" name="Rectangle 358"/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71" name="Rectangle 359"/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614" name="Text Box 360"/>
          <p:cNvSpPr txBox="1">
            <a:spLocks noChangeArrowheads="1"/>
          </p:cNvSpPr>
          <p:nvPr/>
        </p:nvSpPr>
        <p:spPr bwMode="auto">
          <a:xfrm>
            <a:off x="2088518" y="3330266"/>
            <a:ext cx="225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DICIGO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Pathfinder</a:t>
            </a:r>
          </a:p>
        </p:txBody>
      </p:sp>
      <p:sp>
        <p:nvSpPr>
          <p:cNvPr id="615" name="Text Box 361"/>
          <p:cNvSpPr txBox="1">
            <a:spLocks noChangeArrowheads="1"/>
          </p:cNvSpPr>
          <p:nvPr/>
        </p:nvSpPr>
        <p:spPr bwMode="auto">
          <a:xfrm>
            <a:off x="4706776" y="3312569"/>
            <a:ext cx="185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B-DECIGO</a:t>
            </a:r>
          </a:p>
        </p:txBody>
      </p:sp>
      <p:sp>
        <p:nvSpPr>
          <p:cNvPr id="616" name="Text Box 362"/>
          <p:cNvSpPr txBox="1">
            <a:spLocks noChangeArrowheads="1"/>
          </p:cNvSpPr>
          <p:nvPr/>
        </p:nvSpPr>
        <p:spPr bwMode="auto">
          <a:xfrm>
            <a:off x="7244687" y="3790950"/>
            <a:ext cx="124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DECIGO</a:t>
            </a:r>
          </a:p>
        </p:txBody>
      </p:sp>
      <p:sp>
        <p:nvSpPr>
          <p:cNvPr id="617" name="AutoShape 363"/>
          <p:cNvSpPr>
            <a:spLocks noChangeArrowheads="1"/>
          </p:cNvSpPr>
          <p:nvPr/>
        </p:nvSpPr>
        <p:spPr bwMode="auto">
          <a:xfrm>
            <a:off x="893746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18" name="Text Box 364"/>
          <p:cNvSpPr txBox="1">
            <a:spLocks noChangeArrowheads="1"/>
          </p:cNvSpPr>
          <p:nvPr/>
        </p:nvSpPr>
        <p:spPr bwMode="auto">
          <a:xfrm>
            <a:off x="742619" y="2259013"/>
            <a:ext cx="1444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R&amp;D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Fabrication</a:t>
            </a:r>
          </a:p>
        </p:txBody>
      </p:sp>
      <p:sp>
        <p:nvSpPr>
          <p:cNvPr id="619" name="Text Box 365"/>
          <p:cNvSpPr txBox="1">
            <a:spLocks noChangeArrowheads="1"/>
          </p:cNvSpPr>
          <p:nvPr/>
        </p:nvSpPr>
        <p:spPr bwMode="auto">
          <a:xfrm>
            <a:off x="3565508" y="2230431"/>
            <a:ext cx="1444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R&amp;D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Fabrication</a:t>
            </a:r>
          </a:p>
        </p:txBody>
      </p:sp>
      <p:sp>
        <p:nvSpPr>
          <p:cNvPr id="620" name="Text Box 366"/>
          <p:cNvSpPr txBox="1">
            <a:spLocks noChangeArrowheads="1"/>
          </p:cNvSpPr>
          <p:nvPr/>
        </p:nvSpPr>
        <p:spPr bwMode="auto">
          <a:xfrm>
            <a:off x="5905483" y="2230431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R&amp;D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Fabrication</a:t>
            </a:r>
          </a:p>
        </p:txBody>
      </p:sp>
      <p:sp>
        <p:nvSpPr>
          <p:cNvPr id="621" name="AutoShape 367"/>
          <p:cNvSpPr>
            <a:spLocks noChangeArrowheads="1"/>
          </p:cNvSpPr>
          <p:nvPr/>
        </p:nvSpPr>
        <p:spPr bwMode="auto">
          <a:xfrm>
            <a:off x="3071802" y="178592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2" name="AutoShape 368"/>
          <p:cNvSpPr>
            <a:spLocks noChangeArrowheads="1"/>
          </p:cNvSpPr>
          <p:nvPr/>
        </p:nvSpPr>
        <p:spPr bwMode="auto">
          <a:xfrm>
            <a:off x="7572396" y="178592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3" name="AutoShape 369"/>
          <p:cNvSpPr>
            <a:spLocks noChangeArrowheads="1"/>
          </p:cNvSpPr>
          <p:nvPr/>
        </p:nvSpPr>
        <p:spPr bwMode="auto">
          <a:xfrm>
            <a:off x="5286380" y="178592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4" name="AutoShape 370"/>
          <p:cNvSpPr>
            <a:spLocks noChangeArrowheads="1"/>
          </p:cNvSpPr>
          <p:nvPr/>
        </p:nvSpPr>
        <p:spPr bwMode="auto">
          <a:xfrm>
            <a:off x="3744896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625" name="AutoShape 371"/>
          <p:cNvSpPr>
            <a:spLocks noChangeArrowheads="1"/>
          </p:cNvSpPr>
          <p:nvPr/>
        </p:nvSpPr>
        <p:spPr bwMode="auto">
          <a:xfrm>
            <a:off x="5995971" y="2770181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777777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626" name="Picture 372" descr="Earth-and-DPF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14546" y="2500306"/>
            <a:ext cx="14398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" name="Picture 355" descr="クリップボード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87104" y="3054112"/>
            <a:ext cx="1083287" cy="871139"/>
          </a:xfrm>
          <a:prstGeom prst="rect">
            <a:avLst/>
          </a:prstGeom>
          <a:noFill/>
        </p:spPr>
      </p:pic>
      <p:sp>
        <p:nvSpPr>
          <p:cNvPr id="314" name="Text Box 356"/>
          <p:cNvSpPr txBox="1">
            <a:spLocks noChangeArrowheads="1"/>
          </p:cNvSpPr>
          <p:nvPr/>
        </p:nvSpPr>
        <p:spPr bwMode="auto">
          <a:xfrm>
            <a:off x="818204" y="3892912"/>
            <a:ext cx="930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SWIM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838B7BD-034F-4D6B-BA12-3AA4BDCACD79}"/>
              </a:ext>
            </a:extLst>
          </p:cNvPr>
          <p:cNvSpPr/>
          <p:nvPr/>
        </p:nvSpPr>
        <p:spPr>
          <a:xfrm>
            <a:off x="2212182" y="2497931"/>
            <a:ext cx="1445418" cy="850107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97" name="Group 167">
            <a:extLst>
              <a:ext uri="{FF2B5EF4-FFF2-40B4-BE49-F238E27FC236}">
                <a16:creationId xmlns:a16="http://schemas.microsoft.com/office/drawing/2014/main" id="{26EEEE1F-90A9-4834-9187-FC32DA87C4FC}"/>
              </a:ext>
            </a:extLst>
          </p:cNvPr>
          <p:cNvGrpSpPr>
            <a:grpSpLocks/>
          </p:cNvGrpSpPr>
          <p:nvPr/>
        </p:nvGrpSpPr>
        <p:grpSpPr bwMode="auto">
          <a:xfrm>
            <a:off x="4920262" y="2369404"/>
            <a:ext cx="1081043" cy="989183"/>
            <a:chOff x="335" y="1710"/>
            <a:chExt cx="2393" cy="2190"/>
          </a:xfrm>
        </p:grpSpPr>
        <p:sp>
          <p:nvSpPr>
            <p:cNvPr id="798" name="Oval 168">
              <a:extLst>
                <a:ext uri="{FF2B5EF4-FFF2-40B4-BE49-F238E27FC236}">
                  <a16:creationId xmlns:a16="http://schemas.microsoft.com/office/drawing/2014/main" id="{B78B2AEF-C542-4725-BA3F-ACBF648C7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799" name="Oval 169">
              <a:extLst>
                <a:ext uri="{FF2B5EF4-FFF2-40B4-BE49-F238E27FC236}">
                  <a16:creationId xmlns:a16="http://schemas.microsoft.com/office/drawing/2014/main" id="{3B7DFEB5-EB95-4B08-B25F-88748A3EBA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0" name="Oval 170">
              <a:extLst>
                <a:ext uri="{FF2B5EF4-FFF2-40B4-BE49-F238E27FC236}">
                  <a16:creationId xmlns:a16="http://schemas.microsoft.com/office/drawing/2014/main" id="{54A71023-F219-44F6-8B78-090F05373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1" name="Rectangle 171">
              <a:extLst>
                <a:ext uri="{FF2B5EF4-FFF2-40B4-BE49-F238E27FC236}">
                  <a16:creationId xmlns:a16="http://schemas.microsoft.com/office/drawing/2014/main" id="{D46E285F-56CE-4AD9-BE95-CC0F2F19BF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35559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2" name="Rectangle 172">
              <a:extLst>
                <a:ext uri="{FF2B5EF4-FFF2-40B4-BE49-F238E27FC236}">
                  <a16:creationId xmlns:a16="http://schemas.microsoft.com/office/drawing/2014/main" id="{4FE548C9-0AEE-44DA-B7C0-0263EEF729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3" name="Rectangle 173">
              <a:extLst>
                <a:ext uri="{FF2B5EF4-FFF2-40B4-BE49-F238E27FC236}">
                  <a16:creationId xmlns:a16="http://schemas.microsoft.com/office/drawing/2014/main" id="{9CA96A45-86C7-4DD3-A40B-8F7667D82D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4" name="Line 174">
              <a:extLst>
                <a:ext uri="{FF2B5EF4-FFF2-40B4-BE49-F238E27FC236}">
                  <a16:creationId xmlns:a16="http://schemas.microsoft.com/office/drawing/2014/main" id="{6D88F407-F14E-45F2-9247-4F83668CC8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5" name="Rectangle 175">
              <a:extLst>
                <a:ext uri="{FF2B5EF4-FFF2-40B4-BE49-F238E27FC236}">
                  <a16:creationId xmlns:a16="http://schemas.microsoft.com/office/drawing/2014/main" id="{FCD3A659-51A8-4EAB-ACD7-23585B678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6" name="Freeform 176">
              <a:extLst>
                <a:ext uri="{FF2B5EF4-FFF2-40B4-BE49-F238E27FC236}">
                  <a16:creationId xmlns:a16="http://schemas.microsoft.com/office/drawing/2014/main" id="{BC43DFA7-9A49-45E9-85A3-030E87C1E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7" name="Line 177">
              <a:extLst>
                <a:ext uri="{FF2B5EF4-FFF2-40B4-BE49-F238E27FC236}">
                  <a16:creationId xmlns:a16="http://schemas.microsoft.com/office/drawing/2014/main" id="{940E92A2-4FF9-4B08-99B6-BE67B9C67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08" name="Line 178">
              <a:extLst>
                <a:ext uri="{FF2B5EF4-FFF2-40B4-BE49-F238E27FC236}">
                  <a16:creationId xmlns:a16="http://schemas.microsoft.com/office/drawing/2014/main" id="{6E19EEB7-A049-4472-8067-680E9C26D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09" name="Group 179">
              <a:extLst>
                <a:ext uri="{FF2B5EF4-FFF2-40B4-BE49-F238E27FC236}">
                  <a16:creationId xmlns:a16="http://schemas.microsoft.com/office/drawing/2014/main" id="{DF586D26-BE7F-4FDA-8944-EEA99795E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985" name="Freeform 180">
                <a:extLst>
                  <a:ext uri="{FF2B5EF4-FFF2-40B4-BE49-F238E27FC236}">
                    <a16:creationId xmlns:a16="http://schemas.microsoft.com/office/drawing/2014/main" id="{2BD86757-22D6-40DA-B0C2-B35D28666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6" name="Line 181">
                <a:extLst>
                  <a:ext uri="{FF2B5EF4-FFF2-40B4-BE49-F238E27FC236}">
                    <a16:creationId xmlns:a16="http://schemas.microsoft.com/office/drawing/2014/main" id="{07C94FDA-9A9D-45BD-8CAC-87CA2D7DE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7" name="Line 182">
                <a:extLst>
                  <a:ext uri="{FF2B5EF4-FFF2-40B4-BE49-F238E27FC236}">
                    <a16:creationId xmlns:a16="http://schemas.microsoft.com/office/drawing/2014/main" id="{99607820-0F76-430C-A83B-9A053080B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8" name="Line 183">
                <a:extLst>
                  <a:ext uri="{FF2B5EF4-FFF2-40B4-BE49-F238E27FC236}">
                    <a16:creationId xmlns:a16="http://schemas.microsoft.com/office/drawing/2014/main" id="{A5CAEDEB-895E-44BC-B2A7-AE1B3723A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9" name="Arc 184">
                <a:extLst>
                  <a:ext uri="{FF2B5EF4-FFF2-40B4-BE49-F238E27FC236}">
                    <a16:creationId xmlns:a16="http://schemas.microsoft.com/office/drawing/2014/main" id="{A9E58C72-E57E-4651-A12A-5B1A5052C9D9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10" name="Freeform 185">
              <a:extLst>
                <a:ext uri="{FF2B5EF4-FFF2-40B4-BE49-F238E27FC236}">
                  <a16:creationId xmlns:a16="http://schemas.microsoft.com/office/drawing/2014/main" id="{C1A3FE80-80A5-4D71-A8CB-6AB77F924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1" name="Freeform 186">
              <a:extLst>
                <a:ext uri="{FF2B5EF4-FFF2-40B4-BE49-F238E27FC236}">
                  <a16:creationId xmlns:a16="http://schemas.microsoft.com/office/drawing/2014/main" id="{1258B40F-8B5F-4A34-8E34-60EBC7DD929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2" name="Freeform 187">
              <a:extLst>
                <a:ext uri="{FF2B5EF4-FFF2-40B4-BE49-F238E27FC236}">
                  <a16:creationId xmlns:a16="http://schemas.microsoft.com/office/drawing/2014/main" id="{6EBD37B5-50F6-453A-B4F0-8F7E09BDEBFA}"/>
                </a:ext>
              </a:extLst>
            </p:cNvPr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3" name="Freeform 188">
              <a:extLst>
                <a:ext uri="{FF2B5EF4-FFF2-40B4-BE49-F238E27FC236}">
                  <a16:creationId xmlns:a16="http://schemas.microsoft.com/office/drawing/2014/main" id="{BAF4CFD8-6097-4CAF-B1C0-01812671A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4" name="Freeform 189">
              <a:extLst>
                <a:ext uri="{FF2B5EF4-FFF2-40B4-BE49-F238E27FC236}">
                  <a16:creationId xmlns:a16="http://schemas.microsoft.com/office/drawing/2014/main" id="{44C5C08D-FEC2-4C0A-A38B-2E9E971DB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5" name="Arc 190">
              <a:extLst>
                <a:ext uri="{FF2B5EF4-FFF2-40B4-BE49-F238E27FC236}">
                  <a16:creationId xmlns:a16="http://schemas.microsoft.com/office/drawing/2014/main" id="{4B6C62D2-4DC5-42C4-8132-6295CA507070}"/>
                </a:ext>
              </a:extLst>
            </p:cNvPr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6" name="Arc 191">
              <a:extLst>
                <a:ext uri="{FF2B5EF4-FFF2-40B4-BE49-F238E27FC236}">
                  <a16:creationId xmlns:a16="http://schemas.microsoft.com/office/drawing/2014/main" id="{3C20D40B-F111-4A45-B3A7-1923280C0A4F}"/>
                </a:ext>
              </a:extLst>
            </p:cNvPr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7" name="Freeform 192">
              <a:extLst>
                <a:ext uri="{FF2B5EF4-FFF2-40B4-BE49-F238E27FC236}">
                  <a16:creationId xmlns:a16="http://schemas.microsoft.com/office/drawing/2014/main" id="{F1C90459-C35B-4E4A-A3D0-917BBF57C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8" name="Line 193">
              <a:extLst>
                <a:ext uri="{FF2B5EF4-FFF2-40B4-BE49-F238E27FC236}">
                  <a16:creationId xmlns:a16="http://schemas.microsoft.com/office/drawing/2014/main" id="{737D6745-81AC-47E9-8DE4-C1E122ACB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19" name="Line 194">
              <a:extLst>
                <a:ext uri="{FF2B5EF4-FFF2-40B4-BE49-F238E27FC236}">
                  <a16:creationId xmlns:a16="http://schemas.microsoft.com/office/drawing/2014/main" id="{CB345C22-E08C-4802-B162-B82915A896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0" name="Arc 195">
              <a:extLst>
                <a:ext uri="{FF2B5EF4-FFF2-40B4-BE49-F238E27FC236}">
                  <a16:creationId xmlns:a16="http://schemas.microsoft.com/office/drawing/2014/main" id="{8B2A5DF8-6394-4509-9B09-A4E8BD466A78}"/>
                </a:ext>
              </a:extLst>
            </p:cNvPr>
            <p:cNvSpPr>
              <a:spLocks/>
            </p:cNvSpPr>
            <p:nvPr/>
          </p:nvSpPr>
          <p:spPr bwMode="auto">
            <a:xfrm rot="-8071501">
              <a:off x="1073" y="3380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1" name="Arc 196">
              <a:extLst>
                <a:ext uri="{FF2B5EF4-FFF2-40B4-BE49-F238E27FC236}">
                  <a16:creationId xmlns:a16="http://schemas.microsoft.com/office/drawing/2014/main" id="{1EC0A391-3E37-45FD-AD2F-AA317D147C4C}"/>
                </a:ext>
              </a:extLst>
            </p:cNvPr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2" name="Arc 197">
              <a:extLst>
                <a:ext uri="{FF2B5EF4-FFF2-40B4-BE49-F238E27FC236}">
                  <a16:creationId xmlns:a16="http://schemas.microsoft.com/office/drawing/2014/main" id="{B9DFB4C7-AD0B-4115-BF4A-B244F201AAB3}"/>
                </a:ext>
              </a:extLst>
            </p:cNvPr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3" name="Arc 198">
              <a:extLst>
                <a:ext uri="{FF2B5EF4-FFF2-40B4-BE49-F238E27FC236}">
                  <a16:creationId xmlns:a16="http://schemas.microsoft.com/office/drawing/2014/main" id="{3A9D84FA-FC87-4A9A-B6F8-4F0B499603E5}"/>
                </a:ext>
              </a:extLst>
            </p:cNvPr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4" name="Arc 199">
              <a:extLst>
                <a:ext uri="{FF2B5EF4-FFF2-40B4-BE49-F238E27FC236}">
                  <a16:creationId xmlns:a16="http://schemas.microsoft.com/office/drawing/2014/main" id="{309CB411-9DBF-4BB9-ABEA-9A4553C06D3C}"/>
                </a:ext>
              </a:extLst>
            </p:cNvPr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5" name="Line 200">
              <a:extLst>
                <a:ext uri="{FF2B5EF4-FFF2-40B4-BE49-F238E27FC236}">
                  <a16:creationId xmlns:a16="http://schemas.microsoft.com/office/drawing/2014/main" id="{D2D50FEB-3F81-4E0A-9347-11613DC35E6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6" name="Freeform 201">
              <a:extLst>
                <a:ext uri="{FF2B5EF4-FFF2-40B4-BE49-F238E27FC236}">
                  <a16:creationId xmlns:a16="http://schemas.microsoft.com/office/drawing/2014/main" id="{26E29646-9253-42C9-A5CD-D5774479F9FB}"/>
                </a:ext>
              </a:extLst>
            </p:cNvPr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7" name="Line 202">
              <a:extLst>
                <a:ext uri="{FF2B5EF4-FFF2-40B4-BE49-F238E27FC236}">
                  <a16:creationId xmlns:a16="http://schemas.microsoft.com/office/drawing/2014/main" id="{D85663AA-D4BF-4196-AC2D-323EFB033E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28" name="Line 203">
              <a:extLst>
                <a:ext uri="{FF2B5EF4-FFF2-40B4-BE49-F238E27FC236}">
                  <a16:creationId xmlns:a16="http://schemas.microsoft.com/office/drawing/2014/main" id="{C15F592D-029E-4214-AA2A-151E14F0ADA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29" name="Group 204">
              <a:extLst>
                <a:ext uri="{FF2B5EF4-FFF2-40B4-BE49-F238E27FC236}">
                  <a16:creationId xmlns:a16="http://schemas.microsoft.com/office/drawing/2014/main" id="{D5B93789-A031-4EFE-9772-10EF8F45C318}"/>
                </a:ext>
              </a:extLst>
            </p:cNvPr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980" name="Freeform 205">
                <a:extLst>
                  <a:ext uri="{FF2B5EF4-FFF2-40B4-BE49-F238E27FC236}">
                    <a16:creationId xmlns:a16="http://schemas.microsoft.com/office/drawing/2014/main" id="{2BA4EACA-01EE-4014-B467-B329AF3EC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1" name="Line 206">
                <a:extLst>
                  <a:ext uri="{FF2B5EF4-FFF2-40B4-BE49-F238E27FC236}">
                    <a16:creationId xmlns:a16="http://schemas.microsoft.com/office/drawing/2014/main" id="{01CC7664-B41A-4499-817C-E804549F26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2" name="Line 207">
                <a:extLst>
                  <a:ext uri="{FF2B5EF4-FFF2-40B4-BE49-F238E27FC236}">
                    <a16:creationId xmlns:a16="http://schemas.microsoft.com/office/drawing/2014/main" id="{28D4CC60-BCD0-4183-A3D4-737E4634F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3" name="Line 208">
                <a:extLst>
                  <a:ext uri="{FF2B5EF4-FFF2-40B4-BE49-F238E27FC236}">
                    <a16:creationId xmlns:a16="http://schemas.microsoft.com/office/drawing/2014/main" id="{1C216993-317A-475E-8D00-B85466F94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84" name="Arc 209">
                <a:extLst>
                  <a:ext uri="{FF2B5EF4-FFF2-40B4-BE49-F238E27FC236}">
                    <a16:creationId xmlns:a16="http://schemas.microsoft.com/office/drawing/2014/main" id="{AF8BAE0D-6FDB-4853-ACB7-4E5BC9B894F7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30" name="Freeform 210">
              <a:extLst>
                <a:ext uri="{FF2B5EF4-FFF2-40B4-BE49-F238E27FC236}">
                  <a16:creationId xmlns:a16="http://schemas.microsoft.com/office/drawing/2014/main" id="{BE4134CD-CA89-4834-A895-81B353D9217E}"/>
                </a:ext>
              </a:extLst>
            </p:cNvPr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1" name="Freeform 211">
              <a:extLst>
                <a:ext uri="{FF2B5EF4-FFF2-40B4-BE49-F238E27FC236}">
                  <a16:creationId xmlns:a16="http://schemas.microsoft.com/office/drawing/2014/main" id="{70979DA4-88C3-4410-B8C3-F64178DF5137}"/>
                </a:ext>
              </a:extLst>
            </p:cNvPr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2" name="Freeform 212">
              <a:extLst>
                <a:ext uri="{FF2B5EF4-FFF2-40B4-BE49-F238E27FC236}">
                  <a16:creationId xmlns:a16="http://schemas.microsoft.com/office/drawing/2014/main" id="{A17E8BB5-4CB3-4DCB-A1C3-BB0BE5814866}"/>
                </a:ext>
              </a:extLst>
            </p:cNvPr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3" name="Freeform 213">
              <a:extLst>
                <a:ext uri="{FF2B5EF4-FFF2-40B4-BE49-F238E27FC236}">
                  <a16:creationId xmlns:a16="http://schemas.microsoft.com/office/drawing/2014/main" id="{9B2B7442-DAD0-4C67-986F-4CDD7C0C6BDF}"/>
                </a:ext>
              </a:extLst>
            </p:cNvPr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4" name="Freeform 214">
              <a:extLst>
                <a:ext uri="{FF2B5EF4-FFF2-40B4-BE49-F238E27FC236}">
                  <a16:creationId xmlns:a16="http://schemas.microsoft.com/office/drawing/2014/main" id="{4FAB16F8-94D6-4FB8-8198-B258BE3DCE45}"/>
                </a:ext>
              </a:extLst>
            </p:cNvPr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5" name="Arc 215">
              <a:extLst>
                <a:ext uri="{FF2B5EF4-FFF2-40B4-BE49-F238E27FC236}">
                  <a16:creationId xmlns:a16="http://schemas.microsoft.com/office/drawing/2014/main" id="{31C30CB2-27A1-4BA4-A1A4-DCEB45CDAD64}"/>
                </a:ext>
              </a:extLst>
            </p:cNvPr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6" name="Arc 216">
              <a:extLst>
                <a:ext uri="{FF2B5EF4-FFF2-40B4-BE49-F238E27FC236}">
                  <a16:creationId xmlns:a16="http://schemas.microsoft.com/office/drawing/2014/main" id="{573268F2-E4E4-412D-B1E4-3B423443B53D}"/>
                </a:ext>
              </a:extLst>
            </p:cNvPr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7" name="Freeform 217">
              <a:extLst>
                <a:ext uri="{FF2B5EF4-FFF2-40B4-BE49-F238E27FC236}">
                  <a16:creationId xmlns:a16="http://schemas.microsoft.com/office/drawing/2014/main" id="{EF581B76-E555-4DEA-8B4C-714CF8261BF2}"/>
                </a:ext>
              </a:extLst>
            </p:cNvPr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8" name="Line 218">
              <a:extLst>
                <a:ext uri="{FF2B5EF4-FFF2-40B4-BE49-F238E27FC236}">
                  <a16:creationId xmlns:a16="http://schemas.microsoft.com/office/drawing/2014/main" id="{AB29B83E-6503-4B1D-93A7-0E49373611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39" name="Line 219">
              <a:extLst>
                <a:ext uri="{FF2B5EF4-FFF2-40B4-BE49-F238E27FC236}">
                  <a16:creationId xmlns:a16="http://schemas.microsoft.com/office/drawing/2014/main" id="{6BAC9D52-DCE6-42A9-838C-D823D5C1F0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0" name="Line 220">
              <a:extLst>
                <a:ext uri="{FF2B5EF4-FFF2-40B4-BE49-F238E27FC236}">
                  <a16:creationId xmlns:a16="http://schemas.microsoft.com/office/drawing/2014/main" id="{8829B670-52E1-46ED-9362-D1AFC7C3BD8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1" name="Arc 221">
              <a:extLst>
                <a:ext uri="{FF2B5EF4-FFF2-40B4-BE49-F238E27FC236}">
                  <a16:creationId xmlns:a16="http://schemas.microsoft.com/office/drawing/2014/main" id="{074ECA70-C866-436D-BB6E-F391BC57F795}"/>
                </a:ext>
              </a:extLst>
            </p:cNvPr>
            <p:cNvSpPr>
              <a:spLocks/>
            </p:cNvSpPr>
            <p:nvPr/>
          </p:nvSpPr>
          <p:spPr bwMode="auto">
            <a:xfrm rot="9935830">
              <a:off x="851" y="2990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2" name="Arc 222">
              <a:extLst>
                <a:ext uri="{FF2B5EF4-FFF2-40B4-BE49-F238E27FC236}">
                  <a16:creationId xmlns:a16="http://schemas.microsoft.com/office/drawing/2014/main" id="{11387492-EA17-4E07-9AFB-33B5C2F4FE65}"/>
                </a:ext>
              </a:extLst>
            </p:cNvPr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3" name="Arc 223">
              <a:extLst>
                <a:ext uri="{FF2B5EF4-FFF2-40B4-BE49-F238E27FC236}">
                  <a16:creationId xmlns:a16="http://schemas.microsoft.com/office/drawing/2014/main" id="{8FCDB5B1-25F2-4FF5-AAEE-42430C92FBFA}"/>
                </a:ext>
              </a:extLst>
            </p:cNvPr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4" name="Arc 224">
              <a:extLst>
                <a:ext uri="{FF2B5EF4-FFF2-40B4-BE49-F238E27FC236}">
                  <a16:creationId xmlns:a16="http://schemas.microsoft.com/office/drawing/2014/main" id="{11674510-B5DD-42DD-B42F-B4A6E66FCA20}"/>
                </a:ext>
              </a:extLst>
            </p:cNvPr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5" name="Arc 225">
              <a:extLst>
                <a:ext uri="{FF2B5EF4-FFF2-40B4-BE49-F238E27FC236}">
                  <a16:creationId xmlns:a16="http://schemas.microsoft.com/office/drawing/2014/main" id="{3C0A7FF1-AEF7-4CBD-8EC3-428944AF0627}"/>
                </a:ext>
              </a:extLst>
            </p:cNvPr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6" name="Line 226">
              <a:extLst>
                <a:ext uri="{FF2B5EF4-FFF2-40B4-BE49-F238E27FC236}">
                  <a16:creationId xmlns:a16="http://schemas.microsoft.com/office/drawing/2014/main" id="{DB39510B-185D-460C-AB55-9CFDE711D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47" name="Line 227">
              <a:extLst>
                <a:ext uri="{FF2B5EF4-FFF2-40B4-BE49-F238E27FC236}">
                  <a16:creationId xmlns:a16="http://schemas.microsoft.com/office/drawing/2014/main" id="{A072A3F5-493F-4E38-B3B5-F9CD328DC3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48" name="Group 228">
              <a:extLst>
                <a:ext uri="{FF2B5EF4-FFF2-40B4-BE49-F238E27FC236}">
                  <a16:creationId xmlns:a16="http://schemas.microsoft.com/office/drawing/2014/main" id="{17570381-22A3-49A4-B78E-A677DE2964A9}"/>
                </a:ext>
              </a:extLst>
            </p:cNvPr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978" name="Rectangle 229">
                <a:extLst>
                  <a:ext uri="{FF2B5EF4-FFF2-40B4-BE49-F238E27FC236}">
                    <a16:creationId xmlns:a16="http://schemas.microsoft.com/office/drawing/2014/main" id="{18914070-2077-45E6-81C4-853774636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9" name="Rectangle 230">
                <a:extLst>
                  <a:ext uri="{FF2B5EF4-FFF2-40B4-BE49-F238E27FC236}">
                    <a16:creationId xmlns:a16="http://schemas.microsoft.com/office/drawing/2014/main" id="{0679E470-0510-4F52-871C-B5F8864CC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849" name="Group 231">
              <a:extLst>
                <a:ext uri="{FF2B5EF4-FFF2-40B4-BE49-F238E27FC236}">
                  <a16:creationId xmlns:a16="http://schemas.microsoft.com/office/drawing/2014/main" id="{ADD3B767-A444-4528-A7A9-3A6B6ABEC6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976" name="Rectangle 232">
                <a:extLst>
                  <a:ext uri="{FF2B5EF4-FFF2-40B4-BE49-F238E27FC236}">
                    <a16:creationId xmlns:a16="http://schemas.microsoft.com/office/drawing/2014/main" id="{E58273FF-9742-4151-9FAD-15F989DE7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7" name="Rectangle 233">
                <a:extLst>
                  <a:ext uri="{FF2B5EF4-FFF2-40B4-BE49-F238E27FC236}">
                    <a16:creationId xmlns:a16="http://schemas.microsoft.com/office/drawing/2014/main" id="{A2FD72C2-2C37-49B1-8F25-2869EB019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50" name="Rectangle 234">
              <a:extLst>
                <a:ext uri="{FF2B5EF4-FFF2-40B4-BE49-F238E27FC236}">
                  <a16:creationId xmlns:a16="http://schemas.microsoft.com/office/drawing/2014/main" id="{7E7EE4BE-6D6B-4998-A3D3-3471F078B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1" name="Rectangle 235">
              <a:extLst>
                <a:ext uri="{FF2B5EF4-FFF2-40B4-BE49-F238E27FC236}">
                  <a16:creationId xmlns:a16="http://schemas.microsoft.com/office/drawing/2014/main" id="{76DF37DF-4600-423A-8110-47DDF4AA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2" name="Rectangle 236">
              <a:extLst>
                <a:ext uri="{FF2B5EF4-FFF2-40B4-BE49-F238E27FC236}">
                  <a16:creationId xmlns:a16="http://schemas.microsoft.com/office/drawing/2014/main" id="{57DD95C4-6CC5-43D8-94DB-12AAB3F542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35559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3" name="Freeform 237">
              <a:extLst>
                <a:ext uri="{FF2B5EF4-FFF2-40B4-BE49-F238E27FC236}">
                  <a16:creationId xmlns:a16="http://schemas.microsoft.com/office/drawing/2014/main" id="{10244E69-10BF-4DEC-8865-A07CE78F7F0E}"/>
                </a:ext>
              </a:extLst>
            </p:cNvPr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4" name="Freeform 238">
              <a:extLst>
                <a:ext uri="{FF2B5EF4-FFF2-40B4-BE49-F238E27FC236}">
                  <a16:creationId xmlns:a16="http://schemas.microsoft.com/office/drawing/2014/main" id="{D1CE571A-B698-45CC-BE96-F21AE1815189}"/>
                </a:ext>
              </a:extLst>
            </p:cNvPr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>
                <a:gd name="T0" fmla="*/ 0 w 1884"/>
                <a:gd name="T1" fmla="*/ 0 h 58"/>
                <a:gd name="T2" fmla="*/ 240 w 1884"/>
                <a:gd name="T3" fmla="*/ 27 h 58"/>
                <a:gd name="T4" fmla="*/ 549 w 1884"/>
                <a:gd name="T5" fmla="*/ 51 h 58"/>
                <a:gd name="T6" fmla="*/ 804 w 1884"/>
                <a:gd name="T7" fmla="*/ 57 h 58"/>
                <a:gd name="T8" fmla="*/ 1044 w 1884"/>
                <a:gd name="T9" fmla="*/ 57 h 58"/>
                <a:gd name="T10" fmla="*/ 1290 w 1884"/>
                <a:gd name="T11" fmla="*/ 51 h 58"/>
                <a:gd name="T12" fmla="*/ 1539 w 1884"/>
                <a:gd name="T13" fmla="*/ 39 h 58"/>
                <a:gd name="T14" fmla="*/ 1737 w 1884"/>
                <a:gd name="T15" fmla="*/ 18 h 58"/>
                <a:gd name="T16" fmla="*/ 1884 w 1884"/>
                <a:gd name="T17" fmla="*/ 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58"/>
                <a:gd name="T29" fmla="*/ 1884 w 1884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5" name="Freeform 239">
              <a:extLst>
                <a:ext uri="{FF2B5EF4-FFF2-40B4-BE49-F238E27FC236}">
                  <a16:creationId xmlns:a16="http://schemas.microsoft.com/office/drawing/2014/main" id="{882FABA1-61AD-465A-B8DE-8BD11C3E3D8D}"/>
                </a:ext>
              </a:extLst>
            </p:cNvPr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>
                <a:gd name="T0" fmla="*/ 45 w 3705"/>
                <a:gd name="T1" fmla="*/ 30 h 365"/>
                <a:gd name="T2" fmla="*/ 30 w 3705"/>
                <a:gd name="T3" fmla="*/ 171 h 365"/>
                <a:gd name="T4" fmla="*/ 45 w 3705"/>
                <a:gd name="T5" fmla="*/ 327 h 365"/>
                <a:gd name="T6" fmla="*/ 126 w 3705"/>
                <a:gd name="T7" fmla="*/ 315 h 365"/>
                <a:gd name="T8" fmla="*/ 735 w 3705"/>
                <a:gd name="T9" fmla="*/ 303 h 365"/>
                <a:gd name="T10" fmla="*/ 1605 w 3705"/>
                <a:gd name="T11" fmla="*/ 279 h 365"/>
                <a:gd name="T12" fmla="*/ 2607 w 3705"/>
                <a:gd name="T13" fmla="*/ 300 h 365"/>
                <a:gd name="T14" fmla="*/ 3330 w 3705"/>
                <a:gd name="T15" fmla="*/ 333 h 365"/>
                <a:gd name="T16" fmla="*/ 3648 w 3705"/>
                <a:gd name="T17" fmla="*/ 351 h 365"/>
                <a:gd name="T18" fmla="*/ 3672 w 3705"/>
                <a:gd name="T19" fmla="*/ 249 h 365"/>
                <a:gd name="T20" fmla="*/ 3672 w 3705"/>
                <a:gd name="T21" fmla="*/ 171 h 365"/>
                <a:gd name="T22" fmla="*/ 3690 w 3705"/>
                <a:gd name="T23" fmla="*/ 36 h 365"/>
                <a:gd name="T24" fmla="*/ 3660 w 3705"/>
                <a:gd name="T25" fmla="*/ 12 h 365"/>
                <a:gd name="T26" fmla="*/ 3594 w 3705"/>
                <a:gd name="T27" fmla="*/ 6 h 365"/>
                <a:gd name="T28" fmla="*/ 2991 w 3705"/>
                <a:gd name="T29" fmla="*/ 51 h 365"/>
                <a:gd name="T30" fmla="*/ 1911 w 3705"/>
                <a:gd name="T31" fmla="*/ 75 h 365"/>
                <a:gd name="T32" fmla="*/ 1065 w 3705"/>
                <a:gd name="T33" fmla="*/ 78 h 365"/>
                <a:gd name="T34" fmla="*/ 303 w 3705"/>
                <a:gd name="T35" fmla="*/ 51 h 365"/>
                <a:gd name="T36" fmla="*/ 45 w 3705"/>
                <a:gd name="T37" fmla="*/ 3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05"/>
                <a:gd name="T58" fmla="*/ 0 h 365"/>
                <a:gd name="T59" fmla="*/ 3705 w 3705"/>
                <a:gd name="T60" fmla="*/ 365 h 3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6" name="Rectangle 240">
              <a:extLst>
                <a:ext uri="{FF2B5EF4-FFF2-40B4-BE49-F238E27FC236}">
                  <a16:creationId xmlns:a16="http://schemas.microsoft.com/office/drawing/2014/main" id="{34577BED-C249-471E-B4B0-C2074B8899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7" name="Rectangle 241">
              <a:extLst>
                <a:ext uri="{FF2B5EF4-FFF2-40B4-BE49-F238E27FC236}">
                  <a16:creationId xmlns:a16="http://schemas.microsoft.com/office/drawing/2014/main" id="{A0381448-7C7F-42C6-BE75-D7670B4130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8" name="Rectangle 242">
              <a:extLst>
                <a:ext uri="{FF2B5EF4-FFF2-40B4-BE49-F238E27FC236}">
                  <a16:creationId xmlns:a16="http://schemas.microsoft.com/office/drawing/2014/main" id="{C4D3BD1A-5F53-426C-B101-0C292B36E1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59" name="Line 243">
              <a:extLst>
                <a:ext uri="{FF2B5EF4-FFF2-40B4-BE49-F238E27FC236}">
                  <a16:creationId xmlns:a16="http://schemas.microsoft.com/office/drawing/2014/main" id="{008FE0C1-80A2-4A6F-BCE6-998E4DF35E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0" name="Rectangle 244">
              <a:extLst>
                <a:ext uri="{FF2B5EF4-FFF2-40B4-BE49-F238E27FC236}">
                  <a16:creationId xmlns:a16="http://schemas.microsoft.com/office/drawing/2014/main" id="{976F323A-8014-4415-A818-B1AD6B3BD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1" name="Freeform 245">
              <a:extLst>
                <a:ext uri="{FF2B5EF4-FFF2-40B4-BE49-F238E27FC236}">
                  <a16:creationId xmlns:a16="http://schemas.microsoft.com/office/drawing/2014/main" id="{90873321-ABEF-4CDD-9D9D-F8891678DD6F}"/>
                </a:ext>
              </a:extLst>
            </p:cNvPr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2" name="Line 246">
              <a:extLst>
                <a:ext uri="{FF2B5EF4-FFF2-40B4-BE49-F238E27FC236}">
                  <a16:creationId xmlns:a16="http://schemas.microsoft.com/office/drawing/2014/main" id="{64BF29C7-C825-4155-8CDF-70F92BDFBA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3" name="Line 247">
              <a:extLst>
                <a:ext uri="{FF2B5EF4-FFF2-40B4-BE49-F238E27FC236}">
                  <a16:creationId xmlns:a16="http://schemas.microsoft.com/office/drawing/2014/main" id="{5582ED11-CDD3-402F-9D3F-96EDDF9356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64" name="Group 248">
              <a:extLst>
                <a:ext uri="{FF2B5EF4-FFF2-40B4-BE49-F238E27FC236}">
                  <a16:creationId xmlns:a16="http://schemas.microsoft.com/office/drawing/2014/main" id="{B90C8BE4-C4C4-4FA3-A13E-CD13EC769DBB}"/>
                </a:ext>
              </a:extLst>
            </p:cNvPr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971" name="Freeform 249">
                <a:extLst>
                  <a:ext uri="{FF2B5EF4-FFF2-40B4-BE49-F238E27FC236}">
                    <a16:creationId xmlns:a16="http://schemas.microsoft.com/office/drawing/2014/main" id="{59AE1E0A-0B39-4070-ACE5-B1E4C38D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2" name="Line 250">
                <a:extLst>
                  <a:ext uri="{FF2B5EF4-FFF2-40B4-BE49-F238E27FC236}">
                    <a16:creationId xmlns:a16="http://schemas.microsoft.com/office/drawing/2014/main" id="{776E8B85-9E02-4000-AB36-EA5F773E4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3" name="Line 251">
                <a:extLst>
                  <a:ext uri="{FF2B5EF4-FFF2-40B4-BE49-F238E27FC236}">
                    <a16:creationId xmlns:a16="http://schemas.microsoft.com/office/drawing/2014/main" id="{4DA9F725-C839-4B08-9FBC-552E20CC0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4" name="Line 252">
                <a:extLst>
                  <a:ext uri="{FF2B5EF4-FFF2-40B4-BE49-F238E27FC236}">
                    <a16:creationId xmlns:a16="http://schemas.microsoft.com/office/drawing/2014/main" id="{BE0415CC-4098-4635-B296-153569412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5" name="Arc 253">
                <a:extLst>
                  <a:ext uri="{FF2B5EF4-FFF2-40B4-BE49-F238E27FC236}">
                    <a16:creationId xmlns:a16="http://schemas.microsoft.com/office/drawing/2014/main" id="{DB6A27AE-714F-4666-B298-ABAEAD9C78BC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65" name="Freeform 254">
              <a:extLst>
                <a:ext uri="{FF2B5EF4-FFF2-40B4-BE49-F238E27FC236}">
                  <a16:creationId xmlns:a16="http://schemas.microsoft.com/office/drawing/2014/main" id="{3174F9C6-4B78-4516-A341-351D2980F433}"/>
                </a:ext>
              </a:extLst>
            </p:cNvPr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6" name="Freeform 255">
              <a:extLst>
                <a:ext uri="{FF2B5EF4-FFF2-40B4-BE49-F238E27FC236}">
                  <a16:creationId xmlns:a16="http://schemas.microsoft.com/office/drawing/2014/main" id="{660856C8-9417-4936-B961-6EF3A94452D2}"/>
                </a:ext>
              </a:extLst>
            </p:cNvPr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7" name="Arc 256">
              <a:extLst>
                <a:ext uri="{FF2B5EF4-FFF2-40B4-BE49-F238E27FC236}">
                  <a16:creationId xmlns:a16="http://schemas.microsoft.com/office/drawing/2014/main" id="{D7E62EED-CF14-43D1-8855-72AB583280F8}"/>
                </a:ext>
              </a:extLst>
            </p:cNvPr>
            <p:cNvSpPr>
              <a:spLocks/>
            </p:cNvSpPr>
            <p:nvPr/>
          </p:nvSpPr>
          <p:spPr bwMode="auto">
            <a:xfrm rot="-7461591">
              <a:off x="1435" y="2238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8" name="Arc 257">
              <a:extLst>
                <a:ext uri="{FF2B5EF4-FFF2-40B4-BE49-F238E27FC236}">
                  <a16:creationId xmlns:a16="http://schemas.microsoft.com/office/drawing/2014/main" id="{F5436481-C044-485B-A575-B7DC3845429F}"/>
                </a:ext>
              </a:extLst>
            </p:cNvPr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69" name="Freeform 258">
              <a:extLst>
                <a:ext uri="{FF2B5EF4-FFF2-40B4-BE49-F238E27FC236}">
                  <a16:creationId xmlns:a16="http://schemas.microsoft.com/office/drawing/2014/main" id="{A13F565C-8428-4791-AB7B-BE668CA66D67}"/>
                </a:ext>
              </a:extLst>
            </p:cNvPr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0" name="Line 259">
              <a:extLst>
                <a:ext uri="{FF2B5EF4-FFF2-40B4-BE49-F238E27FC236}">
                  <a16:creationId xmlns:a16="http://schemas.microsoft.com/office/drawing/2014/main" id="{12CDC6B8-61E4-4CD5-8683-2AE4516DA1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1" name="Line 260">
              <a:extLst>
                <a:ext uri="{FF2B5EF4-FFF2-40B4-BE49-F238E27FC236}">
                  <a16:creationId xmlns:a16="http://schemas.microsoft.com/office/drawing/2014/main" id="{D2678734-44E3-436F-B1AF-84A96FE735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2" name="Arc 261">
              <a:extLst>
                <a:ext uri="{FF2B5EF4-FFF2-40B4-BE49-F238E27FC236}">
                  <a16:creationId xmlns:a16="http://schemas.microsoft.com/office/drawing/2014/main" id="{DB196572-0AAC-4A85-ACBD-0E9985416EE8}"/>
                </a:ext>
              </a:extLst>
            </p:cNvPr>
            <p:cNvSpPr>
              <a:spLocks/>
            </p:cNvSpPr>
            <p:nvPr/>
          </p:nvSpPr>
          <p:spPr bwMode="auto">
            <a:xfrm rot="-870590">
              <a:off x="1196" y="2386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3" name="Arc 262">
              <a:extLst>
                <a:ext uri="{FF2B5EF4-FFF2-40B4-BE49-F238E27FC236}">
                  <a16:creationId xmlns:a16="http://schemas.microsoft.com/office/drawing/2014/main" id="{490383FC-6EFE-46A6-BA27-8C515CCF2528}"/>
                </a:ext>
              </a:extLst>
            </p:cNvPr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4" name="Arc 263">
              <a:extLst>
                <a:ext uri="{FF2B5EF4-FFF2-40B4-BE49-F238E27FC236}">
                  <a16:creationId xmlns:a16="http://schemas.microsoft.com/office/drawing/2014/main" id="{BEBABE28-0D6D-4300-A730-E8239848F6D1}"/>
                </a:ext>
              </a:extLst>
            </p:cNvPr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5" name="Arc 264">
              <a:extLst>
                <a:ext uri="{FF2B5EF4-FFF2-40B4-BE49-F238E27FC236}">
                  <a16:creationId xmlns:a16="http://schemas.microsoft.com/office/drawing/2014/main" id="{F29CDB04-CD8F-4BAA-BD2D-560020AFD1BE}"/>
                </a:ext>
              </a:extLst>
            </p:cNvPr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6" name="Arc 265">
              <a:extLst>
                <a:ext uri="{FF2B5EF4-FFF2-40B4-BE49-F238E27FC236}">
                  <a16:creationId xmlns:a16="http://schemas.microsoft.com/office/drawing/2014/main" id="{FBE3FC46-6B80-4B1F-BB59-2221B351A618}"/>
                </a:ext>
              </a:extLst>
            </p:cNvPr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7" name="Line 266">
              <a:extLst>
                <a:ext uri="{FF2B5EF4-FFF2-40B4-BE49-F238E27FC236}">
                  <a16:creationId xmlns:a16="http://schemas.microsoft.com/office/drawing/2014/main" id="{C6D13310-BF43-462B-A673-2D9E620C20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8" name="Freeform 267">
              <a:extLst>
                <a:ext uri="{FF2B5EF4-FFF2-40B4-BE49-F238E27FC236}">
                  <a16:creationId xmlns:a16="http://schemas.microsoft.com/office/drawing/2014/main" id="{658B8BC2-3D48-46FE-81CF-71A34EBFA130}"/>
                </a:ext>
              </a:extLst>
            </p:cNvPr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79" name="Line 268">
              <a:extLst>
                <a:ext uri="{FF2B5EF4-FFF2-40B4-BE49-F238E27FC236}">
                  <a16:creationId xmlns:a16="http://schemas.microsoft.com/office/drawing/2014/main" id="{9DD08098-1ED5-4915-A516-7E9A469E65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0" name="Line 269">
              <a:extLst>
                <a:ext uri="{FF2B5EF4-FFF2-40B4-BE49-F238E27FC236}">
                  <a16:creationId xmlns:a16="http://schemas.microsoft.com/office/drawing/2014/main" id="{8E48D585-EFB5-4EE7-8F84-C84F971D0F8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81" name="Group 270">
              <a:extLst>
                <a:ext uri="{FF2B5EF4-FFF2-40B4-BE49-F238E27FC236}">
                  <a16:creationId xmlns:a16="http://schemas.microsoft.com/office/drawing/2014/main" id="{75478A37-42A9-4CD7-999E-D5D41A000E48}"/>
                </a:ext>
              </a:extLst>
            </p:cNvPr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966" name="Freeform 271">
                <a:extLst>
                  <a:ext uri="{FF2B5EF4-FFF2-40B4-BE49-F238E27FC236}">
                    <a16:creationId xmlns:a16="http://schemas.microsoft.com/office/drawing/2014/main" id="{3D5E69EB-A218-48B6-A3F9-82A21DCA2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7" name="Line 272">
                <a:extLst>
                  <a:ext uri="{FF2B5EF4-FFF2-40B4-BE49-F238E27FC236}">
                    <a16:creationId xmlns:a16="http://schemas.microsoft.com/office/drawing/2014/main" id="{E4CC1D1B-0CD2-4E0E-A3B0-A1333CC19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8" name="Line 273">
                <a:extLst>
                  <a:ext uri="{FF2B5EF4-FFF2-40B4-BE49-F238E27FC236}">
                    <a16:creationId xmlns:a16="http://schemas.microsoft.com/office/drawing/2014/main" id="{8E46C111-70BD-4714-8B4F-54F17E5A8C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9" name="Line 274">
                <a:extLst>
                  <a:ext uri="{FF2B5EF4-FFF2-40B4-BE49-F238E27FC236}">
                    <a16:creationId xmlns:a16="http://schemas.microsoft.com/office/drawing/2014/main" id="{75A23759-A993-42A4-BDB4-AC38EE6BC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70" name="Arc 275">
                <a:extLst>
                  <a:ext uri="{FF2B5EF4-FFF2-40B4-BE49-F238E27FC236}">
                    <a16:creationId xmlns:a16="http://schemas.microsoft.com/office/drawing/2014/main" id="{7C5EB82F-5529-4AD8-A066-94B60C723D4D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82" name="Freeform 276">
              <a:extLst>
                <a:ext uri="{FF2B5EF4-FFF2-40B4-BE49-F238E27FC236}">
                  <a16:creationId xmlns:a16="http://schemas.microsoft.com/office/drawing/2014/main" id="{462BEA46-08A8-4689-A341-0681C19B5900}"/>
                </a:ext>
              </a:extLst>
            </p:cNvPr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3" name="Freeform 277">
              <a:extLst>
                <a:ext uri="{FF2B5EF4-FFF2-40B4-BE49-F238E27FC236}">
                  <a16:creationId xmlns:a16="http://schemas.microsoft.com/office/drawing/2014/main" id="{E12AB920-7674-4A2B-9469-0C08E97C6BB8}"/>
                </a:ext>
              </a:extLst>
            </p:cNvPr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4" name="Arc 278">
              <a:extLst>
                <a:ext uri="{FF2B5EF4-FFF2-40B4-BE49-F238E27FC236}">
                  <a16:creationId xmlns:a16="http://schemas.microsoft.com/office/drawing/2014/main" id="{6A08FA32-F8D4-4AA0-A0A4-B1C190DB98C3}"/>
                </a:ext>
              </a:extLst>
            </p:cNvPr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5" name="Arc 279">
              <a:extLst>
                <a:ext uri="{FF2B5EF4-FFF2-40B4-BE49-F238E27FC236}">
                  <a16:creationId xmlns:a16="http://schemas.microsoft.com/office/drawing/2014/main" id="{D2C259A8-A458-4429-97B9-73430BF66932}"/>
                </a:ext>
              </a:extLst>
            </p:cNvPr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6" name="Freeform 280">
              <a:extLst>
                <a:ext uri="{FF2B5EF4-FFF2-40B4-BE49-F238E27FC236}">
                  <a16:creationId xmlns:a16="http://schemas.microsoft.com/office/drawing/2014/main" id="{8137B89F-2E9B-4BD2-B002-EC21119557D2}"/>
                </a:ext>
              </a:extLst>
            </p:cNvPr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7" name="Line 281">
              <a:extLst>
                <a:ext uri="{FF2B5EF4-FFF2-40B4-BE49-F238E27FC236}">
                  <a16:creationId xmlns:a16="http://schemas.microsoft.com/office/drawing/2014/main" id="{AA905F81-B538-4C0A-A5BC-1411856028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8" name="Line 282">
              <a:extLst>
                <a:ext uri="{FF2B5EF4-FFF2-40B4-BE49-F238E27FC236}">
                  <a16:creationId xmlns:a16="http://schemas.microsoft.com/office/drawing/2014/main" id="{20CEA092-0AE5-4966-8936-C7915809C6D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89" name="Line 283">
              <a:extLst>
                <a:ext uri="{FF2B5EF4-FFF2-40B4-BE49-F238E27FC236}">
                  <a16:creationId xmlns:a16="http://schemas.microsoft.com/office/drawing/2014/main" id="{84D555DC-0A39-434F-9B73-AB137A0263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0" name="Arc 284">
              <a:extLst>
                <a:ext uri="{FF2B5EF4-FFF2-40B4-BE49-F238E27FC236}">
                  <a16:creationId xmlns:a16="http://schemas.microsoft.com/office/drawing/2014/main" id="{93B78B67-374A-458F-B534-F6D0125B5B5E}"/>
                </a:ext>
              </a:extLst>
            </p:cNvPr>
            <p:cNvSpPr>
              <a:spLocks/>
            </p:cNvSpPr>
            <p:nvPr/>
          </p:nvSpPr>
          <p:spPr bwMode="auto">
            <a:xfrm rot="-4463258">
              <a:off x="1644" y="2387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1" name="Arc 285">
              <a:extLst>
                <a:ext uri="{FF2B5EF4-FFF2-40B4-BE49-F238E27FC236}">
                  <a16:creationId xmlns:a16="http://schemas.microsoft.com/office/drawing/2014/main" id="{836DB45E-02B3-4330-96DB-38E10C0DECDE}"/>
                </a:ext>
              </a:extLst>
            </p:cNvPr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2" name="Arc 286">
              <a:extLst>
                <a:ext uri="{FF2B5EF4-FFF2-40B4-BE49-F238E27FC236}">
                  <a16:creationId xmlns:a16="http://schemas.microsoft.com/office/drawing/2014/main" id="{2A65945D-4698-42F5-AA12-F387318059C2}"/>
                </a:ext>
              </a:extLst>
            </p:cNvPr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3" name="Arc 287">
              <a:extLst>
                <a:ext uri="{FF2B5EF4-FFF2-40B4-BE49-F238E27FC236}">
                  <a16:creationId xmlns:a16="http://schemas.microsoft.com/office/drawing/2014/main" id="{02738E3B-BF55-45B5-A19E-01DBBC1A6C23}"/>
                </a:ext>
              </a:extLst>
            </p:cNvPr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4" name="Arc 288">
              <a:extLst>
                <a:ext uri="{FF2B5EF4-FFF2-40B4-BE49-F238E27FC236}">
                  <a16:creationId xmlns:a16="http://schemas.microsoft.com/office/drawing/2014/main" id="{C36E3341-4A9A-4E5E-82A7-DE236D53845C}"/>
                </a:ext>
              </a:extLst>
            </p:cNvPr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5" name="Line 289">
              <a:extLst>
                <a:ext uri="{FF2B5EF4-FFF2-40B4-BE49-F238E27FC236}">
                  <a16:creationId xmlns:a16="http://schemas.microsoft.com/office/drawing/2014/main" id="{85B6891B-4858-470B-B5F7-654C8B15DB6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896" name="Line 290">
              <a:extLst>
                <a:ext uri="{FF2B5EF4-FFF2-40B4-BE49-F238E27FC236}">
                  <a16:creationId xmlns:a16="http://schemas.microsoft.com/office/drawing/2014/main" id="{BADE9751-E2C8-4058-8A38-3D869EF139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7178806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897" name="Group 291">
              <a:extLst>
                <a:ext uri="{FF2B5EF4-FFF2-40B4-BE49-F238E27FC236}">
                  <a16:creationId xmlns:a16="http://schemas.microsoft.com/office/drawing/2014/main" id="{97A6BCEF-4DB0-43F2-A572-A4B49CE9CC94}"/>
                </a:ext>
              </a:extLst>
            </p:cNvPr>
            <p:cNvGrpSpPr>
              <a:grpSpLocks/>
            </p:cNvGrpSpPr>
            <p:nvPr/>
          </p:nvGrpSpPr>
          <p:grpSpPr bwMode="auto">
            <a:xfrm rot="-7145793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964" name="Rectangle 292">
                <a:extLst>
                  <a:ext uri="{FF2B5EF4-FFF2-40B4-BE49-F238E27FC236}">
                    <a16:creationId xmlns:a16="http://schemas.microsoft.com/office/drawing/2014/main" id="{314E37E8-A20C-47FA-9BC9-0F37D6299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5" name="Rectangle 293">
                <a:extLst>
                  <a:ext uri="{FF2B5EF4-FFF2-40B4-BE49-F238E27FC236}">
                    <a16:creationId xmlns:a16="http://schemas.microsoft.com/office/drawing/2014/main" id="{FB563B12-EC7E-4B8E-B89E-E878125EC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898" name="Group 294">
              <a:extLst>
                <a:ext uri="{FF2B5EF4-FFF2-40B4-BE49-F238E27FC236}">
                  <a16:creationId xmlns:a16="http://schemas.microsoft.com/office/drawing/2014/main" id="{77A7D5FE-C975-4B48-A5C9-6D893FDE6B44}"/>
                </a:ext>
              </a:extLst>
            </p:cNvPr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962" name="Rectangle 295">
                <a:extLst>
                  <a:ext uri="{FF2B5EF4-FFF2-40B4-BE49-F238E27FC236}">
                    <a16:creationId xmlns:a16="http://schemas.microsoft.com/office/drawing/2014/main" id="{34616571-780F-4F77-9BBA-3D6739F63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3" name="Rectangle 296">
                <a:extLst>
                  <a:ext uri="{FF2B5EF4-FFF2-40B4-BE49-F238E27FC236}">
                    <a16:creationId xmlns:a16="http://schemas.microsoft.com/office/drawing/2014/main" id="{B83BF092-6903-4E2C-8DA3-AB09C6846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99" name="Rectangle 297">
              <a:extLst>
                <a:ext uri="{FF2B5EF4-FFF2-40B4-BE49-F238E27FC236}">
                  <a16:creationId xmlns:a16="http://schemas.microsoft.com/office/drawing/2014/main" id="{7848D025-184E-43FB-905A-DE59A018A7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0" name="Rectangle 298">
              <a:extLst>
                <a:ext uri="{FF2B5EF4-FFF2-40B4-BE49-F238E27FC236}">
                  <a16:creationId xmlns:a16="http://schemas.microsoft.com/office/drawing/2014/main" id="{43C27500-6F16-4732-ABDA-86BE96EFFF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1" name="Rectangle 299">
              <a:extLst>
                <a:ext uri="{FF2B5EF4-FFF2-40B4-BE49-F238E27FC236}">
                  <a16:creationId xmlns:a16="http://schemas.microsoft.com/office/drawing/2014/main" id="{0591BF7E-7E3A-407B-A696-A817CB9B59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2" name="Rectangle 300">
              <a:extLst>
                <a:ext uri="{FF2B5EF4-FFF2-40B4-BE49-F238E27FC236}">
                  <a16:creationId xmlns:a16="http://schemas.microsoft.com/office/drawing/2014/main" id="{FE448A23-459E-4424-AF13-FBD45F640D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3" name="Rectangle 301">
              <a:extLst>
                <a:ext uri="{FF2B5EF4-FFF2-40B4-BE49-F238E27FC236}">
                  <a16:creationId xmlns:a16="http://schemas.microsoft.com/office/drawing/2014/main" id="{B8C9AC20-074B-4C0C-AE25-51F088BA6F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4" name="Rectangle 302">
              <a:extLst>
                <a:ext uri="{FF2B5EF4-FFF2-40B4-BE49-F238E27FC236}">
                  <a16:creationId xmlns:a16="http://schemas.microsoft.com/office/drawing/2014/main" id="{4F2B2FD7-B9C5-4DA0-A841-B141CB9ADC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5" name="Line 303">
              <a:extLst>
                <a:ext uri="{FF2B5EF4-FFF2-40B4-BE49-F238E27FC236}">
                  <a16:creationId xmlns:a16="http://schemas.microsoft.com/office/drawing/2014/main" id="{6268003B-116E-4DCB-BBEB-FD1038B9AB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6" name="Rectangle 304">
              <a:extLst>
                <a:ext uri="{FF2B5EF4-FFF2-40B4-BE49-F238E27FC236}">
                  <a16:creationId xmlns:a16="http://schemas.microsoft.com/office/drawing/2014/main" id="{DF70F0BD-DA0B-41FF-9687-A0483CF556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7" name="Freeform 305">
              <a:extLst>
                <a:ext uri="{FF2B5EF4-FFF2-40B4-BE49-F238E27FC236}">
                  <a16:creationId xmlns:a16="http://schemas.microsoft.com/office/drawing/2014/main" id="{9072BDF8-A12A-4460-A7C8-77A87BD5E2E3}"/>
                </a:ext>
              </a:extLst>
            </p:cNvPr>
            <p:cNvSpPr>
              <a:spLocks/>
            </p:cNvSpPr>
            <p:nvPr/>
          </p:nvSpPr>
          <p:spPr bwMode="auto">
            <a:xfrm rot="-7219849">
              <a:off x="2213" y="3303"/>
              <a:ext cx="35" cy="63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8" name="Line 306">
              <a:extLst>
                <a:ext uri="{FF2B5EF4-FFF2-40B4-BE49-F238E27FC236}">
                  <a16:creationId xmlns:a16="http://schemas.microsoft.com/office/drawing/2014/main" id="{A913C0A9-06DF-499C-88B8-665A13D8CA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72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09" name="Line 307">
              <a:extLst>
                <a:ext uri="{FF2B5EF4-FFF2-40B4-BE49-F238E27FC236}">
                  <a16:creationId xmlns:a16="http://schemas.microsoft.com/office/drawing/2014/main" id="{AC8FA5D7-9D7C-48A5-997B-668B499A40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72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910" name="Group 308">
              <a:extLst>
                <a:ext uri="{FF2B5EF4-FFF2-40B4-BE49-F238E27FC236}">
                  <a16:creationId xmlns:a16="http://schemas.microsoft.com/office/drawing/2014/main" id="{20A0FA0C-97C3-4000-AEE1-483B66F10623}"/>
                </a:ext>
              </a:extLst>
            </p:cNvPr>
            <p:cNvGrpSpPr>
              <a:grpSpLocks/>
            </p:cNvGrpSpPr>
            <p:nvPr/>
          </p:nvGrpSpPr>
          <p:grpSpPr bwMode="auto">
            <a:xfrm rot="-72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957" name="Freeform 309">
                <a:extLst>
                  <a:ext uri="{FF2B5EF4-FFF2-40B4-BE49-F238E27FC236}">
                    <a16:creationId xmlns:a16="http://schemas.microsoft.com/office/drawing/2014/main" id="{DB754558-192C-43C3-B8BF-E924FEE49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8" name="Line 310">
                <a:extLst>
                  <a:ext uri="{FF2B5EF4-FFF2-40B4-BE49-F238E27FC236}">
                    <a16:creationId xmlns:a16="http://schemas.microsoft.com/office/drawing/2014/main" id="{8988CB41-8304-4072-AC7F-5F4A16842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9" name="Line 311">
                <a:extLst>
                  <a:ext uri="{FF2B5EF4-FFF2-40B4-BE49-F238E27FC236}">
                    <a16:creationId xmlns:a16="http://schemas.microsoft.com/office/drawing/2014/main" id="{04910447-BF84-43CC-BCFA-4C4159993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0" name="Line 312">
                <a:extLst>
                  <a:ext uri="{FF2B5EF4-FFF2-40B4-BE49-F238E27FC236}">
                    <a16:creationId xmlns:a16="http://schemas.microsoft.com/office/drawing/2014/main" id="{31D1053F-0DC4-41D9-AAB3-D59FD29232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61" name="Arc 313">
                <a:extLst>
                  <a:ext uri="{FF2B5EF4-FFF2-40B4-BE49-F238E27FC236}">
                    <a16:creationId xmlns:a16="http://schemas.microsoft.com/office/drawing/2014/main" id="{F75994A1-21AB-44D1-9D40-BB5D061ED46D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11" name="Freeform 314">
              <a:extLst>
                <a:ext uri="{FF2B5EF4-FFF2-40B4-BE49-F238E27FC236}">
                  <a16:creationId xmlns:a16="http://schemas.microsoft.com/office/drawing/2014/main" id="{7F659B2E-5693-4BC9-8A18-655D710D08F7}"/>
                </a:ext>
              </a:extLst>
            </p:cNvPr>
            <p:cNvSpPr>
              <a:spLocks/>
            </p:cNvSpPr>
            <p:nvPr/>
          </p:nvSpPr>
          <p:spPr bwMode="auto">
            <a:xfrm rot="-4556385">
              <a:off x="2147" y="3224"/>
              <a:ext cx="96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2" name="Freeform 315">
              <a:extLst>
                <a:ext uri="{FF2B5EF4-FFF2-40B4-BE49-F238E27FC236}">
                  <a16:creationId xmlns:a16="http://schemas.microsoft.com/office/drawing/2014/main" id="{90C508AC-87C8-4D48-A73B-735600D027E3}"/>
                </a:ext>
              </a:extLst>
            </p:cNvPr>
            <p:cNvSpPr>
              <a:spLocks/>
            </p:cNvSpPr>
            <p:nvPr/>
          </p:nvSpPr>
          <p:spPr bwMode="auto">
            <a:xfrm rot="-7219849">
              <a:off x="2089" y="3217"/>
              <a:ext cx="201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3" name="Arc 316">
              <a:extLst>
                <a:ext uri="{FF2B5EF4-FFF2-40B4-BE49-F238E27FC236}">
                  <a16:creationId xmlns:a16="http://schemas.microsoft.com/office/drawing/2014/main" id="{3CF2A142-7758-4445-9AEE-4FAE3116010C}"/>
                </a:ext>
              </a:extLst>
            </p:cNvPr>
            <p:cNvSpPr>
              <a:spLocks/>
            </p:cNvSpPr>
            <p:nvPr/>
          </p:nvSpPr>
          <p:spPr bwMode="auto">
            <a:xfrm rot="-282350">
              <a:off x="2100" y="3294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4" name="Arc 317">
              <a:extLst>
                <a:ext uri="{FF2B5EF4-FFF2-40B4-BE49-F238E27FC236}">
                  <a16:creationId xmlns:a16="http://schemas.microsoft.com/office/drawing/2014/main" id="{A2E0D2C3-ADB2-4C2F-8EBE-CFA8060A6845}"/>
                </a:ext>
              </a:extLst>
            </p:cNvPr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5" name="Freeform 318">
              <a:extLst>
                <a:ext uri="{FF2B5EF4-FFF2-40B4-BE49-F238E27FC236}">
                  <a16:creationId xmlns:a16="http://schemas.microsoft.com/office/drawing/2014/main" id="{977E9265-D9F2-48CB-A723-0C99F9E38C60}"/>
                </a:ext>
              </a:extLst>
            </p:cNvPr>
            <p:cNvSpPr>
              <a:spLocks/>
            </p:cNvSpPr>
            <p:nvPr/>
          </p:nvSpPr>
          <p:spPr bwMode="auto">
            <a:xfrm rot="-7219849">
              <a:off x="2117" y="3119"/>
              <a:ext cx="75" cy="170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6" name="Line 319">
              <a:extLst>
                <a:ext uri="{FF2B5EF4-FFF2-40B4-BE49-F238E27FC236}">
                  <a16:creationId xmlns:a16="http://schemas.microsoft.com/office/drawing/2014/main" id="{556E0F82-8213-4C71-86DB-6AC25D2176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72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7" name="Line 320">
              <a:extLst>
                <a:ext uri="{FF2B5EF4-FFF2-40B4-BE49-F238E27FC236}">
                  <a16:creationId xmlns:a16="http://schemas.microsoft.com/office/drawing/2014/main" id="{2AA7788E-6F35-4BB2-BDBE-94A1BE77D72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72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8" name="Arc 321">
              <a:extLst>
                <a:ext uri="{FF2B5EF4-FFF2-40B4-BE49-F238E27FC236}">
                  <a16:creationId xmlns:a16="http://schemas.microsoft.com/office/drawing/2014/main" id="{99BB95FC-D267-4B77-95D1-FF0D669E6323}"/>
                </a:ext>
              </a:extLst>
            </p:cNvPr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3 h 19786"/>
                <a:gd name="T4" fmla="*/ 0 w 19558"/>
                <a:gd name="T5" fmla="*/ 229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19" name="Arc 322">
              <a:extLst>
                <a:ext uri="{FF2B5EF4-FFF2-40B4-BE49-F238E27FC236}">
                  <a16:creationId xmlns:a16="http://schemas.microsoft.com/office/drawing/2014/main" id="{E7205274-00CB-4997-A51F-34D900C360D8}"/>
                </a:ext>
              </a:extLst>
            </p:cNvPr>
            <p:cNvSpPr>
              <a:spLocks/>
            </p:cNvSpPr>
            <p:nvPr/>
          </p:nvSpPr>
          <p:spPr bwMode="auto">
            <a:xfrm rot="-4556385" flipH="1" flipV="1">
              <a:off x="2097" y="3163"/>
              <a:ext cx="157" cy="162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4 h 20823"/>
                <a:gd name="T4" fmla="*/ 0 w 20700"/>
                <a:gd name="T5" fmla="*/ 1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0" name="Arc 323">
              <a:extLst>
                <a:ext uri="{FF2B5EF4-FFF2-40B4-BE49-F238E27FC236}">
                  <a16:creationId xmlns:a16="http://schemas.microsoft.com/office/drawing/2014/main" id="{6EC00947-EE58-4D21-BFB7-83CF27CD8F84}"/>
                </a:ext>
              </a:extLst>
            </p:cNvPr>
            <p:cNvSpPr>
              <a:spLocks/>
            </p:cNvSpPr>
            <p:nvPr/>
          </p:nvSpPr>
          <p:spPr bwMode="auto">
            <a:xfrm rot="-4556385">
              <a:off x="2136" y="3222"/>
              <a:ext cx="158" cy="160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0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1" name="Arc 324">
              <a:extLst>
                <a:ext uri="{FF2B5EF4-FFF2-40B4-BE49-F238E27FC236}">
                  <a16:creationId xmlns:a16="http://schemas.microsoft.com/office/drawing/2014/main" id="{2FB6D94D-AC38-4C19-8207-84E057F80B1D}"/>
                </a:ext>
              </a:extLst>
            </p:cNvPr>
            <p:cNvSpPr>
              <a:spLocks/>
            </p:cNvSpPr>
            <p:nvPr/>
          </p:nvSpPr>
          <p:spPr bwMode="auto">
            <a:xfrm rot="-4556385">
              <a:off x="2216" y="3327"/>
              <a:ext cx="62" cy="65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6 h 20823"/>
                <a:gd name="T4" fmla="*/ 0 w 20700"/>
                <a:gd name="T5" fmla="*/ 65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2" name="Arc 325">
              <a:extLst>
                <a:ext uri="{FF2B5EF4-FFF2-40B4-BE49-F238E27FC236}">
                  <a16:creationId xmlns:a16="http://schemas.microsoft.com/office/drawing/2014/main" id="{C732561B-E2C2-4E1A-9BE4-57F2CD767907}"/>
                </a:ext>
              </a:extLst>
            </p:cNvPr>
            <p:cNvSpPr>
              <a:spLocks/>
            </p:cNvSpPr>
            <p:nvPr/>
          </p:nvSpPr>
          <p:spPr bwMode="auto">
            <a:xfrm rot="-4556385" flipH="1" flipV="1">
              <a:off x="2184" y="3276"/>
              <a:ext cx="63" cy="63"/>
            </a:xfrm>
            <a:custGeom>
              <a:avLst/>
              <a:gdLst>
                <a:gd name="T0" fmla="*/ 17 w 20700"/>
                <a:gd name="T1" fmla="*/ 0 h 20823"/>
                <a:gd name="T2" fmla="*/ 63 w 20700"/>
                <a:gd name="T3" fmla="*/ 44 h 20823"/>
                <a:gd name="T4" fmla="*/ 0 w 20700"/>
                <a:gd name="T5" fmla="*/ 63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3" name="Line 326">
              <a:extLst>
                <a:ext uri="{FF2B5EF4-FFF2-40B4-BE49-F238E27FC236}">
                  <a16:creationId xmlns:a16="http://schemas.microsoft.com/office/drawing/2014/main" id="{16B65F7C-84F3-40AA-BE39-14FC9BBAA0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4" name="Freeform 327">
              <a:extLst>
                <a:ext uri="{FF2B5EF4-FFF2-40B4-BE49-F238E27FC236}">
                  <a16:creationId xmlns:a16="http://schemas.microsoft.com/office/drawing/2014/main" id="{A58EC811-7567-4ED1-93A7-D0B99ADDB62A}"/>
                </a:ext>
              </a:extLst>
            </p:cNvPr>
            <p:cNvSpPr>
              <a:spLocks/>
            </p:cNvSpPr>
            <p:nvPr/>
          </p:nvSpPr>
          <p:spPr bwMode="auto">
            <a:xfrm rot="10787483">
              <a:off x="2124" y="3462"/>
              <a:ext cx="34" cy="65"/>
            </a:xfrm>
            <a:custGeom>
              <a:avLst/>
              <a:gdLst>
                <a:gd name="T0" fmla="*/ 23 w 183"/>
                <a:gd name="T1" fmla="*/ 13 h 331"/>
                <a:gd name="T2" fmla="*/ 164 w 183"/>
                <a:gd name="T3" fmla="*/ 16 h 331"/>
                <a:gd name="T4" fmla="*/ 140 w 183"/>
                <a:gd name="T5" fmla="*/ 109 h 331"/>
                <a:gd name="T6" fmla="*/ 143 w 183"/>
                <a:gd name="T7" fmla="*/ 226 h 331"/>
                <a:gd name="T8" fmla="*/ 173 w 183"/>
                <a:gd name="T9" fmla="*/ 307 h 331"/>
                <a:gd name="T10" fmla="*/ 113 w 183"/>
                <a:gd name="T11" fmla="*/ 328 h 331"/>
                <a:gd name="T12" fmla="*/ 29 w 183"/>
                <a:gd name="T13" fmla="*/ 322 h 331"/>
                <a:gd name="T14" fmla="*/ 23 w 183"/>
                <a:gd name="T15" fmla="*/ 298 h 331"/>
                <a:gd name="T16" fmla="*/ 53 w 183"/>
                <a:gd name="T17" fmla="*/ 214 h 331"/>
                <a:gd name="T18" fmla="*/ 53 w 183"/>
                <a:gd name="T19" fmla="*/ 115 h 331"/>
                <a:gd name="T20" fmla="*/ 23 w 183"/>
                <a:gd name="T21" fmla="*/ 37 h 331"/>
                <a:gd name="T22" fmla="*/ 23 w 183"/>
                <a:gd name="T23" fmla="*/ 13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331"/>
                <a:gd name="T38" fmla="*/ 183 w 183"/>
                <a:gd name="T39" fmla="*/ 331 h 3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5" name="Line 328">
              <a:extLst>
                <a:ext uri="{FF2B5EF4-FFF2-40B4-BE49-F238E27FC236}">
                  <a16:creationId xmlns:a16="http://schemas.microsoft.com/office/drawing/2014/main" id="{065FD3F4-4269-4007-BC9C-42914A6D54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87483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6" name="Line 329">
              <a:extLst>
                <a:ext uri="{FF2B5EF4-FFF2-40B4-BE49-F238E27FC236}">
                  <a16:creationId xmlns:a16="http://schemas.microsoft.com/office/drawing/2014/main" id="{EB287D4E-0C4A-4A5E-AFB8-A5A8EB7BD6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87483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927" name="Group 330">
              <a:extLst>
                <a:ext uri="{FF2B5EF4-FFF2-40B4-BE49-F238E27FC236}">
                  <a16:creationId xmlns:a16="http://schemas.microsoft.com/office/drawing/2014/main" id="{DE391DD3-6FCA-4605-8287-D6B968E3E715}"/>
                </a:ext>
              </a:extLst>
            </p:cNvPr>
            <p:cNvGrpSpPr>
              <a:grpSpLocks/>
            </p:cNvGrpSpPr>
            <p:nvPr/>
          </p:nvGrpSpPr>
          <p:grpSpPr bwMode="auto">
            <a:xfrm rot="10787483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952" name="Freeform 331">
                <a:extLst>
                  <a:ext uri="{FF2B5EF4-FFF2-40B4-BE49-F238E27FC236}">
                    <a16:creationId xmlns:a16="http://schemas.microsoft.com/office/drawing/2014/main" id="{47DF17B4-CB64-47B3-8C0E-51D4187C7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3 w 312"/>
                  <a:gd name="T3" fmla="*/ 687 h 687"/>
                  <a:gd name="T4" fmla="*/ 312 w 312"/>
                  <a:gd name="T5" fmla="*/ 687 h 687"/>
                  <a:gd name="T6" fmla="*/ 258 w 312"/>
                  <a:gd name="T7" fmla="*/ 501 h 687"/>
                  <a:gd name="T8" fmla="*/ 246 w 312"/>
                  <a:gd name="T9" fmla="*/ 345 h 687"/>
                  <a:gd name="T10" fmla="*/ 261 w 312"/>
                  <a:gd name="T11" fmla="*/ 171 h 687"/>
                  <a:gd name="T12" fmla="*/ 30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687"/>
                  <a:gd name="T26" fmla="*/ 312 w 312"/>
                  <a:gd name="T27" fmla="*/ 687 h 6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3" name="Line 332">
                <a:extLst>
                  <a:ext uri="{FF2B5EF4-FFF2-40B4-BE49-F238E27FC236}">
                    <a16:creationId xmlns:a16="http://schemas.microsoft.com/office/drawing/2014/main" id="{207E5178-4451-4C01-B293-441541F9C4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4" name="Line 333">
                <a:extLst>
                  <a:ext uri="{FF2B5EF4-FFF2-40B4-BE49-F238E27FC236}">
                    <a16:creationId xmlns:a16="http://schemas.microsoft.com/office/drawing/2014/main" id="{BF0647FF-6303-4831-AB42-6C01A55ED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5" name="Line 334">
                <a:extLst>
                  <a:ext uri="{FF2B5EF4-FFF2-40B4-BE49-F238E27FC236}">
                    <a16:creationId xmlns:a16="http://schemas.microsoft.com/office/drawing/2014/main" id="{1DA2FF4A-24C5-4C71-B4FE-3545B54C6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6" name="Arc 335">
                <a:extLst>
                  <a:ext uri="{FF2B5EF4-FFF2-40B4-BE49-F238E27FC236}">
                    <a16:creationId xmlns:a16="http://schemas.microsoft.com/office/drawing/2014/main" id="{C66A96F0-E370-489B-BE0E-7319377D9BB5}"/>
                  </a:ext>
                </a:extLst>
              </p:cNvPr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305 w 19558"/>
                  <a:gd name="T1" fmla="*/ 0 h 19786"/>
                  <a:gd name="T2" fmla="*/ 688 w 19558"/>
                  <a:gd name="T3" fmla="*/ 379 h 19786"/>
                  <a:gd name="T4" fmla="*/ 0 w 19558"/>
                  <a:gd name="T5" fmla="*/ 706 h 19786"/>
                  <a:gd name="T6" fmla="*/ 0 60000 65536"/>
                  <a:gd name="T7" fmla="*/ 0 60000 65536"/>
                  <a:gd name="T8" fmla="*/ 0 60000 65536"/>
                  <a:gd name="T9" fmla="*/ 0 w 19558"/>
                  <a:gd name="T10" fmla="*/ 0 h 19786"/>
                  <a:gd name="T11" fmla="*/ 19558 w 19558"/>
                  <a:gd name="T12" fmla="*/ 19786 h 197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28" name="Freeform 336">
              <a:extLst>
                <a:ext uri="{FF2B5EF4-FFF2-40B4-BE49-F238E27FC236}">
                  <a16:creationId xmlns:a16="http://schemas.microsoft.com/office/drawing/2014/main" id="{C1E3FE14-3129-4479-B806-F469B18D8098}"/>
                </a:ext>
              </a:extLst>
            </p:cNvPr>
            <p:cNvSpPr>
              <a:spLocks/>
            </p:cNvSpPr>
            <p:nvPr/>
          </p:nvSpPr>
          <p:spPr bwMode="auto">
            <a:xfrm rot="-8149054">
              <a:off x="2017" y="3446"/>
              <a:ext cx="98" cy="96"/>
            </a:xfrm>
            <a:custGeom>
              <a:avLst/>
              <a:gdLst>
                <a:gd name="T0" fmla="*/ 8 w 205"/>
                <a:gd name="T1" fmla="*/ 7 h 204"/>
                <a:gd name="T2" fmla="*/ 20 w 205"/>
                <a:gd name="T3" fmla="*/ 70 h 204"/>
                <a:gd name="T4" fmla="*/ 86 w 205"/>
                <a:gd name="T5" fmla="*/ 142 h 204"/>
                <a:gd name="T6" fmla="*/ 155 w 205"/>
                <a:gd name="T7" fmla="*/ 187 h 204"/>
                <a:gd name="T8" fmla="*/ 203 w 205"/>
                <a:gd name="T9" fmla="*/ 193 h 204"/>
                <a:gd name="T10" fmla="*/ 170 w 205"/>
                <a:gd name="T11" fmla="*/ 118 h 204"/>
                <a:gd name="T12" fmla="*/ 116 w 205"/>
                <a:gd name="T13" fmla="*/ 61 h 204"/>
                <a:gd name="T14" fmla="*/ 68 w 205"/>
                <a:gd name="T15" fmla="*/ 31 h 204"/>
                <a:gd name="T16" fmla="*/ 8 w 205"/>
                <a:gd name="T17" fmla="*/ 7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204"/>
                <a:gd name="T29" fmla="*/ 205 w 205"/>
                <a:gd name="T30" fmla="*/ 204 h 2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29" name="Freeform 337">
              <a:extLst>
                <a:ext uri="{FF2B5EF4-FFF2-40B4-BE49-F238E27FC236}">
                  <a16:creationId xmlns:a16="http://schemas.microsoft.com/office/drawing/2014/main" id="{D5F8E81C-DCA8-4D5E-A884-43AF102D1989}"/>
                </a:ext>
              </a:extLst>
            </p:cNvPr>
            <p:cNvSpPr>
              <a:spLocks/>
            </p:cNvSpPr>
            <p:nvPr/>
          </p:nvSpPr>
          <p:spPr bwMode="auto">
            <a:xfrm rot="10787483">
              <a:off x="1957" y="3445"/>
              <a:ext cx="203" cy="102"/>
            </a:xfrm>
            <a:custGeom>
              <a:avLst/>
              <a:gdLst>
                <a:gd name="T0" fmla="*/ 23 w 835"/>
                <a:gd name="T1" fmla="*/ 176 h 420"/>
                <a:gd name="T2" fmla="*/ 59 w 835"/>
                <a:gd name="T3" fmla="*/ 177 h 420"/>
                <a:gd name="T4" fmla="*/ 143 w 835"/>
                <a:gd name="T5" fmla="*/ 171 h 420"/>
                <a:gd name="T6" fmla="*/ 203 w 835"/>
                <a:gd name="T7" fmla="*/ 147 h 420"/>
                <a:gd name="T8" fmla="*/ 269 w 835"/>
                <a:gd name="T9" fmla="*/ 111 h 420"/>
                <a:gd name="T10" fmla="*/ 311 w 835"/>
                <a:gd name="T11" fmla="*/ 87 h 420"/>
                <a:gd name="T12" fmla="*/ 353 w 835"/>
                <a:gd name="T13" fmla="*/ 60 h 420"/>
                <a:gd name="T14" fmla="*/ 376 w 835"/>
                <a:gd name="T15" fmla="*/ 8 h 420"/>
                <a:gd name="T16" fmla="*/ 400 w 835"/>
                <a:gd name="T17" fmla="*/ 14 h 420"/>
                <a:gd name="T18" fmla="*/ 478 w 835"/>
                <a:gd name="T19" fmla="*/ 20 h 420"/>
                <a:gd name="T20" fmla="*/ 544 w 835"/>
                <a:gd name="T21" fmla="*/ 23 h 420"/>
                <a:gd name="T22" fmla="*/ 738 w 835"/>
                <a:gd name="T23" fmla="*/ 38 h 420"/>
                <a:gd name="T24" fmla="*/ 822 w 835"/>
                <a:gd name="T25" fmla="*/ 47 h 420"/>
                <a:gd name="T26" fmla="*/ 816 w 835"/>
                <a:gd name="T27" fmla="*/ 77 h 420"/>
                <a:gd name="T28" fmla="*/ 816 w 835"/>
                <a:gd name="T29" fmla="*/ 122 h 420"/>
                <a:gd name="T30" fmla="*/ 813 w 835"/>
                <a:gd name="T31" fmla="*/ 173 h 420"/>
                <a:gd name="T32" fmla="*/ 813 w 835"/>
                <a:gd name="T33" fmla="*/ 239 h 420"/>
                <a:gd name="T34" fmla="*/ 813 w 835"/>
                <a:gd name="T35" fmla="*/ 290 h 420"/>
                <a:gd name="T36" fmla="*/ 825 w 835"/>
                <a:gd name="T37" fmla="*/ 347 h 420"/>
                <a:gd name="T38" fmla="*/ 830 w 835"/>
                <a:gd name="T39" fmla="*/ 377 h 420"/>
                <a:gd name="T40" fmla="*/ 810 w 835"/>
                <a:gd name="T41" fmla="*/ 386 h 420"/>
                <a:gd name="T42" fmla="*/ 735 w 835"/>
                <a:gd name="T43" fmla="*/ 392 h 420"/>
                <a:gd name="T44" fmla="*/ 643 w 835"/>
                <a:gd name="T45" fmla="*/ 398 h 420"/>
                <a:gd name="T46" fmla="*/ 541 w 835"/>
                <a:gd name="T47" fmla="*/ 401 h 420"/>
                <a:gd name="T48" fmla="*/ 463 w 835"/>
                <a:gd name="T49" fmla="*/ 407 h 420"/>
                <a:gd name="T50" fmla="*/ 394 w 835"/>
                <a:gd name="T51" fmla="*/ 413 h 420"/>
                <a:gd name="T52" fmla="*/ 376 w 835"/>
                <a:gd name="T53" fmla="*/ 413 h 420"/>
                <a:gd name="T54" fmla="*/ 333 w 835"/>
                <a:gd name="T55" fmla="*/ 372 h 420"/>
                <a:gd name="T56" fmla="*/ 303 w 835"/>
                <a:gd name="T57" fmla="*/ 333 h 420"/>
                <a:gd name="T58" fmla="*/ 243 w 835"/>
                <a:gd name="T59" fmla="*/ 306 h 420"/>
                <a:gd name="T60" fmla="*/ 198 w 835"/>
                <a:gd name="T61" fmla="*/ 276 h 420"/>
                <a:gd name="T62" fmla="*/ 153 w 835"/>
                <a:gd name="T63" fmla="*/ 252 h 420"/>
                <a:gd name="T64" fmla="*/ 96 w 835"/>
                <a:gd name="T65" fmla="*/ 231 h 420"/>
                <a:gd name="T66" fmla="*/ 52 w 835"/>
                <a:gd name="T67" fmla="*/ 234 h 420"/>
                <a:gd name="T68" fmla="*/ 5 w 835"/>
                <a:gd name="T69" fmla="*/ 228 h 420"/>
                <a:gd name="T70" fmla="*/ 23 w 835"/>
                <a:gd name="T71" fmla="*/ 176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5"/>
                <a:gd name="T109" fmla="*/ 0 h 420"/>
                <a:gd name="T110" fmla="*/ 835 w 835"/>
                <a:gd name="T111" fmla="*/ 420 h 4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0" name="Arc 338">
              <a:extLst>
                <a:ext uri="{FF2B5EF4-FFF2-40B4-BE49-F238E27FC236}">
                  <a16:creationId xmlns:a16="http://schemas.microsoft.com/office/drawing/2014/main" id="{83E0E1C1-4320-4FC5-B303-D17C7D88E473}"/>
                </a:ext>
              </a:extLst>
            </p:cNvPr>
            <p:cNvSpPr>
              <a:spLocks/>
            </p:cNvSpPr>
            <p:nvPr/>
          </p:nvSpPr>
          <p:spPr bwMode="auto">
            <a:xfrm rot="-3875019">
              <a:off x="2070" y="3493"/>
              <a:ext cx="130" cy="152"/>
            </a:xfrm>
            <a:custGeom>
              <a:avLst/>
              <a:gdLst>
                <a:gd name="T0" fmla="*/ 60 w 17311"/>
                <a:gd name="T1" fmla="*/ 0 h 20060"/>
                <a:gd name="T2" fmla="*/ 130 w 17311"/>
                <a:gd name="T3" fmla="*/ 54 h 20060"/>
                <a:gd name="T4" fmla="*/ 0 w 17311"/>
                <a:gd name="T5" fmla="*/ 152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1" name="Arc 339">
              <a:extLst>
                <a:ext uri="{FF2B5EF4-FFF2-40B4-BE49-F238E27FC236}">
                  <a16:creationId xmlns:a16="http://schemas.microsoft.com/office/drawing/2014/main" id="{29C51796-0DC3-47AD-AD06-376C08989FBE}"/>
                </a:ext>
              </a:extLst>
            </p:cNvPr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T0" fmla="*/ 61 w 17311"/>
                <a:gd name="T1" fmla="*/ 0 h 20060"/>
                <a:gd name="T2" fmla="*/ 131 w 17311"/>
                <a:gd name="T3" fmla="*/ 53 h 20060"/>
                <a:gd name="T4" fmla="*/ 0 w 17311"/>
                <a:gd name="T5" fmla="*/ 150 h 20060"/>
                <a:gd name="T6" fmla="*/ 0 60000 65536"/>
                <a:gd name="T7" fmla="*/ 0 60000 65536"/>
                <a:gd name="T8" fmla="*/ 0 60000 65536"/>
                <a:gd name="T9" fmla="*/ 0 w 17311"/>
                <a:gd name="T10" fmla="*/ 0 h 20060"/>
                <a:gd name="T11" fmla="*/ 17311 w 17311"/>
                <a:gd name="T12" fmla="*/ 20060 h 200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2" name="Freeform 340">
              <a:extLst>
                <a:ext uri="{FF2B5EF4-FFF2-40B4-BE49-F238E27FC236}">
                  <a16:creationId xmlns:a16="http://schemas.microsoft.com/office/drawing/2014/main" id="{9EC54952-0267-4DE7-982B-1D9A41261553}"/>
                </a:ext>
              </a:extLst>
            </p:cNvPr>
            <p:cNvSpPr>
              <a:spLocks/>
            </p:cNvSpPr>
            <p:nvPr/>
          </p:nvSpPr>
          <p:spPr bwMode="auto">
            <a:xfrm rot="10787483">
              <a:off x="1948" y="3411"/>
              <a:ext cx="77" cy="169"/>
            </a:xfrm>
            <a:custGeom>
              <a:avLst/>
              <a:gdLst>
                <a:gd name="T0" fmla="*/ 0 w 312"/>
                <a:gd name="T1" fmla="*/ 0 h 687"/>
                <a:gd name="T2" fmla="*/ 3 w 312"/>
                <a:gd name="T3" fmla="*/ 687 h 687"/>
                <a:gd name="T4" fmla="*/ 312 w 312"/>
                <a:gd name="T5" fmla="*/ 687 h 687"/>
                <a:gd name="T6" fmla="*/ 258 w 312"/>
                <a:gd name="T7" fmla="*/ 501 h 687"/>
                <a:gd name="T8" fmla="*/ 246 w 312"/>
                <a:gd name="T9" fmla="*/ 345 h 687"/>
                <a:gd name="T10" fmla="*/ 261 w 312"/>
                <a:gd name="T11" fmla="*/ 171 h 687"/>
                <a:gd name="T12" fmla="*/ 306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687"/>
                <a:gd name="T26" fmla="*/ 312 w 312"/>
                <a:gd name="T27" fmla="*/ 687 h 6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3" name="Line 341">
              <a:extLst>
                <a:ext uri="{FF2B5EF4-FFF2-40B4-BE49-F238E27FC236}">
                  <a16:creationId xmlns:a16="http://schemas.microsoft.com/office/drawing/2014/main" id="{3D2BEEE9-9C50-4345-A99E-1F0AAD15B39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87483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4" name="Line 342">
              <a:extLst>
                <a:ext uri="{FF2B5EF4-FFF2-40B4-BE49-F238E27FC236}">
                  <a16:creationId xmlns:a16="http://schemas.microsoft.com/office/drawing/2014/main" id="{59B77BB0-323F-47AB-839A-52BF7D84734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87483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5" name="Line 343">
              <a:extLst>
                <a:ext uri="{FF2B5EF4-FFF2-40B4-BE49-F238E27FC236}">
                  <a16:creationId xmlns:a16="http://schemas.microsoft.com/office/drawing/2014/main" id="{5CD907BF-EAC1-4CF2-A1B6-D22315FB8A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87483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6" name="Arc 344">
              <a:extLst>
                <a:ext uri="{FF2B5EF4-FFF2-40B4-BE49-F238E27FC236}">
                  <a16:creationId xmlns:a16="http://schemas.microsoft.com/office/drawing/2014/main" id="{A3E61404-0B93-45B3-A3FC-CBED35BB0E31}"/>
                </a:ext>
              </a:extLst>
            </p:cNvPr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T0" fmla="*/ 99 w 19558"/>
                <a:gd name="T1" fmla="*/ 0 h 19786"/>
                <a:gd name="T2" fmla="*/ 223 w 19558"/>
                <a:gd name="T3" fmla="*/ 124 h 19786"/>
                <a:gd name="T4" fmla="*/ 0 w 19558"/>
                <a:gd name="T5" fmla="*/ 231 h 19786"/>
                <a:gd name="T6" fmla="*/ 0 60000 65536"/>
                <a:gd name="T7" fmla="*/ 0 60000 65536"/>
                <a:gd name="T8" fmla="*/ 0 60000 65536"/>
                <a:gd name="T9" fmla="*/ 0 w 19558"/>
                <a:gd name="T10" fmla="*/ 0 h 19786"/>
                <a:gd name="T11" fmla="*/ 19558 w 19558"/>
                <a:gd name="T12" fmla="*/ 19786 h 19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7" name="Arc 345">
              <a:extLst>
                <a:ext uri="{FF2B5EF4-FFF2-40B4-BE49-F238E27FC236}">
                  <a16:creationId xmlns:a16="http://schemas.microsoft.com/office/drawing/2014/main" id="{A02E7244-94A4-4571-AA77-E27A0718F134}"/>
                </a:ext>
              </a:extLst>
            </p:cNvPr>
            <p:cNvSpPr>
              <a:spLocks/>
            </p:cNvSpPr>
            <p:nvPr/>
          </p:nvSpPr>
          <p:spPr bwMode="auto">
            <a:xfrm rot="-8149054" flipH="1" flipV="1">
              <a:off x="1953" y="3415"/>
              <a:ext cx="158" cy="161"/>
            </a:xfrm>
            <a:custGeom>
              <a:avLst/>
              <a:gdLst>
                <a:gd name="T0" fmla="*/ 44 w 20700"/>
                <a:gd name="T1" fmla="*/ 0 h 20823"/>
                <a:gd name="T2" fmla="*/ 158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8" name="Arc 346">
              <a:extLst>
                <a:ext uri="{FF2B5EF4-FFF2-40B4-BE49-F238E27FC236}">
                  <a16:creationId xmlns:a16="http://schemas.microsoft.com/office/drawing/2014/main" id="{84EBF1DB-0682-43A4-84FF-BF1328ED85D8}"/>
                </a:ext>
              </a:extLst>
            </p:cNvPr>
            <p:cNvSpPr>
              <a:spLocks/>
            </p:cNvSpPr>
            <p:nvPr/>
          </p:nvSpPr>
          <p:spPr bwMode="auto">
            <a:xfrm rot="-8149054">
              <a:off x="2024" y="3410"/>
              <a:ext cx="157" cy="161"/>
            </a:xfrm>
            <a:custGeom>
              <a:avLst/>
              <a:gdLst>
                <a:gd name="T0" fmla="*/ 44 w 20700"/>
                <a:gd name="T1" fmla="*/ 0 h 20823"/>
                <a:gd name="T2" fmla="*/ 157 w 20700"/>
                <a:gd name="T3" fmla="*/ 113 h 20823"/>
                <a:gd name="T4" fmla="*/ 0 w 20700"/>
                <a:gd name="T5" fmla="*/ 161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39" name="Arc 347">
              <a:extLst>
                <a:ext uri="{FF2B5EF4-FFF2-40B4-BE49-F238E27FC236}">
                  <a16:creationId xmlns:a16="http://schemas.microsoft.com/office/drawing/2014/main" id="{20146727-A3CC-44EF-A0B3-594EBE4BF325}"/>
                </a:ext>
              </a:extLst>
            </p:cNvPr>
            <p:cNvSpPr>
              <a:spLocks/>
            </p:cNvSpPr>
            <p:nvPr/>
          </p:nvSpPr>
          <p:spPr bwMode="auto">
            <a:xfrm rot="-8149054">
              <a:off x="2138" y="3462"/>
              <a:ext cx="61" cy="62"/>
            </a:xfrm>
            <a:custGeom>
              <a:avLst/>
              <a:gdLst>
                <a:gd name="T0" fmla="*/ 17 w 20700"/>
                <a:gd name="T1" fmla="*/ 0 h 20823"/>
                <a:gd name="T2" fmla="*/ 61 w 20700"/>
                <a:gd name="T3" fmla="*/ 44 h 20823"/>
                <a:gd name="T4" fmla="*/ 0 w 20700"/>
                <a:gd name="T5" fmla="*/ 62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40" name="Arc 348">
              <a:extLst>
                <a:ext uri="{FF2B5EF4-FFF2-40B4-BE49-F238E27FC236}">
                  <a16:creationId xmlns:a16="http://schemas.microsoft.com/office/drawing/2014/main" id="{F575E145-C93E-4E6B-B5C7-8AE69B373C02}"/>
                </a:ext>
              </a:extLst>
            </p:cNvPr>
            <p:cNvSpPr>
              <a:spLocks/>
            </p:cNvSpPr>
            <p:nvPr/>
          </p:nvSpPr>
          <p:spPr bwMode="auto">
            <a:xfrm rot="-8149054" flipH="1" flipV="1">
              <a:off x="2078" y="3464"/>
              <a:ext cx="62" cy="64"/>
            </a:xfrm>
            <a:custGeom>
              <a:avLst/>
              <a:gdLst>
                <a:gd name="T0" fmla="*/ 17 w 20700"/>
                <a:gd name="T1" fmla="*/ 0 h 20823"/>
                <a:gd name="T2" fmla="*/ 62 w 20700"/>
                <a:gd name="T3" fmla="*/ 45 h 20823"/>
                <a:gd name="T4" fmla="*/ 0 w 20700"/>
                <a:gd name="T5" fmla="*/ 64 h 20823"/>
                <a:gd name="T6" fmla="*/ 0 60000 65536"/>
                <a:gd name="T7" fmla="*/ 0 60000 65536"/>
                <a:gd name="T8" fmla="*/ 0 60000 65536"/>
                <a:gd name="T9" fmla="*/ 0 w 20700"/>
                <a:gd name="T10" fmla="*/ 0 h 20823"/>
                <a:gd name="T11" fmla="*/ 20700 w 20700"/>
                <a:gd name="T12" fmla="*/ 20823 h 208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41" name="Line 349">
              <a:extLst>
                <a:ext uri="{FF2B5EF4-FFF2-40B4-BE49-F238E27FC236}">
                  <a16:creationId xmlns:a16="http://schemas.microsoft.com/office/drawing/2014/main" id="{E84B6E7D-A1E7-498E-A7C4-290A8F971F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72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42" name="Line 350">
              <a:extLst>
                <a:ext uri="{FF2B5EF4-FFF2-40B4-BE49-F238E27FC236}">
                  <a16:creationId xmlns:a16="http://schemas.microsoft.com/office/drawing/2014/main" id="{ABE72500-008F-4A35-8F10-D9BAAE20588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36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grpSp>
          <p:nvGrpSpPr>
            <p:cNvPr id="943" name="Group 351">
              <a:extLst>
                <a:ext uri="{FF2B5EF4-FFF2-40B4-BE49-F238E27FC236}">
                  <a16:creationId xmlns:a16="http://schemas.microsoft.com/office/drawing/2014/main" id="{7D95CB13-7290-4D0D-8B83-584821BFEEEA}"/>
                </a:ext>
              </a:extLst>
            </p:cNvPr>
            <p:cNvGrpSpPr>
              <a:grpSpLocks/>
            </p:cNvGrpSpPr>
            <p:nvPr/>
          </p:nvGrpSpPr>
          <p:grpSpPr bwMode="auto">
            <a:xfrm rot="33448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950" name="Rectangle 352">
                <a:extLst>
                  <a:ext uri="{FF2B5EF4-FFF2-40B4-BE49-F238E27FC236}">
                    <a16:creationId xmlns:a16="http://schemas.microsoft.com/office/drawing/2014/main" id="{7B87EB71-9B1E-44E7-A679-95767AB42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51" name="Rectangle 353">
                <a:extLst>
                  <a:ext uri="{FF2B5EF4-FFF2-40B4-BE49-F238E27FC236}">
                    <a16:creationId xmlns:a16="http://schemas.microsoft.com/office/drawing/2014/main" id="{0B699EAC-CD2D-4D01-BD9A-BD65749EC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944" name="Group 354">
              <a:extLst>
                <a:ext uri="{FF2B5EF4-FFF2-40B4-BE49-F238E27FC236}">
                  <a16:creationId xmlns:a16="http://schemas.microsoft.com/office/drawing/2014/main" id="{6076B419-C2C0-4224-9F0D-3959C87E3611}"/>
                </a:ext>
              </a:extLst>
            </p:cNvPr>
            <p:cNvGrpSpPr>
              <a:grpSpLocks/>
            </p:cNvGrpSpPr>
            <p:nvPr/>
          </p:nvGrpSpPr>
          <p:grpSpPr bwMode="auto">
            <a:xfrm rot="-72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948" name="Rectangle 355">
                <a:extLst>
                  <a:ext uri="{FF2B5EF4-FFF2-40B4-BE49-F238E27FC236}">
                    <a16:creationId xmlns:a16="http://schemas.microsoft.com/office/drawing/2014/main" id="{1BD70678-2ABE-4CCF-AD99-D205F0A31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49" name="Rectangle 356">
                <a:extLst>
                  <a:ext uri="{FF2B5EF4-FFF2-40B4-BE49-F238E27FC236}">
                    <a16:creationId xmlns:a16="http://schemas.microsoft.com/office/drawing/2014/main" id="{18C07AC0-F478-49E5-A47E-18C71E938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45" name="Rectangle 357">
              <a:extLst>
                <a:ext uri="{FF2B5EF4-FFF2-40B4-BE49-F238E27FC236}">
                  <a16:creationId xmlns:a16="http://schemas.microsoft.com/office/drawing/2014/main" id="{A2DA7E9D-1512-40F3-8330-FFAAE3EE57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46" name="Rectangle 358">
              <a:extLst>
                <a:ext uri="{FF2B5EF4-FFF2-40B4-BE49-F238E27FC236}">
                  <a16:creationId xmlns:a16="http://schemas.microsoft.com/office/drawing/2014/main" id="{34016B1E-F86A-4269-9C2E-88BFDDECCA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947" name="Rectangle 359">
              <a:extLst>
                <a:ext uri="{FF2B5EF4-FFF2-40B4-BE49-F238E27FC236}">
                  <a16:creationId xmlns:a16="http://schemas.microsoft.com/office/drawing/2014/main" id="{FF1A9AB6-6A09-4AB5-9B3A-E96777EA92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DF3457B-D341-475E-9564-739496C75679}"/>
              </a:ext>
            </a:extLst>
          </p:cNvPr>
          <p:cNvSpPr txBox="1"/>
          <p:nvPr/>
        </p:nvSpPr>
        <p:spPr>
          <a:xfrm>
            <a:off x="4367814" y="6036814"/>
            <a:ext cx="284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C0E17E-72EF-4018-BE25-9438A641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AAD64-8A2F-400F-A9CA-735F7888519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0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B3E7E9-9090-4396-997F-1E6AC5DA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4" y="549846"/>
            <a:ext cx="5100221" cy="1143000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33AA-1FF0-44A6-9F6E-C9F31FA32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3" y="3178206"/>
            <a:ext cx="8322816" cy="2396971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600" dirty="0"/>
              <a:t>DECIGO will accomplish a variety of amazing science including direct observation of primordial GW to reveal the secret of the birth of the Universe.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0EB6EEB-772D-4AC2-987C-C9950B663B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4792005" cy="253231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4C24E3-BBF2-4A42-A7A5-C069B63F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BA88F-7965-4327-9731-E62474F0BEB6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7687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688" y="552090"/>
            <a:ext cx="7229475" cy="1792647"/>
          </a:xfrm>
        </p:spPr>
        <p:txBody>
          <a:bodyPr/>
          <a:lstStyle/>
          <a:p>
            <a:pPr eaLnBrk="1" hangingPunct="1"/>
            <a:r>
              <a:rPr lang="en-US" altLang="ja-JP" sz="4800" dirty="0"/>
              <a:t>Large-scale interferometer</a:t>
            </a:r>
            <a:endParaRPr lang="ja-JP" altLang="en-US" sz="4800" dirty="0"/>
          </a:p>
        </p:txBody>
      </p:sp>
      <p:sp>
        <p:nvSpPr>
          <p:cNvPr id="81923" name="Line 5"/>
          <p:cNvSpPr>
            <a:spLocks noChangeShapeType="1"/>
          </p:cNvSpPr>
          <p:nvPr/>
        </p:nvSpPr>
        <p:spPr bwMode="auto">
          <a:xfrm>
            <a:off x="1143000" y="6019800"/>
            <a:ext cx="5092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24" name="Line 7"/>
          <p:cNvSpPr>
            <a:spLocks noChangeShapeType="1"/>
          </p:cNvSpPr>
          <p:nvPr/>
        </p:nvSpPr>
        <p:spPr bwMode="auto">
          <a:xfrm rot="16200000" flipH="1">
            <a:off x="-864394" y="4012407"/>
            <a:ext cx="4624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95400" y="6324600"/>
            <a:ext cx="304800" cy="228600"/>
            <a:chOff x="816" y="3984"/>
            <a:chExt cx="192" cy="144"/>
          </a:xfrm>
        </p:grpSpPr>
        <p:sp>
          <p:nvSpPr>
            <p:cNvPr id="81959" name="Rectangle 11"/>
            <p:cNvSpPr>
              <a:spLocks noChangeArrowheads="1"/>
            </p:cNvSpPr>
            <p:nvPr/>
          </p:nvSpPr>
          <p:spPr bwMode="auto">
            <a:xfrm>
              <a:off x="816" y="3984"/>
              <a:ext cx="192" cy="4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960" name="Rectangle 12"/>
            <p:cNvSpPr>
              <a:spLocks noChangeArrowheads="1"/>
            </p:cNvSpPr>
            <p:nvPr/>
          </p:nvSpPr>
          <p:spPr bwMode="auto">
            <a:xfrm>
              <a:off x="864" y="4032"/>
              <a:ext cx="96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1926" name="Text Box 13"/>
          <p:cNvSpPr txBox="1">
            <a:spLocks noChangeArrowheads="1"/>
          </p:cNvSpPr>
          <p:nvPr/>
        </p:nvSpPr>
        <p:spPr bwMode="auto">
          <a:xfrm>
            <a:off x="457200" y="5433391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Laser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27" name="Text Box 14"/>
          <p:cNvSpPr txBox="1">
            <a:spLocks noChangeArrowheads="1"/>
          </p:cNvSpPr>
          <p:nvPr/>
        </p:nvSpPr>
        <p:spPr bwMode="auto">
          <a:xfrm>
            <a:off x="1600199" y="6248400"/>
            <a:ext cx="2706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Photodetector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28" name="Text Box 15"/>
          <p:cNvSpPr txBox="1">
            <a:spLocks noChangeArrowheads="1"/>
          </p:cNvSpPr>
          <p:nvPr/>
        </p:nvSpPr>
        <p:spPr bwMode="auto">
          <a:xfrm>
            <a:off x="1755774" y="712788"/>
            <a:ext cx="1464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Mirror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29" name="Text Box 16"/>
          <p:cNvSpPr txBox="1">
            <a:spLocks noChangeArrowheads="1"/>
          </p:cNvSpPr>
          <p:nvPr/>
        </p:nvSpPr>
        <p:spPr bwMode="auto">
          <a:xfrm>
            <a:off x="6459537" y="5308600"/>
            <a:ext cx="1465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Mirror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0" name="Line 24"/>
          <p:cNvSpPr>
            <a:spLocks noChangeShapeType="1"/>
          </p:cNvSpPr>
          <p:nvPr/>
        </p:nvSpPr>
        <p:spPr bwMode="auto">
          <a:xfrm>
            <a:off x="3724275" y="4181475"/>
            <a:ext cx="923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1" name="Line 25"/>
          <p:cNvSpPr>
            <a:spLocks noChangeShapeType="1"/>
          </p:cNvSpPr>
          <p:nvPr/>
        </p:nvSpPr>
        <p:spPr bwMode="auto">
          <a:xfrm rot="-5400000">
            <a:off x="3590131" y="4047332"/>
            <a:ext cx="8778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876675" y="4486275"/>
            <a:ext cx="304800" cy="228600"/>
            <a:chOff x="816" y="3984"/>
            <a:chExt cx="192" cy="144"/>
          </a:xfrm>
        </p:grpSpPr>
        <p:sp>
          <p:nvSpPr>
            <p:cNvPr id="81957" name="Rectangle 29"/>
            <p:cNvSpPr>
              <a:spLocks noChangeArrowheads="1"/>
            </p:cNvSpPr>
            <p:nvPr/>
          </p:nvSpPr>
          <p:spPr bwMode="auto">
            <a:xfrm>
              <a:off x="816" y="3984"/>
              <a:ext cx="192" cy="4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958" name="Rectangle 30"/>
            <p:cNvSpPr>
              <a:spLocks noChangeArrowheads="1"/>
            </p:cNvSpPr>
            <p:nvPr/>
          </p:nvSpPr>
          <p:spPr bwMode="auto">
            <a:xfrm>
              <a:off x="864" y="4032"/>
              <a:ext cx="96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1933" name="Text Box 31"/>
          <p:cNvSpPr txBox="1">
            <a:spLocks noChangeArrowheads="1"/>
          </p:cNvSpPr>
          <p:nvPr/>
        </p:nvSpPr>
        <p:spPr bwMode="auto">
          <a:xfrm>
            <a:off x="3055290" y="363151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Laser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4" name="Text Box 32"/>
          <p:cNvSpPr txBox="1">
            <a:spLocks noChangeArrowheads="1"/>
          </p:cNvSpPr>
          <p:nvPr/>
        </p:nvSpPr>
        <p:spPr bwMode="auto">
          <a:xfrm>
            <a:off x="3048000" y="4714875"/>
            <a:ext cx="2188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Photodetector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5" name="Text Box 33"/>
          <p:cNvSpPr txBox="1">
            <a:spLocks noChangeArrowheads="1"/>
          </p:cNvSpPr>
          <p:nvPr/>
        </p:nvSpPr>
        <p:spPr bwMode="auto">
          <a:xfrm>
            <a:off x="4781549" y="3492500"/>
            <a:ext cx="1301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Mirror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6" name="Text Box 34"/>
          <p:cNvSpPr txBox="1">
            <a:spLocks noChangeArrowheads="1"/>
          </p:cNvSpPr>
          <p:nvPr/>
        </p:nvSpPr>
        <p:spPr bwMode="auto">
          <a:xfrm>
            <a:off x="4322762" y="3109913"/>
            <a:ext cx="1335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Mirror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7" name="Rectangle 4"/>
          <p:cNvSpPr>
            <a:spLocks noChangeArrowheads="1"/>
          </p:cNvSpPr>
          <p:nvPr/>
        </p:nvSpPr>
        <p:spPr bwMode="auto">
          <a:xfrm>
            <a:off x="609600" y="5867400"/>
            <a:ext cx="5334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8" name="Line 6"/>
          <p:cNvSpPr>
            <a:spLocks noChangeShapeType="1"/>
          </p:cNvSpPr>
          <p:nvPr/>
        </p:nvSpPr>
        <p:spPr bwMode="auto">
          <a:xfrm flipH="1">
            <a:off x="1295400" y="5867400"/>
            <a:ext cx="304800" cy="3048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39" name="Rectangle 22"/>
          <p:cNvSpPr>
            <a:spLocks noChangeArrowheads="1"/>
          </p:cNvSpPr>
          <p:nvPr/>
        </p:nvSpPr>
        <p:spPr bwMode="auto">
          <a:xfrm>
            <a:off x="3190875" y="4029075"/>
            <a:ext cx="5334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40" name="AutoShape 67"/>
          <p:cNvSpPr>
            <a:spLocks noChangeArrowheads="1"/>
          </p:cNvSpPr>
          <p:nvPr/>
        </p:nvSpPr>
        <p:spPr bwMode="auto">
          <a:xfrm>
            <a:off x="6396038" y="6454775"/>
            <a:ext cx="666750" cy="204788"/>
          </a:xfrm>
          <a:prstGeom prst="leftRightArrow">
            <a:avLst>
              <a:gd name="adj1" fmla="val 50000"/>
              <a:gd name="adj2" fmla="val 65116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941" name="AutoShape 68"/>
          <p:cNvSpPr>
            <a:spLocks noChangeArrowheads="1"/>
          </p:cNvSpPr>
          <p:nvPr/>
        </p:nvSpPr>
        <p:spPr bwMode="auto">
          <a:xfrm>
            <a:off x="4884738" y="4567238"/>
            <a:ext cx="220662" cy="204787"/>
          </a:xfrm>
          <a:prstGeom prst="leftRightArrow">
            <a:avLst>
              <a:gd name="adj1" fmla="val 50000"/>
              <a:gd name="adj2" fmla="val 2155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4398963" y="3876675"/>
            <a:ext cx="563562" cy="609600"/>
            <a:chOff x="2771" y="2442"/>
            <a:chExt cx="355" cy="384"/>
          </a:xfrm>
        </p:grpSpPr>
        <p:sp>
          <p:nvSpPr>
            <p:cNvPr id="81955" name="Line 58"/>
            <p:cNvSpPr>
              <a:spLocks noChangeShapeType="1"/>
            </p:cNvSpPr>
            <p:nvPr/>
          </p:nvSpPr>
          <p:spPr bwMode="auto">
            <a:xfrm>
              <a:off x="2771" y="2634"/>
              <a:ext cx="2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956" name="Rectangle 26"/>
            <p:cNvSpPr>
              <a:spLocks noChangeArrowheads="1"/>
            </p:cNvSpPr>
            <p:nvPr/>
          </p:nvSpPr>
          <p:spPr bwMode="auto">
            <a:xfrm rot="-5400000">
              <a:off x="2886" y="2586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3720160" y="3133725"/>
            <a:ext cx="609600" cy="596900"/>
            <a:chOff x="2346" y="1971"/>
            <a:chExt cx="384" cy="376"/>
          </a:xfrm>
        </p:grpSpPr>
        <p:sp>
          <p:nvSpPr>
            <p:cNvPr id="81953" name="Line 59"/>
            <p:cNvSpPr>
              <a:spLocks noChangeShapeType="1"/>
            </p:cNvSpPr>
            <p:nvPr/>
          </p:nvSpPr>
          <p:spPr bwMode="auto">
            <a:xfrm rot="-5400000">
              <a:off x="2394" y="2203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954" name="Rectangle 27"/>
            <p:cNvSpPr>
              <a:spLocks noChangeArrowheads="1"/>
            </p:cNvSpPr>
            <p:nvPr/>
          </p:nvSpPr>
          <p:spPr bwMode="auto">
            <a:xfrm>
              <a:off x="2346" y="1971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1944" name="AutoShape 72"/>
          <p:cNvSpPr>
            <a:spLocks noChangeArrowheads="1"/>
          </p:cNvSpPr>
          <p:nvPr/>
        </p:nvSpPr>
        <p:spPr bwMode="auto">
          <a:xfrm rot="5400000">
            <a:off x="3432176" y="3213100"/>
            <a:ext cx="220662" cy="204787"/>
          </a:xfrm>
          <a:prstGeom prst="leftRightArrow">
            <a:avLst>
              <a:gd name="adj1" fmla="val 50000"/>
              <a:gd name="adj2" fmla="val 2155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4321864" y="5709339"/>
            <a:ext cx="2157412" cy="609600"/>
            <a:chOff x="2717" y="3600"/>
            <a:chExt cx="1359" cy="384"/>
          </a:xfrm>
        </p:grpSpPr>
        <p:sp>
          <p:nvSpPr>
            <p:cNvPr id="81951" name="Line 54"/>
            <p:cNvSpPr>
              <a:spLocks noChangeShapeType="1"/>
            </p:cNvSpPr>
            <p:nvPr/>
          </p:nvSpPr>
          <p:spPr bwMode="auto">
            <a:xfrm>
              <a:off x="2717" y="3792"/>
              <a:ext cx="12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952" name="Rectangle 9"/>
            <p:cNvSpPr>
              <a:spLocks noChangeArrowheads="1"/>
            </p:cNvSpPr>
            <p:nvPr/>
          </p:nvSpPr>
          <p:spPr bwMode="auto">
            <a:xfrm rot="-5400000">
              <a:off x="3836" y="3744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1946" name="AutoShape 75"/>
          <p:cNvSpPr>
            <a:spLocks noChangeArrowheads="1"/>
          </p:cNvSpPr>
          <p:nvPr/>
        </p:nvSpPr>
        <p:spPr bwMode="auto">
          <a:xfrm rot="5400000">
            <a:off x="604044" y="770731"/>
            <a:ext cx="666750" cy="204788"/>
          </a:xfrm>
          <a:prstGeom prst="leftRightArrow">
            <a:avLst>
              <a:gd name="adj1" fmla="val 50000"/>
              <a:gd name="adj2" fmla="val 65116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1134374" y="474453"/>
            <a:ext cx="609600" cy="1430338"/>
            <a:chOff x="720" y="288"/>
            <a:chExt cx="384" cy="901"/>
          </a:xfrm>
        </p:grpSpPr>
        <p:sp>
          <p:nvSpPr>
            <p:cNvPr id="81949" name="Line 56"/>
            <p:cNvSpPr>
              <a:spLocks noChangeShapeType="1"/>
            </p:cNvSpPr>
            <p:nvPr/>
          </p:nvSpPr>
          <p:spPr bwMode="auto">
            <a:xfrm rot="16200000" flipH="1">
              <a:off x="511" y="788"/>
              <a:ext cx="8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950" name="Rectangle 8"/>
            <p:cNvSpPr>
              <a:spLocks noChangeArrowheads="1"/>
            </p:cNvSpPr>
            <p:nvPr/>
          </p:nvSpPr>
          <p:spPr bwMode="auto">
            <a:xfrm>
              <a:off x="720" y="288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1948" name="Line 23"/>
          <p:cNvSpPr>
            <a:spLocks noChangeShapeType="1"/>
          </p:cNvSpPr>
          <p:nvPr/>
        </p:nvSpPr>
        <p:spPr bwMode="auto">
          <a:xfrm flipH="1">
            <a:off x="3876675" y="4029075"/>
            <a:ext cx="304800" cy="3048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7165A4E-9EF6-4912-9AA6-E801095B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2344 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0321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69 L 0.07657 0.0006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3.33333E-6 L 0.00035 0.096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altLang="ja-JP" sz="3800" dirty="0">
                <a:latin typeface="Arial" panose="020B0604020202020204" pitchFamily="34" charset="0"/>
                <a:cs typeface="Arial" panose="020B0604020202020204" pitchFamily="34" charset="0"/>
              </a:rPr>
              <a:t>Fabry-Perot Michelson interferometer</a:t>
            </a:r>
            <a:endParaRPr kumimoji="1" lang="ja-JP" altLang="en-US" sz="38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582229" y="3869224"/>
            <a:ext cx="728668" cy="2000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marL="0" marR="0" lvl="0" indent="0" algn="ctr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120525" y="4412152"/>
            <a:ext cx="180976" cy="72390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marL="0" marR="0" lvl="0" indent="0" algn="ctr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 rot="2700000" flipV="1">
            <a:off x="3902154" y="4460611"/>
            <a:ext cx="180976" cy="7239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marL="0" marR="0" lvl="0" indent="0" algn="ctr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8" name="直線コネクタ 7"/>
          <p:cNvCxnSpPr>
            <a:endCxn id="42" idx="1"/>
          </p:cNvCxnSpPr>
          <p:nvPr/>
        </p:nvCxnSpPr>
        <p:spPr>
          <a:xfrm flipV="1">
            <a:off x="1934823" y="4774110"/>
            <a:ext cx="5357421" cy="9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71" idx="2"/>
            <a:endCxn id="13" idx="2"/>
          </p:cNvCxnSpPr>
          <p:nvPr/>
        </p:nvCxnSpPr>
        <p:spPr>
          <a:xfrm flipV="1">
            <a:off x="3944181" y="1897536"/>
            <a:ext cx="2382" cy="4569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/>
          <p:cNvGrpSpPr/>
          <p:nvPr/>
        </p:nvGrpSpPr>
        <p:grpSpPr>
          <a:xfrm>
            <a:off x="3763205" y="6340975"/>
            <a:ext cx="361952" cy="277709"/>
            <a:chOff x="5114928" y="5836776"/>
            <a:chExt cx="361952" cy="277709"/>
          </a:xfrm>
          <a:solidFill>
            <a:schemeClr val="bg2">
              <a:lumMod val="50000"/>
            </a:schemeClr>
          </a:solidFill>
        </p:grpSpPr>
        <p:sp>
          <p:nvSpPr>
            <p:cNvPr id="73" name="弦 72"/>
            <p:cNvSpPr/>
            <p:nvPr/>
          </p:nvSpPr>
          <p:spPr>
            <a:xfrm>
              <a:off x="5188324" y="5836776"/>
              <a:ext cx="208282" cy="277709"/>
            </a:xfrm>
            <a:prstGeom prst="chord">
              <a:avLst>
                <a:gd name="adj1" fmla="val 21268722"/>
                <a:gd name="adj2" fmla="val 11155029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5114928" y="5872176"/>
              <a:ext cx="361952" cy="9048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4" name="直線コネクタ 13"/>
          <p:cNvCxnSpPr>
            <a:stCxn id="49" idx="3"/>
            <a:endCxn id="42" idx="1"/>
          </p:cNvCxnSpPr>
          <p:nvPr/>
        </p:nvCxnSpPr>
        <p:spPr>
          <a:xfrm>
            <a:off x="5301502" y="4774104"/>
            <a:ext cx="1990736" cy="0"/>
          </a:xfrm>
          <a:prstGeom prst="line">
            <a:avLst/>
          </a:prstGeom>
          <a:ln w="190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13" idx="2"/>
            <a:endCxn id="39" idx="0"/>
          </p:cNvCxnSpPr>
          <p:nvPr/>
        </p:nvCxnSpPr>
        <p:spPr>
          <a:xfrm>
            <a:off x="3946563" y="1897536"/>
            <a:ext cx="0" cy="1971688"/>
          </a:xfrm>
          <a:prstGeom prst="line">
            <a:avLst/>
          </a:prstGeom>
          <a:ln w="190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2229" y="1697514"/>
            <a:ext cx="728668" cy="2000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marL="0" marR="0" lvl="0" indent="0" algn="ctr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292237" y="4412152"/>
            <a:ext cx="180976" cy="72390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marL="0" marR="0" lvl="0" indent="0" algn="ctr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108173" y="2292634"/>
            <a:ext cx="4731028" cy="1200329"/>
          </a:xfrm>
          <a:prstGeom prst="rect">
            <a:avLst/>
          </a:prstGeom>
          <a:noFill/>
        </p:spPr>
        <p:txBody>
          <a:bodyPr wrap="square" lIns="91376" tIns="45690" rIns="91376" bIns="45690" rtlCol="0">
            <a:spAutoFit/>
          </a:bodyPr>
          <a:lstStyle/>
          <a:p>
            <a:pPr marL="0" marR="0" lvl="0" indent="0" algn="l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Fabry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-Perot arm cavity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:</a:t>
            </a:r>
          </a:p>
          <a:p>
            <a:pPr marL="0" marR="0" lvl="0" indent="0" algn="l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Increase the effective arm length</a:t>
            </a:r>
          </a:p>
          <a:p>
            <a:pPr marL="0" marR="0" lvl="0" indent="0" algn="l" defTabSz="913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-&gt; Increase the GW signal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A236E2B-3930-483A-A223-B4BB403A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6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ja-JP" sz="4200" dirty="0">
                <a:latin typeface="Arial" panose="020B0604020202020204" pitchFamily="34" charset="0"/>
                <a:cs typeface="Arial" panose="020B0604020202020204" pitchFamily="34" charset="0"/>
              </a:rPr>
              <a:t>Large interferometers in the world</a:t>
            </a:r>
            <a:endParaRPr lang="ja-JP" alt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900" y="2480951"/>
            <a:ext cx="541020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Line 4"/>
          <p:cNvSpPr>
            <a:spLocks noChangeShapeType="1"/>
          </p:cNvSpPr>
          <p:nvPr/>
        </p:nvSpPr>
        <p:spPr bwMode="auto">
          <a:xfrm>
            <a:off x="1936236" y="2616058"/>
            <a:ext cx="989599" cy="69529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flipH="1">
            <a:off x="4545604" y="2647337"/>
            <a:ext cx="230230" cy="579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 flipH="1">
            <a:off x="6247861" y="2642633"/>
            <a:ext cx="1166064" cy="7909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 flipV="1">
            <a:off x="1838948" y="3478319"/>
            <a:ext cx="1331637" cy="164555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 flipH="1" flipV="1">
            <a:off x="4562495" y="3352504"/>
            <a:ext cx="177438" cy="17713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pic>
        <p:nvPicPr>
          <p:cNvPr id="8602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2272" y="1084160"/>
            <a:ext cx="2401024" cy="16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6997" y="4866516"/>
            <a:ext cx="2449957" cy="163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3449454" y="6104628"/>
            <a:ext cx="1903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/>
                <a:cs typeface="+mn-cs"/>
              </a:rPr>
              <a:t>VIRGO (3 km)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3532005" y="2307310"/>
            <a:ext cx="1738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/>
                <a:cs typeface="+mn-cs"/>
              </a:rPr>
              <a:t>GEO (600 m)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BDD53929-1DFA-43E7-8A57-E02DAD4E2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3" y="1087512"/>
            <a:ext cx="2480141" cy="1620025"/>
          </a:xfrm>
          <a:prstGeom prst="rect">
            <a:avLst/>
          </a:prstGeom>
        </p:spPr>
      </p:pic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447698" y="2307310"/>
            <a:ext cx="167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/>
                <a:cs typeface="+mn-cs"/>
              </a:rPr>
              <a:t>LIGO (4 km)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9BB1640-5CD4-484C-9082-974E032806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3" y="4859049"/>
            <a:ext cx="2449957" cy="1645556"/>
          </a:xfrm>
          <a:prstGeom prst="rect">
            <a:avLst/>
          </a:prstGeom>
        </p:spPr>
      </p:pic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447698" y="6104628"/>
            <a:ext cx="1592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/>
                <a:cs typeface="+mn-cs"/>
              </a:rPr>
              <a:t>LIGO (4 km)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2CE7F0-8755-42BC-824F-98A0A7A865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401" y="1073680"/>
            <a:ext cx="2199785" cy="1630505"/>
          </a:xfrm>
          <a:prstGeom prst="rect">
            <a:avLst/>
          </a:prstGeom>
        </p:spPr>
      </p:pic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6919443" y="2305692"/>
            <a:ext cx="1767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itchFamily="50" charset="-128"/>
                <a:ea typeface="ＭＳ Ｐゴシック"/>
                <a:cs typeface="+mn-cs"/>
              </a:rPr>
              <a:t>KAGRA (3 km)</a:t>
            </a: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EADC5CC2-58E1-450B-8C33-9D009753BC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00641" y="3711446"/>
            <a:ext cx="1834001" cy="16380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377156-1BCF-48BC-9456-8B349A503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25" y="5211079"/>
            <a:ext cx="2336620" cy="94149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E3FB24F-3695-458B-B505-D5475647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E03D1-AEAD-474A-8EEA-7216F39CEA37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02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1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183" y="9836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detection: GW150914</a:t>
            </a:r>
            <a:endParaRPr kumimoji="1" lang="ja-JP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lack Hole Merger Simulation v2-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341"/>
            <a:ext cx="9144000" cy="5143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484433" y="6355830"/>
            <a:ext cx="52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SXS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12062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Coalescence of black hole binary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1.3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 light-year distant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06826" y="4961382"/>
            <a:ext cx="22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36</a:t>
            </a:r>
            <a:r>
              <a:rPr lang="ja-JP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solar</a:t>
            </a:r>
            <a:r>
              <a:rPr lang="ja-JP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mass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970023"/>
            <a:ext cx="277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29</a:t>
            </a:r>
            <a:r>
              <a:rPr lang="ja-JP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solar</a:t>
            </a:r>
            <a:r>
              <a:rPr lang="ja-JP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mass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2030" y="5853135"/>
            <a:ext cx="8224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62</a:t>
            </a:r>
            <a:r>
              <a:rPr lang="ja-JP" altLang="en-US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solar mass after coalescence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⇒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Energy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of 3 solar mass emitted as GW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222B7CB-4C16-4A42-8F3D-B90E411C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74D9B-9171-4818-88DF-B7D7AF0F7BD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8094689" y="6340840"/>
            <a:ext cx="71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LIGO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432E86-6AAB-4A6C-A6DE-91C8157B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74D9B-9171-4818-88DF-B7D7AF0F7BD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69A666-DB7A-4507-80EC-D5B791145121}"/>
              </a:ext>
            </a:extLst>
          </p:cNvPr>
          <p:cNvSpPr txBox="1"/>
          <p:nvPr/>
        </p:nvSpPr>
        <p:spPr>
          <a:xfrm>
            <a:off x="7741328" y="5965795"/>
            <a:ext cx="8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LIGO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13480"/>
      </p:ext>
    </p:extLst>
  </p:cSld>
  <p:clrMapOvr>
    <a:masterClrMapping/>
  </p:clrMapOvr>
</p:sld>
</file>

<file path=ppt/theme/theme1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標準デザイン">
  <a:themeElements>
    <a:clrScheme name="5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標準デザイン">
  <a:themeElements>
    <a:clrScheme name="5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標準デザイン">
  <a:themeElements>
    <a:clrScheme name="1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1359</Words>
  <Application>Microsoft Office PowerPoint</Application>
  <PresentationFormat>画面に合わせる (4:3)</PresentationFormat>
  <Paragraphs>500</Paragraphs>
  <Slides>42</Slides>
  <Notes>3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17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70" baseType="lpstr">
      <vt:lpstr>Avenir Light</vt:lpstr>
      <vt:lpstr>ＭＳ Ｐゴシック</vt:lpstr>
      <vt:lpstr>Myriad Pro</vt:lpstr>
      <vt:lpstr>ヒラギノ丸ゴ Pro W4</vt:lpstr>
      <vt:lpstr>Arial</vt:lpstr>
      <vt:lpstr>Calibri</vt:lpstr>
      <vt:lpstr>Cambria</vt:lpstr>
      <vt:lpstr>Cambria Math</vt:lpstr>
      <vt:lpstr>Times New Roman</vt:lpstr>
      <vt:lpstr>Wingdings</vt:lpstr>
      <vt:lpstr>1_標準デザイン</vt:lpstr>
      <vt:lpstr>2_標準デザイン</vt:lpstr>
      <vt:lpstr>標準デザイン</vt:lpstr>
      <vt:lpstr>8_Office テーマ</vt:lpstr>
      <vt:lpstr>10_標準デザイン</vt:lpstr>
      <vt:lpstr>7_標準デザイン</vt:lpstr>
      <vt:lpstr>1_Office テーマ</vt:lpstr>
      <vt:lpstr>5_標準デザイン</vt:lpstr>
      <vt:lpstr>18_標準デザイン</vt:lpstr>
      <vt:lpstr>8_標準デザイン</vt:lpstr>
      <vt:lpstr>Office テーマ</vt:lpstr>
      <vt:lpstr>3_Office テーマ</vt:lpstr>
      <vt:lpstr>15_標準デザイン</vt:lpstr>
      <vt:lpstr>2_Office テーマ</vt:lpstr>
      <vt:lpstr>4_Office ​​テーマ</vt:lpstr>
      <vt:lpstr>Larissa-Design</vt:lpstr>
      <vt:lpstr>6_Office テーマ</vt:lpstr>
      <vt:lpstr>Drawing</vt:lpstr>
      <vt:lpstr>PowerPoint プレゼンテーション</vt:lpstr>
      <vt:lpstr>Outline</vt:lpstr>
      <vt:lpstr>What is gravitational wave?</vt:lpstr>
      <vt:lpstr>Interferometric GW detector</vt:lpstr>
      <vt:lpstr>Large-scale interferometer</vt:lpstr>
      <vt:lpstr>Fabry-Perot Michelson interferometer</vt:lpstr>
      <vt:lpstr>Large interferometers in the world</vt:lpstr>
      <vt:lpstr>First detection: GW150914</vt:lpstr>
      <vt:lpstr>PowerPoint プレゼンテーション</vt:lpstr>
      <vt:lpstr>PowerPoint プレゼンテーション</vt:lpstr>
      <vt:lpstr>Coalescence of neutron star binary</vt:lpstr>
      <vt:lpstr>GW from NS-NS: GW170817</vt:lpstr>
      <vt:lpstr>Multi-messenger observation</vt:lpstr>
      <vt:lpstr>PowerPoint プレゼンテーション</vt:lpstr>
      <vt:lpstr>Observation of the beginning of the Universe</vt:lpstr>
      <vt:lpstr>Horizon problem</vt:lpstr>
      <vt:lpstr>Inflation</vt:lpstr>
      <vt:lpstr>Horizon</vt:lpstr>
      <vt:lpstr>Gravitational wave</vt:lpstr>
      <vt:lpstr>Primordial gravitational wave</vt:lpstr>
      <vt:lpstr>Spectrum of primordial gravitational wave</vt:lpstr>
      <vt:lpstr>GW detector in space</vt:lpstr>
      <vt:lpstr>Laser Interferometer Space Antenna (LISA)</vt:lpstr>
      <vt:lpstr>LISA Sources</vt:lpstr>
      <vt:lpstr>LISA Layout</vt:lpstr>
      <vt:lpstr>DECIGO</vt:lpstr>
      <vt:lpstr>Pre-conceptual design</vt:lpstr>
      <vt:lpstr>Why short? Why FP cavity?</vt:lpstr>
      <vt:lpstr>Drag free and FP cavity: compatible?</vt:lpstr>
      <vt:lpstr>FP cavity and drag free : compatible?</vt:lpstr>
      <vt:lpstr>Drag free and FP cavity: compatible?</vt:lpstr>
      <vt:lpstr>Orbit and constellation (preliminary)</vt:lpstr>
      <vt:lpstr>Target sensitivity and science</vt:lpstr>
      <vt:lpstr>Primordial GW</vt:lpstr>
      <vt:lpstr>Upper limit of primordial GW by Planck</vt:lpstr>
      <vt:lpstr>Implementing quantum locking with optical spring</vt:lpstr>
      <vt:lpstr>Tentatively best result</vt:lpstr>
      <vt:lpstr>Requirements</vt:lpstr>
      <vt:lpstr>Roadmap several year ago</vt:lpstr>
      <vt:lpstr>Roadmap updated</vt:lpstr>
      <vt:lpstr>Roadmap updated</vt:lpstr>
      <vt:lpstr>Summary</vt:lpstr>
    </vt:vector>
  </TitlesOfParts>
  <Company>NAOJ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Seiji Kawamura</dc:creator>
  <cp:lastModifiedBy>Seiji Kawamura</cp:lastModifiedBy>
  <cp:revision>306</cp:revision>
  <dcterms:created xsi:type="dcterms:W3CDTF">2009-10-08T11:46:56Z</dcterms:created>
  <dcterms:modified xsi:type="dcterms:W3CDTF">2019-02-19T12:36:35Z</dcterms:modified>
</cp:coreProperties>
</file>