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320" r:id="rId4"/>
    <p:sldId id="286" r:id="rId5"/>
    <p:sldId id="261" r:id="rId6"/>
    <p:sldId id="294" r:id="rId7"/>
    <p:sldId id="304" r:id="rId8"/>
    <p:sldId id="290" r:id="rId9"/>
    <p:sldId id="262" r:id="rId10"/>
    <p:sldId id="260" r:id="rId11"/>
    <p:sldId id="300" r:id="rId12"/>
    <p:sldId id="306" r:id="rId13"/>
    <p:sldId id="305" r:id="rId14"/>
    <p:sldId id="314" r:id="rId15"/>
    <p:sldId id="307" r:id="rId16"/>
    <p:sldId id="308" r:id="rId17"/>
    <p:sldId id="295" r:id="rId18"/>
    <p:sldId id="312" r:id="rId19"/>
    <p:sldId id="264" r:id="rId20"/>
    <p:sldId id="265" r:id="rId21"/>
    <p:sldId id="266" r:id="rId22"/>
    <p:sldId id="267" r:id="rId23"/>
    <p:sldId id="269" r:id="rId24"/>
    <p:sldId id="276" r:id="rId25"/>
    <p:sldId id="297" r:id="rId26"/>
    <p:sldId id="285" r:id="rId27"/>
    <p:sldId id="277" r:id="rId28"/>
    <p:sldId id="284" r:id="rId29"/>
    <p:sldId id="279" r:id="rId30"/>
    <p:sldId id="319" r:id="rId31"/>
    <p:sldId id="280"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0000FF"/>
    <a:srgbClr val="66CCFF"/>
    <a:srgbClr val="990000"/>
    <a:srgbClr val="00CC00"/>
    <a:srgbClr val="CC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7" autoAdjust="0"/>
    <p:restoredTop sz="92759" autoAdjust="0"/>
  </p:normalViewPr>
  <p:slideViewPr>
    <p:cSldViewPr>
      <p:cViewPr>
        <p:scale>
          <a:sx n="66" d="100"/>
          <a:sy n="66" d="100"/>
        </p:scale>
        <p:origin x="-960"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1CE2A-F3BA-4FF0-8272-DB0D7A7C5A52}" type="datetimeFigureOut">
              <a:rPr lang="en-GB" smtClean="0"/>
              <a:t>02/12/2013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D425B-DCC0-4687-B159-AE2C65981107}" type="slidenum">
              <a:rPr lang="en-GB" smtClean="0"/>
              <a:t>‹#›</a:t>
            </a:fld>
            <a:endParaRPr lang="en-GB"/>
          </a:p>
        </p:txBody>
      </p:sp>
    </p:spTree>
    <p:extLst>
      <p:ext uri="{BB962C8B-B14F-4D97-AF65-F5344CB8AC3E}">
        <p14:creationId xmlns:p14="http://schemas.microsoft.com/office/powerpoint/2010/main" val="130232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HMPID acronym stays for high momentum particle identification detector and it is based on RICH counters. It was proposed to ALICE in the 1993 and took its final shape with the TDR in 1998. Finally installed in ALICE on </a:t>
            </a:r>
            <a:r>
              <a:rPr lang="en-US" sz="1200" kern="1200" dirty="0" err="1" smtClean="0">
                <a:solidFill>
                  <a:schemeClr val="tx1"/>
                </a:solidFill>
                <a:effectLst/>
                <a:latin typeface="+mn-lt"/>
                <a:ea typeface="+mn-ea"/>
                <a:cs typeface="+mn-cs"/>
              </a:rPr>
              <a:t>sept</a:t>
            </a:r>
            <a:r>
              <a:rPr lang="en-US" sz="1200" kern="1200" dirty="0" smtClean="0">
                <a:solidFill>
                  <a:schemeClr val="tx1"/>
                </a:solidFill>
                <a:effectLst/>
                <a:latin typeface="+mn-lt"/>
                <a:ea typeface="+mn-ea"/>
                <a:cs typeface="+mn-cs"/>
              </a:rPr>
              <a:t> 2006. It was the first detector to be installed in ALICE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a:t>
            </a:fld>
            <a:endParaRPr lang="en-GB"/>
          </a:p>
        </p:txBody>
      </p:sp>
    </p:spTree>
    <p:extLst>
      <p:ext uri="{BB962C8B-B14F-4D97-AF65-F5344CB8AC3E}">
        <p14:creationId xmlns:p14="http://schemas.microsoft.com/office/powerpoint/2010/main" val="427007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Cercare</a:t>
            </a:r>
            <a:r>
              <a:rPr lang="en-US" dirty="0" smtClean="0"/>
              <a:t> </a:t>
            </a:r>
            <a:r>
              <a:rPr lang="en-US" dirty="0" err="1" smtClean="0"/>
              <a:t>convoluzione</a:t>
            </a:r>
            <a:r>
              <a:rPr lang="en-US" dirty="0" smtClean="0"/>
              <a:t> </a:t>
            </a:r>
            <a:r>
              <a:rPr lang="en-US" dirty="0" err="1" smtClean="0"/>
              <a:t>trasparenza</a:t>
            </a:r>
            <a:r>
              <a:rPr lang="en-US" dirty="0" smtClean="0"/>
              <a:t> </a:t>
            </a:r>
            <a:r>
              <a:rPr lang="en-US" sz="1200" dirty="0" err="1" smtClean="0">
                <a:latin typeface="+mj-lt"/>
              </a:rPr>
              <a:t>pg</a:t>
            </a:r>
            <a:r>
              <a:rPr lang="en-US" sz="1200" dirty="0" smtClean="0">
                <a:latin typeface="+mj-lt"/>
              </a:rPr>
              <a:t> 35 convolution</a:t>
            </a:r>
          </a:p>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13</a:t>
            </a:fld>
            <a:endParaRPr lang="en-GB"/>
          </a:p>
        </p:txBody>
      </p:sp>
    </p:spTree>
    <p:extLst>
      <p:ext uri="{BB962C8B-B14F-4D97-AF65-F5344CB8AC3E}">
        <p14:creationId xmlns:p14="http://schemas.microsoft.com/office/powerpoint/2010/main" val="249490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TOFF&gt;TON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teta</a:t>
            </a:r>
            <a:r>
              <a:rPr lang="en-US" sz="1200" kern="1200" dirty="0" smtClean="0">
                <a:solidFill>
                  <a:schemeClr val="tx1"/>
                </a:solidFill>
                <a:latin typeface="+mn-lt"/>
                <a:ea typeface="+mn-ea"/>
                <a:cs typeface="+mn-cs"/>
              </a:rPr>
              <a:t> OFF&lt;</a:t>
            </a:r>
            <a:r>
              <a:rPr lang="en-US" sz="1200" kern="1200" dirty="0" err="1" smtClean="0">
                <a:solidFill>
                  <a:schemeClr val="tx1"/>
                </a:solidFill>
                <a:latin typeface="+mn-lt"/>
                <a:ea typeface="+mn-ea"/>
                <a:cs typeface="+mn-cs"/>
              </a:rPr>
              <a:t>teta</a:t>
            </a:r>
            <a:r>
              <a:rPr lang="en-US" sz="1200" kern="1200" dirty="0" smtClean="0">
                <a:solidFill>
                  <a:schemeClr val="tx1"/>
                </a:solidFill>
                <a:latin typeface="+mn-lt"/>
                <a:ea typeface="+mn-ea"/>
                <a:cs typeface="+mn-cs"/>
              </a:rPr>
              <a:t> ON &lt;</a:t>
            </a:r>
            <a:r>
              <a:rPr lang="en-US" sz="1200" kern="1200" dirty="0" smtClean="0">
                <a:solidFill>
                  <a:schemeClr val="tx1"/>
                </a:solidFill>
                <a:latin typeface="+mn-lt"/>
                <a:ea typeface="+mn-ea"/>
                <a:cs typeface="+mn-cs"/>
                <a:sym typeface="Wingdings" pitchFamily="2" charset="2"/>
              </a:rPr>
              <a:t> </a:t>
            </a:r>
            <a:r>
              <a:rPr lang="en-US" sz="1200" kern="1200" dirty="0" err="1" smtClean="0">
                <a:solidFill>
                  <a:schemeClr val="tx1"/>
                </a:solidFill>
                <a:latin typeface="+mn-lt"/>
                <a:ea typeface="+mn-ea"/>
                <a:cs typeface="+mn-cs"/>
                <a:sym typeface="Wingdings" pitchFamily="2" charset="2"/>
              </a:rPr>
              <a:t>nOFF</a:t>
            </a:r>
            <a:r>
              <a:rPr lang="en-US" sz="1200" kern="1200" dirty="0" smtClean="0">
                <a:solidFill>
                  <a:schemeClr val="tx1"/>
                </a:solidFill>
                <a:latin typeface="+mn-lt"/>
                <a:ea typeface="+mn-ea"/>
                <a:cs typeface="+mn-cs"/>
                <a:sym typeface="Wingdings" pitchFamily="2" charset="2"/>
              </a:rPr>
              <a:t>&lt;</a:t>
            </a:r>
            <a:r>
              <a:rPr lang="en-US" sz="1200" kern="1200" dirty="0" err="1" smtClean="0">
                <a:solidFill>
                  <a:schemeClr val="tx1"/>
                </a:solidFill>
                <a:latin typeface="+mn-lt"/>
                <a:ea typeface="+mn-ea"/>
                <a:cs typeface="+mn-cs"/>
                <a:sym typeface="Wingdings" pitchFamily="2" charset="2"/>
              </a:rPr>
              <a:t>nON</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14</a:t>
            </a:fld>
            <a:endParaRPr lang="en-GB"/>
          </a:p>
        </p:txBody>
      </p:sp>
    </p:spTree>
    <p:extLst>
      <p:ext uri="{BB962C8B-B14F-4D97-AF65-F5344CB8AC3E}">
        <p14:creationId xmlns:p14="http://schemas.microsoft.com/office/powerpoint/2010/main" val="217121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Arial" pitchFamily="34" charset="0"/>
                <a:ea typeface="Calibri" pitchFamily="34" charset="0"/>
                <a:cs typeface="Times New Roman" pitchFamily="18" charset="0"/>
              </a:rPr>
              <a:t>Since the HMPID installation (2006) up to now, 4 out of 21 vessels have shown C</a:t>
            </a:r>
            <a:r>
              <a:rPr lang="en-GB" altLang="en-US" sz="1200" baseline="-25000" dirty="0" smtClean="0">
                <a:latin typeface="Arial" pitchFamily="34" charset="0"/>
                <a:ea typeface="Calibri" pitchFamily="34" charset="0"/>
                <a:cs typeface="Times New Roman" pitchFamily="18" charset="0"/>
              </a:rPr>
              <a:t>6</a:t>
            </a:r>
            <a:r>
              <a:rPr lang="en-GB" altLang="en-US" sz="1200" dirty="0" smtClean="0">
                <a:latin typeface="Arial" pitchFamily="34" charset="0"/>
                <a:ea typeface="Calibri" pitchFamily="34" charset="0"/>
                <a:cs typeface="Times New Roman" pitchFamily="18" charset="0"/>
              </a:rPr>
              <a:t>F</a:t>
            </a:r>
            <a:r>
              <a:rPr lang="en-GB" altLang="en-US" sz="1200" baseline="-25000" dirty="0" smtClean="0">
                <a:latin typeface="Arial" pitchFamily="34" charset="0"/>
                <a:ea typeface="Calibri" pitchFamily="34" charset="0"/>
                <a:cs typeface="Times New Roman" pitchFamily="18" charset="0"/>
              </a:rPr>
              <a:t>14</a:t>
            </a:r>
            <a:r>
              <a:rPr lang="en-GB" altLang="en-US" sz="1200" dirty="0" smtClean="0">
                <a:latin typeface="Arial" pitchFamily="34" charset="0"/>
                <a:ea typeface="Calibri" pitchFamily="34" charset="0"/>
                <a:cs typeface="Times New Roman" pitchFamily="18" charset="0"/>
              </a:rPr>
              <a:t> leakages; Immediately excluded from the C6F14 recirculation system; </a:t>
            </a:r>
            <a:r>
              <a:rPr lang="en-GB" altLang="en-US" sz="1200" dirty="0" err="1" smtClean="0">
                <a:latin typeface="Arial" pitchFamily="34" charset="0"/>
                <a:ea typeface="Calibri" pitchFamily="34" charset="0"/>
                <a:cs typeface="Times New Roman" pitchFamily="18" charset="0"/>
              </a:rPr>
              <a:t>Np</a:t>
            </a:r>
            <a:r>
              <a:rPr lang="en-GB" altLang="en-US" sz="1200" dirty="0" smtClean="0">
                <a:latin typeface="Arial" pitchFamily="34" charset="0"/>
                <a:ea typeface="Calibri" pitchFamily="34" charset="0"/>
                <a:cs typeface="Times New Roman" pitchFamily="18" charset="0"/>
              </a:rPr>
              <a:t> impact on the </a:t>
            </a:r>
            <a:r>
              <a:rPr lang="en-GB" altLang="en-US" sz="1200" dirty="0" err="1" smtClean="0">
                <a:latin typeface="Arial" pitchFamily="34" charset="0"/>
                <a:ea typeface="Calibri" pitchFamily="34" charset="0"/>
                <a:cs typeface="Times New Roman" pitchFamily="18" charset="0"/>
              </a:rPr>
              <a:t>CsI</a:t>
            </a:r>
            <a:r>
              <a:rPr lang="en-GB" altLang="en-US" sz="1200" dirty="0" smtClean="0">
                <a:latin typeface="Arial" pitchFamily="34" charset="0"/>
                <a:ea typeface="Calibri" pitchFamily="34" charset="0"/>
                <a:cs typeface="Times New Roman" pitchFamily="18" charset="0"/>
              </a:rPr>
              <a:t> Q.E. in affected RICH modules;</a:t>
            </a:r>
            <a:r>
              <a:rPr kumimoji="0" lang="en-GB" alt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vessels </a:t>
            </a:r>
            <a:r>
              <a:rPr lang="en-GB" altLang="en-US" sz="1200" dirty="0" smtClean="0">
                <a:latin typeface="Arial" pitchFamily="34" charset="0"/>
                <a:ea typeface="Calibri" pitchFamily="34" charset="0"/>
                <a:cs typeface="Times New Roman" pitchFamily="18" charset="0"/>
              </a:rPr>
              <a:t>with the year of production and the date when the leakages manifested (</a:t>
            </a:r>
            <a:r>
              <a:rPr kumimoji="0" lang="en-GB" alt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interaction point is behind the figure plane); </a:t>
            </a:r>
            <a:endParaRPr lang="en-GB" altLang="en-US" sz="1200" dirty="0" smtClean="0">
              <a:latin typeface="Arial" pitchFamily="34" charset="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latin typeface="Arial" pitchFamily="34" charset="0"/>
              <a:ea typeface="Calibri" pitchFamily="34"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16</a:t>
            </a:fld>
            <a:endParaRPr lang="en-GB"/>
          </a:p>
        </p:txBody>
      </p:sp>
    </p:spTree>
    <p:extLst>
      <p:ext uri="{BB962C8B-B14F-4D97-AF65-F5344CB8AC3E}">
        <p14:creationId xmlns:p14="http://schemas.microsoft.com/office/powerpoint/2010/main" val="3275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photons for 1 cm radiator in the TDR. </a:t>
            </a:r>
            <a:r>
              <a:rPr lang="en-US" dirty="0" err="1" smtClean="0"/>
              <a:t>Pag</a:t>
            </a:r>
            <a:r>
              <a:rPr lang="en-US" dirty="0" smtClean="0"/>
              <a:t> </a:t>
            </a:r>
            <a:r>
              <a:rPr lang="en-US" dirty="0" smtClean="0"/>
              <a:t>66 </a:t>
            </a:r>
            <a:r>
              <a:rPr lang="en-US" dirty="0" err="1" smtClean="0"/>
              <a:t>hmpid</a:t>
            </a:r>
            <a:r>
              <a:rPr lang="en-US" dirty="0" smtClean="0"/>
              <a:t> </a:t>
            </a:r>
            <a:r>
              <a:rPr lang="en-US" dirty="0" smtClean="0"/>
              <a:t>tdr:11.59 </a:t>
            </a:r>
            <a:r>
              <a:rPr lang="en-US" dirty="0" err="1" smtClean="0"/>
              <a:t>mrad</a:t>
            </a:r>
            <a:r>
              <a:rPr lang="en-US" dirty="0" smtClean="0"/>
              <a:t> 350 </a:t>
            </a:r>
            <a:r>
              <a:rPr lang="en-US" dirty="0" err="1" smtClean="0"/>
              <a:t>GeV</a:t>
            </a:r>
            <a:r>
              <a:rPr lang="en-US" dirty="0" smtClean="0"/>
              <a:t>/c</a:t>
            </a:r>
            <a:r>
              <a:rPr lang="en-US" baseline="0" dirty="0" smtClean="0"/>
              <a:t> </a:t>
            </a:r>
            <a:r>
              <a:rPr lang="en-US" baseline="0" dirty="0" err="1" smtClean="0"/>
              <a:t>pions</a:t>
            </a:r>
            <a:r>
              <a:rPr lang="en-US" baseline="0" dirty="0" smtClean="0"/>
              <a:t> for perpendicular tracks and A0 40 ADC channels. Rem res from geometric (photon emission point), chromatic and localization on photocathode errors</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18</a:t>
            </a:fld>
            <a:endParaRPr lang="en-GB"/>
          </a:p>
        </p:txBody>
      </p:sp>
    </p:spTree>
    <p:extLst>
      <p:ext uri="{BB962C8B-B14F-4D97-AF65-F5344CB8AC3E}">
        <p14:creationId xmlns:p14="http://schemas.microsoft.com/office/powerpoint/2010/main" val="375685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smtClean="0"/>
              <a:t>acceptance loss on each photocathode</a:t>
            </a:r>
            <a:r>
              <a:rPr lang="en-U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rgbClr val="0000FF"/>
                </a:solidFill>
                <a:latin typeface="Arial" pitchFamily="34" charset="0"/>
                <a:ea typeface="Calibri" pitchFamily="34" charset="0"/>
                <a:cs typeface="Times New Roman" pitchFamily="18" charset="0"/>
              </a:rPr>
              <a:t>The error bars are the </a:t>
            </a:r>
            <a:r>
              <a:rPr lang="en-GB" altLang="en-US" dirty="0" err="1" smtClean="0">
                <a:solidFill>
                  <a:srgbClr val="0000FF"/>
                </a:solidFill>
                <a:latin typeface="Arial" pitchFamily="34" charset="0"/>
                <a:ea typeface="Calibri" pitchFamily="34" charset="0"/>
                <a:cs typeface="Times New Roman" pitchFamily="18" charset="0"/>
              </a:rPr>
              <a:t>rms</a:t>
            </a:r>
            <a:r>
              <a:rPr lang="en-GB" altLang="en-US" dirty="0" smtClean="0">
                <a:solidFill>
                  <a:srgbClr val="0000FF"/>
                </a:solidFill>
                <a:latin typeface="Arial" pitchFamily="34" charset="0"/>
                <a:ea typeface="Calibri" pitchFamily="34" charset="0"/>
                <a:cs typeface="Times New Roman" pitchFamily="18" charset="0"/>
              </a:rPr>
              <a:t> of the distribution,  for the </a:t>
            </a:r>
            <a:r>
              <a:rPr lang="en-GB" altLang="en-US" dirty="0" err="1" smtClean="0">
                <a:solidFill>
                  <a:srgbClr val="0000FF"/>
                </a:solidFill>
                <a:latin typeface="Arial" pitchFamily="34" charset="0"/>
                <a:ea typeface="Calibri" pitchFamily="34" charset="0"/>
                <a:cs typeface="Times New Roman" pitchFamily="18" charset="0"/>
              </a:rPr>
              <a:t>staistical</a:t>
            </a:r>
            <a:r>
              <a:rPr lang="en-GB" altLang="en-US" dirty="0" smtClean="0">
                <a:solidFill>
                  <a:srgbClr val="0000FF"/>
                </a:solidFill>
                <a:latin typeface="Arial" pitchFamily="34" charset="0"/>
                <a:ea typeface="Calibri" pitchFamily="34" charset="0"/>
                <a:cs typeface="Times New Roman" pitchFamily="18" charset="0"/>
              </a:rPr>
              <a:t> error on the average it should be divided by </a:t>
            </a:r>
            <a:r>
              <a:rPr lang="en-GB" altLang="en-US" dirty="0" err="1" smtClean="0">
                <a:solidFill>
                  <a:srgbClr val="0000FF"/>
                </a:solidFill>
                <a:latin typeface="Arial" pitchFamily="34" charset="0"/>
                <a:ea typeface="Calibri" pitchFamily="34" charset="0"/>
                <a:cs typeface="Times New Roman" pitchFamily="18" charset="0"/>
              </a:rPr>
              <a:t>sqr</a:t>
            </a:r>
            <a:r>
              <a:rPr lang="en-GB" altLang="en-US" dirty="0" smtClean="0">
                <a:solidFill>
                  <a:srgbClr val="0000FF"/>
                </a:solidFill>
                <a:latin typeface="Arial" pitchFamily="34" charset="0"/>
                <a:ea typeface="Calibri" pitchFamily="34" charset="0"/>
                <a:cs typeface="Times New Roman" pitchFamily="18" charset="0"/>
              </a:rPr>
              <a:t>(</a:t>
            </a:r>
            <a:r>
              <a:rPr lang="en-GB" altLang="en-US" dirty="0" err="1" smtClean="0">
                <a:solidFill>
                  <a:srgbClr val="0000FF"/>
                </a:solidFill>
                <a:latin typeface="Arial" pitchFamily="34" charset="0"/>
                <a:ea typeface="Calibri" pitchFamily="34" charset="0"/>
                <a:cs typeface="Times New Roman" pitchFamily="18" charset="0"/>
              </a:rPr>
              <a:t>Nev</a:t>
            </a:r>
            <a:r>
              <a:rPr lang="en-GB" altLang="en-US" dirty="0" smtClean="0">
                <a:solidFill>
                  <a:srgbClr val="0000FF"/>
                </a:solidFill>
                <a:latin typeface="Arial" pitchFamily="34" charset="0"/>
                <a:ea typeface="Calibri" pitchFamily="34" charset="0"/>
                <a:cs typeface="Times New Roman" pitchFamily="18" charset="0"/>
              </a:rPr>
              <a:t> sen2</a:t>
            </a:r>
            <a:r>
              <a:rPr lang="en-GB" altLang="en-US" dirty="0" smtClean="0">
                <a:solidFill>
                  <a:srgbClr val="0000FF"/>
                </a:solidFill>
                <a:latin typeface="Symbol" panose="05050102010706020507" pitchFamily="18" charset="2"/>
                <a:ea typeface="Calibri" pitchFamily="34" charset="0"/>
                <a:cs typeface="Times New Roman" pitchFamily="18" charset="0"/>
              </a:rPr>
              <a:t>q</a:t>
            </a:r>
            <a:r>
              <a:rPr lang="en-GB" altLang="en-US" dirty="0" smtClean="0">
                <a:solidFill>
                  <a:srgbClr val="0000FF"/>
                </a:solidFill>
                <a:ea typeface="Calibri" pitchFamily="34" charset="0"/>
                <a:cs typeface="Times New Roman" pitchFamily="18" charset="0"/>
              </a:rPr>
              <a:t>max bin)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FF"/>
                </a:solidFill>
                <a:ea typeface="Calibri" pitchFamily="34" charset="0"/>
                <a:cs typeface="Times New Roman" pitchFamily="18" charset="0"/>
              </a:rPr>
              <a:t>Rem: caution:</a:t>
            </a:r>
            <a:r>
              <a:rPr lang="en-US" altLang="en-US" baseline="0" dirty="0" smtClean="0">
                <a:solidFill>
                  <a:srgbClr val="0000FF"/>
                </a:solidFill>
                <a:ea typeface="Calibri" pitchFamily="34" charset="0"/>
                <a:cs typeface="Times New Roman" pitchFamily="18" charset="0"/>
              </a:rPr>
              <a:t> different run period/year!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solidFill>
                <a:srgbClr val="0000FF"/>
              </a:solidFill>
              <a:ea typeface="Calibri" pitchFamily="34"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19</a:t>
            </a:fld>
            <a:endParaRPr lang="en-GB"/>
          </a:p>
        </p:txBody>
      </p:sp>
    </p:spTree>
    <p:extLst>
      <p:ext uri="{BB962C8B-B14F-4D97-AF65-F5344CB8AC3E}">
        <p14:creationId xmlns:p14="http://schemas.microsoft.com/office/powerpoint/2010/main" val="387153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Continuous lines represent theoretical Cherenkov angle values vs. track momentum.</a:t>
            </a:r>
          </a:p>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25</a:t>
            </a:fld>
            <a:endParaRPr lang="en-GB"/>
          </a:p>
        </p:txBody>
      </p:sp>
    </p:spTree>
    <p:extLst>
      <p:ext uri="{BB962C8B-B14F-4D97-AF65-F5344CB8AC3E}">
        <p14:creationId xmlns:p14="http://schemas.microsoft.com/office/powerpoint/2010/main" val="180166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26</a:t>
            </a:fld>
            <a:endParaRPr lang="en-GB"/>
          </a:p>
        </p:txBody>
      </p:sp>
    </p:spTree>
    <p:extLst>
      <p:ext uri="{BB962C8B-B14F-4D97-AF65-F5344CB8AC3E}">
        <p14:creationId xmlns:p14="http://schemas.microsoft.com/office/powerpoint/2010/main" val="354230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the raw yield of species a three </a:t>
            </a:r>
            <a:r>
              <a:rPr lang="en-US" sz="1200" kern="1200" baseline="0" dirty="0" err="1" smtClean="0">
                <a:solidFill>
                  <a:schemeClr val="tx1"/>
                </a:solidFill>
                <a:latin typeface="+mn-lt"/>
                <a:ea typeface="+mn-ea"/>
                <a:cs typeface="+mn-cs"/>
              </a:rPr>
              <a:t>gaussian</a:t>
            </a:r>
            <a:r>
              <a:rPr lang="en-US" sz="1200" kern="1200" baseline="0" dirty="0" smtClean="0">
                <a:solidFill>
                  <a:schemeClr val="tx1"/>
                </a:solidFill>
                <a:latin typeface="+mn-lt"/>
                <a:ea typeface="+mn-ea"/>
                <a:cs typeface="+mn-cs"/>
              </a:rPr>
              <a:t> fit is carried out . </a:t>
            </a:r>
            <a:r>
              <a:rPr lang="en-US" sz="1200" kern="1200" dirty="0" smtClean="0">
                <a:solidFill>
                  <a:schemeClr val="tx1"/>
                </a:solidFill>
                <a:latin typeface="+mn-lt"/>
                <a:ea typeface="+mn-ea"/>
                <a:cs typeface="+mn-cs"/>
              </a:rPr>
              <a:t>Algorithm tuning already tested and well managed </a:t>
            </a:r>
            <a:r>
              <a:rPr lang="en-US" sz="1200" kern="1200" baseline="0" dirty="0" smtClean="0">
                <a:solidFill>
                  <a:schemeClr val="tx1"/>
                </a:solidFill>
                <a:latin typeface="+mn-lt"/>
                <a:ea typeface="+mn-ea"/>
                <a:cs typeface="+mn-cs"/>
              </a:rPr>
              <a:t> in </a:t>
            </a:r>
            <a:r>
              <a:rPr lang="en-US" sz="1200" dirty="0" smtClean="0"/>
              <a:t>STAR</a:t>
            </a:r>
            <a:r>
              <a:rPr lang="en-US"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29</a:t>
            </a:fld>
            <a:endParaRPr lang="en-GB"/>
          </a:p>
        </p:txBody>
      </p:sp>
    </p:spTree>
    <p:extLst>
      <p:ext uri="{BB962C8B-B14F-4D97-AF65-F5344CB8AC3E}">
        <p14:creationId xmlns:p14="http://schemas.microsoft.com/office/powerpoint/2010/main" val="233924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30</a:t>
            </a:fld>
            <a:endParaRPr lang="en-GB"/>
          </a:p>
        </p:txBody>
      </p:sp>
    </p:spTree>
    <p:extLst>
      <p:ext uri="{BB962C8B-B14F-4D97-AF65-F5344CB8AC3E}">
        <p14:creationId xmlns:p14="http://schemas.microsoft.com/office/powerpoint/2010/main" val="255873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LARGE ION COLLIDER EXPERIMENT</a:t>
            </a:r>
            <a:r>
              <a:rPr lang="it-IT" baseline="0" dirty="0" smtClean="0"/>
              <a:t> to study the deconfined hadron matter and the parton-hadron transition. Its excellent PID relays on ITS TPC TOF TRD and HMPID: location</a:t>
            </a:r>
            <a:endParaRPr lang="it-IT" dirty="0"/>
          </a:p>
        </p:txBody>
      </p:sp>
      <p:sp>
        <p:nvSpPr>
          <p:cNvPr id="4" name="Segnaposto numero diapositiva 3"/>
          <p:cNvSpPr>
            <a:spLocks noGrp="1"/>
          </p:cNvSpPr>
          <p:nvPr>
            <p:ph type="sldNum" sz="quarter" idx="10"/>
          </p:nvPr>
        </p:nvSpPr>
        <p:spPr/>
        <p:txBody>
          <a:bodyPr/>
          <a:lstStyle/>
          <a:p>
            <a:fld id="{120D425B-DCC0-4687-B159-AE2C65981107}" type="slidenum">
              <a:rPr lang="en-GB" smtClean="0"/>
              <a:t>2</a:t>
            </a:fld>
            <a:endParaRPr lang="en-GB"/>
          </a:p>
        </p:txBody>
      </p:sp>
    </p:spTree>
    <p:extLst>
      <p:ext uri="{BB962C8B-B14F-4D97-AF65-F5344CB8AC3E}">
        <p14:creationId xmlns:p14="http://schemas.microsoft.com/office/powerpoint/2010/main" val="73207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HMPID insertion in the ALICE MAGNET</a:t>
            </a:r>
            <a:r>
              <a:rPr lang="en-US" baseline="0" dirty="0" smtClean="0"/>
              <a:t> , </a:t>
            </a:r>
            <a:r>
              <a:rPr lang="en-US" dirty="0" smtClean="0"/>
              <a:t>M0-M6 HMPID</a:t>
            </a:r>
            <a:r>
              <a:rPr lang="en-US" baseline="0" dirty="0" smtClean="0"/>
              <a:t> layout, services bottom right, C6F14 distribution station, cooling panels, collision points behind the photo plane,</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4</a:t>
            </a:fld>
            <a:endParaRPr lang="en-GB"/>
          </a:p>
        </p:txBody>
      </p:sp>
    </p:spTree>
    <p:extLst>
      <p:ext uri="{BB962C8B-B14F-4D97-AF65-F5344CB8AC3E}">
        <p14:creationId xmlns:p14="http://schemas.microsoft.com/office/powerpoint/2010/main" val="233332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5</a:t>
            </a:fld>
            <a:endParaRPr lang="en-GB"/>
          </a:p>
        </p:txBody>
      </p:sp>
    </p:spTree>
    <p:extLst>
      <p:ext uri="{BB962C8B-B14F-4D97-AF65-F5344CB8AC3E}">
        <p14:creationId xmlns:p14="http://schemas.microsoft.com/office/powerpoint/2010/main" val="183260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minimize hardware failure the</a:t>
            </a:r>
            <a:r>
              <a:rPr lang="en-US" baseline="0" dirty="0" smtClean="0"/>
              <a:t> HV, FEE and RO electronics on each module have been segmented; one HV sector covers two pc’s</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6</a:t>
            </a:fld>
            <a:endParaRPr lang="en-GB"/>
          </a:p>
        </p:txBody>
      </p:sp>
    </p:spTree>
    <p:extLst>
      <p:ext uri="{BB962C8B-B14F-4D97-AF65-F5344CB8AC3E}">
        <p14:creationId xmlns:p14="http://schemas.microsoft.com/office/powerpoint/2010/main" val="84656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 </a:t>
            </a:r>
            <a:r>
              <a:rPr lang="en-US" baseline="0" dirty="0" smtClean="0"/>
              <a:t> HV sectors. </a:t>
            </a:r>
            <a:r>
              <a:rPr lang="en-US" dirty="0" smtClean="0"/>
              <a:t>The HV segmentation</a:t>
            </a:r>
            <a:r>
              <a:rPr lang="en-US" baseline="0" dirty="0" smtClean="0"/>
              <a:t> has prevented that 3 wires switch off three MWPCs; reparation not possible unless detector complete dismounting: serious problem; location of the failing sectors.</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8</a:t>
            </a:fld>
            <a:endParaRPr lang="en-GB"/>
          </a:p>
        </p:txBody>
      </p:sp>
    </p:spTree>
    <p:extLst>
      <p:ext uri="{BB962C8B-B14F-4D97-AF65-F5344CB8AC3E}">
        <p14:creationId xmlns:p14="http://schemas.microsoft.com/office/powerpoint/2010/main" val="91808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Rem 573/33</a:t>
            </a:r>
            <a:r>
              <a:rPr lang="it-IT" baseline="0" dirty="0" smtClean="0"/>
              <a:t> =17 n elettr primari  ; 1 ADC = 1000 electr</a:t>
            </a:r>
            <a:r>
              <a:rPr lang="it-IT" baseline="0" dirty="0" smtClean="0">
                <a:sym typeface="Wingdings" panose="05000000000000000000" pitchFamily="2" charset="2"/>
              </a:rPr>
              <a:t></a:t>
            </a:r>
            <a:r>
              <a:rPr lang="it-IT" baseline="0" dirty="0" smtClean="0"/>
              <a:t>gas gain = 573000/17=≈ 3.3 10</a:t>
            </a:r>
            <a:r>
              <a:rPr lang="it-IT" baseline="30000" dirty="0" smtClean="0"/>
              <a:t>4</a:t>
            </a:r>
            <a:endParaRPr lang="it-IT" baseline="30000" dirty="0"/>
          </a:p>
        </p:txBody>
      </p:sp>
      <p:sp>
        <p:nvSpPr>
          <p:cNvPr id="4" name="Segnaposto numero diapositiva 3"/>
          <p:cNvSpPr>
            <a:spLocks noGrp="1"/>
          </p:cNvSpPr>
          <p:nvPr>
            <p:ph type="sldNum" sz="quarter" idx="10"/>
          </p:nvPr>
        </p:nvSpPr>
        <p:spPr/>
        <p:txBody>
          <a:bodyPr/>
          <a:lstStyle/>
          <a:p>
            <a:fld id="{120D425B-DCC0-4687-B159-AE2C65981107}" type="slidenum">
              <a:rPr lang="en-GB" smtClean="0"/>
              <a:t>9</a:t>
            </a:fld>
            <a:endParaRPr lang="en-GB"/>
          </a:p>
        </p:txBody>
      </p:sp>
    </p:spTree>
    <p:extLst>
      <p:ext uri="{BB962C8B-B14F-4D97-AF65-F5344CB8AC3E}">
        <p14:creationId xmlns:p14="http://schemas.microsoft.com/office/powerpoint/2010/main" val="167772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scale extension on the trends depends on the run periods in that year;</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10</a:t>
            </a:fld>
            <a:endParaRPr lang="en-GB"/>
          </a:p>
        </p:txBody>
      </p:sp>
    </p:spTree>
    <p:extLst>
      <p:ext uri="{BB962C8B-B14F-4D97-AF65-F5344CB8AC3E}">
        <p14:creationId xmlns:p14="http://schemas.microsoft.com/office/powerpoint/2010/main" val="336452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 Distribution station for one RICH module </a:t>
            </a:r>
            <a:endParaRPr lang="en-GB" dirty="0"/>
          </a:p>
        </p:txBody>
      </p:sp>
      <p:sp>
        <p:nvSpPr>
          <p:cNvPr id="4" name="Slide Number Placeholder 3"/>
          <p:cNvSpPr>
            <a:spLocks noGrp="1"/>
          </p:cNvSpPr>
          <p:nvPr>
            <p:ph type="sldNum" sz="quarter" idx="10"/>
          </p:nvPr>
        </p:nvSpPr>
        <p:spPr/>
        <p:txBody>
          <a:bodyPr/>
          <a:lstStyle/>
          <a:p>
            <a:fld id="{120D425B-DCC0-4687-B159-AE2C65981107}" type="slidenum">
              <a:rPr lang="en-GB" smtClean="0"/>
              <a:t>12</a:t>
            </a:fld>
            <a:endParaRPr lang="en-GB"/>
          </a:p>
        </p:txBody>
      </p:sp>
    </p:spTree>
    <p:extLst>
      <p:ext uri="{BB962C8B-B14F-4D97-AF65-F5344CB8AC3E}">
        <p14:creationId xmlns:p14="http://schemas.microsoft.com/office/powerpoint/2010/main" val="1741504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02/12/2013</a:t>
            </a:r>
            <a:endParaRPr lang="en-GB"/>
          </a:p>
        </p:txBody>
      </p:sp>
      <p:sp>
        <p:nvSpPr>
          <p:cNvPr id="19" name="Footer Placeholder 18"/>
          <p:cNvSpPr>
            <a:spLocks noGrp="1"/>
          </p:cNvSpPr>
          <p:nvPr>
            <p:ph type="ftr" sz="quarter" idx="11"/>
          </p:nvPr>
        </p:nvSpPr>
        <p:spPr/>
        <p:txBody>
          <a:bodyPr/>
          <a:lstStyle/>
          <a:p>
            <a:r>
              <a:rPr lang="en-GB" smtClean="0"/>
              <a:t>G.De Cataldo RICH 2013 </a:t>
            </a:r>
            <a:endParaRPr lang="en-GB"/>
          </a:p>
        </p:txBody>
      </p:sp>
      <p:sp>
        <p:nvSpPr>
          <p:cNvPr id="27" name="Slide Number Placeholder 26"/>
          <p:cNvSpPr>
            <a:spLocks noGrp="1"/>
          </p:cNvSpPr>
          <p:nvPr>
            <p:ph type="sldNum" sz="quarter" idx="12"/>
          </p:nvPr>
        </p:nvSpPr>
        <p:spPr/>
        <p:txBody>
          <a:bodyPr/>
          <a:lstStyle/>
          <a:p>
            <a:fld id="{F7C2CCA3-A480-4C40-876F-7A9777C8E62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02/12/2013</a:t>
            </a:r>
            <a:endParaRPr lang="en-GB"/>
          </a:p>
        </p:txBody>
      </p:sp>
      <p:sp>
        <p:nvSpPr>
          <p:cNvPr id="6" name="Footer Placeholder 5"/>
          <p:cNvSpPr>
            <a:spLocks noGrp="1"/>
          </p:cNvSpPr>
          <p:nvPr>
            <p:ph type="ftr" sz="quarter" idx="11"/>
          </p:nvPr>
        </p:nvSpPr>
        <p:spPr/>
        <p:txBody>
          <a:bodyPr/>
          <a:lstStyle/>
          <a:p>
            <a:r>
              <a:rPr lang="en-GB" smtClean="0"/>
              <a:t>G.De Cataldo RICH 2013 </a:t>
            </a:r>
            <a:endParaRPr lang="en-GB"/>
          </a:p>
        </p:txBody>
      </p:sp>
      <p:sp>
        <p:nvSpPr>
          <p:cNvPr id="7" name="Slide Number Placeholder 6"/>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02/12/2013</a:t>
            </a:r>
            <a:endParaRPr lang="en-GB"/>
          </a:p>
        </p:txBody>
      </p:sp>
      <p:sp>
        <p:nvSpPr>
          <p:cNvPr id="8" name="Footer Placeholder 7"/>
          <p:cNvSpPr>
            <a:spLocks noGrp="1"/>
          </p:cNvSpPr>
          <p:nvPr>
            <p:ph type="ftr" sz="quarter" idx="11"/>
          </p:nvPr>
        </p:nvSpPr>
        <p:spPr/>
        <p:txBody>
          <a:bodyPr/>
          <a:lstStyle/>
          <a:p>
            <a:r>
              <a:rPr lang="en-GB" smtClean="0"/>
              <a:t>G.De Cataldo RICH 2013 </a:t>
            </a:r>
            <a:endParaRPr lang="en-GB"/>
          </a:p>
        </p:txBody>
      </p:sp>
      <p:sp>
        <p:nvSpPr>
          <p:cNvPr id="9" name="Slide Number Placeholder 8"/>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02/12/2013</a:t>
            </a:r>
            <a:endParaRPr lang="en-GB"/>
          </a:p>
        </p:txBody>
      </p:sp>
      <p:sp>
        <p:nvSpPr>
          <p:cNvPr id="4" name="Footer Placeholder 3"/>
          <p:cNvSpPr>
            <a:spLocks noGrp="1"/>
          </p:cNvSpPr>
          <p:nvPr>
            <p:ph type="ftr" sz="quarter" idx="11"/>
          </p:nvPr>
        </p:nvSpPr>
        <p:spPr/>
        <p:txBody>
          <a:bodyPr/>
          <a:lstStyle/>
          <a:p>
            <a:r>
              <a:rPr lang="en-GB" smtClean="0"/>
              <a:t>G.De Cataldo RICH 2013 </a:t>
            </a:r>
            <a:endParaRPr lang="en-GB"/>
          </a:p>
        </p:txBody>
      </p:sp>
      <p:sp>
        <p:nvSpPr>
          <p:cNvPr id="5" name="Slide Number Placeholder 4"/>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02/12/2013</a:t>
            </a:r>
            <a:endParaRPr lang="en-GB"/>
          </a:p>
        </p:txBody>
      </p:sp>
      <p:sp>
        <p:nvSpPr>
          <p:cNvPr id="3" name="Footer Placeholder 2"/>
          <p:cNvSpPr>
            <a:spLocks noGrp="1"/>
          </p:cNvSpPr>
          <p:nvPr>
            <p:ph type="ftr" sz="quarter" idx="11"/>
          </p:nvPr>
        </p:nvSpPr>
        <p:spPr/>
        <p:txBody>
          <a:bodyPr/>
          <a:lstStyle/>
          <a:p>
            <a:r>
              <a:rPr lang="en-GB" smtClean="0"/>
              <a:t>G.De Cataldo RICH 2013 </a:t>
            </a:r>
            <a:endParaRPr lang="en-GB"/>
          </a:p>
        </p:txBody>
      </p:sp>
      <p:sp>
        <p:nvSpPr>
          <p:cNvPr id="4" name="Slide Number Placeholder 3"/>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02/12/2013</a:t>
            </a:r>
            <a:endParaRPr lang="en-GB"/>
          </a:p>
        </p:txBody>
      </p:sp>
      <p:sp>
        <p:nvSpPr>
          <p:cNvPr id="6" name="Footer Placeholder 5"/>
          <p:cNvSpPr>
            <a:spLocks noGrp="1"/>
          </p:cNvSpPr>
          <p:nvPr>
            <p:ph type="ftr" sz="quarter" idx="11"/>
          </p:nvPr>
        </p:nvSpPr>
        <p:spPr/>
        <p:txBody>
          <a:bodyPr/>
          <a:lstStyle/>
          <a:p>
            <a:r>
              <a:rPr lang="en-GB" smtClean="0"/>
              <a:t>G.De Cataldo RICH 2013 </a:t>
            </a:r>
            <a:endParaRPr lang="en-GB"/>
          </a:p>
        </p:txBody>
      </p:sp>
      <p:sp>
        <p:nvSpPr>
          <p:cNvPr id="7" name="Slide Number Placeholder 6"/>
          <p:cNvSpPr>
            <a:spLocks noGrp="1"/>
          </p:cNvSpPr>
          <p:nvPr>
            <p:ph type="sldNum" sz="quarter" idx="12"/>
          </p:nvPr>
        </p:nvSpPr>
        <p:spPr/>
        <p:txBody>
          <a:bodyPr/>
          <a:lstStyle/>
          <a:p>
            <a:fld id="{F7C2CCA3-A480-4C40-876F-7A9777C8E62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02/12/2013</a:t>
            </a:r>
            <a:endParaRPr lang="en-GB"/>
          </a:p>
        </p:txBody>
      </p:sp>
      <p:sp>
        <p:nvSpPr>
          <p:cNvPr id="6" name="Footer Placeholder 5"/>
          <p:cNvSpPr>
            <a:spLocks noGrp="1"/>
          </p:cNvSpPr>
          <p:nvPr>
            <p:ph type="ftr" sz="quarter" idx="11"/>
          </p:nvPr>
        </p:nvSpPr>
        <p:spPr/>
        <p:txBody>
          <a:bodyPr/>
          <a:lstStyle/>
          <a:p>
            <a:r>
              <a:rPr lang="en-GB" smtClean="0"/>
              <a:t>G.De Cataldo RICH 2013 </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F7C2CCA3-A480-4C40-876F-7A9777C8E623}"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37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02/12/2013</a:t>
            </a: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GB" smtClean="0"/>
              <a:t>G.De Cataldo RICH 2013 </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C2CCA3-A480-4C40-876F-7A9777C8E623}"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dirty="0" smtClean="0">
                <a:solidFill>
                  <a:srgbClr val="C00000"/>
                </a:solidFill>
                <a:effectLst/>
              </a:rPr>
              <a:t>The ALICE-HMPID performance</a:t>
            </a:r>
            <a:br>
              <a:rPr lang="en-GB" sz="4000" dirty="0" smtClean="0">
                <a:solidFill>
                  <a:srgbClr val="C00000"/>
                </a:solidFill>
                <a:effectLst/>
              </a:rPr>
            </a:br>
            <a:r>
              <a:rPr lang="en-GB" sz="4000" dirty="0" smtClean="0">
                <a:solidFill>
                  <a:srgbClr val="C00000"/>
                </a:solidFill>
                <a:effectLst/>
              </a:rPr>
              <a:t>during the LHC run period 2010-2013 </a:t>
            </a:r>
            <a:r>
              <a:rPr lang="en-GB" sz="3200" dirty="0" smtClean="0">
                <a:effectLst/>
              </a:rPr>
              <a:t/>
            </a:r>
            <a:br>
              <a:rPr lang="en-GB" sz="3200" dirty="0" smtClean="0">
                <a:effectLst/>
              </a:rPr>
            </a:br>
            <a:r>
              <a:rPr lang="en-GB" sz="3200" dirty="0" smtClean="0">
                <a:effectLst/>
              </a:rPr>
              <a:t/>
            </a:r>
            <a:br>
              <a:rPr lang="en-GB" sz="3200" dirty="0" smtClean="0">
                <a:effectLst/>
              </a:rPr>
            </a:br>
            <a:endParaRPr lang="en-GB" sz="3200" dirty="0"/>
          </a:p>
        </p:txBody>
      </p:sp>
      <p:sp>
        <p:nvSpPr>
          <p:cNvPr id="3" name="Subtitle 2"/>
          <p:cNvSpPr>
            <a:spLocks noGrp="1"/>
          </p:cNvSpPr>
          <p:nvPr>
            <p:ph type="subTitle" idx="1"/>
          </p:nvPr>
        </p:nvSpPr>
        <p:spPr/>
        <p:txBody>
          <a:bodyPr/>
          <a:lstStyle/>
          <a:p>
            <a:r>
              <a:rPr lang="en-GB" sz="2800" dirty="0" smtClean="0"/>
              <a:t>(and perspectives)</a:t>
            </a:r>
            <a:endParaRPr lang="en-GB" dirty="0"/>
          </a:p>
        </p:txBody>
      </p:sp>
      <p:sp>
        <p:nvSpPr>
          <p:cNvPr id="4" name="TextBox 3"/>
          <p:cNvSpPr txBox="1"/>
          <p:nvPr/>
        </p:nvSpPr>
        <p:spPr>
          <a:xfrm>
            <a:off x="3529313" y="5847655"/>
            <a:ext cx="2439001" cy="461665"/>
          </a:xfrm>
          <a:prstGeom prst="rect">
            <a:avLst/>
          </a:prstGeom>
          <a:noFill/>
        </p:spPr>
        <p:txBody>
          <a:bodyPr wrap="none" rtlCol="0">
            <a:spAutoFit/>
          </a:bodyPr>
          <a:lstStyle/>
          <a:p>
            <a:pPr algn="ctr"/>
            <a:r>
              <a:rPr lang="en-US" sz="1200" dirty="0" smtClean="0"/>
              <a:t>G De </a:t>
            </a:r>
            <a:r>
              <a:rPr lang="en-US" sz="1200" dirty="0" err="1" smtClean="0"/>
              <a:t>Cataldo</a:t>
            </a:r>
            <a:r>
              <a:rPr lang="en-US" sz="1200" dirty="0" smtClean="0"/>
              <a:t>, INFN Bari, It</a:t>
            </a:r>
          </a:p>
          <a:p>
            <a:pPr algn="ctr"/>
            <a:r>
              <a:rPr lang="en-US" sz="1200" dirty="0" smtClean="0"/>
              <a:t> on behalf of  ALICE collaboration</a:t>
            </a:r>
            <a:endParaRPr lang="en-GB" sz="1200" dirty="0"/>
          </a:p>
        </p:txBody>
      </p:sp>
    </p:spTree>
    <p:extLst>
      <p:ext uri="{BB962C8B-B14F-4D97-AF65-F5344CB8AC3E}">
        <p14:creationId xmlns:p14="http://schemas.microsoft.com/office/powerpoint/2010/main" val="219291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US" dirty="0" smtClean="0"/>
              <a:t/>
            </a:r>
            <a:br>
              <a:rPr lang="en-US" dirty="0" smtClean="0"/>
            </a:br>
            <a:r>
              <a:rPr lang="en-US" dirty="0" smtClean="0"/>
              <a:t>HV equalization and A</a:t>
            </a:r>
            <a:r>
              <a:rPr lang="en-US" baseline="-25000" dirty="0" smtClean="0"/>
              <a:t>0</a:t>
            </a:r>
            <a:r>
              <a:rPr lang="en-US" dirty="0" smtClean="0"/>
              <a:t> stability</a:t>
            </a:r>
            <a:endParaRPr lang="en-GB" dirty="0"/>
          </a:p>
        </p:txBody>
      </p:sp>
      <p:sp>
        <p:nvSpPr>
          <p:cNvPr id="5" name="Rectangle 4"/>
          <p:cNvSpPr/>
          <p:nvPr/>
        </p:nvSpPr>
        <p:spPr>
          <a:xfrm>
            <a:off x="1043608" y="5180999"/>
            <a:ext cx="6696744" cy="1200329"/>
          </a:xfrm>
          <a:prstGeom prst="rect">
            <a:avLst/>
          </a:prstGeom>
        </p:spPr>
        <p:txBody>
          <a:bodyPr wrap="square">
            <a:spAutoFit/>
          </a:bodyPr>
          <a:lstStyle/>
          <a:p>
            <a:pPr marL="285750" indent="-285750">
              <a:buFont typeface="Arial" panose="020B0604020202020204" pitchFamily="34" charset="0"/>
              <a:buChar char="•"/>
            </a:pPr>
            <a:r>
              <a:rPr lang="en-GB" sz="1400" dirty="0" smtClean="0">
                <a:latin typeface="+mj-lt"/>
              </a:rPr>
              <a:t>Trend views of the gas gain stability;</a:t>
            </a:r>
          </a:p>
          <a:p>
            <a:pPr marL="285750" indent="-285750">
              <a:buFont typeface="Arial" panose="020B0604020202020204" pitchFamily="34" charset="0"/>
              <a:buChar char="•"/>
            </a:pPr>
            <a:r>
              <a:rPr lang="en-GB" sz="1400" dirty="0" smtClean="0">
                <a:latin typeface="+mj-lt"/>
              </a:rPr>
              <a:t>Equalization of 42 HV sectors during LHC11 d-e periods to get A</a:t>
            </a:r>
            <a:r>
              <a:rPr lang="en-GB" sz="1400" baseline="-25000" dirty="0" smtClean="0">
                <a:latin typeface="+mj-lt"/>
              </a:rPr>
              <a:t>0</a:t>
            </a:r>
            <a:r>
              <a:rPr lang="en-GB" sz="1400" dirty="0" smtClean="0">
                <a:latin typeface="+mj-lt"/>
              </a:rPr>
              <a:t> ≈ 35;</a:t>
            </a:r>
          </a:p>
          <a:p>
            <a:pPr marL="285750" indent="-285750">
              <a:buFont typeface="Arial" panose="020B0604020202020204" pitchFamily="34" charset="0"/>
              <a:buChar char="•"/>
            </a:pPr>
            <a:r>
              <a:rPr lang="en-GB" sz="1400" dirty="0"/>
              <a:t>Gas gain </a:t>
            </a:r>
            <a:r>
              <a:rPr lang="en-GB" sz="1400" dirty="0" smtClean="0"/>
              <a:t>variations vs. time after </a:t>
            </a:r>
            <a:r>
              <a:rPr lang="en-GB" sz="1400" dirty="0"/>
              <a:t>the </a:t>
            </a:r>
            <a:r>
              <a:rPr lang="en-GB" sz="1400" dirty="0" smtClean="0"/>
              <a:t>equalization </a:t>
            </a:r>
            <a:r>
              <a:rPr lang="en-GB" sz="1400" dirty="0"/>
              <a:t>≈</a:t>
            </a:r>
            <a:r>
              <a:rPr lang="en-GB" sz="1400" dirty="0" smtClean="0"/>
              <a:t> </a:t>
            </a:r>
            <a:r>
              <a:rPr lang="en-GB" sz="1400" dirty="0"/>
              <a:t>± </a:t>
            </a:r>
            <a:r>
              <a:rPr lang="en-GB" sz="1400" dirty="0" smtClean="0"/>
              <a:t>15%</a:t>
            </a:r>
            <a:endParaRPr lang="en-GB" sz="1400" dirty="0"/>
          </a:p>
          <a:p>
            <a:pPr marL="285750" indent="-285750">
              <a:buFont typeface="Arial" panose="020B0604020202020204" pitchFamily="34" charset="0"/>
              <a:buChar char="•"/>
            </a:pPr>
            <a:r>
              <a:rPr lang="it-IT" sz="1400" dirty="0" smtClean="0">
                <a:latin typeface="+mj-lt"/>
              </a:rPr>
              <a:t>A reduction of 20% for A</a:t>
            </a:r>
            <a:r>
              <a:rPr lang="it-IT" sz="1400" baseline="-25000" dirty="0" smtClean="0">
                <a:latin typeface="+mj-lt"/>
              </a:rPr>
              <a:t>0</a:t>
            </a:r>
            <a:r>
              <a:rPr lang="it-IT" sz="1400" dirty="0" smtClean="0">
                <a:latin typeface="+mj-lt"/>
              </a:rPr>
              <a:t> results in a a single photoelectron detection efficiency loss of 3% , no effects on the PID performances, and this thanks to the </a:t>
            </a:r>
            <a:r>
              <a:rPr lang="en-GB" sz="1400" dirty="0">
                <a:latin typeface="+mj-lt"/>
              </a:rPr>
              <a:t> </a:t>
            </a:r>
            <a:r>
              <a:rPr lang="en-GB" sz="1400" dirty="0" smtClean="0">
                <a:latin typeface="+mj-lt"/>
              </a:rPr>
              <a:t>A</a:t>
            </a:r>
            <a:r>
              <a:rPr lang="en-GB" sz="1400" baseline="-25000" dirty="0" smtClean="0">
                <a:latin typeface="+mj-lt"/>
              </a:rPr>
              <a:t>0</a:t>
            </a:r>
            <a:r>
              <a:rPr lang="it-IT" sz="1400" dirty="0" smtClean="0">
                <a:latin typeface="+mj-lt"/>
              </a:rPr>
              <a:t>/ A</a:t>
            </a:r>
            <a:r>
              <a:rPr lang="it-IT" sz="1400" baseline="-25000" dirty="0" smtClean="0">
                <a:latin typeface="+mj-lt"/>
              </a:rPr>
              <a:t>th</a:t>
            </a:r>
            <a:r>
              <a:rPr lang="en-GB" sz="1400" dirty="0">
                <a:latin typeface="+mj-lt"/>
              </a:rPr>
              <a:t> ≈</a:t>
            </a:r>
            <a:r>
              <a:rPr lang="it-IT" sz="1400" dirty="0" smtClean="0">
                <a:latin typeface="+mj-lt"/>
              </a:rPr>
              <a:t> 35/4;</a:t>
            </a:r>
            <a:endParaRPr lang="en-GB" sz="1400" dirty="0" smtClean="0">
              <a:latin typeface="+mj-lt"/>
            </a:endParaRPr>
          </a:p>
        </p:txBody>
      </p:sp>
      <p:sp>
        <p:nvSpPr>
          <p:cNvPr id="3" name="Segnaposto data 2"/>
          <p:cNvSpPr>
            <a:spLocks noGrp="1"/>
          </p:cNvSpPr>
          <p:nvPr>
            <p:ph type="dt" sz="half" idx="10"/>
          </p:nvPr>
        </p:nvSpPr>
        <p:spPr/>
        <p:txBody>
          <a:bodyPr/>
          <a:lstStyle/>
          <a:p>
            <a:r>
              <a:rPr lang="en-US" dirty="0" smtClean="0"/>
              <a:t>02/12/2013</a:t>
            </a:r>
            <a:endParaRPr lang="en-GB" dirty="0"/>
          </a:p>
        </p:txBody>
      </p:sp>
      <p:sp>
        <p:nvSpPr>
          <p:cNvPr id="4" name="Footer Placeholder 3"/>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6" name="Slide Number Placeholder 5"/>
          <p:cNvSpPr>
            <a:spLocks noGrp="1"/>
          </p:cNvSpPr>
          <p:nvPr>
            <p:ph type="sldNum" sz="quarter" idx="12"/>
          </p:nvPr>
        </p:nvSpPr>
        <p:spPr/>
        <p:txBody>
          <a:bodyPr/>
          <a:lstStyle/>
          <a:p>
            <a:fld id="{F7C2CCA3-A480-4C40-876F-7A9777C8E623}" type="slidenum">
              <a:rPr lang="en-GB" smtClean="0"/>
              <a:t>10</a:t>
            </a:fld>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556792"/>
            <a:ext cx="5904656" cy="3521267"/>
          </a:xfrm>
          <a:prstGeom prst="rect">
            <a:avLst/>
          </a:prstGeom>
        </p:spPr>
      </p:pic>
      <p:cxnSp>
        <p:nvCxnSpPr>
          <p:cNvPr id="17" name="Connettore 2 18"/>
          <p:cNvCxnSpPr/>
          <p:nvPr/>
        </p:nvCxnSpPr>
        <p:spPr>
          <a:xfrm flipV="1">
            <a:off x="2021885" y="3151677"/>
            <a:ext cx="0" cy="63736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20"/>
          <p:cNvSpPr txBox="1"/>
          <p:nvPr/>
        </p:nvSpPr>
        <p:spPr>
          <a:xfrm>
            <a:off x="1979712" y="3511717"/>
            <a:ext cx="1266309" cy="276999"/>
          </a:xfrm>
          <a:prstGeom prst="rect">
            <a:avLst/>
          </a:prstGeom>
          <a:noFill/>
        </p:spPr>
        <p:txBody>
          <a:bodyPr wrap="none" rtlCol="0">
            <a:spAutoFit/>
          </a:bodyPr>
          <a:lstStyle/>
          <a:p>
            <a:r>
              <a:rPr lang="en-US" sz="1200" dirty="0" smtClean="0">
                <a:solidFill>
                  <a:srgbClr val="0000FF"/>
                </a:solidFill>
              </a:rPr>
              <a:t>HV equalization</a:t>
            </a:r>
            <a:endParaRPr lang="en-US" sz="1200" dirty="0">
              <a:solidFill>
                <a:srgbClr val="0000FF"/>
              </a:solidFill>
            </a:endParaRPr>
          </a:p>
        </p:txBody>
      </p:sp>
    </p:spTree>
    <p:extLst>
      <p:ext uri="{BB962C8B-B14F-4D97-AF65-F5344CB8AC3E}">
        <p14:creationId xmlns:p14="http://schemas.microsoft.com/office/powerpoint/2010/main" val="421874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US" dirty="0" smtClean="0"/>
              <a:t>A</a:t>
            </a:r>
            <a:r>
              <a:rPr lang="en-US" baseline="-25000" dirty="0" smtClean="0"/>
              <a:t>0</a:t>
            </a:r>
            <a:r>
              <a:rPr lang="en-US" dirty="0" smtClean="0"/>
              <a:t> spread per HV sector</a:t>
            </a:r>
            <a:endParaRPr lang="en-GB" dirty="0"/>
          </a:p>
        </p:txBody>
      </p:sp>
      <p:sp>
        <p:nvSpPr>
          <p:cNvPr id="4" name="Date Placeholder 3"/>
          <p:cNvSpPr>
            <a:spLocks noGrp="1"/>
          </p:cNvSpPr>
          <p:nvPr>
            <p:ph type="dt" sz="half" idx="10"/>
          </p:nvPr>
        </p:nvSpPr>
        <p:spPr/>
        <p:txBody>
          <a:bodyPr/>
          <a:lstStyle/>
          <a:p>
            <a:r>
              <a:rPr lang="en-US" smtClean="0"/>
              <a:t>02/12/2013</a:t>
            </a:r>
            <a:endParaRPr lang="en-GB"/>
          </a:p>
        </p:txBody>
      </p:sp>
      <p:sp>
        <p:nvSpPr>
          <p:cNvPr id="3" name="Footer Placeholder 2"/>
          <p:cNvSpPr>
            <a:spLocks noGrp="1"/>
          </p:cNvSpPr>
          <p:nvPr>
            <p:ph type="ftr" sz="quarter" idx="11"/>
          </p:nvPr>
        </p:nvSpPr>
        <p:spPr/>
        <p:txBody>
          <a:bodyPr/>
          <a:lstStyle/>
          <a:p>
            <a:r>
              <a:rPr lang="en-GB" smtClean="0"/>
              <a:t>G.De Cataldo RICH 2013 </a:t>
            </a:r>
            <a:endParaRPr lang="en-GB"/>
          </a:p>
        </p:txBody>
      </p:sp>
      <p:sp>
        <p:nvSpPr>
          <p:cNvPr id="8" name="Slide Number Placeholder 7"/>
          <p:cNvSpPr>
            <a:spLocks noGrp="1"/>
          </p:cNvSpPr>
          <p:nvPr>
            <p:ph type="sldNum" sz="quarter" idx="12"/>
          </p:nvPr>
        </p:nvSpPr>
        <p:spPr/>
        <p:txBody>
          <a:bodyPr/>
          <a:lstStyle/>
          <a:p>
            <a:fld id="{F7C2CCA3-A480-4C40-876F-7A9777C8E623}" type="slidenum">
              <a:rPr lang="en-GB" smtClean="0"/>
              <a:t>11</a:t>
            </a:fld>
            <a:endParaRPr lang="en-GB"/>
          </a:p>
        </p:txBody>
      </p:sp>
      <p:grpSp>
        <p:nvGrpSpPr>
          <p:cNvPr id="14" name="Group 13"/>
          <p:cNvGrpSpPr/>
          <p:nvPr/>
        </p:nvGrpSpPr>
        <p:grpSpPr>
          <a:xfrm>
            <a:off x="1475656" y="1978293"/>
            <a:ext cx="7416824" cy="3826956"/>
            <a:chOff x="1475656" y="1978293"/>
            <a:chExt cx="7416824" cy="382695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978293"/>
              <a:ext cx="5652120" cy="3826956"/>
            </a:xfrm>
            <a:prstGeom prst="rect">
              <a:avLst/>
            </a:prstGeom>
          </p:spPr>
        </p:pic>
        <p:sp>
          <p:nvSpPr>
            <p:cNvPr id="13" name="TextBox 12"/>
            <p:cNvSpPr txBox="1"/>
            <p:nvPr/>
          </p:nvSpPr>
          <p:spPr>
            <a:xfrm>
              <a:off x="6487213" y="2339588"/>
              <a:ext cx="2309928" cy="307777"/>
            </a:xfrm>
            <a:prstGeom prst="rect">
              <a:avLst/>
            </a:prstGeom>
            <a:noFill/>
          </p:spPr>
          <p:txBody>
            <a:bodyPr wrap="none" rtlCol="0">
              <a:spAutoFit/>
            </a:bodyPr>
            <a:lstStyle/>
            <a:p>
              <a:r>
                <a:rPr lang="en-US" sz="1400" dirty="0" smtClean="0"/>
                <a:t>(After the HV equalization)</a:t>
              </a:r>
              <a:endParaRPr lang="en-GB" sz="1400" dirty="0"/>
            </a:p>
          </p:txBody>
        </p:sp>
        <p:sp>
          <p:nvSpPr>
            <p:cNvPr id="15" name="TextBox 14"/>
            <p:cNvSpPr txBox="1"/>
            <p:nvPr/>
          </p:nvSpPr>
          <p:spPr>
            <a:xfrm>
              <a:off x="6476306" y="2689175"/>
              <a:ext cx="2416174" cy="307777"/>
            </a:xfrm>
            <a:prstGeom prst="rect">
              <a:avLst/>
            </a:prstGeom>
            <a:noFill/>
          </p:spPr>
          <p:txBody>
            <a:bodyPr wrap="none" rtlCol="0">
              <a:spAutoFit/>
            </a:bodyPr>
            <a:lstStyle/>
            <a:p>
              <a:r>
                <a:rPr lang="en-US" sz="1400" dirty="0" smtClean="0"/>
                <a:t>(Before the HV equalization)</a:t>
              </a:r>
              <a:endParaRPr lang="en-GB" sz="1400" dirty="0"/>
            </a:p>
          </p:txBody>
        </p:sp>
      </p:grpSp>
    </p:spTree>
    <p:extLst>
      <p:ext uri="{BB962C8B-B14F-4D97-AF65-F5344CB8AC3E}">
        <p14:creationId xmlns:p14="http://schemas.microsoft.com/office/powerpoint/2010/main" val="368366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12</a:t>
            </a:fld>
            <a:endParaRPr lang="en-GB"/>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17" y="3709422"/>
            <a:ext cx="3487515" cy="267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025" y="620688"/>
            <a:ext cx="4404050" cy="576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92696"/>
            <a:ext cx="8229600" cy="1143000"/>
          </a:xfrm>
        </p:spPr>
        <p:txBody>
          <a:bodyPr>
            <a:normAutofit fontScale="90000"/>
          </a:bodyPr>
          <a:lstStyle/>
          <a:p>
            <a:r>
              <a:rPr lang="en-US" dirty="0" smtClean="0"/>
              <a:t>C</a:t>
            </a:r>
            <a:r>
              <a:rPr lang="en-US" baseline="-25000" dirty="0" smtClean="0"/>
              <a:t>6</a:t>
            </a:r>
            <a:r>
              <a:rPr lang="en-US" dirty="0" smtClean="0"/>
              <a:t>F</a:t>
            </a:r>
            <a:r>
              <a:rPr lang="en-US" baseline="-25000" dirty="0" smtClean="0"/>
              <a:t>14</a:t>
            </a:r>
            <a:r>
              <a:rPr lang="en-US" dirty="0" smtClean="0"/>
              <a:t> circulation </a:t>
            </a:r>
            <a:br>
              <a:rPr lang="en-US" dirty="0" smtClean="0"/>
            </a:br>
            <a:r>
              <a:rPr lang="en-US" dirty="0" smtClean="0"/>
              <a:t>system</a:t>
            </a:r>
            <a:endParaRPr lang="en-GB" dirty="0"/>
          </a:p>
        </p:txBody>
      </p:sp>
      <p:sp>
        <p:nvSpPr>
          <p:cNvPr id="7" name="TextBox 6"/>
          <p:cNvSpPr txBox="1"/>
          <p:nvPr/>
        </p:nvSpPr>
        <p:spPr>
          <a:xfrm>
            <a:off x="611560" y="1916832"/>
            <a:ext cx="3816424"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mj-lt"/>
              </a:rPr>
              <a:t>Excellent stability and easy maintenance thanks to accurate system design;</a:t>
            </a:r>
          </a:p>
          <a:p>
            <a:pPr marL="285750" indent="-285750">
              <a:buFont typeface="Arial" panose="020B0604020202020204" pitchFamily="34" charset="0"/>
              <a:buChar char="•"/>
            </a:pPr>
            <a:r>
              <a:rPr lang="en-US" sz="1400" dirty="0" smtClean="0">
                <a:latin typeface="+mj-lt"/>
              </a:rPr>
              <a:t>Safe C</a:t>
            </a:r>
            <a:r>
              <a:rPr lang="en-US" sz="1400" baseline="-25000" dirty="0" smtClean="0">
                <a:latin typeface="+mj-lt"/>
              </a:rPr>
              <a:t>6</a:t>
            </a:r>
            <a:r>
              <a:rPr lang="en-US" sz="1400" dirty="0" smtClean="0">
                <a:latin typeface="+mj-lt"/>
              </a:rPr>
              <a:t>F</a:t>
            </a:r>
            <a:r>
              <a:rPr lang="en-US" sz="1400" baseline="-25000" dirty="0" smtClean="0">
                <a:latin typeface="+mj-lt"/>
              </a:rPr>
              <a:t>14</a:t>
            </a:r>
            <a:r>
              <a:rPr lang="en-US" sz="1400" dirty="0" smtClean="0">
                <a:latin typeface="+mj-lt"/>
              </a:rPr>
              <a:t> gravity flow;</a:t>
            </a:r>
          </a:p>
          <a:p>
            <a:pPr marL="285750" indent="-285750">
              <a:buFont typeface="Arial" panose="020B0604020202020204" pitchFamily="34" charset="0"/>
              <a:buChar char="•"/>
            </a:pPr>
            <a:r>
              <a:rPr lang="en-US" sz="1400" dirty="0" smtClean="0">
                <a:latin typeface="+mj-lt"/>
              </a:rPr>
              <a:t>Separated control of each radiator vessel;</a:t>
            </a:r>
          </a:p>
          <a:p>
            <a:pPr marL="285750" indent="-285750">
              <a:buFont typeface="Arial" panose="020B0604020202020204" pitchFamily="34" charset="0"/>
              <a:buChar char="•"/>
            </a:pPr>
            <a:r>
              <a:rPr lang="en-US" sz="1400" dirty="0" smtClean="0">
                <a:latin typeface="+mj-lt"/>
              </a:rPr>
              <a:t>Welded joints;</a:t>
            </a:r>
          </a:p>
          <a:p>
            <a:pPr marL="285750" indent="-285750">
              <a:buFont typeface="Arial" panose="020B0604020202020204" pitchFamily="34" charset="0"/>
              <a:buChar char="•"/>
            </a:pPr>
            <a:r>
              <a:rPr lang="en-US" sz="1400" dirty="0">
                <a:latin typeface="+mj-lt"/>
              </a:rPr>
              <a:t> C</a:t>
            </a:r>
            <a:r>
              <a:rPr lang="en-US" sz="1400" baseline="-25000" dirty="0">
                <a:latin typeface="+mj-lt"/>
              </a:rPr>
              <a:t>6</a:t>
            </a:r>
            <a:r>
              <a:rPr lang="en-US" sz="1400" dirty="0">
                <a:latin typeface="+mj-lt"/>
              </a:rPr>
              <a:t>F</a:t>
            </a:r>
            <a:r>
              <a:rPr lang="en-US" sz="1400" baseline="-25000" dirty="0">
                <a:latin typeface="+mj-lt"/>
              </a:rPr>
              <a:t>14</a:t>
            </a:r>
            <a:r>
              <a:rPr lang="en-US" sz="1400" dirty="0">
                <a:latin typeface="+mj-lt"/>
              </a:rPr>
              <a:t> </a:t>
            </a:r>
            <a:r>
              <a:rPr lang="en-US" sz="1400" dirty="0" smtClean="0">
                <a:latin typeface="+mj-lt"/>
              </a:rPr>
              <a:t>: 3M PF5060DL. </a:t>
            </a:r>
          </a:p>
        </p:txBody>
      </p:sp>
    </p:spTree>
    <p:extLst>
      <p:ext uri="{BB962C8B-B14F-4D97-AF65-F5344CB8AC3E}">
        <p14:creationId xmlns:p14="http://schemas.microsoft.com/office/powerpoint/2010/main" val="310241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US" dirty="0"/>
              <a:t>C</a:t>
            </a:r>
            <a:r>
              <a:rPr lang="en-US" baseline="-25000" dirty="0"/>
              <a:t>6</a:t>
            </a:r>
            <a:r>
              <a:rPr lang="en-US" dirty="0"/>
              <a:t>F</a:t>
            </a:r>
            <a:r>
              <a:rPr lang="en-US" baseline="-25000" dirty="0"/>
              <a:t>14</a:t>
            </a:r>
            <a:r>
              <a:rPr lang="en-US" dirty="0" smtClean="0"/>
              <a:t> transparency monitoring</a:t>
            </a:r>
            <a:endParaRPr lang="en-GB" dirty="0"/>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13</a:t>
            </a:fld>
            <a:endParaRPr lang="en-GB"/>
          </a:p>
        </p:txBody>
      </p:sp>
      <p:sp>
        <p:nvSpPr>
          <p:cNvPr id="11" name="TextBox 10"/>
          <p:cNvSpPr txBox="1"/>
          <p:nvPr/>
        </p:nvSpPr>
        <p:spPr>
          <a:xfrm>
            <a:off x="683568" y="4797152"/>
            <a:ext cx="7776864"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mj-lt"/>
              </a:rPr>
              <a:t>Two ways of operation for the circulation system: 1) stagnant (OFF) and 2) recirculating with purification (ON);</a:t>
            </a:r>
          </a:p>
          <a:p>
            <a:pPr marL="285750" indent="-285750">
              <a:buFont typeface="Arial" panose="020B0604020202020204" pitchFamily="34" charset="0"/>
              <a:buChar char="•"/>
            </a:pPr>
            <a:r>
              <a:rPr lang="en-US" sz="1400" dirty="0" smtClean="0">
                <a:solidFill>
                  <a:srgbClr val="0000FF"/>
                </a:solidFill>
                <a:latin typeface="+mj-lt"/>
              </a:rPr>
              <a:t>No evident variation of </a:t>
            </a:r>
            <a:r>
              <a:rPr lang="en-US" sz="1400" dirty="0" err="1" smtClean="0">
                <a:solidFill>
                  <a:srgbClr val="0000FF"/>
                </a:solidFill>
                <a:latin typeface="+mj-lt"/>
              </a:rPr>
              <a:t>N</a:t>
            </a:r>
            <a:r>
              <a:rPr lang="en-US" sz="1400" baseline="-25000" dirty="0" err="1" smtClean="0">
                <a:solidFill>
                  <a:srgbClr val="0000FF"/>
                </a:solidFill>
                <a:latin typeface="+mj-lt"/>
              </a:rPr>
              <a:t>Čph</a:t>
            </a:r>
            <a:r>
              <a:rPr lang="en-US" sz="1400" dirty="0" smtClean="0">
                <a:solidFill>
                  <a:srgbClr val="0000FF"/>
                </a:solidFill>
                <a:latin typeface="+mj-lt"/>
              </a:rPr>
              <a:t> detected with purification ON or OFF (see later);</a:t>
            </a:r>
          </a:p>
          <a:p>
            <a:pPr marL="285750" indent="-285750">
              <a:buFont typeface="Arial" panose="020B0604020202020204" pitchFamily="34" charset="0"/>
              <a:buChar char="•"/>
            </a:pPr>
            <a:r>
              <a:rPr lang="en-US" sz="1400" dirty="0" smtClean="0">
                <a:latin typeface="+mj-lt"/>
              </a:rPr>
              <a:t>In turn observed refractive index variation due to T variation with circulation ON or OFF;</a:t>
            </a:r>
          </a:p>
          <a:p>
            <a:pPr marL="285750" indent="-285750">
              <a:buFont typeface="Arial" panose="020B0604020202020204" pitchFamily="34" charset="0"/>
              <a:buChar char="•"/>
            </a:pPr>
            <a:r>
              <a:rPr lang="en-US" sz="1400" dirty="0" smtClean="0">
                <a:latin typeface="+mj-lt"/>
              </a:rPr>
              <a:t>To reduce the C6F14 loss by evaporation and the n variation with T (inhomogeneous data sets!), as from 2013 recirculation OFF during data taking.  Purification only during LHC technical stops.</a:t>
            </a:r>
            <a:endParaRPr lang="en-GB" sz="1400" dirty="0">
              <a:latin typeface="+mj-lt"/>
            </a:endParaRPr>
          </a:p>
        </p:txBody>
      </p:sp>
      <p:grpSp>
        <p:nvGrpSpPr>
          <p:cNvPr id="12" name="Group 11"/>
          <p:cNvGrpSpPr/>
          <p:nvPr/>
        </p:nvGrpSpPr>
        <p:grpSpPr>
          <a:xfrm>
            <a:off x="971600" y="1844824"/>
            <a:ext cx="7281614" cy="2855328"/>
            <a:chOff x="602753" y="2276872"/>
            <a:chExt cx="7938493" cy="242328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753" y="2276872"/>
              <a:ext cx="7938493" cy="242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151" y="2636912"/>
              <a:ext cx="2380086" cy="4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616" y="2636912"/>
              <a:ext cx="22098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929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39552" y="787351"/>
            <a:ext cx="6048672" cy="769441"/>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Angular resolution on </a:t>
            </a:r>
            <a:r>
              <a:rPr lang="en-US" sz="4400" dirty="0" smtClean="0">
                <a:solidFill>
                  <a:srgbClr val="0070C0"/>
                </a:solidFill>
                <a:latin typeface="Symbol" panose="05050102010706020507" pitchFamily="18" charset="2"/>
                <a:cs typeface="Times New Roman" pitchFamily="18" charset="0"/>
              </a:rPr>
              <a:t>q </a:t>
            </a:r>
            <a:r>
              <a:rPr lang="en-US" sz="4400" dirty="0" smtClean="0">
                <a:solidFill>
                  <a:srgbClr val="0070C0"/>
                </a:solidFill>
                <a:latin typeface="Calibri"/>
                <a:cs typeface="Times New Roman" pitchFamily="18" charset="0"/>
              </a:rPr>
              <a:t>Č</a:t>
            </a:r>
            <a:endParaRPr lang="en-US" sz="4400" dirty="0">
              <a:solidFill>
                <a:srgbClr val="0070C0"/>
              </a:solidFill>
              <a:latin typeface="Times New Roman" pitchFamily="18" charset="0"/>
              <a:cs typeface="Times New Roman" pitchFamily="18" charset="0"/>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pPr/>
              <a:t>14</a:t>
            </a:fld>
            <a:endParaRPr lang="it-IT"/>
          </a:p>
        </p:txBody>
      </p:sp>
      <p:sp>
        <p:nvSpPr>
          <p:cNvPr id="2" name="TextBox 1"/>
          <p:cNvSpPr txBox="1"/>
          <p:nvPr/>
        </p:nvSpPr>
        <p:spPr>
          <a:xfrm>
            <a:off x="5076040" y="5103119"/>
            <a:ext cx="3384901"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latin typeface="+mj-lt"/>
              </a:rPr>
              <a:t>C6F14 Recirculation and purification </a:t>
            </a:r>
            <a:r>
              <a:rPr lang="en-US" sz="1400" b="1" dirty="0" smtClean="0">
                <a:latin typeface="+mj-lt"/>
              </a:rPr>
              <a:t>ON</a:t>
            </a:r>
          </a:p>
          <a:p>
            <a:pPr marL="285750" indent="-285750">
              <a:buFont typeface="Arial" panose="020B0604020202020204" pitchFamily="34" charset="0"/>
              <a:buChar char="•"/>
            </a:pPr>
            <a:r>
              <a:rPr lang="en-US" sz="1400" dirty="0" smtClean="0">
                <a:latin typeface="+mj-lt"/>
              </a:rPr>
              <a:t>Data set LHC11e, September 2011</a:t>
            </a:r>
            <a:endParaRPr lang="en-GB" sz="1400" dirty="0">
              <a:latin typeface="+mj-lt"/>
            </a:endParaRPr>
          </a:p>
        </p:txBody>
      </p:sp>
      <p:sp>
        <p:nvSpPr>
          <p:cNvPr id="8" name="TextBox 7"/>
          <p:cNvSpPr txBox="1"/>
          <p:nvPr/>
        </p:nvSpPr>
        <p:spPr>
          <a:xfrm>
            <a:off x="926961" y="4489956"/>
            <a:ext cx="3501023"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latin typeface="+mj-lt"/>
              </a:rPr>
              <a:t>C6F14 Recirculation and purification </a:t>
            </a:r>
            <a:r>
              <a:rPr lang="en-US" sz="1400" b="1" dirty="0" smtClean="0">
                <a:latin typeface="+mj-lt"/>
              </a:rPr>
              <a:t>OFF. </a:t>
            </a:r>
          </a:p>
          <a:p>
            <a:pPr marL="285750" indent="-285750">
              <a:buFont typeface="Arial" panose="020B0604020202020204" pitchFamily="34" charset="0"/>
              <a:buChar char="•"/>
            </a:pPr>
            <a:r>
              <a:rPr lang="en-US" sz="1400" dirty="0" smtClean="0">
                <a:latin typeface="+mj-lt"/>
              </a:rPr>
              <a:t>Data set LHC10b, April 2010</a:t>
            </a:r>
            <a:endParaRPr lang="en-GB" sz="1400" dirty="0">
              <a:latin typeface="+mj-lt"/>
            </a:endParaRPr>
          </a:p>
        </p:txBody>
      </p:sp>
      <p:sp>
        <p:nvSpPr>
          <p:cNvPr id="9" name="TextBox 8"/>
          <p:cNvSpPr txBox="1"/>
          <p:nvPr/>
        </p:nvSpPr>
        <p:spPr>
          <a:xfrm>
            <a:off x="899592" y="5805264"/>
            <a:ext cx="9361040" cy="338554"/>
          </a:xfrm>
          <a:prstGeom prst="rect">
            <a:avLst/>
          </a:prstGeom>
          <a:noFill/>
        </p:spPr>
        <p:txBody>
          <a:bodyPr wrap="square" rtlCol="0">
            <a:spAutoFit/>
          </a:bodyPr>
          <a:lstStyle/>
          <a:p>
            <a:r>
              <a:rPr lang="en-US" sz="1600" dirty="0" smtClean="0">
                <a:latin typeface="+mj-lt"/>
              </a:rPr>
              <a:t>C6F14 T</a:t>
            </a:r>
            <a:r>
              <a:rPr lang="en-US" sz="1600" baseline="-25000" dirty="0" smtClean="0">
                <a:latin typeface="+mj-lt"/>
              </a:rPr>
              <a:t>OFF </a:t>
            </a:r>
            <a:r>
              <a:rPr lang="en-US" sz="1600" dirty="0" smtClean="0">
                <a:latin typeface="+mj-lt"/>
              </a:rPr>
              <a:t>&gt;T</a:t>
            </a:r>
            <a:r>
              <a:rPr lang="en-US" sz="1600" baseline="-25000" dirty="0" smtClean="0">
                <a:latin typeface="+mj-lt"/>
              </a:rPr>
              <a:t>ON</a:t>
            </a:r>
            <a:r>
              <a:rPr lang="en-US" sz="1600" dirty="0" smtClean="0">
                <a:latin typeface="+mj-lt"/>
              </a:rPr>
              <a:t> No significant variations on </a:t>
            </a:r>
            <a:r>
              <a:rPr lang="en-US" sz="1600" dirty="0">
                <a:latin typeface="Symbol" pitchFamily="18" charset="2"/>
              </a:rPr>
              <a:t>q </a:t>
            </a:r>
            <a:r>
              <a:rPr lang="en-US" sz="1600" dirty="0" smtClean="0"/>
              <a:t>Č resolution, in turn</a:t>
            </a:r>
            <a:r>
              <a:rPr lang="en-US" sz="1600" dirty="0" smtClean="0">
                <a:latin typeface="+mj-lt"/>
              </a:rPr>
              <a:t> &lt;</a:t>
            </a:r>
            <a:r>
              <a:rPr lang="en-US" sz="1600" dirty="0" smtClean="0">
                <a:latin typeface="Symbol" pitchFamily="18" charset="2"/>
              </a:rPr>
              <a:t>q </a:t>
            </a:r>
            <a:r>
              <a:rPr lang="en-US" sz="1600" dirty="0" smtClean="0">
                <a:latin typeface="+mj-lt"/>
              </a:rPr>
              <a:t>Č&gt; is shifted</a:t>
            </a:r>
            <a:endParaRPr lang="en-GB" sz="1600" baseline="-25000" dirty="0">
              <a:latin typeface="+mj-lt"/>
            </a:endParaRPr>
          </a:p>
        </p:txBody>
      </p:sp>
      <p:pic>
        <p:nvPicPr>
          <p:cNvPr id="10" name="Immagine 5" descr="ThreeFit_15_16_circ.png"/>
          <p:cNvPicPr>
            <a:picLocks noChangeAspect="1"/>
          </p:cNvPicPr>
          <p:nvPr/>
        </p:nvPicPr>
        <p:blipFill>
          <a:blip r:embed="rId3" cstate="print"/>
          <a:stretch>
            <a:fillRect/>
          </a:stretch>
        </p:blipFill>
        <p:spPr>
          <a:xfrm>
            <a:off x="4882604" y="3123033"/>
            <a:ext cx="3721844" cy="2524009"/>
          </a:xfrm>
          <a:prstGeom prst="rect">
            <a:avLst/>
          </a:prstGeom>
        </p:spPr>
      </p:pic>
      <p:pic>
        <p:nvPicPr>
          <p:cNvPr id="11" name="Immagine 4" descr="ThreeFit_15_16_stag.png"/>
          <p:cNvPicPr>
            <a:picLocks noChangeAspect="1"/>
          </p:cNvPicPr>
          <p:nvPr/>
        </p:nvPicPr>
        <p:blipFill>
          <a:blip r:embed="rId4" cstate="print"/>
          <a:stretch>
            <a:fillRect/>
          </a:stretch>
        </p:blipFill>
        <p:spPr>
          <a:xfrm>
            <a:off x="899592" y="1772816"/>
            <a:ext cx="3851920" cy="2612222"/>
          </a:xfrm>
          <a:prstGeom prst="rect">
            <a:avLst/>
          </a:prstGeom>
        </p:spPr>
      </p:pic>
    </p:spTree>
    <p:extLst>
      <p:ext uri="{BB962C8B-B14F-4D97-AF65-F5344CB8AC3E}">
        <p14:creationId xmlns:p14="http://schemas.microsoft.com/office/powerpoint/2010/main" val="627725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br>
              <a:rPr lang="en-GB" dirty="0"/>
            </a:br>
            <a:r>
              <a:rPr lang="en-GB" dirty="0" smtClean="0"/>
              <a:t> </a:t>
            </a:r>
            <a:endParaRPr lang="en-GB" sz="4400" dirty="0"/>
          </a:p>
        </p:txBody>
      </p:sp>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3312368" cy="2592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755576" y="5012595"/>
            <a:ext cx="777686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indent="-171450" fontAlgn="base">
              <a:spcBef>
                <a:spcPct val="0"/>
              </a:spcBef>
              <a:spcAft>
                <a:spcPct val="0"/>
              </a:spcAft>
              <a:buFont typeface="Arial" panose="020B0604020202020204" pitchFamily="34" charset="0"/>
              <a:buChar char="•"/>
            </a:pPr>
            <a:r>
              <a:rPr lang="en-GB" altLang="en-US" sz="1400" dirty="0" smtClean="0">
                <a:latin typeface="+mj-lt"/>
                <a:ea typeface="Calibri" pitchFamily="34" charset="0"/>
                <a:cs typeface="Times New Roman" pitchFamily="18" charset="0"/>
              </a:rPr>
              <a:t>21 quartz-NEOCERAM radiator  </a:t>
            </a:r>
            <a:r>
              <a:rPr lang="en-GB" altLang="en-US" sz="1400" dirty="0">
                <a:latin typeface="+mj-lt"/>
                <a:ea typeface="Calibri" pitchFamily="34" charset="0"/>
                <a:cs typeface="Times New Roman" pitchFamily="18" charset="0"/>
              </a:rPr>
              <a:t>vessels </a:t>
            </a:r>
            <a:r>
              <a:rPr lang="en-GB" sz="1400" dirty="0">
                <a:latin typeface="+mj-lt"/>
              </a:rPr>
              <a:t>1330x 413 mm</a:t>
            </a:r>
            <a:r>
              <a:rPr lang="en-GB" sz="1400" baseline="30000" dirty="0">
                <a:latin typeface="+mj-lt"/>
              </a:rPr>
              <a:t>2 </a:t>
            </a:r>
            <a:r>
              <a:rPr lang="en-GB" sz="1400" dirty="0" smtClean="0">
                <a:latin typeface="+mj-lt"/>
              </a:rPr>
              <a:t>x 15 mm for the 7 modules</a:t>
            </a:r>
            <a:r>
              <a:rPr lang="en-GB" sz="1400" dirty="0" smtClean="0">
                <a:latin typeface="+mj-lt"/>
                <a:cs typeface="Times New Roman" pitchFamily="18" charset="0"/>
              </a:rPr>
              <a:t>. </a:t>
            </a:r>
            <a:r>
              <a:rPr lang="en-GB" sz="1400" dirty="0" smtClean="0">
                <a:latin typeface="+mj-lt"/>
              </a:rPr>
              <a:t>All </a:t>
            </a:r>
            <a:r>
              <a:rPr lang="en-GB" sz="1400" dirty="0">
                <a:latin typeface="+mj-lt"/>
              </a:rPr>
              <a:t>the elements are glued with Araldite </a:t>
            </a:r>
            <a:r>
              <a:rPr lang="en-GB" sz="1400" dirty="0" smtClean="0">
                <a:latin typeface="+mj-lt"/>
              </a:rPr>
              <a:t>2011;</a:t>
            </a:r>
            <a:endParaRPr lang="en-GB" altLang="en-US" sz="1400" dirty="0" smtClean="0">
              <a:latin typeface="+mj-lt"/>
              <a:ea typeface="Calibri" pitchFamily="34" charset="0"/>
              <a:cs typeface="Times New Roman" pitchFamily="18" charset="0"/>
            </a:endParaRPr>
          </a:p>
          <a:p>
            <a:pPr marL="171450" lvl="0" indent="-171450" fontAlgn="base">
              <a:spcBef>
                <a:spcPct val="0"/>
              </a:spcBef>
              <a:spcAft>
                <a:spcPct val="0"/>
              </a:spcAft>
              <a:buFont typeface="Arial" panose="020B0604020202020204" pitchFamily="34" charset="0"/>
              <a:buChar char="•"/>
            </a:pPr>
            <a:r>
              <a:rPr lang="en-GB" altLang="en-US" sz="1400" dirty="0" smtClean="0">
                <a:latin typeface="+mj-lt"/>
                <a:ea typeface="Calibri" pitchFamily="34" charset="0"/>
                <a:cs typeface="Times New Roman" pitchFamily="18" charset="0"/>
              </a:rPr>
              <a:t>Left photo: f</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inal assembly and</a:t>
            </a:r>
            <a:r>
              <a:rPr kumimoji="0" lang="en-GB" altLang="en-US"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layout in the backplane of one RICH module; </a:t>
            </a:r>
          </a:p>
          <a:p>
            <a:pPr marL="171450" lvl="0" indent="-171450" fontAlgn="base">
              <a:spcBef>
                <a:spcPct val="0"/>
              </a:spcBef>
              <a:spcAft>
                <a:spcPct val="0"/>
              </a:spcAft>
              <a:buFont typeface="Arial" panose="020B0604020202020204" pitchFamily="34" charset="0"/>
              <a:buChar char="•"/>
            </a:pPr>
            <a:r>
              <a:rPr lang="en-GB" altLang="en-US" sz="1400" dirty="0" smtClean="0">
                <a:latin typeface="+mj-lt"/>
                <a:ea typeface="Calibri" pitchFamily="34" charset="0"/>
                <a:cs typeface="Times New Roman" pitchFamily="18" charset="0"/>
              </a:rPr>
              <a:t>right photo: stainless steel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inlet fitting (chicane element) glued on the NEOCERAM</a:t>
            </a:r>
            <a:r>
              <a:rPr kumimoji="0" lang="en-GB" altLang="en-US"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element of the vessels;</a:t>
            </a:r>
            <a:r>
              <a:rPr lang="en-GB" sz="1400" dirty="0">
                <a:latin typeface="+mj-lt"/>
              </a:rPr>
              <a:t> </a:t>
            </a:r>
            <a:endParaRPr lang="en-GB" sz="1400" dirty="0" smtClean="0">
              <a:latin typeface="+mj-lt"/>
            </a:endParaRPr>
          </a:p>
        </p:txBody>
      </p:sp>
      <p:sp>
        <p:nvSpPr>
          <p:cNvPr id="3" name="Segnaposto data 2"/>
          <p:cNvSpPr>
            <a:spLocks noGrp="1"/>
          </p:cNvSpPr>
          <p:nvPr>
            <p:ph type="dt" sz="half" idx="10"/>
          </p:nvPr>
        </p:nvSpPr>
        <p:spPr/>
        <p:txBody>
          <a:bodyPr/>
          <a:lstStyle/>
          <a:p>
            <a:r>
              <a:rPr lang="en-US" smtClean="0"/>
              <a:t>02/12/2013</a:t>
            </a:r>
            <a:endParaRPr lang="en-GB"/>
          </a:p>
        </p:txBody>
      </p:sp>
      <p:grpSp>
        <p:nvGrpSpPr>
          <p:cNvPr id="10" name="Group 9"/>
          <p:cNvGrpSpPr/>
          <p:nvPr/>
        </p:nvGrpSpPr>
        <p:grpSpPr>
          <a:xfrm>
            <a:off x="2627784" y="2231264"/>
            <a:ext cx="5303281" cy="2061832"/>
            <a:chOff x="2259172" y="2447288"/>
            <a:chExt cx="5303281" cy="2061832"/>
          </a:xfrm>
        </p:grpSpPr>
        <p:pic>
          <p:nvPicPr>
            <p:cNvPr id="92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47288"/>
              <a:ext cx="2126357" cy="17738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339752" y="4220638"/>
              <a:ext cx="432048" cy="288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rved Down Arrow 8"/>
            <p:cNvSpPr/>
            <p:nvPr/>
          </p:nvSpPr>
          <p:spPr>
            <a:xfrm rot="20183813">
              <a:off x="2259172" y="2882625"/>
              <a:ext cx="3240360" cy="719855"/>
            </a:xfrm>
            <a:prstGeom prst="curvedDownArrow">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1" name="TextBox 10"/>
          <p:cNvSpPr txBox="1"/>
          <p:nvPr/>
        </p:nvSpPr>
        <p:spPr>
          <a:xfrm>
            <a:off x="5554250" y="4273351"/>
            <a:ext cx="2834174" cy="307777"/>
          </a:xfrm>
          <a:prstGeom prst="rect">
            <a:avLst/>
          </a:prstGeom>
          <a:noFill/>
        </p:spPr>
        <p:txBody>
          <a:bodyPr wrap="none" rtlCol="0">
            <a:spAutoFit/>
          </a:bodyPr>
          <a:lstStyle/>
          <a:p>
            <a:r>
              <a:rPr lang="en-GB" altLang="en-US" sz="1400" dirty="0" smtClean="0">
                <a:solidFill>
                  <a:srgbClr val="0000FF"/>
                </a:solidFill>
                <a:latin typeface="+mj-lt"/>
                <a:ea typeface="Calibri" pitchFamily="34" charset="0"/>
                <a:cs typeface="Times New Roman" pitchFamily="18" charset="0"/>
              </a:rPr>
              <a:t>C6F14 inlet </a:t>
            </a:r>
            <a:r>
              <a:rPr lang="en-GB" altLang="en-US" sz="1400" dirty="0">
                <a:solidFill>
                  <a:srgbClr val="0000FF"/>
                </a:solidFill>
                <a:latin typeface="+mj-lt"/>
                <a:ea typeface="Calibri" pitchFamily="34" charset="0"/>
                <a:cs typeface="Times New Roman" pitchFamily="18" charset="0"/>
              </a:rPr>
              <a:t>fitting (chicane element)</a:t>
            </a:r>
            <a:endParaRPr lang="en-GB" sz="1400" dirty="0">
              <a:solidFill>
                <a:srgbClr val="0000FF"/>
              </a:solidFill>
              <a:latin typeface="+mj-lt"/>
            </a:endParaRPr>
          </a:p>
        </p:txBody>
      </p:sp>
      <p:sp>
        <p:nvSpPr>
          <p:cNvPr id="12" name="Rectangle 11"/>
          <p:cNvSpPr/>
          <p:nvPr/>
        </p:nvSpPr>
        <p:spPr>
          <a:xfrm>
            <a:off x="1331640" y="4293096"/>
            <a:ext cx="4104456" cy="307777"/>
          </a:xfrm>
          <a:prstGeom prst="rect">
            <a:avLst/>
          </a:prstGeom>
        </p:spPr>
        <p:txBody>
          <a:bodyPr wrap="square">
            <a:spAutoFit/>
          </a:bodyPr>
          <a:lstStyle/>
          <a:p>
            <a:r>
              <a:rPr lang="en-GB" altLang="en-US" sz="1400" dirty="0">
                <a:solidFill>
                  <a:srgbClr val="0000FF"/>
                </a:solidFill>
                <a:latin typeface="+mj-lt"/>
                <a:ea typeface="Calibri" pitchFamily="34" charset="0"/>
                <a:cs typeface="Times New Roman" pitchFamily="18" charset="0"/>
              </a:rPr>
              <a:t>3</a:t>
            </a:r>
            <a:r>
              <a:rPr lang="en-GB" altLang="en-US" sz="1400" dirty="0" smtClean="0">
                <a:solidFill>
                  <a:srgbClr val="0000FF"/>
                </a:solidFill>
                <a:latin typeface="+mj-lt"/>
                <a:ea typeface="Calibri" pitchFamily="34" charset="0"/>
                <a:cs typeface="Times New Roman" pitchFamily="18" charset="0"/>
              </a:rPr>
              <a:t> radiator  </a:t>
            </a:r>
            <a:r>
              <a:rPr lang="en-GB" altLang="en-US" sz="1400" dirty="0">
                <a:solidFill>
                  <a:srgbClr val="0000FF"/>
                </a:solidFill>
                <a:latin typeface="+mj-lt"/>
                <a:ea typeface="Calibri" pitchFamily="34" charset="0"/>
                <a:cs typeface="Times New Roman" pitchFamily="18" charset="0"/>
              </a:rPr>
              <a:t>vessels </a:t>
            </a:r>
            <a:r>
              <a:rPr lang="en-GB" sz="1400" dirty="0">
                <a:solidFill>
                  <a:srgbClr val="0000FF"/>
                </a:solidFill>
                <a:latin typeface="+mj-lt"/>
              </a:rPr>
              <a:t>1330x 413 mm</a:t>
            </a:r>
            <a:r>
              <a:rPr lang="en-GB" sz="1400" baseline="30000" dirty="0">
                <a:solidFill>
                  <a:srgbClr val="0000FF"/>
                </a:solidFill>
                <a:latin typeface="+mj-lt"/>
              </a:rPr>
              <a:t>2 </a:t>
            </a:r>
            <a:r>
              <a:rPr lang="en-GB" sz="1400" dirty="0">
                <a:solidFill>
                  <a:srgbClr val="0000FF"/>
                </a:solidFill>
                <a:latin typeface="+mj-lt"/>
              </a:rPr>
              <a:t>x 15 </a:t>
            </a:r>
            <a:r>
              <a:rPr lang="en-GB" sz="1400" dirty="0" smtClean="0">
                <a:solidFill>
                  <a:srgbClr val="0000FF"/>
                </a:solidFill>
                <a:latin typeface="+mj-lt"/>
              </a:rPr>
              <a:t>mm /module</a:t>
            </a:r>
            <a:endParaRPr lang="en-GB" sz="1400" dirty="0">
              <a:solidFill>
                <a:srgbClr val="0000FF"/>
              </a:solidFill>
              <a:latin typeface="+mj-lt"/>
            </a:endParaRPr>
          </a:p>
        </p:txBody>
      </p:sp>
      <p:sp>
        <p:nvSpPr>
          <p:cNvPr id="13" name="Footer Placeholder 12"/>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14" name="Slide Number Placeholder 13"/>
          <p:cNvSpPr>
            <a:spLocks noGrp="1"/>
          </p:cNvSpPr>
          <p:nvPr>
            <p:ph type="sldNum" sz="quarter" idx="12"/>
          </p:nvPr>
        </p:nvSpPr>
        <p:spPr/>
        <p:txBody>
          <a:bodyPr/>
          <a:lstStyle/>
          <a:p>
            <a:fld id="{F7C2CCA3-A480-4C40-876F-7A9777C8E623}" type="slidenum">
              <a:rPr lang="en-GB" smtClean="0"/>
              <a:t>15</a:t>
            </a:fld>
            <a:endParaRPr lang="en-GB"/>
          </a:p>
        </p:txBody>
      </p:sp>
      <p:sp>
        <p:nvSpPr>
          <p:cNvPr id="18" name="Title 1"/>
          <p:cNvSpPr txBox="1">
            <a:spLocks/>
          </p:cNvSpPr>
          <p:nvPr/>
        </p:nvSpPr>
        <p:spPr>
          <a:xfrm>
            <a:off x="457200" y="332656"/>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 </a:t>
            </a:r>
            <a:br>
              <a:rPr lang="en-GB" sz="4400" dirty="0" smtClean="0"/>
            </a:br>
            <a:r>
              <a:rPr lang="en-GB" sz="4400" dirty="0" smtClean="0"/>
              <a:t> C</a:t>
            </a:r>
            <a:r>
              <a:rPr lang="en-GB" sz="4400" baseline="-25000" dirty="0" smtClean="0"/>
              <a:t>6</a:t>
            </a:r>
            <a:r>
              <a:rPr lang="en-GB" sz="4400" dirty="0" smtClean="0"/>
              <a:t>F</a:t>
            </a:r>
            <a:r>
              <a:rPr lang="en-GB" sz="4400" baseline="-25000" dirty="0" smtClean="0"/>
              <a:t>14</a:t>
            </a:r>
            <a:r>
              <a:rPr lang="en-GB" sz="4400" dirty="0" smtClean="0"/>
              <a:t> </a:t>
            </a:r>
            <a:r>
              <a:rPr lang="en-GB" sz="4400" dirty="0"/>
              <a:t>l</a:t>
            </a:r>
            <a:r>
              <a:rPr lang="en-GB" sz="4400" dirty="0" smtClean="0"/>
              <a:t>eaks in the radiator vessels</a:t>
            </a:r>
            <a:endParaRPr lang="en-GB" sz="4400" dirty="0"/>
          </a:p>
        </p:txBody>
      </p:sp>
    </p:spTree>
    <p:extLst>
      <p:ext uri="{BB962C8B-B14F-4D97-AF65-F5344CB8AC3E}">
        <p14:creationId xmlns:p14="http://schemas.microsoft.com/office/powerpoint/2010/main" val="1741957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400" dirty="0"/>
              <a:t>C</a:t>
            </a:r>
            <a:r>
              <a:rPr lang="en-GB" sz="5400" baseline="-25000" dirty="0"/>
              <a:t>6</a:t>
            </a:r>
            <a:r>
              <a:rPr lang="en-GB" sz="5400" dirty="0"/>
              <a:t>F</a:t>
            </a:r>
            <a:r>
              <a:rPr lang="en-GB" sz="5400" baseline="-25000" dirty="0"/>
              <a:t>14</a:t>
            </a:r>
            <a:r>
              <a:rPr lang="en-GB" sz="5400" dirty="0"/>
              <a:t> </a:t>
            </a:r>
            <a:r>
              <a:rPr lang="en-GB" sz="5400" dirty="0" smtClean="0"/>
              <a:t>leaks </a:t>
            </a:r>
            <a:r>
              <a:rPr lang="en-GB" sz="5400" dirty="0"/>
              <a:t>in the quartz radiator vessels</a:t>
            </a: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05" y="1996425"/>
            <a:ext cx="3522298" cy="22966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008112" y="4617422"/>
            <a:ext cx="730830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ct val="0"/>
              </a:spcAft>
              <a:buFont typeface="Arial" panose="020B0604020202020204" pitchFamily="34" charset="0"/>
              <a:buChar char="•"/>
            </a:pPr>
            <a:r>
              <a:rPr lang="en-GB" altLang="en-US" sz="1400" dirty="0">
                <a:solidFill>
                  <a:srgbClr val="990000"/>
                </a:solidFill>
                <a:latin typeface="+mj-lt"/>
                <a:ea typeface="Calibri" pitchFamily="34" charset="0"/>
                <a:cs typeface="Times New Roman" pitchFamily="18" charset="0"/>
              </a:rPr>
              <a:t>T</a:t>
            </a:r>
            <a:r>
              <a:rPr kumimoji="0" lang="en-GB" altLang="en-US" sz="1400" b="0" i="0" u="none" strike="noStrike" cap="none" normalizeH="0" baseline="0" dirty="0" smtClean="0">
                <a:ln>
                  <a:noFill/>
                </a:ln>
                <a:solidFill>
                  <a:srgbClr val="990000"/>
                </a:solidFill>
                <a:effectLst/>
                <a:latin typeface="+mj-lt"/>
                <a:ea typeface="Calibri" pitchFamily="34" charset="0"/>
                <a:cs typeface="Times New Roman" pitchFamily="18" charset="0"/>
              </a:rPr>
              <a:t>he leaking radiators (white rectangles) were produced during the first period 2002 </a:t>
            </a:r>
            <a:r>
              <a:rPr lang="en-GB" altLang="en-US" sz="1400" dirty="0">
                <a:solidFill>
                  <a:srgbClr val="990000"/>
                </a:solidFill>
                <a:latin typeface="+mj-lt"/>
                <a:ea typeface="Calibri" pitchFamily="34" charset="0"/>
                <a:cs typeface="Times New Roman" pitchFamily="18" charset="0"/>
              </a:rPr>
              <a:t>-</a:t>
            </a:r>
            <a:r>
              <a:rPr kumimoji="0" lang="en-GB" altLang="en-US" sz="1400" b="0" i="0" u="none" strike="noStrike" cap="none" normalizeH="0" baseline="0" dirty="0" smtClean="0">
                <a:ln>
                  <a:noFill/>
                </a:ln>
                <a:solidFill>
                  <a:srgbClr val="990000"/>
                </a:solidFill>
                <a:effectLst/>
                <a:latin typeface="+mj-lt"/>
                <a:ea typeface="Calibri" pitchFamily="34" charset="0"/>
                <a:cs typeface="Times New Roman" pitchFamily="18" charset="0"/>
              </a:rPr>
              <a:t>2003</a:t>
            </a:r>
            <a:r>
              <a:rPr lang="en-GB" altLang="en-US" sz="1400" dirty="0">
                <a:solidFill>
                  <a:srgbClr val="990000"/>
                </a:solidFill>
                <a:latin typeface="+mj-lt"/>
                <a:ea typeface="Calibri" pitchFamily="34" charset="0"/>
                <a:cs typeface="Times New Roman" pitchFamily="18" charset="0"/>
              </a:rPr>
              <a:t>;</a:t>
            </a:r>
            <a:endPar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5750" lvl="0" indent="-285750" fontAlgn="base">
              <a:spcBef>
                <a:spcPct val="0"/>
              </a:spcBef>
              <a:spcAft>
                <a:spcPct val="0"/>
              </a:spcAft>
              <a:buFont typeface="Arial" panose="020B0604020202020204" pitchFamily="34" charset="0"/>
              <a:buChar char="•"/>
            </a:pPr>
            <a:r>
              <a:rPr kumimoji="0" lang="en-US" altLang="en-US" sz="1400" b="0" i="0" u="none" strike="noStrike" cap="none" normalizeH="0" baseline="0" dirty="0" smtClean="0">
                <a:ln>
                  <a:noFill/>
                </a:ln>
                <a:solidFill>
                  <a:srgbClr val="990000"/>
                </a:solidFill>
                <a:effectLst/>
                <a:latin typeface="+mj-lt"/>
                <a:cs typeface="Times New Roman" pitchFamily="18" charset="0"/>
              </a:rPr>
              <a:t>The position of</a:t>
            </a:r>
            <a:r>
              <a:rPr kumimoji="0" lang="en-US" altLang="en-US" sz="1400" b="0" i="0" u="none" strike="noStrike" cap="none" normalizeH="0" dirty="0" smtClean="0">
                <a:ln>
                  <a:noFill/>
                </a:ln>
                <a:solidFill>
                  <a:srgbClr val="990000"/>
                </a:solidFill>
                <a:effectLst/>
                <a:latin typeface="+mj-lt"/>
                <a:cs typeface="Times New Roman" pitchFamily="18" charset="0"/>
              </a:rPr>
              <a:t> two</a:t>
            </a:r>
            <a:r>
              <a:rPr kumimoji="0" lang="en-US" altLang="en-US" sz="1400" b="0" i="0" u="none" strike="noStrike" cap="none" normalizeH="0" baseline="0" dirty="0" smtClean="0">
                <a:ln>
                  <a:noFill/>
                </a:ln>
                <a:solidFill>
                  <a:srgbClr val="990000"/>
                </a:solidFill>
                <a:effectLst/>
                <a:latin typeface="+mj-lt"/>
                <a:cs typeface="Times New Roman" pitchFamily="18" charset="0"/>
              </a:rPr>
              <a:t> leaking radiators correspond</a:t>
            </a:r>
            <a:r>
              <a:rPr kumimoji="0" lang="en-US" altLang="en-US" sz="1400" b="0" i="0" u="none" strike="noStrike" cap="none" normalizeH="0" dirty="0" smtClean="0">
                <a:ln>
                  <a:noFill/>
                </a:ln>
                <a:solidFill>
                  <a:srgbClr val="990000"/>
                </a:solidFill>
                <a:effectLst/>
                <a:latin typeface="+mj-lt"/>
                <a:cs typeface="Times New Roman" pitchFamily="18" charset="0"/>
              </a:rPr>
              <a:t> to the highest hydrostatic pressure values;</a:t>
            </a:r>
          </a:p>
          <a:p>
            <a:pPr marL="285750" indent="-285750" fontAlgn="base">
              <a:spcBef>
                <a:spcPct val="0"/>
              </a:spcBef>
              <a:spcAft>
                <a:spcPct val="0"/>
              </a:spcAft>
              <a:buFont typeface="Arial" panose="020B0604020202020204" pitchFamily="34" charset="0"/>
              <a:buChar char="•"/>
            </a:pPr>
            <a:r>
              <a:rPr lang="en-GB" altLang="en-US" sz="1400" dirty="0">
                <a:solidFill>
                  <a:srgbClr val="0000FF"/>
                </a:solidFill>
                <a:latin typeface="+mj-lt"/>
                <a:ea typeface="Calibri" pitchFamily="34" charset="0"/>
                <a:cs typeface="Times New Roman" pitchFamily="18" charset="0"/>
              </a:rPr>
              <a:t>No impact on the Q.E. of the other </a:t>
            </a:r>
            <a:r>
              <a:rPr lang="en-GB" altLang="en-US" sz="1400" dirty="0" err="1">
                <a:solidFill>
                  <a:srgbClr val="0000FF"/>
                </a:solidFill>
                <a:latin typeface="+mj-lt"/>
                <a:ea typeface="Calibri" pitchFamily="34" charset="0"/>
                <a:cs typeface="Times New Roman" pitchFamily="18" charset="0"/>
              </a:rPr>
              <a:t>CsI</a:t>
            </a:r>
            <a:r>
              <a:rPr lang="en-GB" altLang="en-US" sz="1400" dirty="0">
                <a:solidFill>
                  <a:srgbClr val="0000FF"/>
                </a:solidFill>
                <a:latin typeface="+mj-lt"/>
                <a:ea typeface="Calibri" pitchFamily="34" charset="0"/>
                <a:cs typeface="Times New Roman" pitchFamily="18" charset="0"/>
              </a:rPr>
              <a:t> </a:t>
            </a:r>
            <a:r>
              <a:rPr lang="en-GB" altLang="en-US" sz="1400" dirty="0" smtClean="0">
                <a:solidFill>
                  <a:srgbClr val="0000FF"/>
                </a:solidFill>
                <a:latin typeface="+mj-lt"/>
                <a:ea typeface="Calibri" pitchFamily="34" charset="0"/>
                <a:cs typeface="Times New Roman" pitchFamily="18" charset="0"/>
              </a:rPr>
              <a:t>photocathodes</a:t>
            </a:r>
            <a:r>
              <a:rPr lang="en-GB" altLang="en-US" sz="1400" dirty="0">
                <a:latin typeface="+mj-lt"/>
                <a:ea typeface="Calibri" pitchFamily="34" charset="0"/>
                <a:cs typeface="Times New Roman" pitchFamily="18" charset="0"/>
              </a:rPr>
              <a:t>;</a:t>
            </a:r>
            <a:endParaRPr lang="en-GB" altLang="en-US" sz="1400" dirty="0" smtClean="0">
              <a:latin typeface="+mj-lt"/>
              <a:ea typeface="Calibri" pitchFamily="34" charset="0"/>
              <a:cs typeface="Times New Roman" pitchFamily="18" charset="0"/>
            </a:endParaRPr>
          </a:p>
          <a:p>
            <a:pPr marL="285750" indent="-285750">
              <a:buFont typeface="Arial" panose="020B0604020202020204" pitchFamily="34" charset="0"/>
              <a:buChar char="•"/>
            </a:pPr>
            <a:r>
              <a:rPr lang="en-US" sz="1400" dirty="0">
                <a:solidFill>
                  <a:srgbClr val="0000FF"/>
                </a:solidFill>
                <a:latin typeface="+mj-lt"/>
              </a:rPr>
              <a:t>Combining HV sectors and radiator vessel failures the present HMPID acceptance is 72</a:t>
            </a:r>
            <a:r>
              <a:rPr lang="en-US" sz="1400" dirty="0" smtClean="0">
                <a:solidFill>
                  <a:srgbClr val="0000FF"/>
                </a:solidFill>
                <a:latin typeface="+mj-lt"/>
              </a:rPr>
              <a:t>%;</a:t>
            </a:r>
            <a:endParaRPr lang="en-US" sz="1400" dirty="0">
              <a:solidFill>
                <a:srgbClr val="0000FF"/>
              </a:solidFill>
              <a:latin typeface="+mj-lt"/>
            </a:endParaRPr>
          </a:p>
          <a:p>
            <a:pPr marL="285750" indent="-285750">
              <a:buFont typeface="Arial" panose="020B0604020202020204" pitchFamily="34" charset="0"/>
              <a:buChar char="•"/>
            </a:pPr>
            <a:r>
              <a:rPr lang="en-US" sz="1400" dirty="0" smtClean="0">
                <a:solidFill>
                  <a:srgbClr val="0000FF"/>
                </a:solidFill>
                <a:latin typeface="+mj-lt"/>
              </a:rPr>
              <a:t>Statistics still sufficient </a:t>
            </a:r>
            <a:r>
              <a:rPr lang="en-US" sz="1400" dirty="0">
                <a:solidFill>
                  <a:srgbClr val="0000FF"/>
                </a:solidFill>
                <a:latin typeface="+mj-lt"/>
              </a:rPr>
              <a:t>for inclusive </a:t>
            </a:r>
            <a:r>
              <a:rPr lang="en-US" sz="1400" dirty="0" smtClean="0">
                <a:solidFill>
                  <a:srgbClr val="0000FF"/>
                </a:solidFill>
                <a:latin typeface="+mj-lt"/>
              </a:rPr>
              <a:t>measurements </a:t>
            </a:r>
            <a:r>
              <a:rPr lang="en-US" sz="1400" dirty="0">
                <a:solidFill>
                  <a:srgbClr val="0000FF"/>
                </a:solidFill>
                <a:latin typeface="+mj-lt"/>
              </a:rPr>
              <a:t>of  hadron </a:t>
            </a:r>
            <a:r>
              <a:rPr lang="en-US" sz="1400" dirty="0" smtClean="0">
                <a:solidFill>
                  <a:srgbClr val="0000FF"/>
                </a:solidFill>
                <a:latin typeface="+mj-lt"/>
              </a:rPr>
              <a:t>production;</a:t>
            </a:r>
          </a:p>
          <a:p>
            <a:pPr marL="285750" indent="-285750">
              <a:buFont typeface="Arial" panose="020B0604020202020204" pitchFamily="34" charset="0"/>
              <a:buChar char="•"/>
            </a:pPr>
            <a:r>
              <a:rPr lang="en-US" sz="1400" dirty="0" smtClean="0">
                <a:solidFill>
                  <a:srgbClr val="0000FF"/>
                </a:solidFill>
                <a:latin typeface="+mj-lt"/>
              </a:rPr>
              <a:t>With </a:t>
            </a:r>
            <a:r>
              <a:rPr lang="en-US" sz="1400" dirty="0">
                <a:solidFill>
                  <a:srgbClr val="0000FF"/>
                </a:solidFill>
                <a:latin typeface="+mj-lt"/>
              </a:rPr>
              <a:t>stable conditions </a:t>
            </a:r>
            <a:r>
              <a:rPr lang="en-US" sz="1400" dirty="0" smtClean="0">
                <a:solidFill>
                  <a:srgbClr val="0000FF"/>
                </a:solidFill>
                <a:latin typeface="+mj-lt"/>
              </a:rPr>
              <a:t>of the detector no limitations </a:t>
            </a:r>
            <a:r>
              <a:rPr lang="en-US" sz="1400" dirty="0">
                <a:solidFill>
                  <a:srgbClr val="0000FF"/>
                </a:solidFill>
                <a:latin typeface="+mj-lt"/>
              </a:rPr>
              <a:t> </a:t>
            </a:r>
            <a:r>
              <a:rPr lang="en-US" sz="1400" dirty="0" smtClean="0">
                <a:solidFill>
                  <a:srgbClr val="0000FF"/>
                </a:solidFill>
                <a:latin typeface="+mj-lt"/>
              </a:rPr>
              <a:t>on the measurements are </a:t>
            </a:r>
            <a:r>
              <a:rPr lang="en-US" sz="1400" dirty="0">
                <a:solidFill>
                  <a:srgbClr val="0000FF"/>
                </a:solidFill>
                <a:latin typeface="+mj-lt"/>
              </a:rPr>
              <a:t>expected during </a:t>
            </a:r>
            <a:r>
              <a:rPr lang="en-US" sz="1400" dirty="0" smtClean="0">
                <a:solidFill>
                  <a:srgbClr val="0000FF"/>
                </a:solidFill>
                <a:latin typeface="+mj-lt"/>
              </a:rPr>
              <a:t>run2;</a:t>
            </a:r>
            <a:endParaRPr lang="en-GB" altLang="en-US" sz="1400" dirty="0">
              <a:latin typeface="+mj-lt"/>
              <a:cs typeface="Arial" pitchFamily="34" charset="0"/>
            </a:endParaRPr>
          </a:p>
          <a:p>
            <a:pPr marL="285750" lvl="0" indent="-285750" fontAlgn="base">
              <a:spcBef>
                <a:spcPct val="0"/>
              </a:spcBef>
              <a:spcAft>
                <a:spcPct val="0"/>
              </a:spcAft>
              <a:buFont typeface="Arial" panose="020B0604020202020204" pitchFamily="34" charset="0"/>
              <a:buChar char="•"/>
            </a:pPr>
            <a:endParaRPr kumimoji="0" lang="en-GB" altLang="en-US" sz="1400" b="0" i="0" u="none" strike="noStrike" cap="none" normalizeH="0" baseline="0" dirty="0" smtClean="0">
              <a:ln>
                <a:noFill/>
              </a:ln>
              <a:solidFill>
                <a:srgbClr val="990000"/>
              </a:solidFill>
              <a:effectLst/>
              <a:latin typeface="+mj-lt"/>
              <a:cs typeface="Arial" pitchFamily="34" charset="0"/>
            </a:endParaRPr>
          </a:p>
        </p:txBody>
      </p:sp>
      <p:sp>
        <p:nvSpPr>
          <p:cNvPr id="3" name="Segnaposto data 2"/>
          <p:cNvSpPr>
            <a:spLocks noGrp="1"/>
          </p:cNvSpPr>
          <p:nvPr>
            <p:ph type="dt" sz="half" idx="10"/>
          </p:nvPr>
        </p:nvSpPr>
        <p:spPr/>
        <p:txBody>
          <a:bodyPr/>
          <a:lstStyle/>
          <a:p>
            <a:r>
              <a:rPr lang="en-US" smtClean="0"/>
              <a:t>02/12/2013</a:t>
            </a:r>
            <a:endParaRPr lang="en-GB" dirty="0"/>
          </a:p>
        </p:txBody>
      </p:sp>
      <p:sp>
        <p:nvSpPr>
          <p:cNvPr id="8" name="Footer Placeholder 7"/>
          <p:cNvSpPr>
            <a:spLocks noGrp="1"/>
          </p:cNvSpPr>
          <p:nvPr>
            <p:ph type="ftr" sz="quarter" idx="11"/>
          </p:nvPr>
        </p:nvSpPr>
        <p:spPr/>
        <p:txBody>
          <a:bodyPr/>
          <a:lstStyle/>
          <a:p>
            <a:r>
              <a:rPr lang="en-GB" smtClean="0"/>
              <a:t>G.De Cataldo RICH 2013 </a:t>
            </a:r>
            <a:endParaRPr lang="en-GB"/>
          </a:p>
        </p:txBody>
      </p:sp>
      <p:sp>
        <p:nvSpPr>
          <p:cNvPr id="10" name="Slide Number Placeholder 9"/>
          <p:cNvSpPr>
            <a:spLocks noGrp="1"/>
          </p:cNvSpPr>
          <p:nvPr>
            <p:ph type="sldNum" sz="quarter" idx="12"/>
          </p:nvPr>
        </p:nvSpPr>
        <p:spPr/>
        <p:txBody>
          <a:bodyPr/>
          <a:lstStyle/>
          <a:p>
            <a:fld id="{F7C2CCA3-A480-4C40-876F-7A9777C8E623}" type="slidenum">
              <a:rPr lang="en-GB" smtClean="0"/>
              <a:t>16</a:t>
            </a:fld>
            <a:endParaRPr lang="en-GB"/>
          </a:p>
        </p:txBody>
      </p:sp>
      <p:pic>
        <p:nvPicPr>
          <p:cNvPr id="1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353" y="2014319"/>
            <a:ext cx="3341063" cy="2278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7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3220" y="1988840"/>
            <a:ext cx="3543852" cy="242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Preliminary study on the Q.E</a:t>
            </a:r>
            <a:r>
              <a:rPr lang="en-US" dirty="0"/>
              <a:t>. </a:t>
            </a:r>
            <a:r>
              <a:rPr lang="en-US" dirty="0" smtClean="0"/>
              <a:t>stability</a:t>
            </a:r>
            <a:r>
              <a:rPr lang="en-GB" dirty="0" smtClean="0"/>
              <a:t> of </a:t>
            </a:r>
            <a:r>
              <a:rPr lang="en-US" dirty="0" err="1" smtClean="0"/>
              <a:t>CsI</a:t>
            </a:r>
            <a:r>
              <a:rPr lang="en-US" dirty="0" smtClean="0"/>
              <a:t> photocathodes</a:t>
            </a:r>
            <a:endParaRPr lang="en-GB" dirty="0"/>
          </a:p>
        </p:txBody>
      </p:sp>
      <p:sp>
        <p:nvSpPr>
          <p:cNvPr id="4" name="Date Placeholder 3"/>
          <p:cNvSpPr>
            <a:spLocks noGrp="1"/>
          </p:cNvSpPr>
          <p:nvPr>
            <p:ph type="dt" sz="half" idx="10"/>
          </p:nvPr>
        </p:nvSpPr>
        <p:spPr/>
        <p:txBody>
          <a:bodyPr/>
          <a:lstStyle/>
          <a:p>
            <a:r>
              <a:rPr lang="en-US" smtClean="0"/>
              <a:t>02/12/2013</a:t>
            </a:r>
            <a:endParaRPr lang="en-GB"/>
          </a:p>
        </p:txBody>
      </p:sp>
      <p:sp>
        <p:nvSpPr>
          <p:cNvPr id="11" name="TextBox 10"/>
          <p:cNvSpPr txBox="1"/>
          <p:nvPr/>
        </p:nvSpPr>
        <p:spPr>
          <a:xfrm>
            <a:off x="467544" y="2113300"/>
            <a:ext cx="4104456" cy="419602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A direct measurement of the </a:t>
            </a:r>
            <a:r>
              <a:rPr lang="en-US" sz="1600" dirty="0" err="1" smtClean="0">
                <a:latin typeface="+mj-lt"/>
              </a:rPr>
              <a:t>CsI</a:t>
            </a:r>
            <a:r>
              <a:rPr lang="en-US" sz="1600" dirty="0" smtClean="0">
                <a:latin typeface="+mj-lt"/>
              </a:rPr>
              <a:t> Q.E. from data is not </a:t>
            </a:r>
            <a:r>
              <a:rPr lang="en-US" sz="1600" dirty="0">
                <a:latin typeface="+mj-lt"/>
              </a:rPr>
              <a:t>possible, </a:t>
            </a:r>
            <a:r>
              <a:rPr lang="en-US" sz="1600" dirty="0" smtClean="0">
                <a:latin typeface="+mj-lt"/>
              </a:rPr>
              <a:t>convolution </a:t>
            </a:r>
            <a:r>
              <a:rPr lang="en-US" sz="1600" dirty="0">
                <a:latin typeface="+mj-lt"/>
              </a:rPr>
              <a:t>of several factors</a:t>
            </a:r>
            <a:r>
              <a:rPr lang="en-US" sz="1600" dirty="0" smtClean="0">
                <a:latin typeface="+mj-lt"/>
              </a:rPr>
              <a:t>; </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Monte Carlo procedure for extracting the </a:t>
            </a:r>
            <a:r>
              <a:rPr lang="en-US" sz="1600" dirty="0" err="1" smtClean="0">
                <a:latin typeface="+mj-lt"/>
              </a:rPr>
              <a:t>CsI</a:t>
            </a:r>
            <a:r>
              <a:rPr lang="en-US" sz="1600" dirty="0" smtClean="0">
                <a:latin typeface="+mj-lt"/>
              </a:rPr>
              <a:t> Q.E. from data and compare with that at </a:t>
            </a:r>
            <a:r>
              <a:rPr lang="en-GB" altLang="en-US" sz="1600" dirty="0" smtClean="0">
                <a:latin typeface="+mj-lt"/>
                <a:ea typeface="Calibri" pitchFamily="34" charset="0"/>
                <a:cs typeface="Times New Roman" pitchFamily="18" charset="0"/>
              </a:rPr>
              <a:t>the production time of the photocathodes, is under way.</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Meanwhile here is proposed an indirect way to check the stability of </a:t>
            </a:r>
            <a:r>
              <a:rPr lang="en-US" sz="1600" dirty="0" err="1" smtClean="0">
                <a:latin typeface="+mj-lt"/>
              </a:rPr>
              <a:t>CsI</a:t>
            </a:r>
            <a:r>
              <a:rPr lang="en-US" sz="1600" dirty="0" smtClean="0">
                <a:latin typeface="+mj-lt"/>
              </a:rPr>
              <a:t> Q.E. via the number of detected Cherenkov photons </a:t>
            </a:r>
            <a:r>
              <a:rPr lang="en-US" sz="1600" b="1" dirty="0" smtClean="0">
                <a:solidFill>
                  <a:srgbClr val="0000FF"/>
                </a:solidFill>
                <a:latin typeface="+mj-lt"/>
              </a:rPr>
              <a:t>N</a:t>
            </a:r>
            <a:r>
              <a:rPr lang="en-US" sz="1600" b="1" baseline="-25000" dirty="0" smtClean="0">
                <a:solidFill>
                  <a:srgbClr val="0000FF"/>
                </a:solidFill>
                <a:latin typeface="+mj-lt"/>
              </a:rPr>
              <a:t>Č.ph;</a:t>
            </a:r>
          </a:p>
          <a:p>
            <a:pPr marL="285750" indent="-285750">
              <a:buFont typeface="Arial" panose="020B0604020202020204" pitchFamily="34" charset="0"/>
              <a:buChar char="•"/>
            </a:pPr>
            <a:endParaRPr lang="en-US" sz="1600" baseline="-25000" dirty="0" smtClean="0">
              <a:latin typeface="+mj-lt"/>
            </a:endParaRPr>
          </a:p>
          <a:p>
            <a:pPr marL="285750" indent="-285750">
              <a:buFont typeface="Arial" panose="020B0604020202020204" pitchFamily="34" charset="0"/>
              <a:buChar char="•"/>
            </a:pPr>
            <a:r>
              <a:rPr lang="en-US" sz="1600" dirty="0" smtClean="0">
                <a:latin typeface="+mj-lt"/>
              </a:rPr>
              <a:t>The results are already normalized to the C6F14 transparency and gas gain;</a:t>
            </a:r>
          </a:p>
          <a:p>
            <a:pPr marL="285750" indent="-285750">
              <a:buFont typeface="Arial" panose="020B0604020202020204" pitchFamily="34" charset="0"/>
              <a:buChar char="•"/>
            </a:pPr>
            <a:endParaRPr lang="en-US" sz="1600" dirty="0" smtClean="0">
              <a:latin typeface="+mj-lt"/>
            </a:endParaRPr>
          </a:p>
        </p:txBody>
      </p:sp>
      <p:sp>
        <p:nvSpPr>
          <p:cNvPr id="3" name="Footer Placeholder 2"/>
          <p:cNvSpPr>
            <a:spLocks noGrp="1"/>
          </p:cNvSpPr>
          <p:nvPr>
            <p:ph type="ftr" sz="quarter" idx="11"/>
          </p:nvPr>
        </p:nvSpPr>
        <p:spPr/>
        <p:txBody>
          <a:bodyPr/>
          <a:lstStyle/>
          <a:p>
            <a:r>
              <a:rPr lang="en-GB" smtClean="0"/>
              <a:t>G.De Cataldo RICH 2013 </a:t>
            </a:r>
            <a:endParaRPr lang="en-GB"/>
          </a:p>
        </p:txBody>
      </p:sp>
      <p:sp>
        <p:nvSpPr>
          <p:cNvPr id="7" name="Slide Number Placeholder 6"/>
          <p:cNvSpPr>
            <a:spLocks noGrp="1"/>
          </p:cNvSpPr>
          <p:nvPr>
            <p:ph type="sldNum" sz="quarter" idx="12"/>
          </p:nvPr>
        </p:nvSpPr>
        <p:spPr/>
        <p:txBody>
          <a:bodyPr/>
          <a:lstStyle/>
          <a:p>
            <a:fld id="{F7C2CCA3-A480-4C40-876F-7A9777C8E623}" type="slidenum">
              <a:rPr lang="en-GB" smtClean="0"/>
              <a:t>17</a:t>
            </a:fld>
            <a:endParaRPr lang="en-GB"/>
          </a:p>
        </p:txBody>
      </p:sp>
      <p:grpSp>
        <p:nvGrpSpPr>
          <p:cNvPr id="6" name="Group 5"/>
          <p:cNvGrpSpPr/>
          <p:nvPr/>
        </p:nvGrpSpPr>
        <p:grpSpPr>
          <a:xfrm>
            <a:off x="5004048" y="2564904"/>
            <a:ext cx="3402712" cy="3312368"/>
            <a:chOff x="5004048" y="2708920"/>
            <a:chExt cx="3402712" cy="3312368"/>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708920"/>
              <a:ext cx="3070736" cy="2303052"/>
            </a:xfrm>
            <a:prstGeom prst="rect">
              <a:avLst/>
            </a:prstGeom>
          </p:spPr>
        </p:pic>
        <p:sp>
          <p:nvSpPr>
            <p:cNvPr id="5" name="Rectangle 4"/>
            <p:cNvSpPr/>
            <p:nvPr/>
          </p:nvSpPr>
          <p:spPr>
            <a:xfrm>
              <a:off x="5004048" y="5067181"/>
              <a:ext cx="3402712" cy="954107"/>
            </a:xfrm>
            <a:prstGeom prst="rect">
              <a:avLst/>
            </a:prstGeom>
          </p:spPr>
          <p:txBody>
            <a:bodyPr wrap="square">
              <a:spAutoFit/>
            </a:bodyPr>
            <a:lstStyle/>
            <a:p>
              <a:pPr marL="285750" indent="-285750">
                <a:buFont typeface="Arial" panose="020B0604020202020204" pitchFamily="34" charset="0"/>
                <a:buChar char="•"/>
              </a:pPr>
              <a:r>
                <a:rPr lang="en-US" sz="1400" dirty="0">
                  <a:latin typeface="+mj-lt"/>
                </a:rPr>
                <a:t>One out of six pad photocathodes installed in each RICH module</a:t>
              </a:r>
              <a:r>
                <a:rPr lang="en-US" sz="1400" dirty="0" smtClean="0">
                  <a:latin typeface="+mj-lt"/>
                </a:rPr>
                <a:t>;</a:t>
              </a:r>
              <a:endParaRPr lang="en-US" sz="1400" dirty="0">
                <a:latin typeface="+mj-lt"/>
              </a:endParaRPr>
            </a:p>
            <a:p>
              <a:pPr marL="285750" indent="-285750">
                <a:buFont typeface="Arial" panose="020B0604020202020204" pitchFamily="34" charset="0"/>
                <a:buChar char="•"/>
              </a:pPr>
              <a:r>
                <a:rPr lang="en-US" sz="1400" dirty="0">
                  <a:latin typeface="+mj-lt"/>
                </a:rPr>
                <a:t>8x8.4 mm2 pads visible</a:t>
              </a:r>
              <a:r>
                <a:rPr lang="en-US" sz="1400" dirty="0" smtClean="0">
                  <a:latin typeface="+mj-lt"/>
                </a:rPr>
                <a:t>;</a:t>
              </a:r>
              <a:endParaRPr lang="en-US" sz="1400" dirty="0">
                <a:latin typeface="+mj-lt"/>
              </a:endParaRPr>
            </a:p>
            <a:p>
              <a:pPr marL="285750" indent="-285750">
                <a:buFont typeface="Arial" panose="020B0604020202020204" pitchFamily="34" charset="0"/>
                <a:buChar char="•"/>
              </a:pPr>
              <a:r>
                <a:rPr lang="en-US" sz="1400" dirty="0" err="1">
                  <a:latin typeface="+mj-lt"/>
                </a:rPr>
                <a:t>CsI</a:t>
              </a:r>
              <a:r>
                <a:rPr lang="en-US" sz="1400" dirty="0">
                  <a:latin typeface="+mj-lt"/>
                </a:rPr>
                <a:t> not yet evaporated.</a:t>
              </a:r>
              <a:endParaRPr lang="en-GB" sz="1400" dirty="0">
                <a:latin typeface="+mj-lt"/>
              </a:endParaRPr>
            </a:p>
          </p:txBody>
        </p:sp>
      </p:grpSp>
    </p:spTree>
    <p:extLst>
      <p:ext uri="{BB962C8B-B14F-4D97-AF65-F5344CB8AC3E}">
        <p14:creationId xmlns:p14="http://schemas.microsoft.com/office/powerpoint/2010/main" val="361560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
            </a:r>
            <a:r>
              <a:rPr lang="en-US" baseline="-25000" dirty="0" smtClean="0"/>
              <a:t>Č.ph. </a:t>
            </a:r>
            <a:r>
              <a:rPr lang="en-US" dirty="0" smtClean="0"/>
              <a:t>vs. sin</a:t>
            </a:r>
            <a:r>
              <a:rPr lang="en-US" baseline="30000" dirty="0" smtClean="0"/>
              <a:t>2</a:t>
            </a:r>
            <a:r>
              <a:rPr lang="en-US" dirty="0" smtClean="0">
                <a:latin typeface="Symbol" panose="05050102010706020507" pitchFamily="18" charset="2"/>
              </a:rPr>
              <a:t>q </a:t>
            </a:r>
            <a:r>
              <a:rPr lang="en-US" dirty="0" smtClean="0"/>
              <a:t>and </a:t>
            </a:r>
            <a:r>
              <a:rPr lang="en-GB" dirty="0"/>
              <a:t>s</a:t>
            </a:r>
            <a:r>
              <a:rPr lang="en-GB" dirty="0" smtClean="0"/>
              <a:t>ingle-photon Č angle resolution</a:t>
            </a:r>
            <a:endParaRPr lang="en-GB" dirty="0"/>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18</a:t>
            </a:fld>
            <a:endParaRPr lang="en-GB"/>
          </a:p>
        </p:txBody>
      </p:sp>
      <p:grpSp>
        <p:nvGrpSpPr>
          <p:cNvPr id="10" name="Group 9"/>
          <p:cNvGrpSpPr/>
          <p:nvPr/>
        </p:nvGrpSpPr>
        <p:grpSpPr>
          <a:xfrm>
            <a:off x="4932041" y="2683832"/>
            <a:ext cx="3899867" cy="3624907"/>
            <a:chOff x="4932041" y="2683832"/>
            <a:chExt cx="3899867" cy="362490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317" y="2683832"/>
              <a:ext cx="3886591" cy="2617376"/>
            </a:xfrm>
            <a:prstGeom prst="rect">
              <a:avLst/>
            </a:prstGeom>
          </p:spPr>
        </p:pic>
        <p:sp>
          <p:nvSpPr>
            <p:cNvPr id="8" name="TextBox 7"/>
            <p:cNvSpPr txBox="1"/>
            <p:nvPr/>
          </p:nvSpPr>
          <p:spPr>
            <a:xfrm>
              <a:off x="4932041" y="5354632"/>
              <a:ext cx="3888432"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mj-lt"/>
                </a:rPr>
                <a:t>The single-photon Cherenkov angle resolution is extracted for charged </a:t>
              </a:r>
              <a:r>
                <a:rPr lang="en-GB" sz="1400" dirty="0" smtClean="0">
                  <a:latin typeface="Symbol" pitchFamily="18" charset="2"/>
                </a:rPr>
                <a:t>p</a:t>
              </a:r>
              <a:r>
                <a:rPr lang="en-GB" sz="1400" dirty="0" smtClean="0">
                  <a:latin typeface="+mj-lt"/>
                </a:rPr>
                <a:t> </a:t>
              </a:r>
              <a:r>
                <a:rPr lang="en-GB" sz="1400" dirty="0">
                  <a:latin typeface="+mj-lt"/>
                </a:rPr>
                <a:t>at </a:t>
              </a:r>
              <a:r>
                <a:rPr lang="en-GB" sz="1400" dirty="0" smtClean="0">
                  <a:latin typeface="+mj-lt"/>
                </a:rPr>
                <a:t>saturation (p </a:t>
              </a:r>
              <a:r>
                <a:rPr lang="en-GB" sz="1400" dirty="0">
                  <a:latin typeface="+mj-lt"/>
                </a:rPr>
                <a:t>&gt; 1.5 </a:t>
              </a:r>
              <a:r>
                <a:rPr lang="en-GB" sz="1400" dirty="0" err="1">
                  <a:latin typeface="+mj-lt"/>
                </a:rPr>
                <a:t>GeV</a:t>
              </a:r>
              <a:r>
                <a:rPr lang="en-GB" sz="1400" dirty="0">
                  <a:latin typeface="+mj-lt"/>
                </a:rPr>
                <a:t>/c</a:t>
              </a:r>
              <a:r>
                <a:rPr lang="en-GB" sz="1400" dirty="0" smtClean="0">
                  <a:latin typeface="+mj-lt"/>
                </a:rPr>
                <a:t>);</a:t>
              </a:r>
            </a:p>
            <a:p>
              <a:pPr marL="285750" indent="-285750">
                <a:buFont typeface="Arial" panose="020B0604020202020204" pitchFamily="34" charset="0"/>
                <a:buChar char="•"/>
              </a:pPr>
              <a:r>
                <a:rPr lang="en-GB" sz="1400" dirty="0" smtClean="0">
                  <a:latin typeface="+mj-lt"/>
                </a:rPr>
                <a:t>no </a:t>
              </a:r>
              <a:r>
                <a:rPr lang="en-GB" sz="1400" dirty="0">
                  <a:latin typeface="+mj-lt"/>
                </a:rPr>
                <a:t>cut is applied on the incident track angle. </a:t>
              </a:r>
              <a:endParaRPr lang="en-GB" sz="1400" dirty="0" smtClean="0">
                <a:latin typeface="+mj-lt"/>
              </a:endParaRPr>
            </a:p>
          </p:txBody>
        </p:sp>
      </p:grpSp>
      <p:sp>
        <p:nvSpPr>
          <p:cNvPr id="9" name="Rectangle 5"/>
          <p:cNvSpPr>
            <a:spLocks noChangeArrowheads="1"/>
          </p:cNvSpPr>
          <p:nvPr/>
        </p:nvSpPr>
        <p:spPr bwMode="auto">
          <a:xfrm>
            <a:off x="539553" y="4923745"/>
            <a:ext cx="410445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711325" algn="l"/>
              </a:tabLst>
              <a:defRPr>
                <a:solidFill>
                  <a:schemeClr val="tx1"/>
                </a:solidFill>
                <a:latin typeface="Arial" pitchFamily="34" charset="0"/>
                <a:cs typeface="Arial" pitchFamily="34" charset="0"/>
              </a:defRPr>
            </a:lvl1pPr>
            <a:lvl2pPr fontAlgn="base">
              <a:spcBef>
                <a:spcPct val="0"/>
              </a:spcBef>
              <a:spcAft>
                <a:spcPct val="0"/>
              </a:spcAft>
              <a:tabLst>
                <a:tab pos="1711325" algn="l"/>
              </a:tabLst>
              <a:defRPr>
                <a:solidFill>
                  <a:schemeClr val="tx1"/>
                </a:solidFill>
                <a:latin typeface="Arial" pitchFamily="34" charset="0"/>
                <a:cs typeface="Arial" pitchFamily="34" charset="0"/>
              </a:defRPr>
            </a:lvl2pPr>
            <a:lvl3pPr fontAlgn="base">
              <a:spcBef>
                <a:spcPct val="0"/>
              </a:spcBef>
              <a:spcAft>
                <a:spcPct val="0"/>
              </a:spcAft>
              <a:tabLst>
                <a:tab pos="1711325" algn="l"/>
              </a:tabLst>
              <a:defRPr>
                <a:solidFill>
                  <a:schemeClr val="tx1"/>
                </a:solidFill>
                <a:latin typeface="Arial" pitchFamily="34" charset="0"/>
                <a:cs typeface="Arial" pitchFamily="34" charset="0"/>
              </a:defRPr>
            </a:lvl3pPr>
            <a:lvl4pPr fontAlgn="base">
              <a:spcBef>
                <a:spcPct val="0"/>
              </a:spcBef>
              <a:spcAft>
                <a:spcPct val="0"/>
              </a:spcAft>
              <a:tabLst>
                <a:tab pos="1711325" algn="l"/>
              </a:tabLst>
              <a:defRPr>
                <a:solidFill>
                  <a:schemeClr val="tx1"/>
                </a:solidFill>
                <a:latin typeface="Arial" pitchFamily="34" charset="0"/>
                <a:cs typeface="Arial" pitchFamily="34" charset="0"/>
              </a:defRPr>
            </a:lvl4pPr>
            <a:lvl5pPr fontAlgn="base">
              <a:spcBef>
                <a:spcPct val="0"/>
              </a:spcBef>
              <a:spcAft>
                <a:spcPct val="0"/>
              </a:spcAft>
              <a:tabLst>
                <a:tab pos="1711325" algn="l"/>
              </a:tabLst>
              <a:defRPr>
                <a:solidFill>
                  <a:schemeClr val="tx1"/>
                </a:solidFill>
                <a:latin typeface="Arial" pitchFamily="34" charset="0"/>
                <a:cs typeface="Arial" pitchFamily="34" charset="0"/>
              </a:defRPr>
            </a:lvl5pPr>
            <a:lvl6pPr fontAlgn="base">
              <a:spcBef>
                <a:spcPct val="0"/>
              </a:spcBef>
              <a:spcAft>
                <a:spcPct val="0"/>
              </a:spcAft>
              <a:tabLst>
                <a:tab pos="1711325" algn="l"/>
              </a:tabLst>
              <a:defRPr>
                <a:solidFill>
                  <a:schemeClr val="tx1"/>
                </a:solidFill>
                <a:latin typeface="Arial" pitchFamily="34" charset="0"/>
                <a:cs typeface="Arial" pitchFamily="34" charset="0"/>
              </a:defRPr>
            </a:lvl6pPr>
            <a:lvl7pPr fontAlgn="base">
              <a:spcBef>
                <a:spcPct val="0"/>
              </a:spcBef>
              <a:spcAft>
                <a:spcPct val="0"/>
              </a:spcAft>
              <a:tabLst>
                <a:tab pos="1711325" algn="l"/>
              </a:tabLst>
              <a:defRPr>
                <a:solidFill>
                  <a:schemeClr val="tx1"/>
                </a:solidFill>
                <a:latin typeface="Arial" pitchFamily="34" charset="0"/>
                <a:cs typeface="Arial" pitchFamily="34" charset="0"/>
              </a:defRPr>
            </a:lvl7pPr>
            <a:lvl8pPr fontAlgn="base">
              <a:spcBef>
                <a:spcPct val="0"/>
              </a:spcBef>
              <a:spcAft>
                <a:spcPct val="0"/>
              </a:spcAft>
              <a:tabLst>
                <a:tab pos="1711325" algn="l"/>
              </a:tabLst>
              <a:defRPr>
                <a:solidFill>
                  <a:schemeClr val="tx1"/>
                </a:solidFill>
                <a:latin typeface="Arial" pitchFamily="34" charset="0"/>
                <a:cs typeface="Arial" pitchFamily="34" charset="0"/>
              </a:defRPr>
            </a:lvl8pPr>
            <a:lvl9pPr fontAlgn="base">
              <a:spcBef>
                <a:spcPct val="0"/>
              </a:spcBef>
              <a:spcAft>
                <a:spcPct val="0"/>
              </a:spcAft>
              <a:tabLst>
                <a:tab pos="1711325" algn="l"/>
              </a:tabLst>
              <a:defRPr>
                <a:solidFill>
                  <a:schemeClr val="tx1"/>
                </a:solidFill>
                <a:latin typeface="Arial" pitchFamily="34" charset="0"/>
                <a:cs typeface="Arial" pitchFamily="34" charset="0"/>
              </a:defRPr>
            </a:lvl9pPr>
          </a:lstStyle>
          <a:p>
            <a:pPr marL="171450" lvl="0" indent="-171450">
              <a:buFont typeface="Arial" panose="020B0604020202020204" pitchFamily="34" charset="0"/>
              <a:buChar char="•"/>
            </a:pPr>
            <a:r>
              <a:rPr lang="en-US" sz="1400" dirty="0" smtClean="0">
                <a:latin typeface="+mj-lt"/>
              </a:rPr>
              <a:t>Number </a:t>
            </a:r>
            <a:r>
              <a:rPr lang="en-US" sz="1400" dirty="0">
                <a:latin typeface="+mj-lt"/>
              </a:rPr>
              <a:t>of photon clusters per ring vs. </a:t>
            </a:r>
            <a:r>
              <a:rPr lang="en-US" sz="1400" dirty="0" smtClean="0">
                <a:latin typeface="+mj-lt"/>
              </a:rPr>
              <a:t>sin^2 </a:t>
            </a:r>
            <a:r>
              <a:rPr lang="en-US" sz="1400" dirty="0" err="1" smtClean="0">
                <a:latin typeface="+mj-lt"/>
              </a:rPr>
              <a:t>Theta_Cherenkov</a:t>
            </a:r>
            <a:r>
              <a:rPr lang="en-US" sz="1400" dirty="0" smtClean="0">
                <a:latin typeface="+mj-lt"/>
              </a:rPr>
              <a:t>, </a:t>
            </a:r>
          </a:p>
          <a:p>
            <a:pPr marL="171450" lvl="0" indent="-171450">
              <a:buFont typeface="Arial" panose="020B0604020202020204" pitchFamily="34" charset="0"/>
              <a:buChar char="•"/>
            </a:pPr>
            <a:r>
              <a:rPr lang="en-US" sz="1400" dirty="0">
                <a:latin typeface="+mj-lt"/>
              </a:rPr>
              <a:t>The number of photon clusters per ring is </a:t>
            </a:r>
            <a:r>
              <a:rPr lang="en-US" sz="1400" dirty="0" smtClean="0">
                <a:latin typeface="+mj-lt"/>
              </a:rPr>
              <a:t>extracted </a:t>
            </a:r>
            <a:r>
              <a:rPr lang="en-US" sz="1400" dirty="0">
                <a:latin typeface="+mj-lt"/>
              </a:rPr>
              <a:t>from rings fully contained on the </a:t>
            </a:r>
            <a:r>
              <a:rPr lang="en-US" sz="1400" dirty="0" smtClean="0">
                <a:latin typeface="+mj-lt"/>
              </a:rPr>
              <a:t>photocathode</a:t>
            </a:r>
            <a:r>
              <a:rPr lang="en-GB" sz="1400" dirty="0" smtClean="0"/>
              <a:t>;</a:t>
            </a:r>
            <a:endParaRPr lang="en-US" sz="1400" dirty="0" smtClean="0">
              <a:latin typeface="+mj-lt"/>
            </a:endParaRPr>
          </a:p>
          <a:p>
            <a:pPr marL="171450" lvl="0" indent="-171450">
              <a:buFont typeface="Arial" panose="020B0604020202020204" pitchFamily="34" charset="0"/>
              <a:buChar char="•"/>
            </a:pPr>
            <a:r>
              <a:rPr kumimoji="0" lang="en-US" altLang="en-US" sz="1400" i="0" u="none" strike="noStrike" cap="none" normalizeH="0" baseline="0" dirty="0" smtClean="0">
                <a:ln>
                  <a:noFill/>
                </a:ln>
                <a:solidFill>
                  <a:schemeClr val="tx1"/>
                </a:solidFill>
                <a:effectLst/>
                <a:latin typeface="+mj-lt"/>
                <a:ea typeface="Calibri" pitchFamily="34" charset="0"/>
                <a:cs typeface="Times New Roman" pitchFamily="18" charset="0"/>
              </a:rPr>
              <a:t>Data</a:t>
            </a:r>
            <a:r>
              <a:rPr kumimoji="0" lang="en-US" altLang="en-US" sz="1400" i="0" u="none" strike="noStrike" cap="none" normalizeH="0" dirty="0" smtClean="0">
                <a:ln>
                  <a:noFill/>
                </a:ln>
                <a:solidFill>
                  <a:schemeClr val="tx1"/>
                </a:solidFill>
                <a:effectLst/>
                <a:latin typeface="+mj-lt"/>
                <a:ea typeface="Calibri" pitchFamily="34" charset="0"/>
                <a:cs typeface="Times New Roman" pitchFamily="18" charset="0"/>
              </a:rPr>
              <a:t> set: </a:t>
            </a:r>
            <a:r>
              <a:rPr kumimoji="0" lang="en-GB" altLang="en-US" sz="1400" i="0" u="none" strike="noStrike" cap="none" normalizeH="0" baseline="0" dirty="0" smtClean="0">
                <a:ln>
                  <a:noFill/>
                </a:ln>
                <a:solidFill>
                  <a:schemeClr val="tx1"/>
                </a:solidFill>
                <a:effectLst/>
                <a:latin typeface="+mj-lt"/>
                <a:ea typeface="Calibri" pitchFamily="34" charset="0"/>
                <a:cs typeface="Times New Roman" pitchFamily="18" charset="0"/>
              </a:rPr>
              <a:t>LHC 10b period. B)</a:t>
            </a:r>
            <a:endParaRPr kumimoji="0" lang="en-GB" altLang="en-US" sz="1400" i="0" u="none" strike="noStrike" cap="none" normalizeH="0" baseline="0" dirty="0" smtClean="0">
              <a:ln>
                <a:noFill/>
              </a:ln>
              <a:solidFill>
                <a:schemeClr val="tx1"/>
              </a:solidFill>
              <a:effectLst/>
              <a:latin typeface="+mj-lt"/>
            </a:endParaRPr>
          </a:p>
        </p:txBody>
      </p:sp>
      <p:grpSp>
        <p:nvGrpSpPr>
          <p:cNvPr id="20" name="Group 19"/>
          <p:cNvGrpSpPr/>
          <p:nvPr/>
        </p:nvGrpSpPr>
        <p:grpSpPr>
          <a:xfrm>
            <a:off x="7722618" y="1459512"/>
            <a:ext cx="1109290" cy="1112296"/>
            <a:chOff x="7362578" y="1459512"/>
            <a:chExt cx="1109290" cy="1112296"/>
          </a:xfrm>
        </p:grpSpPr>
        <p:grpSp>
          <p:nvGrpSpPr>
            <p:cNvPr id="17" name="Group 16"/>
            <p:cNvGrpSpPr/>
            <p:nvPr/>
          </p:nvGrpSpPr>
          <p:grpSpPr>
            <a:xfrm>
              <a:off x="7362578" y="1459512"/>
              <a:ext cx="1109290" cy="1112296"/>
              <a:chOff x="7783190" y="1812648"/>
              <a:chExt cx="1109290" cy="1112296"/>
            </a:xfrm>
          </p:grpSpPr>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3190" y="1812648"/>
                <a:ext cx="1109290" cy="111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8532440" y="2186705"/>
                <a:ext cx="360040" cy="37819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p:cNvSpPr/>
            <p:nvPr/>
          </p:nvSpPr>
          <p:spPr>
            <a:xfrm>
              <a:off x="8280412" y="1988840"/>
              <a:ext cx="180020" cy="11719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86" y="2204864"/>
            <a:ext cx="3933897" cy="2663576"/>
          </a:xfrm>
          <a:prstGeom prst="rect">
            <a:avLst/>
          </a:prstGeom>
        </p:spPr>
      </p:pic>
      <p:cxnSp>
        <p:nvCxnSpPr>
          <p:cNvPr id="12" name="Straight Arrow Connector 11"/>
          <p:cNvCxnSpPr/>
          <p:nvPr/>
        </p:nvCxnSpPr>
        <p:spPr>
          <a:xfrm flipV="1">
            <a:off x="4211960" y="2823670"/>
            <a:ext cx="0" cy="15414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5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US" dirty="0"/>
              <a:t>Stability of detected N</a:t>
            </a:r>
            <a:r>
              <a:rPr lang="en-US" baseline="-25000" dirty="0"/>
              <a:t>Č.ph</a:t>
            </a:r>
            <a:r>
              <a:rPr lang="en-US" baseline="-25000" dirty="0" smtClean="0"/>
              <a:t>. </a:t>
            </a:r>
            <a:r>
              <a:rPr lang="en-US" dirty="0" smtClean="0"/>
              <a:t>at saturated Č angle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p:cNvSpPr>
            <a:spLocks noChangeArrowheads="1"/>
          </p:cNvSpPr>
          <p:nvPr/>
        </p:nvSpPr>
        <p:spPr bwMode="auto">
          <a:xfrm flipH="1">
            <a:off x="395536" y="5427221"/>
            <a:ext cx="80648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ct val="0"/>
              </a:spcAft>
              <a:buFont typeface="Arial" panose="020B0604020202020204" pitchFamily="34" charset="0"/>
              <a:buChar char="•"/>
            </a:pP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Average number of reconstructed photons per track at saturated</a:t>
            </a:r>
            <a:r>
              <a:rPr kumimoji="0" lang="en-GB" altLang="en-US" sz="1400" b="0" i="0" u="none" strike="noStrike" cap="none" normalizeH="0" dirty="0" smtClean="0">
                <a:ln>
                  <a:noFill/>
                </a:ln>
                <a:solidFill>
                  <a:schemeClr val="tx1"/>
                </a:solidFill>
                <a:effectLst/>
                <a:latin typeface="+mj-lt"/>
                <a:ea typeface="Calibri" pitchFamily="34" charset="0"/>
                <a:cs typeface="Times New Roman" pitchFamily="18" charset="0"/>
              </a:rPr>
              <a:t> </a:t>
            </a:r>
            <a:r>
              <a:rPr lang="en-US" sz="1400" dirty="0"/>
              <a:t>Č angle</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per photocathode.</a:t>
            </a:r>
            <a:r>
              <a:rPr kumimoji="0" lang="en-GB" altLang="en-US"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The gas gain normalization has been applied. C6F14 transparency: no</a:t>
            </a:r>
            <a:r>
              <a:rPr kumimoji="0" lang="en-GB" altLang="en-US" sz="1400" b="0" i="0" u="none" strike="noStrike" cap="none" normalizeH="0" dirty="0" smtClean="0">
                <a:ln>
                  <a:noFill/>
                </a:ln>
                <a:solidFill>
                  <a:schemeClr val="tx1"/>
                </a:solidFill>
                <a:effectLst/>
                <a:latin typeface="+mj-lt"/>
                <a:ea typeface="Calibri" pitchFamily="34" charset="0"/>
                <a:cs typeface="Times New Roman" pitchFamily="18" charset="0"/>
              </a:rPr>
              <a:t> impact;</a:t>
            </a:r>
            <a:endParaRPr lang="it-IT" altLang="en-US" sz="1400" dirty="0">
              <a:latin typeface="+mj-lt"/>
            </a:endParaRPr>
          </a:p>
          <a:p>
            <a:pPr marL="285750" lvl="0" indent="-285750" fontAlgn="base">
              <a:spcBef>
                <a:spcPct val="0"/>
              </a:spcBef>
              <a:spcAft>
                <a:spcPct val="0"/>
              </a:spcAft>
              <a:buFont typeface="Arial" panose="020B0604020202020204" pitchFamily="34" charset="0"/>
              <a:buChar char="•"/>
            </a:pPr>
            <a:r>
              <a:rPr lang="it-IT" sz="1400" dirty="0" smtClean="0">
                <a:latin typeface="+mj-lt"/>
              </a:rPr>
              <a:t> to preserve enough statistics, also no fully contained rings are accepted;</a:t>
            </a:r>
            <a:endPar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5750" lvl="0" indent="-285750" fontAlgn="base">
              <a:spcBef>
                <a:spcPct val="0"/>
              </a:spcBef>
              <a:spcAft>
                <a:spcPct val="0"/>
              </a:spcAft>
              <a:buFont typeface="Arial" panose="020B0604020202020204" pitchFamily="34" charset="0"/>
              <a:buChar char="•"/>
            </a:pPr>
            <a:r>
              <a:rPr lang="en-US" altLang="en-US" sz="1400" b="1" dirty="0" smtClean="0">
                <a:solidFill>
                  <a:srgbClr val="0000FF"/>
                </a:solidFill>
                <a:latin typeface="+mj-lt"/>
                <a:ea typeface="Calibri" pitchFamily="34" charset="0"/>
                <a:cs typeface="Times New Roman" pitchFamily="18" charset="0"/>
              </a:rPr>
              <a:t>Absence of loss trend on </a:t>
            </a:r>
            <a:r>
              <a:rPr lang="en-US" sz="1400" b="1" dirty="0">
                <a:solidFill>
                  <a:srgbClr val="0000FF"/>
                </a:solidFill>
                <a:latin typeface="+mj-lt"/>
              </a:rPr>
              <a:t>N</a:t>
            </a:r>
            <a:r>
              <a:rPr lang="en-US" sz="1400" b="1" baseline="-25000" dirty="0">
                <a:solidFill>
                  <a:srgbClr val="0000FF"/>
                </a:solidFill>
                <a:latin typeface="+mj-lt"/>
              </a:rPr>
              <a:t>Č.ph</a:t>
            </a:r>
            <a:r>
              <a:rPr lang="en-US" sz="1400" b="1" baseline="-25000" dirty="0" smtClean="0">
                <a:solidFill>
                  <a:srgbClr val="0000FF"/>
                </a:solidFill>
                <a:latin typeface="+mj-lt"/>
              </a:rPr>
              <a:t>., ,</a:t>
            </a:r>
            <a:r>
              <a:rPr lang="en-US" sz="1400" b="1" dirty="0" smtClean="0">
                <a:solidFill>
                  <a:srgbClr val="0000FF"/>
                </a:solidFill>
                <a:latin typeface="+mj-lt"/>
              </a:rPr>
              <a:t>confident that no </a:t>
            </a:r>
            <a:r>
              <a:rPr lang="en-US" sz="1400" b="1" dirty="0" err="1" smtClean="0">
                <a:solidFill>
                  <a:srgbClr val="0000FF"/>
                </a:solidFill>
                <a:latin typeface="+mj-lt"/>
              </a:rPr>
              <a:t>CsI</a:t>
            </a:r>
            <a:r>
              <a:rPr lang="en-US" sz="1400" b="1" dirty="0" smtClean="0">
                <a:solidFill>
                  <a:srgbClr val="0000FF"/>
                </a:solidFill>
                <a:latin typeface="+mj-lt"/>
              </a:rPr>
              <a:t> Q.E. loss has taken place;</a:t>
            </a:r>
            <a:endParaRPr lang="en-GB" altLang="en-US" sz="1400" b="1" dirty="0" smtClean="0">
              <a:solidFill>
                <a:srgbClr val="0000FF"/>
              </a:solidFill>
              <a:latin typeface="+mj-lt"/>
              <a:ea typeface="Calibri" pitchFamily="34" charset="0"/>
              <a:cs typeface="Times New Roman" pitchFamily="18" charset="0"/>
            </a:endParaRPr>
          </a:p>
        </p:txBody>
      </p:sp>
      <p:sp>
        <p:nvSpPr>
          <p:cNvPr id="3" name="Segnaposto data 2"/>
          <p:cNvSpPr>
            <a:spLocks noGrp="1"/>
          </p:cNvSpPr>
          <p:nvPr>
            <p:ph type="dt" sz="half" idx="10"/>
          </p:nvPr>
        </p:nvSpPr>
        <p:spPr/>
        <p:txBody>
          <a:bodyPr/>
          <a:lstStyle/>
          <a:p>
            <a:r>
              <a:rPr lang="en-US" dirty="0" smtClean="0"/>
              <a:t>02/12/2013</a:t>
            </a:r>
            <a:endParaRPr lang="en-GB" dirty="0"/>
          </a:p>
        </p:txBody>
      </p:sp>
      <p:sp>
        <p:nvSpPr>
          <p:cNvPr id="7" name="Footer Placeholder 6"/>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10" name="Slide Number Placeholder 9"/>
          <p:cNvSpPr>
            <a:spLocks noGrp="1"/>
          </p:cNvSpPr>
          <p:nvPr>
            <p:ph type="sldNum" sz="quarter" idx="12"/>
          </p:nvPr>
        </p:nvSpPr>
        <p:spPr/>
        <p:txBody>
          <a:bodyPr/>
          <a:lstStyle/>
          <a:p>
            <a:fld id="{F7C2CCA3-A480-4C40-876F-7A9777C8E623}" type="slidenum">
              <a:rPr lang="en-GB" smtClean="0"/>
              <a:t>19</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6408712" cy="382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06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86937">
              <a:srgbClr val="51777D"/>
            </a:gs>
            <a:gs pos="84875">
              <a:srgbClr val="557B81"/>
            </a:gs>
            <a:gs pos="80750">
              <a:srgbClr val="5D8489"/>
            </a:gs>
            <a:gs pos="72500">
              <a:srgbClr val="6C969A"/>
            </a:gs>
            <a:gs pos="56000">
              <a:srgbClr val="8AB9BC"/>
            </a:gs>
            <a:gs pos="23000">
              <a:schemeClr val="bg2">
                <a:tint val="83000"/>
                <a:satMod val="320000"/>
              </a:schemeClr>
            </a:gs>
            <a:gs pos="89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US" dirty="0" smtClean="0"/>
              <a:t>ALICE-HMPID</a:t>
            </a:r>
            <a:endParaRPr lang="en-GB" dirty="0"/>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91888"/>
            <a:ext cx="5688632" cy="3866269"/>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3178160"/>
            <a:ext cx="2880602" cy="2864018"/>
          </a:xfrm>
          <a:prstGeom prst="rect">
            <a:avLst/>
          </a:prstGeom>
        </p:spPr>
      </p:pic>
      <p:sp>
        <p:nvSpPr>
          <p:cNvPr id="6" name="CasellaDiTesto 5"/>
          <p:cNvSpPr txBox="1"/>
          <p:nvPr/>
        </p:nvSpPr>
        <p:spPr>
          <a:xfrm>
            <a:off x="6080301" y="1291888"/>
            <a:ext cx="1349408" cy="1754326"/>
          </a:xfrm>
          <a:prstGeom prst="rect">
            <a:avLst/>
          </a:prstGeom>
          <a:solidFill>
            <a:schemeClr val="bg1"/>
          </a:solidFill>
        </p:spPr>
        <p:txBody>
          <a:bodyPr wrap="none" rtlCol="0">
            <a:spAutoFit/>
          </a:bodyPr>
          <a:lstStyle/>
          <a:p>
            <a:r>
              <a:rPr lang="it-IT" dirty="0" smtClean="0">
                <a:solidFill>
                  <a:srgbClr val="0000FF"/>
                </a:solidFill>
              </a:rPr>
              <a:t>ALICE:</a:t>
            </a:r>
          </a:p>
          <a:p>
            <a:r>
              <a:rPr lang="it-IT" dirty="0" smtClean="0">
                <a:solidFill>
                  <a:srgbClr val="0000FF"/>
                </a:solidFill>
              </a:rPr>
              <a:t>A</a:t>
            </a:r>
          </a:p>
          <a:p>
            <a:r>
              <a:rPr lang="it-IT" dirty="0" smtClean="0">
                <a:solidFill>
                  <a:srgbClr val="0000FF"/>
                </a:solidFill>
              </a:rPr>
              <a:t>L</a:t>
            </a:r>
            <a:r>
              <a:rPr lang="it-IT" dirty="0" smtClean="0"/>
              <a:t>arge </a:t>
            </a:r>
          </a:p>
          <a:p>
            <a:r>
              <a:rPr lang="it-IT" dirty="0" err="1">
                <a:solidFill>
                  <a:srgbClr val="0000FF"/>
                </a:solidFill>
              </a:rPr>
              <a:t>I</a:t>
            </a:r>
            <a:r>
              <a:rPr lang="it-IT" dirty="0" err="1" smtClean="0"/>
              <a:t>on</a:t>
            </a:r>
            <a:r>
              <a:rPr lang="it-IT" dirty="0" smtClean="0"/>
              <a:t> </a:t>
            </a:r>
          </a:p>
          <a:p>
            <a:r>
              <a:rPr lang="it-IT" dirty="0" smtClean="0">
                <a:solidFill>
                  <a:srgbClr val="0000FF"/>
                </a:solidFill>
              </a:rPr>
              <a:t>C</a:t>
            </a:r>
            <a:r>
              <a:rPr lang="it-IT" dirty="0" smtClean="0"/>
              <a:t>ollider </a:t>
            </a:r>
          </a:p>
          <a:p>
            <a:r>
              <a:rPr lang="it-IT" dirty="0" smtClean="0">
                <a:solidFill>
                  <a:srgbClr val="0000FF"/>
                </a:solidFill>
              </a:rPr>
              <a:t>E</a:t>
            </a:r>
            <a:r>
              <a:rPr lang="it-IT" dirty="0" smtClean="0"/>
              <a:t>xperiment</a:t>
            </a:r>
            <a:endParaRPr lang="it-IT" dirty="0"/>
          </a:p>
        </p:txBody>
      </p:sp>
      <p:sp>
        <p:nvSpPr>
          <p:cNvPr id="7" name="CasellaDiTesto 6"/>
          <p:cNvSpPr txBox="1"/>
          <p:nvPr/>
        </p:nvSpPr>
        <p:spPr>
          <a:xfrm>
            <a:off x="8130948" y="2852936"/>
            <a:ext cx="957634" cy="369332"/>
          </a:xfrm>
          <a:prstGeom prst="rect">
            <a:avLst/>
          </a:prstGeom>
          <a:noFill/>
        </p:spPr>
        <p:txBody>
          <a:bodyPr wrap="none" rtlCol="0">
            <a:spAutoFit/>
          </a:bodyPr>
          <a:lstStyle/>
          <a:p>
            <a:r>
              <a:rPr lang="it-IT" dirty="0" smtClean="0"/>
              <a:t>HMPID</a:t>
            </a:r>
            <a:endParaRPr lang="it-IT" dirty="0"/>
          </a:p>
        </p:txBody>
      </p:sp>
      <p:sp>
        <p:nvSpPr>
          <p:cNvPr id="10" name="Freccia in giù 9"/>
          <p:cNvSpPr/>
          <p:nvPr/>
        </p:nvSpPr>
        <p:spPr>
          <a:xfrm rot="970224">
            <a:off x="8620379" y="3132440"/>
            <a:ext cx="134359" cy="491155"/>
          </a:xfrm>
          <a:prstGeom prst="downArrow">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Segnaposto data 10"/>
          <p:cNvSpPr>
            <a:spLocks noGrp="1"/>
          </p:cNvSpPr>
          <p:nvPr>
            <p:ph type="dt" sz="half" idx="10"/>
          </p:nvPr>
        </p:nvSpPr>
        <p:spPr/>
        <p:txBody>
          <a:bodyPr/>
          <a:lstStyle/>
          <a:p>
            <a:r>
              <a:rPr lang="en-US" smtClean="0"/>
              <a:t>02/12/2013</a:t>
            </a:r>
            <a:endParaRPr lang="en-GB"/>
          </a:p>
        </p:txBody>
      </p:sp>
      <p:sp>
        <p:nvSpPr>
          <p:cNvPr id="14" name="CasellaDiTesto 13"/>
          <p:cNvSpPr txBox="1"/>
          <p:nvPr/>
        </p:nvSpPr>
        <p:spPr>
          <a:xfrm>
            <a:off x="107504" y="5406315"/>
            <a:ext cx="5976664"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ALICE was conceived and built for the study of the de-confined </a:t>
            </a:r>
            <a:r>
              <a:rPr lang="en-US" sz="1600" dirty="0" err="1" smtClean="0"/>
              <a:t>hadronic</a:t>
            </a:r>
            <a:r>
              <a:rPr lang="en-US" sz="1600" dirty="0" smtClean="0"/>
              <a:t> matter;</a:t>
            </a:r>
          </a:p>
          <a:p>
            <a:pPr marL="285750" indent="-285750">
              <a:buFont typeface="Arial" panose="020B0604020202020204" pitchFamily="34" charset="0"/>
              <a:buChar char="•"/>
            </a:pPr>
            <a:r>
              <a:rPr lang="en-US" sz="1600" dirty="0" smtClean="0"/>
              <a:t>Excellent PID capabilities.</a:t>
            </a:r>
          </a:p>
        </p:txBody>
      </p:sp>
      <p:sp>
        <p:nvSpPr>
          <p:cNvPr id="5" name="CasellaDiTesto 4"/>
          <p:cNvSpPr txBox="1"/>
          <p:nvPr/>
        </p:nvSpPr>
        <p:spPr>
          <a:xfrm>
            <a:off x="6845947" y="6011996"/>
            <a:ext cx="1326453" cy="369332"/>
          </a:xfrm>
          <a:prstGeom prst="rect">
            <a:avLst/>
          </a:prstGeom>
          <a:solidFill>
            <a:schemeClr val="bg1"/>
          </a:solidFill>
        </p:spPr>
        <p:txBody>
          <a:bodyPr wrap="none" rtlCol="0">
            <a:spAutoFit/>
          </a:bodyPr>
          <a:lstStyle/>
          <a:p>
            <a:r>
              <a:rPr lang="it-IT" dirty="0" smtClean="0"/>
              <a:t>A-side </a:t>
            </a:r>
            <a:r>
              <a:rPr lang="it-IT" dirty="0" err="1" smtClean="0"/>
              <a:t>view</a:t>
            </a:r>
            <a:endParaRPr lang="it-IT" dirty="0"/>
          </a:p>
        </p:txBody>
      </p:sp>
      <p:sp>
        <p:nvSpPr>
          <p:cNvPr id="8" name="Footer Placeholder 7"/>
          <p:cNvSpPr>
            <a:spLocks noGrp="1"/>
          </p:cNvSpPr>
          <p:nvPr>
            <p:ph type="ftr" sz="quarter" idx="11"/>
          </p:nvPr>
        </p:nvSpPr>
        <p:spPr/>
        <p:txBody>
          <a:bodyPr/>
          <a:lstStyle/>
          <a:p>
            <a:r>
              <a:rPr lang="en-GB" smtClean="0"/>
              <a:t>G.De Cataldo RICH 2013 </a:t>
            </a:r>
            <a:endParaRPr lang="en-GB"/>
          </a:p>
        </p:txBody>
      </p:sp>
      <p:sp>
        <p:nvSpPr>
          <p:cNvPr id="9" name="Slide Number Placeholder 8"/>
          <p:cNvSpPr>
            <a:spLocks noGrp="1"/>
          </p:cNvSpPr>
          <p:nvPr>
            <p:ph type="sldNum" sz="quarter" idx="12"/>
          </p:nvPr>
        </p:nvSpPr>
        <p:spPr/>
        <p:txBody>
          <a:bodyPr/>
          <a:lstStyle/>
          <a:p>
            <a:fld id="{F7C2CCA3-A480-4C40-876F-7A9777C8E623}" type="slidenum">
              <a:rPr lang="en-GB" smtClean="0"/>
              <a:t>2</a:t>
            </a:fld>
            <a:endParaRPr lang="en-GB"/>
          </a:p>
        </p:txBody>
      </p:sp>
    </p:spTree>
    <p:extLst>
      <p:ext uri="{BB962C8B-B14F-4D97-AF65-F5344CB8AC3E}">
        <p14:creationId xmlns:p14="http://schemas.microsoft.com/office/powerpoint/2010/main" val="269817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a:bodyPr>
          <a:lstStyle/>
          <a:p>
            <a:r>
              <a:rPr lang="en-US" dirty="0" smtClean="0"/>
              <a:t>Spread </a:t>
            </a:r>
            <a:r>
              <a:rPr lang="en-US" dirty="0"/>
              <a:t>of detected N</a:t>
            </a:r>
            <a:r>
              <a:rPr lang="en-US" baseline="-25000" dirty="0"/>
              <a:t>Č.ph.</a:t>
            </a:r>
            <a:endParaRPr lang="en-GB" b="1"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p:cNvSpPr>
            <a:spLocks noChangeArrowheads="1"/>
          </p:cNvSpPr>
          <p:nvPr/>
        </p:nvSpPr>
        <p:spPr bwMode="auto">
          <a:xfrm>
            <a:off x="1043608" y="5538138"/>
            <a:ext cx="69847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altLang="en-US" sz="1600" b="0" i="0" u="none" strike="noStrike" cap="none" normalizeH="0" baseline="0" dirty="0" smtClean="0">
                <a:ln>
                  <a:noFill/>
                </a:ln>
                <a:solidFill>
                  <a:schemeClr val="tx1"/>
                </a:solidFill>
                <a:effectLst/>
                <a:latin typeface="+mj-lt"/>
                <a:ea typeface="Calibri" pitchFamily="34" charset="0"/>
                <a:cs typeface="Times New Roman" pitchFamily="18" charset="0"/>
              </a:rPr>
              <a:t>Spread of the average number of photons per photocathode during the run </a:t>
            </a:r>
            <a:r>
              <a:rPr lang="en-GB" altLang="en-US" sz="1600" dirty="0" smtClean="0">
                <a:latin typeface="+mj-lt"/>
                <a:ea typeface="Calibri" pitchFamily="34" charset="0"/>
                <a:cs typeface="Times New Roman" pitchFamily="18" charset="0"/>
              </a:rPr>
              <a:t>period LHC </a:t>
            </a:r>
            <a:r>
              <a:rPr lang="en-GB" altLang="en-US" sz="1600" dirty="0">
                <a:latin typeface="+mj-lt"/>
                <a:ea typeface="Calibri" pitchFamily="34" charset="0"/>
                <a:cs typeface="Times New Roman" pitchFamily="18" charset="0"/>
              </a:rPr>
              <a:t>13b . </a:t>
            </a:r>
            <a:r>
              <a:rPr kumimoji="0" lang="en-GB" altLang="en-US" sz="1600" b="0" i="0" u="none" strike="noStrike" cap="none" normalizeH="0" baseline="0" dirty="0" smtClean="0">
                <a:ln>
                  <a:noFill/>
                </a:ln>
                <a:solidFill>
                  <a:schemeClr val="tx1"/>
                </a:solidFill>
                <a:effectLst/>
                <a:latin typeface="+mj-lt"/>
                <a:ea typeface="Calibri" pitchFamily="34" charset="0"/>
                <a:cs typeface="Times New Roman" pitchFamily="18" charset="0"/>
              </a:rPr>
              <a:t>Error bars are the r.m.s. of the distributions.</a:t>
            </a:r>
            <a:endParaRPr kumimoji="0" lang="en-GB" altLang="en-US" sz="1600" b="0" i="0" u="none" strike="noStrike" cap="none" normalizeH="0" baseline="0" dirty="0" smtClean="0">
              <a:ln>
                <a:noFill/>
              </a:ln>
              <a:solidFill>
                <a:schemeClr val="tx1"/>
              </a:solidFill>
              <a:effectLst/>
              <a:latin typeface="+mj-lt"/>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Segnaposto data 2"/>
          <p:cNvSpPr>
            <a:spLocks noGrp="1"/>
          </p:cNvSpPr>
          <p:nvPr>
            <p:ph type="dt" sz="half" idx="10"/>
          </p:nvPr>
        </p:nvSpPr>
        <p:spPr/>
        <p:txBody>
          <a:bodyPr/>
          <a:lstStyle/>
          <a:p>
            <a:r>
              <a:rPr lang="en-US" smtClean="0"/>
              <a:t>02/12/2013</a:t>
            </a:r>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5758672" cy="360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GB" smtClean="0"/>
              <a:t>G.De Cataldo RICH 2013 </a:t>
            </a:r>
            <a:endParaRPr lang="en-GB"/>
          </a:p>
        </p:txBody>
      </p:sp>
      <p:sp>
        <p:nvSpPr>
          <p:cNvPr id="9" name="Slide Number Placeholder 8"/>
          <p:cNvSpPr>
            <a:spLocks noGrp="1"/>
          </p:cNvSpPr>
          <p:nvPr>
            <p:ph type="sldNum" sz="quarter" idx="12"/>
          </p:nvPr>
        </p:nvSpPr>
        <p:spPr/>
        <p:txBody>
          <a:bodyPr/>
          <a:lstStyle/>
          <a:p>
            <a:fld id="{F7C2CCA3-A480-4C40-876F-7A9777C8E623}" type="slidenum">
              <a:rPr lang="en-GB" smtClean="0"/>
              <a:t>20</a:t>
            </a:fld>
            <a:endParaRPr lang="en-GB"/>
          </a:p>
        </p:txBody>
      </p:sp>
      <p:sp>
        <p:nvSpPr>
          <p:cNvPr id="7" name="TextBox 6"/>
          <p:cNvSpPr txBox="1"/>
          <p:nvPr/>
        </p:nvSpPr>
        <p:spPr>
          <a:xfrm>
            <a:off x="3563888" y="2719953"/>
            <a:ext cx="3038268" cy="276999"/>
          </a:xfrm>
          <a:prstGeom prst="rect">
            <a:avLst/>
          </a:prstGeom>
          <a:noFill/>
        </p:spPr>
        <p:txBody>
          <a:bodyPr wrap="none" rtlCol="0">
            <a:spAutoFit/>
          </a:bodyPr>
          <a:lstStyle/>
          <a:p>
            <a:pPr lvl="0"/>
            <a:r>
              <a:rPr lang="en-GB" altLang="en-US" sz="1200" dirty="0">
                <a:ea typeface="Calibri" pitchFamily="34" charset="0"/>
                <a:cs typeface="Times New Roman" pitchFamily="18" charset="0"/>
              </a:rPr>
              <a:t>Error bars are the r.m.s. of the </a:t>
            </a:r>
            <a:r>
              <a:rPr lang="en-GB" altLang="en-US" sz="1200" dirty="0" smtClean="0">
                <a:ea typeface="Calibri" pitchFamily="34" charset="0"/>
                <a:cs typeface="Times New Roman" pitchFamily="18" charset="0"/>
              </a:rPr>
              <a:t>distributions</a:t>
            </a:r>
            <a:endParaRPr lang="en-GB" altLang="en-US" sz="1200" dirty="0">
              <a:cs typeface="Arial" pitchFamily="34" charset="0"/>
            </a:endParaRPr>
          </a:p>
        </p:txBody>
      </p:sp>
    </p:spTree>
    <p:extLst>
      <p:ext uri="{BB962C8B-B14F-4D97-AF65-F5344CB8AC3E}">
        <p14:creationId xmlns:p14="http://schemas.microsoft.com/office/powerpoint/2010/main" val="3138015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 check of </a:t>
            </a:r>
            <a:r>
              <a:rPr lang="en-US" dirty="0" err="1" smtClean="0"/>
              <a:t>CsI</a:t>
            </a:r>
            <a:r>
              <a:rPr lang="en-US" dirty="0" smtClean="0"/>
              <a:t> Q.E. stability </a:t>
            </a:r>
            <a:r>
              <a:rPr lang="en-US" dirty="0" err="1" smtClean="0"/>
              <a:t>vs</a:t>
            </a:r>
            <a:r>
              <a:rPr lang="en-US" dirty="0" smtClean="0"/>
              <a:t> Charge dose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p:cNvSpPr>
            <a:spLocks noChangeArrowheads="1"/>
          </p:cNvSpPr>
          <p:nvPr/>
        </p:nvSpPr>
        <p:spPr bwMode="auto">
          <a:xfrm>
            <a:off x="683569" y="5355793"/>
            <a:ext cx="734481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fontAlgn="base">
              <a:spcBef>
                <a:spcPct val="0"/>
              </a:spcBef>
              <a:spcAft>
                <a:spcPct val="0"/>
              </a:spcAft>
              <a:buFont typeface="Arial" panose="020B0604020202020204" pitchFamily="34" charset="0"/>
              <a:buChar char="•"/>
            </a:pPr>
            <a:r>
              <a:rPr lang="en-GB" altLang="en-US" sz="1400" dirty="0">
                <a:latin typeface="+mj-lt"/>
                <a:ea typeface="Calibri" pitchFamily="34" charset="0"/>
                <a:cs typeface="Times New Roman" pitchFamily="18" charset="0"/>
              </a:rPr>
              <a:t>B</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lack </a:t>
            </a:r>
            <a:r>
              <a:rPr lang="en-GB" altLang="en-US" sz="1400" dirty="0" smtClean="0">
                <a:latin typeface="+mj-lt"/>
                <a:ea typeface="Calibri" pitchFamily="34" charset="0"/>
                <a:cs typeface="Times New Roman" pitchFamily="18" charset="0"/>
              </a:rPr>
              <a:t> curve: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total MWPC anode current </a:t>
            </a:r>
            <a:r>
              <a:rPr kumimoji="0" lang="en-GB" altLang="en-US" sz="1400" b="0" i="0" u="none" strike="noStrike" cap="none" normalizeH="0" baseline="0" dirty="0" err="1" smtClean="0">
                <a:ln>
                  <a:noFill/>
                </a:ln>
                <a:solidFill>
                  <a:schemeClr val="tx1"/>
                </a:solidFill>
                <a:effectLst/>
                <a:latin typeface="+mj-lt"/>
                <a:ea typeface="Calibri" pitchFamily="34" charset="0"/>
                <a:cs typeface="Times New Roman" pitchFamily="18" charset="0"/>
              </a:rPr>
              <a:t>I</a:t>
            </a:r>
            <a:r>
              <a:rPr kumimoji="0" lang="en-GB" altLang="en-US" sz="1400" b="0" i="0" u="none" strike="noStrike" cap="none" normalizeH="0" baseline="-30000" dirty="0" err="1" smtClean="0">
                <a:ln>
                  <a:noFill/>
                </a:ln>
                <a:solidFill>
                  <a:schemeClr val="tx1"/>
                </a:solidFill>
                <a:effectLst/>
                <a:latin typeface="+mj-lt"/>
                <a:ea typeface="Calibri" pitchFamily="34" charset="0"/>
                <a:cs typeface="Times New Roman" pitchFamily="18" charset="0"/>
              </a:rPr>
              <a:t>a</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distribution </a:t>
            </a:r>
            <a:r>
              <a:rPr lang="en-GB" altLang="en-US" sz="1400" dirty="0">
                <a:latin typeface="+mj-lt"/>
                <a:ea typeface="Calibri" pitchFamily="34" charset="0"/>
                <a:cs typeface="Times New Roman" pitchFamily="18" charset="0"/>
              </a:rPr>
              <a:t>(in </a:t>
            </a:r>
            <a:r>
              <a:rPr lang="en-GB" altLang="en-US" sz="1400" dirty="0">
                <a:latin typeface="Symbol" panose="05050102010706020507" pitchFamily="18" charset="2"/>
                <a:ea typeface="Calibri" pitchFamily="34" charset="0"/>
                <a:cs typeface="Times New Roman" pitchFamily="18" charset="0"/>
              </a:rPr>
              <a:t>m</a:t>
            </a:r>
            <a:r>
              <a:rPr lang="en-GB" altLang="en-US" sz="1400" dirty="0">
                <a:latin typeface="+mj-lt"/>
                <a:ea typeface="Calibri" pitchFamily="34" charset="0"/>
                <a:cs typeface="Times New Roman" pitchFamily="18" charset="0"/>
              </a:rPr>
              <a:t>A)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in the six HV sectors of </a:t>
            </a:r>
            <a:r>
              <a:rPr kumimoji="0" lang="en-GB" altLang="en-US" sz="1400" b="0" i="0" u="none" strike="noStrike" cap="none" normalizeH="0" dirty="0" smtClean="0">
                <a:ln>
                  <a:noFill/>
                </a:ln>
                <a:solidFill>
                  <a:schemeClr val="tx1"/>
                </a:solidFill>
                <a:effectLst/>
                <a:latin typeface="+mj-lt"/>
                <a:ea typeface="Calibri" pitchFamily="34" charset="0"/>
                <a:cs typeface="Times New Roman" pitchFamily="18" charset="0"/>
              </a:rPr>
              <a:t> the </a:t>
            </a:r>
            <a:r>
              <a:rPr lang="en-GB" altLang="en-US" sz="1400" dirty="0" smtClean="0">
                <a:latin typeface="+mj-lt"/>
                <a:ea typeface="Calibri" pitchFamily="34" charset="0"/>
                <a:cs typeface="Times New Roman" pitchFamily="18" charset="0"/>
              </a:rPr>
              <a:t>M</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0</a:t>
            </a:r>
            <a:r>
              <a:rPr lang="en-GB" altLang="en-US" sz="1400" dirty="0" smtClean="0">
                <a:latin typeface="+mj-lt"/>
                <a:ea typeface="Calibri" pitchFamily="34" charset="0"/>
                <a:cs typeface="Times New Roman" pitchFamily="18" charset="0"/>
              </a:rPr>
              <a:t> during </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2010-2013</a:t>
            </a:r>
            <a:r>
              <a:rPr lang="en-GB" altLang="en-US" sz="1400" dirty="0">
                <a:latin typeface="+mj-lt"/>
                <a:ea typeface="Calibri" pitchFamily="34" charset="0"/>
                <a:cs typeface="Times New Roman" pitchFamily="18" charset="0"/>
              </a:rPr>
              <a:t>;</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171450" lvl="0" indent="-171450" fontAlgn="base">
              <a:spcBef>
                <a:spcPct val="0"/>
              </a:spcBef>
              <a:spcAft>
                <a:spcPct val="0"/>
              </a:spcAft>
              <a:buFont typeface="Arial" panose="020B0604020202020204" pitchFamily="34" charset="0"/>
              <a:buChar char="•"/>
            </a:pPr>
            <a:r>
              <a:rPr kumimoji="0" lang="en-GB" altLang="en-US" sz="1400" b="0" i="0" u="none" strike="noStrike" cap="none" normalizeH="0" baseline="0" dirty="0" smtClean="0">
                <a:ln>
                  <a:noFill/>
                </a:ln>
                <a:solidFill>
                  <a:schemeClr val="tx1"/>
                </a:solidFill>
                <a:effectLst/>
                <a:latin typeface="+mj-lt"/>
                <a:cs typeface="Times New Roman" pitchFamily="18" charset="0"/>
              </a:rPr>
              <a:t>The double peak:</a:t>
            </a:r>
            <a:r>
              <a:rPr kumimoji="0" lang="en-GB" altLang="en-US" sz="1400" b="0" i="0" u="none" strike="noStrike" cap="none" normalizeH="0" dirty="0" smtClean="0">
                <a:ln>
                  <a:noFill/>
                </a:ln>
                <a:solidFill>
                  <a:schemeClr val="tx1"/>
                </a:solidFill>
                <a:effectLst/>
                <a:latin typeface="+mj-lt"/>
                <a:cs typeface="Times New Roman" pitchFamily="18" charset="0"/>
              </a:rPr>
              <a:t> </a:t>
            </a:r>
            <a:r>
              <a:rPr kumimoji="0" lang="en-GB" altLang="en-US" sz="1400" b="0" i="0" u="none" strike="noStrike" cap="none" normalizeH="0" baseline="0" dirty="0" smtClean="0">
                <a:ln>
                  <a:noFill/>
                </a:ln>
                <a:solidFill>
                  <a:schemeClr val="tx1"/>
                </a:solidFill>
                <a:effectLst/>
                <a:latin typeface="+mj-lt"/>
                <a:cs typeface="Times New Roman" pitchFamily="18" charset="0"/>
              </a:rPr>
              <a:t>HV </a:t>
            </a:r>
            <a:r>
              <a:rPr kumimoji="0" lang="en-GB" altLang="en-US" sz="1400" b="0" i="0" u="none" strike="noStrike" cap="none" normalizeH="0" baseline="0" dirty="0" err="1" smtClean="0">
                <a:ln>
                  <a:noFill/>
                </a:ln>
                <a:solidFill>
                  <a:schemeClr val="tx1"/>
                </a:solidFill>
                <a:effectLst/>
                <a:latin typeface="+mj-lt"/>
                <a:cs typeface="Times New Roman" pitchFamily="18" charset="0"/>
              </a:rPr>
              <a:t>rampup</a:t>
            </a:r>
            <a:r>
              <a:rPr lang="en-GB" altLang="en-US" sz="1400" dirty="0" smtClean="0">
                <a:latin typeface="+mj-lt"/>
                <a:cs typeface="Times New Roman" pitchFamily="18" charset="0"/>
              </a:rPr>
              <a:t> during the transitions STANDBY </a:t>
            </a:r>
            <a:r>
              <a:rPr lang="en-GB" altLang="en-US" sz="1400" dirty="0">
                <a:latin typeface="+mj-lt"/>
                <a:cs typeface="Times New Roman" pitchFamily="18" charset="0"/>
              </a:rPr>
              <a:t>-&gt; </a:t>
            </a:r>
            <a:r>
              <a:rPr lang="en-GB" altLang="en-US" sz="1400" dirty="0">
                <a:solidFill>
                  <a:prstClr val="black"/>
                </a:solidFill>
                <a:latin typeface="+mj-lt"/>
                <a:cs typeface="Times New Roman" pitchFamily="18" charset="0"/>
              </a:rPr>
              <a:t>BEAM </a:t>
            </a:r>
            <a:r>
              <a:rPr lang="en-GB" altLang="en-US" sz="1400" dirty="0" smtClean="0">
                <a:solidFill>
                  <a:prstClr val="black"/>
                </a:solidFill>
                <a:latin typeface="+mj-lt"/>
                <a:cs typeface="Times New Roman" pitchFamily="18" charset="0"/>
              </a:rPr>
              <a:t>TUNING and  </a:t>
            </a:r>
            <a:r>
              <a:rPr kumimoji="0" lang="en-GB" altLang="en-US" sz="1400" b="0" i="0" u="none" strike="noStrike" cap="none" normalizeH="0" baseline="0" dirty="0" smtClean="0">
                <a:ln>
                  <a:noFill/>
                </a:ln>
                <a:solidFill>
                  <a:schemeClr val="tx1"/>
                </a:solidFill>
                <a:effectLst/>
                <a:latin typeface="+mj-lt"/>
                <a:cs typeface="Times New Roman" pitchFamily="18" charset="0"/>
              </a:rPr>
              <a:t>BEAM TUNING </a:t>
            </a:r>
            <a:r>
              <a:rPr lang="en-GB" altLang="en-US" sz="1400" dirty="0" smtClean="0">
                <a:latin typeface="+mj-lt"/>
                <a:cs typeface="Times New Roman" pitchFamily="18" charset="0"/>
              </a:rPr>
              <a:t>-&gt;</a:t>
            </a:r>
            <a:r>
              <a:rPr kumimoji="0" lang="en-GB" altLang="en-US" sz="1400" b="0" i="0" u="none" strike="noStrike" cap="none" normalizeH="0" baseline="0" dirty="0" smtClean="0">
                <a:ln>
                  <a:noFill/>
                </a:ln>
                <a:solidFill>
                  <a:schemeClr val="tx1"/>
                </a:solidFill>
                <a:effectLst/>
                <a:latin typeface="+mj-lt"/>
                <a:cs typeface="Times New Roman" pitchFamily="18" charset="0"/>
              </a:rPr>
              <a:t> READY;</a:t>
            </a:r>
            <a:endParaRPr lang="en-GB" altLang="en-US" sz="1400" dirty="0" smtClean="0">
              <a:solidFill>
                <a:prstClr val="black"/>
              </a:solidFill>
              <a:latin typeface="+mj-lt"/>
              <a:cs typeface="Times New Roman" pitchFamily="18" charset="0"/>
            </a:endParaRPr>
          </a:p>
          <a:p>
            <a:pPr marL="171450" lvl="0" indent="-171450" fontAlgn="base">
              <a:spcBef>
                <a:spcPct val="0"/>
              </a:spcBef>
              <a:spcAft>
                <a:spcPct val="0"/>
              </a:spcAft>
              <a:buFont typeface="Arial" panose="020B0604020202020204" pitchFamily="34" charset="0"/>
              <a:buChar char="•"/>
            </a:pPr>
            <a:r>
              <a:rPr lang="en-GB" altLang="en-US" sz="1400" dirty="0">
                <a:latin typeface="+mj-lt"/>
                <a:ea typeface="Calibri" pitchFamily="34" charset="0"/>
                <a:cs typeface="Times New Roman" pitchFamily="18" charset="0"/>
              </a:rPr>
              <a:t>R</a:t>
            </a:r>
            <a:r>
              <a:rPr lang="en-GB" altLang="en-US" sz="1400" dirty="0" smtClean="0">
                <a:latin typeface="+mj-lt"/>
                <a:ea typeface="Calibri" pitchFamily="34" charset="0"/>
                <a:cs typeface="Times New Roman" pitchFamily="18" charset="0"/>
              </a:rPr>
              <a:t>ed curve: </a:t>
            </a:r>
            <a:r>
              <a:rPr lang="en-GB" altLang="en-US" sz="1400" dirty="0" err="1" smtClean="0">
                <a:latin typeface="+mj-lt"/>
                <a:ea typeface="Calibri" pitchFamily="34" charset="0"/>
                <a:cs typeface="Times New Roman" pitchFamily="18" charset="0"/>
              </a:rPr>
              <a:t>I</a:t>
            </a:r>
            <a:r>
              <a:rPr lang="en-GB" altLang="en-US" sz="1400" baseline="-30000" dirty="0" err="1" smtClean="0">
                <a:latin typeface="+mj-lt"/>
                <a:ea typeface="Calibri" pitchFamily="34" charset="0"/>
                <a:cs typeface="Times New Roman" pitchFamily="18" charset="0"/>
              </a:rPr>
              <a:t>a</a:t>
            </a:r>
            <a:r>
              <a:rPr lang="en-GB" altLang="en-US" sz="1400" dirty="0" smtClean="0">
                <a:latin typeface="+mj-lt"/>
                <a:ea typeface="Calibri" pitchFamily="34" charset="0"/>
                <a:cs typeface="Times New Roman" pitchFamily="18" charset="0"/>
              </a:rPr>
              <a:t> </a:t>
            </a:r>
            <a:r>
              <a:rPr lang="en-GB" altLang="en-US" sz="1400" dirty="0">
                <a:latin typeface="+mj-lt"/>
                <a:ea typeface="Calibri" pitchFamily="34" charset="0"/>
                <a:cs typeface="Times New Roman" pitchFamily="18" charset="0"/>
              </a:rPr>
              <a:t>values </a:t>
            </a:r>
            <a:r>
              <a:rPr lang="en-GB" altLang="en-US" sz="1400" dirty="0" smtClean="0">
                <a:latin typeface="+mj-lt"/>
                <a:ea typeface="Calibri" pitchFamily="34" charset="0"/>
                <a:cs typeface="Times New Roman" pitchFamily="18" charset="0"/>
              </a:rPr>
              <a:t>with HV set at the nominal value: </a:t>
            </a:r>
            <a:r>
              <a:rPr lang="en-GB" altLang="en-US" sz="1400" dirty="0">
                <a:latin typeface="+mj-lt"/>
                <a:ea typeface="Calibri" pitchFamily="34" charset="0"/>
                <a:cs typeface="Times New Roman" pitchFamily="18" charset="0"/>
              </a:rPr>
              <a:t>2050 V</a:t>
            </a:r>
            <a:r>
              <a:rPr lang="en-GB" altLang="en-US" sz="1400" dirty="0" smtClean="0">
                <a:solidFill>
                  <a:srgbClr val="0000FF"/>
                </a:solidFill>
                <a:latin typeface="+mj-lt"/>
                <a:ea typeface="Calibri" pitchFamily="34" charset="0"/>
                <a:cs typeface="Times New Roman" pitchFamily="18" charset="0"/>
              </a:rPr>
              <a:t>.</a:t>
            </a:r>
            <a:endParaRPr kumimoji="0" lang="en-GB" altLang="en-US" sz="1400" b="0" i="0" u="none" strike="noStrike" cap="none" normalizeH="0" baseline="0" dirty="0" smtClean="0">
              <a:ln>
                <a:noFill/>
              </a:ln>
              <a:solidFill>
                <a:srgbClr val="0000FF"/>
              </a:solidFill>
              <a:effectLst/>
              <a:latin typeface="+mj-lt"/>
              <a:cs typeface="Times New Roman" pitchFamily="18" charset="0"/>
            </a:endParaRPr>
          </a:p>
        </p:txBody>
      </p:sp>
      <p:sp>
        <p:nvSpPr>
          <p:cNvPr id="3" name="Segnaposto data 2"/>
          <p:cNvSpPr>
            <a:spLocks noGrp="1"/>
          </p:cNvSpPr>
          <p:nvPr>
            <p:ph type="dt" sz="half" idx="10"/>
          </p:nvPr>
        </p:nvSpPr>
        <p:spPr/>
        <p:txBody>
          <a:bodyPr/>
          <a:lstStyle/>
          <a:p>
            <a:r>
              <a:rPr lang="en-US" dirty="0" smtClean="0"/>
              <a:t>02/12/2013</a:t>
            </a:r>
            <a:endParaRPr lang="en-GB" dirty="0"/>
          </a:p>
        </p:txBody>
      </p:sp>
      <p:grpSp>
        <p:nvGrpSpPr>
          <p:cNvPr id="11" name="Group 10"/>
          <p:cNvGrpSpPr/>
          <p:nvPr/>
        </p:nvGrpSpPr>
        <p:grpSpPr>
          <a:xfrm>
            <a:off x="7783190" y="1812648"/>
            <a:ext cx="1109290" cy="1112296"/>
            <a:chOff x="7783190" y="1110727"/>
            <a:chExt cx="1109290" cy="1112296"/>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3190" y="1110727"/>
              <a:ext cx="1109290" cy="111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532440" y="1844824"/>
              <a:ext cx="360040" cy="37819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Footer Placeholder 11"/>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13" name="Slide Number Placeholder 12"/>
          <p:cNvSpPr>
            <a:spLocks noGrp="1"/>
          </p:cNvSpPr>
          <p:nvPr>
            <p:ph type="sldNum" sz="quarter" idx="12"/>
          </p:nvPr>
        </p:nvSpPr>
        <p:spPr/>
        <p:txBody>
          <a:bodyPr/>
          <a:lstStyle/>
          <a:p>
            <a:fld id="{F7C2CCA3-A480-4C40-876F-7A9777C8E623}" type="slidenum">
              <a:rPr lang="en-GB" smtClean="0"/>
              <a:t>21</a:t>
            </a:fld>
            <a:endParaRPr lang="en-GB"/>
          </a:p>
        </p:txBody>
      </p:sp>
      <p:grpSp>
        <p:nvGrpSpPr>
          <p:cNvPr id="19" name="Group 18"/>
          <p:cNvGrpSpPr/>
          <p:nvPr/>
        </p:nvGrpSpPr>
        <p:grpSpPr>
          <a:xfrm>
            <a:off x="1043608" y="1916832"/>
            <a:ext cx="6561322" cy="3456384"/>
            <a:chOff x="1043608" y="1916832"/>
            <a:chExt cx="6561322" cy="3456384"/>
          </a:xfrm>
        </p:grpSpPr>
        <p:pic>
          <p:nvPicPr>
            <p:cNvPr id="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916832"/>
              <a:ext cx="6561322" cy="33843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652120" y="5085184"/>
              <a:ext cx="1520762" cy="276999"/>
            </a:xfrm>
            <a:prstGeom prst="rect">
              <a:avLst/>
            </a:prstGeom>
            <a:noFill/>
          </p:spPr>
          <p:txBody>
            <a:bodyPr wrap="square" rtlCol="0">
              <a:spAutoFit/>
            </a:bodyPr>
            <a:lstStyle/>
            <a:p>
              <a:r>
                <a:rPr lang="en-US" sz="1200" dirty="0" smtClean="0">
                  <a:latin typeface="+mj-lt"/>
                </a:rPr>
                <a:t>50nA</a:t>
              </a:r>
              <a:r>
                <a:rPr lang="en-GB" sz="1200" dirty="0" smtClean="0">
                  <a:latin typeface="+mj-lt"/>
                </a:rPr>
                <a:t>   </a:t>
              </a:r>
              <a:r>
                <a:rPr lang="en-US" sz="1200" dirty="0" smtClean="0">
                  <a:latin typeface="+mj-lt"/>
                </a:rPr>
                <a:t>200nA</a:t>
              </a:r>
              <a:endParaRPr lang="en-GB" sz="1200" dirty="0">
                <a:latin typeface="+mj-lt"/>
              </a:endParaRPr>
            </a:p>
          </p:txBody>
        </p:sp>
        <p:sp>
          <p:nvSpPr>
            <p:cNvPr id="22" name="TextBox 21"/>
            <p:cNvSpPr txBox="1"/>
            <p:nvPr/>
          </p:nvSpPr>
          <p:spPr>
            <a:xfrm>
              <a:off x="5669287" y="3429000"/>
              <a:ext cx="1520762" cy="276999"/>
            </a:xfrm>
            <a:prstGeom prst="rect">
              <a:avLst/>
            </a:prstGeom>
            <a:noFill/>
          </p:spPr>
          <p:txBody>
            <a:bodyPr wrap="square" rtlCol="0">
              <a:spAutoFit/>
            </a:bodyPr>
            <a:lstStyle/>
            <a:p>
              <a:r>
                <a:rPr lang="en-US" sz="1200" dirty="0" smtClean="0">
                  <a:latin typeface="+mj-lt"/>
                </a:rPr>
                <a:t>50nA</a:t>
              </a:r>
              <a:r>
                <a:rPr lang="en-GB" sz="1200" dirty="0" smtClean="0">
                  <a:latin typeface="+mj-lt"/>
                </a:rPr>
                <a:t>   </a:t>
              </a:r>
              <a:r>
                <a:rPr lang="en-US" sz="1200" dirty="0" smtClean="0">
                  <a:latin typeface="+mj-lt"/>
                </a:rPr>
                <a:t>200nA</a:t>
              </a:r>
              <a:endParaRPr lang="en-GB" sz="1200" dirty="0">
                <a:latin typeface="+mj-lt"/>
              </a:endParaRPr>
            </a:p>
          </p:txBody>
        </p:sp>
        <p:sp>
          <p:nvSpPr>
            <p:cNvPr id="23" name="TextBox 22"/>
            <p:cNvSpPr txBox="1"/>
            <p:nvPr/>
          </p:nvSpPr>
          <p:spPr>
            <a:xfrm>
              <a:off x="3491880" y="3428999"/>
              <a:ext cx="1520762" cy="276999"/>
            </a:xfrm>
            <a:prstGeom prst="rect">
              <a:avLst/>
            </a:prstGeom>
            <a:noFill/>
          </p:spPr>
          <p:txBody>
            <a:bodyPr wrap="square" rtlCol="0">
              <a:spAutoFit/>
            </a:bodyPr>
            <a:lstStyle/>
            <a:p>
              <a:r>
                <a:rPr lang="en-US" sz="1200" dirty="0" smtClean="0">
                  <a:latin typeface="+mj-lt"/>
                </a:rPr>
                <a:t>50nA</a:t>
              </a:r>
              <a:r>
                <a:rPr lang="en-GB" sz="1200" dirty="0" smtClean="0">
                  <a:latin typeface="+mj-lt"/>
                </a:rPr>
                <a:t>   </a:t>
              </a:r>
              <a:r>
                <a:rPr lang="en-US" sz="1200" dirty="0" smtClean="0">
                  <a:latin typeface="+mj-lt"/>
                </a:rPr>
                <a:t>200nA</a:t>
              </a:r>
              <a:endParaRPr lang="en-GB" sz="1200" dirty="0">
                <a:latin typeface="+mj-lt"/>
              </a:endParaRPr>
            </a:p>
          </p:txBody>
        </p:sp>
        <p:sp>
          <p:nvSpPr>
            <p:cNvPr id="24" name="TextBox 23"/>
            <p:cNvSpPr txBox="1"/>
            <p:nvPr/>
          </p:nvSpPr>
          <p:spPr>
            <a:xfrm>
              <a:off x="1259632" y="3429000"/>
              <a:ext cx="1520762" cy="276999"/>
            </a:xfrm>
            <a:prstGeom prst="rect">
              <a:avLst/>
            </a:prstGeom>
            <a:noFill/>
          </p:spPr>
          <p:txBody>
            <a:bodyPr wrap="square" rtlCol="0">
              <a:spAutoFit/>
            </a:bodyPr>
            <a:lstStyle/>
            <a:p>
              <a:r>
                <a:rPr lang="en-US" sz="1200" dirty="0" smtClean="0">
                  <a:latin typeface="+mj-lt"/>
                </a:rPr>
                <a:t>50nA</a:t>
              </a:r>
              <a:r>
                <a:rPr lang="en-GB" sz="1200" dirty="0" smtClean="0">
                  <a:latin typeface="+mj-lt"/>
                </a:rPr>
                <a:t>   </a:t>
              </a:r>
              <a:r>
                <a:rPr lang="en-US" sz="1200" dirty="0" smtClean="0">
                  <a:latin typeface="+mj-lt"/>
                </a:rPr>
                <a:t>200nA</a:t>
              </a:r>
              <a:endParaRPr lang="en-GB" sz="1200" dirty="0">
                <a:latin typeface="+mj-lt"/>
              </a:endParaRPr>
            </a:p>
          </p:txBody>
        </p:sp>
        <p:sp>
          <p:nvSpPr>
            <p:cNvPr id="25" name="TextBox 24"/>
            <p:cNvSpPr txBox="1"/>
            <p:nvPr/>
          </p:nvSpPr>
          <p:spPr>
            <a:xfrm>
              <a:off x="1259632" y="5096217"/>
              <a:ext cx="1520762" cy="276999"/>
            </a:xfrm>
            <a:prstGeom prst="rect">
              <a:avLst/>
            </a:prstGeom>
            <a:noFill/>
          </p:spPr>
          <p:txBody>
            <a:bodyPr wrap="square" rtlCol="0">
              <a:spAutoFit/>
            </a:bodyPr>
            <a:lstStyle/>
            <a:p>
              <a:r>
                <a:rPr lang="en-US" sz="1200" dirty="0" smtClean="0">
                  <a:latin typeface="+mj-lt"/>
                </a:rPr>
                <a:t>50nA</a:t>
              </a:r>
              <a:r>
                <a:rPr lang="en-GB" sz="1200" dirty="0" smtClean="0">
                  <a:latin typeface="+mj-lt"/>
                </a:rPr>
                <a:t>   </a:t>
              </a:r>
              <a:r>
                <a:rPr lang="en-US" sz="1200" dirty="0" smtClean="0">
                  <a:latin typeface="+mj-lt"/>
                </a:rPr>
                <a:t>200nA</a:t>
              </a:r>
              <a:endParaRPr lang="en-GB" sz="1200" dirty="0">
                <a:latin typeface="+mj-lt"/>
              </a:endParaRPr>
            </a:p>
          </p:txBody>
        </p:sp>
        <p:sp>
          <p:nvSpPr>
            <p:cNvPr id="26" name="TextBox 25"/>
            <p:cNvSpPr txBox="1"/>
            <p:nvPr/>
          </p:nvSpPr>
          <p:spPr>
            <a:xfrm>
              <a:off x="3483286" y="5096217"/>
              <a:ext cx="1520762" cy="276999"/>
            </a:xfrm>
            <a:prstGeom prst="rect">
              <a:avLst/>
            </a:prstGeom>
            <a:noFill/>
          </p:spPr>
          <p:txBody>
            <a:bodyPr wrap="square" rtlCol="0">
              <a:spAutoFit/>
            </a:bodyPr>
            <a:lstStyle/>
            <a:p>
              <a:r>
                <a:rPr lang="en-US" sz="1200" dirty="0" smtClean="0">
                  <a:latin typeface="+mj-lt"/>
                </a:rPr>
                <a:t>50nA</a:t>
              </a:r>
              <a:r>
                <a:rPr lang="en-GB" sz="1200" dirty="0" smtClean="0">
                  <a:latin typeface="+mj-lt"/>
                </a:rPr>
                <a:t>   </a:t>
              </a:r>
              <a:r>
                <a:rPr lang="en-US" sz="1200" dirty="0" smtClean="0">
                  <a:latin typeface="+mj-lt"/>
                </a:rPr>
                <a:t>200nA</a:t>
              </a:r>
              <a:endParaRPr lang="en-GB" sz="1200" dirty="0">
                <a:latin typeface="+mj-lt"/>
              </a:endParaRPr>
            </a:p>
          </p:txBody>
        </p:sp>
      </p:grpSp>
    </p:spTree>
    <p:extLst>
      <p:ext uri="{BB962C8B-B14F-4D97-AF65-F5344CB8AC3E}">
        <p14:creationId xmlns:p14="http://schemas.microsoft.com/office/powerpoint/2010/main" val="1201275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US" sz="4000" dirty="0" smtClean="0"/>
              <a:t>Specific charge dose vs. time: </a:t>
            </a:r>
            <a:br>
              <a:rPr lang="en-US" sz="4000" dirty="0" smtClean="0"/>
            </a:br>
            <a:r>
              <a:rPr lang="en-US" sz="4000" dirty="0" smtClean="0"/>
              <a:t>the integral of </a:t>
            </a:r>
            <a:r>
              <a:rPr lang="en-US" sz="4000" dirty="0" err="1" smtClean="0"/>
              <a:t>I</a:t>
            </a:r>
            <a:r>
              <a:rPr lang="en-US" sz="4000" baseline="-25000" dirty="0" err="1"/>
              <a:t>a</a:t>
            </a:r>
            <a:endParaRPr lang="en-GB" sz="4000" baseline="-250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Segnaposto data 2"/>
          <p:cNvSpPr>
            <a:spLocks noGrp="1"/>
          </p:cNvSpPr>
          <p:nvPr>
            <p:ph type="dt" sz="half" idx="10"/>
          </p:nvPr>
        </p:nvSpPr>
        <p:spPr/>
        <p:txBody>
          <a:bodyPr/>
          <a:lstStyle/>
          <a:p>
            <a:r>
              <a:rPr lang="en-US" smtClean="0"/>
              <a:t>02/12/2013</a:t>
            </a:r>
            <a:endParaRPr lang="en-GB"/>
          </a:p>
        </p:txBody>
      </p:sp>
      <p:sp>
        <p:nvSpPr>
          <p:cNvPr id="5" name="Rectangle 3"/>
          <p:cNvSpPr>
            <a:spLocks noChangeArrowheads="1"/>
          </p:cNvSpPr>
          <p:nvPr/>
        </p:nvSpPr>
        <p:spPr bwMode="auto">
          <a:xfrm>
            <a:off x="755576" y="4996333"/>
            <a:ext cx="7560840" cy="138499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altLang="en-US" sz="1400" dirty="0">
                <a:latin typeface="+mj-lt"/>
                <a:ea typeface="Calibri" pitchFamily="34" charset="0"/>
                <a:cs typeface="Times New Roman" pitchFamily="18" charset="0"/>
              </a:rPr>
              <a:t>I</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ntegral of </a:t>
            </a:r>
            <a:r>
              <a:rPr kumimoji="0" lang="en-GB" altLang="en-US" sz="1400" b="0" i="0" u="none" strike="noStrike" cap="none" normalizeH="0" baseline="0" dirty="0" err="1" smtClean="0">
                <a:ln>
                  <a:noFill/>
                </a:ln>
                <a:solidFill>
                  <a:schemeClr val="tx1"/>
                </a:solidFill>
                <a:effectLst/>
                <a:latin typeface="+mj-lt"/>
                <a:ea typeface="Calibri" pitchFamily="34" charset="0"/>
                <a:cs typeface="Times New Roman" pitchFamily="18" charset="0"/>
              </a:rPr>
              <a:t>I</a:t>
            </a:r>
            <a:r>
              <a:rPr kumimoji="0" lang="en-GB" altLang="en-US" sz="1400" b="0" i="0" u="none" strike="noStrike" cap="none" normalizeH="0" baseline="-30000" dirty="0" err="1" smtClean="0">
                <a:ln>
                  <a:noFill/>
                </a:ln>
                <a:solidFill>
                  <a:schemeClr val="tx1"/>
                </a:solidFill>
                <a:effectLst/>
                <a:latin typeface="+mj-lt"/>
                <a:ea typeface="Calibri" pitchFamily="34" charset="0"/>
                <a:cs typeface="Times New Roman" pitchFamily="18" charset="0"/>
              </a:rPr>
              <a:t>a</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in the RICH0</a:t>
            </a:r>
            <a:r>
              <a:rPr lang="en-GB" altLang="en-US" sz="1400" dirty="0">
                <a:latin typeface="+mj-lt"/>
                <a:ea typeface="Calibri" pitchFamily="34" charset="0"/>
                <a:cs typeface="Times New Roman" pitchFamily="18" charset="0"/>
              </a:rPr>
              <a:t>.</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Periods with enhanced slope refers to high luminosity period (pp 2011) or background contaminated period (second half of 2012) or the </a:t>
            </a:r>
            <a:r>
              <a:rPr kumimoji="0" lang="en-GB" altLang="en-US" sz="1400" b="0" i="0" u="none" strike="noStrike" cap="none" normalizeH="0" baseline="0" dirty="0" err="1" smtClean="0">
                <a:ln>
                  <a:noFill/>
                </a:ln>
                <a:solidFill>
                  <a:schemeClr val="tx1"/>
                </a:solidFill>
                <a:effectLst/>
                <a:latin typeface="+mj-lt"/>
                <a:ea typeface="Calibri" pitchFamily="34" charset="0"/>
                <a:cs typeface="Times New Roman" pitchFamily="18" charset="0"/>
              </a:rPr>
              <a:t>pPb</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period (beginnings 2013). A pedestal value of 1 </a:t>
            </a:r>
            <a:r>
              <a:rPr kumimoji="0" lang="en-GB" altLang="en-US" sz="1400" b="0" i="0" u="none" strike="noStrike" cap="none" normalizeH="0" baseline="0" dirty="0" err="1" smtClean="0">
                <a:ln>
                  <a:noFill/>
                </a:ln>
                <a:solidFill>
                  <a:schemeClr val="tx1"/>
                </a:solidFill>
                <a:effectLst/>
                <a:latin typeface="+mj-lt"/>
                <a:ea typeface="Calibri" pitchFamily="34" charset="0"/>
                <a:cs typeface="Times New Roman" pitchFamily="18" charset="0"/>
              </a:rPr>
              <a:t>nA</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has been subtracted to the </a:t>
            </a:r>
            <a:r>
              <a:rPr lang="en-GB" altLang="en-US" sz="1400" dirty="0" smtClean="0">
                <a:solidFill>
                  <a:prstClr val="black"/>
                </a:solidFill>
                <a:latin typeface="+mj-lt"/>
                <a:ea typeface="Calibri" pitchFamily="34" charset="0"/>
                <a:cs typeface="Times New Roman" pitchFamily="18" charset="0"/>
              </a:rPr>
              <a:t>I</a:t>
            </a:r>
            <a:r>
              <a:rPr lang="en-GB" altLang="en-US" sz="1400" baseline="-30000" dirty="0" smtClean="0">
                <a:solidFill>
                  <a:prstClr val="black"/>
                </a:solidFill>
                <a:latin typeface="+mj-lt"/>
                <a:ea typeface="Calibri" pitchFamily="34" charset="0"/>
                <a:cs typeface="Times New Roman" pitchFamily="18" charset="0"/>
              </a:rPr>
              <a:t>a</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a:t>
            </a:r>
            <a:endParaRPr lang="en-GB" altLang="en-US" sz="1400" dirty="0">
              <a:latin typeface="+mj-lt"/>
              <a:ea typeface="Calibri" pitchFamily="34" charset="0"/>
              <a:cs typeface="Times New Roman" pitchFamily="18" charset="0"/>
            </a:endParaRPr>
          </a:p>
          <a:p>
            <a:pPr lvl="0" fontAlgn="base">
              <a:spcBef>
                <a:spcPct val="0"/>
              </a:spcBef>
              <a:spcAft>
                <a:spcPct val="0"/>
              </a:spcAft>
            </a:pPr>
            <a:endPar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fontAlgn="base">
              <a:spcBef>
                <a:spcPct val="0"/>
              </a:spcBef>
              <a:spcAft>
                <a:spcPct val="0"/>
              </a:spcAft>
            </a:pPr>
            <a:r>
              <a:rPr lang="en-US" sz="1400" dirty="0">
                <a:solidFill>
                  <a:srgbClr val="0000FF"/>
                </a:solidFill>
                <a:latin typeface="+mj-lt"/>
              </a:rPr>
              <a:t>About 72 % of the specific charge dose from pp collisions whereas the 28% from </a:t>
            </a:r>
            <a:r>
              <a:rPr lang="en-US" sz="1400" dirty="0" err="1">
                <a:solidFill>
                  <a:srgbClr val="0000FF"/>
                </a:solidFill>
                <a:latin typeface="+mj-lt"/>
              </a:rPr>
              <a:t>PbPb</a:t>
            </a:r>
            <a:r>
              <a:rPr lang="en-US" sz="1400" dirty="0">
                <a:solidFill>
                  <a:srgbClr val="0000FF"/>
                </a:solidFill>
                <a:latin typeface="+mj-lt"/>
              </a:rPr>
              <a:t> and </a:t>
            </a:r>
            <a:r>
              <a:rPr lang="en-US" sz="1400" dirty="0" err="1">
                <a:solidFill>
                  <a:srgbClr val="0000FF"/>
                </a:solidFill>
                <a:latin typeface="+mj-lt"/>
              </a:rPr>
              <a:t>pPb</a:t>
            </a:r>
            <a:r>
              <a:rPr lang="en-US" sz="1400" dirty="0">
                <a:solidFill>
                  <a:srgbClr val="0000FF"/>
                </a:solidFill>
                <a:latin typeface="+mj-lt"/>
              </a:rPr>
              <a:t>. Contributions expected from TDR (1998) were: 4/5 from pp and 1/5 </a:t>
            </a:r>
            <a:r>
              <a:rPr lang="en-US" sz="1400" dirty="0" err="1">
                <a:solidFill>
                  <a:srgbClr val="0000FF"/>
                </a:solidFill>
                <a:latin typeface="+mj-lt"/>
              </a:rPr>
              <a:t>frm</a:t>
            </a:r>
            <a:r>
              <a:rPr lang="en-US" sz="1400" dirty="0">
                <a:solidFill>
                  <a:srgbClr val="0000FF"/>
                </a:solidFill>
                <a:latin typeface="+mj-lt"/>
              </a:rPr>
              <a:t> </a:t>
            </a:r>
            <a:r>
              <a:rPr lang="en-US" sz="1400" dirty="0" err="1" smtClean="0">
                <a:solidFill>
                  <a:srgbClr val="0000FF"/>
                </a:solidFill>
                <a:latin typeface="+mj-lt"/>
              </a:rPr>
              <a:t>PbPb</a:t>
            </a:r>
            <a:endParaRPr lang="en-US" sz="1400" dirty="0">
              <a:solidFill>
                <a:srgbClr val="0000FF"/>
              </a:solidFill>
              <a:latin typeface="+mj-lt"/>
            </a:endParaRPr>
          </a:p>
        </p:txBody>
      </p:sp>
      <p:sp>
        <p:nvSpPr>
          <p:cNvPr id="10" name="Footer Placeholder 9"/>
          <p:cNvSpPr>
            <a:spLocks noGrp="1"/>
          </p:cNvSpPr>
          <p:nvPr>
            <p:ph type="ftr" sz="quarter" idx="11"/>
          </p:nvPr>
        </p:nvSpPr>
        <p:spPr/>
        <p:txBody>
          <a:bodyPr/>
          <a:lstStyle/>
          <a:p>
            <a:r>
              <a:rPr lang="en-GB" smtClean="0"/>
              <a:t>G.De Cataldo RICH 2013 </a:t>
            </a:r>
            <a:endParaRPr lang="en-GB"/>
          </a:p>
        </p:txBody>
      </p:sp>
      <p:sp>
        <p:nvSpPr>
          <p:cNvPr id="15" name="Slide Number Placeholder 14"/>
          <p:cNvSpPr>
            <a:spLocks noGrp="1"/>
          </p:cNvSpPr>
          <p:nvPr>
            <p:ph type="sldNum" sz="quarter" idx="12"/>
          </p:nvPr>
        </p:nvSpPr>
        <p:spPr/>
        <p:txBody>
          <a:bodyPr/>
          <a:lstStyle/>
          <a:p>
            <a:fld id="{F7C2CCA3-A480-4C40-876F-7A9777C8E623}" type="slidenum">
              <a:rPr lang="en-GB" smtClean="0"/>
              <a:t>22</a:t>
            </a:fld>
            <a:endParaRPr lang="en-GB"/>
          </a:p>
        </p:txBody>
      </p:sp>
      <p:grpSp>
        <p:nvGrpSpPr>
          <p:cNvPr id="28" name="Group 27"/>
          <p:cNvGrpSpPr/>
          <p:nvPr/>
        </p:nvGrpSpPr>
        <p:grpSpPr>
          <a:xfrm>
            <a:off x="1172699" y="1500173"/>
            <a:ext cx="6351629" cy="3368987"/>
            <a:chOff x="1172699" y="1407259"/>
            <a:chExt cx="6351629" cy="3368987"/>
          </a:xfrm>
        </p:grpSpPr>
        <p:grpSp>
          <p:nvGrpSpPr>
            <p:cNvPr id="29" name="Gruppo 12"/>
            <p:cNvGrpSpPr/>
            <p:nvPr/>
          </p:nvGrpSpPr>
          <p:grpSpPr>
            <a:xfrm>
              <a:off x="1172699" y="1407259"/>
              <a:ext cx="6279621" cy="3173869"/>
              <a:chOff x="1259632" y="1556792"/>
              <a:chExt cx="6980130" cy="3600400"/>
            </a:xfrm>
          </p:grpSpPr>
          <p:pic>
            <p:nvPicPr>
              <p:cNvPr id="42"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980130" cy="36004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Connettore 2 10"/>
              <p:cNvCxnSpPr/>
              <p:nvPr/>
            </p:nvCxnSpPr>
            <p:spPr>
              <a:xfrm>
                <a:off x="2627784" y="2060848"/>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CasellaDiTesto 11"/>
              <p:cNvSpPr txBox="1"/>
              <p:nvPr/>
            </p:nvSpPr>
            <p:spPr>
              <a:xfrm>
                <a:off x="1573399" y="1844825"/>
                <a:ext cx="2060642" cy="314224"/>
              </a:xfrm>
              <a:prstGeom prst="rect">
                <a:avLst/>
              </a:prstGeom>
              <a:noFill/>
            </p:spPr>
            <p:txBody>
              <a:bodyPr wrap="none" rtlCol="0">
                <a:spAutoFit/>
              </a:bodyPr>
              <a:lstStyle/>
              <a:p>
                <a:r>
                  <a:rPr lang="it-IT" sz="1200" dirty="0" smtClean="0"/>
                  <a:t>From p-Pb collisions 2013</a:t>
                </a:r>
                <a:endParaRPr lang="it-IT" sz="1200" dirty="0"/>
              </a:p>
            </p:txBody>
          </p:sp>
        </p:grpSp>
        <p:sp>
          <p:nvSpPr>
            <p:cNvPr id="30" name="TextBox 29"/>
            <p:cNvSpPr txBox="1"/>
            <p:nvPr/>
          </p:nvSpPr>
          <p:spPr>
            <a:xfrm>
              <a:off x="3407264" y="4489375"/>
              <a:ext cx="1986441" cy="246221"/>
            </a:xfrm>
            <a:prstGeom prst="rect">
              <a:avLst/>
            </a:prstGeom>
            <a:noFill/>
            <a:ln>
              <a:noFill/>
            </a:ln>
          </p:spPr>
          <p:txBody>
            <a:bodyPr wrap="none" rtlCol="0">
              <a:spAutoFit/>
            </a:bodyPr>
            <a:lstStyle/>
            <a:p>
              <a:r>
                <a:rPr lang="en-US" sz="1000" dirty="0" smtClean="0">
                  <a:latin typeface="+mj-lt"/>
                </a:rPr>
                <a:t>2010      2011            2012      2013</a:t>
              </a:r>
              <a:endParaRPr lang="en-GB" sz="1000" dirty="0">
                <a:latin typeface="+mj-lt"/>
              </a:endParaRPr>
            </a:p>
          </p:txBody>
        </p:sp>
        <p:cxnSp>
          <p:nvCxnSpPr>
            <p:cNvPr id="31" name="Straight Connector 30"/>
            <p:cNvCxnSpPr/>
            <p:nvPr/>
          </p:nvCxnSpPr>
          <p:spPr>
            <a:xfrm flipV="1">
              <a:off x="3779912" y="3212976"/>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55976" y="3212976"/>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32040" y="3212976"/>
              <a:ext cx="0"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37887" y="4530025"/>
              <a:ext cx="1986441" cy="246221"/>
            </a:xfrm>
            <a:prstGeom prst="rect">
              <a:avLst/>
            </a:prstGeom>
            <a:noFill/>
            <a:ln>
              <a:noFill/>
            </a:ln>
          </p:spPr>
          <p:txBody>
            <a:bodyPr wrap="none" rtlCol="0">
              <a:spAutoFit/>
            </a:bodyPr>
            <a:lstStyle/>
            <a:p>
              <a:r>
                <a:rPr lang="en-US" sz="1000" dirty="0" smtClean="0">
                  <a:latin typeface="+mj-lt"/>
                </a:rPr>
                <a:t>2010      2011            2012      2013</a:t>
              </a:r>
              <a:endParaRPr lang="en-GB" sz="1000" dirty="0">
                <a:latin typeface="+mj-lt"/>
              </a:endParaRPr>
            </a:p>
          </p:txBody>
        </p:sp>
        <p:sp>
          <p:nvSpPr>
            <p:cNvPr id="35" name="TextBox 34"/>
            <p:cNvSpPr txBox="1"/>
            <p:nvPr/>
          </p:nvSpPr>
          <p:spPr>
            <a:xfrm>
              <a:off x="1331640" y="4509120"/>
              <a:ext cx="1986441" cy="246221"/>
            </a:xfrm>
            <a:prstGeom prst="rect">
              <a:avLst/>
            </a:prstGeom>
            <a:noFill/>
            <a:ln>
              <a:noFill/>
            </a:ln>
          </p:spPr>
          <p:txBody>
            <a:bodyPr wrap="none" rtlCol="0">
              <a:spAutoFit/>
            </a:bodyPr>
            <a:lstStyle/>
            <a:p>
              <a:r>
                <a:rPr lang="en-US" sz="1000" dirty="0" smtClean="0">
                  <a:latin typeface="+mj-lt"/>
                </a:rPr>
                <a:t>2010      2011            2012      2013</a:t>
              </a:r>
              <a:endParaRPr lang="en-GB" sz="1000" dirty="0">
                <a:latin typeface="+mj-lt"/>
              </a:endParaRPr>
            </a:p>
          </p:txBody>
        </p:sp>
        <p:sp>
          <p:nvSpPr>
            <p:cNvPr id="36" name="TextBox 35"/>
            <p:cNvSpPr txBox="1"/>
            <p:nvPr/>
          </p:nvSpPr>
          <p:spPr>
            <a:xfrm>
              <a:off x="1331640" y="2871082"/>
              <a:ext cx="1986441" cy="246221"/>
            </a:xfrm>
            <a:prstGeom prst="rect">
              <a:avLst/>
            </a:prstGeom>
            <a:noFill/>
            <a:ln>
              <a:noFill/>
            </a:ln>
          </p:spPr>
          <p:txBody>
            <a:bodyPr wrap="none" rtlCol="0">
              <a:spAutoFit/>
            </a:bodyPr>
            <a:lstStyle/>
            <a:p>
              <a:r>
                <a:rPr lang="en-US" sz="1000" dirty="0" smtClean="0">
                  <a:latin typeface="+mj-lt"/>
                </a:rPr>
                <a:t>2010      2011            2012      2013</a:t>
              </a:r>
              <a:endParaRPr lang="en-GB" sz="1000" dirty="0">
                <a:latin typeface="+mj-lt"/>
              </a:endParaRPr>
            </a:p>
          </p:txBody>
        </p:sp>
        <p:sp>
          <p:nvSpPr>
            <p:cNvPr id="37" name="TextBox 36"/>
            <p:cNvSpPr txBox="1"/>
            <p:nvPr/>
          </p:nvSpPr>
          <p:spPr>
            <a:xfrm>
              <a:off x="3419872" y="2852936"/>
              <a:ext cx="1986441" cy="246221"/>
            </a:xfrm>
            <a:prstGeom prst="rect">
              <a:avLst/>
            </a:prstGeom>
            <a:noFill/>
            <a:ln>
              <a:noFill/>
            </a:ln>
          </p:spPr>
          <p:txBody>
            <a:bodyPr wrap="none" rtlCol="0">
              <a:spAutoFit/>
            </a:bodyPr>
            <a:lstStyle/>
            <a:p>
              <a:r>
                <a:rPr lang="en-US" sz="1000" dirty="0" smtClean="0">
                  <a:latin typeface="+mj-lt"/>
                </a:rPr>
                <a:t>2010      2011            2012      2013</a:t>
              </a:r>
              <a:endParaRPr lang="en-GB" sz="1000" dirty="0">
                <a:latin typeface="+mj-lt"/>
              </a:endParaRPr>
            </a:p>
          </p:txBody>
        </p:sp>
        <p:sp>
          <p:nvSpPr>
            <p:cNvPr id="38" name="TextBox 37"/>
            <p:cNvSpPr txBox="1"/>
            <p:nvPr/>
          </p:nvSpPr>
          <p:spPr>
            <a:xfrm>
              <a:off x="5508104" y="2852936"/>
              <a:ext cx="1986441" cy="246221"/>
            </a:xfrm>
            <a:prstGeom prst="rect">
              <a:avLst/>
            </a:prstGeom>
            <a:noFill/>
            <a:ln>
              <a:noFill/>
            </a:ln>
          </p:spPr>
          <p:txBody>
            <a:bodyPr wrap="none" rtlCol="0">
              <a:spAutoFit/>
            </a:bodyPr>
            <a:lstStyle/>
            <a:p>
              <a:r>
                <a:rPr lang="en-US" sz="1000" dirty="0" smtClean="0">
                  <a:latin typeface="+mj-lt"/>
                </a:rPr>
                <a:t>2010      2011            2012      2013</a:t>
              </a:r>
              <a:endParaRPr lang="en-GB" sz="1000" dirty="0">
                <a:latin typeface="+mj-lt"/>
              </a:endParaRPr>
            </a:p>
          </p:txBody>
        </p:sp>
        <p:cxnSp>
          <p:nvCxnSpPr>
            <p:cNvPr id="39" name="Straight Connector 38"/>
            <p:cNvCxnSpPr/>
            <p:nvPr/>
          </p:nvCxnSpPr>
          <p:spPr>
            <a:xfrm flipV="1">
              <a:off x="3779912" y="162880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355976" y="162880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932040" y="1628800"/>
              <a:ext cx="0" cy="115212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5330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Delivered specific charge dose on </a:t>
            </a:r>
            <a:r>
              <a:rPr lang="en-US" dirty="0" err="1">
                <a:solidFill>
                  <a:srgbClr val="04617B"/>
                </a:solidFill>
              </a:rPr>
              <a:t>CsI</a:t>
            </a:r>
            <a:r>
              <a:rPr lang="en-US" dirty="0">
                <a:solidFill>
                  <a:srgbClr val="04617B"/>
                </a:solidFill>
              </a:rPr>
              <a:t> </a:t>
            </a:r>
            <a:r>
              <a:rPr lang="en-US" dirty="0" smtClean="0">
                <a:solidFill>
                  <a:srgbClr val="04617B"/>
                </a:solidFill>
              </a:rPr>
              <a:t>photocathode </a:t>
            </a:r>
            <a:r>
              <a:rPr lang="en-US" dirty="0">
                <a:solidFill>
                  <a:srgbClr val="04617B"/>
                </a:solidFill>
              </a:rPr>
              <a:t>pads </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19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64" y="1988840"/>
            <a:ext cx="5734050" cy="3286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83568" y="5355793"/>
            <a:ext cx="770485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ct val="0"/>
              </a:spcAft>
              <a:buFont typeface="Arial" panose="020B0604020202020204" pitchFamily="34" charset="0"/>
              <a:buChar char="•"/>
            </a:pPr>
            <a:r>
              <a:rPr lang="en-GB" altLang="en-US" sz="1400" dirty="0">
                <a:latin typeface="+mj-lt"/>
                <a:ea typeface="Calibri" pitchFamily="34" charset="0"/>
                <a:cs typeface="Times New Roman" pitchFamily="18" charset="0"/>
              </a:rPr>
              <a:t>S</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pecific charge dose delivered by the 42 HV sectors </a:t>
            </a:r>
            <a:r>
              <a:rPr lang="en-GB" altLang="en-US" sz="1400" dirty="0" smtClean="0">
                <a:latin typeface="+mj-lt"/>
                <a:ea typeface="Calibri" pitchFamily="34" charset="0"/>
                <a:cs typeface="Times New Roman" pitchFamily="18" charset="0"/>
              </a:rPr>
              <a:t>on </a:t>
            </a:r>
            <a:r>
              <a:rPr lang="en-GB" altLang="en-US" sz="1400" dirty="0">
                <a:latin typeface="+mj-lt"/>
                <a:ea typeface="Calibri" pitchFamily="34" charset="0"/>
                <a:cs typeface="Times New Roman" pitchFamily="18" charset="0"/>
              </a:rPr>
              <a:t>the corresponding </a:t>
            </a:r>
            <a:r>
              <a:rPr lang="en-GB" altLang="en-US" sz="1400" dirty="0" smtClean="0">
                <a:latin typeface="+mj-lt"/>
                <a:ea typeface="Calibri" pitchFamily="34" charset="0"/>
                <a:cs typeface="Times New Roman" pitchFamily="18" charset="0"/>
              </a:rPr>
              <a:t>photocathodes</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during the LHC run period 2010-2013; run types pp, p-</a:t>
            </a:r>
            <a:r>
              <a:rPr kumimoji="0" lang="en-GB" altLang="en-US" sz="1400" b="0" i="0" u="none" strike="noStrike" cap="none" normalizeH="0" baseline="0" dirty="0" err="1" smtClean="0">
                <a:ln>
                  <a:noFill/>
                </a:ln>
                <a:solidFill>
                  <a:schemeClr val="tx1"/>
                </a:solidFill>
                <a:effectLst/>
                <a:latin typeface="+mj-lt"/>
                <a:ea typeface="Calibri" pitchFamily="34" charset="0"/>
                <a:cs typeface="Times New Roman" pitchFamily="18" charset="0"/>
              </a:rPr>
              <a:t>Pb</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GB" altLang="en-US" sz="1400" b="0" i="0" u="none" strike="noStrike" cap="none" normalizeH="0" baseline="0" dirty="0" err="1" smtClean="0">
                <a:ln>
                  <a:noFill/>
                </a:ln>
                <a:solidFill>
                  <a:schemeClr val="tx1"/>
                </a:solidFill>
                <a:effectLst/>
                <a:latin typeface="+mj-lt"/>
                <a:ea typeface="Calibri" pitchFamily="34" charset="0"/>
                <a:cs typeface="Times New Roman" pitchFamily="18" charset="0"/>
              </a:rPr>
              <a:t>Pb-Pb</a:t>
            </a:r>
            <a:r>
              <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rPr>
              <a:t> are summed on. </a:t>
            </a:r>
          </a:p>
          <a:p>
            <a:pPr marL="285750" lvl="0" indent="-285750" fontAlgn="base">
              <a:spcBef>
                <a:spcPct val="0"/>
              </a:spcBef>
              <a:spcAft>
                <a:spcPct val="0"/>
              </a:spcAft>
              <a:buFont typeface="Arial" panose="020B0604020202020204" pitchFamily="34" charset="0"/>
              <a:buChar char="•"/>
            </a:pPr>
            <a:endParaRPr kumimoji="0" lang="en-GB" altLang="en-US" sz="1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400" dirty="0" smtClean="0">
                <a:solidFill>
                  <a:srgbClr val="0000FF"/>
                </a:solidFill>
                <a:latin typeface="+mj-lt"/>
                <a:ea typeface="Calibri" pitchFamily="34" charset="0"/>
                <a:cs typeface="Times New Roman" pitchFamily="18" charset="0"/>
              </a:rPr>
              <a:t>The average value of 0.015 </a:t>
            </a:r>
            <a:r>
              <a:rPr lang="en-US" altLang="en-US" sz="1400" dirty="0" err="1" smtClean="0">
                <a:solidFill>
                  <a:srgbClr val="0000FF"/>
                </a:solidFill>
                <a:latin typeface="+mj-lt"/>
                <a:ea typeface="Calibri" pitchFamily="34" charset="0"/>
                <a:cs typeface="Times New Roman" pitchFamily="18" charset="0"/>
              </a:rPr>
              <a:t>mC</a:t>
            </a:r>
            <a:r>
              <a:rPr lang="en-US" altLang="en-US" sz="1400" dirty="0" smtClean="0">
                <a:solidFill>
                  <a:srgbClr val="0000FF"/>
                </a:solidFill>
                <a:latin typeface="+mj-lt"/>
                <a:ea typeface="Calibri" pitchFamily="34" charset="0"/>
                <a:cs typeface="Times New Roman" pitchFamily="18" charset="0"/>
              </a:rPr>
              <a:t>/cm2 is well below the threshold of 0.2 </a:t>
            </a:r>
            <a:r>
              <a:rPr lang="en-US" altLang="en-US" sz="1400" dirty="0" err="1" smtClean="0">
                <a:solidFill>
                  <a:srgbClr val="0000FF"/>
                </a:solidFill>
                <a:latin typeface="+mj-lt"/>
                <a:ea typeface="Calibri" pitchFamily="34" charset="0"/>
                <a:cs typeface="Times New Roman" pitchFamily="18" charset="0"/>
              </a:rPr>
              <a:t>mC</a:t>
            </a:r>
            <a:r>
              <a:rPr lang="en-US" altLang="en-US" sz="1400" dirty="0" smtClean="0">
                <a:solidFill>
                  <a:srgbClr val="0000FF"/>
                </a:solidFill>
                <a:latin typeface="+mj-lt"/>
                <a:ea typeface="Calibri" pitchFamily="34" charset="0"/>
                <a:cs typeface="Times New Roman" pitchFamily="18" charset="0"/>
              </a:rPr>
              <a:t>/cm2 for possible </a:t>
            </a:r>
            <a:r>
              <a:rPr lang="en-US" altLang="en-US" sz="1400" dirty="0" err="1" smtClean="0">
                <a:solidFill>
                  <a:srgbClr val="0000FF"/>
                </a:solidFill>
                <a:latin typeface="+mj-lt"/>
                <a:ea typeface="Calibri" pitchFamily="34" charset="0"/>
                <a:cs typeface="Times New Roman" pitchFamily="18" charset="0"/>
              </a:rPr>
              <a:t>CsI</a:t>
            </a:r>
            <a:r>
              <a:rPr lang="en-US" altLang="en-US" sz="1400" dirty="0" smtClean="0">
                <a:solidFill>
                  <a:srgbClr val="0000FF"/>
                </a:solidFill>
                <a:latin typeface="+mj-lt"/>
                <a:ea typeface="Calibri" pitchFamily="34" charset="0"/>
                <a:cs typeface="Times New Roman" pitchFamily="18" charset="0"/>
              </a:rPr>
              <a:t> ageing effects. On the base of the LHC scheduled program </a:t>
            </a:r>
            <a:r>
              <a:rPr lang="en-GB" altLang="en-US" sz="1400" dirty="0" smtClean="0">
                <a:solidFill>
                  <a:srgbClr val="0000FF"/>
                </a:solidFill>
                <a:latin typeface="+mj-lt"/>
                <a:ea typeface="Calibri" pitchFamily="34" charset="0"/>
                <a:cs typeface="Times New Roman" pitchFamily="18" charset="0"/>
              </a:rPr>
              <a:t>there exist </a:t>
            </a:r>
            <a:r>
              <a:rPr lang="en-US" altLang="en-US" sz="1400" dirty="0" smtClean="0">
                <a:solidFill>
                  <a:srgbClr val="0000FF"/>
                </a:solidFill>
                <a:latin typeface="+mj-lt"/>
                <a:ea typeface="Calibri" pitchFamily="34" charset="0"/>
                <a:cs typeface="Times New Roman" pitchFamily="18" charset="0"/>
              </a:rPr>
              <a:t>still safe margin up to 2021!</a:t>
            </a:r>
            <a:endParaRPr kumimoji="0" lang="en-GB" altLang="en-US" sz="1400" b="0" i="0" u="none" strike="noStrike" cap="none" normalizeH="0" baseline="0" dirty="0" smtClean="0">
              <a:ln>
                <a:noFill/>
              </a:ln>
              <a:solidFill>
                <a:srgbClr val="0000FF"/>
              </a:solidFill>
              <a:effectLst/>
              <a:latin typeface="+mj-lt"/>
              <a:ea typeface="Calibri" pitchFamily="34" charset="0"/>
              <a:cs typeface="Times New Roman" pitchFamily="18" charset="0"/>
            </a:endParaRPr>
          </a:p>
        </p:txBody>
      </p:sp>
      <p:sp>
        <p:nvSpPr>
          <p:cNvPr id="6" name="Rectangle 5"/>
          <p:cNvSpPr/>
          <p:nvPr/>
        </p:nvSpPr>
        <p:spPr>
          <a:xfrm rot="20215455">
            <a:off x="781428" y="2906450"/>
            <a:ext cx="6552756"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0000FF"/>
                </a:solidFill>
                <a:effectLst>
                  <a:outerShdw blurRad="76200" dist="50800" dir="5400000" algn="tl" rotWithShape="0">
                    <a:srgbClr val="000000">
                      <a:alpha val="65000"/>
                    </a:srgbClr>
                  </a:outerShdw>
                </a:effectLst>
              </a:rPr>
              <a:t>No </a:t>
            </a:r>
            <a:r>
              <a:rPr lang="en-US" sz="2000" b="1" cap="none" spc="50" dirty="0" err="1" smtClean="0">
                <a:ln w="11430"/>
                <a:solidFill>
                  <a:srgbClr val="0000FF"/>
                </a:solidFill>
                <a:effectLst>
                  <a:outerShdw blurRad="76200" dist="50800" dir="5400000" algn="tl" rotWithShape="0">
                    <a:srgbClr val="000000">
                      <a:alpha val="65000"/>
                    </a:srgbClr>
                  </a:outerShdw>
                </a:effectLst>
              </a:rPr>
              <a:t>CsI</a:t>
            </a:r>
            <a:r>
              <a:rPr lang="en-US" sz="2000" b="1" cap="none" spc="50" dirty="0" smtClean="0">
                <a:ln w="11430"/>
                <a:solidFill>
                  <a:srgbClr val="0000FF"/>
                </a:solidFill>
                <a:effectLst>
                  <a:outerShdw blurRad="76200" dist="50800" dir="5400000" algn="tl" rotWithShape="0">
                    <a:srgbClr val="000000">
                      <a:alpha val="65000"/>
                    </a:srgbClr>
                  </a:outerShdw>
                </a:effectLst>
              </a:rPr>
              <a:t> ageing effects should be observed up to 2021</a:t>
            </a:r>
            <a:endParaRPr lang="en-US" sz="2000" b="1" cap="none" spc="50" dirty="0">
              <a:ln w="11430"/>
              <a:solidFill>
                <a:srgbClr val="0000FF"/>
              </a:solidFill>
              <a:effectLst>
                <a:outerShdw blurRad="76200" dist="50800" dir="5400000" algn="tl" rotWithShape="0">
                  <a:srgbClr val="000000">
                    <a:alpha val="65000"/>
                  </a:srgbClr>
                </a:outerShdw>
              </a:effectLst>
            </a:endParaRPr>
          </a:p>
        </p:txBody>
      </p:sp>
      <p:sp>
        <p:nvSpPr>
          <p:cNvPr id="3" name="Segnaposto data 2"/>
          <p:cNvSpPr>
            <a:spLocks noGrp="1"/>
          </p:cNvSpPr>
          <p:nvPr>
            <p:ph type="dt" sz="half" idx="10"/>
          </p:nvPr>
        </p:nvSpPr>
        <p:spPr/>
        <p:txBody>
          <a:bodyPr/>
          <a:lstStyle/>
          <a:p>
            <a:r>
              <a:rPr lang="en-US" dirty="0" smtClean="0"/>
              <a:t>02/12/2013</a:t>
            </a:r>
            <a:endParaRPr lang="en-GB" dirty="0"/>
          </a:p>
        </p:txBody>
      </p:sp>
      <p:sp>
        <p:nvSpPr>
          <p:cNvPr id="9" name="CasellaDiTesto 8"/>
          <p:cNvSpPr txBox="1"/>
          <p:nvPr/>
        </p:nvSpPr>
        <p:spPr>
          <a:xfrm>
            <a:off x="6731514" y="2348880"/>
            <a:ext cx="2304982" cy="2492990"/>
          </a:xfrm>
          <a:prstGeom prst="rect">
            <a:avLst/>
          </a:prstGeom>
          <a:noFill/>
        </p:spPr>
        <p:txBody>
          <a:bodyPr wrap="square" rtlCol="0">
            <a:spAutoFit/>
          </a:bodyPr>
          <a:lstStyle/>
          <a:p>
            <a:pPr lvl="0"/>
            <a:r>
              <a:rPr lang="en-GB" sz="1200" dirty="0">
                <a:solidFill>
                  <a:prstClr val="black"/>
                </a:solidFill>
                <a:latin typeface="+mj-lt"/>
                <a:cs typeface="Arial" panose="020B0604020202020204" pitchFamily="34" charset="0"/>
              </a:rPr>
              <a:t>The </a:t>
            </a:r>
            <a:r>
              <a:rPr lang="en-GB" sz="1200" dirty="0" err="1">
                <a:solidFill>
                  <a:prstClr val="black"/>
                </a:solidFill>
                <a:latin typeface="+mj-lt"/>
                <a:cs typeface="Arial" panose="020B0604020202020204" pitchFamily="34" charset="0"/>
              </a:rPr>
              <a:t>CsI</a:t>
            </a:r>
            <a:r>
              <a:rPr lang="en-GB" sz="1200" dirty="0">
                <a:solidFill>
                  <a:prstClr val="black"/>
                </a:solidFill>
                <a:latin typeface="+mj-lt"/>
                <a:cs typeface="Arial" panose="020B0604020202020204" pitchFamily="34" charset="0"/>
              </a:rPr>
              <a:t> </a:t>
            </a:r>
            <a:r>
              <a:rPr lang="en-GB" sz="1200" dirty="0" smtClean="0">
                <a:solidFill>
                  <a:prstClr val="black"/>
                </a:solidFill>
                <a:latin typeface="+mj-lt"/>
                <a:cs typeface="Arial" panose="020B0604020202020204" pitchFamily="34" charset="0"/>
              </a:rPr>
              <a:t>cathode </a:t>
            </a:r>
            <a:r>
              <a:rPr lang="en-GB" sz="1200" dirty="0">
                <a:solidFill>
                  <a:prstClr val="black"/>
                </a:solidFill>
                <a:latin typeface="+mj-lt"/>
                <a:cs typeface="Arial" panose="020B0604020202020204" pitchFamily="34" charset="0"/>
              </a:rPr>
              <a:t>pad current </a:t>
            </a:r>
            <a:r>
              <a:rPr lang="en-GB" sz="1200" dirty="0" smtClean="0">
                <a:solidFill>
                  <a:prstClr val="black"/>
                </a:solidFill>
                <a:latin typeface="+mj-lt"/>
                <a:cs typeface="Arial" panose="020B0604020202020204" pitchFamily="34" charset="0"/>
              </a:rPr>
              <a:t>from a conservative model can be assumed as </a:t>
            </a:r>
          </a:p>
          <a:p>
            <a:pPr lvl="0" algn="ctr"/>
            <a:r>
              <a:rPr lang="en-GB" sz="1200" dirty="0" err="1" smtClean="0">
                <a:solidFill>
                  <a:prstClr val="black"/>
                </a:solidFill>
                <a:latin typeface="+mj-lt"/>
                <a:cs typeface="Arial" panose="020B0604020202020204" pitchFamily="34" charset="0"/>
              </a:rPr>
              <a:t>I</a:t>
            </a:r>
            <a:r>
              <a:rPr lang="en-GB" sz="1200" baseline="-25000" dirty="0" err="1" smtClean="0">
                <a:solidFill>
                  <a:prstClr val="black"/>
                </a:solidFill>
                <a:latin typeface="+mj-lt"/>
                <a:cs typeface="Arial" panose="020B0604020202020204" pitchFamily="34" charset="0"/>
              </a:rPr>
              <a:t>cp</a:t>
            </a:r>
            <a:r>
              <a:rPr lang="en-GB" sz="1200" dirty="0">
                <a:solidFill>
                  <a:prstClr val="black"/>
                </a:solidFill>
                <a:latin typeface="+mj-lt"/>
                <a:cs typeface="Arial" panose="020B0604020202020204" pitchFamily="34" charset="0"/>
              </a:rPr>
              <a:t>= f*</a:t>
            </a:r>
            <a:r>
              <a:rPr lang="en-GB" sz="1200" dirty="0" err="1">
                <a:solidFill>
                  <a:prstClr val="black"/>
                </a:solidFill>
                <a:latin typeface="+mj-lt"/>
                <a:cs typeface="Arial" panose="020B0604020202020204" pitchFamily="34" charset="0"/>
              </a:rPr>
              <a:t>I</a:t>
            </a:r>
            <a:r>
              <a:rPr lang="en-GB" sz="1200" baseline="-25000" dirty="0" err="1">
                <a:solidFill>
                  <a:prstClr val="black"/>
                </a:solidFill>
                <a:latin typeface="+mj-lt"/>
                <a:cs typeface="Arial" panose="020B0604020202020204" pitchFamily="34" charset="0"/>
              </a:rPr>
              <a:t>a</a:t>
            </a:r>
            <a:r>
              <a:rPr lang="en-GB" sz="1200" dirty="0">
                <a:solidFill>
                  <a:prstClr val="black"/>
                </a:solidFill>
                <a:latin typeface="+mj-lt"/>
                <a:cs typeface="Arial" panose="020B0604020202020204" pitchFamily="34" charset="0"/>
              </a:rPr>
              <a:t> =0.6 </a:t>
            </a:r>
            <a:r>
              <a:rPr lang="en-GB" sz="1200" dirty="0" err="1">
                <a:solidFill>
                  <a:prstClr val="black"/>
                </a:solidFill>
                <a:latin typeface="+mj-lt"/>
                <a:cs typeface="Arial" panose="020B0604020202020204" pitchFamily="34" charset="0"/>
              </a:rPr>
              <a:t>I</a:t>
            </a:r>
            <a:r>
              <a:rPr lang="en-GB" sz="1200" baseline="-25000" dirty="0" err="1">
                <a:solidFill>
                  <a:prstClr val="black"/>
                </a:solidFill>
                <a:latin typeface="+mj-lt"/>
                <a:cs typeface="Arial" panose="020B0604020202020204" pitchFamily="34" charset="0"/>
              </a:rPr>
              <a:t>a</a:t>
            </a:r>
            <a:r>
              <a:rPr lang="en-GB" sz="1200" dirty="0">
                <a:solidFill>
                  <a:prstClr val="black"/>
                </a:solidFill>
                <a:latin typeface="+mj-lt"/>
                <a:cs typeface="Arial" panose="020B0604020202020204" pitchFamily="34" charset="0"/>
              </a:rPr>
              <a:t> </a:t>
            </a:r>
          </a:p>
          <a:p>
            <a:pPr lvl="0"/>
            <a:r>
              <a:rPr lang="en-GB" sz="1200" dirty="0" smtClean="0">
                <a:solidFill>
                  <a:prstClr val="black"/>
                </a:solidFill>
                <a:latin typeface="+mj-lt"/>
                <a:cs typeface="Arial" panose="020B0604020202020204" pitchFamily="34" charset="0"/>
              </a:rPr>
              <a:t>where</a:t>
            </a:r>
          </a:p>
          <a:p>
            <a:pPr lvl="0"/>
            <a:r>
              <a:rPr lang="fr-FR" sz="1200" dirty="0" smtClean="0">
                <a:solidFill>
                  <a:prstClr val="black"/>
                </a:solidFill>
                <a:latin typeface="+mj-lt"/>
                <a:cs typeface="Arial" panose="020B0604020202020204" pitchFamily="34" charset="0"/>
              </a:rPr>
              <a:t>f </a:t>
            </a:r>
            <a:r>
              <a:rPr lang="fr-FR" sz="1200" dirty="0">
                <a:solidFill>
                  <a:prstClr val="black"/>
                </a:solidFill>
                <a:latin typeface="+mj-lt"/>
                <a:cs typeface="Arial" panose="020B0604020202020204" pitchFamily="34" charset="0"/>
              </a:rPr>
              <a:t>= </a:t>
            </a:r>
            <a:r>
              <a:rPr lang="fr-FR" sz="1200" u="sng" dirty="0">
                <a:solidFill>
                  <a:prstClr val="black"/>
                </a:solidFill>
                <a:latin typeface="+mj-lt"/>
                <a:cs typeface="Arial" panose="020B0604020202020204" pitchFamily="34" charset="0"/>
              </a:rPr>
              <a:t>(1/2 + </a:t>
            </a:r>
            <a:r>
              <a:rPr lang="fr-FR" sz="1200" u="sng" dirty="0" err="1">
                <a:solidFill>
                  <a:prstClr val="black"/>
                </a:solidFill>
                <a:latin typeface="+mj-lt"/>
                <a:cs typeface="Arial" panose="020B0604020202020204" pitchFamily="34" charset="0"/>
              </a:rPr>
              <a:t>Nphotons</a:t>
            </a:r>
            <a:r>
              <a:rPr lang="fr-FR" sz="1200" u="sng" dirty="0">
                <a:solidFill>
                  <a:prstClr val="black"/>
                </a:solidFill>
                <a:latin typeface="+mj-lt"/>
                <a:cs typeface="Arial" panose="020B0604020202020204" pitchFamily="34" charset="0"/>
              </a:rPr>
              <a:t>*r</a:t>
            </a:r>
            <a:r>
              <a:rPr lang="fr-FR" sz="1200" u="sng" dirty="0" smtClean="0">
                <a:solidFill>
                  <a:prstClr val="black"/>
                </a:solidFill>
                <a:latin typeface="+mj-lt"/>
                <a:cs typeface="Arial" panose="020B0604020202020204" pitchFamily="34" charset="0"/>
              </a:rPr>
              <a:t>) ;</a:t>
            </a:r>
            <a:endParaRPr lang="fr-FR" sz="1200" b="1" u="sng" dirty="0" smtClean="0">
              <a:solidFill>
                <a:prstClr val="black"/>
              </a:solidFill>
              <a:latin typeface="+mj-lt"/>
              <a:cs typeface="Arial" panose="020B0604020202020204" pitchFamily="34" charset="0"/>
            </a:endParaRPr>
          </a:p>
          <a:p>
            <a:pPr lvl="0"/>
            <a:r>
              <a:rPr lang="fr-FR" sz="1200" dirty="0" smtClean="0">
                <a:solidFill>
                  <a:prstClr val="black"/>
                </a:solidFill>
                <a:latin typeface="+mj-lt"/>
                <a:cs typeface="Arial" panose="020B0604020202020204" pitchFamily="34" charset="0"/>
              </a:rPr>
              <a:t>         (</a:t>
            </a:r>
            <a:r>
              <a:rPr lang="fr-FR" sz="1200" dirty="0">
                <a:solidFill>
                  <a:prstClr val="black"/>
                </a:solidFill>
                <a:latin typeface="+mj-lt"/>
                <a:cs typeface="Arial" panose="020B0604020202020204" pitchFamily="34" charset="0"/>
              </a:rPr>
              <a:t>1+ </a:t>
            </a:r>
            <a:r>
              <a:rPr lang="fr-FR" sz="1200" dirty="0" err="1">
                <a:solidFill>
                  <a:prstClr val="black"/>
                </a:solidFill>
                <a:latin typeface="+mj-lt"/>
                <a:cs typeface="Arial" panose="020B0604020202020204" pitchFamily="34" charset="0"/>
              </a:rPr>
              <a:t>Nphotons</a:t>
            </a:r>
            <a:r>
              <a:rPr lang="fr-FR" sz="1200" dirty="0">
                <a:solidFill>
                  <a:prstClr val="black"/>
                </a:solidFill>
                <a:latin typeface="+mj-lt"/>
                <a:cs typeface="Arial" panose="020B0604020202020204" pitchFamily="34" charset="0"/>
              </a:rPr>
              <a:t>*r</a:t>
            </a:r>
            <a:r>
              <a:rPr lang="fr-FR" sz="1200" dirty="0" smtClean="0">
                <a:solidFill>
                  <a:prstClr val="black"/>
                </a:solidFill>
                <a:latin typeface="+mj-lt"/>
                <a:cs typeface="Arial" panose="020B0604020202020204" pitchFamily="34" charset="0"/>
              </a:rPr>
              <a:t>)</a:t>
            </a:r>
          </a:p>
          <a:p>
            <a:pPr lvl="0"/>
            <a:endParaRPr lang="fr-FR" sz="1200" dirty="0" smtClean="0">
              <a:solidFill>
                <a:prstClr val="black"/>
              </a:solidFill>
              <a:latin typeface="+mj-lt"/>
              <a:cs typeface="Arial" panose="020B0604020202020204" pitchFamily="34" charset="0"/>
            </a:endParaRPr>
          </a:p>
          <a:p>
            <a:pPr lvl="0"/>
            <a:r>
              <a:rPr lang="fr-FR" sz="1200" dirty="0" smtClean="0">
                <a:solidFill>
                  <a:prstClr val="black"/>
                </a:solidFill>
                <a:latin typeface="+mj-lt"/>
                <a:cs typeface="Arial" panose="020B0604020202020204" pitchFamily="34" charset="0"/>
              </a:rPr>
              <a:t>&lt;</a:t>
            </a:r>
            <a:r>
              <a:rPr lang="fr-FR" sz="1200" dirty="0" err="1" smtClean="0">
                <a:solidFill>
                  <a:prstClr val="black"/>
                </a:solidFill>
                <a:latin typeface="+mj-lt"/>
                <a:cs typeface="Arial" panose="020B0604020202020204" pitchFamily="34" charset="0"/>
              </a:rPr>
              <a:t>Nphotons</a:t>
            </a:r>
            <a:r>
              <a:rPr lang="fr-FR" sz="1200" dirty="0" smtClean="0">
                <a:solidFill>
                  <a:prstClr val="black"/>
                </a:solidFill>
                <a:latin typeface="+mj-lt"/>
                <a:cs typeface="Arial" panose="020B0604020202020204" pitchFamily="34" charset="0"/>
              </a:rPr>
              <a:t>&gt;/</a:t>
            </a:r>
            <a:r>
              <a:rPr lang="fr-FR" sz="1200" dirty="0" err="1" smtClean="0">
                <a:solidFill>
                  <a:prstClr val="black"/>
                </a:solidFill>
                <a:latin typeface="+mj-lt"/>
                <a:cs typeface="Arial" panose="020B0604020202020204" pitchFamily="34" charset="0"/>
              </a:rPr>
              <a:t>charged</a:t>
            </a:r>
            <a:r>
              <a:rPr lang="fr-FR" sz="1200" dirty="0" smtClean="0">
                <a:solidFill>
                  <a:prstClr val="black"/>
                </a:solidFill>
                <a:latin typeface="+mj-lt"/>
                <a:cs typeface="Arial" panose="020B0604020202020204" pitchFamily="34" charset="0"/>
              </a:rPr>
              <a:t> </a:t>
            </a:r>
            <a:r>
              <a:rPr lang="fr-FR" sz="1200" dirty="0" err="1" smtClean="0">
                <a:solidFill>
                  <a:prstClr val="black"/>
                </a:solidFill>
                <a:latin typeface="+mj-lt"/>
                <a:cs typeface="Arial" panose="020B0604020202020204" pitchFamily="34" charset="0"/>
              </a:rPr>
              <a:t>particle</a:t>
            </a:r>
            <a:r>
              <a:rPr lang="fr-FR" sz="1200" dirty="0" smtClean="0">
                <a:solidFill>
                  <a:prstClr val="black"/>
                </a:solidFill>
                <a:latin typeface="+mj-lt"/>
                <a:cs typeface="Arial" panose="020B0604020202020204" pitchFamily="34" charset="0"/>
              </a:rPr>
              <a:t> = 3</a:t>
            </a:r>
          </a:p>
          <a:p>
            <a:r>
              <a:rPr lang="fr-FR" sz="1200" dirty="0" err="1">
                <a:solidFill>
                  <a:prstClr val="black"/>
                </a:solidFill>
                <a:latin typeface="+mj-lt"/>
                <a:cs typeface="Arial" panose="020B0604020202020204" pitchFamily="34" charset="0"/>
              </a:rPr>
              <a:t>f</a:t>
            </a:r>
            <a:r>
              <a:rPr lang="fr-FR" sz="1200" dirty="0" err="1" smtClean="0">
                <a:solidFill>
                  <a:prstClr val="black"/>
                </a:solidFill>
                <a:latin typeface="+mj-lt"/>
                <a:cs typeface="Arial" panose="020B0604020202020204" pitchFamily="34" charset="0"/>
              </a:rPr>
              <a:t>rom</a:t>
            </a:r>
            <a:r>
              <a:rPr lang="fr-FR" sz="1200" dirty="0" smtClean="0">
                <a:solidFill>
                  <a:prstClr val="black"/>
                </a:solidFill>
                <a:latin typeface="+mj-lt"/>
                <a:cs typeface="Arial" panose="020B0604020202020204" pitchFamily="34" charset="0"/>
              </a:rPr>
              <a:t> 2010-2013 data</a:t>
            </a:r>
            <a:r>
              <a:rPr lang="fr-FR" sz="1200" dirty="0">
                <a:solidFill>
                  <a:prstClr val="black"/>
                </a:solidFill>
                <a:latin typeface="+mj-lt"/>
                <a:cs typeface="Arial" panose="020B0604020202020204" pitchFamily="34" charset="0"/>
              </a:rPr>
              <a:t>. </a:t>
            </a:r>
            <a:endParaRPr lang="fr-FR" sz="1200" dirty="0" smtClean="0">
              <a:solidFill>
                <a:prstClr val="black"/>
              </a:solidFill>
              <a:latin typeface="+mj-lt"/>
              <a:cs typeface="Arial" panose="020B0604020202020204" pitchFamily="34" charset="0"/>
            </a:endParaRPr>
          </a:p>
          <a:p>
            <a:endParaRPr lang="fr-FR" sz="1200" dirty="0">
              <a:solidFill>
                <a:prstClr val="black"/>
              </a:solidFill>
              <a:latin typeface="+mj-lt"/>
              <a:cs typeface="Arial" panose="020B0604020202020204" pitchFamily="34" charset="0"/>
            </a:endParaRPr>
          </a:p>
          <a:p>
            <a:r>
              <a:rPr lang="fr-FR" sz="1200" dirty="0" smtClean="0">
                <a:solidFill>
                  <a:prstClr val="black"/>
                </a:solidFill>
                <a:latin typeface="+mj-lt"/>
                <a:cs typeface="Arial" panose="020B0604020202020204" pitchFamily="34" charset="0"/>
              </a:rPr>
              <a:t>r</a:t>
            </a:r>
            <a:r>
              <a:rPr lang="fr-FR" sz="1200" dirty="0">
                <a:solidFill>
                  <a:prstClr val="black"/>
                </a:solidFill>
                <a:latin typeface="+mj-lt"/>
                <a:cs typeface="Arial" panose="020B0604020202020204" pitchFamily="34" charset="0"/>
              </a:rPr>
              <a:t>= </a:t>
            </a:r>
            <a:r>
              <a:rPr lang="fr-FR" sz="1200" dirty="0" err="1">
                <a:solidFill>
                  <a:prstClr val="black"/>
                </a:solidFill>
                <a:latin typeface="+mj-lt"/>
                <a:cs typeface="Arial" panose="020B0604020202020204" pitchFamily="34" charset="0"/>
              </a:rPr>
              <a:t>Ao</a:t>
            </a:r>
            <a:r>
              <a:rPr lang="fr-FR" sz="1200" dirty="0">
                <a:solidFill>
                  <a:prstClr val="black"/>
                </a:solidFill>
                <a:latin typeface="+mj-lt"/>
                <a:cs typeface="Arial" panose="020B0604020202020204" pitchFamily="34" charset="0"/>
              </a:rPr>
              <a:t>/&lt;MIP&gt;;</a:t>
            </a:r>
          </a:p>
          <a:p>
            <a:pPr lvl="0"/>
            <a:endParaRPr lang="en-GB" sz="1200" dirty="0">
              <a:solidFill>
                <a:prstClr val="black"/>
              </a:solidFill>
              <a:latin typeface="+mj-lt"/>
              <a:cs typeface="Arial" panose="020B0604020202020204" pitchFamily="34" charset="0"/>
            </a:endParaRPr>
          </a:p>
        </p:txBody>
      </p:sp>
      <p:sp>
        <p:nvSpPr>
          <p:cNvPr id="10" name="Footer Placeholder 9"/>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11" name="Slide Number Placeholder 10"/>
          <p:cNvSpPr>
            <a:spLocks noGrp="1"/>
          </p:cNvSpPr>
          <p:nvPr>
            <p:ph type="sldNum" sz="quarter" idx="12"/>
          </p:nvPr>
        </p:nvSpPr>
        <p:spPr/>
        <p:txBody>
          <a:bodyPr/>
          <a:lstStyle/>
          <a:p>
            <a:fld id="{F7C2CCA3-A480-4C40-876F-7A9777C8E623}" type="slidenum">
              <a:rPr lang="en-GB" smtClean="0"/>
              <a:t>23</a:t>
            </a:fld>
            <a:endParaRPr lang="en-GB" dirty="0"/>
          </a:p>
        </p:txBody>
      </p:sp>
    </p:spTree>
    <p:extLst>
      <p:ext uri="{BB962C8B-B14F-4D97-AF65-F5344CB8AC3E}">
        <p14:creationId xmlns:p14="http://schemas.microsoft.com/office/powerpoint/2010/main" val="27927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US" sz="3600" b="1" dirty="0" smtClean="0">
                <a:solidFill>
                  <a:srgbClr val="C00000"/>
                </a:solidFill>
              </a:rPr>
              <a:t>ALICE-HMPID PID</a:t>
            </a:r>
            <a:br>
              <a:rPr lang="en-US" sz="3600" b="1" dirty="0" smtClean="0">
                <a:solidFill>
                  <a:srgbClr val="C00000"/>
                </a:solidFill>
              </a:rPr>
            </a:br>
            <a:endParaRPr lang="en-US" sz="3600" b="1" dirty="0">
              <a:solidFill>
                <a:srgbClr val="C00000"/>
              </a:solidFill>
            </a:endParaRPr>
          </a:p>
        </p:txBody>
      </p:sp>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Segnaposto data 2"/>
          <p:cNvSpPr>
            <a:spLocks noGrp="1"/>
          </p:cNvSpPr>
          <p:nvPr>
            <p:ph type="dt" sz="half" idx="10"/>
          </p:nvPr>
        </p:nvSpPr>
        <p:spPr/>
        <p:txBody>
          <a:bodyPr/>
          <a:lstStyle/>
          <a:p>
            <a:r>
              <a:rPr lang="en-US" smtClean="0"/>
              <a:t>02/12/2013</a:t>
            </a:r>
            <a:endParaRPr lang="en-GB"/>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18309"/>
            <a:ext cx="6842311" cy="389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GB" smtClean="0"/>
              <a:t>G.De Cataldo RICH 2013 </a:t>
            </a:r>
            <a:endParaRPr lang="en-GB"/>
          </a:p>
        </p:txBody>
      </p:sp>
      <p:sp>
        <p:nvSpPr>
          <p:cNvPr id="7" name="Slide Number Placeholder 6"/>
          <p:cNvSpPr>
            <a:spLocks noGrp="1"/>
          </p:cNvSpPr>
          <p:nvPr>
            <p:ph type="sldNum" sz="quarter" idx="12"/>
          </p:nvPr>
        </p:nvSpPr>
        <p:spPr/>
        <p:txBody>
          <a:bodyPr/>
          <a:lstStyle/>
          <a:p>
            <a:fld id="{F7C2CCA3-A480-4C40-876F-7A9777C8E623}" type="slidenum">
              <a:rPr lang="en-GB" smtClean="0"/>
              <a:t>24</a:t>
            </a:fld>
            <a:endParaRPr lang="en-GB"/>
          </a:p>
        </p:txBody>
      </p:sp>
    </p:spTree>
    <p:extLst>
      <p:ext uri="{BB962C8B-B14F-4D97-AF65-F5344CB8AC3E}">
        <p14:creationId xmlns:p14="http://schemas.microsoft.com/office/powerpoint/2010/main" val="3219185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US" sz="4400" b="1" dirty="0" smtClean="0">
                <a:solidFill>
                  <a:srgbClr val="C00000"/>
                </a:solidFill>
              </a:rPr>
              <a:t>HMPID PID performances</a:t>
            </a:r>
            <a:endParaRPr lang="en-US" sz="4400" b="1" dirty="0">
              <a:solidFill>
                <a:srgbClr val="C00000"/>
              </a:solidFill>
            </a:endParaRPr>
          </a:p>
        </p:txBody>
      </p:sp>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38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80" y="1985533"/>
            <a:ext cx="5450493" cy="36910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flipH="1">
            <a:off x="6228184" y="2264675"/>
            <a:ext cx="266429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400" b="1" dirty="0" smtClean="0">
                <a:solidFill>
                  <a:srgbClr val="0070C0"/>
                </a:solidFill>
              </a:rPr>
              <a:t>PID in pp </a:t>
            </a:r>
            <a:r>
              <a:rPr lang="en-US" sz="1400" b="1" dirty="0">
                <a:solidFill>
                  <a:srgbClr val="0070C0"/>
                </a:solidFill>
              </a:rPr>
              <a:t>or </a:t>
            </a:r>
            <a:r>
              <a:rPr lang="en-US" sz="1400" b="1" dirty="0" err="1">
                <a:solidFill>
                  <a:srgbClr val="0070C0"/>
                </a:solidFill>
              </a:rPr>
              <a:t>pPb</a:t>
            </a:r>
            <a:r>
              <a:rPr lang="en-US" sz="1400" b="1" dirty="0">
                <a:solidFill>
                  <a:srgbClr val="0070C0"/>
                </a:solidFill>
              </a:rPr>
              <a:t> </a:t>
            </a:r>
            <a:r>
              <a:rPr lang="en-US" sz="1400" b="1" dirty="0" smtClean="0">
                <a:solidFill>
                  <a:srgbClr val="0070C0"/>
                </a:solidFill>
              </a:rPr>
              <a:t>collisions</a:t>
            </a:r>
          </a:p>
          <a:p>
            <a:pPr lvl="0" fontAlgn="base">
              <a:spcBef>
                <a:spcPct val="0"/>
              </a:spcBef>
              <a:spcAft>
                <a:spcPct val="0"/>
              </a:spcAft>
            </a:pPr>
            <a:endParaRPr kumimoji="0" lang="en-US" altLang="en-US" sz="1400" b="0" i="0" u="none" strike="noStrike" cap="none" normalizeH="0" baseline="0" dirty="0" smtClean="0">
              <a:ln>
                <a:noFill/>
              </a:ln>
              <a:solidFill>
                <a:srgbClr val="0070C0"/>
              </a:solidFill>
              <a:effectLst/>
              <a:latin typeface="Arial" pitchFamily="34" charset="0"/>
              <a:ea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HMPID Cherenkov angle </a:t>
            </a:r>
            <a:r>
              <a:rPr kumimoji="0" lang="en-US" alt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vs</a:t>
            </a: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track momentum for p-</a:t>
            </a:r>
            <a:r>
              <a:rPr kumimoji="0" lang="en-US" alt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Pb</a:t>
            </a: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5.02 </a:t>
            </a:r>
            <a:r>
              <a:rPr kumimoji="0" lang="en-US" alt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TeV</a:t>
            </a: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data;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Low track multiplicity w.r.t. </a:t>
            </a:r>
            <a:r>
              <a:rPr kumimoji="0" lang="en-US" alt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Pb-Pb</a:t>
            </a: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collisions:</a:t>
            </a:r>
            <a:r>
              <a:rPr kumimoji="0" lang="en-US" altLang="en-US" sz="14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negligible background;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tabLst/>
            </a:pPr>
            <a:endParaRPr lang="en-US" altLang="en-US" sz="1400" dirty="0">
              <a:latin typeface="Arial" pitchFamily="34"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400" dirty="0" smtClean="0">
                <a:latin typeface="Arial" pitchFamily="34" charset="0"/>
                <a:cs typeface="Times New Roman" pitchFamily="18" charset="0"/>
              </a:rPr>
              <a:t>The pp PID performances are equivalent to what observed in p-</a:t>
            </a:r>
            <a:r>
              <a:rPr lang="en-US" altLang="en-US" sz="1400" dirty="0" err="1" smtClean="0">
                <a:latin typeface="Arial" pitchFamily="34" charset="0"/>
                <a:cs typeface="Times New Roman" pitchFamily="18" charset="0"/>
              </a:rPr>
              <a:t>Pb</a:t>
            </a:r>
            <a:r>
              <a:rPr lang="en-US" altLang="en-US" sz="1400" dirty="0" smtClean="0">
                <a:latin typeface="Arial" pitchFamily="34" charset="0"/>
                <a:cs typeface="Times New Roman" pitchFamily="18" charset="0"/>
              </a:rPr>
              <a:t>. </a:t>
            </a:r>
          </a:p>
          <a:p>
            <a:pPr marR="0" lvl="0" algn="l" defTabSz="914400" rtl="0" eaLnBrk="1" fontAlgn="base" latinLnBrk="0" hangingPunct="1">
              <a:lnSpc>
                <a:spcPct val="100000"/>
              </a:lnSpc>
              <a:spcBef>
                <a:spcPct val="0"/>
              </a:spcBef>
              <a:spcAft>
                <a:spcPct val="0"/>
              </a:spcAft>
              <a:buClrTx/>
              <a:buSzTx/>
              <a:tabLst/>
            </a:pPr>
            <a:endParaRPr lang="en-US" altLang="en-US" sz="1400" dirty="0" smtClean="0">
              <a:latin typeface="Arial" pitchFamily="34" charset="0"/>
              <a:cs typeface="Times New Roman" pitchFamily="18" charset="0"/>
            </a:endParaRPr>
          </a:p>
        </p:txBody>
      </p:sp>
      <p:sp>
        <p:nvSpPr>
          <p:cNvPr id="3" name="Segnaposto data 2"/>
          <p:cNvSpPr>
            <a:spLocks noGrp="1"/>
          </p:cNvSpPr>
          <p:nvPr>
            <p:ph type="dt" sz="half" idx="10"/>
          </p:nvPr>
        </p:nvSpPr>
        <p:spPr/>
        <p:txBody>
          <a:bodyPr/>
          <a:lstStyle/>
          <a:p>
            <a:r>
              <a:rPr lang="en-US" dirty="0" smtClean="0"/>
              <a:t>02/12/2013</a:t>
            </a:r>
            <a:endParaRPr lang="en-GB" dirty="0"/>
          </a:p>
        </p:txBody>
      </p:sp>
      <p:sp>
        <p:nvSpPr>
          <p:cNvPr id="6" name="Footer Placeholder 5"/>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7" name="Slide Number Placeholder 6"/>
          <p:cNvSpPr>
            <a:spLocks noGrp="1"/>
          </p:cNvSpPr>
          <p:nvPr>
            <p:ph type="sldNum" sz="quarter" idx="12"/>
          </p:nvPr>
        </p:nvSpPr>
        <p:spPr/>
        <p:txBody>
          <a:bodyPr/>
          <a:lstStyle/>
          <a:p>
            <a:fld id="{F7C2CCA3-A480-4C40-876F-7A9777C8E623}" type="slidenum">
              <a:rPr lang="en-GB" smtClean="0"/>
              <a:t>25</a:t>
            </a:fld>
            <a:endParaRPr lang="en-GB"/>
          </a:p>
        </p:txBody>
      </p:sp>
    </p:spTree>
    <p:extLst>
      <p:ext uri="{BB962C8B-B14F-4D97-AF65-F5344CB8AC3E}">
        <p14:creationId xmlns:p14="http://schemas.microsoft.com/office/powerpoint/2010/main" val="2446034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US" dirty="0" smtClean="0">
                <a:solidFill>
                  <a:srgbClr val="0070C0"/>
                </a:solidFill>
              </a:rPr>
              <a:t>Collage of p-</a:t>
            </a:r>
            <a:r>
              <a:rPr lang="en-US" dirty="0" err="1" smtClean="0">
                <a:solidFill>
                  <a:srgbClr val="0070C0"/>
                </a:solidFill>
              </a:rPr>
              <a:t>P</a:t>
            </a:r>
            <a:r>
              <a:rPr lang="en-US" sz="4000" dirty="0" err="1" smtClean="0">
                <a:solidFill>
                  <a:srgbClr val="0070C0"/>
                </a:solidFill>
              </a:rPr>
              <a:t>b</a:t>
            </a:r>
            <a:r>
              <a:rPr lang="en-US" dirty="0" smtClean="0">
                <a:solidFill>
                  <a:srgbClr val="0070C0"/>
                </a:solidFill>
              </a:rPr>
              <a:t> events</a:t>
            </a:r>
            <a:endParaRPr lang="en-GB" dirty="0">
              <a:solidFill>
                <a:srgbClr val="0070C0"/>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6696744" cy="451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6296" y="2050970"/>
            <a:ext cx="1944216"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mj-lt"/>
              </a:rPr>
              <a:t>Collage of several low occupancy p-</a:t>
            </a:r>
            <a:r>
              <a:rPr lang="en-US" sz="1400" dirty="0" err="1" smtClean="0">
                <a:latin typeface="+mj-lt"/>
              </a:rPr>
              <a:t>Pb</a:t>
            </a:r>
            <a:r>
              <a:rPr lang="en-US" sz="1400" dirty="0" smtClean="0">
                <a:latin typeface="+mj-lt"/>
              </a:rPr>
              <a:t> events at </a:t>
            </a:r>
            <a:r>
              <a:rPr lang="en-US" sz="1400" dirty="0">
                <a:latin typeface="+mj-lt"/>
              </a:rPr>
              <a:t>SQRT(</a:t>
            </a:r>
            <a:r>
              <a:rPr lang="en-US" sz="1400" dirty="0" err="1">
                <a:latin typeface="+mj-lt"/>
              </a:rPr>
              <a:t>s</a:t>
            </a:r>
            <a:r>
              <a:rPr lang="en-US" sz="1400" baseline="-25000" dirty="0" err="1">
                <a:latin typeface="+mj-lt"/>
              </a:rPr>
              <a:t>NN</a:t>
            </a:r>
            <a:r>
              <a:rPr lang="en-US" sz="1400" dirty="0">
                <a:latin typeface="+mj-lt"/>
              </a:rPr>
              <a:t>)= 5.02 </a:t>
            </a:r>
            <a:r>
              <a:rPr lang="en-US" sz="1400" dirty="0" err="1">
                <a:latin typeface="+mj-lt"/>
              </a:rPr>
              <a:t>TeV</a:t>
            </a:r>
            <a:r>
              <a:rPr lang="en-US" sz="1400" dirty="0">
                <a:latin typeface="+mj-lt"/>
              </a:rPr>
              <a:t> 2013 . </a:t>
            </a:r>
            <a:endParaRPr lang="en-US" sz="1400" dirty="0" smtClean="0">
              <a:latin typeface="+mj-lt"/>
            </a:endParaRP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dirty="0" smtClean="0">
                <a:latin typeface="+mj-lt"/>
              </a:rPr>
              <a:t>Average number of charged particles per event in pp =~ 0.03 </a:t>
            </a:r>
            <a:r>
              <a:rPr lang="en-US" sz="1400" dirty="0">
                <a:latin typeface="+mj-lt"/>
              </a:rPr>
              <a:t>f</a:t>
            </a:r>
            <a:r>
              <a:rPr lang="en-US" sz="1400" dirty="0" smtClean="0">
                <a:latin typeface="+mj-lt"/>
              </a:rPr>
              <a:t>or an occupancy of ~ o.o2%</a:t>
            </a:r>
            <a:endParaRPr lang="en-GB" sz="1400" dirty="0">
              <a:latin typeface="+mj-lt"/>
            </a:endParaRPr>
          </a:p>
        </p:txBody>
      </p:sp>
      <p:sp>
        <p:nvSpPr>
          <p:cNvPr id="3" name="Segnaposto data 2"/>
          <p:cNvSpPr>
            <a:spLocks noGrp="1"/>
          </p:cNvSpPr>
          <p:nvPr>
            <p:ph type="dt" sz="half" idx="10"/>
          </p:nvPr>
        </p:nvSpPr>
        <p:spPr/>
        <p:txBody>
          <a:bodyPr/>
          <a:lstStyle/>
          <a:p>
            <a:r>
              <a:rPr lang="en-US" smtClean="0"/>
              <a:t>02/12/2013</a:t>
            </a:r>
            <a:endParaRPr lang="en-GB"/>
          </a:p>
        </p:txBody>
      </p:sp>
      <p:sp>
        <p:nvSpPr>
          <p:cNvPr id="8" name="Footer Placeholder 7"/>
          <p:cNvSpPr>
            <a:spLocks noGrp="1"/>
          </p:cNvSpPr>
          <p:nvPr>
            <p:ph type="ftr" sz="quarter" idx="11"/>
          </p:nvPr>
        </p:nvSpPr>
        <p:spPr/>
        <p:txBody>
          <a:bodyPr/>
          <a:lstStyle/>
          <a:p>
            <a:r>
              <a:rPr lang="en-GB" smtClean="0"/>
              <a:t>G.De Cataldo RICH 2013 </a:t>
            </a:r>
            <a:endParaRPr lang="en-GB"/>
          </a:p>
        </p:txBody>
      </p:sp>
      <p:sp>
        <p:nvSpPr>
          <p:cNvPr id="9" name="Slide Number Placeholder 8"/>
          <p:cNvSpPr>
            <a:spLocks noGrp="1"/>
          </p:cNvSpPr>
          <p:nvPr>
            <p:ph type="sldNum" sz="quarter" idx="12"/>
          </p:nvPr>
        </p:nvSpPr>
        <p:spPr/>
        <p:txBody>
          <a:bodyPr/>
          <a:lstStyle/>
          <a:p>
            <a:fld id="{F7C2CCA3-A480-4C40-876F-7A9777C8E623}" type="slidenum">
              <a:rPr lang="en-GB" smtClean="0"/>
              <a:t>26</a:t>
            </a:fld>
            <a:endParaRPr lang="en-GB"/>
          </a:p>
        </p:txBody>
      </p:sp>
    </p:spTree>
    <p:extLst>
      <p:ext uri="{BB962C8B-B14F-4D97-AF65-F5344CB8AC3E}">
        <p14:creationId xmlns:p14="http://schemas.microsoft.com/office/powerpoint/2010/main" val="107971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noAutofit/>
          </a:bodyPr>
          <a:lstStyle/>
          <a:p>
            <a:r>
              <a:rPr lang="en-US" sz="4400" dirty="0" smtClean="0"/>
              <a:t>Statistical PID in pp collisions</a:t>
            </a:r>
            <a:endParaRPr lang="en-US" sz="4400" dirty="0"/>
          </a:p>
        </p:txBody>
      </p:sp>
      <p:sp>
        <p:nvSpPr>
          <p:cNvPr id="11" name="Rectangle 10"/>
          <p:cNvSpPr/>
          <p:nvPr/>
        </p:nvSpPr>
        <p:spPr>
          <a:xfrm>
            <a:off x="216024" y="4557124"/>
            <a:ext cx="4572000" cy="738664"/>
          </a:xfrm>
          <a:prstGeom prst="rect">
            <a:avLst/>
          </a:prstGeom>
        </p:spPr>
        <p:txBody>
          <a:bodyPr>
            <a:spAutoFit/>
          </a:bodyPr>
          <a:lstStyle/>
          <a:p>
            <a:r>
              <a:rPr lang="en-US" sz="1400" dirty="0" smtClean="0">
                <a:effectLst/>
                <a:latin typeface="+mj-lt"/>
              </a:rPr>
              <a:t>Distribution of the Cherenkov angle measured in the HMPID for negative tracks for pp 7 </a:t>
            </a:r>
            <a:r>
              <a:rPr lang="en-US" sz="1400" dirty="0" err="1" smtClean="0">
                <a:effectLst/>
                <a:latin typeface="+mj-lt"/>
              </a:rPr>
              <a:t>TeV</a:t>
            </a:r>
            <a:r>
              <a:rPr lang="en-US" sz="1400" dirty="0" smtClean="0">
                <a:effectLst/>
                <a:latin typeface="+mj-lt"/>
              </a:rPr>
              <a:t> </a:t>
            </a:r>
            <a:r>
              <a:rPr lang="en-US" sz="1400" dirty="0" err="1" smtClean="0">
                <a:effectLst/>
                <a:latin typeface="+mj-lt"/>
              </a:rPr>
              <a:t>collison</a:t>
            </a:r>
            <a:r>
              <a:rPr lang="en-US" sz="1400" dirty="0" smtClean="0">
                <a:effectLst/>
                <a:latin typeface="+mj-lt"/>
              </a:rPr>
              <a:t>. A three-Gaussian fit is applied to evaluate the raw yields.</a:t>
            </a:r>
            <a:endParaRPr lang="en-GB" sz="1400" dirty="0">
              <a:latin typeface="+mj-lt"/>
            </a:endParaRPr>
          </a:p>
        </p:txBody>
      </p:sp>
      <p:grpSp>
        <p:nvGrpSpPr>
          <p:cNvPr id="4" name="Group 3"/>
          <p:cNvGrpSpPr/>
          <p:nvPr/>
        </p:nvGrpSpPr>
        <p:grpSpPr>
          <a:xfrm>
            <a:off x="4969957" y="2171694"/>
            <a:ext cx="3706500" cy="3202102"/>
            <a:chOff x="4969957" y="2171694"/>
            <a:chExt cx="3706500" cy="3202102"/>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957" y="2171694"/>
              <a:ext cx="3634491" cy="2627434"/>
            </a:xfrm>
            <a:prstGeom prst="rect">
              <a:avLst/>
            </a:prstGeom>
          </p:spPr>
        </p:pic>
        <p:sp>
          <p:nvSpPr>
            <p:cNvPr id="13" name="Rectangle 12"/>
            <p:cNvSpPr/>
            <p:nvPr/>
          </p:nvSpPr>
          <p:spPr>
            <a:xfrm>
              <a:off x="4969957" y="4850576"/>
              <a:ext cx="3706500" cy="523220"/>
            </a:xfrm>
            <a:prstGeom prst="rect">
              <a:avLst/>
            </a:prstGeom>
          </p:spPr>
          <p:txBody>
            <a:bodyPr wrap="square">
              <a:spAutoFit/>
            </a:bodyPr>
            <a:lstStyle/>
            <a:p>
              <a:r>
                <a:rPr lang="en-US" sz="1400" dirty="0" smtClean="0">
                  <a:effectLst/>
                  <a:latin typeface="+mj-lt"/>
                </a:rPr>
                <a:t>The separation (n sigma) for </a:t>
              </a:r>
              <a:r>
                <a:rPr lang="en-US" sz="1400" dirty="0">
                  <a:latin typeface="Symbol" panose="05050102010706020507" pitchFamily="18" charset="2"/>
                </a:rPr>
                <a:t>p</a:t>
              </a:r>
              <a:r>
                <a:rPr lang="en-US" sz="1400" dirty="0" smtClean="0">
                  <a:effectLst/>
                  <a:latin typeface="+mj-lt"/>
                </a:rPr>
                <a:t>/K and K/p as a function of transverse momentum in HMPID. </a:t>
              </a:r>
              <a:endParaRPr lang="en-US" sz="1400" dirty="0">
                <a:latin typeface="+mj-lt"/>
              </a:endParaRPr>
            </a:p>
          </p:txBody>
        </p:sp>
      </p:grpSp>
      <p:sp>
        <p:nvSpPr>
          <p:cNvPr id="3" name="Segnaposto data 2"/>
          <p:cNvSpPr>
            <a:spLocks noGrp="1"/>
          </p:cNvSpPr>
          <p:nvPr>
            <p:ph type="dt" sz="half" idx="10"/>
          </p:nvPr>
        </p:nvSpPr>
        <p:spPr/>
        <p:txBody>
          <a:bodyPr/>
          <a:lstStyle/>
          <a:p>
            <a:r>
              <a:rPr lang="en-US" smtClean="0"/>
              <a:t>02/12/2013</a:t>
            </a:r>
            <a:endParaRPr lang="en-GB"/>
          </a:p>
        </p:txBody>
      </p:sp>
      <p:sp>
        <p:nvSpPr>
          <p:cNvPr id="6" name="Footer Placeholder 5"/>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7" name="Slide Number Placeholder 6"/>
          <p:cNvSpPr>
            <a:spLocks noGrp="1"/>
          </p:cNvSpPr>
          <p:nvPr>
            <p:ph type="sldNum" sz="quarter" idx="12"/>
          </p:nvPr>
        </p:nvSpPr>
        <p:spPr/>
        <p:txBody>
          <a:bodyPr/>
          <a:lstStyle/>
          <a:p>
            <a:fld id="{F7C2CCA3-A480-4C40-876F-7A9777C8E623}" type="slidenum">
              <a:rPr lang="en-GB" smtClean="0"/>
              <a:t>27</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772816"/>
            <a:ext cx="4032448" cy="2730303"/>
          </a:xfrm>
          <a:prstGeom prst="rect">
            <a:avLst/>
          </a:prstGeom>
        </p:spPr>
      </p:pic>
      <p:sp>
        <p:nvSpPr>
          <p:cNvPr id="5" name="TextBox 4"/>
          <p:cNvSpPr txBox="1"/>
          <p:nvPr/>
        </p:nvSpPr>
        <p:spPr>
          <a:xfrm>
            <a:off x="395536" y="5713511"/>
            <a:ext cx="8352928" cy="307777"/>
          </a:xfrm>
          <a:prstGeom prst="rect">
            <a:avLst/>
          </a:prstGeom>
          <a:noFill/>
        </p:spPr>
        <p:txBody>
          <a:bodyPr wrap="square" rtlCol="0">
            <a:spAutoFit/>
          </a:bodyPr>
          <a:lstStyle/>
          <a:p>
            <a:r>
              <a:rPr lang="en-US" sz="1400" dirty="0" smtClean="0">
                <a:solidFill>
                  <a:srgbClr val="0000FF"/>
                </a:solidFill>
                <a:latin typeface="+mj-lt"/>
              </a:rPr>
              <a:t>HMPID Statistical </a:t>
            </a:r>
            <a:r>
              <a:rPr lang="en-US" sz="1400" dirty="0">
                <a:solidFill>
                  <a:srgbClr val="0000FF"/>
                </a:solidFill>
                <a:latin typeface="+mj-lt"/>
              </a:rPr>
              <a:t>PID in </a:t>
            </a:r>
            <a:r>
              <a:rPr lang="en-US" sz="1400" dirty="0" smtClean="0">
                <a:solidFill>
                  <a:srgbClr val="0000FF"/>
                </a:solidFill>
                <a:latin typeface="+mj-lt"/>
              </a:rPr>
              <a:t>pp @ 7 </a:t>
            </a:r>
            <a:r>
              <a:rPr lang="en-US" sz="1400" dirty="0" err="1">
                <a:solidFill>
                  <a:srgbClr val="0000FF"/>
                </a:solidFill>
                <a:latin typeface="+mj-lt"/>
              </a:rPr>
              <a:t>T</a:t>
            </a:r>
            <a:r>
              <a:rPr lang="en-US" sz="1400" dirty="0" err="1" smtClean="0">
                <a:solidFill>
                  <a:srgbClr val="0000FF"/>
                </a:solidFill>
                <a:latin typeface="+mj-lt"/>
              </a:rPr>
              <a:t>eV</a:t>
            </a:r>
            <a:r>
              <a:rPr lang="en-US" sz="1400" dirty="0" smtClean="0">
                <a:solidFill>
                  <a:srgbClr val="0000FF"/>
                </a:solidFill>
                <a:latin typeface="+mj-lt"/>
              </a:rPr>
              <a:t> </a:t>
            </a:r>
            <a:r>
              <a:rPr lang="en-US" sz="1400" dirty="0" err="1" smtClean="0">
                <a:solidFill>
                  <a:srgbClr val="0000FF"/>
                </a:solidFill>
                <a:latin typeface="+mj-lt"/>
              </a:rPr>
              <a:t>sqrt</a:t>
            </a:r>
            <a:r>
              <a:rPr lang="en-US" sz="1400" dirty="0" smtClean="0">
                <a:solidFill>
                  <a:srgbClr val="0000FF"/>
                </a:solidFill>
                <a:latin typeface="+mj-lt"/>
              </a:rPr>
              <a:t>(s), successfully </a:t>
            </a:r>
            <a:r>
              <a:rPr lang="en-US" sz="1400" dirty="0">
                <a:solidFill>
                  <a:srgbClr val="0000FF"/>
                </a:solidFill>
                <a:latin typeface="+mj-lt"/>
              </a:rPr>
              <a:t>used </a:t>
            </a:r>
            <a:r>
              <a:rPr lang="en-US" sz="1400" dirty="0" smtClean="0">
                <a:solidFill>
                  <a:srgbClr val="0000FF"/>
                </a:solidFill>
                <a:latin typeface="+mj-lt"/>
              </a:rPr>
              <a:t>for measurements</a:t>
            </a:r>
            <a:r>
              <a:rPr lang="en-GB" sz="1400" dirty="0" smtClean="0">
                <a:solidFill>
                  <a:srgbClr val="0000FF"/>
                </a:solidFill>
                <a:latin typeface="+mj-lt"/>
              </a:rPr>
              <a:t> of </a:t>
            </a:r>
            <a:r>
              <a:rPr lang="en-US" sz="1400" dirty="0" smtClean="0">
                <a:solidFill>
                  <a:srgbClr val="0000FF"/>
                </a:solidFill>
                <a:latin typeface="+mj-lt"/>
              </a:rPr>
              <a:t>inclusive </a:t>
            </a:r>
            <a:r>
              <a:rPr lang="en-US" sz="1400" dirty="0">
                <a:solidFill>
                  <a:srgbClr val="0000FF"/>
                </a:solidFill>
                <a:latin typeface="+mj-lt"/>
              </a:rPr>
              <a:t>hadrons </a:t>
            </a:r>
            <a:r>
              <a:rPr lang="en-US" sz="1400" dirty="0" smtClean="0">
                <a:solidFill>
                  <a:srgbClr val="0000FF"/>
                </a:solidFill>
                <a:latin typeface="+mj-lt"/>
              </a:rPr>
              <a:t>production</a:t>
            </a:r>
            <a:endParaRPr lang="en-GB" sz="1400" dirty="0">
              <a:solidFill>
                <a:srgbClr val="0000FF"/>
              </a:solidFill>
              <a:latin typeface="+mj-lt"/>
            </a:endParaRPr>
          </a:p>
        </p:txBody>
      </p:sp>
    </p:spTree>
    <p:extLst>
      <p:ext uri="{BB962C8B-B14F-4D97-AF65-F5344CB8AC3E}">
        <p14:creationId xmlns:p14="http://schemas.microsoft.com/office/powerpoint/2010/main" val="456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a:bodyPr>
          <a:lstStyle/>
          <a:p>
            <a:r>
              <a:rPr lang="en-US" sz="5400" dirty="0" err="1" smtClean="0"/>
              <a:t>Pb-Pb</a:t>
            </a:r>
            <a:r>
              <a:rPr lang="en-US" sz="5400" dirty="0" smtClean="0"/>
              <a:t> events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905998"/>
            <a:ext cx="5732145" cy="415861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905998"/>
            <a:ext cx="5732145" cy="41586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905998"/>
            <a:ext cx="5732145" cy="41586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1905998"/>
            <a:ext cx="5732145" cy="41586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1905998"/>
            <a:ext cx="5732145" cy="4158615"/>
          </a:xfrm>
          <a:prstGeom prst="rect">
            <a:avLst/>
          </a:prstGeom>
        </p:spPr>
      </p:pic>
      <p:sp>
        <p:nvSpPr>
          <p:cNvPr id="9" name="TextBox 8"/>
          <p:cNvSpPr txBox="1"/>
          <p:nvPr/>
        </p:nvSpPr>
        <p:spPr>
          <a:xfrm>
            <a:off x="6804248" y="1988840"/>
            <a:ext cx="2160240" cy="3754874"/>
          </a:xfrm>
          <a:prstGeom prst="rect">
            <a:avLst/>
          </a:prstGeom>
          <a:noFill/>
        </p:spPr>
        <p:txBody>
          <a:bodyPr wrap="square" rtlCol="0">
            <a:spAutoFit/>
          </a:bodyPr>
          <a:lstStyle/>
          <a:p>
            <a:pPr algn="ctr"/>
            <a:r>
              <a:rPr lang="en-US" sz="1400" b="1" dirty="0">
                <a:solidFill>
                  <a:srgbClr val="0000FF"/>
                </a:solidFill>
                <a:latin typeface="+mj-lt"/>
              </a:rPr>
              <a:t>PID in </a:t>
            </a:r>
            <a:r>
              <a:rPr lang="en-US" sz="1400" b="1" dirty="0" err="1" smtClean="0">
                <a:solidFill>
                  <a:srgbClr val="0000FF"/>
                </a:solidFill>
                <a:latin typeface="+mj-lt"/>
              </a:rPr>
              <a:t>Pb-Pb</a:t>
            </a:r>
            <a:r>
              <a:rPr lang="en-US" sz="1400" b="1" dirty="0" smtClean="0">
                <a:solidFill>
                  <a:srgbClr val="0000FF"/>
                </a:solidFill>
                <a:latin typeface="+mj-lt"/>
              </a:rPr>
              <a:t> </a:t>
            </a:r>
            <a:r>
              <a:rPr lang="en-US" sz="1400" b="1" dirty="0">
                <a:solidFill>
                  <a:srgbClr val="0000FF"/>
                </a:solidFill>
                <a:latin typeface="+mj-lt"/>
              </a:rPr>
              <a:t>collisions</a:t>
            </a:r>
          </a:p>
          <a:p>
            <a:pPr marL="285750" lvl="0" indent="-285750">
              <a:buFont typeface="Arial" panose="020B0604020202020204" pitchFamily="34" charset="0"/>
              <a:buChar char="•"/>
            </a:pPr>
            <a:endParaRPr lang="en-US" sz="1400" dirty="0" smtClean="0">
              <a:latin typeface="+mj-lt"/>
            </a:endParaRPr>
          </a:p>
          <a:p>
            <a:pPr marL="285750" lvl="0" indent="-285750">
              <a:buFont typeface="Arial" panose="020B0604020202020204" pitchFamily="34" charset="0"/>
              <a:buChar char="•"/>
            </a:pPr>
            <a:r>
              <a:rPr lang="en-US" sz="1400" dirty="0" smtClean="0">
                <a:latin typeface="+mj-lt"/>
              </a:rPr>
              <a:t>Event display of </a:t>
            </a:r>
            <a:r>
              <a:rPr lang="en-US" sz="1400" b="1" dirty="0">
                <a:solidFill>
                  <a:srgbClr val="0000FF"/>
                </a:solidFill>
                <a:latin typeface="+mj-lt"/>
              </a:rPr>
              <a:t> </a:t>
            </a:r>
            <a:r>
              <a:rPr lang="en-US" sz="1400" dirty="0" err="1" smtClean="0">
                <a:latin typeface="+mj-lt"/>
              </a:rPr>
              <a:t>Pb-Pb</a:t>
            </a:r>
            <a:r>
              <a:rPr lang="en-US" sz="1400" b="1" dirty="0" smtClean="0">
                <a:solidFill>
                  <a:srgbClr val="0000FF"/>
                </a:solidFill>
                <a:latin typeface="+mj-lt"/>
              </a:rPr>
              <a:t> </a:t>
            </a:r>
            <a:r>
              <a:rPr lang="en-US" sz="1400" dirty="0" smtClean="0">
                <a:latin typeface="+mj-lt"/>
              </a:rPr>
              <a:t>collisions @ SQRT(</a:t>
            </a:r>
            <a:r>
              <a:rPr lang="en-US" sz="1400" dirty="0" err="1" smtClean="0">
                <a:latin typeface="+mj-lt"/>
              </a:rPr>
              <a:t>s</a:t>
            </a:r>
            <a:r>
              <a:rPr lang="en-US" sz="1400" baseline="-25000" dirty="0" err="1" smtClean="0">
                <a:latin typeface="+mj-lt"/>
              </a:rPr>
              <a:t>NN</a:t>
            </a:r>
            <a:r>
              <a:rPr lang="en-US" sz="1400" dirty="0" smtClean="0">
                <a:latin typeface="+mj-lt"/>
              </a:rPr>
              <a:t>)=2.76  </a:t>
            </a:r>
            <a:r>
              <a:rPr lang="en-US" sz="1400" dirty="0" err="1" smtClean="0">
                <a:latin typeface="+mj-lt"/>
              </a:rPr>
              <a:t>TeV</a:t>
            </a:r>
            <a:r>
              <a:rPr lang="en-US" sz="1400" dirty="0" smtClean="0">
                <a:latin typeface="+mj-lt"/>
              </a:rPr>
              <a:t> 2011</a:t>
            </a: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dirty="0" smtClean="0">
                <a:latin typeface="+mj-lt"/>
              </a:rPr>
              <a:t>Average number of charged particles in </a:t>
            </a:r>
            <a:r>
              <a:rPr lang="en-US" sz="1400" dirty="0" err="1"/>
              <a:t>Pb-Pb</a:t>
            </a:r>
            <a:r>
              <a:rPr lang="en-US" sz="1400" dirty="0" smtClean="0">
                <a:latin typeface="+mj-lt"/>
              </a:rPr>
              <a:t> = 50 , for an occupancy of  ~3 %</a:t>
            </a:r>
          </a:p>
          <a:p>
            <a:pPr marL="285750" indent="-285750">
              <a:buFont typeface="Arial" panose="020B0604020202020204" pitchFamily="34" charset="0"/>
              <a:buChar char="•"/>
            </a:pPr>
            <a:endParaRPr lang="en-US" sz="1400" dirty="0">
              <a:latin typeface="+mj-lt"/>
            </a:endParaRPr>
          </a:p>
          <a:p>
            <a:pPr marL="285750" lvl="0" indent="-285750" fontAlgn="base">
              <a:spcBef>
                <a:spcPct val="0"/>
              </a:spcBef>
              <a:spcAft>
                <a:spcPct val="0"/>
              </a:spcAft>
              <a:buFont typeface="Arial" panose="020B0604020202020204" pitchFamily="34" charset="0"/>
              <a:buChar char="•"/>
            </a:pPr>
            <a:r>
              <a:rPr lang="en-US" altLang="en-US" sz="1400" dirty="0">
                <a:latin typeface="+mj-lt"/>
                <a:cs typeface="Times New Roman" pitchFamily="18" charset="0"/>
              </a:rPr>
              <a:t>Different background </a:t>
            </a:r>
            <a:r>
              <a:rPr lang="en-US" altLang="en-US" sz="1400" dirty="0" smtClean="0">
                <a:latin typeface="+mj-lt"/>
                <a:cs typeface="Times New Roman" pitchFamily="18" charset="0"/>
              </a:rPr>
              <a:t>level </a:t>
            </a:r>
            <a:r>
              <a:rPr lang="en-US" altLang="en-US" sz="1400" dirty="0">
                <a:latin typeface="+mj-lt"/>
                <a:cs typeface="Times New Roman" pitchFamily="18" charset="0"/>
              </a:rPr>
              <a:t>w.r.t. </a:t>
            </a:r>
            <a:r>
              <a:rPr lang="en-US" altLang="en-US" sz="1400" dirty="0" err="1">
                <a:latin typeface="+mj-lt"/>
                <a:cs typeface="Times New Roman" pitchFamily="18" charset="0"/>
              </a:rPr>
              <a:t>pp</a:t>
            </a:r>
            <a:r>
              <a:rPr lang="en-US" altLang="en-US" sz="1400" dirty="0">
                <a:latin typeface="+mj-lt"/>
                <a:cs typeface="Times New Roman" pitchFamily="18" charset="0"/>
              </a:rPr>
              <a:t> due </a:t>
            </a:r>
            <a:r>
              <a:rPr lang="en-US" altLang="en-US" sz="1400" dirty="0" smtClean="0">
                <a:latin typeface="+mj-lt"/>
                <a:cs typeface="Times New Roman" pitchFamily="18" charset="0"/>
              </a:rPr>
              <a:t>to high multiplicity environment.</a:t>
            </a:r>
          </a:p>
          <a:p>
            <a:pPr lvl="0" fontAlgn="base">
              <a:spcBef>
                <a:spcPct val="0"/>
              </a:spcBef>
              <a:spcAft>
                <a:spcPct val="0"/>
              </a:spcAft>
            </a:pPr>
            <a:endParaRPr lang="en-US" altLang="en-US" sz="1400" dirty="0">
              <a:latin typeface="Arial" pitchFamily="34" charset="0"/>
              <a:cs typeface="Arial" pitchFamily="34" charset="0"/>
            </a:endParaRPr>
          </a:p>
        </p:txBody>
      </p:sp>
      <p:sp>
        <p:nvSpPr>
          <p:cNvPr id="3" name="Segnaposto data 2"/>
          <p:cNvSpPr>
            <a:spLocks noGrp="1"/>
          </p:cNvSpPr>
          <p:nvPr>
            <p:ph type="dt" sz="half" idx="10"/>
          </p:nvPr>
        </p:nvSpPr>
        <p:spPr/>
        <p:txBody>
          <a:bodyPr/>
          <a:lstStyle/>
          <a:p>
            <a:r>
              <a:rPr lang="en-US" smtClean="0"/>
              <a:t>02/12/2013</a:t>
            </a:r>
            <a:endParaRPr lang="en-GB"/>
          </a:p>
        </p:txBody>
      </p:sp>
      <p:sp>
        <p:nvSpPr>
          <p:cNvPr id="12" name="Footer Placeholder 11"/>
          <p:cNvSpPr>
            <a:spLocks noGrp="1"/>
          </p:cNvSpPr>
          <p:nvPr>
            <p:ph type="ftr" sz="quarter" idx="11"/>
          </p:nvPr>
        </p:nvSpPr>
        <p:spPr/>
        <p:txBody>
          <a:bodyPr/>
          <a:lstStyle/>
          <a:p>
            <a:r>
              <a:rPr lang="en-GB" smtClean="0"/>
              <a:t>G.De Cataldo RICH 2013 </a:t>
            </a:r>
            <a:endParaRPr lang="en-GB"/>
          </a:p>
        </p:txBody>
      </p:sp>
      <p:sp>
        <p:nvSpPr>
          <p:cNvPr id="13" name="Slide Number Placeholder 12"/>
          <p:cNvSpPr>
            <a:spLocks noGrp="1"/>
          </p:cNvSpPr>
          <p:nvPr>
            <p:ph type="sldNum" sz="quarter" idx="12"/>
          </p:nvPr>
        </p:nvSpPr>
        <p:spPr/>
        <p:txBody>
          <a:bodyPr/>
          <a:lstStyle/>
          <a:p>
            <a:fld id="{F7C2CCA3-A480-4C40-876F-7A9777C8E623}" type="slidenum">
              <a:rPr lang="en-GB" smtClean="0"/>
              <a:t>28</a:t>
            </a:fld>
            <a:endParaRPr lang="en-GB"/>
          </a:p>
        </p:txBody>
      </p:sp>
    </p:spTree>
    <p:extLst>
      <p:ext uri="{BB962C8B-B14F-4D97-AF65-F5344CB8AC3E}">
        <p14:creationId xmlns:p14="http://schemas.microsoft.com/office/powerpoint/2010/main" val="5196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4800" dirty="0" smtClean="0"/>
              <a:t>Statistical PID in </a:t>
            </a:r>
            <a:r>
              <a:rPr lang="en-US" sz="4800" dirty="0" err="1" smtClean="0"/>
              <a:t>PbPb</a:t>
            </a:r>
            <a:r>
              <a:rPr lang="en-US" sz="4800" dirty="0" smtClean="0"/>
              <a:t> collisions</a:t>
            </a:r>
            <a:endParaRPr lang="en-US" dirty="0"/>
          </a:p>
        </p:txBody>
      </p:sp>
      <p:sp>
        <p:nvSpPr>
          <p:cNvPr id="16" name="TextBox 15"/>
          <p:cNvSpPr txBox="1"/>
          <p:nvPr/>
        </p:nvSpPr>
        <p:spPr>
          <a:xfrm>
            <a:off x="6012160" y="2060848"/>
            <a:ext cx="2808312" cy="3754874"/>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latin typeface="+mj-lt"/>
              </a:rPr>
              <a:t>For raw yields  of </a:t>
            </a:r>
            <a:r>
              <a:rPr lang="en-US" sz="1400" smtClean="0">
                <a:latin typeface="+mj-lt"/>
              </a:rPr>
              <a:t>particle species </a:t>
            </a:r>
            <a:r>
              <a:rPr lang="en-US" sz="1400" dirty="0">
                <a:latin typeface="+mj-lt"/>
              </a:rPr>
              <a:t>t</a:t>
            </a:r>
            <a:r>
              <a:rPr lang="en-US" sz="1400" smtClean="0">
                <a:latin typeface="+mj-lt"/>
              </a:rPr>
              <a:t>hree-Gaussian </a:t>
            </a:r>
            <a:r>
              <a:rPr lang="en-US" sz="1400" dirty="0">
                <a:latin typeface="+mj-lt"/>
              </a:rPr>
              <a:t>fit </a:t>
            </a:r>
            <a:r>
              <a:rPr lang="en-US" sz="1400">
                <a:latin typeface="+mj-lt"/>
              </a:rPr>
              <a:t>is </a:t>
            </a:r>
            <a:r>
              <a:rPr lang="en-US" sz="1400" smtClean="0">
                <a:latin typeface="+mj-lt"/>
              </a:rPr>
              <a:t>applied.  </a:t>
            </a:r>
            <a:r>
              <a:rPr lang="en-US" sz="1400" dirty="0" smtClean="0">
                <a:latin typeface="+mj-lt"/>
              </a:rPr>
              <a:t>“Background” </a:t>
            </a:r>
            <a:r>
              <a:rPr lang="en-US" sz="1400" dirty="0">
                <a:latin typeface="+mj-lt"/>
              </a:rPr>
              <a:t>fitted with a sixth order </a:t>
            </a:r>
            <a:r>
              <a:rPr lang="en-US" sz="1400" dirty="0" smtClean="0">
                <a:latin typeface="+mj-lt"/>
              </a:rPr>
              <a:t>polynomial function;</a:t>
            </a:r>
          </a:p>
          <a:p>
            <a:endParaRPr lang="en-US" sz="1400" dirty="0" smtClean="0">
              <a:latin typeface="+mj-lt"/>
            </a:endParaRPr>
          </a:p>
          <a:p>
            <a:pPr marL="171450" indent="-171450">
              <a:buFont typeface="Arial" panose="020B0604020202020204" pitchFamily="34" charset="0"/>
              <a:buChar char="•"/>
            </a:pPr>
            <a:r>
              <a:rPr lang="en-US" sz="1400" dirty="0" smtClean="0">
                <a:latin typeface="+mj-lt"/>
              </a:rPr>
              <a:t>“</a:t>
            </a:r>
            <a:r>
              <a:rPr lang="en-US" sz="1400" dirty="0" smtClean="0">
                <a:latin typeface="+mj-lt"/>
              </a:rPr>
              <a:t>B</a:t>
            </a:r>
            <a:r>
              <a:rPr lang="en-US" sz="1400" dirty="0" smtClean="0">
                <a:latin typeface="+mj-lt"/>
              </a:rPr>
              <a:t>ackground”: wrong associated angles due to geometrical effects: the larger the Č  angle the higher the number of spurious clusters in the sampling band explored by the pattern recognition algorithm. </a:t>
            </a:r>
          </a:p>
          <a:p>
            <a:pPr marL="171450" indent="-171450">
              <a:buFont typeface="Arial" panose="020B0604020202020204" pitchFamily="34" charset="0"/>
              <a:buChar char="•"/>
            </a:pPr>
            <a:endParaRPr lang="en-US" sz="1400" dirty="0">
              <a:latin typeface="+mj-lt"/>
            </a:endParaRPr>
          </a:p>
          <a:p>
            <a:pPr marL="171450" indent="-171450">
              <a:buFont typeface="Arial" panose="020B0604020202020204" pitchFamily="34" charset="0"/>
              <a:buChar char="•"/>
            </a:pPr>
            <a:r>
              <a:rPr lang="en-US" sz="1400" dirty="0" smtClean="0">
                <a:latin typeface="+mj-lt"/>
              </a:rPr>
              <a:t>The </a:t>
            </a:r>
            <a:r>
              <a:rPr lang="en-US" sz="1400" dirty="0" smtClean="0">
                <a:latin typeface="+mj-lt"/>
              </a:rPr>
              <a:t>algorithm tuning </a:t>
            </a:r>
            <a:r>
              <a:rPr lang="en-US" sz="1400" dirty="0">
                <a:latin typeface="+mj-lt"/>
              </a:rPr>
              <a:t>to </a:t>
            </a:r>
            <a:r>
              <a:rPr lang="en-US" sz="1400" dirty="0" smtClean="0">
                <a:latin typeface="+mj-lt"/>
              </a:rPr>
              <a:t>the event multiplicity in ALICE </a:t>
            </a:r>
            <a:r>
              <a:rPr lang="en-US" sz="1400" dirty="0" smtClean="0">
                <a:latin typeface="+mj-lt"/>
              </a:rPr>
              <a:t>to reduce the wrong association (contamination), is </a:t>
            </a:r>
            <a:r>
              <a:rPr lang="en-US" sz="1400" dirty="0" smtClean="0">
                <a:latin typeface="+mj-lt"/>
              </a:rPr>
              <a:t>under way. </a:t>
            </a:r>
          </a:p>
        </p:txBody>
      </p:sp>
      <p:sp>
        <p:nvSpPr>
          <p:cNvPr id="3" name="Segnaposto data 2"/>
          <p:cNvSpPr>
            <a:spLocks noGrp="1"/>
          </p:cNvSpPr>
          <p:nvPr>
            <p:ph type="dt" sz="half" idx="10"/>
          </p:nvPr>
        </p:nvSpPr>
        <p:spPr/>
        <p:txBody>
          <a:bodyPr/>
          <a:lstStyle/>
          <a:p>
            <a:r>
              <a:rPr lang="en-US" dirty="0" smtClean="0"/>
              <a:t>02/12/2013</a:t>
            </a:r>
            <a:endParaRPr lang="en-GB" dirty="0"/>
          </a:p>
        </p:txBody>
      </p:sp>
      <p:sp>
        <p:nvSpPr>
          <p:cNvPr id="6" name="Footer Placeholder 5"/>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8" name="Slide Number Placeholder 7"/>
          <p:cNvSpPr>
            <a:spLocks noGrp="1"/>
          </p:cNvSpPr>
          <p:nvPr>
            <p:ph type="sldNum" sz="quarter" idx="12"/>
          </p:nvPr>
        </p:nvSpPr>
        <p:spPr/>
        <p:txBody>
          <a:bodyPr/>
          <a:lstStyle/>
          <a:p>
            <a:fld id="{F7C2CCA3-A480-4C40-876F-7A9777C8E623}" type="slidenum">
              <a:rPr lang="en-GB" smtClean="0"/>
              <a:t>29</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988840"/>
            <a:ext cx="5423866" cy="3672408"/>
          </a:xfrm>
          <a:prstGeom prst="rect">
            <a:avLst/>
          </a:prstGeom>
        </p:spPr>
      </p:pic>
    </p:spTree>
    <p:extLst>
      <p:ext uri="{BB962C8B-B14F-4D97-AF65-F5344CB8AC3E}">
        <p14:creationId xmlns:p14="http://schemas.microsoft.com/office/powerpoint/2010/main" val="11326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GB" dirty="0"/>
          </a:p>
        </p:txBody>
      </p:sp>
      <p:sp>
        <p:nvSpPr>
          <p:cNvPr id="3" name="Content Placeholder 2"/>
          <p:cNvSpPr>
            <a:spLocks noGrp="1"/>
          </p:cNvSpPr>
          <p:nvPr>
            <p:ph idx="1"/>
          </p:nvPr>
        </p:nvSpPr>
        <p:spPr/>
        <p:txBody>
          <a:bodyPr/>
          <a:lstStyle/>
          <a:p>
            <a:r>
              <a:rPr lang="en-US" dirty="0" smtClean="0"/>
              <a:t>HMPID presentation,</a:t>
            </a:r>
          </a:p>
          <a:p>
            <a:r>
              <a:rPr lang="en-US" dirty="0" smtClean="0">
                <a:solidFill>
                  <a:srgbClr val="0000CC"/>
                </a:solidFill>
              </a:rPr>
              <a:t>Detector stability and performance</a:t>
            </a:r>
          </a:p>
          <a:p>
            <a:r>
              <a:rPr lang="en-US" dirty="0" smtClean="0"/>
              <a:t>Introduction to the statistical and track by track PID performances</a:t>
            </a:r>
          </a:p>
          <a:p>
            <a:r>
              <a:rPr lang="en-GB" dirty="0">
                <a:solidFill>
                  <a:srgbClr val="0000CC"/>
                </a:solidFill>
              </a:rPr>
              <a:t>Perspectives for the HMPID in LHC Run2 </a:t>
            </a:r>
            <a:r>
              <a:rPr lang="en-GB" dirty="0" smtClean="0">
                <a:solidFill>
                  <a:srgbClr val="0000CC"/>
                </a:solidFill>
              </a:rPr>
              <a:t>(2019-2021)</a:t>
            </a:r>
          </a:p>
          <a:p>
            <a:r>
              <a:rPr lang="en-US" dirty="0" smtClean="0"/>
              <a:t>Summary</a:t>
            </a:r>
          </a:p>
          <a:p>
            <a:endParaRPr lang="en-GB" dirty="0"/>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3</a:t>
            </a:fld>
            <a:endParaRPr lang="en-GB"/>
          </a:p>
        </p:txBody>
      </p:sp>
    </p:spTree>
    <p:extLst>
      <p:ext uri="{BB962C8B-B14F-4D97-AF65-F5344CB8AC3E}">
        <p14:creationId xmlns:p14="http://schemas.microsoft.com/office/powerpoint/2010/main" val="4002127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Autofit/>
          </a:bodyPr>
          <a:lstStyle/>
          <a:p>
            <a:r>
              <a:rPr lang="en-US" sz="3600" dirty="0"/>
              <a:t>Track by </a:t>
            </a:r>
            <a:r>
              <a:rPr lang="en-US" sz="3600" dirty="0" smtClean="0"/>
              <a:t>track PID  </a:t>
            </a:r>
            <a:endParaRPr lang="en-GB" sz="3600" dirty="0"/>
          </a:p>
        </p:txBody>
      </p:sp>
      <p:sp>
        <p:nvSpPr>
          <p:cNvPr id="3" name="Segnaposto data 2"/>
          <p:cNvSpPr>
            <a:spLocks noGrp="1"/>
          </p:cNvSpPr>
          <p:nvPr>
            <p:ph type="dt" sz="half" idx="10"/>
          </p:nvPr>
        </p:nvSpPr>
        <p:spPr/>
        <p:txBody>
          <a:bodyPr/>
          <a:lstStyle/>
          <a:p>
            <a:r>
              <a:rPr lang="en-US" smtClean="0"/>
              <a:t>02/12/2013</a:t>
            </a:r>
            <a:endParaRPr lang="en-GB"/>
          </a:p>
        </p:txBody>
      </p:sp>
      <p:sp>
        <p:nvSpPr>
          <p:cNvPr id="9" name="Footer Placeholder 8"/>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10" name="Slide Number Placeholder 9"/>
          <p:cNvSpPr>
            <a:spLocks noGrp="1"/>
          </p:cNvSpPr>
          <p:nvPr>
            <p:ph type="sldNum" sz="quarter" idx="12"/>
          </p:nvPr>
        </p:nvSpPr>
        <p:spPr/>
        <p:txBody>
          <a:bodyPr/>
          <a:lstStyle/>
          <a:p>
            <a:fld id="{F7C2CCA3-A480-4C40-876F-7A9777C8E623}" type="slidenum">
              <a:rPr lang="en-GB" smtClean="0"/>
              <a:t>30</a:t>
            </a:fld>
            <a:endParaRPr lang="en-GB" dirty="0"/>
          </a:p>
        </p:txBody>
      </p:sp>
      <p:grpSp>
        <p:nvGrpSpPr>
          <p:cNvPr id="17" name="Group 16"/>
          <p:cNvGrpSpPr/>
          <p:nvPr/>
        </p:nvGrpSpPr>
        <p:grpSpPr>
          <a:xfrm>
            <a:off x="323528" y="1461943"/>
            <a:ext cx="8496944" cy="5278845"/>
            <a:chOff x="323528" y="1461943"/>
            <a:chExt cx="8496944" cy="5278845"/>
          </a:xfrm>
        </p:grpSpPr>
        <p:sp>
          <p:nvSpPr>
            <p:cNvPr id="6" name="Rectangle 5"/>
            <p:cNvSpPr/>
            <p:nvPr/>
          </p:nvSpPr>
          <p:spPr>
            <a:xfrm>
              <a:off x="557808" y="5355793"/>
              <a:ext cx="8046640" cy="1384995"/>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mj-lt"/>
                </a:rPr>
                <a:t>As </a:t>
              </a:r>
              <a:r>
                <a:rPr lang="en-US" sz="1400" dirty="0" smtClean="0">
                  <a:latin typeface="+mj-lt"/>
                </a:rPr>
                <a:t>starting estimate of </a:t>
              </a:r>
              <a:r>
                <a:rPr lang="en-US" sz="1400" dirty="0" smtClean="0">
                  <a:latin typeface="+mj-lt"/>
                  <a:cs typeface="Arial" panose="020B0604020202020204" pitchFamily="34" charset="0"/>
                </a:rPr>
                <a:t>purity </a:t>
              </a:r>
              <a:r>
                <a:rPr lang="en-US" sz="1400" dirty="0">
                  <a:latin typeface="+mj-lt"/>
                  <a:cs typeface="Arial" panose="020B0604020202020204" pitchFamily="34" charset="0"/>
                </a:rPr>
                <a:t>and </a:t>
              </a:r>
              <a:r>
                <a:rPr lang="en-US" sz="1400" dirty="0" smtClean="0">
                  <a:latin typeface="+mj-lt"/>
                  <a:cs typeface="Arial" panose="020B0604020202020204" pitchFamily="34" charset="0"/>
                </a:rPr>
                <a:t>contamination without optimization of wrong associations </a:t>
              </a:r>
              <a:r>
                <a:rPr lang="en-US" sz="1400" dirty="0" smtClean="0">
                  <a:latin typeface="+mj-lt"/>
                  <a:cs typeface="Arial" panose="020B0604020202020204" pitchFamily="34" charset="0"/>
                </a:rPr>
                <a:t>are extracted from MC for </a:t>
              </a:r>
              <a:r>
                <a:rPr lang="en-US" sz="1400" dirty="0" smtClean="0">
                  <a:latin typeface="+mj-lt"/>
                  <a:cs typeface="Arial" panose="020B0604020202020204" pitchFamily="34" charset="0"/>
                </a:rPr>
                <a:t>p </a:t>
              </a:r>
              <a:r>
                <a:rPr lang="en-US" sz="1400" dirty="0" smtClean="0">
                  <a:latin typeface="+mj-lt"/>
                  <a:cs typeface="Arial" panose="020B0604020202020204" pitchFamily="34" charset="0"/>
                </a:rPr>
                <a:t>in </a:t>
              </a:r>
              <a:r>
                <a:rPr lang="en-US" sz="1400" dirty="0" err="1" smtClean="0">
                  <a:latin typeface="+mj-lt"/>
                </a:rPr>
                <a:t>PbPb</a:t>
              </a:r>
              <a:r>
                <a:rPr lang="en-US" sz="1400" b="1" dirty="0" smtClean="0">
                  <a:latin typeface="+mj-lt"/>
                </a:rPr>
                <a:t> </a:t>
              </a:r>
              <a:r>
                <a:rPr lang="en-US" sz="1400" dirty="0" smtClean="0">
                  <a:latin typeface="+mj-lt"/>
                  <a:cs typeface="Arial" panose="020B0604020202020204" pitchFamily="34" charset="0"/>
                </a:rPr>
                <a:t> collisions @ </a:t>
              </a:r>
              <a:r>
                <a:rPr lang="en-US" sz="1400" dirty="0">
                  <a:latin typeface="+mj-lt"/>
                  <a:cs typeface="Arial" panose="020B0604020202020204" pitchFamily="34" charset="0"/>
                </a:rPr>
                <a:t>2.76 </a:t>
              </a:r>
              <a:r>
                <a:rPr lang="en-US" sz="1400" dirty="0" smtClean="0">
                  <a:latin typeface="+mj-lt"/>
                  <a:cs typeface="Arial" panose="020B0604020202020204" pitchFamily="34" charset="0"/>
                </a:rPr>
                <a:t> </a:t>
              </a:r>
              <a:r>
                <a:rPr lang="en-US" sz="1400" dirty="0" err="1" smtClean="0">
                  <a:latin typeface="+mj-lt"/>
                  <a:cs typeface="Arial" panose="020B0604020202020204" pitchFamily="34" charset="0"/>
                </a:rPr>
                <a:t>TeV</a:t>
              </a:r>
              <a:r>
                <a:rPr lang="en-US" sz="1400" dirty="0" smtClean="0">
                  <a:latin typeface="+mj-lt"/>
                  <a:cs typeface="Arial" panose="020B0604020202020204" pitchFamily="34" charset="0"/>
                </a:rPr>
                <a:t> in 0-5% (left panel) and 40-50% centrality </a:t>
              </a:r>
              <a:r>
                <a:rPr lang="en-US" sz="1400" dirty="0">
                  <a:latin typeface="+mj-lt"/>
                  <a:cs typeface="Arial" panose="020B0604020202020204" pitchFamily="34" charset="0"/>
                </a:rPr>
                <a:t>(right panel</a:t>
              </a:r>
              <a:r>
                <a:rPr lang="en-US" sz="1400" dirty="0" smtClean="0">
                  <a:latin typeface="+mj-lt"/>
                  <a:cs typeface="Arial" panose="020B0604020202020204" pitchFamily="34" charset="0"/>
                </a:rPr>
                <a:t>) intervals . </a:t>
              </a:r>
              <a:endParaRPr lang="en-US" sz="1400" dirty="0" smtClean="0">
                <a:latin typeface="+mj-lt"/>
                <a:cs typeface="Arial" panose="020B0604020202020204" pitchFamily="34" charset="0"/>
              </a:endParaRPr>
            </a:p>
            <a:p>
              <a:pPr marL="285750" indent="-285750">
                <a:buFont typeface="Arial" panose="020B0604020202020204" pitchFamily="34" charset="0"/>
                <a:buChar char="•"/>
              </a:pPr>
              <a:r>
                <a:rPr lang="en-US" sz="1400" dirty="0" smtClean="0">
                  <a:latin typeface="+mj-lt"/>
                  <a:cs typeface="Arial" panose="020B0604020202020204" pitchFamily="34" charset="0"/>
                </a:rPr>
                <a:t>For </a:t>
              </a:r>
              <a:r>
                <a:rPr lang="en-US" sz="1400" dirty="0" smtClean="0">
                  <a:latin typeface="+mj-lt"/>
                  <a:cs typeface="Arial" panose="020B0604020202020204" pitchFamily="34" charset="0"/>
                </a:rPr>
                <a:t>the 0-5% centrality bin the relative abundance of</a:t>
              </a:r>
              <a:r>
                <a:rPr lang="en-US" sz="1400" dirty="0" smtClean="0">
                  <a:latin typeface="Symbol" pitchFamily="18" charset="2"/>
                  <a:cs typeface="Arial" panose="020B0604020202020204" pitchFamily="34" charset="0"/>
                </a:rPr>
                <a:t> </a:t>
              </a:r>
              <a:r>
                <a:rPr lang="en-US" sz="1400" dirty="0">
                  <a:latin typeface="Symbol" pitchFamily="18" charset="2"/>
                  <a:cs typeface="Arial" panose="020B0604020202020204" pitchFamily="34" charset="0"/>
                </a:rPr>
                <a:t>p</a:t>
              </a:r>
              <a:r>
                <a:rPr lang="en-US" sz="1400" dirty="0" smtClean="0">
                  <a:latin typeface="Symbol" pitchFamily="18" charset="2"/>
                  <a:cs typeface="Arial" panose="020B0604020202020204" pitchFamily="34" charset="0"/>
                </a:rPr>
                <a:t> </a:t>
              </a:r>
              <a:r>
                <a:rPr lang="en-US" sz="1400" dirty="0" smtClean="0">
                  <a:latin typeface="+mj-lt"/>
                  <a:cs typeface="Arial" panose="020B0604020202020204" pitchFamily="34" charset="0"/>
                </a:rPr>
                <a:t>spoils accordingly the p purity. Same calculations available also for </a:t>
              </a:r>
              <a:r>
                <a:rPr lang="en-US" sz="1400" dirty="0" smtClean="0">
                  <a:latin typeface="Symbol" pitchFamily="18" charset="2"/>
                  <a:cs typeface="Arial" panose="020B0604020202020204" pitchFamily="34" charset="0"/>
                </a:rPr>
                <a:t>p</a:t>
              </a:r>
              <a:r>
                <a:rPr lang="en-US" sz="1400" dirty="0" smtClean="0">
                  <a:latin typeface="+mj-lt"/>
                  <a:cs typeface="Arial" panose="020B0604020202020204" pitchFamily="34" charset="0"/>
                </a:rPr>
                <a:t> and K;</a:t>
              </a:r>
              <a:r>
                <a:rPr lang="en-US" sz="1400" dirty="0">
                  <a:latin typeface="+mj-lt"/>
                </a:rPr>
                <a:t> </a:t>
              </a:r>
              <a:r>
                <a:rPr lang="en-US" sz="1400" dirty="0" smtClean="0">
                  <a:latin typeface="+mj-lt"/>
                </a:rPr>
                <a:t>(</a:t>
              </a:r>
              <a:r>
                <a:rPr lang="en-US" sz="1400" dirty="0">
                  <a:latin typeface="+mj-lt"/>
                </a:rPr>
                <a:t>f</a:t>
              </a:r>
              <a:r>
                <a:rPr lang="en-US" sz="1400" dirty="0" smtClean="0">
                  <a:latin typeface="+mj-lt"/>
                </a:rPr>
                <a:t>or </a:t>
              </a:r>
              <a:r>
                <a:rPr lang="en-US" sz="1400" dirty="0">
                  <a:latin typeface="+mj-lt"/>
                </a:rPr>
                <a:t>details </a:t>
              </a:r>
              <a:r>
                <a:rPr lang="en-US" sz="1400" dirty="0" smtClean="0">
                  <a:latin typeface="+mj-lt"/>
                </a:rPr>
                <a:t>see ‘</a:t>
              </a:r>
              <a:r>
                <a:rPr lang="en-US" sz="1400" dirty="0" smtClean="0">
                  <a:solidFill>
                    <a:srgbClr val="0000FF"/>
                  </a:solidFill>
                  <a:latin typeface="+mj-lt"/>
                </a:rPr>
                <a:t>Charged </a:t>
              </a:r>
              <a:r>
                <a:rPr lang="en-US" sz="1400" dirty="0">
                  <a:solidFill>
                    <a:srgbClr val="0000FF"/>
                  </a:solidFill>
                  <a:latin typeface="+mj-lt"/>
                </a:rPr>
                <a:t>hadrons identification with the ALICE HMPID at LHC</a:t>
              </a:r>
              <a:r>
                <a:rPr lang="en-US" sz="1200" b="1" dirty="0">
                  <a:latin typeface="+mj-lt"/>
                </a:rPr>
                <a:t>’</a:t>
              </a:r>
              <a:r>
                <a:rPr lang="en-US" sz="1400" dirty="0">
                  <a:latin typeface="+mj-lt"/>
                </a:rPr>
                <a:t> of  D. Di </a:t>
              </a:r>
              <a:r>
                <a:rPr lang="en-US" sz="1400" dirty="0" smtClean="0">
                  <a:latin typeface="+mj-lt"/>
                </a:rPr>
                <a:t>Bari) </a:t>
              </a:r>
              <a:endParaRPr lang="en-US" sz="1400" dirty="0" smtClean="0">
                <a:solidFill>
                  <a:srgbClr val="0000FF"/>
                </a:solidFill>
                <a:latin typeface="+mj-lt"/>
                <a:cs typeface="Arial" panose="020B0604020202020204" pitchFamily="34" charset="0"/>
              </a:endParaRPr>
            </a:p>
          </p:txBody>
        </p:sp>
        <p:grpSp>
          <p:nvGrpSpPr>
            <p:cNvPr id="7" name="Group 6"/>
            <p:cNvGrpSpPr/>
            <p:nvPr/>
          </p:nvGrpSpPr>
          <p:grpSpPr>
            <a:xfrm>
              <a:off x="323528" y="1461943"/>
              <a:ext cx="8496944" cy="3839265"/>
              <a:chOff x="539552" y="971436"/>
              <a:chExt cx="8496944" cy="3839265"/>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2711137" cy="346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920" y="1340768"/>
                <a:ext cx="2679576" cy="34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482673"/>
                <a:ext cx="1962688" cy="231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4211960" y="971436"/>
                <a:ext cx="3168352" cy="585356"/>
                <a:chOff x="1763688" y="971436"/>
                <a:chExt cx="3168352" cy="585356"/>
              </a:xfrm>
            </p:grpSpPr>
            <p:cxnSp>
              <p:nvCxnSpPr>
                <p:cNvPr id="8" name="Straight Arrow Connector 7"/>
                <p:cNvCxnSpPr/>
                <p:nvPr/>
              </p:nvCxnSpPr>
              <p:spPr>
                <a:xfrm flipH="1">
                  <a:off x="1763688" y="1196752"/>
                  <a:ext cx="1656184" cy="36004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19872" y="1196752"/>
                  <a:ext cx="1512168" cy="360040"/>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39752" y="971436"/>
                  <a:ext cx="2031710" cy="307777"/>
                </a:xfrm>
                <a:prstGeom prst="rect">
                  <a:avLst/>
                </a:prstGeom>
                <a:noFill/>
                <a:ln>
                  <a:noFill/>
                </a:ln>
              </p:spPr>
              <p:txBody>
                <a:bodyPr wrap="none" rtlCol="0">
                  <a:spAutoFit/>
                </a:bodyPr>
                <a:lstStyle/>
                <a:p>
                  <a:r>
                    <a:rPr lang="en-US" sz="1400" dirty="0" smtClean="0">
                      <a:solidFill>
                        <a:schemeClr val="tx1">
                          <a:lumMod val="85000"/>
                          <a:lumOff val="15000"/>
                        </a:schemeClr>
                      </a:solidFill>
                    </a:rPr>
                    <a:t>Different centrality bins</a:t>
                  </a:r>
                  <a:endParaRPr lang="en-GB" sz="1400" dirty="0">
                    <a:solidFill>
                      <a:schemeClr val="tx1">
                        <a:lumMod val="85000"/>
                        <a:lumOff val="15000"/>
                      </a:schemeClr>
                    </a:solidFill>
                  </a:endParaRPr>
                </a:p>
              </p:txBody>
            </p:sp>
          </p:grpSp>
          <p:sp>
            <p:nvSpPr>
              <p:cNvPr id="4" name="TextBox 3"/>
              <p:cNvSpPr txBox="1"/>
              <p:nvPr/>
            </p:nvSpPr>
            <p:spPr>
              <a:xfrm>
                <a:off x="3707904" y="3131676"/>
                <a:ext cx="1160895" cy="369332"/>
              </a:xfrm>
              <a:prstGeom prst="rect">
                <a:avLst/>
              </a:prstGeom>
              <a:noFill/>
            </p:spPr>
            <p:txBody>
              <a:bodyPr wrap="none" rtlCol="0">
                <a:spAutoFit/>
              </a:bodyPr>
              <a:lstStyle/>
              <a:p>
                <a:r>
                  <a:rPr lang="en-US" dirty="0" err="1" smtClean="0">
                    <a:latin typeface="+mj-lt"/>
                  </a:rPr>
                  <a:t>N</a:t>
                </a:r>
                <a:r>
                  <a:rPr lang="en-US" baseline="30000" dirty="0" err="1" smtClean="0">
                    <a:latin typeface="+mj-lt"/>
                  </a:rPr>
                  <a:t>p</a:t>
                </a:r>
                <a:r>
                  <a:rPr lang="en-US" baseline="30000" dirty="0" smtClean="0">
                    <a:latin typeface="+mj-lt"/>
                  </a:rPr>
                  <a:t> </a:t>
                </a:r>
                <a:r>
                  <a:rPr lang="en-US" baseline="-25000" dirty="0" err="1" smtClean="0">
                    <a:latin typeface="+mj-lt"/>
                  </a:rPr>
                  <a:t>sigmas</a:t>
                </a:r>
                <a:r>
                  <a:rPr lang="en-US" dirty="0" smtClean="0">
                    <a:latin typeface="+mj-lt"/>
                  </a:rPr>
                  <a:t> &lt;2</a:t>
                </a:r>
                <a:endParaRPr lang="en-GB" baseline="-25000" dirty="0">
                  <a:latin typeface="+mj-lt"/>
                </a:endParaRPr>
              </a:p>
            </p:txBody>
          </p:sp>
          <p:sp>
            <p:nvSpPr>
              <p:cNvPr id="15" name="TextBox 14"/>
              <p:cNvSpPr txBox="1"/>
              <p:nvPr/>
            </p:nvSpPr>
            <p:spPr>
              <a:xfrm>
                <a:off x="7158136" y="3131676"/>
                <a:ext cx="1160895" cy="369332"/>
              </a:xfrm>
              <a:prstGeom prst="rect">
                <a:avLst/>
              </a:prstGeom>
              <a:noFill/>
            </p:spPr>
            <p:txBody>
              <a:bodyPr wrap="none" rtlCol="0">
                <a:spAutoFit/>
              </a:bodyPr>
              <a:lstStyle/>
              <a:p>
                <a:r>
                  <a:rPr lang="en-US" dirty="0" err="1" smtClean="0">
                    <a:latin typeface="+mj-lt"/>
                  </a:rPr>
                  <a:t>N</a:t>
                </a:r>
                <a:r>
                  <a:rPr lang="en-US" baseline="30000" dirty="0" err="1" smtClean="0">
                    <a:latin typeface="+mj-lt"/>
                  </a:rPr>
                  <a:t>p</a:t>
                </a:r>
                <a:r>
                  <a:rPr lang="en-US" baseline="30000" dirty="0" smtClean="0">
                    <a:latin typeface="+mj-lt"/>
                  </a:rPr>
                  <a:t> </a:t>
                </a:r>
                <a:r>
                  <a:rPr lang="en-US" baseline="-25000" dirty="0" err="1" smtClean="0">
                    <a:latin typeface="+mj-lt"/>
                  </a:rPr>
                  <a:t>sigmas</a:t>
                </a:r>
                <a:r>
                  <a:rPr lang="en-US" dirty="0" smtClean="0">
                    <a:latin typeface="+mj-lt"/>
                  </a:rPr>
                  <a:t> &lt;2</a:t>
                </a:r>
                <a:endParaRPr lang="en-GB" baseline="-25000" dirty="0">
                  <a:latin typeface="+mj-lt"/>
                </a:endParaRPr>
              </a:p>
            </p:txBody>
          </p:sp>
          <p:sp>
            <p:nvSpPr>
              <p:cNvPr id="5" name="TextBox 4"/>
              <p:cNvSpPr txBox="1"/>
              <p:nvPr/>
            </p:nvSpPr>
            <p:spPr>
              <a:xfrm>
                <a:off x="664807" y="2113111"/>
                <a:ext cx="1746953" cy="307777"/>
              </a:xfrm>
              <a:prstGeom prst="rect">
                <a:avLst/>
              </a:prstGeom>
              <a:noFill/>
            </p:spPr>
            <p:txBody>
              <a:bodyPr wrap="none" rtlCol="0">
                <a:spAutoFit/>
              </a:bodyPr>
              <a:lstStyle/>
              <a:p>
                <a:r>
                  <a:rPr lang="en-US" sz="1400" dirty="0" err="1" smtClean="0"/>
                  <a:t>N</a:t>
                </a:r>
                <a:r>
                  <a:rPr lang="en-US" sz="1400" baseline="-25000" dirty="0" err="1" smtClean="0"/>
                  <a:t>sigma</a:t>
                </a:r>
                <a:r>
                  <a:rPr lang="en-US" sz="1400" dirty="0" smtClean="0"/>
                  <a:t> PID estimator</a:t>
                </a:r>
                <a:endParaRPr lang="en-GB" sz="1400" dirty="0"/>
              </a:p>
            </p:txBody>
          </p:sp>
        </p:grpSp>
      </p:grpSp>
      <p:sp>
        <p:nvSpPr>
          <p:cNvPr id="11" name="TextBox 10"/>
          <p:cNvSpPr txBox="1"/>
          <p:nvPr/>
        </p:nvSpPr>
        <p:spPr>
          <a:xfrm>
            <a:off x="664807" y="1543823"/>
            <a:ext cx="184731" cy="369332"/>
          </a:xfrm>
          <a:prstGeom prst="rect">
            <a:avLst/>
          </a:prstGeom>
          <a:noFill/>
        </p:spPr>
        <p:txBody>
          <a:bodyPr wrap="none" rtlCol="0">
            <a:spAutoFit/>
          </a:bodyPr>
          <a:lstStyle/>
          <a:p>
            <a:endParaRPr lang="en-GB" dirty="0"/>
          </a:p>
        </p:txBody>
      </p:sp>
      <p:sp>
        <p:nvSpPr>
          <p:cNvPr id="16" name="Rectangle 15"/>
          <p:cNvSpPr/>
          <p:nvPr/>
        </p:nvSpPr>
        <p:spPr>
          <a:xfrm>
            <a:off x="179512" y="980728"/>
            <a:ext cx="8722404"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mj-lt"/>
              </a:rPr>
              <a:t>Physics studies as the elliptic flow, jet and correlations using Track by Track PID with the HMPID, require the knowledge of purity and contamination for each particle species;</a:t>
            </a:r>
          </a:p>
        </p:txBody>
      </p:sp>
    </p:spTree>
    <p:extLst>
      <p:ext uri="{BB962C8B-B14F-4D97-AF65-F5344CB8AC3E}">
        <p14:creationId xmlns:p14="http://schemas.microsoft.com/office/powerpoint/2010/main" val="41064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990000"/>
                </a:solidFill>
              </a:rPr>
              <a:t>Perspectives for the HMPID in </a:t>
            </a:r>
            <a:r>
              <a:rPr lang="en-GB" dirty="0" smtClean="0">
                <a:solidFill>
                  <a:srgbClr val="990000"/>
                </a:solidFill>
              </a:rPr>
              <a:t>LHC Run2 and beyond up to 2021</a:t>
            </a:r>
            <a:endParaRPr lang="en-GB" dirty="0">
              <a:solidFill>
                <a:srgbClr val="990000"/>
              </a:solidFill>
            </a:endParaRPr>
          </a:p>
        </p:txBody>
      </p:sp>
      <p:sp>
        <p:nvSpPr>
          <p:cNvPr id="4" name="Content Placeholder 3"/>
          <p:cNvSpPr txBox="1">
            <a:spLocks noGrp="1"/>
          </p:cNvSpPr>
          <p:nvPr>
            <p:ph idx="1"/>
          </p:nvPr>
        </p:nvSpPr>
        <p:spPr>
          <a:xfrm>
            <a:off x="950912" y="2276872"/>
            <a:ext cx="7005464" cy="2677656"/>
          </a:xfrm>
          <a:prstGeom prst="rect">
            <a:avLst/>
          </a:prstGeom>
          <a:noFill/>
        </p:spPr>
        <p:txBody>
          <a:bodyPr wrap="square" rtlCol="0">
            <a:spAutoFit/>
          </a:bodyPr>
          <a:lstStyle/>
          <a:p>
            <a:endParaRPr lang="en-GB" sz="1400" dirty="0" smtClean="0"/>
          </a:p>
          <a:p>
            <a:r>
              <a:rPr lang="en-US" sz="1400" dirty="0" smtClean="0">
                <a:latin typeface="+mj-lt"/>
              </a:rPr>
              <a:t>After measuring the specific charge dose accumulated during Run1 and extrapolating its computation at the end of Run2 , no Q.E. loss should be observed up to 2018 due to </a:t>
            </a:r>
            <a:r>
              <a:rPr lang="en-US" sz="1400" dirty="0" err="1" smtClean="0">
                <a:latin typeface="+mj-lt"/>
              </a:rPr>
              <a:t>CsI</a:t>
            </a:r>
            <a:r>
              <a:rPr lang="en-US" sz="1400" dirty="0" smtClean="0">
                <a:latin typeface="+mj-lt"/>
              </a:rPr>
              <a:t> ageing effects;</a:t>
            </a:r>
          </a:p>
          <a:p>
            <a:pPr marL="0" indent="0">
              <a:buNone/>
            </a:pPr>
            <a:r>
              <a:rPr lang="en-US" sz="1400" dirty="0" smtClean="0">
                <a:latin typeface="+mj-lt"/>
              </a:rPr>
              <a:t> </a:t>
            </a:r>
            <a:endParaRPr lang="en-GB" sz="1400" dirty="0">
              <a:latin typeface="+mj-lt"/>
            </a:endParaRPr>
          </a:p>
          <a:p>
            <a:r>
              <a:rPr lang="en-GB" sz="1400" dirty="0" smtClean="0">
                <a:latin typeface="+mj-lt"/>
              </a:rPr>
              <a:t>At </a:t>
            </a:r>
            <a:r>
              <a:rPr lang="en-GB" sz="1400" dirty="0">
                <a:latin typeface="+mj-lt"/>
              </a:rPr>
              <a:t>the beginning of the Run3 </a:t>
            </a:r>
            <a:r>
              <a:rPr lang="en-GB" sz="1400" dirty="0" smtClean="0">
                <a:latin typeface="+mj-lt"/>
              </a:rPr>
              <a:t>period </a:t>
            </a:r>
            <a:r>
              <a:rPr lang="en-GB" sz="1400" dirty="0">
                <a:latin typeface="+mj-lt"/>
              </a:rPr>
              <a:t>, the new DAQ schema of </a:t>
            </a:r>
            <a:r>
              <a:rPr lang="en-GB" sz="1400" dirty="0" smtClean="0">
                <a:latin typeface="+mj-lt"/>
              </a:rPr>
              <a:t>ALICE, </a:t>
            </a:r>
            <a:r>
              <a:rPr lang="en-GB" sz="1400" dirty="0">
                <a:latin typeface="+mj-lt"/>
              </a:rPr>
              <a:t>not limited any longer by TPC event read out rate at 500 Hz, </a:t>
            </a:r>
            <a:r>
              <a:rPr lang="en-GB" sz="1400" dirty="0" smtClean="0">
                <a:latin typeface="+mj-lt"/>
              </a:rPr>
              <a:t>will let to </a:t>
            </a:r>
            <a:r>
              <a:rPr lang="en-GB" sz="1400" dirty="0">
                <a:latin typeface="+mj-lt"/>
              </a:rPr>
              <a:t>fully exploit </a:t>
            </a:r>
            <a:r>
              <a:rPr lang="en-GB" sz="1400" dirty="0" smtClean="0">
                <a:latin typeface="+mj-lt"/>
              </a:rPr>
              <a:t>the HMPID capability </a:t>
            </a:r>
            <a:r>
              <a:rPr lang="en-GB" sz="1400" dirty="0">
                <a:latin typeface="+mj-lt"/>
              </a:rPr>
              <a:t>of 2.5 KHz of event rate for </a:t>
            </a:r>
            <a:r>
              <a:rPr lang="en-GB" sz="1400">
                <a:latin typeface="+mj-lt"/>
              </a:rPr>
              <a:t>central </a:t>
            </a:r>
            <a:r>
              <a:rPr lang="en-US" sz="1400" b="1">
                <a:solidFill>
                  <a:srgbClr val="0000FF"/>
                </a:solidFill>
              </a:rPr>
              <a:t> </a:t>
            </a:r>
            <a:r>
              <a:rPr lang="en-US" sz="1400" smtClean="0"/>
              <a:t>PbPb</a:t>
            </a:r>
            <a:r>
              <a:rPr lang="en-GB" sz="1400" smtClean="0">
                <a:latin typeface="+mj-lt"/>
              </a:rPr>
              <a:t> </a:t>
            </a:r>
            <a:r>
              <a:rPr lang="en-GB" sz="1400" dirty="0" smtClean="0">
                <a:latin typeface="+mj-lt"/>
              </a:rPr>
              <a:t>events up to 2021; </a:t>
            </a:r>
          </a:p>
          <a:p>
            <a:pPr marL="0" indent="0">
              <a:buNone/>
            </a:pPr>
            <a:endParaRPr lang="en-GB" sz="1400" dirty="0" smtClean="0">
              <a:latin typeface="+mj-lt"/>
            </a:endParaRPr>
          </a:p>
          <a:p>
            <a:r>
              <a:rPr lang="en-GB" sz="1400" dirty="0" smtClean="0">
                <a:latin typeface="+mj-lt"/>
              </a:rPr>
              <a:t>In </a:t>
            </a:r>
            <a:r>
              <a:rPr lang="en-GB" sz="1400" dirty="0">
                <a:latin typeface="+mj-lt"/>
              </a:rPr>
              <a:t>this perspective the HMPID has </a:t>
            </a:r>
            <a:r>
              <a:rPr lang="en-GB" sz="1400" dirty="0" smtClean="0">
                <a:latin typeface="+mj-lt"/>
              </a:rPr>
              <a:t>already contribute </a:t>
            </a:r>
            <a:r>
              <a:rPr lang="en-GB" sz="1400" dirty="0">
                <a:latin typeface="+mj-lt"/>
              </a:rPr>
              <a:t>to the ALICE </a:t>
            </a:r>
            <a:r>
              <a:rPr lang="en-GB" sz="1400" dirty="0" err="1">
                <a:latin typeface="+mj-lt"/>
              </a:rPr>
              <a:t>LoI</a:t>
            </a:r>
            <a:r>
              <a:rPr lang="en-GB" sz="1400" dirty="0">
                <a:latin typeface="+mj-lt"/>
              </a:rPr>
              <a:t> and DAQ-Trigged TDR upgrade documents</a:t>
            </a:r>
            <a:r>
              <a:rPr lang="en-GB" sz="1400" dirty="0" smtClean="0">
                <a:latin typeface="+mj-lt"/>
              </a:rPr>
              <a:t>.</a:t>
            </a:r>
          </a:p>
        </p:txBody>
      </p:sp>
      <p:sp>
        <p:nvSpPr>
          <p:cNvPr id="3" name="Segnaposto data 2"/>
          <p:cNvSpPr>
            <a:spLocks noGrp="1"/>
          </p:cNvSpPr>
          <p:nvPr>
            <p:ph type="dt" sz="half" idx="10"/>
          </p:nvPr>
        </p:nvSpPr>
        <p:spPr/>
        <p:txBody>
          <a:bodyPr/>
          <a:lstStyle/>
          <a:p>
            <a:r>
              <a:rPr lang="en-US" smtClean="0"/>
              <a:t>02/12/2013</a:t>
            </a:r>
            <a:endParaRPr lang="en-GB"/>
          </a:p>
        </p:txBody>
      </p:sp>
      <p:sp>
        <p:nvSpPr>
          <p:cNvPr id="7" name="Footer Placeholder 6"/>
          <p:cNvSpPr>
            <a:spLocks noGrp="1"/>
          </p:cNvSpPr>
          <p:nvPr>
            <p:ph type="ftr" sz="quarter" idx="11"/>
          </p:nvPr>
        </p:nvSpPr>
        <p:spPr/>
        <p:txBody>
          <a:bodyPr/>
          <a:lstStyle/>
          <a:p>
            <a:r>
              <a:rPr lang="en-GB" smtClean="0"/>
              <a:t>G.De Cataldo RICH 2013 </a:t>
            </a:r>
            <a:endParaRPr lang="en-GB"/>
          </a:p>
        </p:txBody>
      </p:sp>
      <p:sp>
        <p:nvSpPr>
          <p:cNvPr id="8" name="Slide Number Placeholder 7"/>
          <p:cNvSpPr>
            <a:spLocks noGrp="1"/>
          </p:cNvSpPr>
          <p:nvPr>
            <p:ph type="sldNum" sz="quarter" idx="12"/>
          </p:nvPr>
        </p:nvSpPr>
        <p:spPr/>
        <p:txBody>
          <a:bodyPr/>
          <a:lstStyle/>
          <a:p>
            <a:fld id="{F7C2CCA3-A480-4C40-876F-7A9777C8E623}" type="slidenum">
              <a:rPr lang="en-GB" smtClean="0"/>
              <a:t>31</a:t>
            </a:fld>
            <a:endParaRPr lang="en-GB"/>
          </a:p>
        </p:txBody>
      </p:sp>
    </p:spTree>
    <p:extLst>
      <p:ext uri="{BB962C8B-B14F-4D97-AF65-F5344CB8AC3E}">
        <p14:creationId xmlns:p14="http://schemas.microsoft.com/office/powerpoint/2010/main" val="3000765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US" dirty="0" smtClean="0"/>
              <a:t>Summary</a:t>
            </a:r>
            <a:endParaRPr lang="en-GB" dirty="0"/>
          </a:p>
        </p:txBody>
      </p:sp>
      <p:sp>
        <p:nvSpPr>
          <p:cNvPr id="3" name="Content Placeholder 2"/>
          <p:cNvSpPr>
            <a:spLocks noGrp="1"/>
          </p:cNvSpPr>
          <p:nvPr>
            <p:ph idx="1"/>
          </p:nvPr>
        </p:nvSpPr>
        <p:spPr>
          <a:xfrm>
            <a:off x="520397" y="1700808"/>
            <a:ext cx="8229600" cy="4536504"/>
          </a:xfrm>
        </p:spPr>
        <p:txBody>
          <a:bodyPr>
            <a:noAutofit/>
          </a:bodyPr>
          <a:lstStyle/>
          <a:p>
            <a:r>
              <a:rPr lang="en-US" sz="1600" dirty="0" smtClean="0">
                <a:latin typeface="+mj-lt"/>
              </a:rPr>
              <a:t>Statistical PID in pp successfully carried out for the measurement in ALICE of the inclusive hadron productions ;</a:t>
            </a:r>
          </a:p>
          <a:p>
            <a:endParaRPr lang="en-US" sz="1600" dirty="0">
              <a:latin typeface="+mj-lt"/>
            </a:endParaRPr>
          </a:p>
          <a:p>
            <a:r>
              <a:rPr lang="en-US" sz="1600" dirty="0">
                <a:latin typeface="+mj-lt"/>
              </a:rPr>
              <a:t>With </a:t>
            </a:r>
            <a:r>
              <a:rPr lang="en-US" sz="1600" dirty="0" smtClean="0">
                <a:latin typeface="+mj-lt"/>
              </a:rPr>
              <a:t>Track </a:t>
            </a:r>
            <a:r>
              <a:rPr lang="en-US" sz="1600" dirty="0">
                <a:latin typeface="+mj-lt"/>
              </a:rPr>
              <a:t>by Track </a:t>
            </a:r>
            <a:r>
              <a:rPr lang="en-US" sz="1600" dirty="0" smtClean="0">
                <a:latin typeface="+mj-lt"/>
              </a:rPr>
              <a:t>PID in</a:t>
            </a:r>
            <a:r>
              <a:rPr lang="en-US" sz="1600" b="1" dirty="0" smtClean="0">
                <a:latin typeface="+mj-lt"/>
              </a:rPr>
              <a:t> </a:t>
            </a:r>
            <a:r>
              <a:rPr lang="en-US" sz="1600" dirty="0" err="1" smtClean="0">
                <a:latin typeface="+mj-lt"/>
              </a:rPr>
              <a:t>Pb-Pb</a:t>
            </a:r>
            <a:r>
              <a:rPr lang="en-US" sz="1600" b="1" dirty="0" smtClean="0">
                <a:latin typeface="+mj-lt"/>
              </a:rPr>
              <a:t> </a:t>
            </a:r>
            <a:r>
              <a:rPr lang="en-US" sz="1600" dirty="0" smtClean="0">
                <a:latin typeface="+mj-lt"/>
              </a:rPr>
              <a:t>collisions, physics </a:t>
            </a:r>
            <a:r>
              <a:rPr lang="en-US" sz="1600" dirty="0">
                <a:latin typeface="+mj-lt"/>
              </a:rPr>
              <a:t>studies </a:t>
            </a:r>
            <a:r>
              <a:rPr lang="en-US" sz="1600" dirty="0" smtClean="0">
                <a:latin typeface="+mj-lt"/>
              </a:rPr>
              <a:t>with HMPID on </a:t>
            </a:r>
            <a:r>
              <a:rPr lang="en-US" sz="1600" dirty="0">
                <a:latin typeface="+mj-lt"/>
              </a:rPr>
              <a:t>the elliptic flow, jet and correlations </a:t>
            </a:r>
            <a:r>
              <a:rPr lang="en-US" sz="1600" dirty="0" smtClean="0">
                <a:latin typeface="+mj-lt"/>
              </a:rPr>
              <a:t>, </a:t>
            </a:r>
            <a:r>
              <a:rPr lang="en-US" sz="1600" dirty="0">
                <a:latin typeface="+mj-lt"/>
              </a:rPr>
              <a:t>are </a:t>
            </a:r>
            <a:r>
              <a:rPr lang="en-US" sz="1600" dirty="0" smtClean="0">
                <a:latin typeface="+mj-lt"/>
              </a:rPr>
              <a:t>started </a:t>
            </a:r>
            <a:r>
              <a:rPr lang="en-US" sz="1600" dirty="0">
                <a:latin typeface="+mj-lt"/>
              </a:rPr>
              <a:t>.</a:t>
            </a:r>
            <a:r>
              <a:rPr lang="en-US" sz="1600" dirty="0" smtClean="0">
                <a:latin typeface="+mj-lt"/>
              </a:rPr>
              <a:t> An improved pattern recognition algorithm reducing the </a:t>
            </a:r>
            <a:r>
              <a:rPr lang="en-US" sz="1600" dirty="0">
                <a:latin typeface="+mj-lt"/>
              </a:rPr>
              <a:t> wrong </a:t>
            </a:r>
            <a:r>
              <a:rPr lang="en-US" sz="1600" dirty="0" smtClean="0">
                <a:latin typeface="+mj-lt"/>
              </a:rPr>
              <a:t>association of Č angles is being to be put in place;</a:t>
            </a:r>
          </a:p>
          <a:p>
            <a:endParaRPr lang="en-US" sz="1600" dirty="0">
              <a:latin typeface="+mj-lt"/>
            </a:endParaRPr>
          </a:p>
          <a:p>
            <a:r>
              <a:rPr lang="en-US" sz="1600" dirty="0" smtClean="0">
                <a:latin typeface="+mj-lt"/>
              </a:rPr>
              <a:t>The Good  detector </a:t>
            </a:r>
            <a:r>
              <a:rPr lang="en-US" sz="1600" dirty="0">
                <a:latin typeface="+mj-lt"/>
              </a:rPr>
              <a:t>stability </a:t>
            </a:r>
            <a:r>
              <a:rPr lang="en-US" sz="1600" dirty="0" smtClean="0">
                <a:latin typeface="+mj-lt"/>
              </a:rPr>
              <a:t>during 2010-2013have provide stable PID performances;</a:t>
            </a:r>
          </a:p>
          <a:p>
            <a:pPr marL="0" indent="0">
              <a:buNone/>
            </a:pPr>
            <a:endParaRPr lang="en-US" sz="1600" dirty="0" smtClean="0">
              <a:latin typeface="+mj-lt"/>
            </a:endParaRPr>
          </a:p>
          <a:p>
            <a:r>
              <a:rPr lang="en-US" sz="1600" dirty="0" smtClean="0">
                <a:latin typeface="+mj-lt"/>
              </a:rPr>
              <a:t>72% of HMPID acceptance still active after the HV sector and vessel failures; </a:t>
            </a:r>
          </a:p>
          <a:p>
            <a:endParaRPr lang="en-US" sz="1600" dirty="0" smtClean="0">
              <a:latin typeface="+mj-lt"/>
            </a:endParaRPr>
          </a:p>
          <a:p>
            <a:r>
              <a:rPr lang="en-US" sz="1600" dirty="0" smtClean="0">
                <a:latin typeface="+mj-lt"/>
              </a:rPr>
              <a:t>Some concerns about further C6F14 leaks in the radiator vessels, in turn no loss of </a:t>
            </a:r>
            <a:r>
              <a:rPr lang="en-US" sz="1600" dirty="0" err="1" smtClean="0">
                <a:latin typeface="+mj-lt"/>
              </a:rPr>
              <a:t>CsI</a:t>
            </a:r>
            <a:r>
              <a:rPr lang="en-US" sz="1600" dirty="0" smtClean="0">
                <a:latin typeface="+mj-lt"/>
              </a:rPr>
              <a:t> Q.E. in the affected RICH modules ;</a:t>
            </a:r>
          </a:p>
          <a:p>
            <a:r>
              <a:rPr lang="en-US" sz="1600" dirty="0" smtClean="0">
                <a:latin typeface="+mj-lt"/>
              </a:rPr>
              <a:t>No loss of detected </a:t>
            </a:r>
            <a:r>
              <a:rPr lang="en-US" sz="1600" dirty="0">
                <a:latin typeface="+mj-lt"/>
              </a:rPr>
              <a:t>N</a:t>
            </a:r>
            <a:r>
              <a:rPr lang="en-US" sz="1600" baseline="-25000" dirty="0">
                <a:latin typeface="+mj-lt"/>
              </a:rPr>
              <a:t>Č.ph </a:t>
            </a:r>
            <a:r>
              <a:rPr lang="en-US" sz="1600" dirty="0" smtClean="0">
                <a:latin typeface="+mj-lt"/>
              </a:rPr>
              <a:t>observed, good perspectives </a:t>
            </a:r>
            <a:r>
              <a:rPr lang="en-US" sz="1600" dirty="0">
                <a:latin typeface="+mj-lt"/>
              </a:rPr>
              <a:t>for the </a:t>
            </a:r>
            <a:r>
              <a:rPr lang="en-US" sz="1600" dirty="0" err="1">
                <a:latin typeface="+mj-lt"/>
              </a:rPr>
              <a:t>CsI</a:t>
            </a:r>
            <a:r>
              <a:rPr lang="en-US" sz="1600" dirty="0">
                <a:latin typeface="+mj-lt"/>
              </a:rPr>
              <a:t> Q.E. </a:t>
            </a:r>
            <a:r>
              <a:rPr lang="en-US" sz="1600" dirty="0" smtClean="0">
                <a:latin typeface="+mj-lt"/>
              </a:rPr>
              <a:t>up to 2021;</a:t>
            </a:r>
          </a:p>
          <a:p>
            <a:endParaRPr lang="en-US" sz="1600" dirty="0" smtClean="0">
              <a:latin typeface="+mj-lt"/>
            </a:endParaRPr>
          </a:p>
          <a:p>
            <a:r>
              <a:rPr lang="en-US" sz="1600" dirty="0" smtClean="0">
                <a:latin typeface="+mj-lt"/>
              </a:rPr>
              <a:t>For the  HMPID contribution to the ALICE physics please see the D</a:t>
            </a:r>
            <a:r>
              <a:rPr lang="en-US" sz="1600" dirty="0">
                <a:latin typeface="+mj-lt"/>
              </a:rPr>
              <a:t>. Di Bari presentation </a:t>
            </a:r>
            <a:r>
              <a:rPr lang="en-US" sz="1600" dirty="0" smtClean="0">
                <a:latin typeface="+mj-lt"/>
              </a:rPr>
              <a:t>‘</a:t>
            </a:r>
            <a:r>
              <a:rPr lang="en-US" sz="1600" dirty="0" smtClean="0">
                <a:solidFill>
                  <a:srgbClr val="0000FF"/>
                </a:solidFill>
                <a:latin typeface="+mj-lt"/>
              </a:rPr>
              <a:t>Charged hadrons identification with the ALICE HMPID at LHC</a:t>
            </a:r>
            <a:r>
              <a:rPr lang="en-US" sz="1400" b="1" dirty="0" smtClean="0">
                <a:latin typeface="+mj-lt"/>
              </a:rPr>
              <a:t>’ , </a:t>
            </a:r>
            <a:r>
              <a:rPr lang="en-US" sz="1600" dirty="0" smtClean="0">
                <a:latin typeface="+mj-lt"/>
              </a:rPr>
              <a:t>in </a:t>
            </a:r>
            <a:r>
              <a:rPr lang="en-US" sz="1600" dirty="0">
                <a:latin typeface="+mj-lt"/>
              </a:rPr>
              <a:t>this </a:t>
            </a:r>
            <a:r>
              <a:rPr lang="en-US" sz="1600" dirty="0" smtClean="0">
                <a:latin typeface="+mj-lt"/>
              </a:rPr>
              <a:t>conference.</a:t>
            </a:r>
          </a:p>
        </p:txBody>
      </p:sp>
      <p:sp>
        <p:nvSpPr>
          <p:cNvPr id="4" name="Segnaposto data 3"/>
          <p:cNvSpPr>
            <a:spLocks noGrp="1"/>
          </p:cNvSpPr>
          <p:nvPr>
            <p:ph type="dt" sz="half" idx="10"/>
          </p:nvPr>
        </p:nvSpPr>
        <p:spPr/>
        <p:txBody>
          <a:bodyPr/>
          <a:lstStyle/>
          <a:p>
            <a:r>
              <a:rPr lang="en-US" smtClean="0"/>
              <a:t>02/12/2013</a:t>
            </a:r>
            <a:endParaRPr lang="en-GB"/>
          </a:p>
        </p:txBody>
      </p:sp>
      <p:sp>
        <p:nvSpPr>
          <p:cNvPr id="7" name="Footer Placeholder 6"/>
          <p:cNvSpPr>
            <a:spLocks noGrp="1"/>
          </p:cNvSpPr>
          <p:nvPr>
            <p:ph type="ftr" sz="quarter" idx="11"/>
          </p:nvPr>
        </p:nvSpPr>
        <p:spPr/>
        <p:txBody>
          <a:bodyPr/>
          <a:lstStyle/>
          <a:p>
            <a:r>
              <a:rPr lang="en-GB" smtClean="0"/>
              <a:t>G.De Cataldo RICH 2013 </a:t>
            </a:r>
            <a:endParaRPr lang="en-GB"/>
          </a:p>
        </p:txBody>
      </p:sp>
      <p:sp>
        <p:nvSpPr>
          <p:cNvPr id="8" name="Slide Number Placeholder 7"/>
          <p:cNvSpPr>
            <a:spLocks noGrp="1"/>
          </p:cNvSpPr>
          <p:nvPr>
            <p:ph type="sldNum" sz="quarter" idx="12"/>
          </p:nvPr>
        </p:nvSpPr>
        <p:spPr/>
        <p:txBody>
          <a:bodyPr/>
          <a:lstStyle/>
          <a:p>
            <a:fld id="{F7C2CCA3-A480-4C40-876F-7A9777C8E623}" type="slidenum">
              <a:rPr lang="en-GB" smtClean="0"/>
              <a:t>32</a:t>
            </a:fld>
            <a:endParaRPr lang="en-GB"/>
          </a:p>
        </p:txBody>
      </p:sp>
    </p:spTree>
    <p:extLst>
      <p:ext uri="{BB962C8B-B14F-4D97-AF65-F5344CB8AC3E}">
        <p14:creationId xmlns:p14="http://schemas.microsoft.com/office/powerpoint/2010/main" val="2358879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1143000"/>
          </a:xfrm>
        </p:spPr>
        <p:txBody>
          <a:bodyPr>
            <a:noAutofit/>
          </a:bodyPr>
          <a:lstStyle/>
          <a:p>
            <a:r>
              <a:rPr lang="it-IT" sz="5400" dirty="0" smtClean="0">
                <a:solidFill>
                  <a:srgbClr val="0000FF"/>
                </a:solidFill>
              </a:rPr>
              <a:t>HMPID</a:t>
            </a:r>
            <a:endParaRPr lang="it-IT" sz="5400" dirty="0">
              <a:solidFill>
                <a:srgbClr val="0000FF"/>
              </a:solidFill>
            </a:endParaRPr>
          </a:p>
        </p:txBody>
      </p:sp>
      <p:sp>
        <p:nvSpPr>
          <p:cNvPr id="3" name="Segnaposto contenuto 2"/>
          <p:cNvSpPr>
            <a:spLocks noGrp="1"/>
          </p:cNvSpPr>
          <p:nvPr>
            <p:ph idx="1"/>
          </p:nvPr>
        </p:nvSpPr>
        <p:spPr>
          <a:xfrm>
            <a:off x="251520" y="1704176"/>
            <a:ext cx="2952328" cy="3741048"/>
          </a:xfrm>
        </p:spPr>
        <p:txBody>
          <a:bodyPr>
            <a:normAutofit fontScale="62500" lnSpcReduction="20000"/>
          </a:bodyPr>
          <a:lstStyle/>
          <a:p>
            <a:pPr marL="0" indent="0">
              <a:buNone/>
            </a:pPr>
            <a:r>
              <a:rPr lang="en-US" dirty="0" smtClean="0">
                <a:solidFill>
                  <a:srgbClr val="0000FF"/>
                </a:solidFill>
                <a:latin typeface="+mj-lt"/>
              </a:rPr>
              <a:t>H</a:t>
            </a:r>
            <a:r>
              <a:rPr lang="en-US" dirty="0" smtClean="0">
                <a:latin typeface="+mj-lt"/>
              </a:rPr>
              <a:t>igh </a:t>
            </a:r>
          </a:p>
          <a:p>
            <a:pPr marL="0" indent="0">
              <a:buNone/>
            </a:pPr>
            <a:r>
              <a:rPr lang="en-US" dirty="0" smtClean="0">
                <a:solidFill>
                  <a:srgbClr val="0000FF"/>
                </a:solidFill>
                <a:latin typeface="+mj-lt"/>
              </a:rPr>
              <a:t>M</a:t>
            </a:r>
            <a:r>
              <a:rPr lang="en-US" dirty="0" smtClean="0">
                <a:latin typeface="+mj-lt"/>
              </a:rPr>
              <a:t>omentum </a:t>
            </a:r>
          </a:p>
          <a:p>
            <a:pPr marL="0" indent="0">
              <a:buNone/>
            </a:pPr>
            <a:r>
              <a:rPr lang="en-US" dirty="0" smtClean="0">
                <a:solidFill>
                  <a:srgbClr val="0000FF"/>
                </a:solidFill>
                <a:latin typeface="+mj-lt"/>
              </a:rPr>
              <a:t>P</a:t>
            </a:r>
            <a:r>
              <a:rPr lang="en-US" dirty="0" smtClean="0">
                <a:latin typeface="+mj-lt"/>
              </a:rPr>
              <a:t>article </a:t>
            </a:r>
          </a:p>
          <a:p>
            <a:pPr marL="0" indent="0">
              <a:buNone/>
            </a:pPr>
            <a:r>
              <a:rPr lang="en-US" dirty="0" smtClean="0">
                <a:solidFill>
                  <a:srgbClr val="0000FF"/>
                </a:solidFill>
                <a:latin typeface="+mj-lt"/>
              </a:rPr>
              <a:t>I</a:t>
            </a:r>
            <a:r>
              <a:rPr lang="en-US" dirty="0" smtClean="0">
                <a:latin typeface="+mj-lt"/>
              </a:rPr>
              <a:t>dentification </a:t>
            </a:r>
          </a:p>
          <a:p>
            <a:pPr marL="0" indent="0">
              <a:buNone/>
            </a:pPr>
            <a:r>
              <a:rPr lang="en-US" dirty="0" smtClean="0">
                <a:solidFill>
                  <a:srgbClr val="0000FF"/>
                </a:solidFill>
                <a:latin typeface="+mj-lt"/>
              </a:rPr>
              <a:t>D</a:t>
            </a:r>
            <a:r>
              <a:rPr lang="en-US" dirty="0" smtClean="0">
                <a:latin typeface="+mj-lt"/>
              </a:rPr>
              <a:t>etector</a:t>
            </a:r>
          </a:p>
          <a:p>
            <a:pPr marL="0" indent="0">
              <a:buNone/>
            </a:pPr>
            <a:endParaRPr lang="en-US" sz="2000" dirty="0" smtClean="0">
              <a:latin typeface="+mj-lt"/>
            </a:endParaRPr>
          </a:p>
          <a:p>
            <a:pPr marL="0" indent="0">
              <a:buNone/>
            </a:pPr>
            <a:r>
              <a:rPr lang="en-US" sz="2000" b="1" dirty="0"/>
              <a:t>Institutions: </a:t>
            </a:r>
          </a:p>
          <a:p>
            <a:pPr marL="285750" indent="-285750">
              <a:buFont typeface="Arial" panose="020B0604020202020204" pitchFamily="34" charset="0"/>
              <a:buChar char="•"/>
            </a:pPr>
            <a:r>
              <a:rPr lang="en-US" sz="2200" dirty="0" smtClean="0">
                <a:latin typeface="+mj-lt"/>
              </a:rPr>
              <a:t>INFN and Dip. Of Physics, Bari </a:t>
            </a:r>
            <a:r>
              <a:rPr lang="en-US" sz="2200" dirty="0">
                <a:latin typeface="+mj-lt"/>
              </a:rPr>
              <a:t>(Italy</a:t>
            </a:r>
            <a:r>
              <a:rPr lang="en-US" sz="2200" dirty="0" smtClean="0">
                <a:latin typeface="+mj-lt"/>
              </a:rPr>
              <a:t>);</a:t>
            </a:r>
          </a:p>
          <a:p>
            <a:pPr marL="285750" indent="-285750">
              <a:buFont typeface="Arial" panose="020B0604020202020204" pitchFamily="34" charset="0"/>
              <a:buChar char="•"/>
            </a:pPr>
            <a:r>
              <a:rPr lang="en-US" sz="2200" dirty="0" err="1" smtClean="0">
                <a:latin typeface="+mj-lt"/>
              </a:rPr>
              <a:t>Politecnico</a:t>
            </a:r>
            <a:r>
              <a:rPr lang="en-US" sz="2200" dirty="0" smtClean="0">
                <a:latin typeface="+mj-lt"/>
              </a:rPr>
              <a:t> of Bari (Italy);</a:t>
            </a:r>
            <a:endParaRPr lang="en-US" sz="2200" dirty="0">
              <a:latin typeface="+mj-lt"/>
            </a:endParaRPr>
          </a:p>
          <a:p>
            <a:pPr marL="285750" indent="-285750">
              <a:buFont typeface="Arial" panose="020B0604020202020204" pitchFamily="34" charset="0"/>
              <a:buChar char="•"/>
            </a:pPr>
            <a:r>
              <a:rPr lang="en-US" sz="2200" dirty="0">
                <a:latin typeface="+mj-lt"/>
              </a:rPr>
              <a:t>CERN Geneva  (Switzerland</a:t>
            </a:r>
            <a:r>
              <a:rPr lang="en-US" sz="2200" dirty="0" smtClean="0">
                <a:latin typeface="+mj-lt"/>
              </a:rPr>
              <a:t>);</a:t>
            </a:r>
          </a:p>
          <a:p>
            <a:pPr marL="285750" indent="-285750">
              <a:buFont typeface="Arial" panose="020B0604020202020204" pitchFamily="34" charset="0"/>
              <a:buChar char="•"/>
            </a:pPr>
            <a:r>
              <a:rPr lang="en-US" sz="2200" dirty="0" smtClean="0">
                <a:latin typeface="+mj-lt"/>
              </a:rPr>
              <a:t>Universidad </a:t>
            </a:r>
            <a:r>
              <a:rPr lang="en-US" sz="2200" dirty="0" err="1" smtClean="0">
                <a:latin typeface="+mj-lt"/>
              </a:rPr>
              <a:t>NacionalAutonoma</a:t>
            </a:r>
            <a:r>
              <a:rPr lang="en-US" sz="2200" dirty="0" smtClean="0">
                <a:latin typeface="+mj-lt"/>
              </a:rPr>
              <a:t> de Mexico, Mexico City(Mexico</a:t>
            </a:r>
            <a:r>
              <a:rPr lang="en-US" sz="2200" dirty="0">
                <a:latin typeface="+mj-lt"/>
              </a:rPr>
              <a:t>);</a:t>
            </a:r>
          </a:p>
          <a:p>
            <a:r>
              <a:rPr lang="en-US" sz="2200" dirty="0">
                <a:latin typeface="+mj-lt"/>
              </a:rPr>
              <a:t> Wigner Research Institute Budapest (Hungary)</a:t>
            </a:r>
          </a:p>
          <a:p>
            <a:pPr marL="0" indent="0">
              <a:buNone/>
            </a:pPr>
            <a:endParaRPr lang="en-US" sz="2000" dirty="0" smtClean="0"/>
          </a:p>
          <a:p>
            <a:pPr marL="285750" indent="-285750">
              <a:buFont typeface="Arial" panose="020B0604020202020204" pitchFamily="34" charset="0"/>
              <a:buChar char="•"/>
            </a:pPr>
            <a:r>
              <a:rPr lang="en-US" sz="2000" dirty="0" smtClean="0"/>
              <a:t>~ </a:t>
            </a:r>
            <a:r>
              <a:rPr lang="en-US" sz="2000" dirty="0"/>
              <a:t>20 scientists</a:t>
            </a:r>
            <a:r>
              <a:rPr lang="en-US" sz="2000" dirty="0" smtClean="0"/>
              <a:t>;</a:t>
            </a:r>
          </a:p>
          <a:p>
            <a:pPr marL="285750" indent="-285750">
              <a:buFont typeface="Arial" panose="020B0604020202020204" pitchFamily="34" charset="0"/>
              <a:buChar char="•"/>
            </a:pPr>
            <a:endParaRPr lang="en-US" sz="2000" dirty="0" smtClean="0"/>
          </a:p>
        </p:txBody>
      </p:sp>
      <p:sp>
        <p:nvSpPr>
          <p:cNvPr id="4" name="Segnaposto data 3"/>
          <p:cNvSpPr>
            <a:spLocks noGrp="1"/>
          </p:cNvSpPr>
          <p:nvPr>
            <p:ph type="dt" sz="half" idx="10"/>
          </p:nvPr>
        </p:nvSpPr>
        <p:spPr/>
        <p:txBody>
          <a:bodyPr/>
          <a:lstStyle/>
          <a:p>
            <a:r>
              <a:rPr lang="en-US" smtClean="0"/>
              <a:t>02/12/2013</a:t>
            </a:r>
            <a:endParaRPr lang="en-GB"/>
          </a:p>
        </p:txBody>
      </p:sp>
      <p:sp>
        <p:nvSpPr>
          <p:cNvPr id="7" name="Footer Placeholder 6"/>
          <p:cNvSpPr>
            <a:spLocks noGrp="1"/>
          </p:cNvSpPr>
          <p:nvPr>
            <p:ph type="ftr" sz="quarter" idx="11"/>
          </p:nvPr>
        </p:nvSpPr>
        <p:spPr/>
        <p:txBody>
          <a:bodyPr/>
          <a:lstStyle/>
          <a:p>
            <a:r>
              <a:rPr lang="en-GB" smtClean="0"/>
              <a:t>G.De Cataldo RICH 2013 </a:t>
            </a:r>
            <a:endParaRPr lang="en-GB"/>
          </a:p>
        </p:txBody>
      </p:sp>
      <p:sp>
        <p:nvSpPr>
          <p:cNvPr id="8" name="Slide Number Placeholder 7"/>
          <p:cNvSpPr>
            <a:spLocks noGrp="1"/>
          </p:cNvSpPr>
          <p:nvPr>
            <p:ph type="sldNum" sz="quarter" idx="12"/>
          </p:nvPr>
        </p:nvSpPr>
        <p:spPr/>
        <p:txBody>
          <a:bodyPr/>
          <a:lstStyle/>
          <a:p>
            <a:fld id="{F7C2CCA3-A480-4C40-876F-7A9777C8E623}" type="slidenum">
              <a:rPr lang="en-GB" smtClean="0"/>
              <a:t>4</a:t>
            </a:fld>
            <a:endParaRPr lang="en-GB" dirty="0"/>
          </a:p>
        </p:txBody>
      </p:sp>
      <p:grpSp>
        <p:nvGrpSpPr>
          <p:cNvPr id="6" name="Group 5"/>
          <p:cNvGrpSpPr/>
          <p:nvPr/>
        </p:nvGrpSpPr>
        <p:grpSpPr>
          <a:xfrm>
            <a:off x="3203848" y="1700808"/>
            <a:ext cx="5688632" cy="3879661"/>
            <a:chOff x="3772935" y="1657710"/>
            <a:chExt cx="5475461" cy="3666062"/>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983" y="1657710"/>
              <a:ext cx="4608512" cy="3061240"/>
            </a:xfrm>
            <a:prstGeom prst="rect">
              <a:avLst/>
            </a:prstGeom>
          </p:spPr>
        </p:pic>
        <p:sp>
          <p:nvSpPr>
            <p:cNvPr id="10" name="Rectangle 6"/>
            <p:cNvSpPr>
              <a:spLocks noChangeArrowheads="1"/>
            </p:cNvSpPr>
            <p:nvPr/>
          </p:nvSpPr>
          <p:spPr bwMode="auto">
            <a:xfrm>
              <a:off x="3772935" y="4829359"/>
              <a:ext cx="5475461" cy="494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sz="1400" b="1" dirty="0">
                  <a:latin typeface="+mj-lt"/>
                </a:rPr>
                <a:t>7 RICH </a:t>
              </a:r>
              <a:r>
                <a:rPr lang="en-US" sz="1400" b="1" dirty="0" smtClean="0">
                  <a:latin typeface="+mj-lt"/>
                </a:rPr>
                <a:t>modules ~</a:t>
              </a:r>
              <a:r>
                <a:rPr lang="en-US" sz="1400" dirty="0" smtClean="0">
                  <a:latin typeface="+mj-lt"/>
                </a:rPr>
                <a:t>1.3 x1.3 m</a:t>
              </a:r>
              <a:r>
                <a:rPr lang="en-US" sz="1400" baseline="30000" dirty="0" smtClean="0">
                  <a:latin typeface="+mj-lt"/>
                </a:rPr>
                <a:t>2 </a:t>
              </a:r>
              <a:r>
                <a:rPr lang="en-US" sz="1400" dirty="0" smtClean="0">
                  <a:latin typeface="+mj-lt"/>
                </a:rPr>
                <a:t>for a total </a:t>
              </a:r>
              <a:r>
                <a:rPr lang="en-US" sz="1400" dirty="0" err="1" smtClean="0">
                  <a:latin typeface="+mj-lt"/>
                </a:rPr>
                <a:t>CsI</a:t>
              </a:r>
              <a:r>
                <a:rPr lang="en-US" sz="1400" dirty="0" smtClean="0">
                  <a:latin typeface="+mj-lt"/>
                </a:rPr>
                <a:t> active area of ~11 m</a:t>
              </a:r>
              <a:r>
                <a:rPr lang="en-US" sz="1400" baseline="30000" dirty="0" smtClean="0">
                  <a:latin typeface="+mj-lt"/>
                </a:rPr>
                <a:t>2</a:t>
              </a:r>
              <a:endParaRPr lang="en-US" sz="1400" dirty="0">
                <a:latin typeface="+mj-lt"/>
              </a:endParaRPr>
            </a:p>
            <a:p>
              <a:pPr marL="285750" indent="-285750">
                <a:buFont typeface="Arial" panose="020B0604020202020204" pitchFamily="34" charset="0"/>
                <a:buChar char="•"/>
              </a:pPr>
              <a:r>
                <a:rPr lang="en-US" sz="1400" dirty="0">
                  <a:solidFill>
                    <a:srgbClr val="0000FF"/>
                  </a:solidFill>
                  <a:latin typeface="+mj-lt"/>
                </a:rPr>
                <a:t>September 2006: HMPID installation in ALICE magnet!</a:t>
              </a:r>
              <a:r>
                <a:rPr lang="en-US" sz="1400" baseline="30000" dirty="0">
                  <a:solidFill>
                    <a:srgbClr val="0000FF"/>
                  </a:solidFill>
                  <a:latin typeface="+mj-lt"/>
                </a:rPr>
                <a:t> </a:t>
              </a:r>
            </a:p>
          </p:txBody>
        </p:sp>
      </p:grpSp>
      <p:sp>
        <p:nvSpPr>
          <p:cNvPr id="5" name="TextBox 4"/>
          <p:cNvSpPr txBox="1"/>
          <p:nvPr/>
        </p:nvSpPr>
        <p:spPr>
          <a:xfrm>
            <a:off x="323528" y="5805264"/>
            <a:ext cx="8728480" cy="461665"/>
          </a:xfrm>
          <a:prstGeom prst="rect">
            <a:avLst/>
          </a:prstGeom>
          <a:noFill/>
        </p:spPr>
        <p:txBody>
          <a:bodyPr wrap="none" rtlCol="0">
            <a:spAutoFit/>
          </a:bodyPr>
          <a:lstStyle/>
          <a:p>
            <a:r>
              <a:rPr lang="en-US" sz="1200" dirty="0">
                <a:solidFill>
                  <a:srgbClr val="C00000"/>
                </a:solidFill>
              </a:rPr>
              <a:t>For the contribution of HMPID to the ALICE physics see D. Di Bari </a:t>
            </a:r>
            <a:r>
              <a:rPr lang="en-US" sz="1200" dirty="0" smtClean="0">
                <a:solidFill>
                  <a:srgbClr val="C00000"/>
                </a:solidFill>
              </a:rPr>
              <a:t>presentation, session Data Analysis and Pattern recognition</a:t>
            </a:r>
            <a:r>
              <a:rPr lang="en-US" sz="1200" dirty="0" smtClean="0"/>
              <a:t>;</a:t>
            </a:r>
            <a:endParaRPr lang="en-US" sz="1200" dirty="0"/>
          </a:p>
          <a:p>
            <a:r>
              <a:rPr lang="en-US" sz="1200" dirty="0">
                <a:solidFill>
                  <a:srgbClr val="C00000"/>
                </a:solidFill>
              </a:rPr>
              <a:t>For the pattern recognition role in the HMPID PID </a:t>
            </a:r>
            <a:r>
              <a:rPr lang="en-US" sz="1200" dirty="0" smtClean="0">
                <a:solidFill>
                  <a:srgbClr val="C00000"/>
                </a:solidFill>
              </a:rPr>
              <a:t>please see </a:t>
            </a:r>
            <a:r>
              <a:rPr lang="en-US" sz="1200" dirty="0">
                <a:solidFill>
                  <a:srgbClr val="C00000"/>
                </a:solidFill>
              </a:rPr>
              <a:t>G. Volpe’s poster in this conference</a:t>
            </a:r>
            <a:r>
              <a:rPr lang="en-US" sz="1200" dirty="0" smtClean="0"/>
              <a:t>.</a:t>
            </a:r>
            <a:endParaRPr lang="en-GB" sz="1200" dirty="0"/>
          </a:p>
        </p:txBody>
      </p:sp>
    </p:spTree>
    <p:extLst>
      <p:ext uri="{BB962C8B-B14F-4D97-AF65-F5344CB8AC3E}">
        <p14:creationId xmlns:p14="http://schemas.microsoft.com/office/powerpoint/2010/main" val="15745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ChangeArrowheads="1"/>
          </p:cNvSpPr>
          <p:nvPr/>
        </p:nvSpPr>
        <p:spPr bwMode="auto">
          <a:xfrm>
            <a:off x="384175" y="76200"/>
            <a:ext cx="868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lang="en-US" altLang="en-US" sz="4000" dirty="0">
                <a:solidFill>
                  <a:srgbClr val="0070C0"/>
                </a:solidFill>
                <a:latin typeface="+mj-lt"/>
              </a:rPr>
              <a:t>THE </a:t>
            </a:r>
            <a:r>
              <a:rPr lang="en-US" altLang="en-US" sz="4000" dirty="0" smtClean="0">
                <a:solidFill>
                  <a:srgbClr val="0070C0"/>
                </a:solidFill>
                <a:latin typeface="+mj-lt"/>
              </a:rPr>
              <a:t>HMPID </a:t>
            </a:r>
            <a:r>
              <a:rPr lang="en-US" altLang="en-US" sz="4000" dirty="0">
                <a:solidFill>
                  <a:srgbClr val="0070C0"/>
                </a:solidFill>
                <a:latin typeface="+mj-lt"/>
              </a:rPr>
              <a:t>BASIC ELEMENTS</a:t>
            </a:r>
          </a:p>
        </p:txBody>
      </p:sp>
      <p:grpSp>
        <p:nvGrpSpPr>
          <p:cNvPr id="25629" name="Group 29"/>
          <p:cNvGrpSpPr>
            <a:grpSpLocks/>
          </p:cNvGrpSpPr>
          <p:nvPr/>
        </p:nvGrpSpPr>
        <p:grpSpPr bwMode="auto">
          <a:xfrm>
            <a:off x="4644008" y="1412776"/>
            <a:ext cx="4213226" cy="4392488"/>
            <a:chOff x="2509" y="528"/>
            <a:chExt cx="3122" cy="3216"/>
          </a:xfrm>
        </p:grpSpPr>
        <p:pic>
          <p:nvPicPr>
            <p:cNvPr id="25602" name="Picture 2"/>
            <p:cNvPicPr>
              <a:picLocks noChangeAspect="1" noChangeArrowheads="1"/>
            </p:cNvPicPr>
            <p:nvPr/>
          </p:nvPicPr>
          <p:blipFill>
            <a:blip r:embed="rId3">
              <a:lum contrast="20000"/>
              <a:extLst>
                <a:ext uri="{28A0092B-C50C-407E-A947-70E740481C1C}">
                  <a14:useLocalDpi xmlns:a14="http://schemas.microsoft.com/office/drawing/2010/main" val="0"/>
                </a:ext>
              </a:extLst>
            </a:blip>
            <a:srcRect l="14525" t="20515" r="14525" b="23593"/>
            <a:stretch>
              <a:fillRect/>
            </a:stretch>
          </p:blipFill>
          <p:spPr bwMode="auto">
            <a:xfrm>
              <a:off x="2509" y="528"/>
              <a:ext cx="3122"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0" name="Arc 10"/>
            <p:cNvSpPr>
              <a:spLocks/>
            </p:cNvSpPr>
            <p:nvPr/>
          </p:nvSpPr>
          <p:spPr bwMode="auto">
            <a:xfrm rot="-2598919" flipH="1" flipV="1">
              <a:off x="3981" y="1254"/>
              <a:ext cx="48"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1" name="Text Box 11"/>
            <p:cNvSpPr txBox="1">
              <a:spLocks noChangeArrowheads="1"/>
            </p:cNvSpPr>
            <p:nvPr/>
          </p:nvSpPr>
          <p:spPr bwMode="auto">
            <a:xfrm>
              <a:off x="3804" y="1134"/>
              <a:ext cx="13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a:latin typeface="Symbol" pitchFamily="18" charset="2"/>
                </a:rPr>
                <a:t>q</a:t>
              </a:r>
              <a:r>
                <a:rPr lang="en-GB" altLang="en-US" sz="1200" baseline="-25000">
                  <a:latin typeface="Arial" pitchFamily="34" charset="0"/>
                </a:rPr>
                <a:t>c</a:t>
              </a:r>
              <a:endParaRPr lang="en-GB" altLang="en-US">
                <a:latin typeface="Symbol" pitchFamily="18" charset="2"/>
              </a:endParaRPr>
            </a:p>
          </p:txBody>
        </p:sp>
        <p:sp>
          <p:nvSpPr>
            <p:cNvPr id="25614" name="Rectangle 14"/>
            <p:cNvSpPr>
              <a:spLocks noChangeArrowheads="1"/>
            </p:cNvSpPr>
            <p:nvPr/>
          </p:nvSpPr>
          <p:spPr bwMode="auto">
            <a:xfrm>
              <a:off x="4019" y="851"/>
              <a:ext cx="25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a:solidFill>
                    <a:srgbClr val="FFCC00"/>
                  </a:solidFill>
                  <a:effectLst>
                    <a:outerShdw blurRad="38100" dist="38100" dir="2700000" algn="tl">
                      <a:srgbClr val="C0C0C0"/>
                    </a:outerShdw>
                  </a:effectLst>
                  <a:latin typeface="Comic Sans MS" pitchFamily="66" charset="0"/>
                </a:rPr>
                <a:t>, </a:t>
              </a:r>
              <a:r>
                <a:rPr lang="en-GB" altLang="en-US" sz="1200">
                  <a:latin typeface="Symbol" pitchFamily="18" charset="2"/>
                </a:rPr>
                <a:t>q</a:t>
              </a:r>
              <a:r>
                <a:rPr lang="en-GB" altLang="en-US" sz="1200" baseline="-25000">
                  <a:latin typeface="Arial" pitchFamily="34" charset="0"/>
                </a:rPr>
                <a:t>p</a:t>
              </a:r>
            </a:p>
          </p:txBody>
        </p:sp>
      </p:grpSp>
      <p:sp>
        <p:nvSpPr>
          <p:cNvPr id="25603" name="Text Box 3"/>
          <p:cNvSpPr txBox="1">
            <a:spLocks noChangeArrowheads="1"/>
          </p:cNvSpPr>
          <p:nvPr/>
        </p:nvSpPr>
        <p:spPr bwMode="auto">
          <a:xfrm>
            <a:off x="323528" y="1300698"/>
            <a:ext cx="31784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rgbClr val="FF3300"/>
                </a:solidFill>
                <a:effectLst>
                  <a:outerShdw blurRad="38100" dist="38100" dir="2700000" algn="tl">
                    <a:srgbClr val="C0C0C0"/>
                  </a:outerShdw>
                </a:effectLst>
                <a:latin typeface="+mj-lt"/>
              </a:rPr>
              <a:t>Proximity-focusing geometry</a:t>
            </a:r>
            <a:endParaRPr lang="en-US" altLang="en-US" sz="2000" dirty="0">
              <a:solidFill>
                <a:srgbClr val="FF6600"/>
              </a:solidFill>
              <a:effectLst>
                <a:outerShdw blurRad="38100" dist="38100" dir="2700000" algn="tl">
                  <a:srgbClr val="C0C0C0"/>
                </a:outerShdw>
              </a:effectLst>
              <a:latin typeface="+mj-lt"/>
            </a:endParaRPr>
          </a:p>
        </p:txBody>
      </p:sp>
      <p:sp>
        <p:nvSpPr>
          <p:cNvPr id="25604" name="Rectangle 4"/>
          <p:cNvSpPr>
            <a:spLocks noChangeArrowheads="1"/>
          </p:cNvSpPr>
          <p:nvPr/>
        </p:nvSpPr>
        <p:spPr bwMode="auto">
          <a:xfrm>
            <a:off x="374650" y="1815902"/>
            <a:ext cx="30588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b="1" dirty="0">
                <a:effectLst>
                  <a:outerShdw blurRad="38100" dist="38100" dir="2700000" algn="tl">
                    <a:srgbClr val="C0C0C0"/>
                  </a:outerShdw>
                </a:effectLst>
                <a:latin typeface="+mj-lt"/>
              </a:rPr>
              <a:t>Radiator:</a:t>
            </a:r>
            <a:r>
              <a:rPr lang="en-US" altLang="en-US" sz="1600" b="1" dirty="0">
                <a:solidFill>
                  <a:srgbClr val="3399FF"/>
                </a:solidFill>
                <a:effectLst>
                  <a:outerShdw blurRad="38100" dist="38100" dir="2700000" algn="tl">
                    <a:srgbClr val="C0C0C0"/>
                  </a:outerShdw>
                </a:effectLst>
                <a:latin typeface="+mj-lt"/>
              </a:rPr>
              <a:t> </a:t>
            </a:r>
          </a:p>
          <a:p>
            <a:pPr algn="l"/>
            <a:r>
              <a:rPr lang="en-US" altLang="en-US" sz="1600" dirty="0">
                <a:latin typeface="+mj-lt"/>
              </a:rPr>
              <a:t>15 mm C</a:t>
            </a:r>
            <a:r>
              <a:rPr lang="en-US" altLang="en-US" sz="1600" baseline="-25000" dirty="0">
                <a:latin typeface="+mj-lt"/>
              </a:rPr>
              <a:t>6</a:t>
            </a:r>
            <a:r>
              <a:rPr lang="en-US" altLang="en-US" sz="1600" dirty="0">
                <a:latin typeface="+mj-lt"/>
              </a:rPr>
              <a:t>F</a:t>
            </a:r>
            <a:r>
              <a:rPr lang="en-US" altLang="en-US" sz="1600" baseline="-25000" dirty="0">
                <a:latin typeface="+mj-lt"/>
              </a:rPr>
              <a:t>14</a:t>
            </a:r>
            <a:r>
              <a:rPr lang="en-US" altLang="en-US" sz="1600" dirty="0">
                <a:latin typeface="+mj-lt"/>
              </a:rPr>
              <a:t>;  n=1.2989 @ 175 nm</a:t>
            </a:r>
          </a:p>
        </p:txBody>
      </p:sp>
      <p:sp>
        <p:nvSpPr>
          <p:cNvPr id="25605" name="Rectangle 5"/>
          <p:cNvSpPr>
            <a:spLocks noChangeArrowheads="1"/>
          </p:cNvSpPr>
          <p:nvPr/>
        </p:nvSpPr>
        <p:spPr bwMode="auto">
          <a:xfrm>
            <a:off x="381000" y="3573016"/>
            <a:ext cx="3657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1" dirty="0">
                <a:effectLst>
                  <a:outerShdw blurRad="38100" dist="38100" dir="2700000" algn="tl">
                    <a:srgbClr val="C0C0C0"/>
                  </a:outerShdw>
                </a:effectLst>
                <a:latin typeface="+mj-lt"/>
              </a:rPr>
              <a:t>Photoelectron detector:</a:t>
            </a:r>
            <a:endParaRPr lang="en-US" altLang="en-US" sz="1600" b="1" dirty="0">
              <a:solidFill>
                <a:srgbClr val="008000"/>
              </a:solidFill>
              <a:effectLst>
                <a:outerShdw blurRad="38100" dist="38100" dir="2700000" algn="tl">
                  <a:srgbClr val="C0C0C0"/>
                </a:outerShdw>
              </a:effectLst>
              <a:latin typeface="+mj-lt"/>
            </a:endParaRPr>
          </a:p>
          <a:p>
            <a:pPr algn="l"/>
            <a:r>
              <a:rPr lang="en-US" altLang="en-US" sz="1600" dirty="0">
                <a:effectLst>
                  <a:outerShdw blurRad="38100" dist="38100" dir="2700000" algn="tl">
                    <a:srgbClr val="C0C0C0"/>
                  </a:outerShdw>
                </a:effectLst>
                <a:latin typeface="+mj-lt"/>
              </a:rPr>
              <a:t>MWPC </a:t>
            </a:r>
            <a:r>
              <a:rPr lang="en-US" altLang="en-US" sz="1600" dirty="0" smtClean="0">
                <a:effectLst>
                  <a:outerShdw blurRad="38100" dist="38100" dir="2700000" algn="tl">
                    <a:srgbClr val="C0C0C0"/>
                  </a:outerShdw>
                </a:effectLst>
                <a:latin typeface="+mj-lt"/>
              </a:rPr>
              <a:t>2,2-2.5 </a:t>
            </a:r>
            <a:r>
              <a:rPr lang="en-US" altLang="en-US" sz="1600" dirty="0">
                <a:effectLst>
                  <a:outerShdw blurRad="38100" dist="38100" dir="2700000" algn="tl">
                    <a:srgbClr val="C0C0C0"/>
                  </a:outerShdw>
                </a:effectLst>
                <a:latin typeface="+mj-lt"/>
              </a:rPr>
              <a:t>m</a:t>
            </a:r>
            <a:r>
              <a:rPr lang="en-US" altLang="en-US" sz="1600" dirty="0" smtClean="0">
                <a:effectLst>
                  <a:outerShdw blurRad="38100" dist="38100" dir="2700000" algn="tl">
                    <a:srgbClr val="C0C0C0"/>
                  </a:outerShdw>
                </a:effectLst>
                <a:latin typeface="+mj-lt"/>
              </a:rPr>
              <a:t>m asymmetric gap </a:t>
            </a:r>
            <a:r>
              <a:rPr lang="en-US" altLang="en-US" sz="1600" dirty="0">
                <a:effectLst>
                  <a:outerShdw blurRad="38100" dist="38100" dir="2700000" algn="tl">
                    <a:srgbClr val="C0C0C0"/>
                  </a:outerShdw>
                </a:effectLst>
                <a:latin typeface="+mj-lt"/>
              </a:rPr>
              <a:t>with CH</a:t>
            </a:r>
            <a:r>
              <a:rPr lang="en-US" altLang="en-US" sz="1600" baseline="-25000" dirty="0">
                <a:effectLst>
                  <a:outerShdw blurRad="38100" dist="38100" dir="2700000" algn="tl">
                    <a:srgbClr val="C0C0C0"/>
                  </a:outerShdw>
                </a:effectLst>
                <a:latin typeface="+mj-lt"/>
              </a:rPr>
              <a:t>4</a:t>
            </a:r>
            <a:r>
              <a:rPr lang="en-US" altLang="en-US" sz="1600" dirty="0">
                <a:effectLst>
                  <a:outerShdw blurRad="38100" dist="38100" dir="2700000" algn="tl">
                    <a:srgbClr val="C0C0C0"/>
                  </a:outerShdw>
                </a:effectLst>
                <a:latin typeface="+mj-lt"/>
              </a:rPr>
              <a:t> at atmospheric pressure, gas gain </a:t>
            </a:r>
            <a:r>
              <a:rPr lang="it-IT" altLang="it-IT" sz="1600" b="1" dirty="0">
                <a:latin typeface="+mj-lt"/>
                <a:sym typeface="Symbol" pitchFamily="18" charset="2"/>
              </a:rPr>
              <a:t> </a:t>
            </a:r>
            <a:r>
              <a:rPr lang="it-IT" altLang="it-IT" sz="1600" b="1" dirty="0" smtClean="0">
                <a:latin typeface="+mj-lt"/>
                <a:sym typeface="Symbol" pitchFamily="18" charset="2"/>
              </a:rPr>
              <a:t>4 </a:t>
            </a:r>
            <a:r>
              <a:rPr lang="en-US" altLang="en-US" sz="1600" dirty="0" smtClean="0">
                <a:effectLst>
                  <a:outerShdw blurRad="38100" dist="38100" dir="2700000" algn="tl">
                    <a:srgbClr val="C0C0C0"/>
                  </a:outerShdw>
                </a:effectLst>
                <a:latin typeface="+mj-lt"/>
              </a:rPr>
              <a:t>10</a:t>
            </a:r>
            <a:r>
              <a:rPr lang="en-US" altLang="en-US" sz="1600" baseline="30000" dirty="0">
                <a:effectLst>
                  <a:outerShdw blurRad="38100" dist="38100" dir="2700000" algn="tl">
                    <a:srgbClr val="C0C0C0"/>
                  </a:outerShdw>
                </a:effectLst>
                <a:latin typeface="+mj-lt"/>
              </a:rPr>
              <a:t>4</a:t>
            </a:r>
            <a:r>
              <a:rPr lang="en-US" altLang="en-US" sz="1600" dirty="0" smtClean="0">
                <a:effectLst>
                  <a:outerShdw blurRad="38100" dist="38100" dir="2700000" algn="tl">
                    <a:srgbClr val="C0C0C0"/>
                  </a:outerShdw>
                </a:effectLst>
                <a:latin typeface="+mj-lt"/>
              </a:rPr>
              <a:t> </a:t>
            </a:r>
            <a:r>
              <a:rPr lang="en-US" altLang="en-US" sz="1600" dirty="0">
                <a:effectLst>
                  <a:outerShdw blurRad="38100" dist="38100" dir="2700000" algn="tl">
                    <a:srgbClr val="C0C0C0"/>
                  </a:outerShdw>
                </a:effectLst>
                <a:latin typeface="+mj-lt"/>
              </a:rPr>
              <a:t>and analogue pad read-out ( pad size = 8x8.4 mm</a:t>
            </a:r>
            <a:r>
              <a:rPr lang="en-US" altLang="en-US" sz="1600" baseline="30000" dirty="0">
                <a:effectLst>
                  <a:outerShdw blurRad="38100" dist="38100" dir="2700000" algn="tl">
                    <a:srgbClr val="C0C0C0"/>
                  </a:outerShdw>
                </a:effectLst>
                <a:latin typeface="+mj-lt"/>
              </a:rPr>
              <a:t>2</a:t>
            </a:r>
            <a:r>
              <a:rPr lang="en-US" altLang="en-US" sz="1600" dirty="0">
                <a:effectLst>
                  <a:outerShdw blurRad="38100" dist="38100" dir="2700000" algn="tl">
                    <a:srgbClr val="C0C0C0"/>
                  </a:outerShdw>
                </a:effectLst>
                <a:latin typeface="+mj-lt"/>
              </a:rPr>
              <a:t>, </a:t>
            </a:r>
          </a:p>
          <a:p>
            <a:pPr algn="l"/>
            <a:r>
              <a:rPr lang="en-US" altLang="en-US" sz="1600" dirty="0">
                <a:effectLst>
                  <a:outerShdw blurRad="38100" dist="38100" dir="2700000" algn="tl">
                    <a:srgbClr val="C0C0C0"/>
                  </a:outerShdw>
                </a:effectLst>
                <a:latin typeface="+mj-lt"/>
              </a:rPr>
              <a:t>total channels </a:t>
            </a:r>
            <a:r>
              <a:rPr lang="it-IT" altLang="it-IT" sz="1600" b="1" dirty="0">
                <a:latin typeface="+mj-lt"/>
                <a:sym typeface="Symbol" pitchFamily="18" charset="2"/>
              </a:rPr>
              <a:t> </a:t>
            </a:r>
            <a:r>
              <a:rPr lang="en-US" altLang="en-US" sz="1600" dirty="0">
                <a:effectLst>
                  <a:outerShdw blurRad="38100" dist="38100" dir="2700000" algn="tl">
                    <a:srgbClr val="C0C0C0"/>
                  </a:outerShdw>
                </a:effectLst>
                <a:latin typeface="+mj-lt"/>
              </a:rPr>
              <a:t>160 </a:t>
            </a:r>
            <a:r>
              <a:rPr lang="en-US" altLang="en-US" sz="1600" dirty="0" smtClean="0">
                <a:effectLst>
                  <a:outerShdw blurRad="38100" dist="38100" dir="2700000" algn="tl">
                    <a:srgbClr val="C0C0C0"/>
                  </a:outerShdw>
                </a:effectLst>
                <a:latin typeface="+mj-lt"/>
              </a:rPr>
              <a:t>K</a:t>
            </a:r>
            <a:endParaRPr lang="en-US" altLang="en-US" sz="1600" dirty="0">
              <a:effectLst>
                <a:outerShdw blurRad="38100" dist="38100" dir="2700000" algn="tl">
                  <a:srgbClr val="C0C0C0"/>
                </a:outerShdw>
              </a:effectLst>
              <a:latin typeface="+mj-lt"/>
            </a:endParaRPr>
          </a:p>
        </p:txBody>
      </p:sp>
      <p:sp>
        <p:nvSpPr>
          <p:cNvPr id="25607" name="Rectangle 7"/>
          <p:cNvSpPr>
            <a:spLocks noChangeArrowheads="1"/>
          </p:cNvSpPr>
          <p:nvPr/>
        </p:nvSpPr>
        <p:spPr bwMode="auto">
          <a:xfrm>
            <a:off x="381000" y="2598003"/>
            <a:ext cx="31694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b="1" dirty="0">
                <a:effectLst>
                  <a:outerShdw blurRad="38100" dist="38100" dir="2700000" algn="tl">
                    <a:srgbClr val="C0C0C0"/>
                  </a:outerShdw>
                </a:effectLst>
                <a:latin typeface="+mj-lt"/>
              </a:rPr>
              <a:t>Photon converter:</a:t>
            </a:r>
            <a:endParaRPr lang="en-US" altLang="en-US" sz="1600" b="1" dirty="0">
              <a:solidFill>
                <a:srgbClr val="3399FF"/>
              </a:solidFill>
              <a:effectLst>
                <a:outerShdw blurRad="38100" dist="38100" dir="2700000" algn="tl">
                  <a:srgbClr val="C0C0C0"/>
                </a:outerShdw>
              </a:effectLst>
              <a:latin typeface="+mj-lt"/>
            </a:endParaRPr>
          </a:p>
          <a:p>
            <a:pPr algn="l"/>
            <a:r>
              <a:rPr lang="en-US" altLang="en-US" sz="1600" dirty="0">
                <a:effectLst>
                  <a:outerShdw blurRad="38100" dist="38100" dir="2700000" algn="tl">
                    <a:srgbClr val="C0C0C0"/>
                  </a:outerShdw>
                </a:effectLst>
                <a:latin typeface="+mj-lt"/>
              </a:rPr>
              <a:t>300 nm thick reflective layer </a:t>
            </a:r>
          </a:p>
          <a:p>
            <a:pPr algn="l"/>
            <a:r>
              <a:rPr lang="en-US" altLang="en-US" sz="1600" dirty="0">
                <a:effectLst>
                  <a:outerShdw blurRad="38100" dist="38100" dir="2700000" algn="tl">
                    <a:srgbClr val="C0C0C0"/>
                  </a:outerShdw>
                </a:effectLst>
                <a:latin typeface="+mj-lt"/>
              </a:rPr>
              <a:t>of </a:t>
            </a:r>
            <a:r>
              <a:rPr lang="en-US" altLang="en-US" sz="1600" dirty="0" err="1">
                <a:effectLst>
                  <a:outerShdw blurRad="38100" dist="38100" dir="2700000" algn="tl">
                    <a:srgbClr val="C0C0C0"/>
                  </a:outerShdw>
                </a:effectLst>
                <a:latin typeface="+mj-lt"/>
              </a:rPr>
              <a:t>CsI</a:t>
            </a:r>
            <a:r>
              <a:rPr lang="en-US" altLang="en-US" sz="1600" dirty="0">
                <a:effectLst>
                  <a:outerShdw blurRad="38100" dist="38100" dir="2700000" algn="tl">
                    <a:srgbClr val="C0C0C0"/>
                  </a:outerShdw>
                </a:effectLst>
                <a:latin typeface="+mj-lt"/>
              </a:rPr>
              <a:t>; </a:t>
            </a:r>
            <a:r>
              <a:rPr lang="en-US" altLang="it-IT" sz="1600" b="1" dirty="0">
                <a:solidFill>
                  <a:srgbClr val="0000FF"/>
                </a:solidFill>
                <a:latin typeface="+mj-lt"/>
              </a:rPr>
              <a:t>QE</a:t>
            </a:r>
            <a:r>
              <a:rPr lang="it-IT" altLang="it-IT" sz="1600" b="1" dirty="0">
                <a:solidFill>
                  <a:srgbClr val="0000FF"/>
                </a:solidFill>
                <a:latin typeface="+mj-lt"/>
              </a:rPr>
              <a:t> </a:t>
            </a:r>
            <a:r>
              <a:rPr lang="it-IT" altLang="it-IT" sz="1600" b="1" dirty="0">
                <a:solidFill>
                  <a:srgbClr val="0000FF"/>
                </a:solidFill>
                <a:latin typeface="+mj-lt"/>
                <a:sym typeface="Symbol" pitchFamily="18" charset="2"/>
              </a:rPr>
              <a:t> </a:t>
            </a:r>
            <a:r>
              <a:rPr lang="en-US" altLang="it-IT" sz="1600" b="1" dirty="0" smtClean="0">
                <a:solidFill>
                  <a:srgbClr val="0000FF"/>
                </a:solidFill>
                <a:latin typeface="+mj-lt"/>
              </a:rPr>
              <a:t>25% </a:t>
            </a:r>
            <a:r>
              <a:rPr lang="en-US" altLang="it-IT" sz="1600" b="1" dirty="0">
                <a:solidFill>
                  <a:srgbClr val="0000FF"/>
                </a:solidFill>
                <a:latin typeface="+mj-lt"/>
              </a:rPr>
              <a:t>@ 7.1 eV (175 nm)</a:t>
            </a:r>
            <a:endParaRPr lang="en-US" altLang="en-US" sz="1600" dirty="0">
              <a:solidFill>
                <a:srgbClr val="0000FF"/>
              </a:solidFill>
              <a:effectLst>
                <a:outerShdw blurRad="38100" dist="38100" dir="2700000" algn="tl">
                  <a:srgbClr val="C0C0C0"/>
                </a:outerShdw>
              </a:effectLst>
              <a:latin typeface="+mj-lt"/>
            </a:endParaRPr>
          </a:p>
        </p:txBody>
      </p:sp>
      <p:sp>
        <p:nvSpPr>
          <p:cNvPr id="3" name="Date Placeholder 2"/>
          <p:cNvSpPr>
            <a:spLocks noGrp="1"/>
          </p:cNvSpPr>
          <p:nvPr>
            <p:ph type="dt" sz="half" idx="10"/>
          </p:nvPr>
        </p:nvSpPr>
        <p:spPr/>
        <p:txBody>
          <a:bodyPr/>
          <a:lstStyle/>
          <a:p>
            <a:r>
              <a:rPr lang="en-US" smtClean="0"/>
              <a:t>02/12/2013</a:t>
            </a:r>
            <a:endParaRPr lang="en-GB"/>
          </a:p>
        </p:txBody>
      </p:sp>
      <p:sp>
        <p:nvSpPr>
          <p:cNvPr id="4" name="Footer Placeholder 3"/>
          <p:cNvSpPr>
            <a:spLocks noGrp="1"/>
          </p:cNvSpPr>
          <p:nvPr>
            <p:ph type="ftr" sz="quarter" idx="11"/>
          </p:nvPr>
        </p:nvSpPr>
        <p:spPr/>
        <p:txBody>
          <a:bodyPr/>
          <a:lstStyle/>
          <a:p>
            <a:r>
              <a:rPr lang="en-GB" smtClean="0"/>
              <a:t>G.De Cataldo RICH 2013 </a:t>
            </a:r>
            <a:endParaRPr lang="en-GB"/>
          </a:p>
        </p:txBody>
      </p:sp>
      <p:sp>
        <p:nvSpPr>
          <p:cNvPr id="5" name="Slide Number Placeholder 4"/>
          <p:cNvSpPr>
            <a:spLocks noGrp="1"/>
          </p:cNvSpPr>
          <p:nvPr>
            <p:ph type="sldNum" sz="quarter" idx="12"/>
          </p:nvPr>
        </p:nvSpPr>
        <p:spPr/>
        <p:txBody>
          <a:bodyPr/>
          <a:lstStyle/>
          <a:p>
            <a:fld id="{F7C2CCA3-A480-4C40-876F-7A9777C8E623}" type="slidenum">
              <a:rPr lang="en-GB" smtClean="0"/>
              <a:t>5</a:t>
            </a:fld>
            <a:endParaRPr lang="en-GB"/>
          </a:p>
        </p:txBody>
      </p:sp>
      <p:sp>
        <p:nvSpPr>
          <p:cNvPr id="6" name="Rectangle 5"/>
          <p:cNvSpPr/>
          <p:nvPr/>
        </p:nvSpPr>
        <p:spPr>
          <a:xfrm>
            <a:off x="395536" y="5282624"/>
            <a:ext cx="2646040" cy="738664"/>
          </a:xfrm>
          <a:prstGeom prst="rect">
            <a:avLst/>
          </a:prstGeom>
        </p:spPr>
        <p:txBody>
          <a:bodyPr wrap="square">
            <a:spAutoFit/>
          </a:bodyPr>
          <a:lstStyle/>
          <a:p>
            <a:r>
              <a:rPr lang="en-US" altLang="en-US" sz="1400" b="1" dirty="0"/>
              <a:t>PID range:</a:t>
            </a:r>
          </a:p>
          <a:p>
            <a:r>
              <a:rPr lang="en-US" altLang="en-US" sz="1400" dirty="0">
                <a:solidFill>
                  <a:srgbClr val="0000FF"/>
                </a:solidFill>
                <a:effectLst>
                  <a:outerShdw blurRad="38100" dist="38100" dir="2700000" algn="tl">
                    <a:srgbClr val="C0C0C0"/>
                  </a:outerShdw>
                </a:effectLst>
                <a:latin typeface="Comic Sans MS" pitchFamily="66" charset="0"/>
              </a:rPr>
              <a:t>1 &lt; p &lt; 3 </a:t>
            </a:r>
            <a:r>
              <a:rPr lang="en-US" altLang="en-US" sz="1400" dirty="0" err="1">
                <a:solidFill>
                  <a:srgbClr val="0000FF"/>
                </a:solidFill>
                <a:effectLst>
                  <a:outerShdw blurRad="38100" dist="38100" dir="2700000" algn="tl">
                    <a:srgbClr val="C0C0C0"/>
                  </a:outerShdw>
                </a:effectLst>
                <a:latin typeface="Comic Sans MS" pitchFamily="66" charset="0"/>
              </a:rPr>
              <a:t>GeV</a:t>
            </a:r>
            <a:r>
              <a:rPr lang="en-US" altLang="en-US" sz="1400" dirty="0">
                <a:solidFill>
                  <a:srgbClr val="0000FF"/>
                </a:solidFill>
                <a:effectLst>
                  <a:outerShdw blurRad="38100" dist="38100" dir="2700000" algn="tl">
                    <a:srgbClr val="C0C0C0"/>
                  </a:outerShdw>
                </a:effectLst>
                <a:latin typeface="Comic Sans MS" pitchFamily="66" charset="0"/>
              </a:rPr>
              <a:t>/c  </a:t>
            </a:r>
            <a:r>
              <a:rPr lang="en-US" altLang="en-US" sz="1400" dirty="0">
                <a:solidFill>
                  <a:srgbClr val="0000FF"/>
                </a:solidFill>
                <a:effectLst>
                  <a:outerShdw blurRad="38100" dist="38100" dir="2700000" algn="tl">
                    <a:srgbClr val="C0C0C0"/>
                  </a:outerShdw>
                </a:effectLst>
                <a:latin typeface="Symbol" pitchFamily="18" charset="2"/>
              </a:rPr>
              <a:t>p</a:t>
            </a:r>
            <a:r>
              <a:rPr lang="en-US" altLang="en-US" sz="1400" dirty="0">
                <a:solidFill>
                  <a:srgbClr val="0000FF"/>
                </a:solidFill>
                <a:effectLst>
                  <a:outerShdw blurRad="38100" dist="38100" dir="2700000" algn="tl">
                    <a:srgbClr val="C0C0C0"/>
                  </a:outerShdw>
                </a:effectLst>
                <a:latin typeface="Comic Sans MS" pitchFamily="66" charset="0"/>
              </a:rPr>
              <a:t>, K</a:t>
            </a:r>
          </a:p>
          <a:p>
            <a:r>
              <a:rPr lang="en-US" altLang="en-US" sz="1400" dirty="0">
                <a:solidFill>
                  <a:srgbClr val="0000FF"/>
                </a:solidFill>
                <a:effectLst>
                  <a:outerShdw blurRad="38100" dist="38100" dir="2700000" algn="tl">
                    <a:srgbClr val="C0C0C0"/>
                  </a:outerShdw>
                </a:effectLst>
                <a:latin typeface="Comic Sans MS" pitchFamily="66" charset="0"/>
              </a:rPr>
              <a:t>1.5 &lt; p &lt; 5 </a:t>
            </a:r>
            <a:r>
              <a:rPr lang="en-US" altLang="en-US" sz="1400" dirty="0" err="1">
                <a:solidFill>
                  <a:srgbClr val="0000FF"/>
                </a:solidFill>
                <a:effectLst>
                  <a:outerShdw blurRad="38100" dist="38100" dir="2700000" algn="tl">
                    <a:srgbClr val="C0C0C0"/>
                  </a:outerShdw>
                </a:effectLst>
                <a:latin typeface="Comic Sans MS" pitchFamily="66" charset="0"/>
              </a:rPr>
              <a:t>GeV</a:t>
            </a:r>
            <a:r>
              <a:rPr lang="en-US" altLang="en-US" sz="1400" dirty="0">
                <a:solidFill>
                  <a:srgbClr val="0000FF"/>
                </a:solidFill>
                <a:effectLst>
                  <a:outerShdw blurRad="38100" dist="38100" dir="2700000" algn="tl">
                    <a:srgbClr val="C0C0C0"/>
                  </a:outerShdw>
                </a:effectLst>
                <a:latin typeface="Comic Sans MS" pitchFamily="66" charset="0"/>
              </a:rPr>
              <a:t>/c   p</a:t>
            </a:r>
          </a:p>
        </p:txBody>
      </p:sp>
    </p:spTree>
    <p:extLst>
      <p:ext uri="{BB962C8B-B14F-4D97-AF65-F5344CB8AC3E}">
        <p14:creationId xmlns:p14="http://schemas.microsoft.com/office/powerpoint/2010/main" val="1176536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checkerboard(across)">
                                      <p:cBhvr>
                                        <p:cTn id="12" dur="500"/>
                                        <p:tgtEl>
                                          <p:spTgt spid="256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checkerboard(across)">
                                      <p:cBhvr>
                                        <p:cTn id="17" dur="500"/>
                                        <p:tgtEl>
                                          <p:spTgt spid="2560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autoUpdateAnimBg="0"/>
      <p:bldP spid="25607" grpId="0" autoUpdateAnimBg="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772816"/>
            <a:ext cx="5502357" cy="4414800"/>
          </a:xfrm>
          <a:prstGeom prst="rect">
            <a:avLst/>
          </a:prstGeom>
        </p:spPr>
      </p:pic>
      <p:sp>
        <p:nvSpPr>
          <p:cNvPr id="2" name="Title 1"/>
          <p:cNvSpPr>
            <a:spLocks noGrp="1"/>
          </p:cNvSpPr>
          <p:nvPr>
            <p:ph type="title"/>
          </p:nvPr>
        </p:nvSpPr>
        <p:spPr>
          <a:xfrm>
            <a:off x="467544" y="260648"/>
            <a:ext cx="8229600" cy="1143000"/>
          </a:xfrm>
        </p:spPr>
        <p:txBody>
          <a:bodyPr>
            <a:normAutofit fontScale="90000"/>
          </a:bodyPr>
          <a:lstStyle/>
          <a:p>
            <a:r>
              <a:rPr lang="en-GB" dirty="0">
                <a:solidFill>
                  <a:srgbClr val="990000"/>
                </a:solidFill>
              </a:rPr>
              <a:t>D</a:t>
            </a:r>
            <a:r>
              <a:rPr lang="en-GB" dirty="0" smtClean="0">
                <a:solidFill>
                  <a:srgbClr val="990000"/>
                </a:solidFill>
              </a:rPr>
              <a:t>etector stability and performance</a:t>
            </a:r>
            <a:endParaRPr lang="en-GB" dirty="0">
              <a:solidFill>
                <a:srgbClr val="990000"/>
              </a:solidFill>
            </a:endParaRPr>
          </a:p>
        </p:txBody>
      </p:sp>
      <p:sp>
        <p:nvSpPr>
          <p:cNvPr id="4" name="Date Placeholder 3"/>
          <p:cNvSpPr>
            <a:spLocks noGrp="1"/>
          </p:cNvSpPr>
          <p:nvPr>
            <p:ph type="dt" sz="half" idx="10"/>
          </p:nvPr>
        </p:nvSpPr>
        <p:spPr/>
        <p:txBody>
          <a:bodyPr/>
          <a:lstStyle/>
          <a:p>
            <a:r>
              <a:rPr lang="en-US" smtClean="0"/>
              <a:t>02/12/2013</a:t>
            </a:r>
            <a:endParaRPr lang="en-GB"/>
          </a:p>
        </p:txBody>
      </p:sp>
      <p:grpSp>
        <p:nvGrpSpPr>
          <p:cNvPr id="42" name="Group 41"/>
          <p:cNvGrpSpPr/>
          <p:nvPr/>
        </p:nvGrpSpPr>
        <p:grpSpPr>
          <a:xfrm>
            <a:off x="1809262" y="2348880"/>
            <a:ext cx="3182813" cy="2612033"/>
            <a:chOff x="1809262" y="2348880"/>
            <a:chExt cx="3182813" cy="2612033"/>
          </a:xfrm>
        </p:grpSpPr>
        <p:sp>
          <p:nvSpPr>
            <p:cNvPr id="20" name="TextBox 19"/>
            <p:cNvSpPr txBox="1"/>
            <p:nvPr/>
          </p:nvSpPr>
          <p:spPr>
            <a:xfrm>
              <a:off x="3646899" y="4653136"/>
              <a:ext cx="1345176" cy="307777"/>
            </a:xfrm>
            <a:prstGeom prst="rect">
              <a:avLst/>
            </a:prstGeom>
            <a:solidFill>
              <a:schemeClr val="bg1">
                <a:lumMod val="65000"/>
              </a:schemeClr>
            </a:solidFill>
          </p:spPr>
          <p:txBody>
            <a:bodyPr wrap="none" rtlCol="0">
              <a:spAutoFit/>
            </a:bodyPr>
            <a:lstStyle/>
            <a:p>
              <a:r>
                <a:rPr lang="en-US" sz="1400" dirty="0" smtClean="0">
                  <a:solidFill>
                    <a:schemeClr val="bg1"/>
                  </a:solidFill>
                  <a:latin typeface="+mj-lt"/>
                </a:rPr>
                <a:t>Photocathode 1</a:t>
              </a:r>
              <a:endParaRPr lang="en-GB" sz="1400" dirty="0">
                <a:solidFill>
                  <a:schemeClr val="bg1"/>
                </a:solidFill>
                <a:latin typeface="+mj-lt"/>
              </a:endParaRPr>
            </a:p>
          </p:txBody>
        </p:sp>
        <p:sp>
          <p:nvSpPr>
            <p:cNvPr id="21" name="TextBox 20"/>
            <p:cNvSpPr txBox="1"/>
            <p:nvPr/>
          </p:nvSpPr>
          <p:spPr>
            <a:xfrm>
              <a:off x="1809262" y="2348880"/>
              <a:ext cx="1345176" cy="307777"/>
            </a:xfrm>
            <a:prstGeom prst="rect">
              <a:avLst/>
            </a:prstGeom>
            <a:solidFill>
              <a:schemeClr val="bg1">
                <a:lumMod val="65000"/>
              </a:schemeClr>
            </a:solidFill>
          </p:spPr>
          <p:txBody>
            <a:bodyPr wrap="none" rtlCol="0">
              <a:spAutoFit/>
            </a:bodyPr>
            <a:lstStyle/>
            <a:p>
              <a:r>
                <a:rPr lang="en-US" sz="1400" dirty="0" smtClean="0">
                  <a:solidFill>
                    <a:schemeClr val="bg1"/>
                  </a:solidFill>
                  <a:latin typeface="+mj-lt"/>
                </a:rPr>
                <a:t>Photocathode 4</a:t>
              </a:r>
              <a:endParaRPr lang="en-GB" sz="1400" dirty="0">
                <a:solidFill>
                  <a:schemeClr val="bg1"/>
                </a:solidFill>
                <a:latin typeface="+mj-lt"/>
              </a:endParaRPr>
            </a:p>
          </p:txBody>
        </p:sp>
        <p:sp>
          <p:nvSpPr>
            <p:cNvPr id="22" name="TextBox 21"/>
            <p:cNvSpPr txBox="1"/>
            <p:nvPr/>
          </p:nvSpPr>
          <p:spPr>
            <a:xfrm>
              <a:off x="3646899" y="3501008"/>
              <a:ext cx="1345176" cy="307777"/>
            </a:xfrm>
            <a:prstGeom prst="rect">
              <a:avLst/>
            </a:prstGeom>
            <a:solidFill>
              <a:schemeClr val="bg1">
                <a:lumMod val="65000"/>
              </a:schemeClr>
            </a:solidFill>
          </p:spPr>
          <p:txBody>
            <a:bodyPr wrap="none" rtlCol="0">
              <a:spAutoFit/>
            </a:bodyPr>
            <a:lstStyle/>
            <a:p>
              <a:r>
                <a:rPr lang="en-US" sz="1400" dirty="0" smtClean="0">
                  <a:solidFill>
                    <a:schemeClr val="bg1"/>
                  </a:solidFill>
                  <a:latin typeface="+mj-lt"/>
                </a:rPr>
                <a:t>Photocathode 3</a:t>
              </a:r>
              <a:endParaRPr lang="en-GB" sz="1400" dirty="0">
                <a:solidFill>
                  <a:schemeClr val="bg1"/>
                </a:solidFill>
                <a:latin typeface="+mj-lt"/>
              </a:endParaRPr>
            </a:p>
          </p:txBody>
        </p:sp>
        <p:sp>
          <p:nvSpPr>
            <p:cNvPr id="23" name="TextBox 22"/>
            <p:cNvSpPr txBox="1"/>
            <p:nvPr/>
          </p:nvSpPr>
          <p:spPr>
            <a:xfrm>
              <a:off x="3646899" y="2348880"/>
              <a:ext cx="1345176" cy="307777"/>
            </a:xfrm>
            <a:prstGeom prst="rect">
              <a:avLst/>
            </a:prstGeom>
            <a:solidFill>
              <a:schemeClr val="bg1">
                <a:lumMod val="65000"/>
              </a:schemeClr>
            </a:solidFill>
          </p:spPr>
          <p:txBody>
            <a:bodyPr wrap="none" rtlCol="0">
              <a:spAutoFit/>
            </a:bodyPr>
            <a:lstStyle/>
            <a:p>
              <a:r>
                <a:rPr lang="en-US" sz="1400" dirty="0" smtClean="0">
                  <a:solidFill>
                    <a:schemeClr val="bg1"/>
                  </a:solidFill>
                  <a:latin typeface="+mj-lt"/>
                </a:rPr>
                <a:t>Photocathode </a:t>
              </a:r>
              <a:r>
                <a:rPr lang="en-US" sz="1400" dirty="0">
                  <a:solidFill>
                    <a:schemeClr val="bg1"/>
                  </a:solidFill>
                  <a:latin typeface="+mj-lt"/>
                </a:rPr>
                <a:t>5</a:t>
              </a:r>
              <a:endParaRPr lang="en-GB" sz="1400" dirty="0">
                <a:solidFill>
                  <a:schemeClr val="bg1"/>
                </a:solidFill>
                <a:latin typeface="+mj-lt"/>
              </a:endParaRPr>
            </a:p>
          </p:txBody>
        </p:sp>
        <p:sp>
          <p:nvSpPr>
            <p:cNvPr id="24" name="TextBox 23"/>
            <p:cNvSpPr txBox="1"/>
            <p:nvPr/>
          </p:nvSpPr>
          <p:spPr>
            <a:xfrm>
              <a:off x="1809262" y="3553271"/>
              <a:ext cx="1345176" cy="307777"/>
            </a:xfrm>
            <a:prstGeom prst="rect">
              <a:avLst/>
            </a:prstGeom>
            <a:solidFill>
              <a:schemeClr val="bg1">
                <a:lumMod val="65000"/>
              </a:schemeClr>
            </a:solidFill>
          </p:spPr>
          <p:txBody>
            <a:bodyPr wrap="none" rtlCol="0">
              <a:spAutoFit/>
            </a:bodyPr>
            <a:lstStyle/>
            <a:p>
              <a:r>
                <a:rPr lang="en-US" sz="1400" dirty="0" smtClean="0">
                  <a:solidFill>
                    <a:schemeClr val="bg1"/>
                  </a:solidFill>
                  <a:latin typeface="+mj-lt"/>
                </a:rPr>
                <a:t>Photocathode 2</a:t>
              </a:r>
              <a:endParaRPr lang="en-GB" sz="1400" dirty="0">
                <a:solidFill>
                  <a:schemeClr val="bg1"/>
                </a:solidFill>
                <a:latin typeface="+mj-lt"/>
              </a:endParaRPr>
            </a:p>
          </p:txBody>
        </p:sp>
        <p:sp>
          <p:nvSpPr>
            <p:cNvPr id="25" name="TextBox 24"/>
            <p:cNvSpPr txBox="1"/>
            <p:nvPr/>
          </p:nvSpPr>
          <p:spPr>
            <a:xfrm>
              <a:off x="1809262" y="4653136"/>
              <a:ext cx="1345176" cy="307777"/>
            </a:xfrm>
            <a:prstGeom prst="rect">
              <a:avLst/>
            </a:prstGeom>
            <a:solidFill>
              <a:schemeClr val="bg1">
                <a:lumMod val="65000"/>
              </a:schemeClr>
            </a:solidFill>
          </p:spPr>
          <p:txBody>
            <a:bodyPr wrap="none" rtlCol="0">
              <a:spAutoFit/>
            </a:bodyPr>
            <a:lstStyle/>
            <a:p>
              <a:r>
                <a:rPr lang="en-US" sz="1400" dirty="0" smtClean="0">
                  <a:solidFill>
                    <a:schemeClr val="bg1"/>
                  </a:solidFill>
                  <a:latin typeface="+mj-lt"/>
                </a:rPr>
                <a:t>Photocathode 0</a:t>
              </a:r>
              <a:endParaRPr lang="en-GB" sz="1400" dirty="0">
                <a:solidFill>
                  <a:schemeClr val="bg1"/>
                </a:solidFill>
                <a:latin typeface="+mj-lt"/>
              </a:endParaRPr>
            </a:p>
          </p:txBody>
        </p:sp>
      </p:grpSp>
      <p:sp>
        <p:nvSpPr>
          <p:cNvPr id="28" name="TextBox 27"/>
          <p:cNvSpPr txBox="1"/>
          <p:nvPr/>
        </p:nvSpPr>
        <p:spPr>
          <a:xfrm>
            <a:off x="6084168" y="2403465"/>
            <a:ext cx="2952328" cy="2246769"/>
          </a:xfrm>
          <a:prstGeom prst="rect">
            <a:avLst/>
          </a:prstGeom>
          <a:noFill/>
        </p:spPr>
        <p:txBody>
          <a:bodyPr wrap="square" rtlCol="0">
            <a:spAutoFit/>
          </a:bodyPr>
          <a:lstStyle/>
          <a:p>
            <a:r>
              <a:rPr lang="en-US" sz="1400" b="1" dirty="0">
                <a:latin typeface="+mj-lt"/>
              </a:rPr>
              <a:t>Back view of the HMPID module and its segmentation</a:t>
            </a:r>
            <a:endParaRPr lang="en-US" sz="1400" dirty="0" smtClean="0">
              <a:latin typeface="+mj-lt"/>
            </a:endParaRPr>
          </a:p>
          <a:p>
            <a:pPr marL="285750" indent="-285750">
              <a:buFont typeface="Arial" panose="020B0604020202020204" pitchFamily="34" charset="0"/>
              <a:buChar char="•"/>
            </a:pPr>
            <a:endParaRPr lang="en-US" sz="1400" dirty="0">
              <a:latin typeface="+mj-lt"/>
            </a:endParaRPr>
          </a:p>
          <a:p>
            <a:pPr marL="285750" indent="-285750">
              <a:buFont typeface="Arial" panose="020B0604020202020204" pitchFamily="34" charset="0"/>
              <a:buChar char="•"/>
            </a:pPr>
            <a:r>
              <a:rPr lang="en-US" sz="1400" dirty="0" smtClean="0">
                <a:latin typeface="+mj-lt"/>
              </a:rPr>
              <a:t>6 </a:t>
            </a:r>
            <a:r>
              <a:rPr lang="en-US" sz="1400" dirty="0" err="1" smtClean="0">
                <a:latin typeface="+mj-lt"/>
              </a:rPr>
              <a:t>CsI</a:t>
            </a:r>
            <a:r>
              <a:rPr lang="en-US" sz="1400" dirty="0" smtClean="0">
                <a:latin typeface="+mj-lt"/>
              </a:rPr>
              <a:t> pad Photocathodes</a:t>
            </a:r>
          </a:p>
          <a:p>
            <a:pPr marL="285750" indent="-285750">
              <a:buFont typeface="Arial" panose="020B0604020202020204" pitchFamily="34" charset="0"/>
              <a:buChar char="•"/>
            </a:pPr>
            <a:r>
              <a:rPr lang="en-US" sz="1400" dirty="0" smtClean="0">
                <a:latin typeface="+mj-lt"/>
              </a:rPr>
              <a:t>6 x HV sector of 48 anodic wires</a:t>
            </a:r>
          </a:p>
          <a:p>
            <a:pPr marL="285750" indent="-285750">
              <a:buFont typeface="Arial" panose="020B0604020202020204" pitchFamily="34" charset="0"/>
              <a:buChar char="•"/>
            </a:pPr>
            <a:r>
              <a:rPr lang="en-US" sz="1400" dirty="0" smtClean="0">
                <a:latin typeface="+mj-lt"/>
              </a:rPr>
              <a:t>6 x FEE sectors </a:t>
            </a:r>
          </a:p>
          <a:p>
            <a:pPr marL="285750" indent="-285750">
              <a:buFont typeface="Arial" panose="020B0604020202020204" pitchFamily="34" charset="0"/>
              <a:buChar char="•"/>
            </a:pPr>
            <a:r>
              <a:rPr lang="en-US" sz="1400" dirty="0" smtClean="0">
                <a:latin typeface="+mj-lt"/>
              </a:rPr>
              <a:t>2 RO sectors</a:t>
            </a:r>
          </a:p>
          <a:p>
            <a:pPr marL="285750" indent="-285750">
              <a:buFont typeface="Arial" panose="020B0604020202020204" pitchFamily="34" charset="0"/>
              <a:buChar char="•"/>
            </a:pPr>
            <a:r>
              <a:rPr lang="en-US" sz="1400" dirty="0" smtClean="0">
                <a:latin typeface="+mj-lt"/>
              </a:rPr>
              <a:t>Dissipated power ~400W /module</a:t>
            </a:r>
          </a:p>
          <a:p>
            <a:pPr marL="285750" indent="-285750">
              <a:buFont typeface="Arial" panose="020B0604020202020204" pitchFamily="34" charset="0"/>
              <a:buChar char="•"/>
            </a:pPr>
            <a:r>
              <a:rPr lang="en-US" sz="1400" dirty="0" smtClean="0">
                <a:latin typeface="+mj-lt"/>
              </a:rPr>
              <a:t>Details : </a:t>
            </a:r>
            <a:r>
              <a:rPr lang="en-US" sz="1400" dirty="0" smtClean="0">
                <a:solidFill>
                  <a:srgbClr val="0000FF"/>
                </a:solidFill>
                <a:latin typeface="+mj-lt"/>
              </a:rPr>
              <a:t>CERN/LHCC 98-19 ALICE TDR 1 14 of August 1998</a:t>
            </a:r>
            <a:endParaRPr lang="en-GB" sz="1400" dirty="0">
              <a:solidFill>
                <a:srgbClr val="0000FF"/>
              </a:solidFill>
              <a:latin typeface="+mj-lt"/>
            </a:endParaRPr>
          </a:p>
        </p:txBody>
      </p:sp>
      <p:grpSp>
        <p:nvGrpSpPr>
          <p:cNvPr id="40" name="Group 39"/>
          <p:cNvGrpSpPr/>
          <p:nvPr/>
        </p:nvGrpSpPr>
        <p:grpSpPr>
          <a:xfrm>
            <a:off x="1535691" y="2276872"/>
            <a:ext cx="3456384" cy="3456384"/>
            <a:chOff x="1593635" y="2204864"/>
            <a:chExt cx="3456384" cy="3456384"/>
          </a:xfrm>
        </p:grpSpPr>
        <p:sp>
          <p:nvSpPr>
            <p:cNvPr id="32" name="Rectangle 31"/>
            <p:cNvSpPr/>
            <p:nvPr/>
          </p:nvSpPr>
          <p:spPr>
            <a:xfrm>
              <a:off x="1593635" y="2204864"/>
              <a:ext cx="3456384" cy="504056"/>
            </a:xfrm>
            <a:prstGeom prst="rect">
              <a:avLst/>
            </a:prstGeom>
            <a:solidFill>
              <a:srgbClr val="CC33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HV5 and FEE5</a:t>
              </a:r>
              <a:endParaRPr lang="en-GB" b="1" dirty="0">
                <a:solidFill>
                  <a:schemeClr val="tx1"/>
                </a:solidFill>
                <a:latin typeface="+mj-lt"/>
              </a:endParaRPr>
            </a:p>
          </p:txBody>
        </p:sp>
        <p:sp>
          <p:nvSpPr>
            <p:cNvPr id="33" name="Rectangle 32"/>
            <p:cNvSpPr/>
            <p:nvPr/>
          </p:nvSpPr>
          <p:spPr>
            <a:xfrm>
              <a:off x="1593635" y="2780928"/>
              <a:ext cx="3456384" cy="504056"/>
            </a:xfrm>
            <a:prstGeom prst="rect">
              <a:avLst/>
            </a:prstGeom>
            <a:solidFill>
              <a:srgbClr val="CC33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HV4 and FEE4</a:t>
              </a:r>
              <a:endParaRPr lang="en-GB" b="1" dirty="0">
                <a:solidFill>
                  <a:schemeClr val="tx1"/>
                </a:solidFill>
                <a:latin typeface="+mj-lt"/>
              </a:endParaRPr>
            </a:p>
          </p:txBody>
        </p:sp>
        <p:sp>
          <p:nvSpPr>
            <p:cNvPr id="34" name="Rectangle 33"/>
            <p:cNvSpPr/>
            <p:nvPr/>
          </p:nvSpPr>
          <p:spPr>
            <a:xfrm>
              <a:off x="1593635" y="3429000"/>
              <a:ext cx="3456384" cy="504056"/>
            </a:xfrm>
            <a:prstGeom prst="rect">
              <a:avLst/>
            </a:prstGeom>
            <a:solidFill>
              <a:srgbClr val="CC33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HV3 and FEE3</a:t>
              </a:r>
              <a:endParaRPr lang="en-GB" b="1" dirty="0">
                <a:solidFill>
                  <a:schemeClr val="tx1"/>
                </a:solidFill>
                <a:latin typeface="+mj-lt"/>
              </a:endParaRPr>
            </a:p>
          </p:txBody>
        </p:sp>
        <p:sp>
          <p:nvSpPr>
            <p:cNvPr id="35" name="Rectangle 34"/>
            <p:cNvSpPr/>
            <p:nvPr/>
          </p:nvSpPr>
          <p:spPr>
            <a:xfrm>
              <a:off x="1593635" y="4005064"/>
              <a:ext cx="3456384" cy="504056"/>
            </a:xfrm>
            <a:prstGeom prst="rect">
              <a:avLst/>
            </a:prstGeom>
            <a:solidFill>
              <a:srgbClr val="CC33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HV2 and FEE 2</a:t>
              </a:r>
              <a:endParaRPr lang="en-GB" b="1" dirty="0">
                <a:solidFill>
                  <a:schemeClr val="tx1"/>
                </a:solidFill>
                <a:latin typeface="+mj-lt"/>
              </a:endParaRPr>
            </a:p>
          </p:txBody>
        </p:sp>
        <p:sp>
          <p:nvSpPr>
            <p:cNvPr id="36" name="Rectangle 35"/>
            <p:cNvSpPr/>
            <p:nvPr/>
          </p:nvSpPr>
          <p:spPr>
            <a:xfrm>
              <a:off x="1593635" y="4581128"/>
              <a:ext cx="3456384" cy="504056"/>
            </a:xfrm>
            <a:prstGeom prst="rect">
              <a:avLst/>
            </a:prstGeom>
            <a:solidFill>
              <a:srgbClr val="CC33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HV1 and FEE 1</a:t>
              </a:r>
              <a:endParaRPr lang="en-GB" b="1" dirty="0">
                <a:solidFill>
                  <a:schemeClr val="tx1"/>
                </a:solidFill>
                <a:latin typeface="+mj-lt"/>
              </a:endParaRPr>
            </a:p>
          </p:txBody>
        </p:sp>
        <p:sp>
          <p:nvSpPr>
            <p:cNvPr id="37" name="Rectangle 36"/>
            <p:cNvSpPr/>
            <p:nvPr/>
          </p:nvSpPr>
          <p:spPr>
            <a:xfrm>
              <a:off x="1593635" y="5157192"/>
              <a:ext cx="3456384" cy="504056"/>
            </a:xfrm>
            <a:prstGeom prst="rect">
              <a:avLst/>
            </a:prstGeom>
            <a:solidFill>
              <a:srgbClr val="CC33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HV0 and FEE0</a:t>
              </a:r>
              <a:endParaRPr lang="en-GB" b="1" dirty="0">
                <a:solidFill>
                  <a:schemeClr val="tx1"/>
                </a:solidFill>
                <a:latin typeface="+mj-lt"/>
              </a:endParaRPr>
            </a:p>
          </p:txBody>
        </p:sp>
      </p:grpSp>
      <p:grpSp>
        <p:nvGrpSpPr>
          <p:cNvPr id="41" name="Group 40"/>
          <p:cNvGrpSpPr/>
          <p:nvPr/>
        </p:nvGrpSpPr>
        <p:grpSpPr>
          <a:xfrm>
            <a:off x="1017571" y="2072004"/>
            <a:ext cx="4536504" cy="3816424"/>
            <a:chOff x="1017571" y="1988840"/>
            <a:chExt cx="4536504" cy="3816424"/>
          </a:xfrm>
        </p:grpSpPr>
        <p:sp>
          <p:nvSpPr>
            <p:cNvPr id="38" name="Rectangle 37"/>
            <p:cNvSpPr/>
            <p:nvPr/>
          </p:nvSpPr>
          <p:spPr>
            <a:xfrm>
              <a:off x="1017571" y="1988840"/>
              <a:ext cx="432048" cy="3816424"/>
            </a:xfrm>
            <a:prstGeom prst="rect">
              <a:avLst/>
            </a:prstGeom>
            <a:solidFill>
              <a:srgbClr val="00FF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ROL</a:t>
              </a:r>
              <a:endParaRPr lang="en-GB" b="1" dirty="0">
                <a:solidFill>
                  <a:schemeClr val="bg1"/>
                </a:solidFill>
                <a:latin typeface="+mj-lt"/>
              </a:endParaRPr>
            </a:p>
          </p:txBody>
        </p:sp>
        <p:sp>
          <p:nvSpPr>
            <p:cNvPr id="39" name="Rectangle 38"/>
            <p:cNvSpPr/>
            <p:nvPr/>
          </p:nvSpPr>
          <p:spPr>
            <a:xfrm>
              <a:off x="5122027" y="1988840"/>
              <a:ext cx="432048" cy="3816424"/>
            </a:xfrm>
            <a:prstGeom prst="rect">
              <a:avLst/>
            </a:prstGeom>
            <a:solidFill>
              <a:srgbClr val="00FFFF">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mj-lt"/>
                </a:rPr>
                <a:t>ROR</a:t>
              </a:r>
              <a:endParaRPr lang="en-GB" b="1" dirty="0">
                <a:solidFill>
                  <a:schemeClr val="bg1"/>
                </a:solidFill>
                <a:latin typeface="+mj-lt"/>
              </a:endParaRPr>
            </a:p>
          </p:txBody>
        </p:sp>
      </p:grpSp>
      <p:sp>
        <p:nvSpPr>
          <p:cNvPr id="3" name="Footer Placeholder 2"/>
          <p:cNvSpPr>
            <a:spLocks noGrp="1"/>
          </p:cNvSpPr>
          <p:nvPr>
            <p:ph type="ftr" sz="quarter" idx="11"/>
          </p:nvPr>
        </p:nvSpPr>
        <p:spPr/>
        <p:txBody>
          <a:bodyPr/>
          <a:lstStyle/>
          <a:p>
            <a:r>
              <a:rPr lang="en-GB" smtClean="0"/>
              <a:t>G.De Cataldo RICH 2013 </a:t>
            </a:r>
            <a:endParaRPr lang="en-GB"/>
          </a:p>
        </p:txBody>
      </p:sp>
      <p:sp>
        <p:nvSpPr>
          <p:cNvPr id="7" name="Slide Number Placeholder 6"/>
          <p:cNvSpPr>
            <a:spLocks noGrp="1"/>
          </p:cNvSpPr>
          <p:nvPr>
            <p:ph type="sldNum" sz="quarter" idx="12"/>
          </p:nvPr>
        </p:nvSpPr>
        <p:spPr/>
        <p:txBody>
          <a:bodyPr/>
          <a:lstStyle/>
          <a:p>
            <a:fld id="{F7C2CCA3-A480-4C40-876F-7A9777C8E623}" type="slidenum">
              <a:rPr lang="en-GB" smtClean="0"/>
              <a:t>6</a:t>
            </a:fld>
            <a:endParaRPr lang="en-GB"/>
          </a:p>
        </p:txBody>
      </p:sp>
    </p:spTree>
    <p:extLst>
      <p:ext uri="{BB962C8B-B14F-4D97-AF65-F5344CB8AC3E}">
        <p14:creationId xmlns:p14="http://schemas.microsoft.com/office/powerpoint/2010/main" val="15110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Stability of</a:t>
            </a:r>
            <a:br>
              <a:rPr lang="en-US" dirty="0" smtClean="0"/>
            </a:br>
            <a:r>
              <a:rPr lang="en-US" dirty="0" smtClean="0"/>
              <a:t>FEE-RO, Cooling and Pw Suppliers</a:t>
            </a:r>
            <a:endParaRPr lang="en-GB" dirty="0"/>
          </a:p>
        </p:txBody>
      </p:sp>
      <p:sp>
        <p:nvSpPr>
          <p:cNvPr id="3" name="Content Placeholder 2"/>
          <p:cNvSpPr>
            <a:spLocks noGrp="1"/>
          </p:cNvSpPr>
          <p:nvPr>
            <p:ph idx="1"/>
          </p:nvPr>
        </p:nvSpPr>
        <p:spPr>
          <a:xfrm>
            <a:off x="1177280" y="2367528"/>
            <a:ext cx="6779096" cy="3077696"/>
          </a:xfrm>
        </p:spPr>
        <p:txBody>
          <a:bodyPr>
            <a:normAutofit fontScale="92500" lnSpcReduction="20000"/>
          </a:bodyPr>
          <a:lstStyle/>
          <a:p>
            <a:r>
              <a:rPr lang="en-GB" sz="1600" dirty="0"/>
              <a:t>For the FEE </a:t>
            </a:r>
            <a:r>
              <a:rPr lang="en-GB" sz="1600" dirty="0" smtClean="0"/>
              <a:t>and </a:t>
            </a:r>
            <a:r>
              <a:rPr lang="en-GB" sz="1600" dirty="0"/>
              <a:t>RO electronics, </a:t>
            </a:r>
            <a:r>
              <a:rPr lang="en-GB" sz="1600" dirty="0" smtClean="0"/>
              <a:t>based respectively on the GASSIPLEX and DILOGIC chips,</a:t>
            </a:r>
            <a:r>
              <a:rPr lang="en-GB" sz="1600" dirty="0"/>
              <a:t> </a:t>
            </a:r>
            <a:r>
              <a:rPr lang="en-GB" sz="1600" dirty="0" smtClean="0"/>
              <a:t>no major </a:t>
            </a:r>
            <a:r>
              <a:rPr lang="en-GB" sz="1600" dirty="0"/>
              <a:t>problems </a:t>
            </a:r>
            <a:r>
              <a:rPr lang="en-GB" sz="1600" dirty="0" smtClean="0"/>
              <a:t>occurred preventing </a:t>
            </a:r>
            <a:r>
              <a:rPr lang="en-GB" sz="1600" dirty="0"/>
              <a:t>a regular detector </a:t>
            </a:r>
            <a:r>
              <a:rPr lang="en-GB" sz="1600" dirty="0" smtClean="0"/>
              <a:t>operation</a:t>
            </a:r>
            <a:r>
              <a:rPr lang="en-GB" sz="1600" dirty="0"/>
              <a:t>;</a:t>
            </a:r>
            <a:endParaRPr lang="en-GB" sz="1600" dirty="0" smtClean="0"/>
          </a:p>
          <a:p>
            <a:endParaRPr lang="en-GB" sz="1600" dirty="0"/>
          </a:p>
          <a:p>
            <a:r>
              <a:rPr lang="en-GB" sz="1600" dirty="0"/>
              <a:t>The FEE dead channels are of the order of 0.15%,  no RO board failures have been noticed whereas two </a:t>
            </a:r>
            <a:r>
              <a:rPr lang="en-GB" sz="1600" dirty="0" smtClean="0"/>
              <a:t>Readout Common Board out </a:t>
            </a:r>
            <a:r>
              <a:rPr lang="en-GB" sz="1600" dirty="0"/>
              <a:t>of fourteen, from time to time have shown loss of connection that in turn could be recovered by a power ON/OFF cycle of the RO </a:t>
            </a:r>
            <a:r>
              <a:rPr lang="en-GB" sz="1600" dirty="0" smtClean="0"/>
              <a:t>electronics</a:t>
            </a:r>
            <a:r>
              <a:rPr lang="en-GB" sz="1600" dirty="0"/>
              <a:t>;</a:t>
            </a:r>
            <a:endParaRPr lang="en-GB" sz="1600" dirty="0" smtClean="0"/>
          </a:p>
          <a:p>
            <a:endParaRPr lang="en-GB" sz="1600" dirty="0"/>
          </a:p>
          <a:p>
            <a:r>
              <a:rPr lang="en-GB" sz="1600" dirty="0" smtClean="0"/>
              <a:t>The  cooling system and </a:t>
            </a:r>
            <a:r>
              <a:rPr lang="en-GB" sz="1600" dirty="0"/>
              <a:t>power </a:t>
            </a:r>
            <a:r>
              <a:rPr lang="en-GB" sz="1600" dirty="0" smtClean="0"/>
              <a:t>supplies have worked stably and according to the expectations; </a:t>
            </a:r>
          </a:p>
          <a:p>
            <a:endParaRPr lang="en-GB" sz="1600" dirty="0" smtClean="0"/>
          </a:p>
          <a:p>
            <a:r>
              <a:rPr lang="en-US" sz="1600" dirty="0" smtClean="0"/>
              <a:t>An effective DCS system has all the time allowed a careful remote detector control monitoring and condition data archiving.</a:t>
            </a:r>
            <a:endParaRPr lang="en-GB" sz="1600" dirty="0"/>
          </a:p>
        </p:txBody>
      </p:sp>
      <p:sp>
        <p:nvSpPr>
          <p:cNvPr id="4" name="Date Placeholder 3"/>
          <p:cNvSpPr>
            <a:spLocks noGrp="1"/>
          </p:cNvSpPr>
          <p:nvPr>
            <p:ph type="dt" sz="half" idx="10"/>
          </p:nvPr>
        </p:nvSpPr>
        <p:spPr/>
        <p:txBody>
          <a:bodyPr/>
          <a:lstStyle/>
          <a:p>
            <a:r>
              <a:rPr lang="en-US" smtClean="0"/>
              <a:t>02/12/2013</a:t>
            </a:r>
            <a:endParaRPr lang="en-GB"/>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6" name="Slide Number Placeholder 5"/>
          <p:cNvSpPr>
            <a:spLocks noGrp="1"/>
          </p:cNvSpPr>
          <p:nvPr>
            <p:ph type="sldNum" sz="quarter" idx="12"/>
          </p:nvPr>
        </p:nvSpPr>
        <p:spPr/>
        <p:txBody>
          <a:bodyPr/>
          <a:lstStyle/>
          <a:p>
            <a:fld id="{F7C2CCA3-A480-4C40-876F-7A9777C8E623}" type="slidenum">
              <a:rPr lang="en-GB" smtClean="0"/>
              <a:t>7</a:t>
            </a:fld>
            <a:endParaRPr lang="en-GB"/>
          </a:p>
        </p:txBody>
      </p:sp>
    </p:spTree>
    <p:extLst>
      <p:ext uri="{BB962C8B-B14F-4D97-AF65-F5344CB8AC3E}">
        <p14:creationId xmlns:p14="http://schemas.microsoft.com/office/powerpoint/2010/main" val="3707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6" y="294581"/>
            <a:ext cx="8305800" cy="1143000"/>
          </a:xfrm>
        </p:spPr>
        <p:txBody>
          <a:bodyPr>
            <a:normAutofit/>
          </a:bodyPr>
          <a:lstStyle/>
          <a:p>
            <a:r>
              <a:rPr lang="en-US" dirty="0" smtClean="0"/>
              <a:t>MWPC HV failing sectors</a:t>
            </a:r>
            <a:endParaRPr lang="en-GB" dirty="0"/>
          </a:p>
        </p:txBody>
      </p:sp>
      <p:sp>
        <p:nvSpPr>
          <p:cNvPr id="3" name="Date Placeholder 2"/>
          <p:cNvSpPr>
            <a:spLocks noGrp="1"/>
          </p:cNvSpPr>
          <p:nvPr>
            <p:ph type="dt" sz="half" idx="10"/>
          </p:nvPr>
        </p:nvSpPr>
        <p:spPr>
          <a:xfrm>
            <a:off x="457201" y="6356350"/>
            <a:ext cx="1037732" cy="179241"/>
          </a:xfrm>
        </p:spPr>
        <p:txBody>
          <a:bodyPr/>
          <a:lstStyle/>
          <a:p>
            <a:r>
              <a:rPr lang="en-US" smtClean="0"/>
              <a:t>02/12/2013</a:t>
            </a:r>
            <a:endParaRPr lang="en-GB"/>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466357"/>
            <a:ext cx="2664297" cy="1998223"/>
          </a:xfrm>
          <a:prstGeom prst="rect">
            <a:avLst/>
          </a:prstGeom>
        </p:spPr>
      </p:pic>
      <p:sp>
        <p:nvSpPr>
          <p:cNvPr id="71" name="TextBox 70"/>
          <p:cNvSpPr txBox="1"/>
          <p:nvPr/>
        </p:nvSpPr>
        <p:spPr>
          <a:xfrm>
            <a:off x="395536" y="4530606"/>
            <a:ext cx="3558218" cy="338554"/>
          </a:xfrm>
          <a:prstGeom prst="rect">
            <a:avLst/>
          </a:prstGeom>
          <a:noFill/>
        </p:spPr>
        <p:txBody>
          <a:bodyPr wrap="none" rtlCol="0">
            <a:spAutoFit/>
          </a:bodyPr>
          <a:lstStyle/>
          <a:p>
            <a:r>
              <a:rPr lang="en-US" sz="1600" dirty="0" smtClean="0"/>
              <a:t>MWPC 100 </a:t>
            </a:r>
            <a:r>
              <a:rPr lang="en-US" sz="1600" dirty="0">
                <a:latin typeface="Symbol" panose="05050102010706020507" pitchFamily="18" charset="2"/>
              </a:rPr>
              <a:t>m</a:t>
            </a:r>
            <a:r>
              <a:rPr lang="en-US" sz="1600" dirty="0"/>
              <a:t>m c</a:t>
            </a:r>
            <a:r>
              <a:rPr lang="en-US" sz="1600" dirty="0" smtClean="0"/>
              <a:t>rimped cathode wires</a:t>
            </a:r>
            <a:endParaRPr lang="en-GB" sz="1600" dirty="0"/>
          </a:p>
        </p:txBody>
      </p:sp>
      <p:grpSp>
        <p:nvGrpSpPr>
          <p:cNvPr id="3085" name="Group 3084"/>
          <p:cNvGrpSpPr/>
          <p:nvPr/>
        </p:nvGrpSpPr>
        <p:grpSpPr>
          <a:xfrm>
            <a:off x="4170339" y="1991133"/>
            <a:ext cx="4218085" cy="3598107"/>
            <a:chOff x="4419228" y="2351173"/>
            <a:chExt cx="4218085" cy="3598107"/>
          </a:xfrm>
        </p:grpSpPr>
        <p:grpSp>
          <p:nvGrpSpPr>
            <p:cNvPr id="3082" name="Group 3081"/>
            <p:cNvGrpSpPr/>
            <p:nvPr/>
          </p:nvGrpSpPr>
          <p:grpSpPr>
            <a:xfrm>
              <a:off x="4419228" y="2351173"/>
              <a:ext cx="4218085" cy="3526099"/>
              <a:chOff x="4419228" y="2351173"/>
              <a:chExt cx="4218085" cy="3526099"/>
            </a:xfrm>
          </p:grpSpPr>
          <p:grpSp>
            <p:nvGrpSpPr>
              <p:cNvPr id="74" name="Group 73"/>
              <p:cNvGrpSpPr/>
              <p:nvPr/>
            </p:nvGrpSpPr>
            <p:grpSpPr>
              <a:xfrm>
                <a:off x="4419228" y="2351173"/>
                <a:ext cx="4113212" cy="3526099"/>
                <a:chOff x="1043608" y="1991133"/>
                <a:chExt cx="4113212" cy="3526099"/>
              </a:xfrm>
            </p:grpSpPr>
            <p:pic>
              <p:nvPicPr>
                <p:cNvPr id="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450" y="1991133"/>
                  <a:ext cx="1137195" cy="114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182931"/>
                  <a:ext cx="1137195" cy="11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375093"/>
                  <a:ext cx="1137195" cy="11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2008818"/>
                  <a:ext cx="1137195" cy="11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7234" y="3182931"/>
                  <a:ext cx="1137195" cy="11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3182931"/>
                  <a:ext cx="1137195" cy="11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7234" y="4375093"/>
                  <a:ext cx="1137195" cy="114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Rectangle 81"/>
                <p:cNvSpPr/>
                <p:nvPr/>
              </p:nvSpPr>
              <p:spPr>
                <a:xfrm>
                  <a:off x="3491880" y="2063141"/>
                  <a:ext cx="1664940" cy="22372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HV</a:t>
                  </a:r>
                  <a:r>
                    <a:rPr lang="en-US" dirty="0" smtClean="0">
                      <a:solidFill>
                        <a:schemeClr val="tx1"/>
                      </a:solidFill>
                    </a:rPr>
                    <a:t> </a:t>
                  </a:r>
                  <a:r>
                    <a:rPr lang="en-US" sz="1200" dirty="0" smtClean="0">
                      <a:solidFill>
                        <a:schemeClr val="tx1"/>
                      </a:solidFill>
                    </a:rPr>
                    <a:t>failing sector</a:t>
                  </a:r>
                  <a:endParaRPr lang="en-GB" sz="1200" dirty="0">
                    <a:solidFill>
                      <a:schemeClr val="tx1"/>
                    </a:solidFill>
                  </a:endParaRPr>
                </a:p>
              </p:txBody>
            </p:sp>
          </p:grpSp>
          <p:sp>
            <p:nvSpPr>
              <p:cNvPr id="3081" name="TextBox 3080"/>
              <p:cNvSpPr txBox="1"/>
              <p:nvPr/>
            </p:nvSpPr>
            <p:spPr>
              <a:xfrm>
                <a:off x="6714222" y="2708920"/>
                <a:ext cx="1923091" cy="830997"/>
              </a:xfrm>
              <a:prstGeom prst="rect">
                <a:avLst/>
              </a:prstGeom>
              <a:noFill/>
            </p:spPr>
            <p:txBody>
              <a:bodyPr wrap="none" rtlCol="0">
                <a:spAutoFit/>
              </a:bodyPr>
              <a:lstStyle/>
              <a:p>
                <a:r>
                  <a:rPr lang="en-US" sz="1600" dirty="0">
                    <a:solidFill>
                      <a:prstClr val="black"/>
                    </a:solidFill>
                    <a:latin typeface="Calibri"/>
                  </a:rPr>
                  <a:t>M5HV1 : failing 2006</a:t>
                </a:r>
              </a:p>
              <a:p>
                <a:pPr lvl="0"/>
                <a:r>
                  <a:rPr lang="en-US" sz="1600" dirty="0" smtClean="0">
                    <a:solidFill>
                      <a:prstClr val="black"/>
                    </a:solidFill>
                    <a:latin typeface="Calibri"/>
                  </a:rPr>
                  <a:t>M4HV0 </a:t>
                </a:r>
                <a:r>
                  <a:rPr lang="en-US" sz="1600" dirty="0">
                    <a:solidFill>
                      <a:prstClr val="black"/>
                    </a:solidFill>
                    <a:latin typeface="Calibri"/>
                  </a:rPr>
                  <a:t>: failing </a:t>
                </a:r>
                <a:r>
                  <a:rPr lang="en-US" sz="1600" dirty="0" smtClean="0">
                    <a:solidFill>
                      <a:prstClr val="black"/>
                    </a:solidFill>
                    <a:latin typeface="Calibri"/>
                  </a:rPr>
                  <a:t>2009</a:t>
                </a:r>
                <a:endParaRPr lang="en-US" sz="1600" dirty="0">
                  <a:solidFill>
                    <a:prstClr val="black"/>
                  </a:solidFill>
                  <a:latin typeface="Calibri"/>
                </a:endParaRPr>
              </a:p>
              <a:p>
                <a:r>
                  <a:rPr lang="en-US" sz="1600" dirty="0" smtClean="0">
                    <a:latin typeface="+mj-lt"/>
                  </a:rPr>
                  <a:t>M0HV3 : failing 2009</a:t>
                </a:r>
              </a:p>
            </p:txBody>
          </p:sp>
        </p:grpSp>
        <p:sp>
          <p:nvSpPr>
            <p:cNvPr id="3084" name="TextBox 3083"/>
            <p:cNvSpPr txBox="1"/>
            <p:nvPr/>
          </p:nvSpPr>
          <p:spPr>
            <a:xfrm>
              <a:off x="7164288" y="5672281"/>
              <a:ext cx="394660" cy="276999"/>
            </a:xfrm>
            <a:prstGeom prst="rect">
              <a:avLst/>
            </a:prstGeom>
            <a:noFill/>
          </p:spPr>
          <p:txBody>
            <a:bodyPr wrap="none" rtlCol="0">
              <a:spAutoFit/>
            </a:bodyPr>
            <a:lstStyle/>
            <a:p>
              <a:r>
                <a:rPr lang="en-US" sz="1200" dirty="0" smtClean="0">
                  <a:latin typeface="+mj-lt"/>
                </a:rPr>
                <a:t>M0</a:t>
              </a:r>
              <a:endParaRPr lang="en-GB" sz="1200" dirty="0">
                <a:latin typeface="+mj-lt"/>
              </a:endParaRPr>
            </a:p>
          </p:txBody>
        </p:sp>
        <p:sp>
          <p:nvSpPr>
            <p:cNvPr id="107" name="TextBox 106"/>
            <p:cNvSpPr txBox="1"/>
            <p:nvPr/>
          </p:nvSpPr>
          <p:spPr>
            <a:xfrm>
              <a:off x="5940152" y="5672281"/>
              <a:ext cx="394660" cy="276999"/>
            </a:xfrm>
            <a:prstGeom prst="rect">
              <a:avLst/>
            </a:prstGeom>
            <a:noFill/>
          </p:spPr>
          <p:txBody>
            <a:bodyPr wrap="none" rtlCol="0">
              <a:spAutoFit/>
            </a:bodyPr>
            <a:lstStyle/>
            <a:p>
              <a:r>
                <a:rPr lang="en-US" sz="1200" dirty="0" smtClean="0">
                  <a:latin typeface="+mj-lt"/>
                </a:rPr>
                <a:t>M1</a:t>
              </a:r>
              <a:endParaRPr lang="en-GB" sz="1200" dirty="0">
                <a:latin typeface="+mj-lt"/>
              </a:endParaRPr>
            </a:p>
          </p:txBody>
        </p:sp>
        <p:sp>
          <p:nvSpPr>
            <p:cNvPr id="108" name="TextBox 107"/>
            <p:cNvSpPr txBox="1"/>
            <p:nvPr/>
          </p:nvSpPr>
          <p:spPr>
            <a:xfrm>
              <a:off x="4790495" y="3312177"/>
              <a:ext cx="394660" cy="276999"/>
            </a:xfrm>
            <a:prstGeom prst="rect">
              <a:avLst/>
            </a:prstGeom>
            <a:noFill/>
          </p:spPr>
          <p:txBody>
            <a:bodyPr wrap="none" rtlCol="0">
              <a:spAutoFit/>
            </a:bodyPr>
            <a:lstStyle/>
            <a:p>
              <a:r>
                <a:rPr lang="en-US" sz="1200" dirty="0" smtClean="0">
                  <a:latin typeface="+mj-lt"/>
                </a:rPr>
                <a:t>M6</a:t>
              </a:r>
              <a:endParaRPr lang="en-GB" sz="1200" dirty="0">
                <a:latin typeface="+mj-lt"/>
              </a:endParaRPr>
            </a:p>
          </p:txBody>
        </p:sp>
        <p:sp>
          <p:nvSpPr>
            <p:cNvPr id="109" name="TextBox 108"/>
            <p:cNvSpPr txBox="1"/>
            <p:nvPr/>
          </p:nvSpPr>
          <p:spPr>
            <a:xfrm>
              <a:off x="5989017" y="3296017"/>
              <a:ext cx="394660" cy="276999"/>
            </a:xfrm>
            <a:prstGeom prst="rect">
              <a:avLst/>
            </a:prstGeom>
            <a:noFill/>
          </p:spPr>
          <p:txBody>
            <a:bodyPr wrap="none" rtlCol="0">
              <a:spAutoFit/>
            </a:bodyPr>
            <a:lstStyle/>
            <a:p>
              <a:r>
                <a:rPr lang="en-US" sz="1200" dirty="0" smtClean="0">
                  <a:latin typeface="+mj-lt"/>
                </a:rPr>
                <a:t>M5</a:t>
              </a:r>
              <a:endParaRPr lang="en-GB" sz="1200" dirty="0">
                <a:latin typeface="+mj-lt"/>
              </a:endParaRPr>
            </a:p>
          </p:txBody>
        </p:sp>
        <p:sp>
          <p:nvSpPr>
            <p:cNvPr id="110" name="TextBox 109"/>
            <p:cNvSpPr txBox="1"/>
            <p:nvPr/>
          </p:nvSpPr>
          <p:spPr>
            <a:xfrm>
              <a:off x="7166759" y="4509120"/>
              <a:ext cx="394660" cy="276999"/>
            </a:xfrm>
            <a:prstGeom prst="rect">
              <a:avLst/>
            </a:prstGeom>
            <a:noFill/>
          </p:spPr>
          <p:txBody>
            <a:bodyPr wrap="none" rtlCol="0">
              <a:spAutoFit/>
            </a:bodyPr>
            <a:lstStyle/>
            <a:p>
              <a:r>
                <a:rPr lang="en-US" sz="1200" dirty="0" smtClean="0">
                  <a:latin typeface="+mj-lt"/>
                </a:rPr>
                <a:t>M2</a:t>
              </a:r>
              <a:endParaRPr lang="en-GB" sz="1200" dirty="0">
                <a:latin typeface="+mj-lt"/>
              </a:endParaRPr>
            </a:p>
          </p:txBody>
        </p:sp>
        <p:sp>
          <p:nvSpPr>
            <p:cNvPr id="111" name="TextBox 110"/>
            <p:cNvSpPr txBox="1"/>
            <p:nvPr/>
          </p:nvSpPr>
          <p:spPr>
            <a:xfrm>
              <a:off x="5940152" y="4509120"/>
              <a:ext cx="394660" cy="276999"/>
            </a:xfrm>
            <a:prstGeom prst="rect">
              <a:avLst/>
            </a:prstGeom>
            <a:noFill/>
          </p:spPr>
          <p:txBody>
            <a:bodyPr wrap="none" rtlCol="0">
              <a:spAutoFit/>
            </a:bodyPr>
            <a:lstStyle/>
            <a:p>
              <a:r>
                <a:rPr lang="en-US" sz="1200" dirty="0" smtClean="0">
                  <a:latin typeface="+mj-lt"/>
                </a:rPr>
                <a:t>M3</a:t>
              </a:r>
              <a:endParaRPr lang="en-GB" sz="1200" dirty="0">
                <a:latin typeface="+mj-lt"/>
              </a:endParaRPr>
            </a:p>
          </p:txBody>
        </p:sp>
        <p:sp>
          <p:nvSpPr>
            <p:cNvPr id="112" name="TextBox 111"/>
            <p:cNvSpPr txBox="1"/>
            <p:nvPr/>
          </p:nvSpPr>
          <p:spPr>
            <a:xfrm>
              <a:off x="4788024" y="4509120"/>
              <a:ext cx="394660" cy="276999"/>
            </a:xfrm>
            <a:prstGeom prst="rect">
              <a:avLst/>
            </a:prstGeom>
            <a:noFill/>
          </p:spPr>
          <p:txBody>
            <a:bodyPr wrap="none" rtlCol="0">
              <a:spAutoFit/>
            </a:bodyPr>
            <a:lstStyle/>
            <a:p>
              <a:r>
                <a:rPr lang="en-US" sz="1200" dirty="0" smtClean="0">
                  <a:latin typeface="+mj-lt"/>
                </a:rPr>
                <a:t>M4</a:t>
              </a:r>
              <a:endParaRPr lang="en-GB" sz="1200" dirty="0">
                <a:latin typeface="+mj-lt"/>
              </a:endParaRPr>
            </a:p>
          </p:txBody>
        </p:sp>
      </p:grpSp>
      <p:sp>
        <p:nvSpPr>
          <p:cNvPr id="6" name="Footer Placeholder 5"/>
          <p:cNvSpPr>
            <a:spLocks noGrp="1"/>
          </p:cNvSpPr>
          <p:nvPr>
            <p:ph type="ftr" sz="quarter" idx="11"/>
          </p:nvPr>
        </p:nvSpPr>
        <p:spPr/>
        <p:txBody>
          <a:bodyPr/>
          <a:lstStyle/>
          <a:p>
            <a:r>
              <a:rPr lang="en-GB" dirty="0" err="1" smtClean="0"/>
              <a:t>G.De</a:t>
            </a:r>
            <a:r>
              <a:rPr lang="en-GB" dirty="0" smtClean="0"/>
              <a:t> </a:t>
            </a:r>
            <a:r>
              <a:rPr lang="en-GB" dirty="0" err="1" smtClean="0"/>
              <a:t>Cataldo</a:t>
            </a:r>
            <a:r>
              <a:rPr lang="en-GB" dirty="0" smtClean="0"/>
              <a:t> RICH 2013 </a:t>
            </a:r>
            <a:endParaRPr lang="en-GB" dirty="0"/>
          </a:p>
        </p:txBody>
      </p:sp>
      <p:sp>
        <p:nvSpPr>
          <p:cNvPr id="7" name="Slide Number Placeholder 6"/>
          <p:cNvSpPr>
            <a:spLocks noGrp="1"/>
          </p:cNvSpPr>
          <p:nvPr>
            <p:ph type="sldNum" sz="quarter" idx="12"/>
          </p:nvPr>
        </p:nvSpPr>
        <p:spPr/>
        <p:txBody>
          <a:bodyPr/>
          <a:lstStyle/>
          <a:p>
            <a:fld id="{F7C2CCA3-A480-4C40-876F-7A9777C8E623}" type="slidenum">
              <a:rPr lang="en-GB" smtClean="0"/>
              <a:t>8</a:t>
            </a:fld>
            <a:endParaRPr lang="en-GB"/>
          </a:p>
        </p:txBody>
      </p:sp>
    </p:spTree>
    <p:extLst>
      <p:ext uri="{BB962C8B-B14F-4D97-AF65-F5344CB8AC3E}">
        <p14:creationId xmlns:p14="http://schemas.microsoft.com/office/powerpoint/2010/main" val="3121436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05800" cy="1143000"/>
          </a:xfrm>
        </p:spPr>
        <p:txBody>
          <a:bodyPr>
            <a:normAutofit fontScale="90000"/>
          </a:bodyPr>
          <a:lstStyle/>
          <a:p>
            <a:r>
              <a:rPr lang="en-US" dirty="0" smtClean="0"/>
              <a:t>Gas gain monitoring </a:t>
            </a:r>
            <a:br>
              <a:rPr lang="en-US" dirty="0" smtClean="0"/>
            </a:br>
            <a:r>
              <a:rPr lang="en-US" dirty="0" smtClean="0"/>
              <a:t>per HV sector</a:t>
            </a:r>
            <a:endParaRPr lang="en-GB" dirty="0"/>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Segnaposto data 2"/>
          <p:cNvSpPr>
            <a:spLocks noGrp="1"/>
          </p:cNvSpPr>
          <p:nvPr>
            <p:ph type="dt" sz="half" idx="10"/>
          </p:nvPr>
        </p:nvSpPr>
        <p:spPr/>
        <p:txBody>
          <a:bodyPr/>
          <a:lstStyle/>
          <a:p>
            <a:r>
              <a:rPr lang="en-US" smtClean="0"/>
              <a:t>02/12/2013</a:t>
            </a:r>
            <a:endParaRPr lang="en-GB"/>
          </a:p>
        </p:txBody>
      </p:sp>
      <p:grpSp>
        <p:nvGrpSpPr>
          <p:cNvPr id="14" name="Gruppo 13"/>
          <p:cNvGrpSpPr/>
          <p:nvPr/>
        </p:nvGrpSpPr>
        <p:grpSpPr>
          <a:xfrm>
            <a:off x="611559" y="1545400"/>
            <a:ext cx="3983392" cy="3055473"/>
            <a:chOff x="611559" y="2060848"/>
            <a:chExt cx="3983392" cy="3055473"/>
          </a:xfrm>
        </p:grpSpPr>
        <p:pic>
          <p:nvPicPr>
            <p:cNvPr id="102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13" y="2060848"/>
              <a:ext cx="3946038"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611559" y="4808544"/>
              <a:ext cx="3542636" cy="307777"/>
            </a:xfrm>
            <a:prstGeom prst="rect">
              <a:avLst/>
            </a:prstGeom>
            <a:noFill/>
          </p:spPr>
          <p:txBody>
            <a:bodyPr wrap="none" rtlCol="0">
              <a:spAutoFit/>
            </a:bodyPr>
            <a:lstStyle/>
            <a:p>
              <a:r>
                <a:rPr lang="en-GB" altLang="en-US" sz="1400" dirty="0" smtClean="0">
                  <a:latin typeface="Times New Roman" pitchFamily="18" charset="0"/>
                  <a:ea typeface="Calibri" pitchFamily="34" charset="0"/>
                  <a:cs typeface="Times New Roman" pitchFamily="18" charset="0"/>
                </a:rPr>
                <a:t>M2HV0 </a:t>
              </a:r>
              <a:r>
                <a:rPr lang="en-GB" altLang="en-US" sz="1400" dirty="0">
                  <a:latin typeface="Times New Roman" pitchFamily="18" charset="0"/>
                  <a:ea typeface="Calibri" pitchFamily="34" charset="0"/>
                  <a:cs typeface="Times New Roman" pitchFamily="18" charset="0"/>
                </a:rPr>
                <a:t>LHC10c data </a:t>
              </a:r>
              <a:r>
                <a:rPr lang="en-GB" altLang="en-US" sz="1400" dirty="0" smtClean="0">
                  <a:latin typeface="Times New Roman" pitchFamily="18" charset="0"/>
                  <a:ea typeface="Calibri" pitchFamily="34" charset="0"/>
                  <a:cs typeface="Times New Roman" pitchFamily="18" charset="0"/>
                </a:rPr>
                <a:t>MIP </a:t>
              </a:r>
              <a:r>
                <a:rPr lang="en-GB" altLang="en-US" sz="1400" dirty="0">
                  <a:latin typeface="Times New Roman" pitchFamily="18" charset="0"/>
                  <a:ea typeface="Calibri" pitchFamily="34" charset="0"/>
                  <a:cs typeface="Times New Roman" pitchFamily="18" charset="0"/>
                </a:rPr>
                <a:t>charge distribution</a:t>
              </a:r>
              <a:endParaRPr lang="it-IT" sz="1400" dirty="0"/>
            </a:p>
          </p:txBody>
        </p:sp>
      </p:grpSp>
      <p:sp>
        <p:nvSpPr>
          <p:cNvPr id="12" name="CasellaDiTesto 11"/>
          <p:cNvSpPr txBox="1"/>
          <p:nvPr/>
        </p:nvSpPr>
        <p:spPr>
          <a:xfrm>
            <a:off x="539552" y="4725144"/>
            <a:ext cx="4139112" cy="1323439"/>
          </a:xfrm>
          <a:prstGeom prst="rect">
            <a:avLst/>
          </a:prstGeom>
          <a:noFill/>
        </p:spPr>
        <p:txBody>
          <a:bodyPr wrap="square" rtlCol="0">
            <a:spAutoFit/>
          </a:bodyPr>
          <a:lstStyle/>
          <a:p>
            <a:r>
              <a:rPr lang="it-IT" sz="1400" dirty="0" smtClean="0">
                <a:latin typeface="+mj-lt"/>
              </a:rPr>
              <a:t>Stability Gas gain value is a critical parameter for the: </a:t>
            </a:r>
          </a:p>
          <a:p>
            <a:pPr marL="342900" lvl="0" indent="-342900">
              <a:buFont typeface="Arial" panose="020B0604020202020204" pitchFamily="34" charset="0"/>
              <a:buChar char="•"/>
            </a:pPr>
            <a:r>
              <a:rPr lang="it-IT" sz="1400" dirty="0" smtClean="0">
                <a:solidFill>
                  <a:prstClr val="black"/>
                </a:solidFill>
                <a:latin typeface="+mj-lt"/>
              </a:rPr>
              <a:t>single photon detection efficiency </a:t>
            </a:r>
            <a:r>
              <a:rPr lang="it-IT" dirty="0" smtClean="0">
                <a:solidFill>
                  <a:prstClr val="black"/>
                </a:solidFill>
                <a:latin typeface="Symbol" panose="05050102010706020507" pitchFamily="18" charset="2"/>
              </a:rPr>
              <a:t>e</a:t>
            </a:r>
            <a:r>
              <a:rPr lang="it-IT" dirty="0" smtClean="0">
                <a:solidFill>
                  <a:prstClr val="black"/>
                </a:solidFill>
              </a:rPr>
              <a:t> </a:t>
            </a:r>
            <a:r>
              <a:rPr lang="it-IT" baseline="-25000" dirty="0" smtClean="0">
                <a:solidFill>
                  <a:prstClr val="black"/>
                </a:solidFill>
              </a:rPr>
              <a:t>spde </a:t>
            </a:r>
            <a:endParaRPr lang="it-IT" dirty="0" smtClean="0"/>
          </a:p>
          <a:p>
            <a:pPr marL="285750" indent="-285750">
              <a:buFont typeface="Arial" panose="020B0604020202020204" pitchFamily="34" charset="0"/>
              <a:buChar char="•"/>
            </a:pPr>
            <a:r>
              <a:rPr lang="en-US" sz="1400" dirty="0" smtClean="0">
                <a:latin typeface="+mj-lt"/>
              </a:rPr>
              <a:t>Photon</a:t>
            </a:r>
            <a:r>
              <a:rPr lang="it-IT" sz="1400" dirty="0" smtClean="0">
                <a:latin typeface="+mj-lt"/>
              </a:rPr>
              <a:t> feedback;</a:t>
            </a:r>
          </a:p>
          <a:p>
            <a:pPr marL="285750" indent="-285750">
              <a:buFont typeface="Arial" panose="020B0604020202020204" pitchFamily="34" charset="0"/>
              <a:buChar char="•"/>
            </a:pPr>
            <a:r>
              <a:rPr lang="it-IT" sz="1400" dirty="0" smtClean="0">
                <a:latin typeface="+mj-lt"/>
              </a:rPr>
              <a:t>CsI ageing by avalance ions.</a:t>
            </a:r>
          </a:p>
          <a:p>
            <a:r>
              <a:rPr lang="it-IT" sz="2000" dirty="0" err="1" smtClean="0">
                <a:solidFill>
                  <a:srgbClr val="0000FF"/>
                </a:solidFill>
                <a:latin typeface="+mj-lt"/>
              </a:rPr>
              <a:t>Actual</a:t>
            </a:r>
            <a:r>
              <a:rPr lang="it-IT" sz="2000" dirty="0" smtClean="0">
                <a:solidFill>
                  <a:srgbClr val="0000FF"/>
                </a:solidFill>
                <a:latin typeface="+mj-lt"/>
              </a:rPr>
              <a:t> </a:t>
            </a:r>
            <a:r>
              <a:rPr lang="it-IT" sz="2000" dirty="0" err="1" smtClean="0">
                <a:solidFill>
                  <a:srgbClr val="0000FF"/>
                </a:solidFill>
                <a:latin typeface="+mj-lt"/>
              </a:rPr>
              <a:t>value</a:t>
            </a:r>
            <a:r>
              <a:rPr lang="it-IT" sz="2000" dirty="0" smtClean="0">
                <a:solidFill>
                  <a:srgbClr val="0000FF"/>
                </a:solidFill>
                <a:latin typeface="+mj-lt"/>
              </a:rPr>
              <a:t> ~4 10</a:t>
            </a:r>
            <a:r>
              <a:rPr lang="it-IT" sz="2000" baseline="30000" dirty="0" smtClean="0">
                <a:solidFill>
                  <a:srgbClr val="0000FF"/>
                </a:solidFill>
                <a:latin typeface="+mj-lt"/>
              </a:rPr>
              <a:t>4 </a:t>
            </a:r>
            <a:r>
              <a:rPr lang="it-IT" sz="2000" dirty="0" smtClean="0">
                <a:solidFill>
                  <a:srgbClr val="0000FF"/>
                </a:solidFill>
                <a:latin typeface="+mj-lt"/>
              </a:rPr>
              <a:t>(HV=2050 V)</a:t>
            </a:r>
          </a:p>
        </p:txBody>
      </p:sp>
      <p:sp>
        <p:nvSpPr>
          <p:cNvPr id="5" name="Footer Placeholder 4"/>
          <p:cNvSpPr>
            <a:spLocks noGrp="1"/>
          </p:cNvSpPr>
          <p:nvPr>
            <p:ph type="ftr" sz="quarter" idx="11"/>
          </p:nvPr>
        </p:nvSpPr>
        <p:spPr/>
        <p:txBody>
          <a:bodyPr/>
          <a:lstStyle/>
          <a:p>
            <a:r>
              <a:rPr lang="en-GB" smtClean="0"/>
              <a:t>G.De Cataldo RICH 2013 </a:t>
            </a:r>
            <a:endParaRPr lang="en-GB"/>
          </a:p>
        </p:txBody>
      </p:sp>
      <p:sp>
        <p:nvSpPr>
          <p:cNvPr id="10" name="Slide Number Placeholder 9"/>
          <p:cNvSpPr>
            <a:spLocks noGrp="1"/>
          </p:cNvSpPr>
          <p:nvPr>
            <p:ph type="sldNum" sz="quarter" idx="12"/>
          </p:nvPr>
        </p:nvSpPr>
        <p:spPr/>
        <p:txBody>
          <a:bodyPr/>
          <a:lstStyle/>
          <a:p>
            <a:fld id="{F7C2CCA3-A480-4C40-876F-7A9777C8E623}" type="slidenum">
              <a:rPr lang="en-GB" smtClean="0"/>
              <a:t>9</a:t>
            </a:fld>
            <a:endParaRPr lang="en-GB" dirty="0"/>
          </a:p>
        </p:txBody>
      </p:sp>
      <p:grpSp>
        <p:nvGrpSpPr>
          <p:cNvPr id="13" name="Group 12"/>
          <p:cNvGrpSpPr/>
          <p:nvPr/>
        </p:nvGrpSpPr>
        <p:grpSpPr>
          <a:xfrm>
            <a:off x="4788024" y="1988840"/>
            <a:ext cx="4248472" cy="4429656"/>
            <a:chOff x="4788024" y="1988840"/>
            <a:chExt cx="4248472" cy="4429656"/>
          </a:xfrm>
        </p:grpSpPr>
        <p:pic>
          <p:nvPicPr>
            <p:cNvPr id="102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556" y="1988840"/>
              <a:ext cx="3629884" cy="2606789"/>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4788024" y="4941168"/>
              <a:ext cx="4248472" cy="1477328"/>
            </a:xfrm>
            <a:prstGeom prst="rect">
              <a:avLst/>
            </a:prstGeom>
            <a:noFill/>
          </p:spPr>
          <p:txBody>
            <a:bodyPr wrap="square" rtlCol="0">
              <a:spAutoFit/>
            </a:bodyPr>
            <a:lstStyle/>
            <a:p>
              <a:pPr marL="285750" indent="-285750">
                <a:buFont typeface="Arial" panose="020B0604020202020204" pitchFamily="34" charset="0"/>
                <a:buChar char="•"/>
              </a:pPr>
              <a:r>
                <a:rPr lang="it-IT" sz="1400" dirty="0" smtClean="0">
                  <a:latin typeface="+mj-lt"/>
                </a:rPr>
                <a:t>Invers of the slope (changed of sign) gives &lt;spe ph&gt; in ADC channels, the </a:t>
              </a:r>
              <a:r>
                <a:rPr lang="it-IT" sz="1400" dirty="0">
                  <a:latin typeface="+mj-lt"/>
                </a:rPr>
                <a:t>A</a:t>
              </a:r>
              <a:r>
                <a:rPr lang="it-IT" sz="1400" baseline="-25000" dirty="0">
                  <a:latin typeface="+mj-lt"/>
                </a:rPr>
                <a:t>0</a:t>
              </a:r>
              <a:r>
                <a:rPr lang="it-IT" sz="1400" dirty="0">
                  <a:latin typeface="+mj-lt"/>
                </a:rPr>
                <a:t> of the Furry </a:t>
              </a:r>
              <a:r>
                <a:rPr lang="it-IT" sz="1400" dirty="0" smtClean="0">
                  <a:latin typeface="+mj-lt"/>
                </a:rPr>
                <a:t>distrib</a:t>
              </a:r>
              <a:r>
                <a:rPr lang="it-IT" sz="1400" dirty="0">
                  <a:latin typeface="+mj-lt"/>
                </a:rPr>
                <a:t>.</a:t>
              </a:r>
              <a:r>
                <a:rPr lang="it-IT" sz="1400" dirty="0" smtClean="0">
                  <a:latin typeface="+mj-lt"/>
                </a:rPr>
                <a:t> </a:t>
              </a:r>
              <a:r>
                <a:rPr lang="it-IT" sz="1400" dirty="0">
                  <a:latin typeface="+mj-lt"/>
                </a:rPr>
                <a:t>I</a:t>
              </a:r>
              <a:r>
                <a:rPr lang="it-IT" sz="1400" dirty="0" smtClean="0">
                  <a:latin typeface="+mj-lt"/>
                </a:rPr>
                <a:t>n this case </a:t>
              </a:r>
              <a:r>
                <a:rPr lang="it-IT" sz="1400" dirty="0">
                  <a:solidFill>
                    <a:prstClr val="black"/>
                  </a:solidFill>
                  <a:latin typeface="+mj-lt"/>
                </a:rPr>
                <a:t>A</a:t>
              </a:r>
              <a:r>
                <a:rPr lang="it-IT" sz="1400" baseline="-25000" dirty="0">
                  <a:solidFill>
                    <a:prstClr val="black"/>
                  </a:solidFill>
                  <a:latin typeface="+mj-lt"/>
                </a:rPr>
                <a:t>0 </a:t>
              </a:r>
              <a:r>
                <a:rPr lang="it-IT" sz="1400" dirty="0" smtClean="0">
                  <a:latin typeface="+mj-lt"/>
                </a:rPr>
                <a:t>=33 ADC chs.; </a:t>
              </a:r>
              <a:endParaRPr lang="it-IT" sz="1400" dirty="0">
                <a:latin typeface="+mj-lt"/>
              </a:endParaRPr>
            </a:p>
            <a:p>
              <a:pPr marL="285750" indent="-285750">
                <a:buFont typeface="Arial" panose="020B0604020202020204" pitchFamily="34" charset="0"/>
                <a:buChar char="•"/>
              </a:pPr>
              <a:r>
                <a:rPr lang="it-IT" sz="1400" dirty="0" smtClean="0">
                  <a:latin typeface="Symbol" panose="05050102010706020507" pitchFamily="18" charset="2"/>
                </a:rPr>
                <a:t>s </a:t>
              </a:r>
              <a:r>
                <a:rPr lang="it-IT" sz="1400" baseline="-25000" dirty="0" err="1" smtClean="0"/>
                <a:t>electronic</a:t>
              </a:r>
              <a:r>
                <a:rPr lang="it-IT" sz="1400" baseline="-25000" dirty="0" smtClean="0"/>
                <a:t> </a:t>
              </a:r>
              <a:r>
                <a:rPr lang="it-IT" sz="1400" baseline="-25000" dirty="0" err="1" smtClean="0"/>
                <a:t>noise</a:t>
              </a:r>
              <a:r>
                <a:rPr lang="it-IT" sz="1400" dirty="0" smtClean="0"/>
                <a:t> </a:t>
              </a:r>
              <a:r>
                <a:rPr lang="it-IT" sz="1400" dirty="0" smtClean="0">
                  <a:latin typeface="+mj-lt"/>
                </a:rPr>
                <a:t>= 1 ADC </a:t>
              </a:r>
              <a:r>
                <a:rPr lang="it-IT" sz="1400" dirty="0" err="1" smtClean="0">
                  <a:latin typeface="+mj-lt"/>
                </a:rPr>
                <a:t>ch</a:t>
              </a:r>
              <a:r>
                <a:rPr lang="it-IT" sz="1400" dirty="0" smtClean="0">
                  <a:latin typeface="+mj-lt"/>
                </a:rPr>
                <a:t> </a:t>
              </a:r>
              <a:r>
                <a:rPr lang="it-IT" sz="1400" dirty="0">
                  <a:solidFill>
                    <a:prstClr val="black"/>
                  </a:solidFill>
                  <a:latin typeface="+mj-lt"/>
                </a:rPr>
                <a:t>≈</a:t>
              </a:r>
              <a:r>
                <a:rPr lang="it-IT" sz="1400" dirty="0" smtClean="0">
                  <a:latin typeface="+mj-lt"/>
                </a:rPr>
                <a:t> 1000 e-;</a:t>
              </a:r>
            </a:p>
            <a:p>
              <a:pPr marL="285750" indent="-285750">
                <a:buFont typeface="Arial" panose="020B0604020202020204" pitchFamily="34" charset="0"/>
                <a:buChar char="•"/>
              </a:pPr>
              <a:r>
                <a:rPr lang="it-IT" sz="1400" dirty="0" err="1" smtClean="0">
                  <a:latin typeface="+mj-lt"/>
                </a:rPr>
                <a:t>cut</a:t>
              </a:r>
              <a:r>
                <a:rPr lang="it-IT" sz="1400" dirty="0" smtClean="0">
                  <a:latin typeface="+mj-lt"/>
                </a:rPr>
                <a:t> </a:t>
              </a:r>
              <a:r>
                <a:rPr lang="it-IT" sz="1400" dirty="0" err="1" smtClean="0">
                  <a:latin typeface="+mj-lt"/>
                </a:rPr>
                <a:t>applied</a:t>
              </a:r>
              <a:r>
                <a:rPr lang="it-IT" sz="1400" dirty="0" smtClean="0">
                  <a:latin typeface="+mj-lt"/>
                </a:rPr>
                <a:t> on the </a:t>
              </a:r>
              <a:r>
                <a:rPr lang="it-IT" sz="1400" dirty="0" err="1" smtClean="0">
                  <a:latin typeface="+mj-lt"/>
                </a:rPr>
                <a:t>bkg</a:t>
              </a:r>
              <a:r>
                <a:rPr lang="it-IT" sz="1400" dirty="0" smtClean="0">
                  <a:latin typeface="+mj-lt"/>
                </a:rPr>
                <a:t>:    </a:t>
              </a:r>
              <a:r>
                <a:rPr lang="it-IT" sz="1400" dirty="0" err="1" smtClean="0">
                  <a:latin typeface="+mj-lt"/>
                </a:rPr>
                <a:t>A</a:t>
              </a:r>
              <a:r>
                <a:rPr lang="it-IT" sz="1400" baseline="-25000" dirty="0" err="1" smtClean="0">
                  <a:latin typeface="+mj-lt"/>
                </a:rPr>
                <a:t>th</a:t>
              </a:r>
              <a:r>
                <a:rPr lang="it-IT" sz="1400" dirty="0" smtClean="0">
                  <a:latin typeface="+mj-lt"/>
                </a:rPr>
                <a:t> =4 ADC </a:t>
              </a:r>
              <a:r>
                <a:rPr lang="it-IT" sz="1400" dirty="0" err="1" smtClean="0">
                  <a:latin typeface="+mj-lt"/>
                </a:rPr>
                <a:t>chs</a:t>
              </a:r>
              <a:r>
                <a:rPr lang="it-IT" sz="1400" dirty="0" smtClean="0">
                  <a:latin typeface="+mj-lt"/>
                </a:rPr>
                <a:t>. </a:t>
              </a:r>
            </a:p>
            <a:p>
              <a:r>
                <a:rPr lang="it-IT" sz="2000" dirty="0" smtClean="0">
                  <a:solidFill>
                    <a:srgbClr val="0000FF"/>
                  </a:solidFill>
                  <a:latin typeface="Calibri" pitchFamily="34" charset="0"/>
                </a:rPr>
                <a:t>Actual </a:t>
              </a:r>
              <a:r>
                <a:rPr lang="it-IT" sz="2000" dirty="0" smtClean="0">
                  <a:solidFill>
                    <a:srgbClr val="0000FF"/>
                  </a:solidFill>
                  <a:latin typeface="Symbol" pitchFamily="18" charset="2"/>
                </a:rPr>
                <a:t>e </a:t>
              </a:r>
              <a:r>
                <a:rPr lang="it-IT" sz="2000" baseline="-25000" dirty="0">
                  <a:solidFill>
                    <a:srgbClr val="0000FF"/>
                  </a:solidFill>
                  <a:latin typeface="Calibri" pitchFamily="34" charset="0"/>
                </a:rPr>
                <a:t>s</a:t>
              </a:r>
              <a:r>
                <a:rPr lang="it-IT" sz="2000" baseline="-25000" dirty="0" smtClean="0">
                  <a:solidFill>
                    <a:srgbClr val="0000FF"/>
                  </a:solidFill>
                  <a:latin typeface="Calibri" pitchFamily="34" charset="0"/>
                </a:rPr>
                <a:t>ped </a:t>
              </a:r>
              <a:r>
                <a:rPr lang="it-IT" sz="2000" dirty="0" smtClean="0">
                  <a:solidFill>
                    <a:srgbClr val="0000FF"/>
                  </a:solidFill>
                  <a:latin typeface="Calibri" pitchFamily="34" charset="0"/>
                </a:rPr>
                <a:t>≈ 90%</a:t>
              </a:r>
              <a:endParaRPr lang="it-IT" sz="2000" dirty="0">
                <a:solidFill>
                  <a:srgbClr val="0000FF"/>
                </a:solidFill>
                <a:latin typeface="Calibri" pitchFamily="34" charset="0"/>
              </a:endParaRPr>
            </a:p>
          </p:txBody>
        </p:sp>
        <p:sp>
          <p:nvSpPr>
            <p:cNvPr id="17" name="CasellaDiTesto 8"/>
            <p:cNvSpPr txBox="1"/>
            <p:nvPr/>
          </p:nvSpPr>
          <p:spPr>
            <a:xfrm>
              <a:off x="5253796" y="4606520"/>
              <a:ext cx="2927404" cy="307777"/>
            </a:xfrm>
            <a:prstGeom prst="rect">
              <a:avLst/>
            </a:prstGeom>
            <a:noFill/>
          </p:spPr>
          <p:txBody>
            <a:bodyPr wrap="none" rtlCol="0">
              <a:spAutoFit/>
            </a:bodyPr>
            <a:lstStyle/>
            <a:p>
              <a:r>
                <a:rPr lang="en-GB" altLang="en-US" sz="1400" dirty="0" smtClean="0">
                  <a:latin typeface="Times New Roman" pitchFamily="18" charset="0"/>
                  <a:ea typeface="Calibri" pitchFamily="34" charset="0"/>
                  <a:cs typeface="Times New Roman" pitchFamily="18" charset="0"/>
                </a:rPr>
                <a:t>Single </a:t>
              </a:r>
              <a:r>
                <a:rPr lang="en-GB" altLang="en-US" sz="1400" dirty="0">
                  <a:latin typeface="Times New Roman" pitchFamily="18" charset="0"/>
                  <a:ea typeface="Calibri" pitchFamily="34" charset="0"/>
                  <a:cs typeface="Times New Roman" pitchFamily="18" charset="0"/>
                </a:rPr>
                <a:t>electron pulse high distribution</a:t>
              </a:r>
              <a:endParaRPr lang="it-IT" sz="1400" dirty="0"/>
            </a:p>
          </p:txBody>
        </p:sp>
      </p:grpSp>
      <p:grpSp>
        <p:nvGrpSpPr>
          <p:cNvPr id="9" name="Group 8"/>
          <p:cNvGrpSpPr/>
          <p:nvPr/>
        </p:nvGrpSpPr>
        <p:grpSpPr>
          <a:xfrm>
            <a:off x="7812360" y="1020560"/>
            <a:ext cx="1109290" cy="1112296"/>
            <a:chOff x="7812360" y="980728"/>
            <a:chExt cx="1109290" cy="1112296"/>
          </a:xfrm>
        </p:grpSpPr>
        <p:grpSp>
          <p:nvGrpSpPr>
            <p:cNvPr id="11" name="Group 10"/>
            <p:cNvGrpSpPr/>
            <p:nvPr/>
          </p:nvGrpSpPr>
          <p:grpSpPr>
            <a:xfrm>
              <a:off x="7812360" y="980728"/>
              <a:ext cx="1109290" cy="1112296"/>
              <a:chOff x="7783190" y="1812648"/>
              <a:chExt cx="1109290" cy="1112296"/>
            </a:xfrm>
          </p:grpSpPr>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3190" y="1812648"/>
                <a:ext cx="1109290" cy="111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8532440" y="2186705"/>
                <a:ext cx="360040" cy="37819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8597614" y="1628800"/>
              <a:ext cx="288032" cy="4571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775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6709</TotalTime>
  <Words>3019</Words>
  <Application>Microsoft Office PowerPoint</Application>
  <PresentationFormat>On-screen Show (4:3)</PresentationFormat>
  <Paragraphs>398</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The ALICE-HMPID performance during the LHC run period 2010-2013   </vt:lpstr>
      <vt:lpstr>ALICE-HMPID</vt:lpstr>
      <vt:lpstr>Outlines</vt:lpstr>
      <vt:lpstr>HMPID</vt:lpstr>
      <vt:lpstr>PowerPoint Presentation</vt:lpstr>
      <vt:lpstr>Detector stability and performance</vt:lpstr>
      <vt:lpstr>Stability of FEE-RO, Cooling and Pw Suppliers</vt:lpstr>
      <vt:lpstr>MWPC HV failing sectors</vt:lpstr>
      <vt:lpstr>Gas gain monitoring  per HV sector</vt:lpstr>
      <vt:lpstr> HV equalization and A0 stability</vt:lpstr>
      <vt:lpstr>A0 spread per HV sector</vt:lpstr>
      <vt:lpstr>C6F14 circulation  system</vt:lpstr>
      <vt:lpstr>C6F14 transparency monitoring</vt:lpstr>
      <vt:lpstr>PowerPoint Presentation</vt:lpstr>
      <vt:lpstr>   </vt:lpstr>
      <vt:lpstr>C6F14 leaks in the quartz radiator vessels</vt:lpstr>
      <vt:lpstr> Preliminary study on the Q.E. stability of CsI photocathodes</vt:lpstr>
      <vt:lpstr>NČ.ph. vs. sin2q and single-photon Č angle resolution</vt:lpstr>
      <vt:lpstr>Stability of detected NČ.ph. at saturated Č angle</vt:lpstr>
      <vt:lpstr>Spread of detected NČ.ph.</vt:lpstr>
      <vt:lpstr>Cross check of CsI Q.E. stability vs Charge dose</vt:lpstr>
      <vt:lpstr>Specific charge dose vs. time:  the integral of Ia</vt:lpstr>
      <vt:lpstr>Delivered specific charge dose on CsI photocathode pads </vt:lpstr>
      <vt:lpstr>ALICE-HMPID PID </vt:lpstr>
      <vt:lpstr>HMPID PID performances</vt:lpstr>
      <vt:lpstr>Collage of p-Pb events</vt:lpstr>
      <vt:lpstr>Statistical PID in pp collisions</vt:lpstr>
      <vt:lpstr>Pb-Pb events</vt:lpstr>
      <vt:lpstr>Statistical PID in PbPb collisions</vt:lpstr>
      <vt:lpstr>Track by track PID  </vt:lpstr>
      <vt:lpstr>Perspectives for the HMPID in LHC Run2 and beyond up to 2021</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ALICE-HMPID performance during the LHC run period 2010-2013</dc:title>
  <dc:creator>foxtrot</dc:creator>
  <cp:lastModifiedBy>gfoxtrot</cp:lastModifiedBy>
  <cp:revision>378</cp:revision>
  <dcterms:created xsi:type="dcterms:W3CDTF">2013-11-14T10:09:47Z</dcterms:created>
  <dcterms:modified xsi:type="dcterms:W3CDTF">2013-12-02T02:57:17Z</dcterms:modified>
</cp:coreProperties>
</file>