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58" r:id="rId4"/>
    <p:sldId id="322" r:id="rId5"/>
    <p:sldId id="323" r:id="rId6"/>
    <p:sldId id="262" r:id="rId7"/>
    <p:sldId id="264" r:id="rId8"/>
    <p:sldId id="265" r:id="rId9"/>
    <p:sldId id="260" r:id="rId10"/>
    <p:sldId id="32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84" r:id="rId22"/>
    <p:sldId id="276" r:id="rId23"/>
    <p:sldId id="277" r:id="rId24"/>
    <p:sldId id="278" r:id="rId25"/>
    <p:sldId id="279" r:id="rId26"/>
    <p:sldId id="280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02" r:id="rId78"/>
    <p:sldId id="303" r:id="rId79"/>
    <p:sldId id="304" r:id="rId80"/>
    <p:sldId id="345" r:id="rId81"/>
    <p:sldId id="340" r:id="rId82"/>
    <p:sldId id="341" r:id="rId83"/>
    <p:sldId id="342" r:id="rId84"/>
    <p:sldId id="343" r:id="rId85"/>
    <p:sldId id="344" r:id="rId8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FF99"/>
    <a:srgbClr val="008000"/>
    <a:srgbClr val="FFFF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08" autoAdjust="0"/>
    <p:restoredTop sz="94660"/>
  </p:normalViewPr>
  <p:slideViewPr>
    <p:cSldViewPr>
      <p:cViewPr varScale="1">
        <p:scale>
          <a:sx n="94" d="100"/>
          <a:sy n="94" d="100"/>
        </p:scale>
        <p:origin x="-11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03AEC-CB64-4941-A992-61098EFFA96D}" type="datetimeFigureOut">
              <a:rPr kumimoji="1" lang="ja-JP" altLang="en-US" smtClean="0"/>
              <a:t>2009/3/26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13505-D117-4C26-8FF6-6DEBB6B68948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8316-F582-461D-9125-D684FB828A9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The yellow part represents the contribution from the </a:t>
            </a:r>
            <a:r>
              <a:rPr kumimoji="1" lang="en-US" altLang="ja-JP" baseline="0" dirty="0" err="1" smtClean="0"/>
              <a:t>gl-gl</a:t>
            </a:r>
            <a:r>
              <a:rPr kumimoji="1" lang="en-US" altLang="ja-JP" baseline="0" dirty="0" smtClean="0"/>
              <a:t> production events.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And the black part represents the contribution from the sq-</a:t>
            </a:r>
            <a:r>
              <a:rPr kumimoji="1" lang="en-US" altLang="ja-JP" baseline="0" dirty="0" err="1" smtClean="0"/>
              <a:t>gl</a:t>
            </a:r>
            <a:r>
              <a:rPr kumimoji="1" lang="en-US" altLang="ja-JP" baseline="0" dirty="0" smtClean="0"/>
              <a:t> and sq-sq events which can contain this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jet from a heavy squark decay.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can see that the black distribution is shifted into the high energy side.</a:t>
            </a:r>
          </a:p>
          <a:p>
            <a:r>
              <a:rPr kumimoji="1" lang="en-US" altLang="ja-JP" baseline="0" dirty="0" smtClean="0"/>
              <a:t>This is the effect of this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quark jet.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You might consider that we cannot see these two contribution</a:t>
            </a:r>
            <a:r>
              <a:rPr kumimoji="1" lang="en-US" altLang="ja-JP" baseline="0" dirty="0" smtClean="0"/>
              <a:t>s separately in the actual experiment.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But interestingly we can separate these distribution by using b-tagging technique.</a:t>
            </a:r>
          </a:p>
          <a:p>
            <a:endParaRPr kumimoji="1" lang="en-US" altLang="ja-JP" baseline="0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jet cannot be b-tagged because it is originate from the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or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generation squark decay.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Therefore</a:t>
            </a:r>
            <a:r>
              <a:rPr kumimoji="1" lang="en-US" altLang="ja-JP" baseline="0" dirty="0" smtClean="0"/>
              <a:t> if we require the highest jet is b-tagged,</a:t>
            </a:r>
          </a:p>
          <a:p>
            <a:r>
              <a:rPr kumimoji="1" lang="en-US" altLang="ja-JP" baseline="0" dirty="0" smtClean="0"/>
              <a:t>we can eliminate the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jet from the distribution.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So, by comparing these two distribution,</a:t>
            </a:r>
          </a:p>
          <a:p>
            <a:r>
              <a:rPr kumimoji="1" lang="en-US" altLang="ja-JP" baseline="0" dirty="0" smtClean="0"/>
              <a:t>we can find the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and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generation squarks are much heavier than the gluino!!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These are the same distribution for the SPS1a point.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can see the distribution is characteristic.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Here,</a:t>
            </a:r>
            <a:r>
              <a:rPr kumimoji="1" lang="en-US" altLang="ja-JP" baseline="0" dirty="0" smtClean="0"/>
              <a:t> let me show the m0 dependence.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m0 gives the mass scale of the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two generation squark,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if m0 increase,  the black distribution moves to high energy side.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 can see the area of black distribution</a:t>
            </a:r>
            <a:r>
              <a:rPr kumimoji="1" lang="en-US" altLang="ja-JP" baseline="0" dirty="0" smtClean="0"/>
              <a:t> decrease as the m0 increase.</a:t>
            </a:r>
          </a:p>
          <a:p>
            <a:r>
              <a:rPr kumimoji="1" lang="en-US" altLang="ja-JP" baseline="0" dirty="0" smtClean="0"/>
              <a:t>This is because the squark production cross section decrease.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Interestingly</a:t>
            </a:r>
            <a:r>
              <a:rPr kumimoji="1" lang="en-US" altLang="ja-JP" baseline="0" dirty="0" smtClean="0"/>
              <a:t> the b-tagged distributions are unchanged, </a:t>
            </a:r>
          </a:p>
          <a:p>
            <a:r>
              <a:rPr kumimoji="1" lang="en-US" altLang="ja-JP" baseline="0" dirty="0" smtClean="0"/>
              <a:t>because these three model points have common m_{1/2}.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Another characteristic</a:t>
            </a:r>
            <a:r>
              <a:rPr kumimoji="1" lang="en-US" altLang="ja-JP" baseline="0" dirty="0" smtClean="0"/>
              <a:t> feature of this scenario is that the gluino fully decays into the 3</a:t>
            </a:r>
            <a:r>
              <a:rPr kumimoji="1" lang="en-US" altLang="ja-JP" baseline="30000" dirty="0" smtClean="0"/>
              <a:t>rd</a:t>
            </a:r>
            <a:r>
              <a:rPr kumimoji="1" lang="en-US" altLang="ja-JP" baseline="0" dirty="0" smtClean="0"/>
              <a:t> generation squarks.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feature appear as the number of the b-jets.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Since at</a:t>
            </a:r>
            <a:r>
              <a:rPr kumimoji="1" lang="en-US" altLang="ja-JP" baseline="0" dirty="0" smtClean="0"/>
              <a:t> least t</a:t>
            </a:r>
            <a:r>
              <a:rPr kumimoji="1" lang="en-US" altLang="ja-JP" dirty="0" smtClean="0"/>
              <a:t>wo</a:t>
            </a:r>
            <a:r>
              <a:rPr kumimoji="1" lang="en-US" altLang="ja-JP" baseline="0" dirty="0" smtClean="0"/>
              <a:t> b-jets are produced from one gluino and </a:t>
            </a:r>
          </a:p>
          <a:p>
            <a:r>
              <a:rPr kumimoji="1" lang="en-US" altLang="ja-JP" baseline="0" dirty="0" smtClean="0"/>
              <a:t>an event has two gluino due to R-parity.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 we can expect 4-bjets in each event.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the number of b-jets distribution in an event.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Here</a:t>
            </a:r>
            <a:r>
              <a:rPr kumimoji="1" lang="en-US" altLang="ja-JP" baseline="0" dirty="0" smtClean="0"/>
              <a:t> we assume b-tagging efficiency is 60%.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 the distribution is smeared.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But still we can see many b-jets in an event.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8316-F582-461D-9125-D684FB828A9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Let me show the comparison</a:t>
            </a:r>
            <a:r>
              <a:rPr kumimoji="1" lang="en-US" altLang="ja-JP" baseline="0" dirty="0" smtClean="0"/>
              <a:t> with other universal sfermion scenarios.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baseline="0" dirty="0" smtClean="0"/>
              <a:t>In all SPS points which have sfermion universality,</a:t>
            </a:r>
          </a:p>
          <a:p>
            <a:r>
              <a:rPr kumimoji="1" lang="en-US" altLang="ja-JP" baseline="0" dirty="0" smtClean="0"/>
              <a:t>0 b-tagged events are dominated.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So, we can discriminate a non-universal sfermion scenario from other universal sfermion scenario.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8316-F582-461D-9125-D684FB828A93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8316-F582-461D-9125-D684FB828A93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65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66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8316-F582-461D-9125-D684FB828A9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Next let</a:t>
            </a:r>
            <a:r>
              <a:rPr kumimoji="1" lang="en-US" altLang="ja-JP" baseline="0" dirty="0" smtClean="0"/>
              <a:t> me</a:t>
            </a:r>
            <a:r>
              <a:rPr kumimoji="1" lang="en-US" altLang="ja-JP" dirty="0" smtClean="0"/>
              <a:t> move to the mass measurement</a:t>
            </a:r>
            <a:r>
              <a:rPr kumimoji="1" lang="en-US" altLang="ja-JP" baseline="0" dirty="0" smtClean="0"/>
              <a:t> of sparticles.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this scenario, the gluino decay chain is very complicated like this.</a:t>
            </a:r>
          </a:p>
          <a:p>
            <a:r>
              <a:rPr kumimoji="1" lang="en-US" altLang="ja-JP" baseline="0" dirty="0" smtClean="0"/>
              <a:t>We can see that the final state is totally 4 b-jets and 4 W-bosons and some jets.</a:t>
            </a:r>
          </a:p>
          <a:p>
            <a:r>
              <a:rPr kumimoji="1" lang="en-US" altLang="ja-JP" baseline="0" dirty="0" smtClean="0"/>
              <a:t>So, we cannot well use the Same Flavor Opposite Charge lepton pair 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Even in this case, the inclusive analysis is available.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performed the mT2 analysis inclusively by employing Hemisphere algorism to separate visible system into two parts.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this scenario, the endpoint of inclusive mT2 is given by the squark mass.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77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There are the mT2 distribution in previous non-universal model points.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We can see that the endpoints correctly indicate the squark mass.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78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 can also apply the sub-system</a:t>
            </a:r>
            <a:r>
              <a:rPr kumimoji="1" lang="en-US" altLang="ja-JP" baseline="0" dirty="0" smtClean="0"/>
              <a:t> mT2 analysis.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this analysis, we remove the squark system</a:t>
            </a:r>
          </a:p>
          <a:p>
            <a:r>
              <a:rPr kumimoji="1" lang="en-US" altLang="ja-JP" baseline="0" dirty="0" smtClean="0"/>
              <a:t>by removing the highest </a:t>
            </a:r>
            <a:r>
              <a:rPr kumimoji="1" lang="en-US" altLang="ja-JP" baseline="0" dirty="0" err="1" smtClean="0"/>
              <a:t>pT</a:t>
            </a:r>
            <a:r>
              <a:rPr kumimoji="1" lang="en-US" altLang="ja-JP" baseline="0" dirty="0" smtClean="0"/>
              <a:t> jet in an event before the hemisphere reconstruction.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Then the endpoint is given by the gluino mass.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can see that the endpoints correctly indicate the gluino mass.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79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83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02D64-D09F-4DD5-9D98-D2E12F6B5365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8316-F582-461D-9125-D684FB828A93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8316-F582-461D-9125-D684FB828A93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 model point we chose.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Since we take m0 to be large.</a:t>
            </a:r>
          </a:p>
          <a:p>
            <a:r>
              <a:rPr kumimoji="1" lang="en-US" altLang="ja-JP" baseline="0" dirty="0" smtClean="0"/>
              <a:t>The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two generation squark become heavy.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On the other hand, m30 and m_{1/2} are taken to be bellow 300 </a:t>
            </a:r>
            <a:r>
              <a:rPr kumimoji="1" lang="en-US" altLang="ja-JP" baseline="0" dirty="0" err="1" smtClean="0"/>
              <a:t>GeV</a:t>
            </a:r>
            <a:r>
              <a:rPr kumimoji="1" lang="en-US" altLang="ja-JP" baseline="0" dirty="0" smtClean="0"/>
              <a:t>,</a:t>
            </a:r>
          </a:p>
          <a:p>
            <a:r>
              <a:rPr kumimoji="1" lang="en-US" altLang="ja-JP" baseline="0" dirty="0" smtClean="0"/>
              <a:t>the all gauginos and some of the third generation squarks are lighter than 700 </a:t>
            </a:r>
            <a:r>
              <a:rPr kumimoji="1" lang="en-US" altLang="ja-JP" baseline="0" dirty="0" err="1" smtClean="0"/>
              <a:t>GeV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dominant SUSY production processes are still sq-</a:t>
            </a:r>
            <a:r>
              <a:rPr kumimoji="1" lang="en-US" altLang="ja-JP" baseline="0" dirty="0" err="1" smtClean="0"/>
              <a:t>gl</a:t>
            </a:r>
            <a:r>
              <a:rPr kumimoji="1" lang="en-US" altLang="ja-JP" baseline="0" dirty="0" smtClean="0"/>
              <a:t> and </a:t>
            </a:r>
            <a:r>
              <a:rPr kumimoji="1" lang="en-US" altLang="ja-JP" baseline="0" dirty="0" err="1" smtClean="0"/>
              <a:t>gl-gl</a:t>
            </a:r>
            <a:r>
              <a:rPr kumimoji="1" lang="en-US" altLang="ja-JP" baseline="0" dirty="0" smtClean="0"/>
              <a:t> processes.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What the signature we can expect?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Once the heavy</a:t>
            </a:r>
            <a:r>
              <a:rPr kumimoji="1" lang="en-US" altLang="ja-JP" baseline="0" dirty="0" smtClean="0"/>
              <a:t>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two generation squark is produced,</a:t>
            </a:r>
          </a:p>
          <a:p>
            <a:r>
              <a:rPr kumimoji="1" lang="en-US" altLang="ja-JP" baseline="0" dirty="0" smtClean="0"/>
              <a:t>we have very high </a:t>
            </a:r>
            <a:r>
              <a:rPr kumimoji="1" lang="en-US" altLang="ja-JP" baseline="0" dirty="0" err="1" smtClean="0"/>
              <a:t>pT</a:t>
            </a:r>
            <a:r>
              <a:rPr kumimoji="1" lang="en-US" altLang="ja-JP" baseline="0" dirty="0" smtClean="0"/>
              <a:t> jet from heavy squark decay.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And the gluino subsequently decay.</a:t>
            </a:r>
          </a:p>
          <a:p>
            <a:r>
              <a:rPr kumimoji="1" lang="en-US" altLang="ja-JP" baseline="0" dirty="0" smtClean="0"/>
              <a:t>But only the squarks that is lighter than the gluino is the 3</a:t>
            </a:r>
            <a:r>
              <a:rPr kumimoji="1" lang="en-US" altLang="ja-JP" baseline="30000" dirty="0" smtClean="0"/>
              <a:t>rd</a:t>
            </a:r>
            <a:r>
              <a:rPr kumimoji="1" lang="en-US" altLang="ja-JP" baseline="0" dirty="0" smtClean="0"/>
              <a:t> generation squark.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So the gluino fully decay</a:t>
            </a:r>
            <a:r>
              <a:rPr kumimoji="1" lang="en-US" altLang="ja-JP" baseline="0" dirty="0" smtClean="0"/>
              <a:t> into the 3</a:t>
            </a:r>
            <a:r>
              <a:rPr kumimoji="1" lang="en-US" altLang="ja-JP" baseline="30000" dirty="0" smtClean="0"/>
              <a:t>rd</a:t>
            </a:r>
            <a:r>
              <a:rPr kumimoji="1" lang="en-US" altLang="ja-JP" baseline="0" dirty="0" smtClean="0"/>
              <a:t> generation.</a:t>
            </a:r>
          </a:p>
          <a:p>
            <a:r>
              <a:rPr kumimoji="1" lang="en-US" altLang="ja-JP" baseline="0" dirty="0" smtClean="0"/>
              <a:t>Then we can expect there are at least two b-jets par one </a:t>
            </a:r>
            <a:r>
              <a:rPr kumimoji="1" lang="en-US" altLang="ja-JP" baseline="0" dirty="0" err="1" smtClean="0"/>
              <a:t>gluio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So,  we will see a very high </a:t>
            </a:r>
            <a:r>
              <a:rPr kumimoji="1" lang="en-US" altLang="ja-JP" baseline="0" dirty="0" err="1" smtClean="0"/>
              <a:t>pT</a:t>
            </a:r>
            <a:r>
              <a:rPr kumimoji="1" lang="en-US" altLang="ja-JP" baseline="0" dirty="0" smtClean="0"/>
              <a:t> jet and many b-jets at the LHC!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Actually</a:t>
            </a:r>
            <a:r>
              <a:rPr kumimoji="1" lang="en-US" altLang="ja-JP" baseline="0" dirty="0" smtClean="0"/>
              <a:t>, this high </a:t>
            </a:r>
            <a:r>
              <a:rPr kumimoji="1" lang="en-US" altLang="ja-JP" baseline="0" dirty="0" err="1" smtClean="0"/>
              <a:t>pT</a:t>
            </a:r>
            <a:r>
              <a:rPr kumimoji="1" lang="en-US" altLang="ja-JP" baseline="0" dirty="0" smtClean="0"/>
              <a:t> quark jet can be seen experimentally.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is the </a:t>
            </a:r>
            <a:r>
              <a:rPr kumimoji="1" lang="en-US" altLang="ja-JP" baseline="0" dirty="0" err="1" smtClean="0"/>
              <a:t>pT</a:t>
            </a:r>
            <a:r>
              <a:rPr kumimoji="1" lang="en-US" altLang="ja-JP" baseline="0" dirty="0" smtClean="0"/>
              <a:t> distribution of the highest </a:t>
            </a:r>
            <a:r>
              <a:rPr kumimoji="1" lang="en-US" altLang="ja-JP" baseline="0" dirty="0" err="1" smtClean="0"/>
              <a:t>pT</a:t>
            </a:r>
            <a:r>
              <a:rPr kumimoji="1" lang="en-US" altLang="ja-JP" baseline="0" dirty="0" smtClean="0"/>
              <a:t> jet in an event.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DD83-84E3-4C45-8B8C-608DE4955215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71D3-3363-420B-86F4-7745C42E98EF}" type="datetimeFigureOut">
              <a:rPr kumimoji="1" lang="ja-JP" altLang="en-US" smtClean="0"/>
              <a:pPr/>
              <a:t>2009/3/26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4F8-BF0A-46C7-BD4C-9E06A63BDF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71D3-3363-420B-86F4-7745C42E98EF}" type="datetimeFigureOut">
              <a:rPr kumimoji="1" lang="ja-JP" altLang="en-US" smtClean="0"/>
              <a:pPr/>
              <a:t>2009/3/26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4F8-BF0A-46C7-BD4C-9E06A63BDF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71D3-3363-420B-86F4-7745C42E98EF}" type="datetimeFigureOut">
              <a:rPr kumimoji="1" lang="ja-JP" altLang="en-US" smtClean="0"/>
              <a:pPr/>
              <a:t>2009/3/26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4F8-BF0A-46C7-BD4C-9E06A63BDF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71D3-3363-420B-86F4-7745C42E98EF}" type="datetimeFigureOut">
              <a:rPr kumimoji="1" lang="ja-JP" altLang="en-US" smtClean="0"/>
              <a:pPr/>
              <a:t>2009/3/26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4F8-BF0A-46C7-BD4C-9E06A63BDF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71D3-3363-420B-86F4-7745C42E98EF}" type="datetimeFigureOut">
              <a:rPr kumimoji="1" lang="ja-JP" altLang="en-US" smtClean="0"/>
              <a:pPr/>
              <a:t>2009/3/26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4F8-BF0A-46C7-BD4C-9E06A63BDF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71D3-3363-420B-86F4-7745C42E98EF}" type="datetimeFigureOut">
              <a:rPr kumimoji="1" lang="ja-JP" altLang="en-US" smtClean="0"/>
              <a:pPr/>
              <a:t>2009/3/26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4F8-BF0A-46C7-BD4C-9E06A63BDF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71D3-3363-420B-86F4-7745C42E98EF}" type="datetimeFigureOut">
              <a:rPr kumimoji="1" lang="ja-JP" altLang="en-US" smtClean="0"/>
              <a:pPr/>
              <a:t>2009/3/26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4F8-BF0A-46C7-BD4C-9E06A63BDF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71D3-3363-420B-86F4-7745C42E98EF}" type="datetimeFigureOut">
              <a:rPr kumimoji="1" lang="ja-JP" altLang="en-US" smtClean="0"/>
              <a:pPr/>
              <a:t>2009/3/26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4F8-BF0A-46C7-BD4C-9E06A63BDF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71D3-3363-420B-86F4-7745C42E98EF}" type="datetimeFigureOut">
              <a:rPr kumimoji="1" lang="ja-JP" altLang="en-US" smtClean="0"/>
              <a:pPr/>
              <a:t>2009/3/26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4F8-BF0A-46C7-BD4C-9E06A63BDF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71D3-3363-420B-86F4-7745C42E98EF}" type="datetimeFigureOut">
              <a:rPr kumimoji="1" lang="ja-JP" altLang="en-US" smtClean="0"/>
              <a:pPr/>
              <a:t>2009/3/26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4F8-BF0A-46C7-BD4C-9E06A63BDF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71D3-3363-420B-86F4-7745C42E98EF}" type="datetimeFigureOut">
              <a:rPr kumimoji="1" lang="ja-JP" altLang="en-US" smtClean="0"/>
              <a:pPr/>
              <a:t>2009/3/26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4F8-BF0A-46C7-BD4C-9E06A63BDF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A71D3-3363-420B-86F4-7745C42E98EF}" type="datetimeFigureOut">
              <a:rPr kumimoji="1" lang="ja-JP" altLang="en-US" smtClean="0"/>
              <a:pPr/>
              <a:t>2009/3/26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04F8-BF0A-46C7-BD4C-9E06A63BDF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2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4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4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8.png"/><Relationship Id="rId7" Type="http://schemas.openxmlformats.org/officeDocument/2006/relationships/image" Target="../media/image6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4.png"/><Relationship Id="rId7" Type="http://schemas.openxmlformats.org/officeDocument/2006/relationships/image" Target="../media/image5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55.png"/><Relationship Id="rId5" Type="http://schemas.openxmlformats.org/officeDocument/2006/relationships/image" Target="../media/image76.png"/><Relationship Id="rId10" Type="http://schemas.openxmlformats.org/officeDocument/2006/relationships/image" Target="../media/image54.png"/><Relationship Id="rId4" Type="http://schemas.openxmlformats.org/officeDocument/2006/relationships/image" Target="../media/image75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7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11.png"/><Relationship Id="rId2" Type="http://schemas.openxmlformats.org/officeDocument/2006/relationships/image" Target="../media/image78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5" Type="http://schemas.openxmlformats.org/officeDocument/2006/relationships/image" Target="../media/image89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43.png"/><Relationship Id="rId1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38.png"/><Relationship Id="rId7" Type="http://schemas.openxmlformats.org/officeDocument/2006/relationships/image" Target="../media/image9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11" Type="http://schemas.openxmlformats.org/officeDocument/2006/relationships/image" Target="../media/image95.png"/><Relationship Id="rId5" Type="http://schemas.openxmlformats.org/officeDocument/2006/relationships/image" Target="../media/image70.png"/><Relationship Id="rId10" Type="http://schemas.openxmlformats.org/officeDocument/2006/relationships/image" Target="../media/image94.png"/><Relationship Id="rId4" Type="http://schemas.openxmlformats.org/officeDocument/2006/relationships/image" Target="../media/image39.png"/><Relationship Id="rId9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71.png"/><Relationship Id="rId7" Type="http://schemas.openxmlformats.org/officeDocument/2006/relationships/image" Target="../media/image9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11" Type="http://schemas.openxmlformats.org/officeDocument/2006/relationships/image" Target="../media/image101.png"/><Relationship Id="rId5" Type="http://schemas.openxmlformats.org/officeDocument/2006/relationships/image" Target="../media/image71.png"/><Relationship Id="rId10" Type="http://schemas.openxmlformats.org/officeDocument/2006/relationships/image" Target="../media/image100.png"/><Relationship Id="rId4" Type="http://schemas.openxmlformats.org/officeDocument/2006/relationships/image" Target="../media/image70.png"/><Relationship Id="rId9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6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11" Type="http://schemas.openxmlformats.org/officeDocument/2006/relationships/image" Target="../media/image101.png"/><Relationship Id="rId5" Type="http://schemas.openxmlformats.org/officeDocument/2006/relationships/image" Target="../media/image71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19" Type="http://schemas.openxmlformats.org/officeDocument/2006/relationships/image" Target="../media/image1.png"/><Relationship Id="rId4" Type="http://schemas.openxmlformats.org/officeDocument/2006/relationships/image" Target="../media/image70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6.png"/><Relationship Id="rId18" Type="http://schemas.openxmlformats.org/officeDocument/2006/relationships/image" Target="../media/image103.png"/><Relationship Id="rId3" Type="http://schemas.openxmlformats.org/officeDocument/2006/relationships/image" Target="../media/image91.png"/><Relationship Id="rId21" Type="http://schemas.openxmlformats.org/officeDocument/2006/relationships/image" Target="../media/image112.png"/><Relationship Id="rId7" Type="http://schemas.openxmlformats.org/officeDocument/2006/relationships/image" Target="../media/image93.png"/><Relationship Id="rId12" Type="http://schemas.openxmlformats.org/officeDocument/2006/relationships/image" Target="../media/image107.png"/><Relationship Id="rId17" Type="http://schemas.openxmlformats.org/officeDocument/2006/relationships/image" Target="../media/image102.png"/><Relationship Id="rId25" Type="http://schemas.openxmlformats.org/officeDocument/2006/relationships/image" Target="../media/image10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1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11" Type="http://schemas.openxmlformats.org/officeDocument/2006/relationships/image" Target="../media/image105.png"/><Relationship Id="rId24" Type="http://schemas.openxmlformats.org/officeDocument/2006/relationships/image" Target="../media/image109.png"/><Relationship Id="rId5" Type="http://schemas.openxmlformats.org/officeDocument/2006/relationships/image" Target="../media/image71.png"/><Relationship Id="rId15" Type="http://schemas.openxmlformats.org/officeDocument/2006/relationships/image" Target="../media/image100.png"/><Relationship Id="rId23" Type="http://schemas.openxmlformats.org/officeDocument/2006/relationships/image" Target="../media/image114.png"/><Relationship Id="rId10" Type="http://schemas.openxmlformats.org/officeDocument/2006/relationships/image" Target="../media/image1.png"/><Relationship Id="rId19" Type="http://schemas.openxmlformats.org/officeDocument/2006/relationships/image" Target="../media/image110.png"/><Relationship Id="rId4" Type="http://schemas.openxmlformats.org/officeDocument/2006/relationships/image" Target="../media/image70.png"/><Relationship Id="rId9" Type="http://schemas.openxmlformats.org/officeDocument/2006/relationships/image" Target="../media/image104.png"/><Relationship Id="rId14" Type="http://schemas.openxmlformats.org/officeDocument/2006/relationships/image" Target="../media/image99.png"/><Relationship Id="rId22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6.png"/><Relationship Id="rId18" Type="http://schemas.openxmlformats.org/officeDocument/2006/relationships/image" Target="../media/image101.png"/><Relationship Id="rId26" Type="http://schemas.openxmlformats.org/officeDocument/2006/relationships/image" Target="../media/image117.png"/><Relationship Id="rId3" Type="http://schemas.openxmlformats.org/officeDocument/2006/relationships/image" Target="../media/image91.png"/><Relationship Id="rId21" Type="http://schemas.openxmlformats.org/officeDocument/2006/relationships/image" Target="../media/image110.png"/><Relationship Id="rId7" Type="http://schemas.openxmlformats.org/officeDocument/2006/relationships/image" Target="../media/image93.png"/><Relationship Id="rId12" Type="http://schemas.openxmlformats.org/officeDocument/2006/relationships/image" Target="../media/image107.png"/><Relationship Id="rId17" Type="http://schemas.openxmlformats.org/officeDocument/2006/relationships/image" Target="../media/image100.png"/><Relationship Id="rId25" Type="http://schemas.openxmlformats.org/officeDocument/2006/relationships/image" Target="../media/image1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11" Type="http://schemas.openxmlformats.org/officeDocument/2006/relationships/image" Target="../media/image105.png"/><Relationship Id="rId24" Type="http://schemas.openxmlformats.org/officeDocument/2006/relationships/image" Target="../media/image113.png"/><Relationship Id="rId5" Type="http://schemas.openxmlformats.org/officeDocument/2006/relationships/image" Target="../media/image71.png"/><Relationship Id="rId15" Type="http://schemas.openxmlformats.org/officeDocument/2006/relationships/image" Target="../media/image116.png"/><Relationship Id="rId23" Type="http://schemas.openxmlformats.org/officeDocument/2006/relationships/image" Target="../media/image112.png"/><Relationship Id="rId10" Type="http://schemas.openxmlformats.org/officeDocument/2006/relationships/image" Target="../media/image1.png"/><Relationship Id="rId19" Type="http://schemas.openxmlformats.org/officeDocument/2006/relationships/image" Target="../media/image102.png"/><Relationship Id="rId4" Type="http://schemas.openxmlformats.org/officeDocument/2006/relationships/image" Target="../media/image70.png"/><Relationship Id="rId9" Type="http://schemas.openxmlformats.org/officeDocument/2006/relationships/image" Target="../media/image104.png"/><Relationship Id="rId14" Type="http://schemas.openxmlformats.org/officeDocument/2006/relationships/image" Target="../media/image115.png"/><Relationship Id="rId22" Type="http://schemas.openxmlformats.org/officeDocument/2006/relationships/image" Target="../media/image111.png"/><Relationship Id="rId27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wmf"/><Relationship Id="rId7" Type="http://schemas.openxmlformats.org/officeDocument/2006/relationships/image" Target="../media/image123.png"/><Relationship Id="rId2" Type="http://schemas.openxmlformats.org/officeDocument/2006/relationships/image" Target="../media/image11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80.png"/><Relationship Id="rId21" Type="http://schemas.openxmlformats.org/officeDocument/2006/relationships/oleObject" Target="../embeddings/oleObject3.bin"/><Relationship Id="rId7" Type="http://schemas.openxmlformats.org/officeDocument/2006/relationships/image" Target="../media/image71.png"/><Relationship Id="rId12" Type="http://schemas.openxmlformats.org/officeDocument/2006/relationships/image" Target="../media/image101.png"/><Relationship Id="rId17" Type="http://schemas.openxmlformats.org/officeDocument/2006/relationships/image" Target="../media/image13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3.png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png"/><Relationship Id="rId11" Type="http://schemas.openxmlformats.org/officeDocument/2006/relationships/image" Target="../media/image100.png"/><Relationship Id="rId5" Type="http://schemas.openxmlformats.org/officeDocument/2006/relationships/image" Target="../media/image91.png"/><Relationship Id="rId15" Type="http://schemas.openxmlformats.org/officeDocument/2006/relationships/image" Target="../media/image132.png"/><Relationship Id="rId10" Type="http://schemas.openxmlformats.org/officeDocument/2006/relationships/image" Target="../media/image93.pn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129.png"/><Relationship Id="rId9" Type="http://schemas.openxmlformats.org/officeDocument/2006/relationships/image" Target="../media/image98.png"/><Relationship Id="rId14" Type="http://schemas.openxmlformats.org/officeDocument/2006/relationships/image" Target="../media/image131.png"/><Relationship Id="rId22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0.png"/><Relationship Id="rId26" Type="http://schemas.openxmlformats.org/officeDocument/2006/relationships/image" Target="../media/image158.png"/><Relationship Id="rId3" Type="http://schemas.openxmlformats.org/officeDocument/2006/relationships/image" Target="../media/image136.png"/><Relationship Id="rId21" Type="http://schemas.openxmlformats.org/officeDocument/2006/relationships/image" Target="../media/image153.png"/><Relationship Id="rId34" Type="http://schemas.openxmlformats.org/officeDocument/2006/relationships/image" Target="../media/image16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26.png"/><Relationship Id="rId25" Type="http://schemas.openxmlformats.org/officeDocument/2006/relationships/image" Target="../media/image157.png"/><Relationship Id="rId33" Type="http://schemas.openxmlformats.org/officeDocument/2006/relationships/image" Target="../media/image16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9.png"/><Relationship Id="rId20" Type="http://schemas.openxmlformats.org/officeDocument/2006/relationships/image" Target="../media/image152.png"/><Relationship Id="rId29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24" Type="http://schemas.openxmlformats.org/officeDocument/2006/relationships/image" Target="../media/image156.png"/><Relationship Id="rId32" Type="http://schemas.openxmlformats.org/officeDocument/2006/relationships/image" Target="../media/image164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23" Type="http://schemas.openxmlformats.org/officeDocument/2006/relationships/image" Target="../media/image155.png"/><Relationship Id="rId28" Type="http://schemas.openxmlformats.org/officeDocument/2006/relationships/image" Target="../media/image160.png"/><Relationship Id="rId10" Type="http://schemas.openxmlformats.org/officeDocument/2006/relationships/image" Target="../media/image143.png"/><Relationship Id="rId19" Type="http://schemas.openxmlformats.org/officeDocument/2006/relationships/image" Target="../media/image151.png"/><Relationship Id="rId31" Type="http://schemas.openxmlformats.org/officeDocument/2006/relationships/image" Target="../media/image16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4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0.png"/><Relationship Id="rId26" Type="http://schemas.openxmlformats.org/officeDocument/2006/relationships/image" Target="../media/image158.png"/><Relationship Id="rId3" Type="http://schemas.openxmlformats.org/officeDocument/2006/relationships/image" Target="../media/image136.png"/><Relationship Id="rId21" Type="http://schemas.openxmlformats.org/officeDocument/2006/relationships/image" Target="../media/image153.png"/><Relationship Id="rId34" Type="http://schemas.openxmlformats.org/officeDocument/2006/relationships/image" Target="../media/image16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26.png"/><Relationship Id="rId25" Type="http://schemas.openxmlformats.org/officeDocument/2006/relationships/image" Target="../media/image157.png"/><Relationship Id="rId33" Type="http://schemas.openxmlformats.org/officeDocument/2006/relationships/image" Target="../media/image16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9.png"/><Relationship Id="rId20" Type="http://schemas.openxmlformats.org/officeDocument/2006/relationships/image" Target="../media/image152.png"/><Relationship Id="rId29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24" Type="http://schemas.openxmlformats.org/officeDocument/2006/relationships/image" Target="../media/image156.png"/><Relationship Id="rId32" Type="http://schemas.openxmlformats.org/officeDocument/2006/relationships/image" Target="../media/image164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23" Type="http://schemas.openxmlformats.org/officeDocument/2006/relationships/image" Target="../media/image155.png"/><Relationship Id="rId28" Type="http://schemas.openxmlformats.org/officeDocument/2006/relationships/image" Target="../media/image160.png"/><Relationship Id="rId10" Type="http://schemas.openxmlformats.org/officeDocument/2006/relationships/image" Target="../media/image143.png"/><Relationship Id="rId19" Type="http://schemas.openxmlformats.org/officeDocument/2006/relationships/image" Target="../media/image151.png"/><Relationship Id="rId31" Type="http://schemas.openxmlformats.org/officeDocument/2006/relationships/image" Target="../media/image16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4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Relationship Id="rId35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0.png"/><Relationship Id="rId26" Type="http://schemas.openxmlformats.org/officeDocument/2006/relationships/image" Target="../media/image158.png"/><Relationship Id="rId3" Type="http://schemas.openxmlformats.org/officeDocument/2006/relationships/image" Target="../media/image136.png"/><Relationship Id="rId21" Type="http://schemas.openxmlformats.org/officeDocument/2006/relationships/image" Target="../media/image153.png"/><Relationship Id="rId34" Type="http://schemas.openxmlformats.org/officeDocument/2006/relationships/image" Target="../media/image16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26.png"/><Relationship Id="rId25" Type="http://schemas.openxmlformats.org/officeDocument/2006/relationships/image" Target="../media/image157.png"/><Relationship Id="rId33" Type="http://schemas.openxmlformats.org/officeDocument/2006/relationships/image" Target="../media/image16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9.png"/><Relationship Id="rId20" Type="http://schemas.openxmlformats.org/officeDocument/2006/relationships/image" Target="../media/image152.png"/><Relationship Id="rId29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24" Type="http://schemas.openxmlformats.org/officeDocument/2006/relationships/image" Target="../media/image156.png"/><Relationship Id="rId32" Type="http://schemas.openxmlformats.org/officeDocument/2006/relationships/image" Target="../media/image164.png"/><Relationship Id="rId37" Type="http://schemas.openxmlformats.org/officeDocument/2006/relationships/image" Target="../media/image168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23" Type="http://schemas.openxmlformats.org/officeDocument/2006/relationships/image" Target="../media/image155.png"/><Relationship Id="rId28" Type="http://schemas.openxmlformats.org/officeDocument/2006/relationships/image" Target="../media/image160.png"/><Relationship Id="rId36" Type="http://schemas.openxmlformats.org/officeDocument/2006/relationships/image" Target="../media/image167.png"/><Relationship Id="rId10" Type="http://schemas.openxmlformats.org/officeDocument/2006/relationships/image" Target="../media/image143.png"/><Relationship Id="rId19" Type="http://schemas.openxmlformats.org/officeDocument/2006/relationships/image" Target="../media/image151.png"/><Relationship Id="rId31" Type="http://schemas.openxmlformats.org/officeDocument/2006/relationships/image" Target="../media/image16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4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Relationship Id="rId35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26" Type="http://schemas.openxmlformats.org/officeDocument/2006/relationships/image" Target="../media/image170.png"/><Relationship Id="rId3" Type="http://schemas.openxmlformats.org/officeDocument/2006/relationships/image" Target="../media/image149.png"/><Relationship Id="rId21" Type="http://schemas.openxmlformats.org/officeDocument/2006/relationships/image" Target="../media/image166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5" Type="http://schemas.openxmlformats.org/officeDocument/2006/relationships/image" Target="../media/image16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24" Type="http://schemas.openxmlformats.org/officeDocument/2006/relationships/image" Target="../media/image168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23" Type="http://schemas.openxmlformats.org/officeDocument/2006/relationships/image" Target="../media/image167.png"/><Relationship Id="rId28" Type="http://schemas.openxmlformats.org/officeDocument/2006/relationships/image" Target="../media/image172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image" Target="../media/image26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87.png"/><Relationship Id="rId27" Type="http://schemas.openxmlformats.org/officeDocument/2006/relationships/image" Target="../media/image1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3.png"/><Relationship Id="rId3" Type="http://schemas.openxmlformats.org/officeDocument/2006/relationships/image" Target="../media/image149.png"/><Relationship Id="rId21" Type="http://schemas.openxmlformats.org/officeDocument/2006/relationships/image" Target="../media/image87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6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29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26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23" Type="http://schemas.openxmlformats.org/officeDocument/2006/relationships/image" Target="../media/image168.png"/><Relationship Id="rId28" Type="http://schemas.openxmlformats.org/officeDocument/2006/relationships/image" Target="../media/image171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7.png"/><Relationship Id="rId27" Type="http://schemas.openxmlformats.org/officeDocument/2006/relationships/image" Target="../media/image1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73.png"/><Relationship Id="rId3" Type="http://schemas.openxmlformats.org/officeDocument/2006/relationships/image" Target="../media/image169.png"/><Relationship Id="rId21" Type="http://schemas.openxmlformats.org/officeDocument/2006/relationships/image" Target="../media/image166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17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0.png"/><Relationship Id="rId20" Type="http://schemas.openxmlformats.org/officeDocument/2006/relationships/image" Target="../media/image165.png"/><Relationship Id="rId29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24" Type="http://schemas.openxmlformats.org/officeDocument/2006/relationships/image" Target="../media/image168.png"/><Relationship Id="rId5" Type="http://schemas.openxmlformats.org/officeDocument/2006/relationships/image" Target="../media/image26.png"/><Relationship Id="rId15" Type="http://schemas.openxmlformats.org/officeDocument/2006/relationships/image" Target="../media/image159.png"/><Relationship Id="rId23" Type="http://schemas.openxmlformats.org/officeDocument/2006/relationships/image" Target="../media/image167.png"/><Relationship Id="rId28" Type="http://schemas.openxmlformats.org/officeDocument/2006/relationships/image" Target="../media/image170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49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87.png"/><Relationship Id="rId27" Type="http://schemas.openxmlformats.org/officeDocument/2006/relationships/image" Target="../media/image164.png"/><Relationship Id="rId30" Type="http://schemas.openxmlformats.org/officeDocument/2006/relationships/image" Target="../media/image17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71.png"/><Relationship Id="rId3" Type="http://schemas.openxmlformats.org/officeDocument/2006/relationships/image" Target="../media/image169.png"/><Relationship Id="rId21" Type="http://schemas.openxmlformats.org/officeDocument/2006/relationships/image" Target="../media/image166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17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0.png"/><Relationship Id="rId20" Type="http://schemas.openxmlformats.org/officeDocument/2006/relationships/image" Target="../media/image165.png"/><Relationship Id="rId29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24" Type="http://schemas.openxmlformats.org/officeDocument/2006/relationships/image" Target="../media/image168.png"/><Relationship Id="rId5" Type="http://schemas.openxmlformats.org/officeDocument/2006/relationships/image" Target="../media/image26.png"/><Relationship Id="rId15" Type="http://schemas.openxmlformats.org/officeDocument/2006/relationships/image" Target="../media/image159.png"/><Relationship Id="rId23" Type="http://schemas.openxmlformats.org/officeDocument/2006/relationships/image" Target="../media/image167.png"/><Relationship Id="rId28" Type="http://schemas.openxmlformats.org/officeDocument/2006/relationships/image" Target="../media/image164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49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87.png"/><Relationship Id="rId27" Type="http://schemas.openxmlformats.org/officeDocument/2006/relationships/image" Target="../media/image172.png"/><Relationship Id="rId30" Type="http://schemas.openxmlformats.org/officeDocument/2006/relationships/image" Target="../media/image1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74.png"/><Relationship Id="rId3" Type="http://schemas.openxmlformats.org/officeDocument/2006/relationships/image" Target="../media/image169.png"/><Relationship Id="rId21" Type="http://schemas.openxmlformats.org/officeDocument/2006/relationships/image" Target="../media/image165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16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24" Type="http://schemas.openxmlformats.org/officeDocument/2006/relationships/image" Target="../media/image167.png"/><Relationship Id="rId5" Type="http://schemas.openxmlformats.org/officeDocument/2006/relationships/image" Target="../media/image26.png"/><Relationship Id="rId15" Type="http://schemas.openxmlformats.org/officeDocument/2006/relationships/image" Target="../media/image159.png"/><Relationship Id="rId23" Type="http://schemas.openxmlformats.org/officeDocument/2006/relationships/image" Target="../media/image87.png"/><Relationship Id="rId28" Type="http://schemas.openxmlformats.org/officeDocument/2006/relationships/image" Target="../media/image175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49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Relationship Id="rId27" Type="http://schemas.openxmlformats.org/officeDocument/2006/relationships/image" Target="../media/image1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74.png"/><Relationship Id="rId3" Type="http://schemas.openxmlformats.org/officeDocument/2006/relationships/image" Target="../media/image169.png"/><Relationship Id="rId21" Type="http://schemas.openxmlformats.org/officeDocument/2006/relationships/image" Target="../media/image165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16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29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24" Type="http://schemas.openxmlformats.org/officeDocument/2006/relationships/image" Target="../media/image167.png"/><Relationship Id="rId5" Type="http://schemas.openxmlformats.org/officeDocument/2006/relationships/image" Target="../media/image26.png"/><Relationship Id="rId15" Type="http://schemas.openxmlformats.org/officeDocument/2006/relationships/image" Target="../media/image159.png"/><Relationship Id="rId23" Type="http://schemas.openxmlformats.org/officeDocument/2006/relationships/image" Target="../media/image87.png"/><Relationship Id="rId28" Type="http://schemas.openxmlformats.org/officeDocument/2006/relationships/image" Target="../media/image175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49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Relationship Id="rId27" Type="http://schemas.openxmlformats.org/officeDocument/2006/relationships/image" Target="../media/image173.png"/><Relationship Id="rId30" Type="http://schemas.openxmlformats.org/officeDocument/2006/relationships/image" Target="../media/image17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18" Type="http://schemas.openxmlformats.org/officeDocument/2006/relationships/image" Target="../media/image192.png"/><Relationship Id="rId3" Type="http://schemas.openxmlformats.org/officeDocument/2006/relationships/image" Target="../media/image178.png"/><Relationship Id="rId21" Type="http://schemas.openxmlformats.org/officeDocument/2006/relationships/image" Target="../media/image195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91.png"/><Relationship Id="rId20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5" Type="http://schemas.openxmlformats.org/officeDocument/2006/relationships/image" Target="../media/image190.png"/><Relationship Id="rId23" Type="http://schemas.openxmlformats.org/officeDocument/2006/relationships/image" Target="../media/image197.png"/><Relationship Id="rId10" Type="http://schemas.openxmlformats.org/officeDocument/2006/relationships/image" Target="../media/image185.png"/><Relationship Id="rId19" Type="http://schemas.openxmlformats.org/officeDocument/2006/relationships/image" Target="../media/image193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Relationship Id="rId22" Type="http://schemas.openxmlformats.org/officeDocument/2006/relationships/image" Target="../media/image19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18" Type="http://schemas.openxmlformats.org/officeDocument/2006/relationships/image" Target="../media/image192.png"/><Relationship Id="rId3" Type="http://schemas.openxmlformats.org/officeDocument/2006/relationships/image" Target="../media/image178.png"/><Relationship Id="rId21" Type="http://schemas.openxmlformats.org/officeDocument/2006/relationships/image" Target="../media/image198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91.png"/><Relationship Id="rId20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5" Type="http://schemas.openxmlformats.org/officeDocument/2006/relationships/image" Target="../media/image190.png"/><Relationship Id="rId10" Type="http://schemas.openxmlformats.org/officeDocument/2006/relationships/image" Target="../media/image185.png"/><Relationship Id="rId19" Type="http://schemas.openxmlformats.org/officeDocument/2006/relationships/image" Target="../media/image193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18" Type="http://schemas.openxmlformats.org/officeDocument/2006/relationships/image" Target="../media/image192.png"/><Relationship Id="rId3" Type="http://schemas.openxmlformats.org/officeDocument/2006/relationships/image" Target="../media/image178.png"/><Relationship Id="rId21" Type="http://schemas.openxmlformats.org/officeDocument/2006/relationships/image" Target="../media/image199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1.png"/><Relationship Id="rId20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5" Type="http://schemas.openxmlformats.org/officeDocument/2006/relationships/image" Target="../media/image190.png"/><Relationship Id="rId23" Type="http://schemas.openxmlformats.org/officeDocument/2006/relationships/image" Target="../media/image201.png"/><Relationship Id="rId10" Type="http://schemas.openxmlformats.org/officeDocument/2006/relationships/image" Target="../media/image185.png"/><Relationship Id="rId19" Type="http://schemas.openxmlformats.org/officeDocument/2006/relationships/image" Target="../media/image193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Relationship Id="rId22" Type="http://schemas.openxmlformats.org/officeDocument/2006/relationships/image" Target="../media/image2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3" Type="http://schemas.openxmlformats.org/officeDocument/2006/relationships/image" Target="../media/image149.png"/><Relationship Id="rId21" Type="http://schemas.openxmlformats.org/officeDocument/2006/relationships/image" Target="../media/image166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5" Type="http://schemas.openxmlformats.org/officeDocument/2006/relationships/image" Target="../media/image14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24" Type="http://schemas.openxmlformats.org/officeDocument/2006/relationships/image" Target="../media/image168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23" Type="http://schemas.openxmlformats.org/officeDocument/2006/relationships/image" Target="../media/image167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image" Target="../media/image26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26" Type="http://schemas.openxmlformats.org/officeDocument/2006/relationships/image" Target="../media/image202.png"/><Relationship Id="rId3" Type="http://schemas.openxmlformats.org/officeDocument/2006/relationships/image" Target="../media/image149.png"/><Relationship Id="rId21" Type="http://schemas.openxmlformats.org/officeDocument/2006/relationships/image" Target="../media/image166.png"/><Relationship Id="rId34" Type="http://schemas.openxmlformats.org/officeDocument/2006/relationships/image" Target="../media/image171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5" Type="http://schemas.openxmlformats.org/officeDocument/2006/relationships/image" Target="../media/image146.png"/><Relationship Id="rId33" Type="http://schemas.openxmlformats.org/officeDocument/2006/relationships/image" Target="../media/image17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24" Type="http://schemas.openxmlformats.org/officeDocument/2006/relationships/image" Target="../media/image168.png"/><Relationship Id="rId32" Type="http://schemas.openxmlformats.org/officeDocument/2006/relationships/image" Target="../media/image208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23" Type="http://schemas.openxmlformats.org/officeDocument/2006/relationships/image" Target="../media/image167.png"/><Relationship Id="rId28" Type="http://schemas.openxmlformats.org/officeDocument/2006/relationships/image" Target="../media/image204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31" Type="http://schemas.openxmlformats.org/officeDocument/2006/relationships/image" Target="../media/image207.png"/><Relationship Id="rId4" Type="http://schemas.openxmlformats.org/officeDocument/2006/relationships/image" Target="../media/image26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87.png"/><Relationship Id="rId27" Type="http://schemas.openxmlformats.org/officeDocument/2006/relationships/image" Target="../media/image203.png"/><Relationship Id="rId30" Type="http://schemas.openxmlformats.org/officeDocument/2006/relationships/image" Target="../media/image20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4.png"/><Relationship Id="rId3" Type="http://schemas.openxmlformats.org/officeDocument/2006/relationships/image" Target="../media/image209.png"/><Relationship Id="rId7" Type="http://schemas.openxmlformats.org/officeDocument/2006/relationships/image" Target="../media/image206.png"/><Relationship Id="rId12" Type="http://schemas.openxmlformats.org/officeDocument/2006/relationships/image" Target="../media/image21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12.png"/><Relationship Id="rId5" Type="http://schemas.openxmlformats.org/officeDocument/2006/relationships/image" Target="../media/image204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4" Type="http://schemas.openxmlformats.org/officeDocument/2006/relationships/image" Target="../media/image203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4.png"/><Relationship Id="rId3" Type="http://schemas.openxmlformats.org/officeDocument/2006/relationships/image" Target="../media/image209.png"/><Relationship Id="rId7" Type="http://schemas.openxmlformats.org/officeDocument/2006/relationships/image" Target="../media/image206.png"/><Relationship Id="rId12" Type="http://schemas.openxmlformats.org/officeDocument/2006/relationships/image" Target="../media/image21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12.png"/><Relationship Id="rId5" Type="http://schemas.openxmlformats.org/officeDocument/2006/relationships/image" Target="../media/image204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4" Type="http://schemas.openxmlformats.org/officeDocument/2006/relationships/image" Target="../media/image203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3" Type="http://schemas.openxmlformats.org/officeDocument/2006/relationships/image" Target="../media/image70.png"/><Relationship Id="rId7" Type="http://schemas.openxmlformats.org/officeDocument/2006/relationships/image" Target="../media/image106.png"/><Relationship Id="rId12" Type="http://schemas.openxmlformats.org/officeDocument/2006/relationships/image" Target="../media/image219.png"/><Relationship Id="rId17" Type="http://schemas.openxmlformats.org/officeDocument/2006/relationships/image" Target="../media/image224.png"/><Relationship Id="rId2" Type="http://schemas.openxmlformats.org/officeDocument/2006/relationships/image" Target="../media/image91.png"/><Relationship Id="rId16" Type="http://schemas.openxmlformats.org/officeDocument/2006/relationships/image" Target="../media/image223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11" Type="http://schemas.openxmlformats.org/officeDocument/2006/relationships/image" Target="../media/image218.png"/><Relationship Id="rId5" Type="http://schemas.openxmlformats.org/officeDocument/2006/relationships/image" Target="../media/image92.png"/><Relationship Id="rId15" Type="http://schemas.openxmlformats.org/officeDocument/2006/relationships/image" Target="../media/image222.png"/><Relationship Id="rId10" Type="http://schemas.openxmlformats.org/officeDocument/2006/relationships/image" Target="../media/image1.png"/><Relationship Id="rId19" Type="http://schemas.openxmlformats.org/officeDocument/2006/relationships/image" Target="../media/image78.png"/><Relationship Id="rId4" Type="http://schemas.openxmlformats.org/officeDocument/2006/relationships/image" Target="../media/image71.png"/><Relationship Id="rId9" Type="http://schemas.openxmlformats.org/officeDocument/2006/relationships/image" Target="../media/image108.png"/><Relationship Id="rId14" Type="http://schemas.openxmlformats.org/officeDocument/2006/relationships/image" Target="../media/image22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3" Type="http://schemas.openxmlformats.org/officeDocument/2006/relationships/image" Target="../media/image70.png"/><Relationship Id="rId21" Type="http://schemas.openxmlformats.org/officeDocument/2006/relationships/image" Target="../media/image226.png"/><Relationship Id="rId7" Type="http://schemas.openxmlformats.org/officeDocument/2006/relationships/image" Target="../media/image106.png"/><Relationship Id="rId12" Type="http://schemas.openxmlformats.org/officeDocument/2006/relationships/image" Target="../media/image219.png"/><Relationship Id="rId17" Type="http://schemas.openxmlformats.org/officeDocument/2006/relationships/image" Target="../media/image224.png"/><Relationship Id="rId2" Type="http://schemas.openxmlformats.org/officeDocument/2006/relationships/image" Target="../media/image91.png"/><Relationship Id="rId16" Type="http://schemas.openxmlformats.org/officeDocument/2006/relationships/image" Target="../media/image223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11" Type="http://schemas.openxmlformats.org/officeDocument/2006/relationships/image" Target="../media/image218.png"/><Relationship Id="rId5" Type="http://schemas.openxmlformats.org/officeDocument/2006/relationships/image" Target="../media/image92.png"/><Relationship Id="rId15" Type="http://schemas.openxmlformats.org/officeDocument/2006/relationships/image" Target="../media/image222.png"/><Relationship Id="rId10" Type="http://schemas.openxmlformats.org/officeDocument/2006/relationships/image" Target="../media/image1.png"/><Relationship Id="rId19" Type="http://schemas.openxmlformats.org/officeDocument/2006/relationships/image" Target="../media/image78.png"/><Relationship Id="rId4" Type="http://schemas.openxmlformats.org/officeDocument/2006/relationships/image" Target="../media/image71.png"/><Relationship Id="rId9" Type="http://schemas.openxmlformats.org/officeDocument/2006/relationships/image" Target="../media/image108.png"/><Relationship Id="rId14" Type="http://schemas.openxmlformats.org/officeDocument/2006/relationships/image" Target="../media/image2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238.png"/><Relationship Id="rId3" Type="http://schemas.openxmlformats.org/officeDocument/2006/relationships/tags" Target="../tags/tag3.xml"/><Relationship Id="rId21" Type="http://schemas.openxmlformats.org/officeDocument/2006/relationships/image" Target="../media/image23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237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24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236.png"/><Relationship Id="rId32" Type="http://schemas.openxmlformats.org/officeDocument/2006/relationships/image" Target="../media/image244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235.png"/><Relationship Id="rId28" Type="http://schemas.openxmlformats.org/officeDocument/2006/relationships/image" Target="../media/image240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24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34.png"/><Relationship Id="rId27" Type="http://schemas.openxmlformats.org/officeDocument/2006/relationships/image" Target="../media/image239.png"/><Relationship Id="rId30" Type="http://schemas.openxmlformats.org/officeDocument/2006/relationships/image" Target="../media/image242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image" Target="../media/image235.png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42" Type="http://schemas.openxmlformats.org/officeDocument/2006/relationships/image" Target="../media/image238.png"/><Relationship Id="rId47" Type="http://schemas.openxmlformats.org/officeDocument/2006/relationships/image" Target="../media/image243.png"/><Relationship Id="rId50" Type="http://schemas.openxmlformats.org/officeDocument/2006/relationships/image" Target="../media/image246.png"/><Relationship Id="rId55" Type="http://schemas.openxmlformats.org/officeDocument/2006/relationships/image" Target="../media/image251.png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41" Type="http://schemas.openxmlformats.org/officeDocument/2006/relationships/image" Target="../media/image237.png"/><Relationship Id="rId54" Type="http://schemas.openxmlformats.org/officeDocument/2006/relationships/image" Target="../media/image250.png"/><Relationship Id="rId62" Type="http://schemas.openxmlformats.org/officeDocument/2006/relationships/image" Target="../media/image258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image" Target="../media/image233.png"/><Relationship Id="rId40" Type="http://schemas.openxmlformats.org/officeDocument/2006/relationships/image" Target="../media/image236.png"/><Relationship Id="rId45" Type="http://schemas.openxmlformats.org/officeDocument/2006/relationships/image" Target="../media/image241.png"/><Relationship Id="rId53" Type="http://schemas.openxmlformats.org/officeDocument/2006/relationships/image" Target="../media/image249.png"/><Relationship Id="rId58" Type="http://schemas.openxmlformats.org/officeDocument/2006/relationships/image" Target="../media/image254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slideLayout" Target="../slideLayouts/slideLayout6.xml"/><Relationship Id="rId49" Type="http://schemas.openxmlformats.org/officeDocument/2006/relationships/image" Target="../media/image245.png"/><Relationship Id="rId57" Type="http://schemas.openxmlformats.org/officeDocument/2006/relationships/image" Target="../media/image253.png"/><Relationship Id="rId61" Type="http://schemas.openxmlformats.org/officeDocument/2006/relationships/image" Target="../media/image257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4" Type="http://schemas.openxmlformats.org/officeDocument/2006/relationships/image" Target="../media/image240.png"/><Relationship Id="rId52" Type="http://schemas.openxmlformats.org/officeDocument/2006/relationships/image" Target="../media/image248.png"/><Relationship Id="rId60" Type="http://schemas.openxmlformats.org/officeDocument/2006/relationships/image" Target="../media/image25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tags" Target="../tags/tag54.xml"/><Relationship Id="rId43" Type="http://schemas.openxmlformats.org/officeDocument/2006/relationships/image" Target="../media/image239.png"/><Relationship Id="rId48" Type="http://schemas.openxmlformats.org/officeDocument/2006/relationships/image" Target="../media/image244.png"/><Relationship Id="rId56" Type="http://schemas.openxmlformats.org/officeDocument/2006/relationships/image" Target="../media/image252.png"/><Relationship Id="rId8" Type="http://schemas.openxmlformats.org/officeDocument/2006/relationships/tags" Target="../tags/tag27.xml"/><Relationship Id="rId51" Type="http://schemas.openxmlformats.org/officeDocument/2006/relationships/image" Target="../media/image247.png"/><Relationship Id="rId3" Type="http://schemas.openxmlformats.org/officeDocument/2006/relationships/tags" Target="../tags/tag22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image" Target="../media/image234.png"/><Relationship Id="rId46" Type="http://schemas.openxmlformats.org/officeDocument/2006/relationships/image" Target="../media/image242.png"/><Relationship Id="rId59" Type="http://schemas.openxmlformats.org/officeDocument/2006/relationships/image" Target="../media/image25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image" Target="../media/image246.png"/><Relationship Id="rId26" Type="http://schemas.openxmlformats.org/officeDocument/2006/relationships/image" Target="../media/image255.png"/><Relationship Id="rId3" Type="http://schemas.openxmlformats.org/officeDocument/2006/relationships/tags" Target="../tags/tag57.xml"/><Relationship Id="rId21" Type="http://schemas.openxmlformats.org/officeDocument/2006/relationships/image" Target="../media/image249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245.png"/><Relationship Id="rId25" Type="http://schemas.openxmlformats.org/officeDocument/2006/relationships/image" Target="../media/image254.png"/><Relationship Id="rId2" Type="http://schemas.openxmlformats.org/officeDocument/2006/relationships/tags" Target="../tags/tag56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48.png"/><Relationship Id="rId29" Type="http://schemas.openxmlformats.org/officeDocument/2006/relationships/image" Target="../media/image258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253.png"/><Relationship Id="rId32" Type="http://schemas.openxmlformats.org/officeDocument/2006/relationships/image" Target="../media/image57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251.png"/><Relationship Id="rId28" Type="http://schemas.openxmlformats.org/officeDocument/2006/relationships/image" Target="../media/image257.png"/><Relationship Id="rId10" Type="http://schemas.openxmlformats.org/officeDocument/2006/relationships/tags" Target="../tags/tag64.xml"/><Relationship Id="rId19" Type="http://schemas.openxmlformats.org/officeDocument/2006/relationships/image" Target="../media/image247.png"/><Relationship Id="rId31" Type="http://schemas.openxmlformats.org/officeDocument/2006/relationships/image" Target="../media/image260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250.png"/><Relationship Id="rId27" Type="http://schemas.openxmlformats.org/officeDocument/2006/relationships/image" Target="../media/image256.png"/><Relationship Id="rId30" Type="http://schemas.openxmlformats.org/officeDocument/2006/relationships/image" Target="../media/image25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image" Target="../media/image246.png"/><Relationship Id="rId26" Type="http://schemas.openxmlformats.org/officeDocument/2006/relationships/image" Target="../media/image255.png"/><Relationship Id="rId3" Type="http://schemas.openxmlformats.org/officeDocument/2006/relationships/tags" Target="../tags/tag72.xml"/><Relationship Id="rId21" Type="http://schemas.openxmlformats.org/officeDocument/2006/relationships/image" Target="../media/image249.png"/><Relationship Id="rId34" Type="http://schemas.openxmlformats.org/officeDocument/2006/relationships/image" Target="../media/image264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image" Target="../media/image245.png"/><Relationship Id="rId25" Type="http://schemas.openxmlformats.org/officeDocument/2006/relationships/image" Target="../media/image254.png"/><Relationship Id="rId33" Type="http://schemas.openxmlformats.org/officeDocument/2006/relationships/image" Target="../media/image263.png"/><Relationship Id="rId38" Type="http://schemas.openxmlformats.org/officeDocument/2006/relationships/image" Target="../media/image57.png"/><Relationship Id="rId2" Type="http://schemas.openxmlformats.org/officeDocument/2006/relationships/tags" Target="../tags/tag71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48.png"/><Relationship Id="rId29" Type="http://schemas.openxmlformats.org/officeDocument/2006/relationships/image" Target="../media/image258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253.png"/><Relationship Id="rId32" Type="http://schemas.openxmlformats.org/officeDocument/2006/relationships/image" Target="../media/image262.png"/><Relationship Id="rId37" Type="http://schemas.openxmlformats.org/officeDocument/2006/relationships/image" Target="../media/image260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251.png"/><Relationship Id="rId28" Type="http://schemas.openxmlformats.org/officeDocument/2006/relationships/image" Target="../media/image257.png"/><Relationship Id="rId36" Type="http://schemas.openxmlformats.org/officeDocument/2006/relationships/image" Target="../media/image266.png"/><Relationship Id="rId10" Type="http://schemas.openxmlformats.org/officeDocument/2006/relationships/tags" Target="../tags/tag79.xml"/><Relationship Id="rId19" Type="http://schemas.openxmlformats.org/officeDocument/2006/relationships/image" Target="../media/image247.png"/><Relationship Id="rId31" Type="http://schemas.openxmlformats.org/officeDocument/2006/relationships/image" Target="../media/image261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250.png"/><Relationship Id="rId27" Type="http://schemas.openxmlformats.org/officeDocument/2006/relationships/image" Target="../media/image256.png"/><Relationship Id="rId30" Type="http://schemas.openxmlformats.org/officeDocument/2006/relationships/image" Target="../media/image259.png"/><Relationship Id="rId35" Type="http://schemas.openxmlformats.org/officeDocument/2006/relationships/image" Target="../media/image26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7" Type="http://schemas.openxmlformats.org/officeDocument/2006/relationships/image" Target="../media/image273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2.png"/><Relationship Id="rId5" Type="http://schemas.openxmlformats.org/officeDocument/2006/relationships/image" Target="../media/image278.png"/><Relationship Id="rId4" Type="http://schemas.openxmlformats.org/officeDocument/2006/relationships/image" Target="../media/image27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73.png"/><Relationship Id="rId7" Type="http://schemas.openxmlformats.org/officeDocument/2006/relationships/image" Target="../media/image270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4.png"/><Relationship Id="rId9" Type="http://schemas.openxmlformats.org/officeDocument/2006/relationships/image" Target="../media/image28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80.png"/><Relationship Id="rId7" Type="http://schemas.openxmlformats.org/officeDocument/2006/relationships/image" Target="../media/image232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8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3" Type="http://schemas.openxmlformats.org/officeDocument/2006/relationships/image" Target="../media/image284.png"/><Relationship Id="rId7" Type="http://schemas.openxmlformats.org/officeDocument/2006/relationships/image" Target="../media/image287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6.png"/><Relationship Id="rId11" Type="http://schemas.openxmlformats.org/officeDocument/2006/relationships/image" Target="../media/image79.png"/><Relationship Id="rId5" Type="http://schemas.openxmlformats.org/officeDocument/2006/relationships/image" Target="../media/image70.png"/><Relationship Id="rId10" Type="http://schemas.openxmlformats.org/officeDocument/2006/relationships/image" Target="../media/image94.png"/><Relationship Id="rId4" Type="http://schemas.openxmlformats.org/officeDocument/2006/relationships/image" Target="../media/image285.png"/><Relationship Id="rId9" Type="http://schemas.openxmlformats.org/officeDocument/2006/relationships/image" Target="../media/image28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16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image" Target="../media/image301.png"/><Relationship Id="rId18" Type="http://schemas.openxmlformats.org/officeDocument/2006/relationships/image" Target="../media/image306.png"/><Relationship Id="rId3" Type="http://schemas.openxmlformats.org/officeDocument/2006/relationships/image" Target="../media/image291.png"/><Relationship Id="rId21" Type="http://schemas.openxmlformats.org/officeDocument/2006/relationships/image" Target="../media/image309.png"/><Relationship Id="rId7" Type="http://schemas.openxmlformats.org/officeDocument/2006/relationships/image" Target="../media/image295.png"/><Relationship Id="rId12" Type="http://schemas.openxmlformats.org/officeDocument/2006/relationships/image" Target="../media/image300.png"/><Relationship Id="rId17" Type="http://schemas.openxmlformats.org/officeDocument/2006/relationships/image" Target="../media/image305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04.png"/><Relationship Id="rId20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299.png"/><Relationship Id="rId5" Type="http://schemas.openxmlformats.org/officeDocument/2006/relationships/image" Target="../media/image293.png"/><Relationship Id="rId15" Type="http://schemas.openxmlformats.org/officeDocument/2006/relationships/image" Target="../media/image303.png"/><Relationship Id="rId10" Type="http://schemas.openxmlformats.org/officeDocument/2006/relationships/image" Target="../media/image298.png"/><Relationship Id="rId19" Type="http://schemas.openxmlformats.org/officeDocument/2006/relationships/image" Target="../media/image307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Relationship Id="rId14" Type="http://schemas.openxmlformats.org/officeDocument/2006/relationships/image" Target="../media/image302.png"/><Relationship Id="rId22" Type="http://schemas.openxmlformats.org/officeDocument/2006/relationships/image" Target="../media/image31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image" Target="../media/image301.png"/><Relationship Id="rId18" Type="http://schemas.openxmlformats.org/officeDocument/2006/relationships/image" Target="../media/image311.png"/><Relationship Id="rId3" Type="http://schemas.openxmlformats.org/officeDocument/2006/relationships/image" Target="../media/image291.png"/><Relationship Id="rId21" Type="http://schemas.openxmlformats.org/officeDocument/2006/relationships/image" Target="../media/image306.png"/><Relationship Id="rId7" Type="http://schemas.openxmlformats.org/officeDocument/2006/relationships/image" Target="../media/image295.png"/><Relationship Id="rId12" Type="http://schemas.openxmlformats.org/officeDocument/2006/relationships/image" Target="../media/image300.png"/><Relationship Id="rId17" Type="http://schemas.openxmlformats.org/officeDocument/2006/relationships/image" Target="../media/image305.png"/><Relationship Id="rId25" Type="http://schemas.openxmlformats.org/officeDocument/2006/relationships/image" Target="../media/image310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04.png"/><Relationship Id="rId20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299.png"/><Relationship Id="rId24" Type="http://schemas.openxmlformats.org/officeDocument/2006/relationships/image" Target="../media/image309.png"/><Relationship Id="rId5" Type="http://schemas.openxmlformats.org/officeDocument/2006/relationships/image" Target="../media/image293.png"/><Relationship Id="rId15" Type="http://schemas.openxmlformats.org/officeDocument/2006/relationships/image" Target="../media/image303.png"/><Relationship Id="rId23" Type="http://schemas.openxmlformats.org/officeDocument/2006/relationships/image" Target="../media/image308.png"/><Relationship Id="rId10" Type="http://schemas.openxmlformats.org/officeDocument/2006/relationships/image" Target="../media/image298.png"/><Relationship Id="rId19" Type="http://schemas.openxmlformats.org/officeDocument/2006/relationships/image" Target="../media/image312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Relationship Id="rId14" Type="http://schemas.openxmlformats.org/officeDocument/2006/relationships/image" Target="../media/image302.png"/><Relationship Id="rId22" Type="http://schemas.openxmlformats.org/officeDocument/2006/relationships/image" Target="../media/image30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314.png"/><Relationship Id="rId7" Type="http://schemas.openxmlformats.org/officeDocument/2006/relationships/image" Target="../media/image15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27.png"/><Relationship Id="rId5" Type="http://schemas.openxmlformats.org/officeDocument/2006/relationships/image" Target="../media/image159.png"/><Relationship Id="rId10" Type="http://schemas.openxmlformats.org/officeDocument/2006/relationships/image" Target="../media/image168.png"/><Relationship Id="rId4" Type="http://schemas.openxmlformats.org/officeDocument/2006/relationships/image" Target="../media/image315.png"/><Relationship Id="rId9" Type="http://schemas.openxmlformats.org/officeDocument/2006/relationships/image" Target="../media/image31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9.png"/><Relationship Id="rId3" Type="http://schemas.openxmlformats.org/officeDocument/2006/relationships/image" Target="../media/image156.png"/><Relationship Id="rId7" Type="http://schemas.openxmlformats.org/officeDocument/2006/relationships/image" Target="../media/image150.png"/><Relationship Id="rId12" Type="http://schemas.openxmlformats.org/officeDocument/2006/relationships/image" Target="../media/image3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89.png"/><Relationship Id="rId5" Type="http://schemas.openxmlformats.org/officeDocument/2006/relationships/image" Target="../media/image168.png"/><Relationship Id="rId10" Type="http://schemas.openxmlformats.org/officeDocument/2006/relationships/image" Target="../media/image87.png"/><Relationship Id="rId4" Type="http://schemas.openxmlformats.org/officeDocument/2006/relationships/image" Target="../media/image316.png"/><Relationship Id="rId9" Type="http://schemas.openxmlformats.org/officeDocument/2006/relationships/image" Target="../media/image3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9.png"/><Relationship Id="rId3" Type="http://schemas.openxmlformats.org/officeDocument/2006/relationships/image" Target="../media/image156.png"/><Relationship Id="rId7" Type="http://schemas.openxmlformats.org/officeDocument/2006/relationships/image" Target="../media/image150.png"/><Relationship Id="rId12" Type="http://schemas.openxmlformats.org/officeDocument/2006/relationships/image" Target="../media/image3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89.png"/><Relationship Id="rId5" Type="http://schemas.openxmlformats.org/officeDocument/2006/relationships/image" Target="../media/image168.png"/><Relationship Id="rId10" Type="http://schemas.openxmlformats.org/officeDocument/2006/relationships/image" Target="../media/image87.png"/><Relationship Id="rId4" Type="http://schemas.openxmlformats.org/officeDocument/2006/relationships/image" Target="../media/image316.png"/><Relationship Id="rId9" Type="http://schemas.openxmlformats.org/officeDocument/2006/relationships/image" Target="../media/image31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2.png"/><Relationship Id="rId4" Type="http://schemas.openxmlformats.org/officeDocument/2006/relationships/image" Target="../media/image32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3.png"/><Relationship Id="rId5" Type="http://schemas.openxmlformats.org/officeDocument/2006/relationships/image" Target="../media/image322.png"/><Relationship Id="rId4" Type="http://schemas.openxmlformats.org/officeDocument/2006/relationships/image" Target="../media/image32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3.png"/><Relationship Id="rId5" Type="http://schemas.openxmlformats.org/officeDocument/2006/relationships/image" Target="../media/image322.png"/><Relationship Id="rId4" Type="http://schemas.openxmlformats.org/officeDocument/2006/relationships/image" Target="../media/image32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8.png"/><Relationship Id="rId3" Type="http://schemas.openxmlformats.org/officeDocument/2006/relationships/image" Target="../media/image26.png"/><Relationship Id="rId7" Type="http://schemas.openxmlformats.org/officeDocument/2006/relationships/image" Target="../media/image159.png"/><Relationship Id="rId12" Type="http://schemas.openxmlformats.org/officeDocument/2006/relationships/image" Target="../media/image3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326.png"/><Relationship Id="rId5" Type="http://schemas.openxmlformats.org/officeDocument/2006/relationships/image" Target="../media/image168.png"/><Relationship Id="rId10" Type="http://schemas.openxmlformats.org/officeDocument/2006/relationships/image" Target="../media/image325.png"/><Relationship Id="rId4" Type="http://schemas.openxmlformats.org/officeDocument/2006/relationships/image" Target="../media/image316.png"/><Relationship Id="rId9" Type="http://schemas.openxmlformats.org/officeDocument/2006/relationships/image" Target="../media/image324.png"/><Relationship Id="rId14" Type="http://schemas.openxmlformats.org/officeDocument/2006/relationships/image" Target="../media/image32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3" Type="http://schemas.openxmlformats.org/officeDocument/2006/relationships/image" Target="../media/image330.png"/><Relationship Id="rId7" Type="http://schemas.openxmlformats.org/officeDocument/2006/relationships/image" Target="../media/image3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png"/><Relationship Id="rId3" Type="http://schemas.openxmlformats.org/officeDocument/2006/relationships/image" Target="../media/image26.png"/><Relationship Id="rId7" Type="http://schemas.openxmlformats.org/officeDocument/2006/relationships/image" Target="../media/image337.png"/><Relationship Id="rId12" Type="http://schemas.openxmlformats.org/officeDocument/2006/relationships/image" Target="../media/image3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11" Type="http://schemas.openxmlformats.org/officeDocument/2006/relationships/image" Target="../media/image341.png"/><Relationship Id="rId5" Type="http://schemas.openxmlformats.org/officeDocument/2006/relationships/image" Target="../media/image150.png"/><Relationship Id="rId10" Type="http://schemas.openxmlformats.org/officeDocument/2006/relationships/image" Target="../media/image340.png"/><Relationship Id="rId4" Type="http://schemas.openxmlformats.org/officeDocument/2006/relationships/image" Target="../media/image87.png"/><Relationship Id="rId9" Type="http://schemas.openxmlformats.org/officeDocument/2006/relationships/image" Target="../media/image3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15.png"/><Relationship Id="rId2" Type="http://schemas.openxmlformats.org/officeDocument/2006/relationships/image" Target="../media/image9.png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3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13" Type="http://schemas.openxmlformats.org/officeDocument/2006/relationships/image" Target="../media/image354.png"/><Relationship Id="rId3" Type="http://schemas.openxmlformats.org/officeDocument/2006/relationships/image" Target="../media/image345.png"/><Relationship Id="rId7" Type="http://schemas.openxmlformats.org/officeDocument/2006/relationships/image" Target="../media/image348.png"/><Relationship Id="rId12" Type="http://schemas.openxmlformats.org/officeDocument/2006/relationships/image" Target="../media/image353.png"/><Relationship Id="rId2" Type="http://schemas.openxmlformats.org/officeDocument/2006/relationships/image" Target="../media/image46.png"/><Relationship Id="rId16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352.png"/><Relationship Id="rId5" Type="http://schemas.openxmlformats.org/officeDocument/2006/relationships/image" Target="../media/image347.png"/><Relationship Id="rId15" Type="http://schemas.openxmlformats.org/officeDocument/2006/relationships/image" Target="../media/image356.png"/><Relationship Id="rId10" Type="http://schemas.openxmlformats.org/officeDocument/2006/relationships/image" Target="../media/image351.png"/><Relationship Id="rId4" Type="http://schemas.openxmlformats.org/officeDocument/2006/relationships/image" Target="../media/image346.png"/><Relationship Id="rId9" Type="http://schemas.openxmlformats.org/officeDocument/2006/relationships/image" Target="../media/image350.png"/><Relationship Id="rId14" Type="http://schemas.openxmlformats.org/officeDocument/2006/relationships/image" Target="../media/image355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9.png"/><Relationship Id="rId3" Type="http://schemas.openxmlformats.org/officeDocument/2006/relationships/image" Target="../media/image345.png"/><Relationship Id="rId7" Type="http://schemas.openxmlformats.org/officeDocument/2006/relationships/image" Target="../media/image351.png"/><Relationship Id="rId12" Type="http://schemas.openxmlformats.org/officeDocument/2006/relationships/image" Target="../media/image3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350.png"/><Relationship Id="rId5" Type="http://schemas.openxmlformats.org/officeDocument/2006/relationships/image" Target="../media/image347.png"/><Relationship Id="rId10" Type="http://schemas.openxmlformats.org/officeDocument/2006/relationships/image" Target="../media/image349.png"/><Relationship Id="rId4" Type="http://schemas.openxmlformats.org/officeDocument/2006/relationships/image" Target="../media/image346.png"/><Relationship Id="rId9" Type="http://schemas.openxmlformats.org/officeDocument/2006/relationships/image" Target="../media/image348.png"/><Relationship Id="rId14" Type="http://schemas.openxmlformats.org/officeDocument/2006/relationships/image" Target="../media/image36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9.png"/><Relationship Id="rId3" Type="http://schemas.openxmlformats.org/officeDocument/2006/relationships/image" Target="../media/image345.png"/><Relationship Id="rId7" Type="http://schemas.openxmlformats.org/officeDocument/2006/relationships/image" Target="../media/image351.png"/><Relationship Id="rId12" Type="http://schemas.openxmlformats.org/officeDocument/2006/relationships/image" Target="../media/image358.png"/><Relationship Id="rId17" Type="http://schemas.openxmlformats.org/officeDocument/2006/relationships/image" Target="../media/image363.png"/><Relationship Id="rId2" Type="http://schemas.openxmlformats.org/officeDocument/2006/relationships/image" Target="../media/image46.png"/><Relationship Id="rId16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350.png"/><Relationship Id="rId5" Type="http://schemas.openxmlformats.org/officeDocument/2006/relationships/image" Target="../media/image347.png"/><Relationship Id="rId15" Type="http://schemas.openxmlformats.org/officeDocument/2006/relationships/image" Target="../media/image361.png"/><Relationship Id="rId10" Type="http://schemas.openxmlformats.org/officeDocument/2006/relationships/image" Target="../media/image349.png"/><Relationship Id="rId4" Type="http://schemas.openxmlformats.org/officeDocument/2006/relationships/image" Target="../media/image346.png"/><Relationship Id="rId9" Type="http://schemas.openxmlformats.org/officeDocument/2006/relationships/image" Target="../media/image348.png"/><Relationship Id="rId14" Type="http://schemas.openxmlformats.org/officeDocument/2006/relationships/image" Target="../media/image36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9.png"/><Relationship Id="rId18" Type="http://schemas.openxmlformats.org/officeDocument/2006/relationships/image" Target="../media/image364.png"/><Relationship Id="rId3" Type="http://schemas.openxmlformats.org/officeDocument/2006/relationships/image" Target="../media/image345.png"/><Relationship Id="rId21" Type="http://schemas.openxmlformats.org/officeDocument/2006/relationships/image" Target="../media/image367.png"/><Relationship Id="rId7" Type="http://schemas.openxmlformats.org/officeDocument/2006/relationships/image" Target="../media/image351.png"/><Relationship Id="rId12" Type="http://schemas.openxmlformats.org/officeDocument/2006/relationships/image" Target="../media/image358.png"/><Relationship Id="rId17" Type="http://schemas.openxmlformats.org/officeDocument/2006/relationships/image" Target="../media/image363.png"/><Relationship Id="rId2" Type="http://schemas.openxmlformats.org/officeDocument/2006/relationships/image" Target="../media/image46.png"/><Relationship Id="rId16" Type="http://schemas.openxmlformats.org/officeDocument/2006/relationships/image" Target="../media/image362.png"/><Relationship Id="rId20" Type="http://schemas.openxmlformats.org/officeDocument/2006/relationships/image" Target="../media/image3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350.png"/><Relationship Id="rId5" Type="http://schemas.openxmlformats.org/officeDocument/2006/relationships/image" Target="../media/image347.png"/><Relationship Id="rId15" Type="http://schemas.openxmlformats.org/officeDocument/2006/relationships/image" Target="../media/image361.png"/><Relationship Id="rId10" Type="http://schemas.openxmlformats.org/officeDocument/2006/relationships/image" Target="../media/image349.png"/><Relationship Id="rId19" Type="http://schemas.openxmlformats.org/officeDocument/2006/relationships/image" Target="../media/image365.png"/><Relationship Id="rId4" Type="http://schemas.openxmlformats.org/officeDocument/2006/relationships/image" Target="../media/image346.png"/><Relationship Id="rId9" Type="http://schemas.openxmlformats.org/officeDocument/2006/relationships/image" Target="../media/image348.png"/><Relationship Id="rId14" Type="http://schemas.openxmlformats.org/officeDocument/2006/relationships/image" Target="../media/image36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9.png"/><Relationship Id="rId18" Type="http://schemas.openxmlformats.org/officeDocument/2006/relationships/image" Target="../media/image364.png"/><Relationship Id="rId3" Type="http://schemas.openxmlformats.org/officeDocument/2006/relationships/image" Target="../media/image345.png"/><Relationship Id="rId21" Type="http://schemas.openxmlformats.org/officeDocument/2006/relationships/image" Target="../media/image367.png"/><Relationship Id="rId7" Type="http://schemas.openxmlformats.org/officeDocument/2006/relationships/image" Target="../media/image351.png"/><Relationship Id="rId12" Type="http://schemas.openxmlformats.org/officeDocument/2006/relationships/image" Target="../media/image358.png"/><Relationship Id="rId17" Type="http://schemas.openxmlformats.org/officeDocument/2006/relationships/image" Target="../media/image363.png"/><Relationship Id="rId2" Type="http://schemas.openxmlformats.org/officeDocument/2006/relationships/image" Target="../media/image46.png"/><Relationship Id="rId16" Type="http://schemas.openxmlformats.org/officeDocument/2006/relationships/image" Target="../media/image362.png"/><Relationship Id="rId20" Type="http://schemas.openxmlformats.org/officeDocument/2006/relationships/image" Target="../media/image3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350.png"/><Relationship Id="rId5" Type="http://schemas.openxmlformats.org/officeDocument/2006/relationships/image" Target="../media/image347.png"/><Relationship Id="rId15" Type="http://schemas.openxmlformats.org/officeDocument/2006/relationships/image" Target="../media/image361.png"/><Relationship Id="rId23" Type="http://schemas.openxmlformats.org/officeDocument/2006/relationships/image" Target="../media/image369.png"/><Relationship Id="rId10" Type="http://schemas.openxmlformats.org/officeDocument/2006/relationships/image" Target="../media/image349.png"/><Relationship Id="rId19" Type="http://schemas.openxmlformats.org/officeDocument/2006/relationships/image" Target="../media/image365.png"/><Relationship Id="rId4" Type="http://schemas.openxmlformats.org/officeDocument/2006/relationships/image" Target="../media/image346.png"/><Relationship Id="rId9" Type="http://schemas.openxmlformats.org/officeDocument/2006/relationships/image" Target="../media/image348.png"/><Relationship Id="rId14" Type="http://schemas.openxmlformats.org/officeDocument/2006/relationships/image" Target="../media/image360.png"/><Relationship Id="rId22" Type="http://schemas.openxmlformats.org/officeDocument/2006/relationships/image" Target="../media/image36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501122" cy="1470025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solidFill>
                  <a:srgbClr val="0000FF"/>
                </a:solidFill>
              </a:rPr>
              <a:t>超対称性模型における</a:t>
            </a:r>
            <a:r>
              <a:rPr lang="en-US" altLang="ja-JP" b="1" dirty="0" smtClean="0">
                <a:solidFill>
                  <a:srgbClr val="0000FF"/>
                </a:solidFill>
              </a:rPr>
              <a:t/>
            </a:r>
            <a:br>
              <a:rPr lang="en-US" altLang="ja-JP" b="1" dirty="0" smtClean="0">
                <a:solidFill>
                  <a:srgbClr val="0000FF"/>
                </a:solidFill>
              </a:rPr>
            </a:br>
            <a:r>
              <a:rPr lang="ja-JP" altLang="en-US" b="1" dirty="0" smtClean="0">
                <a:solidFill>
                  <a:srgbClr val="0000FF"/>
                </a:solidFill>
              </a:rPr>
              <a:t>フレーバーの破れと現象論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4553" y="333440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桜井一樹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6230" y="4405978"/>
            <a:ext cx="556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ym typeface="Wingdings" pitchFamily="2" charset="2"/>
              </a:rPr>
              <a:t>(</a:t>
            </a:r>
            <a:r>
              <a:rPr kumimoji="1" lang="ja-JP" altLang="en-US" sz="2800" dirty="0" smtClean="0">
                <a:sym typeface="Wingdings" pitchFamily="2" charset="2"/>
              </a:rPr>
              <a:t>名大（</a:t>
            </a:r>
            <a:r>
              <a:rPr kumimoji="1" lang="en-US" altLang="ja-JP" sz="2800" dirty="0" smtClean="0">
                <a:sym typeface="Wingdings" pitchFamily="2" charset="2"/>
              </a:rPr>
              <a:t>E</a:t>
            </a:r>
            <a:r>
              <a:rPr kumimoji="1" lang="ja-JP" altLang="en-US" sz="2800" dirty="0" smtClean="0">
                <a:sym typeface="Wingdings" pitchFamily="2" charset="2"/>
              </a:rPr>
              <a:t>研）</a:t>
            </a:r>
            <a:r>
              <a:rPr kumimoji="1" lang="en-US" altLang="ja-JP" sz="2800" dirty="0" smtClean="0">
                <a:sym typeface="Wingdings" pitchFamily="2" charset="2"/>
              </a:rPr>
              <a:t> KEK</a:t>
            </a:r>
            <a:r>
              <a:rPr lang="ja-JP" altLang="en-US" sz="2800" dirty="0">
                <a:sym typeface="Wingdings" pitchFamily="2" charset="2"/>
              </a:rPr>
              <a:t> </a:t>
            </a:r>
            <a:r>
              <a:rPr lang="en-US" altLang="ja-JP" sz="2800" dirty="0" smtClean="0">
                <a:sym typeface="Wingdings" pitchFamily="2" charset="2"/>
              </a:rPr>
              <a:t> Cambridge U. 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0298" y="6286520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dirty="0" smtClean="0"/>
              <a:t>2009/3/26     </a:t>
            </a:r>
            <a:r>
              <a:rPr lang="ja-JP" altLang="en-US" sz="2000" dirty="0" smtClean="0"/>
              <a:t>タウ・レプトン物理研究センター研究報告会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角丸四角形 49"/>
          <p:cNvSpPr/>
          <p:nvPr/>
        </p:nvSpPr>
        <p:spPr>
          <a:xfrm>
            <a:off x="214282" y="3929066"/>
            <a:ext cx="8786874" cy="25717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214282" y="2357430"/>
            <a:ext cx="7929618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Introduction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4282" y="1071546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超対称</a:t>
            </a:r>
            <a:r>
              <a:rPr lang="ja-JP" altLang="en-US" sz="2400" b="1" dirty="0" smtClean="0"/>
              <a:t>模型の検証可能性：</a:t>
            </a:r>
            <a:endParaRPr kumimoji="1" lang="ja-JP" altLang="en-US" sz="2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4282" y="178592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①：</a:t>
            </a:r>
            <a:endParaRPr kumimoji="1" lang="ja-JP" altLang="en-US" sz="2800" dirty="0"/>
          </a:p>
        </p:txBody>
      </p:sp>
      <p:grpSp>
        <p:nvGrpSpPr>
          <p:cNvPr id="2" name="グループ化 24"/>
          <p:cNvGrpSpPr/>
          <p:nvPr/>
        </p:nvGrpSpPr>
        <p:grpSpPr>
          <a:xfrm>
            <a:off x="928662" y="2480540"/>
            <a:ext cx="4359898" cy="461665"/>
            <a:chOff x="2143108" y="1928802"/>
            <a:chExt cx="4359898" cy="46166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3143240" y="1928802"/>
              <a:ext cx="33597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は</a:t>
              </a:r>
              <a:r>
                <a:rPr kumimoji="1" lang="en-US" altLang="ja-JP" sz="2400" dirty="0" smtClean="0"/>
                <a:t>weak scale</a:t>
              </a:r>
              <a:r>
                <a:rPr kumimoji="1" lang="ja-JP" altLang="en-US" sz="2400" dirty="0" smtClean="0"/>
                <a:t>付近に存在</a:t>
              </a:r>
              <a:endParaRPr kumimoji="1" lang="ja-JP" altLang="en-US" sz="2400" dirty="0"/>
            </a:p>
          </p:txBody>
        </p:sp>
        <p:pic>
          <p:nvPicPr>
            <p:cNvPr id="17411" name="Picture 3" descr="\begin{align*}&#10;  m_{\widetilde t}, m_{\widetilde g}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2071678"/>
              <a:ext cx="1000132" cy="250033"/>
            </a:xfrm>
            <a:prstGeom prst="rect">
              <a:avLst/>
            </a:prstGeom>
            <a:noFill/>
          </p:spPr>
        </p:pic>
      </p:grpSp>
      <p:sp>
        <p:nvSpPr>
          <p:cNvPr id="26" name="テキスト ボックス 25"/>
          <p:cNvSpPr txBox="1"/>
          <p:nvPr/>
        </p:nvSpPr>
        <p:spPr>
          <a:xfrm>
            <a:off x="785786" y="185736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超対称粒子の直接生成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5286380" y="2513577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30100" y="2428868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LHC, ILC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4282" y="34290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②</a:t>
            </a:r>
            <a:r>
              <a:rPr kumimoji="1" lang="ja-JP" altLang="en-US" sz="2800" dirty="0" smtClean="0"/>
              <a:t>：</a:t>
            </a:r>
            <a:endParaRPr kumimoji="1" lang="ja-JP" altLang="en-US" sz="28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85786" y="3500438"/>
            <a:ext cx="3018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FCNC</a:t>
            </a:r>
            <a:r>
              <a:rPr kumimoji="1" lang="ja-JP" altLang="en-US" sz="2400" b="1" dirty="0" smtClean="0">
                <a:solidFill>
                  <a:srgbClr val="0000FF"/>
                </a:solidFill>
              </a:rPr>
              <a:t>過程の精密測定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0034" y="4038905"/>
            <a:ext cx="3177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標準模型では</a:t>
            </a:r>
            <a:r>
              <a:rPr kumimoji="1" lang="en-US" altLang="ja-JP" sz="2400" dirty="0" smtClean="0"/>
              <a:t>FCNC</a:t>
            </a:r>
            <a:r>
              <a:rPr kumimoji="1" lang="ja-JP" altLang="en-US" sz="2400" dirty="0" smtClean="0"/>
              <a:t>は、</a:t>
            </a:r>
            <a:endParaRPr kumimoji="1" lang="ja-JP" altLang="en-US" sz="2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1472" y="4610409"/>
            <a:ext cx="846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sym typeface="Wingdings" pitchFamily="2" charset="2"/>
              </a:rPr>
              <a:t> </a:t>
            </a:r>
            <a:r>
              <a:rPr lang="en-US" altLang="ja-JP" sz="2400" b="1" dirty="0" smtClean="0">
                <a:solidFill>
                  <a:srgbClr val="008000"/>
                </a:solidFill>
                <a:sym typeface="Wingdings" pitchFamily="2" charset="2"/>
              </a:rPr>
              <a:t>Loop diagram </a:t>
            </a:r>
            <a:r>
              <a:rPr lang="ja-JP" altLang="en-US" sz="2400" b="1" dirty="0" smtClean="0">
                <a:solidFill>
                  <a:srgbClr val="008000"/>
                </a:solidFill>
                <a:sym typeface="Wingdings" pitchFamily="2" charset="2"/>
              </a:rPr>
              <a:t>で現れる </a:t>
            </a:r>
            <a:r>
              <a:rPr lang="en-US" altLang="ja-JP" sz="2400" dirty="0" smtClean="0">
                <a:sym typeface="Wingdings" pitchFamily="2" charset="2"/>
              </a:rPr>
              <a:t> </a:t>
            </a:r>
            <a:r>
              <a:rPr lang="ja-JP" altLang="en-US" sz="2400" dirty="0" smtClean="0"/>
              <a:t>フレーバーを破る相互作用は</a:t>
            </a:r>
            <a:r>
              <a:rPr lang="en-US" altLang="ja-JP" sz="2400" dirty="0" smtClean="0"/>
              <a:t>CC</a:t>
            </a:r>
            <a:r>
              <a:rPr lang="ja-JP" altLang="en-US" sz="2400" dirty="0" smtClean="0"/>
              <a:t>だけ</a:t>
            </a:r>
            <a:endParaRPr kumimoji="1" lang="ja-JP" altLang="en-US" sz="2000" dirty="0"/>
          </a:p>
        </p:txBody>
      </p:sp>
      <p:pic>
        <p:nvPicPr>
          <p:cNvPr id="17414" name="Picture 6" descr="\begin{align*}&#10;  \lambda^n,~(m_f^2/m_W^2)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699" y="5205259"/>
            <a:ext cx="1785950" cy="366881"/>
          </a:xfrm>
          <a:prstGeom prst="rect">
            <a:avLst/>
          </a:prstGeom>
          <a:noFill/>
        </p:spPr>
      </p:pic>
      <p:sp>
        <p:nvSpPr>
          <p:cNvPr id="44" name="テキスト ボックス 43"/>
          <p:cNvSpPr txBox="1"/>
          <p:nvPr/>
        </p:nvSpPr>
        <p:spPr>
          <a:xfrm>
            <a:off x="562947" y="5143512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　　　　　　　　　</a:t>
            </a:r>
            <a:r>
              <a:rPr lang="ja-JP" altLang="en-US" sz="2400" dirty="0" smtClean="0">
                <a:solidFill>
                  <a:srgbClr val="008000"/>
                </a:solidFill>
              </a:rPr>
              <a:t>  </a:t>
            </a:r>
            <a:r>
              <a:rPr lang="ja-JP" altLang="en-US" sz="2400" b="1" dirty="0" smtClean="0">
                <a:solidFill>
                  <a:srgbClr val="008000"/>
                </a:solidFill>
              </a:rPr>
              <a:t>の因子に比例</a:t>
            </a:r>
            <a:endParaRPr kumimoji="1" lang="ja-JP" altLang="en-US" sz="2400" b="1" dirty="0">
              <a:solidFill>
                <a:srgbClr val="008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357290" y="5824855"/>
            <a:ext cx="766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新物理</a:t>
            </a:r>
            <a:r>
              <a:rPr lang="ja-JP" altLang="en-US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の効果が見えやすい！ </a:t>
            </a:r>
            <a:r>
              <a:rPr lang="en-US" altLang="ja-JP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MEG, B-factory, </a:t>
            </a:r>
            <a:r>
              <a:rPr lang="en-US" altLang="ja-JP" sz="2400" dirty="0" err="1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LHCb</a:t>
            </a:r>
            <a:r>
              <a:rPr lang="en-US" altLang="ja-JP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, ..</a:t>
            </a:r>
            <a:endParaRPr kumimoji="1" lang="ja-JP" altLang="en-US" sz="2400" dirty="0">
              <a:solidFill>
                <a:srgbClr val="0000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8" name="右矢印 47"/>
          <p:cNvSpPr/>
          <p:nvPr/>
        </p:nvSpPr>
        <p:spPr>
          <a:xfrm>
            <a:off x="857224" y="5824855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SUSY Flavor &amp; CP </a:t>
            </a:r>
            <a:r>
              <a:rPr kumimoji="1" lang="ja-JP" altLang="en-US" b="1" dirty="0" smtClean="0">
                <a:solidFill>
                  <a:srgbClr val="0000FF"/>
                </a:solidFill>
              </a:rPr>
              <a:t>問題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596" y="928670"/>
            <a:ext cx="782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超対称性は破れている</a:t>
            </a:r>
            <a:r>
              <a:rPr lang="en-US" altLang="ja-JP" sz="2400" b="1" dirty="0" smtClean="0"/>
              <a:t>. </a:t>
            </a:r>
            <a:r>
              <a:rPr lang="ja-JP" altLang="en-US" sz="2000" b="1" dirty="0" smtClean="0"/>
              <a:t>・・・</a:t>
            </a:r>
            <a:r>
              <a:rPr kumimoji="1" lang="ja-JP" altLang="en-US" sz="2000" b="1" dirty="0" smtClean="0"/>
              <a:t>スフェルミオンやゲージーノは未発見</a:t>
            </a:r>
            <a:r>
              <a:rPr kumimoji="1" lang="en-US" altLang="ja-JP" sz="2000" b="1" dirty="0" smtClean="0"/>
              <a:t>. </a:t>
            </a:r>
            <a:endParaRPr kumimoji="1" lang="ja-JP" altLang="en-US" sz="20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28926" y="1500174"/>
            <a:ext cx="471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(SU(3)</a:t>
            </a:r>
            <a:r>
              <a:rPr lang="en-US" altLang="ja-JP" baseline="-25000" dirty="0" smtClean="0"/>
              <a:t>C</a:t>
            </a:r>
            <a:r>
              <a:rPr kumimoji="1" lang="en-US" altLang="ja-JP" dirty="0" smtClean="0"/>
              <a:t>×SU(2)</a:t>
            </a:r>
            <a:r>
              <a:rPr kumimoji="1" lang="en-US" altLang="ja-JP" baseline="-25000" dirty="0" smtClean="0"/>
              <a:t>L</a:t>
            </a:r>
            <a:r>
              <a:rPr kumimoji="1" lang="en-US" altLang="ja-JP" dirty="0" smtClean="0"/>
              <a:t>×U(1)</a:t>
            </a:r>
            <a:r>
              <a:rPr kumimoji="1" lang="en-US" altLang="ja-JP" baseline="-25000" dirty="0" smtClean="0"/>
              <a:t>Y</a:t>
            </a:r>
            <a:r>
              <a:rPr kumimoji="1" lang="en-US" altLang="ja-JP" dirty="0" smtClean="0"/>
              <a:t>  </a:t>
            </a:r>
            <a:r>
              <a:rPr lang="ja-JP" altLang="en-US" dirty="0" smtClean="0"/>
              <a:t>不変な形で導入できる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4357686" y="2525926"/>
            <a:ext cx="28575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428596" y="1467137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ym typeface="Wingdings" pitchFamily="2" charset="2"/>
              </a:rPr>
              <a:t>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質量項を加える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1571604" y="2071678"/>
            <a:ext cx="5786478" cy="522975"/>
            <a:chOff x="642910" y="2266946"/>
            <a:chExt cx="6534164" cy="590550"/>
          </a:xfrm>
        </p:grpSpPr>
        <p:pic>
          <p:nvPicPr>
            <p:cNvPr id="183297" name="Picture 1" descr="\begin{align*}&#10;  {\cal L}={\cal L}_{\rm SUSY}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2357430"/>
              <a:ext cx="1876425" cy="323850"/>
            </a:xfrm>
            <a:prstGeom prst="rect">
              <a:avLst/>
            </a:prstGeom>
            <a:noFill/>
          </p:spPr>
        </p:pic>
        <p:pic>
          <p:nvPicPr>
            <p:cNvPr id="183301" name="Picture 5" descr="\begin{align*}&#10;  +(m^2_{\tilde f})_{ij} \tilde f_i^* \tilde f_j + m_{\tilde g} \tilde g \tilde g +\cdots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3174" y="2266946"/>
              <a:ext cx="4533900" cy="590550"/>
            </a:xfrm>
            <a:prstGeom prst="rect">
              <a:avLst/>
            </a:prstGeom>
            <a:noFill/>
          </p:spPr>
        </p:pic>
      </p:grpSp>
      <p:grpSp>
        <p:nvGrpSpPr>
          <p:cNvPr id="4" name="グループ化 36"/>
          <p:cNvGrpSpPr/>
          <p:nvPr/>
        </p:nvGrpSpPr>
        <p:grpSpPr>
          <a:xfrm>
            <a:off x="857224" y="2571744"/>
            <a:ext cx="3268202" cy="3390623"/>
            <a:chOff x="857224" y="2571744"/>
            <a:chExt cx="3268202" cy="3390623"/>
          </a:xfrm>
        </p:grpSpPr>
        <p:grpSp>
          <p:nvGrpSpPr>
            <p:cNvPr id="6" name="グループ化 97"/>
            <p:cNvGrpSpPr/>
            <p:nvPr/>
          </p:nvGrpSpPr>
          <p:grpSpPr>
            <a:xfrm>
              <a:off x="857224" y="3357562"/>
              <a:ext cx="3143272" cy="1299812"/>
              <a:chOff x="857224" y="3357562"/>
              <a:chExt cx="3143272" cy="1299812"/>
            </a:xfrm>
          </p:grpSpPr>
          <p:grpSp>
            <p:nvGrpSpPr>
              <p:cNvPr id="7" name="グループ化 86"/>
              <p:cNvGrpSpPr/>
              <p:nvPr/>
            </p:nvGrpSpPr>
            <p:grpSpPr>
              <a:xfrm>
                <a:off x="857224" y="3357562"/>
                <a:ext cx="3143272" cy="1299812"/>
                <a:chOff x="5409364" y="2931492"/>
                <a:chExt cx="3448916" cy="1426202"/>
              </a:xfrm>
            </p:grpSpPr>
            <p:sp>
              <p:nvSpPr>
                <p:cNvPr id="88" name="正方形/長方形 87"/>
                <p:cNvSpPr/>
                <p:nvPr/>
              </p:nvSpPr>
              <p:spPr>
                <a:xfrm>
                  <a:off x="8429652" y="3571876"/>
                  <a:ext cx="428628" cy="35719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正方形/長方形 88"/>
                <p:cNvSpPr/>
                <p:nvPr/>
              </p:nvSpPr>
              <p:spPr>
                <a:xfrm>
                  <a:off x="5409364" y="3571876"/>
                  <a:ext cx="357190" cy="35719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0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705496" y="2931492"/>
                  <a:ext cx="2867032" cy="1426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91" name="円/楕円 90"/>
                <p:cNvSpPr/>
                <p:nvPr/>
              </p:nvSpPr>
              <p:spPr>
                <a:xfrm>
                  <a:off x="5480802" y="3214686"/>
                  <a:ext cx="285752" cy="107157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円/楕円 91"/>
                <p:cNvSpPr/>
                <p:nvPr/>
              </p:nvSpPr>
              <p:spPr>
                <a:xfrm>
                  <a:off x="8429652" y="3214686"/>
                  <a:ext cx="285752" cy="107157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3" name="Picture 3" descr="\begin{align*}&#10; K^0&#10;\end{align*}&#10;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409365" y="3586828"/>
                  <a:ext cx="377081" cy="268307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4" descr="\begin{align*}&#10; \overline{K^0}&#10;\end{align*}&#10;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8444942" y="3586828"/>
                  <a:ext cx="413338" cy="275559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96" name="円/楕円 95"/>
              <p:cNvSpPr/>
              <p:nvPr/>
            </p:nvSpPr>
            <p:spPr>
              <a:xfrm>
                <a:off x="2340000" y="4500570"/>
                <a:ext cx="126358" cy="1313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2340000" y="3600000"/>
                <a:ext cx="126358" cy="1313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9" name="直線矢印コネクタ 98"/>
            <p:cNvCxnSpPr/>
            <p:nvPr/>
          </p:nvCxnSpPr>
          <p:spPr>
            <a:xfrm flipV="1">
              <a:off x="2428860" y="2571744"/>
              <a:ext cx="1428760" cy="100013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テキスト ボックス 100"/>
            <p:cNvSpPr txBox="1"/>
            <p:nvPr/>
          </p:nvSpPr>
          <p:spPr>
            <a:xfrm>
              <a:off x="1571604" y="2671700"/>
              <a:ext cx="1905073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Flavor changing 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857224" y="5000636"/>
              <a:ext cx="3268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FCNC</a:t>
              </a:r>
              <a:r>
                <a:rPr kumimoji="1" lang="ja-JP" altLang="en-US" sz="2400" b="1" dirty="0" smtClean="0">
                  <a:solidFill>
                    <a:srgbClr val="FF0000"/>
                  </a:solidFill>
                </a:rPr>
                <a:t>が大きくなりすぎる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1082100" y="5500702"/>
              <a:ext cx="2632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（</a:t>
              </a:r>
              <a:r>
                <a:rPr kumimoji="1" lang="en-US" altLang="ja-JP" sz="2400" dirty="0" smtClean="0"/>
                <a:t>SUSY Flavor </a:t>
              </a:r>
              <a:r>
                <a:rPr kumimoji="1" lang="ja-JP" altLang="en-US" sz="2400" dirty="0" smtClean="0"/>
                <a:t>問題）</a:t>
              </a:r>
              <a:endParaRPr kumimoji="1" lang="ja-JP" altLang="en-US" sz="2400" dirty="0"/>
            </a:p>
          </p:txBody>
        </p:sp>
      </p:grpSp>
      <p:grpSp>
        <p:nvGrpSpPr>
          <p:cNvPr id="8" name="グループ化 37"/>
          <p:cNvGrpSpPr/>
          <p:nvPr/>
        </p:nvGrpSpPr>
        <p:grpSpPr>
          <a:xfrm>
            <a:off x="4214810" y="2500306"/>
            <a:ext cx="3998836" cy="3462061"/>
            <a:chOff x="4214810" y="2500306"/>
            <a:chExt cx="3998836" cy="3462061"/>
          </a:xfrm>
        </p:grpSpPr>
        <p:grpSp>
          <p:nvGrpSpPr>
            <p:cNvPr id="9" name="グループ化 13"/>
            <p:cNvGrpSpPr/>
            <p:nvPr/>
          </p:nvGrpSpPr>
          <p:grpSpPr>
            <a:xfrm>
              <a:off x="4929190" y="2857496"/>
              <a:ext cx="2714644" cy="1848196"/>
              <a:chOff x="5717341" y="4500569"/>
              <a:chExt cx="3069501" cy="2010355"/>
            </a:xfrm>
          </p:grpSpPr>
          <p:pic>
            <p:nvPicPr>
              <p:cNvPr id="68" name="Picture 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717341" y="4500569"/>
                <a:ext cx="3069501" cy="2010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9" name="円/楕円 68"/>
              <p:cNvSpPr/>
              <p:nvPr/>
            </p:nvSpPr>
            <p:spPr>
              <a:xfrm>
                <a:off x="7215206" y="5143512"/>
                <a:ext cx="142876" cy="14287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7215206" y="6143644"/>
                <a:ext cx="142876" cy="14287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6572264" y="6143644"/>
                <a:ext cx="142876" cy="14287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/楕円 71"/>
              <p:cNvSpPr/>
              <p:nvPr/>
            </p:nvSpPr>
            <p:spPr>
              <a:xfrm>
                <a:off x="7858148" y="6143644"/>
                <a:ext cx="142876" cy="14287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5" name="直線矢印コネクタ 74"/>
            <p:cNvCxnSpPr/>
            <p:nvPr/>
          </p:nvCxnSpPr>
          <p:spPr>
            <a:xfrm rot="16200000" flipH="1">
              <a:off x="4036215" y="2750339"/>
              <a:ext cx="1714512" cy="1357322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 rot="16200000" flipH="1">
              <a:off x="5608248" y="2822174"/>
              <a:ext cx="928694" cy="284958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/>
            <p:cNvSpPr txBox="1"/>
            <p:nvPr/>
          </p:nvSpPr>
          <p:spPr>
            <a:xfrm>
              <a:off x="4500562" y="2671700"/>
              <a:ext cx="1749005" cy="400110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8000"/>
                  </a:solidFill>
                </a:rPr>
                <a:t>c</a:t>
              </a:r>
              <a:r>
                <a:rPr kumimoji="1" lang="en-US" altLang="ja-JP" sz="2000" b="1" dirty="0" smtClean="0">
                  <a:solidFill>
                    <a:srgbClr val="008000"/>
                  </a:solidFill>
                </a:rPr>
                <a:t>omplex:  CPV </a:t>
              </a:r>
              <a:endParaRPr kumimoji="1" lang="ja-JP" altLang="en-US" sz="2000" b="1" dirty="0">
                <a:solidFill>
                  <a:srgbClr val="008000"/>
                </a:solidFill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4643438" y="5000636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00FF"/>
                  </a:solidFill>
                </a:rPr>
                <a:t>(C)EDM</a:t>
              </a:r>
              <a:r>
                <a:rPr kumimoji="1" lang="ja-JP" altLang="en-US" sz="2400" b="1" dirty="0" smtClean="0">
                  <a:solidFill>
                    <a:srgbClr val="0000FF"/>
                  </a:solidFill>
                </a:rPr>
                <a:t>が大きくなりすぎる</a:t>
              </a:r>
              <a:endParaRPr kumimoji="1" lang="ja-JP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5343388" y="5500702"/>
              <a:ext cx="2195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（</a:t>
              </a:r>
              <a:r>
                <a:rPr kumimoji="1" lang="en-US" altLang="ja-JP" sz="2400" dirty="0" smtClean="0"/>
                <a:t>SUSY CP </a:t>
              </a:r>
              <a:r>
                <a:rPr kumimoji="1" lang="ja-JP" altLang="en-US" sz="2400" dirty="0" smtClean="0"/>
                <a:t>問題）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グループ化 64"/>
          <p:cNvGrpSpPr/>
          <p:nvPr/>
        </p:nvGrpSpPr>
        <p:grpSpPr>
          <a:xfrm>
            <a:off x="4929188" y="3929066"/>
            <a:ext cx="2643207" cy="714380"/>
            <a:chOff x="5429256" y="1357298"/>
            <a:chExt cx="1685257" cy="928694"/>
          </a:xfrm>
          <a:solidFill>
            <a:srgbClr val="CCFF99">
              <a:alpha val="69804"/>
            </a:srgbClr>
          </a:solidFill>
        </p:grpSpPr>
        <p:sp>
          <p:nvSpPr>
            <p:cNvPr id="70" name="正方形/長方形 69"/>
            <p:cNvSpPr/>
            <p:nvPr/>
          </p:nvSpPr>
          <p:spPr>
            <a:xfrm>
              <a:off x="6260622" y="1357298"/>
              <a:ext cx="853891" cy="9286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429256" y="1357298"/>
              <a:ext cx="828000" cy="9286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64"/>
          <p:cNvGrpSpPr/>
          <p:nvPr/>
        </p:nvGrpSpPr>
        <p:grpSpPr>
          <a:xfrm>
            <a:off x="4929190" y="1857364"/>
            <a:ext cx="2500330" cy="785818"/>
            <a:chOff x="5429256" y="1357298"/>
            <a:chExt cx="1685256" cy="928694"/>
          </a:xfrm>
        </p:grpSpPr>
        <p:sp>
          <p:nvSpPr>
            <p:cNvPr id="21" name="正方形/長方形 20"/>
            <p:cNvSpPr/>
            <p:nvPr/>
          </p:nvSpPr>
          <p:spPr>
            <a:xfrm>
              <a:off x="6215074" y="1357298"/>
              <a:ext cx="899438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429256" y="1357298"/>
              <a:ext cx="828000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3571868" y="1857364"/>
            <a:ext cx="1357322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7"/>
          <p:cNvGrpSpPr/>
          <p:nvPr/>
        </p:nvGrpSpPr>
        <p:grpSpPr>
          <a:xfrm>
            <a:off x="357158" y="1500174"/>
            <a:ext cx="2786082" cy="1085498"/>
            <a:chOff x="5409364" y="2931492"/>
            <a:chExt cx="3448916" cy="1426202"/>
          </a:xfrm>
        </p:grpSpPr>
        <p:sp>
          <p:nvSpPr>
            <p:cNvPr id="9" name="正方形/長方形 8"/>
            <p:cNvSpPr/>
            <p:nvPr/>
          </p:nvSpPr>
          <p:spPr>
            <a:xfrm>
              <a:off x="8429652" y="3571876"/>
              <a:ext cx="428628" cy="3571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409364" y="3571876"/>
              <a:ext cx="357190" cy="3571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05496" y="2931492"/>
              <a:ext cx="2867032" cy="1426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円/楕円 11"/>
            <p:cNvSpPr/>
            <p:nvPr/>
          </p:nvSpPr>
          <p:spPr>
            <a:xfrm>
              <a:off x="5480802" y="3214686"/>
              <a:ext cx="285752" cy="10715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8429652" y="3214686"/>
              <a:ext cx="285752" cy="10715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Picture 3" descr="\begin{align*}&#10; K^0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09365" y="3586828"/>
              <a:ext cx="377081" cy="268307"/>
            </a:xfrm>
            <a:prstGeom prst="rect">
              <a:avLst/>
            </a:prstGeom>
            <a:noFill/>
          </p:spPr>
        </p:pic>
        <p:pic>
          <p:nvPicPr>
            <p:cNvPr id="15" name="Picture 4" descr="\begin{align*}&#10; \overline{K^0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44942" y="3586828"/>
              <a:ext cx="413338" cy="275559"/>
            </a:xfrm>
            <a:prstGeom prst="rect">
              <a:avLst/>
            </a:prstGeom>
            <a:noFill/>
          </p:spPr>
        </p:pic>
      </p:grpSp>
      <p:sp>
        <p:nvSpPr>
          <p:cNvPr id="24" name="左中かっこ 23"/>
          <p:cNvSpPr/>
          <p:nvPr/>
        </p:nvSpPr>
        <p:spPr>
          <a:xfrm flipH="1">
            <a:off x="3214678" y="1714488"/>
            <a:ext cx="285752" cy="1000132"/>
          </a:xfrm>
          <a:prstGeom prst="leftBrace">
            <a:avLst>
              <a:gd name="adj1" fmla="val 3815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857752" y="85723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Gabbiani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Gabrielli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Masiero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Silvestrini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 ‘96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49" name="Picture 1" descr="\begin{align*}&#10;  \Big( \frac{500\,{\rm GeV}}{m_{\tilde{d}}} \Big)^2 &#10;  \Bigg|&#10;  {\rm Im}\Bigg[ \frac{(m^2_{\tilde{d}_L})_{21}}{m^2_{\tilde{d}}} \frac{(m^2_{\tilde{d}_R})_{21}}{m^2_{\tilde{d}}} \bigg]&#10;  \Bigg|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919599"/>
            <a:ext cx="3714776" cy="723583"/>
          </a:xfrm>
          <a:prstGeom prst="rect">
            <a:avLst/>
          </a:prstGeom>
          <a:noFill/>
        </p:spPr>
      </p:pic>
      <p:pic>
        <p:nvPicPr>
          <p:cNvPr id="2051" name="Picture 3" descr="\begin{align*}&#10;  &lt; 5 \times 10^{-8}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2085965"/>
            <a:ext cx="1357322" cy="271465"/>
          </a:xfrm>
          <a:prstGeom prst="rect">
            <a:avLst/>
          </a:prstGeom>
          <a:noFill/>
        </p:spPr>
      </p:pic>
      <p:sp>
        <p:nvSpPr>
          <p:cNvPr id="23" name="正方形/長方形 22"/>
          <p:cNvSpPr/>
          <p:nvPr/>
        </p:nvSpPr>
        <p:spPr>
          <a:xfrm>
            <a:off x="1214414" y="5715016"/>
            <a:ext cx="1928794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601" name="Picture 1" descr="\begin{align*}&#10;    \ll1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5983" y="6072206"/>
            <a:ext cx="514349" cy="231084"/>
          </a:xfrm>
          <a:prstGeom prst="rect">
            <a:avLst/>
          </a:prstGeom>
          <a:noFill/>
        </p:spPr>
      </p:pic>
      <p:sp>
        <p:nvSpPr>
          <p:cNvPr id="54" name="テキスト ボックス 53"/>
          <p:cNvSpPr txBox="1"/>
          <p:nvPr/>
        </p:nvSpPr>
        <p:spPr>
          <a:xfrm>
            <a:off x="1311047" y="5214950"/>
            <a:ext cx="161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Decoupling</a:t>
            </a:r>
            <a:endParaRPr kumimoji="1" lang="ja-JP" altLang="en-US" sz="2400" b="1" dirty="0"/>
          </a:p>
        </p:txBody>
      </p:sp>
      <p:sp>
        <p:nvSpPr>
          <p:cNvPr id="61" name="正方形/長方形 60"/>
          <p:cNvSpPr/>
          <p:nvPr/>
        </p:nvSpPr>
        <p:spPr>
          <a:xfrm>
            <a:off x="1214414" y="5715016"/>
            <a:ext cx="1928794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 descr="\begin{align*}&#10;  \Big( \frac{500\,{\rm GeV}}{m_{\tilde{f}}} \Big)&#10;\end{align*}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5897419"/>
            <a:ext cx="1143007" cy="603415"/>
          </a:xfrm>
          <a:prstGeom prst="rect">
            <a:avLst/>
          </a:prstGeom>
          <a:noFill/>
        </p:spPr>
      </p:pic>
      <p:sp>
        <p:nvSpPr>
          <p:cNvPr id="66" name="左中かっこ 65"/>
          <p:cNvSpPr/>
          <p:nvPr/>
        </p:nvSpPr>
        <p:spPr>
          <a:xfrm flipH="1">
            <a:off x="3214678" y="3857628"/>
            <a:ext cx="285752" cy="1000132"/>
          </a:xfrm>
          <a:prstGeom prst="leftBrace">
            <a:avLst>
              <a:gd name="adj1" fmla="val 3815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3571868" y="3929066"/>
            <a:ext cx="135732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8010" name="Picture 10" descr="\begin{align*}&#10;  ( \epsilon_K &lt; 2.3 \times 10^{-3} )&#10;\end{align*}&#10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2643182"/>
            <a:ext cx="1450039" cy="214314"/>
          </a:xfrm>
          <a:prstGeom prst="rect">
            <a:avLst/>
          </a:prstGeom>
          <a:noFill/>
        </p:spPr>
      </p:pic>
      <p:grpSp>
        <p:nvGrpSpPr>
          <p:cNvPr id="6" name="グループ化 75"/>
          <p:cNvGrpSpPr/>
          <p:nvPr/>
        </p:nvGrpSpPr>
        <p:grpSpPr>
          <a:xfrm>
            <a:off x="642910" y="3643314"/>
            <a:ext cx="2143140" cy="1571636"/>
            <a:chOff x="4430686" y="3205328"/>
            <a:chExt cx="2790768" cy="2009622"/>
          </a:xfrm>
        </p:grpSpPr>
        <p:pic>
          <p:nvPicPr>
            <p:cNvPr id="77" name="Picture 1" descr="\begin{align*}&#10;  d_L&#10;\end{align*}&#10;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00562" y="4214818"/>
              <a:ext cx="285752" cy="243935"/>
            </a:xfrm>
            <a:prstGeom prst="rect">
              <a:avLst/>
            </a:prstGeom>
            <a:noFill/>
          </p:spPr>
        </p:pic>
        <p:grpSp>
          <p:nvGrpSpPr>
            <p:cNvPr id="7" name="グループ化 77"/>
            <p:cNvGrpSpPr/>
            <p:nvPr/>
          </p:nvGrpSpPr>
          <p:grpSpPr>
            <a:xfrm>
              <a:off x="4430686" y="3500439"/>
              <a:ext cx="2790768" cy="1714879"/>
              <a:chOff x="633790" y="3272835"/>
              <a:chExt cx="3021696" cy="1856780"/>
            </a:xfrm>
          </p:grpSpPr>
          <p:grpSp>
            <p:nvGrpSpPr>
              <p:cNvPr id="8" name="グループ化 47"/>
              <p:cNvGrpSpPr/>
              <p:nvPr/>
            </p:nvGrpSpPr>
            <p:grpSpPr>
              <a:xfrm>
                <a:off x="633790" y="3500728"/>
                <a:ext cx="3009516" cy="1628887"/>
                <a:chOff x="642910" y="3643314"/>
                <a:chExt cx="2857520" cy="1343028"/>
              </a:xfrm>
            </p:grpSpPr>
            <p:cxnSp>
              <p:nvCxnSpPr>
                <p:cNvPr id="93" name="直線コネクタ 92"/>
                <p:cNvCxnSpPr/>
                <p:nvPr/>
              </p:nvCxnSpPr>
              <p:spPr>
                <a:xfrm>
                  <a:off x="642910" y="4357694"/>
                  <a:ext cx="642942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コネクタ 13"/>
                <p:cNvCxnSpPr/>
                <p:nvPr/>
              </p:nvCxnSpPr>
              <p:spPr>
                <a:xfrm>
                  <a:off x="2857488" y="4357694"/>
                  <a:ext cx="642942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円弧 94"/>
                <p:cNvSpPr/>
                <p:nvPr/>
              </p:nvSpPr>
              <p:spPr>
                <a:xfrm>
                  <a:off x="1300146" y="3643314"/>
                  <a:ext cx="1557342" cy="1343028"/>
                </a:xfrm>
                <a:prstGeom prst="arc">
                  <a:avLst>
                    <a:gd name="adj1" fmla="val 10583099"/>
                    <a:gd name="adj2" fmla="val 236518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96" name="直線コネクタ 95"/>
                <p:cNvCxnSpPr/>
                <p:nvPr/>
              </p:nvCxnSpPr>
              <p:spPr>
                <a:xfrm rot="16200000" flipH="1">
                  <a:off x="2076408" y="3579088"/>
                  <a:ext cx="4424" cy="155278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グループ化 46"/>
              <p:cNvGrpSpPr/>
              <p:nvPr/>
            </p:nvGrpSpPr>
            <p:grpSpPr>
              <a:xfrm>
                <a:off x="2071670" y="4286256"/>
                <a:ext cx="142876" cy="142876"/>
                <a:chOff x="2071670" y="4286256"/>
                <a:chExt cx="214315" cy="142876"/>
              </a:xfrm>
            </p:grpSpPr>
            <p:cxnSp>
              <p:nvCxnSpPr>
                <p:cNvPr id="91" name="直線コネクタ 10"/>
                <p:cNvCxnSpPr/>
                <p:nvPr/>
              </p:nvCxnSpPr>
              <p:spPr>
                <a:xfrm>
                  <a:off x="2071670" y="4286256"/>
                  <a:ext cx="214314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線コネクタ 11"/>
                <p:cNvCxnSpPr/>
                <p:nvPr/>
              </p:nvCxnSpPr>
              <p:spPr>
                <a:xfrm rot="10800000" flipV="1">
                  <a:off x="2071672" y="4286256"/>
                  <a:ext cx="214313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フリーフォーム 86"/>
              <p:cNvSpPr/>
              <p:nvPr/>
            </p:nvSpPr>
            <p:spPr>
              <a:xfrm rot="19330249">
                <a:off x="2844056" y="3272835"/>
                <a:ext cx="811430" cy="234246"/>
              </a:xfrm>
              <a:custGeom>
                <a:avLst/>
                <a:gdLst>
                  <a:gd name="connsiteX0" fmla="*/ 0 w 3346881"/>
                  <a:gd name="connsiteY0" fmla="*/ 272249 h 584447"/>
                  <a:gd name="connsiteX1" fmla="*/ 221941 w 3346881"/>
                  <a:gd name="connsiteY1" fmla="*/ 32551 h 584447"/>
                  <a:gd name="connsiteX2" fmla="*/ 541538 w 3346881"/>
                  <a:gd name="connsiteY2" fmla="*/ 467557 h 584447"/>
                  <a:gd name="connsiteX3" fmla="*/ 781235 w 3346881"/>
                  <a:gd name="connsiteY3" fmla="*/ 59184 h 584447"/>
                  <a:gd name="connsiteX4" fmla="*/ 1083075 w 3346881"/>
                  <a:gd name="connsiteY4" fmla="*/ 485313 h 584447"/>
                  <a:gd name="connsiteX5" fmla="*/ 1296139 w 3346881"/>
                  <a:gd name="connsiteY5" fmla="*/ 41429 h 584447"/>
                  <a:gd name="connsiteX6" fmla="*/ 1597980 w 3346881"/>
                  <a:gd name="connsiteY6" fmla="*/ 494190 h 584447"/>
                  <a:gd name="connsiteX7" fmla="*/ 1802167 w 3346881"/>
                  <a:gd name="connsiteY7" fmla="*/ 85817 h 584447"/>
                  <a:gd name="connsiteX8" fmla="*/ 2086252 w 3346881"/>
                  <a:gd name="connsiteY8" fmla="*/ 511946 h 584447"/>
                  <a:gd name="connsiteX9" fmla="*/ 2334827 w 3346881"/>
                  <a:gd name="connsiteY9" fmla="*/ 94695 h 584447"/>
                  <a:gd name="connsiteX10" fmla="*/ 2627790 w 3346881"/>
                  <a:gd name="connsiteY10" fmla="*/ 529701 h 584447"/>
                  <a:gd name="connsiteX11" fmla="*/ 2805343 w 3346881"/>
                  <a:gd name="connsiteY11" fmla="*/ 112450 h 584447"/>
                  <a:gd name="connsiteX12" fmla="*/ 3160450 w 3346881"/>
                  <a:gd name="connsiteY12" fmla="*/ 556334 h 584447"/>
                  <a:gd name="connsiteX13" fmla="*/ 3346881 w 3346881"/>
                  <a:gd name="connsiteY13" fmla="*/ 281126 h 58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46881" h="584447">
                    <a:moveTo>
                      <a:pt x="0" y="272249"/>
                    </a:moveTo>
                    <a:cubicBezTo>
                      <a:pt x="65842" y="136124"/>
                      <a:pt x="131685" y="0"/>
                      <a:pt x="221941" y="32551"/>
                    </a:cubicBezTo>
                    <a:cubicBezTo>
                      <a:pt x="312197" y="65102"/>
                      <a:pt x="448322" y="463118"/>
                      <a:pt x="541538" y="467557"/>
                    </a:cubicBezTo>
                    <a:cubicBezTo>
                      <a:pt x="634754" y="471996"/>
                      <a:pt x="690979" y="56225"/>
                      <a:pt x="781235" y="59184"/>
                    </a:cubicBezTo>
                    <a:cubicBezTo>
                      <a:pt x="871491" y="62143"/>
                      <a:pt x="997258" y="488272"/>
                      <a:pt x="1083075" y="485313"/>
                    </a:cubicBezTo>
                    <a:cubicBezTo>
                      <a:pt x="1168892" y="482354"/>
                      <a:pt x="1210322" y="39950"/>
                      <a:pt x="1296139" y="41429"/>
                    </a:cubicBezTo>
                    <a:cubicBezTo>
                      <a:pt x="1381956" y="42908"/>
                      <a:pt x="1513642" y="486792"/>
                      <a:pt x="1597980" y="494190"/>
                    </a:cubicBezTo>
                    <a:cubicBezTo>
                      <a:pt x="1682318" y="501588"/>
                      <a:pt x="1720788" y="82858"/>
                      <a:pt x="1802167" y="85817"/>
                    </a:cubicBezTo>
                    <a:cubicBezTo>
                      <a:pt x="1883546" y="88776"/>
                      <a:pt x="1997475" y="510466"/>
                      <a:pt x="2086252" y="511946"/>
                    </a:cubicBezTo>
                    <a:cubicBezTo>
                      <a:pt x="2175029" y="513426"/>
                      <a:pt x="2244571" y="91736"/>
                      <a:pt x="2334827" y="94695"/>
                    </a:cubicBezTo>
                    <a:cubicBezTo>
                      <a:pt x="2425083" y="97654"/>
                      <a:pt x="2549371" y="526742"/>
                      <a:pt x="2627790" y="529701"/>
                    </a:cubicBezTo>
                    <a:cubicBezTo>
                      <a:pt x="2706209" y="532660"/>
                      <a:pt x="2716566" y="108011"/>
                      <a:pt x="2805343" y="112450"/>
                    </a:cubicBezTo>
                    <a:cubicBezTo>
                      <a:pt x="2894120" y="116889"/>
                      <a:pt x="3070194" y="528221"/>
                      <a:pt x="3160450" y="556334"/>
                    </a:cubicBezTo>
                    <a:cubicBezTo>
                      <a:pt x="3250706" y="584447"/>
                      <a:pt x="3298793" y="432786"/>
                      <a:pt x="3346881" y="281126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7" name="グループ化 51"/>
              <p:cNvGrpSpPr/>
              <p:nvPr/>
            </p:nvGrpSpPr>
            <p:grpSpPr>
              <a:xfrm>
                <a:off x="2071670" y="3429000"/>
                <a:ext cx="142876" cy="142876"/>
                <a:chOff x="2071670" y="4286256"/>
                <a:chExt cx="214315" cy="142876"/>
              </a:xfrm>
            </p:grpSpPr>
            <p:cxnSp>
              <p:nvCxnSpPr>
                <p:cNvPr id="89" name="直線コネクタ 88"/>
                <p:cNvCxnSpPr/>
                <p:nvPr/>
              </p:nvCxnSpPr>
              <p:spPr>
                <a:xfrm>
                  <a:off x="2071670" y="4286256"/>
                  <a:ext cx="214314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線コネクタ 89"/>
                <p:cNvCxnSpPr/>
                <p:nvPr/>
              </p:nvCxnSpPr>
              <p:spPr>
                <a:xfrm rot="10800000" flipV="1">
                  <a:off x="2071672" y="4286256"/>
                  <a:ext cx="214313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79" name="Picture 1" descr="\begin{align*}&#10;  \gamma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675764" y="3205328"/>
              <a:ext cx="182252" cy="223672"/>
            </a:xfrm>
            <a:prstGeom prst="rect">
              <a:avLst/>
            </a:prstGeom>
            <a:noFill/>
          </p:spPr>
        </p:pic>
        <p:pic>
          <p:nvPicPr>
            <p:cNvPr id="80" name="Picture 2" descr="\begin{align*}&#10;  d_R&#10;\end{align*}&#10;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806993" y="4214818"/>
              <a:ext cx="312896" cy="243364"/>
            </a:xfrm>
            <a:prstGeom prst="rect">
              <a:avLst/>
            </a:prstGeom>
            <a:noFill/>
          </p:spPr>
        </p:pic>
        <p:pic>
          <p:nvPicPr>
            <p:cNvPr id="81" name="Picture 3" descr="\begin{align*}&#10;  \tilde d_R&#10;\end{align*}&#10;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072197" y="4143379"/>
              <a:ext cx="312896" cy="312896"/>
            </a:xfrm>
            <a:prstGeom prst="rect">
              <a:avLst/>
            </a:prstGeom>
            <a:noFill/>
          </p:spPr>
        </p:pic>
        <p:pic>
          <p:nvPicPr>
            <p:cNvPr id="82" name="Picture 4" descr="\begin{align*}&#10;  \tilde d_L&#10;\end{align*}&#10;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286380" y="4143380"/>
              <a:ext cx="285752" cy="313630"/>
            </a:xfrm>
            <a:prstGeom prst="rect">
              <a:avLst/>
            </a:prstGeom>
            <a:noFill/>
          </p:spPr>
        </p:pic>
        <p:pic>
          <p:nvPicPr>
            <p:cNvPr id="83" name="Picture 5" descr="\begin{align*}&#10;  \tilde g&#10;\end{align*}&#10;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61629" y="3500438"/>
              <a:ext cx="139065" cy="250317"/>
            </a:xfrm>
            <a:prstGeom prst="rect">
              <a:avLst/>
            </a:prstGeom>
            <a:noFill/>
          </p:spPr>
        </p:pic>
        <p:pic>
          <p:nvPicPr>
            <p:cNvPr id="84" name="Picture 5" descr="\begin{align*}&#10;  \tilde g&#10;\end{align*}&#10;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143636" y="3500438"/>
              <a:ext cx="139065" cy="250317"/>
            </a:xfrm>
            <a:prstGeom prst="rect">
              <a:avLst/>
            </a:prstGeom>
            <a:noFill/>
          </p:spPr>
        </p:pic>
      </p:grpSp>
      <p:pic>
        <p:nvPicPr>
          <p:cNvPr id="128012" name="Picture 12" descr="\begin{align*}&#10;  (d_n &lt; 6 \times 10^{-26} \,{\rm e\,cm})&#10;\end{align*}&#10;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28661" y="4786322"/>
            <a:ext cx="1746431" cy="214314"/>
          </a:xfrm>
          <a:prstGeom prst="rect">
            <a:avLst/>
          </a:prstGeom>
          <a:noFill/>
        </p:spPr>
      </p:pic>
      <p:pic>
        <p:nvPicPr>
          <p:cNvPr id="128014" name="Picture 14" descr="\begin{align*}&#10;  \Big( \frac{500\,{\rm GeV}}{m_{\tilde d}} \Big)^4&#10;\end{align*}&#10;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43306" y="4032506"/>
            <a:ext cx="1231043" cy="551462"/>
          </a:xfrm>
          <a:prstGeom prst="rect">
            <a:avLst/>
          </a:prstGeom>
          <a:noFill/>
        </p:spPr>
      </p:pic>
      <p:pic>
        <p:nvPicPr>
          <p:cNvPr id="105" name="Picture 16" descr="\begin{align*}&#10;  \sin [{\rm arg}(m_{\tilde g} (m^2_{\tilde d_{LR}})_{11})]&#10;\end{align*}&#10;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60640" y="4071944"/>
            <a:ext cx="2540318" cy="386715"/>
          </a:xfrm>
          <a:prstGeom prst="rect">
            <a:avLst/>
          </a:prstGeom>
          <a:noFill/>
        </p:spPr>
      </p:pic>
      <p:pic>
        <p:nvPicPr>
          <p:cNvPr id="128018" name="Picture 18" descr="\begin{align*}&#10;  &lt; 5 \times 10^{-2}&#10;\end{align*}&#10;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572396" y="4071945"/>
            <a:ext cx="1355884" cy="271177"/>
          </a:xfrm>
          <a:prstGeom prst="rect">
            <a:avLst/>
          </a:prstGeom>
          <a:noFill/>
        </p:spPr>
      </p:pic>
      <p:sp>
        <p:nvSpPr>
          <p:cNvPr id="108" name="テキスト ボックス 107"/>
          <p:cNvSpPr txBox="1"/>
          <p:nvPr/>
        </p:nvSpPr>
        <p:spPr>
          <a:xfrm>
            <a:off x="500034" y="3214686"/>
            <a:ext cx="2070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SUSY CP 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問題：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00034" y="1071546"/>
            <a:ext cx="2524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SUSY Flavor 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問題：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28019" name="Picture 19" descr="\begin{align*}&#10;  (m_{\tilde g}=m_{\tilde d},~\mu=300\,{\rm GeV},~\tan\beta=10)&#10;\end{align*}&#10;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57818" y="1285860"/>
            <a:ext cx="3524261" cy="226376"/>
          </a:xfrm>
          <a:prstGeom prst="rect">
            <a:avLst/>
          </a:prstGeom>
          <a:noFill/>
        </p:spPr>
      </p:pic>
      <p:sp>
        <p:nvSpPr>
          <p:cNvPr id="112" name="タイトル 1"/>
          <p:cNvSpPr txBox="1">
            <a:spLocks/>
          </p:cNvSpPr>
          <p:nvPr/>
        </p:nvSpPr>
        <p:spPr>
          <a:xfrm>
            <a:off x="457200" y="-24"/>
            <a:ext cx="8229600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SUSY Flavor &amp; CP </a:t>
            </a:r>
            <a:r>
              <a:rPr kumimoji="1" lang="ja-JP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問題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4214810" y="5214950"/>
            <a:ext cx="4643470" cy="1428760"/>
            <a:chOff x="4214810" y="5214950"/>
            <a:chExt cx="4643470" cy="1428760"/>
          </a:xfrm>
        </p:grpSpPr>
        <p:sp>
          <p:nvSpPr>
            <p:cNvPr id="74" name="正方形/長方形 73"/>
            <p:cNvSpPr/>
            <p:nvPr/>
          </p:nvSpPr>
          <p:spPr>
            <a:xfrm>
              <a:off x="6500826" y="5715016"/>
              <a:ext cx="2000264" cy="928694"/>
            </a:xfrm>
            <a:prstGeom prst="rect">
              <a:avLst/>
            </a:prstGeom>
            <a:solidFill>
              <a:srgbClr val="CCFF99">
                <a:alpha val="69804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69"/>
            <p:cNvGrpSpPr/>
            <p:nvPr/>
          </p:nvGrpSpPr>
          <p:grpSpPr>
            <a:xfrm>
              <a:off x="4214810" y="5214950"/>
              <a:ext cx="4643470" cy="1428760"/>
              <a:chOff x="4429124" y="5214950"/>
              <a:chExt cx="4643470" cy="1428760"/>
            </a:xfrm>
          </p:grpSpPr>
          <p:grpSp>
            <p:nvGrpSpPr>
              <p:cNvPr id="5" name="グループ化 50"/>
              <p:cNvGrpSpPr/>
              <p:nvPr/>
            </p:nvGrpSpPr>
            <p:grpSpPr>
              <a:xfrm>
                <a:off x="4429124" y="5715016"/>
                <a:ext cx="1857356" cy="928694"/>
                <a:chOff x="428628" y="4714884"/>
                <a:chExt cx="1857356" cy="928694"/>
              </a:xfrm>
            </p:grpSpPr>
            <p:sp>
              <p:nvSpPr>
                <p:cNvPr id="29" name="正方形/長方形 28"/>
                <p:cNvSpPr/>
                <p:nvPr/>
              </p:nvSpPr>
              <p:spPr>
                <a:xfrm>
                  <a:off x="428628" y="4714884"/>
                  <a:ext cx="1857356" cy="92869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5603" name="Picture 3" descr="\begin{align*}&#10;   \frac{(m^2_{\tilde{f}})_{i\neq j}}{m^2_{\tilde{f}}} &#10;\end{align*}&#10;"/>
                <p:cNvPicPr>
                  <a:picLocks noChangeAspect="1" noChangeArrowheads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571472" y="4786322"/>
                  <a:ext cx="928694" cy="83262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1" descr="\begin{align*}&#10;    \ll1&#10;\end{align*}&#10;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643042" y="5055304"/>
                  <a:ext cx="514349" cy="23108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7" name="テキスト ボックス 56"/>
              <p:cNvSpPr txBox="1"/>
              <p:nvPr/>
            </p:nvSpPr>
            <p:spPr>
              <a:xfrm>
                <a:off x="4643496" y="5214950"/>
                <a:ext cx="4429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 smtClean="0"/>
                  <a:t>Universality</a:t>
                </a:r>
                <a:r>
                  <a:rPr lang="ja-JP" altLang="en-US" sz="2400" b="1" dirty="0" smtClean="0"/>
                  <a:t> </a:t>
                </a:r>
                <a:r>
                  <a:rPr lang="ja-JP" altLang="en-US" sz="2400" b="1" dirty="0" smtClean="0"/>
                  <a:t> </a:t>
                </a:r>
                <a:r>
                  <a:rPr lang="en-US" altLang="ja-JP" sz="2400" b="1" dirty="0" smtClean="0"/>
                  <a:t>+   Real parameters</a:t>
                </a:r>
                <a:endParaRPr kumimoji="1" lang="ja-JP" altLang="en-US" sz="2400" b="1" dirty="0"/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>
                <a:off x="4429124" y="5715016"/>
                <a:ext cx="1857388" cy="928694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6674514" y="5786454"/>
              <a:ext cx="1683700" cy="791065"/>
              <a:chOff x="7358082" y="5929331"/>
              <a:chExt cx="1379601" cy="648188"/>
            </a:xfrm>
          </p:grpSpPr>
          <p:pic>
            <p:nvPicPr>
              <p:cNvPr id="128020" name="Picture 20" descr="\begin{align*}&#10;  m_{\tilde g}={\rm real}&#10;\end{align*}&#10;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7858148" y="5929331"/>
                <a:ext cx="871728" cy="203073"/>
              </a:xfrm>
              <a:prstGeom prst="rect">
                <a:avLst/>
              </a:prstGeom>
              <a:noFill/>
            </p:spPr>
          </p:pic>
          <p:pic>
            <p:nvPicPr>
              <p:cNvPr id="128022" name="Picture 22" descr="\begin{align*}&#10;  (m_{\tilde d_{LR}})_{11}={\rm real}&#10;\end{align*}&#10;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7358082" y="6143644"/>
                <a:ext cx="1379601" cy="233172"/>
              </a:xfrm>
              <a:prstGeom prst="rect">
                <a:avLst/>
              </a:prstGeom>
              <a:noFill/>
            </p:spPr>
          </p:pic>
          <p:pic>
            <p:nvPicPr>
              <p:cNvPr id="128023" name="Picture 23" descr="\begin{align*}&#10; \cdots&#10;\end{align*}&#10;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 rot="5400000">
                <a:off x="8208193" y="6465600"/>
                <a:ext cx="200025" cy="23813"/>
              </a:xfrm>
              <a:prstGeom prst="rect">
                <a:avLst/>
              </a:prstGeom>
              <a:noFill/>
            </p:spPr>
          </p:pic>
        </p:grpSp>
        <p:sp>
          <p:nvSpPr>
            <p:cNvPr id="76" name="テキスト ボックス 75"/>
            <p:cNvSpPr txBox="1"/>
            <p:nvPr/>
          </p:nvSpPr>
          <p:spPr>
            <a:xfrm>
              <a:off x="6090834" y="5929330"/>
              <a:ext cx="338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+</a:t>
              </a:r>
              <a:endParaRPr kumimoji="1" lang="ja-JP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54" grpId="0"/>
      <p:bldP spid="61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/>
          <p:cNvSpPr/>
          <p:nvPr/>
        </p:nvSpPr>
        <p:spPr>
          <a:xfrm>
            <a:off x="500034" y="1071546"/>
            <a:ext cx="2214578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Decoupling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pic>
        <p:nvPicPr>
          <p:cNvPr id="190465" name="Picture 1" descr="\begin{align*}&#10;  m_{\tilde f} \gg 500\,{\rm GeV}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214422"/>
            <a:ext cx="1928826" cy="339134"/>
          </a:xfrm>
          <a:prstGeom prst="rect">
            <a:avLst/>
          </a:prstGeom>
          <a:noFill/>
        </p:spPr>
      </p:pic>
      <p:grpSp>
        <p:nvGrpSpPr>
          <p:cNvPr id="2" name="グループ化 111"/>
          <p:cNvGrpSpPr/>
          <p:nvPr/>
        </p:nvGrpSpPr>
        <p:grpSpPr>
          <a:xfrm>
            <a:off x="2786050" y="1071546"/>
            <a:ext cx="5000660" cy="500066"/>
            <a:chOff x="2786050" y="1071546"/>
            <a:chExt cx="5000660" cy="500066"/>
          </a:xfrm>
        </p:grpSpPr>
        <p:sp>
          <p:nvSpPr>
            <p:cNvPr id="66" name="正方形/長方形 65"/>
            <p:cNvSpPr/>
            <p:nvPr/>
          </p:nvSpPr>
          <p:spPr>
            <a:xfrm>
              <a:off x="3929058" y="1071546"/>
              <a:ext cx="3857652" cy="5000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2786050" y="1109947"/>
              <a:ext cx="119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/>
                <a:t>ただし、</a:t>
              </a:r>
              <a:endParaRPr kumimoji="1" lang="ja-JP" altLang="en-US" sz="2400" b="1" dirty="0"/>
            </a:p>
          </p:txBody>
        </p:sp>
        <p:pic>
          <p:nvPicPr>
            <p:cNvPr id="190466" name="Picture 2" descr="\begin{align*}&#10; m_{\tilde t},\,m_{\tilde g},\,\mu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496" y="1239682"/>
              <a:ext cx="1571636" cy="260492"/>
            </a:xfrm>
            <a:prstGeom prst="rect">
              <a:avLst/>
            </a:prstGeom>
            <a:noFill/>
          </p:spPr>
        </p:pic>
        <p:pic>
          <p:nvPicPr>
            <p:cNvPr id="190467" name="Picture 3" descr="\begin{align*}&#10; \simeq {\cal O}(100)\,{\rm GeV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8" y="1214421"/>
              <a:ext cx="1928826" cy="304161"/>
            </a:xfrm>
            <a:prstGeom prst="rect">
              <a:avLst/>
            </a:prstGeom>
            <a:noFill/>
          </p:spPr>
        </p:pic>
      </p:grp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586" y="4000504"/>
            <a:ext cx="39201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0470" name="Picture 6" descr="\begin{align*}&#10;\textcolor[rgb]{1,0,0}{ \tilde{m}_{1,2}} \gg \textcolor[rgb]{0.2,0.2,1}{\tilde m_3,\, m_{\tilde g} }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928802"/>
            <a:ext cx="2482471" cy="357190"/>
          </a:xfrm>
          <a:prstGeom prst="rect">
            <a:avLst/>
          </a:prstGeom>
          <a:noFill/>
        </p:spPr>
      </p:pic>
      <p:pic>
        <p:nvPicPr>
          <p:cNvPr id="190472" name="Picture 8" descr="\begin{align*}&#10;  \frac{d}{dt} \textcolor[rgb]{0.2,0.2,1}{\tilde m^2_3} = &#10;  -3 \tilde \alpha_i C^f_i \textcolor[rgb]{0.2,0.2,1}{M_i^2} + 32 \tilde \alpha^2_i C_i^f \textcolor[rgb]{1,0,0}{\tilde m^2_{1,2}}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2581627"/>
            <a:ext cx="5072097" cy="689100"/>
          </a:xfrm>
          <a:prstGeom prst="rect">
            <a:avLst/>
          </a:prstGeom>
          <a:noFill/>
        </p:spPr>
      </p:pic>
      <p:sp>
        <p:nvSpPr>
          <p:cNvPr id="92" name="テキスト ボックス 91"/>
          <p:cNvSpPr txBox="1"/>
          <p:nvPr/>
        </p:nvSpPr>
        <p:spPr>
          <a:xfrm>
            <a:off x="3917165" y="318164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1-loop</a:t>
            </a:r>
            <a:endParaRPr kumimoji="1" lang="ja-JP" altLang="en-US" sz="2400" b="1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6072198" y="318164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2-loop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>
            <a:off x="3500430" y="3153131"/>
            <a:ext cx="164307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5572132" y="3153131"/>
            <a:ext cx="185738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/>
          <p:cNvSpPr txBox="1"/>
          <p:nvPr/>
        </p:nvSpPr>
        <p:spPr>
          <a:xfrm>
            <a:off x="571472" y="2571744"/>
            <a:ext cx="1401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000" dirty="0" smtClean="0"/>
              <a:t>繰り込み群</a:t>
            </a:r>
            <a:endParaRPr lang="en-US" altLang="ja-JP" sz="2000" dirty="0" smtClean="0"/>
          </a:p>
          <a:p>
            <a:pPr algn="r"/>
            <a:r>
              <a:rPr lang="ja-JP" altLang="en-US" sz="2000" dirty="0" smtClean="0"/>
              <a:t>方程式：</a:t>
            </a:r>
            <a:endParaRPr kumimoji="1" lang="ja-JP" altLang="en-US" sz="2000" dirty="0"/>
          </a:p>
        </p:txBody>
      </p:sp>
      <p:pic>
        <p:nvPicPr>
          <p:cNvPr id="190475" name="Picture 11" descr="\begin{align*}&#10; \textcolor[rgb]{0.2,0.2,1}{ M} / \textcolor[rgb]{1,0,0}{\tilde m_{1,2}}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6485847"/>
            <a:ext cx="1000132" cy="300739"/>
          </a:xfrm>
          <a:prstGeom prst="rect">
            <a:avLst/>
          </a:prstGeom>
          <a:noFill/>
        </p:spPr>
      </p:pic>
      <p:pic>
        <p:nvPicPr>
          <p:cNvPr id="190476" name="Picture 12" descr="\begin{align*}&#10; \textcolor[rgb]{0.2,0.2,1}{ \tilde m_3} / \textcolor[rgb]{1,0,0}{\tilde m_{1,2}}&#10;\end{align*}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-242361" y="5028651"/>
            <a:ext cx="1071570" cy="301160"/>
          </a:xfrm>
          <a:prstGeom prst="rect">
            <a:avLst/>
          </a:prstGeom>
          <a:noFill/>
        </p:spPr>
      </p:pic>
      <p:grpSp>
        <p:nvGrpSpPr>
          <p:cNvPr id="3" name="グループ化 113"/>
          <p:cNvGrpSpPr/>
          <p:nvPr/>
        </p:nvGrpSpPr>
        <p:grpSpPr>
          <a:xfrm>
            <a:off x="4357686" y="4116706"/>
            <a:ext cx="4786314" cy="955368"/>
            <a:chOff x="4357686" y="4116706"/>
            <a:chExt cx="4786314" cy="955368"/>
          </a:xfrm>
        </p:grpSpPr>
        <p:sp>
          <p:nvSpPr>
            <p:cNvPr id="100" name="テキスト ボックス 99"/>
            <p:cNvSpPr txBox="1"/>
            <p:nvPr/>
          </p:nvSpPr>
          <p:spPr>
            <a:xfrm>
              <a:off x="4357686" y="4143380"/>
              <a:ext cx="18902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solidFill>
                    <a:srgbClr val="0000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低エネルギーで</a:t>
              </a:r>
              <a:endParaRPr kumimoji="1" lang="ja-JP" altLang="en-US" sz="2000" b="1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6671848" y="4143380"/>
              <a:ext cx="2472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 err="1" smtClean="0">
                  <a:solidFill>
                    <a:srgbClr val="0000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が負に</a:t>
              </a:r>
              <a:r>
                <a:rPr lang="ja-JP" altLang="en-US" sz="2000" b="1" dirty="0" smtClean="0">
                  <a:solidFill>
                    <a:srgbClr val="0000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なってしまう！</a:t>
              </a:r>
              <a:endParaRPr kumimoji="1" lang="ja-JP" altLang="en-US" sz="2000" b="1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pic>
          <p:nvPicPr>
            <p:cNvPr id="190477" name="Picture 13" descr="\begin{align*}&#10; \textcolor[rgb]{0.2,0.2,1}{ \tilde m^2_3} 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15074" y="4116706"/>
              <a:ext cx="428628" cy="402911"/>
            </a:xfrm>
            <a:prstGeom prst="rect">
              <a:avLst/>
            </a:prstGeom>
            <a:noFill/>
          </p:spPr>
        </p:pic>
        <p:sp>
          <p:nvSpPr>
            <p:cNvPr id="102" name="右矢印 101"/>
            <p:cNvSpPr/>
            <p:nvPr/>
          </p:nvSpPr>
          <p:spPr>
            <a:xfrm>
              <a:off x="4500562" y="4786322"/>
              <a:ext cx="357190" cy="1428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4911772" y="4610409"/>
              <a:ext cx="3017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i="1" dirty="0" smtClean="0">
                  <a:solidFill>
                    <a:srgbClr val="008000"/>
                  </a:solidFill>
                </a:rPr>
                <a:t>color, charge breaking</a:t>
              </a:r>
              <a:endParaRPr kumimoji="1" lang="ja-JP" altLang="en-US" sz="2400" b="1" i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" name="グループ化 114"/>
          <p:cNvGrpSpPr/>
          <p:nvPr/>
        </p:nvGrpSpPr>
        <p:grpSpPr>
          <a:xfrm>
            <a:off x="4500562" y="5214950"/>
            <a:ext cx="4168243" cy="757300"/>
            <a:chOff x="4500562" y="5214950"/>
            <a:chExt cx="4168243" cy="757300"/>
          </a:xfrm>
        </p:grpSpPr>
        <p:pic>
          <p:nvPicPr>
            <p:cNvPr id="190478" name="Picture 14" descr="\begin{align*}&#10; \textcolor[rgb]{1,0,0}{\tilde m_{1,2}} &#10;\end{align*}&#10;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91214" y="5287397"/>
              <a:ext cx="571504" cy="296885"/>
            </a:xfrm>
            <a:prstGeom prst="rect">
              <a:avLst/>
            </a:prstGeom>
            <a:noFill/>
          </p:spPr>
        </p:pic>
        <p:sp>
          <p:nvSpPr>
            <p:cNvPr id="104" name="テキスト ボックス 103"/>
            <p:cNvSpPr txBox="1"/>
            <p:nvPr/>
          </p:nvSpPr>
          <p:spPr>
            <a:xfrm>
              <a:off x="5162717" y="5214950"/>
              <a:ext cx="35060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は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FCNC</a:t>
              </a:r>
              <a:r>
                <a:rPr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を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decouple</a:t>
              </a:r>
              <a:r>
                <a:rPr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させるほど</a:t>
              </a:r>
              <a:endParaRPr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4500562" y="5572140"/>
              <a:ext cx="32255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大きくとることはできない！</a:t>
              </a:r>
              <a:endParaRPr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sp>
        <p:nvSpPr>
          <p:cNvPr id="106" name="テキスト ボックス 105"/>
          <p:cNvSpPr txBox="1"/>
          <p:nvPr/>
        </p:nvSpPr>
        <p:spPr>
          <a:xfrm>
            <a:off x="1071538" y="3714752"/>
            <a:ext cx="299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Arkani-Hamed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, Murayama ‘97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グループ化 50"/>
          <p:cNvGrpSpPr/>
          <p:nvPr/>
        </p:nvGrpSpPr>
        <p:grpSpPr>
          <a:xfrm>
            <a:off x="7286644" y="1714488"/>
            <a:ext cx="1500199" cy="869006"/>
            <a:chOff x="6572264" y="3714752"/>
            <a:chExt cx="2000264" cy="940444"/>
          </a:xfrm>
        </p:grpSpPr>
        <p:cxnSp>
          <p:nvCxnSpPr>
            <p:cNvPr id="108" name="直線コネクタ 107"/>
            <p:cNvCxnSpPr/>
            <p:nvPr/>
          </p:nvCxnSpPr>
          <p:spPr>
            <a:xfrm>
              <a:off x="6572264" y="4641858"/>
              <a:ext cx="2000264" cy="1588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フリーフォーム 108"/>
            <p:cNvSpPr/>
            <p:nvPr/>
          </p:nvSpPr>
          <p:spPr>
            <a:xfrm>
              <a:off x="6928034" y="3947457"/>
              <a:ext cx="648118" cy="707739"/>
            </a:xfrm>
            <a:custGeom>
              <a:avLst/>
              <a:gdLst>
                <a:gd name="connsiteX0" fmla="*/ 648118 w 648118"/>
                <a:gd name="connsiteY0" fmla="*/ 813917 h 813917"/>
                <a:gd name="connsiteX1" fmla="*/ 557683 w 648118"/>
                <a:gd name="connsiteY1" fmla="*/ 633047 h 813917"/>
                <a:gd name="connsiteX2" fmla="*/ 417006 w 648118"/>
                <a:gd name="connsiteY2" fmla="*/ 733530 h 813917"/>
                <a:gd name="connsiteX3" fmla="*/ 427054 w 648118"/>
                <a:gd name="connsiteY3" fmla="*/ 512466 h 813917"/>
                <a:gd name="connsiteX4" fmla="*/ 276329 w 648118"/>
                <a:gd name="connsiteY4" fmla="*/ 592853 h 813917"/>
                <a:gd name="connsiteX5" fmla="*/ 276329 w 648118"/>
                <a:gd name="connsiteY5" fmla="*/ 371789 h 813917"/>
                <a:gd name="connsiteX6" fmla="*/ 105507 w 648118"/>
                <a:gd name="connsiteY6" fmla="*/ 452176 h 813917"/>
                <a:gd name="connsiteX7" fmla="*/ 165797 w 648118"/>
                <a:gd name="connsiteY7" fmla="*/ 251209 h 813917"/>
                <a:gd name="connsiteX8" fmla="*/ 5024 w 648118"/>
                <a:gd name="connsiteY8" fmla="*/ 221064 h 813917"/>
                <a:gd name="connsiteX9" fmla="*/ 135652 w 648118"/>
                <a:gd name="connsiteY9" fmla="*/ 100484 h 813917"/>
                <a:gd name="connsiteX10" fmla="*/ 35169 w 648118"/>
                <a:gd name="connsiteY10" fmla="*/ 0 h 81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118" h="813917">
                  <a:moveTo>
                    <a:pt x="648118" y="813917"/>
                  </a:moveTo>
                  <a:cubicBezTo>
                    <a:pt x="622160" y="730181"/>
                    <a:pt x="596202" y="646445"/>
                    <a:pt x="557683" y="633047"/>
                  </a:cubicBezTo>
                  <a:cubicBezTo>
                    <a:pt x="519164" y="619649"/>
                    <a:pt x="438777" y="753627"/>
                    <a:pt x="417006" y="733530"/>
                  </a:cubicBezTo>
                  <a:cubicBezTo>
                    <a:pt x="395235" y="713433"/>
                    <a:pt x="450500" y="535912"/>
                    <a:pt x="427054" y="512466"/>
                  </a:cubicBezTo>
                  <a:cubicBezTo>
                    <a:pt x="403608" y="489020"/>
                    <a:pt x="301450" y="616299"/>
                    <a:pt x="276329" y="592853"/>
                  </a:cubicBezTo>
                  <a:cubicBezTo>
                    <a:pt x="251208" y="569407"/>
                    <a:pt x="304799" y="395235"/>
                    <a:pt x="276329" y="371789"/>
                  </a:cubicBezTo>
                  <a:cubicBezTo>
                    <a:pt x="247859" y="348343"/>
                    <a:pt x="123929" y="472273"/>
                    <a:pt x="105507" y="452176"/>
                  </a:cubicBezTo>
                  <a:cubicBezTo>
                    <a:pt x="87085" y="432079"/>
                    <a:pt x="182544" y="289728"/>
                    <a:pt x="165797" y="251209"/>
                  </a:cubicBezTo>
                  <a:cubicBezTo>
                    <a:pt x="149050" y="212690"/>
                    <a:pt x="10048" y="246185"/>
                    <a:pt x="5024" y="221064"/>
                  </a:cubicBezTo>
                  <a:cubicBezTo>
                    <a:pt x="0" y="195943"/>
                    <a:pt x="130628" y="137328"/>
                    <a:pt x="135652" y="100484"/>
                  </a:cubicBezTo>
                  <a:cubicBezTo>
                    <a:pt x="140676" y="63640"/>
                    <a:pt x="87922" y="31820"/>
                    <a:pt x="35169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/>
            <p:cNvSpPr/>
            <p:nvPr/>
          </p:nvSpPr>
          <p:spPr>
            <a:xfrm flipH="1">
              <a:off x="7572396" y="3935858"/>
              <a:ext cx="714380" cy="707739"/>
            </a:xfrm>
            <a:custGeom>
              <a:avLst/>
              <a:gdLst>
                <a:gd name="connsiteX0" fmla="*/ 648118 w 648118"/>
                <a:gd name="connsiteY0" fmla="*/ 813917 h 813917"/>
                <a:gd name="connsiteX1" fmla="*/ 557683 w 648118"/>
                <a:gd name="connsiteY1" fmla="*/ 633047 h 813917"/>
                <a:gd name="connsiteX2" fmla="*/ 417006 w 648118"/>
                <a:gd name="connsiteY2" fmla="*/ 733530 h 813917"/>
                <a:gd name="connsiteX3" fmla="*/ 427054 w 648118"/>
                <a:gd name="connsiteY3" fmla="*/ 512466 h 813917"/>
                <a:gd name="connsiteX4" fmla="*/ 276329 w 648118"/>
                <a:gd name="connsiteY4" fmla="*/ 592853 h 813917"/>
                <a:gd name="connsiteX5" fmla="*/ 276329 w 648118"/>
                <a:gd name="connsiteY5" fmla="*/ 371789 h 813917"/>
                <a:gd name="connsiteX6" fmla="*/ 105507 w 648118"/>
                <a:gd name="connsiteY6" fmla="*/ 452176 h 813917"/>
                <a:gd name="connsiteX7" fmla="*/ 165797 w 648118"/>
                <a:gd name="connsiteY7" fmla="*/ 251209 h 813917"/>
                <a:gd name="connsiteX8" fmla="*/ 5024 w 648118"/>
                <a:gd name="connsiteY8" fmla="*/ 221064 h 813917"/>
                <a:gd name="connsiteX9" fmla="*/ 135652 w 648118"/>
                <a:gd name="connsiteY9" fmla="*/ 100484 h 813917"/>
                <a:gd name="connsiteX10" fmla="*/ 35169 w 648118"/>
                <a:gd name="connsiteY10" fmla="*/ 0 h 81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118" h="813917">
                  <a:moveTo>
                    <a:pt x="648118" y="813917"/>
                  </a:moveTo>
                  <a:cubicBezTo>
                    <a:pt x="622160" y="730181"/>
                    <a:pt x="596202" y="646445"/>
                    <a:pt x="557683" y="633047"/>
                  </a:cubicBezTo>
                  <a:cubicBezTo>
                    <a:pt x="519164" y="619649"/>
                    <a:pt x="438777" y="753627"/>
                    <a:pt x="417006" y="733530"/>
                  </a:cubicBezTo>
                  <a:cubicBezTo>
                    <a:pt x="395235" y="713433"/>
                    <a:pt x="450500" y="535912"/>
                    <a:pt x="427054" y="512466"/>
                  </a:cubicBezTo>
                  <a:cubicBezTo>
                    <a:pt x="403608" y="489020"/>
                    <a:pt x="301450" y="616299"/>
                    <a:pt x="276329" y="592853"/>
                  </a:cubicBezTo>
                  <a:cubicBezTo>
                    <a:pt x="251208" y="569407"/>
                    <a:pt x="304799" y="395235"/>
                    <a:pt x="276329" y="371789"/>
                  </a:cubicBezTo>
                  <a:cubicBezTo>
                    <a:pt x="247859" y="348343"/>
                    <a:pt x="123929" y="472273"/>
                    <a:pt x="105507" y="452176"/>
                  </a:cubicBezTo>
                  <a:cubicBezTo>
                    <a:pt x="87085" y="432079"/>
                    <a:pt x="182544" y="289728"/>
                    <a:pt x="165797" y="251209"/>
                  </a:cubicBezTo>
                  <a:cubicBezTo>
                    <a:pt x="149050" y="212690"/>
                    <a:pt x="10048" y="246185"/>
                    <a:pt x="5024" y="221064"/>
                  </a:cubicBezTo>
                  <a:cubicBezTo>
                    <a:pt x="0" y="195943"/>
                    <a:pt x="130628" y="137328"/>
                    <a:pt x="135652" y="100484"/>
                  </a:cubicBezTo>
                  <a:cubicBezTo>
                    <a:pt x="140676" y="63640"/>
                    <a:pt x="87922" y="31820"/>
                    <a:pt x="35169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7000892" y="3714752"/>
              <a:ext cx="1214446" cy="5551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3" name="テキスト ボックス 112"/>
          <p:cNvSpPr txBox="1"/>
          <p:nvPr/>
        </p:nvSpPr>
        <p:spPr>
          <a:xfrm>
            <a:off x="5072066" y="3139859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＜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 rot="1623291">
            <a:off x="919309" y="5305973"/>
            <a:ext cx="148329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exclude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9" grpId="0"/>
      <p:bldP spid="106" grpId="0"/>
      <p:bldP spid="113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3"/>
          <p:cNvGrpSpPr/>
          <p:nvPr/>
        </p:nvGrpSpPr>
        <p:grpSpPr>
          <a:xfrm>
            <a:off x="357158" y="1000108"/>
            <a:ext cx="1857388" cy="928694"/>
            <a:chOff x="4786314" y="3643314"/>
            <a:chExt cx="1857388" cy="928694"/>
          </a:xfrm>
        </p:grpSpPr>
        <p:grpSp>
          <p:nvGrpSpPr>
            <p:cNvPr id="3" name="グループ化 50"/>
            <p:cNvGrpSpPr/>
            <p:nvPr/>
          </p:nvGrpSpPr>
          <p:grpSpPr>
            <a:xfrm>
              <a:off x="4786314" y="3643314"/>
              <a:ext cx="1857356" cy="928694"/>
              <a:chOff x="428628" y="4714884"/>
              <a:chExt cx="1857356" cy="928694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28628" y="4714884"/>
                <a:ext cx="1857356" cy="9286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" name="Picture 3" descr="\begin{align*}&#10;   \frac{(m^2_{\tilde{f}})_{i\neq j}}{m^2_{\tilde{f}}} &#10;\end{align*}&#10;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1472" y="4786322"/>
                <a:ext cx="928694" cy="832622"/>
              </a:xfrm>
              <a:prstGeom prst="rect">
                <a:avLst/>
              </a:prstGeom>
              <a:noFill/>
            </p:spPr>
          </p:pic>
          <p:pic>
            <p:nvPicPr>
              <p:cNvPr id="9" name="Picture 1" descr="\begin{align*}&#10;    \ll1&#10;\end{align*}&#10;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43042" y="5055304"/>
                <a:ext cx="514349" cy="231084"/>
              </a:xfrm>
              <a:prstGeom prst="rect">
                <a:avLst/>
              </a:prstGeom>
              <a:noFill/>
            </p:spPr>
          </p:pic>
        </p:grpSp>
        <p:sp>
          <p:nvSpPr>
            <p:cNvPr id="6" name="正方形/長方形 5"/>
            <p:cNvSpPr/>
            <p:nvPr/>
          </p:nvSpPr>
          <p:spPr>
            <a:xfrm>
              <a:off x="4786314" y="3643314"/>
              <a:ext cx="1857388" cy="92869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Universality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pic>
        <p:nvPicPr>
          <p:cNvPr id="232450" name="Picture 2" descr="\begin{align*}&#10;(m^2_{\tilde f})_{ij} = m^2_{\tilde f_i} \delta_{ij}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2143140" cy="454376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2538512" y="1600130"/>
            <a:ext cx="3034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8000"/>
                </a:solidFill>
              </a:rPr>
              <a:t>湯川行列を対角化すると、</a:t>
            </a:r>
            <a:endParaRPr kumimoji="1" lang="ja-JP" altLang="en-US" sz="2000" b="1" dirty="0">
              <a:solidFill>
                <a:srgbClr val="008000"/>
              </a:solidFill>
            </a:endParaRPr>
          </a:p>
        </p:txBody>
      </p:sp>
      <p:pic>
        <p:nvPicPr>
          <p:cNvPr id="232453" name="Picture 5" descr="\begin{align*}&#10; (Y_f \to V_f^{\dagger} Y_f V_{f'} = Y_f^{\rm diag}  )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635402"/>
            <a:ext cx="2714644" cy="364838"/>
          </a:xfrm>
          <a:prstGeom prst="rect">
            <a:avLst/>
          </a:prstGeom>
          <a:noFill/>
        </p:spPr>
      </p:pic>
      <p:grpSp>
        <p:nvGrpSpPr>
          <p:cNvPr id="4" name="グループ化 34"/>
          <p:cNvGrpSpPr/>
          <p:nvPr/>
        </p:nvGrpSpPr>
        <p:grpSpPr>
          <a:xfrm>
            <a:off x="2643174" y="2214554"/>
            <a:ext cx="5572164" cy="1136514"/>
            <a:chOff x="2643174" y="2214554"/>
            <a:chExt cx="5572164" cy="1136514"/>
          </a:xfrm>
        </p:grpSpPr>
        <p:grpSp>
          <p:nvGrpSpPr>
            <p:cNvPr id="5" name="グループ化 33"/>
            <p:cNvGrpSpPr/>
            <p:nvPr/>
          </p:nvGrpSpPr>
          <p:grpSpPr>
            <a:xfrm>
              <a:off x="2643174" y="2214554"/>
              <a:ext cx="4664524" cy="457199"/>
              <a:chOff x="2643174" y="2214554"/>
              <a:chExt cx="4664524" cy="457199"/>
            </a:xfrm>
          </p:grpSpPr>
          <p:cxnSp>
            <p:nvCxnSpPr>
              <p:cNvPr id="14" name="直線矢印コネクタ 13"/>
              <p:cNvCxnSpPr/>
              <p:nvPr/>
            </p:nvCxnSpPr>
            <p:spPr>
              <a:xfrm>
                <a:off x="2643174" y="2428868"/>
                <a:ext cx="42862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2451" name="Picture 3" descr="\begin{align*}&#10; (V_f^\dagger m^2_{\tilde f} V_f)_{ij} = (V_f^*)_{ki} (V_f)_{kj} m^2_{\tilde f_k} 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214678" y="2214554"/>
                <a:ext cx="4093020" cy="457199"/>
              </a:xfrm>
              <a:prstGeom prst="rect">
                <a:avLst/>
              </a:prstGeom>
              <a:noFill/>
            </p:spPr>
          </p:pic>
        </p:grpSp>
        <p:sp>
          <p:nvSpPr>
            <p:cNvPr id="21" name="テキスト ボックス 20"/>
            <p:cNvSpPr txBox="1"/>
            <p:nvPr/>
          </p:nvSpPr>
          <p:spPr>
            <a:xfrm>
              <a:off x="3071802" y="2643182"/>
              <a:ext cx="5143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 smtClean="0">
                  <a:solidFill>
                    <a:srgbClr val="CC0099"/>
                  </a:solidFill>
                </a:rPr>
                <a:t>ユニタリー行列の回転角に応じて非対角成分が現れてしまう</a:t>
              </a:r>
              <a:r>
                <a:rPr lang="en-US" altLang="ja-JP" sz="2000" b="1" dirty="0" smtClean="0">
                  <a:solidFill>
                    <a:srgbClr val="CC0099"/>
                  </a:solidFill>
                </a:rPr>
                <a:t>.</a:t>
              </a:r>
              <a:endParaRPr kumimoji="1" lang="ja-JP" altLang="en-US" sz="2000" b="1" dirty="0">
                <a:solidFill>
                  <a:srgbClr val="CC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3"/>
          <p:cNvGrpSpPr/>
          <p:nvPr/>
        </p:nvGrpSpPr>
        <p:grpSpPr>
          <a:xfrm>
            <a:off x="357158" y="1000108"/>
            <a:ext cx="1857388" cy="928694"/>
            <a:chOff x="4786314" y="3643314"/>
            <a:chExt cx="1857388" cy="928694"/>
          </a:xfrm>
        </p:grpSpPr>
        <p:grpSp>
          <p:nvGrpSpPr>
            <p:cNvPr id="3" name="グループ化 50"/>
            <p:cNvGrpSpPr/>
            <p:nvPr/>
          </p:nvGrpSpPr>
          <p:grpSpPr>
            <a:xfrm>
              <a:off x="4786314" y="3643314"/>
              <a:ext cx="1857356" cy="928694"/>
              <a:chOff x="428628" y="4714884"/>
              <a:chExt cx="1857356" cy="928694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28628" y="4714884"/>
                <a:ext cx="1857356" cy="9286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" name="Picture 3" descr="\begin{align*}&#10;   \frac{(m^2_{\tilde{f}})_{i\neq j}}{m^2_{\tilde{f}}} &#10;\end{align*}&#10;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1472" y="4786322"/>
                <a:ext cx="928694" cy="832622"/>
              </a:xfrm>
              <a:prstGeom prst="rect">
                <a:avLst/>
              </a:prstGeom>
              <a:noFill/>
            </p:spPr>
          </p:pic>
          <p:pic>
            <p:nvPicPr>
              <p:cNvPr id="9" name="Picture 1" descr="\begin{align*}&#10;    \ll1&#10;\end{align*}&#10;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43042" y="5055304"/>
                <a:ext cx="514349" cy="231084"/>
              </a:xfrm>
              <a:prstGeom prst="rect">
                <a:avLst/>
              </a:prstGeom>
              <a:noFill/>
            </p:spPr>
          </p:pic>
        </p:grpSp>
        <p:sp>
          <p:nvSpPr>
            <p:cNvPr id="6" name="正方形/長方形 5"/>
            <p:cNvSpPr/>
            <p:nvPr/>
          </p:nvSpPr>
          <p:spPr>
            <a:xfrm>
              <a:off x="4786314" y="3643314"/>
              <a:ext cx="1857388" cy="92869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Universality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pic>
        <p:nvPicPr>
          <p:cNvPr id="232450" name="Picture 2" descr="\begin{align*}&#10;(m^2_{\tilde f})_{ij} = m^2_{\tilde f_i} \delta_{ij}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2143140" cy="454376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2538512" y="1600130"/>
            <a:ext cx="3034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8000"/>
                </a:solidFill>
              </a:rPr>
              <a:t>湯川行列を対角化すると、</a:t>
            </a:r>
            <a:endParaRPr kumimoji="1" lang="ja-JP" altLang="en-US" sz="2000" b="1" dirty="0">
              <a:solidFill>
                <a:srgbClr val="008000"/>
              </a:solidFill>
            </a:endParaRPr>
          </a:p>
        </p:txBody>
      </p:sp>
      <p:pic>
        <p:nvPicPr>
          <p:cNvPr id="232453" name="Picture 5" descr="\begin{align*}&#10; (Y_f \to V_f^{\dagger} Y_f V_{f'} = Y_f^{\rm diag}  )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635402"/>
            <a:ext cx="2714644" cy="364838"/>
          </a:xfrm>
          <a:prstGeom prst="rect">
            <a:avLst/>
          </a:prstGeom>
          <a:noFill/>
        </p:spPr>
      </p:pic>
      <p:pic>
        <p:nvPicPr>
          <p:cNvPr id="232454" name="Picture 6" descr="\begin{align*}&#10; (m^2_{\tilde f})_{ij} = m_{\tilde f}^2 {\bf 1} 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643314"/>
            <a:ext cx="1857387" cy="447563"/>
          </a:xfrm>
          <a:prstGeom prst="rect">
            <a:avLst/>
          </a:prstGeom>
          <a:noFill/>
        </p:spPr>
      </p:pic>
      <p:grpSp>
        <p:nvGrpSpPr>
          <p:cNvPr id="4" name="グループ化 34"/>
          <p:cNvGrpSpPr/>
          <p:nvPr/>
        </p:nvGrpSpPr>
        <p:grpSpPr>
          <a:xfrm>
            <a:off x="2643174" y="2214554"/>
            <a:ext cx="5572164" cy="1136514"/>
            <a:chOff x="2643174" y="2214554"/>
            <a:chExt cx="5572164" cy="1136514"/>
          </a:xfrm>
        </p:grpSpPr>
        <p:grpSp>
          <p:nvGrpSpPr>
            <p:cNvPr id="5" name="グループ化 33"/>
            <p:cNvGrpSpPr/>
            <p:nvPr/>
          </p:nvGrpSpPr>
          <p:grpSpPr>
            <a:xfrm>
              <a:off x="2643174" y="2214554"/>
              <a:ext cx="4664524" cy="457199"/>
              <a:chOff x="2643174" y="2214554"/>
              <a:chExt cx="4664524" cy="457199"/>
            </a:xfrm>
          </p:grpSpPr>
          <p:cxnSp>
            <p:nvCxnSpPr>
              <p:cNvPr id="14" name="直線矢印コネクタ 13"/>
              <p:cNvCxnSpPr/>
              <p:nvPr/>
            </p:nvCxnSpPr>
            <p:spPr>
              <a:xfrm>
                <a:off x="2643174" y="2428868"/>
                <a:ext cx="42862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2451" name="Picture 3" descr="\begin{align*}&#10; (V_f^\dagger m^2_{\tilde f} V_f)_{ij} = (V_f^*)_{ki} (V_f)_{kj} m^2_{\tilde f_k} 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14678" y="2214554"/>
                <a:ext cx="4093020" cy="457199"/>
              </a:xfrm>
              <a:prstGeom prst="rect">
                <a:avLst/>
              </a:prstGeom>
              <a:noFill/>
            </p:spPr>
          </p:pic>
        </p:grpSp>
        <p:sp>
          <p:nvSpPr>
            <p:cNvPr id="21" name="テキスト ボックス 20"/>
            <p:cNvSpPr txBox="1"/>
            <p:nvPr/>
          </p:nvSpPr>
          <p:spPr>
            <a:xfrm>
              <a:off x="3071802" y="2643182"/>
              <a:ext cx="5143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 smtClean="0">
                  <a:solidFill>
                    <a:srgbClr val="CC0099"/>
                  </a:solidFill>
                </a:rPr>
                <a:t>ユニタリー行列の回転角に応じて非対角成分が現れてしまう</a:t>
              </a:r>
              <a:r>
                <a:rPr lang="en-US" altLang="ja-JP" sz="2000" b="1" dirty="0" smtClean="0">
                  <a:solidFill>
                    <a:srgbClr val="CC0099"/>
                  </a:solidFill>
                </a:rPr>
                <a:t>.</a:t>
              </a:r>
              <a:endParaRPr kumimoji="1" lang="ja-JP" altLang="en-US" sz="2000" b="1" dirty="0">
                <a:solidFill>
                  <a:srgbClr val="CC0099"/>
                </a:solidFill>
              </a:endParaRPr>
            </a:p>
          </p:txBody>
        </p:sp>
      </p:grpSp>
      <p:grpSp>
        <p:nvGrpSpPr>
          <p:cNvPr id="11" name="グループ化 28"/>
          <p:cNvGrpSpPr/>
          <p:nvPr/>
        </p:nvGrpSpPr>
        <p:grpSpPr>
          <a:xfrm>
            <a:off x="2571736" y="3662249"/>
            <a:ext cx="5786478" cy="881241"/>
            <a:chOff x="2571736" y="3662249"/>
            <a:chExt cx="5786478" cy="881241"/>
          </a:xfrm>
        </p:grpSpPr>
        <p:cxnSp>
          <p:nvCxnSpPr>
            <p:cNvPr id="22" name="直線矢印コネクタ 21"/>
            <p:cNvCxnSpPr/>
            <p:nvPr/>
          </p:nvCxnSpPr>
          <p:spPr>
            <a:xfrm>
              <a:off x="2571736" y="3874975"/>
              <a:ext cx="42862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2455" name="Picture 7" descr="\begin{align*}&#10; (V_f^\dagger m^2_{\tilde f} V_f) = m^2_{\tilde f} V_f^{\dagger} V_f = m^2_{\tilde f} {\bf 1} 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14678" y="3662249"/>
              <a:ext cx="3809992" cy="457199"/>
            </a:xfrm>
            <a:prstGeom prst="rect">
              <a:avLst/>
            </a:prstGeom>
            <a:noFill/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3143240" y="4143380"/>
              <a:ext cx="5214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000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湯川を対角化しても非対角成分は現れない！</a:t>
              </a:r>
              <a:endParaRPr kumimoji="1" lang="ja-JP" altLang="en-US" sz="2000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grpSp>
        <p:nvGrpSpPr>
          <p:cNvPr id="12" name="グループ化 30"/>
          <p:cNvGrpSpPr/>
          <p:nvPr/>
        </p:nvGrpSpPr>
        <p:grpSpPr>
          <a:xfrm>
            <a:off x="3143240" y="4857760"/>
            <a:ext cx="2531280" cy="930601"/>
            <a:chOff x="1612092" y="5429264"/>
            <a:chExt cx="2531280" cy="930601"/>
          </a:xfrm>
        </p:grpSpPr>
        <p:grpSp>
          <p:nvGrpSpPr>
            <p:cNvPr id="13" name="グループ化 28"/>
            <p:cNvGrpSpPr/>
            <p:nvPr/>
          </p:nvGrpSpPr>
          <p:grpSpPr>
            <a:xfrm>
              <a:off x="2643174" y="5429264"/>
              <a:ext cx="1500198" cy="930601"/>
              <a:chOff x="1933550" y="3691413"/>
              <a:chExt cx="1500198" cy="930601"/>
            </a:xfrm>
          </p:grpSpPr>
          <p:pic>
            <p:nvPicPr>
              <p:cNvPr id="25" name="Picture 17" descr="\begin{align*}&#10;  \begin{pmatrix}&#10;  ~~~~&amp;&amp;\\&#10;  &amp;~~~~&amp;\\&#10;  &amp;&amp;~~~~&#10;  \end{pmatrix}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933550" y="3693320"/>
                <a:ext cx="1500198" cy="928694"/>
              </a:xfrm>
              <a:prstGeom prst="rect">
                <a:avLst/>
              </a:prstGeom>
              <a:noFill/>
            </p:spPr>
          </p:pic>
          <p:pic>
            <p:nvPicPr>
              <p:cNvPr id="26" name="Picture 4" descr="\begin{align*}&#10;  m^2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147864" y="3691413"/>
                <a:ext cx="357190" cy="264320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\begin{align*}&#10;  m^2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505054" y="3979072"/>
                <a:ext cx="357190" cy="264320"/>
              </a:xfrm>
              <a:prstGeom prst="rect">
                <a:avLst/>
              </a:prstGeom>
              <a:noFill/>
            </p:spPr>
          </p:pic>
          <p:pic>
            <p:nvPicPr>
              <p:cNvPr id="28" name="Picture 4" descr="\begin{align*}&#10;  m^2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933682" y="4286256"/>
                <a:ext cx="357190" cy="264320"/>
              </a:xfrm>
              <a:prstGeom prst="rect">
                <a:avLst/>
              </a:prstGeom>
              <a:noFill/>
            </p:spPr>
          </p:pic>
        </p:grpSp>
        <p:pic>
          <p:nvPicPr>
            <p:cNvPr id="232456" name="Picture 8" descr="\begin{align*}&#10; m^2_{\tilde f}= &#10;\end{align*}&#10;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12092" y="5715020"/>
              <a:ext cx="816768" cy="500062"/>
            </a:xfrm>
            <a:prstGeom prst="rect">
              <a:avLst/>
            </a:prstGeom>
            <a:noFill/>
          </p:spPr>
        </p:pic>
      </p:grpSp>
      <p:sp>
        <p:nvSpPr>
          <p:cNvPr id="32" name="テキスト ボックス 31"/>
          <p:cNvSpPr txBox="1"/>
          <p:nvPr/>
        </p:nvSpPr>
        <p:spPr>
          <a:xfrm>
            <a:off x="1214414" y="5812713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FCNC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の制限を満たすためには世代間で質量の縮退（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universality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）が必要！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857224" y="3253087"/>
            <a:ext cx="7358114" cy="2928958"/>
          </a:xfrm>
          <a:prstGeom prst="rect">
            <a:avLst/>
          </a:prstGeom>
          <a:solidFill>
            <a:srgbClr val="FFFFC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solidFill>
                  <a:srgbClr val="0000FF"/>
                </a:solidFill>
              </a:rPr>
              <a:t>m</a:t>
            </a:r>
            <a:r>
              <a:rPr kumimoji="1" lang="en-US" altLang="ja-JP" sz="4800" b="1" dirty="0" smtClean="0">
                <a:solidFill>
                  <a:srgbClr val="0000FF"/>
                </a:solidFill>
              </a:rPr>
              <a:t>SUGRA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1538" y="2395831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超対称性の多くの解析において</a:t>
            </a:r>
            <a:r>
              <a:rPr kumimoji="1" lang="en-US" altLang="ja-JP" sz="2000" b="1" dirty="0" smtClean="0"/>
              <a:t>minimal supergravity (mSUGRA) </a:t>
            </a:r>
            <a:r>
              <a:rPr kumimoji="1" lang="ja-JP" altLang="en-US" sz="2000" b="1" dirty="0" smtClean="0"/>
              <a:t>の</a:t>
            </a:r>
            <a:r>
              <a:rPr lang="ja-JP" altLang="en-US" sz="2000" b="1" dirty="0" smtClean="0"/>
              <a:t>仮定が採用されて</a:t>
            </a:r>
            <a:r>
              <a:rPr lang="ja-JP" altLang="en-US" sz="2000" b="1" dirty="0" smtClean="0"/>
              <a:t>いる </a:t>
            </a:r>
            <a:r>
              <a:rPr lang="en-US" altLang="ja-JP" sz="2000" b="1" dirty="0" smtClean="0"/>
              <a:t>(</a:t>
            </a:r>
            <a:r>
              <a:rPr lang="ja-JP" altLang="en-US" sz="2000" b="1" dirty="0" smtClean="0"/>
              <a:t>理論的な根拠は乏しい</a:t>
            </a:r>
            <a:r>
              <a:rPr lang="en-US" altLang="ja-JP" sz="2000" b="1" dirty="0" smtClean="0"/>
              <a:t>)</a:t>
            </a:r>
            <a:endParaRPr kumimoji="1" lang="ja-JP" altLang="en-US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0100" y="3253087"/>
            <a:ext cx="4219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mSUGRA</a:t>
            </a:r>
            <a:r>
              <a:rPr kumimoji="1" lang="en-US" altLang="ja-JP" sz="2400" b="1" dirty="0" smtClean="0"/>
              <a:t> :</a:t>
            </a:r>
            <a:r>
              <a:rPr kumimoji="1" lang="ja-JP" altLang="en-US" sz="2400" b="1" dirty="0" smtClean="0"/>
              <a:t>　</a:t>
            </a:r>
            <a:r>
              <a:rPr kumimoji="1" lang="ja-JP" altLang="en-US" sz="2000" dirty="0" smtClean="0"/>
              <a:t>カットオフスケールで、</a:t>
            </a:r>
            <a:r>
              <a:rPr kumimoji="1" lang="en-US" altLang="ja-JP" sz="2400" b="1" dirty="0" smtClean="0"/>
              <a:t> </a:t>
            </a:r>
          </a:p>
        </p:txBody>
      </p:sp>
      <p:grpSp>
        <p:nvGrpSpPr>
          <p:cNvPr id="2" name="グループ化 14"/>
          <p:cNvGrpSpPr/>
          <p:nvPr/>
        </p:nvGrpSpPr>
        <p:grpSpPr>
          <a:xfrm>
            <a:off x="2714612" y="3824591"/>
            <a:ext cx="4843146" cy="1737453"/>
            <a:chOff x="1000100" y="2399688"/>
            <a:chExt cx="6553200" cy="2350924"/>
          </a:xfrm>
        </p:grpSpPr>
        <p:pic>
          <p:nvPicPr>
            <p:cNvPr id="233477" name="Picture 5" descr="\begin{align*}&#10; A^u_{ij}=A^d_{ij}=A^e_{ij}\textcolor[rgb]{0.2,0.2,1}{=A_0}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100" y="4236262"/>
              <a:ext cx="3619499" cy="514350"/>
            </a:xfrm>
            <a:prstGeom prst="rect">
              <a:avLst/>
            </a:prstGeom>
            <a:noFill/>
          </p:spPr>
        </p:pic>
        <p:pic>
          <p:nvPicPr>
            <p:cNvPr id="233478" name="Picture 6" descr="\begin{align*}&#10; m^2_{\tilde q}=m^2_{\tilde u_R}=m^2_{\tilde d_R}=m^2_{\tilde l}=m^2_{\tilde e_R}\textcolor[rgb]{0.2,0.2,1}{=m^2_0 {\bf 1}}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2882997"/>
              <a:ext cx="6553200" cy="552449"/>
            </a:xfrm>
            <a:prstGeom prst="rect">
              <a:avLst/>
            </a:prstGeom>
            <a:noFill/>
          </p:spPr>
        </p:pic>
        <p:pic>
          <p:nvPicPr>
            <p:cNvPr id="233479" name="Picture 7" descr="\begin{align*}&#10; m^2_{H_u}=m^2_{H_d}\textcolor[rgb]{0.2,0.2,1}{=m^2_0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0100" y="3559630"/>
              <a:ext cx="3028950" cy="495300"/>
            </a:xfrm>
            <a:prstGeom prst="rect">
              <a:avLst/>
            </a:prstGeom>
            <a:noFill/>
          </p:spPr>
        </p:pic>
        <p:pic>
          <p:nvPicPr>
            <p:cNvPr id="233480" name="Picture 8" descr="\begin{align*}&#10; M_1=M_2=M_3\textcolor[rgb]{0.2,0.2,1}{=m_{1/2}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10362" y="2399688"/>
              <a:ext cx="3952875" cy="419100"/>
            </a:xfrm>
            <a:prstGeom prst="rect">
              <a:avLst/>
            </a:prstGeom>
            <a:noFill/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6805351" y="5710497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を仮定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21506" name="Picture 2" descr="\begin{align*}&#10;  \textcolor[rgb]{0.2,0.2,1}{m_{1/2}, m_0, A_0 : \rm real} 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5681979"/>
            <a:ext cx="2428892" cy="331212"/>
          </a:xfrm>
          <a:prstGeom prst="rect">
            <a:avLst/>
          </a:prstGeom>
          <a:noFill/>
        </p:spPr>
      </p:pic>
      <p:sp>
        <p:nvSpPr>
          <p:cNvPr id="52" name="テキスト ボックス 51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（繰り込み群を通じて）低エネルギーで非対角成分が現れる</a:t>
            </a:r>
            <a:endParaRPr kumimoji="1" lang="ja-JP" altLang="en-US" sz="24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2610203" y="928670"/>
            <a:ext cx="3953933" cy="1214449"/>
            <a:chOff x="4214810" y="5305758"/>
            <a:chExt cx="4356029" cy="1337952"/>
          </a:xfrm>
        </p:grpSpPr>
        <p:sp>
          <p:nvSpPr>
            <p:cNvPr id="54" name="正方形/長方形 53"/>
            <p:cNvSpPr/>
            <p:nvPr/>
          </p:nvSpPr>
          <p:spPr>
            <a:xfrm>
              <a:off x="6500826" y="5715016"/>
              <a:ext cx="2000264" cy="928694"/>
            </a:xfrm>
            <a:prstGeom prst="rect">
              <a:avLst/>
            </a:prstGeom>
            <a:solidFill>
              <a:srgbClr val="CCFF99">
                <a:alpha val="69804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5" name="グループ化 69"/>
            <p:cNvGrpSpPr/>
            <p:nvPr/>
          </p:nvGrpSpPr>
          <p:grpSpPr>
            <a:xfrm>
              <a:off x="4214810" y="5305758"/>
              <a:ext cx="4356029" cy="1337952"/>
              <a:chOff x="4429124" y="5305758"/>
              <a:chExt cx="4356029" cy="1337952"/>
            </a:xfrm>
          </p:grpSpPr>
          <p:grpSp>
            <p:nvGrpSpPr>
              <p:cNvPr id="61" name="グループ化 50"/>
              <p:cNvGrpSpPr/>
              <p:nvPr/>
            </p:nvGrpSpPr>
            <p:grpSpPr>
              <a:xfrm>
                <a:off x="4429124" y="5715016"/>
                <a:ext cx="1857356" cy="928694"/>
                <a:chOff x="428628" y="4714884"/>
                <a:chExt cx="1857356" cy="928694"/>
              </a:xfrm>
            </p:grpSpPr>
            <p:sp>
              <p:nvSpPr>
                <p:cNvPr id="64" name="正方形/長方形 63"/>
                <p:cNvSpPr/>
                <p:nvPr/>
              </p:nvSpPr>
              <p:spPr>
                <a:xfrm>
                  <a:off x="428628" y="4714884"/>
                  <a:ext cx="1857356" cy="92869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5" name="Picture 3" descr="\begin{align*}&#10;   \frac{(m^2_{\tilde{f}})_{i\neq j}}{m^2_{\tilde{f}}} &#10;\end{align*}&#10;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71472" y="4786322"/>
                  <a:ext cx="928694" cy="83262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6" name="Picture 1" descr="\begin{align*}&#10;    \ll1&#10;\end{align*}&#10;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643042" y="5055304"/>
                  <a:ext cx="514349" cy="23108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62" name="テキスト ボックス 61"/>
              <p:cNvSpPr txBox="1"/>
              <p:nvPr/>
            </p:nvSpPr>
            <p:spPr>
              <a:xfrm>
                <a:off x="4622854" y="5305758"/>
                <a:ext cx="4162299" cy="44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Universality</a:t>
                </a:r>
                <a:r>
                  <a:rPr lang="ja-JP" altLang="en-US" sz="2000" b="1" dirty="0" smtClean="0"/>
                  <a:t>　</a:t>
                </a:r>
                <a:r>
                  <a:rPr lang="ja-JP" altLang="en-US" sz="2000" b="1" dirty="0" smtClean="0"/>
                  <a:t>  </a:t>
                </a:r>
                <a:r>
                  <a:rPr lang="en-US" altLang="ja-JP" sz="2000" b="1" dirty="0" smtClean="0"/>
                  <a:t>+   Real parameters</a:t>
                </a:r>
                <a:endParaRPr kumimoji="1" lang="ja-JP" altLang="en-US" sz="2000" b="1" dirty="0"/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4429124" y="5715016"/>
                <a:ext cx="1857388" cy="928694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6" name="グループ化 71"/>
            <p:cNvGrpSpPr/>
            <p:nvPr/>
          </p:nvGrpSpPr>
          <p:grpSpPr>
            <a:xfrm>
              <a:off x="6674514" y="5786445"/>
              <a:ext cx="1683700" cy="791064"/>
              <a:chOff x="7358082" y="5929331"/>
              <a:chExt cx="1379601" cy="648188"/>
            </a:xfrm>
          </p:grpSpPr>
          <p:pic>
            <p:nvPicPr>
              <p:cNvPr id="58" name="Picture 20" descr="\begin{align*}&#10;  m_{\tilde g}={\rm real}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858148" y="5929331"/>
                <a:ext cx="871728" cy="203073"/>
              </a:xfrm>
              <a:prstGeom prst="rect">
                <a:avLst/>
              </a:prstGeom>
              <a:noFill/>
            </p:spPr>
          </p:pic>
          <p:pic>
            <p:nvPicPr>
              <p:cNvPr id="59" name="Picture 22" descr="\begin{align*}&#10;  (m_{\tilde d_{LR}})_{11}={\rm real}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358082" y="6143644"/>
                <a:ext cx="1379601" cy="233172"/>
              </a:xfrm>
              <a:prstGeom prst="rect">
                <a:avLst/>
              </a:prstGeom>
              <a:noFill/>
            </p:spPr>
          </p:pic>
          <p:pic>
            <p:nvPicPr>
              <p:cNvPr id="60" name="Picture 23" descr="\begin{align*}&#10; \cdots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 rot="5400000">
                <a:off x="8208193" y="6465600"/>
                <a:ext cx="200025" cy="23813"/>
              </a:xfrm>
              <a:prstGeom prst="rect">
                <a:avLst/>
              </a:prstGeom>
              <a:noFill/>
            </p:spPr>
          </p:pic>
        </p:grpSp>
        <p:sp>
          <p:nvSpPr>
            <p:cNvPr id="57" name="テキスト ボックス 56"/>
            <p:cNvSpPr txBox="1"/>
            <p:nvPr/>
          </p:nvSpPr>
          <p:spPr>
            <a:xfrm>
              <a:off x="6090834" y="5929330"/>
              <a:ext cx="338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+</a:t>
              </a:r>
              <a:endParaRPr kumimoji="1" lang="ja-JP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/>
        </p:nvSpPr>
        <p:spPr>
          <a:xfrm>
            <a:off x="214282" y="4857760"/>
            <a:ext cx="5429288" cy="857256"/>
          </a:xfrm>
          <a:prstGeom prst="rect">
            <a:avLst/>
          </a:prstGeom>
          <a:solidFill>
            <a:srgbClr val="B6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5857884" y="4857760"/>
            <a:ext cx="1714512" cy="857256"/>
          </a:xfrm>
          <a:prstGeom prst="rect">
            <a:avLst/>
          </a:prstGeom>
          <a:solidFill>
            <a:srgbClr val="B6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14282" y="3857628"/>
            <a:ext cx="5429288" cy="857256"/>
          </a:xfrm>
          <a:prstGeom prst="rect">
            <a:avLst/>
          </a:prstGeom>
          <a:solidFill>
            <a:srgbClr val="CC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285720" y="2857496"/>
            <a:ext cx="5357850" cy="857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857884" y="2857496"/>
            <a:ext cx="1857388" cy="857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solidFill>
                  <a:srgbClr val="0000FF"/>
                </a:solidFill>
              </a:rPr>
              <a:t>m</a:t>
            </a:r>
            <a:r>
              <a:rPr kumimoji="1" lang="en-US" altLang="ja-JP" sz="4800" b="1" dirty="0" smtClean="0">
                <a:solidFill>
                  <a:srgbClr val="0000FF"/>
                </a:solidFill>
              </a:rPr>
              <a:t>SUGRA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1538" y="857232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右巻きニュートリノや </a:t>
            </a:r>
            <a:r>
              <a:rPr lang="en-US" altLang="ja-JP" sz="2000" b="1" dirty="0" smtClean="0"/>
              <a:t>colored Higgs </a:t>
            </a:r>
            <a:r>
              <a:rPr lang="ja-JP" altLang="en-US" sz="2000" b="1" dirty="0" smtClean="0"/>
              <a:t>が繰り込み群に寄与すると、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低エネルギーで小さな非対角成分が現れる</a:t>
            </a:r>
            <a:r>
              <a:rPr lang="en-US" altLang="ja-JP" sz="2000" b="1" dirty="0" smtClean="0"/>
              <a:t>.</a:t>
            </a:r>
          </a:p>
        </p:txBody>
      </p:sp>
      <p:pic>
        <p:nvPicPr>
          <p:cNvPr id="236547" name="Picture 3" descr="\begin{align*}&#10; (m^2_{\tilde d_L})_{ij} \simeq 3(V_{CKM}^*)_{3i} (V_{CKM})_{3j} \frac{Y_t^2}{(4\pi)^2}(3m_0^2+A_0^2) \log \frac{\Lambda^2}{M^2_{\rm SUSY}}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5072074"/>
            <a:ext cx="5214973" cy="515600"/>
          </a:xfrm>
          <a:prstGeom prst="rect">
            <a:avLst/>
          </a:prstGeom>
          <a:noFill/>
        </p:spPr>
      </p:pic>
      <p:pic>
        <p:nvPicPr>
          <p:cNvPr id="236548" name="Picture 4" descr="\begin{align*}&#10; (m^2_{\tilde d_R})_{ij} \simeq (U_{MNS}^*)_{ik} (U_{MNS})_{jk} \frac{Y_{\nu_k}^2}{(4\pi)^2}(3m_0^2+A_0^2) \log \frac{\Lambda^2}{M^2_{H^C}}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38347"/>
            <a:ext cx="5101603" cy="533661"/>
          </a:xfrm>
          <a:prstGeom prst="rect">
            <a:avLst/>
          </a:prstGeom>
          <a:noFill/>
        </p:spPr>
      </p:pic>
      <p:pic>
        <p:nvPicPr>
          <p:cNvPr id="24" name="Picture 5" descr="\begin{align*}&#10; (m^2_{\tilde l})_{ij} \simeq (U_{MNS})_{ik} (U^*_{MNS})_{jk} \frac{Y_{\nu_k}^2}{(4\pi)^2}(3m_0^2+A_0^2) \log \frac{\Lambda^2}{M^2_{N_k}}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2997608"/>
            <a:ext cx="5214974" cy="574268"/>
          </a:xfrm>
          <a:prstGeom prst="rect">
            <a:avLst/>
          </a:prstGeom>
          <a:noFill/>
        </p:spPr>
      </p:pic>
      <p:pic>
        <p:nvPicPr>
          <p:cNvPr id="25" name="Picture 8" descr="\begin{align*}&#10; \frac{(m^2_{\tilde l})_{12}}{\tilde m^2_{\tilde l}} \simeq 10^{-1}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928934"/>
            <a:ext cx="1639442" cy="730016"/>
          </a:xfrm>
          <a:prstGeom prst="rect">
            <a:avLst/>
          </a:prstGeom>
          <a:noFill/>
        </p:spPr>
      </p:pic>
      <p:pic>
        <p:nvPicPr>
          <p:cNvPr id="236557" name="Picture 13" descr="\begin{align*}&#10; (\lambda=0.22)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5357826"/>
            <a:ext cx="928662" cy="213905"/>
          </a:xfrm>
          <a:prstGeom prst="rect">
            <a:avLst/>
          </a:prstGeom>
          <a:noFill/>
        </p:spPr>
      </p:pic>
      <p:sp>
        <p:nvSpPr>
          <p:cNvPr id="31" name="正方形/長方形 30"/>
          <p:cNvSpPr/>
          <p:nvPr/>
        </p:nvSpPr>
        <p:spPr>
          <a:xfrm>
            <a:off x="5857884" y="3857628"/>
            <a:ext cx="2214578" cy="857256"/>
          </a:xfrm>
          <a:prstGeom prst="rect">
            <a:avLst/>
          </a:prstGeom>
          <a:solidFill>
            <a:srgbClr val="CC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6" descr="\begin{align*}&#10; \frac{(m^2_{\tilde d_L})_{23}}{\tilde m^2_{\tilde d}} \simeq \lambda^2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929198"/>
            <a:ext cx="1500198" cy="750099"/>
          </a:xfrm>
          <a:prstGeom prst="rect">
            <a:avLst/>
          </a:prstGeom>
          <a:noFill/>
        </p:spPr>
      </p:pic>
      <p:pic>
        <p:nvPicPr>
          <p:cNvPr id="34" name="Picture 7" descr="\begin{align*}&#10; \frac{(m^2_{\tilde d_R})_{23}}{\tilde m^2_{\tilde d}} \simeq 3 \times 10^{-2}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87165" y="3929066"/>
            <a:ext cx="2113859" cy="714379"/>
          </a:xfrm>
          <a:prstGeom prst="rect">
            <a:avLst/>
          </a:prstGeom>
          <a:noFill/>
        </p:spPr>
      </p:pic>
      <p:grpSp>
        <p:nvGrpSpPr>
          <p:cNvPr id="58" name="グループ化 57"/>
          <p:cNvGrpSpPr/>
          <p:nvPr/>
        </p:nvGrpSpPr>
        <p:grpSpPr>
          <a:xfrm>
            <a:off x="912689" y="1785926"/>
            <a:ext cx="7088335" cy="823096"/>
            <a:chOff x="1357290" y="1785926"/>
            <a:chExt cx="5857916" cy="680220"/>
          </a:xfrm>
        </p:grpSpPr>
        <p:grpSp>
          <p:nvGrpSpPr>
            <p:cNvPr id="18" name="グループ化 119"/>
            <p:cNvGrpSpPr/>
            <p:nvPr/>
          </p:nvGrpSpPr>
          <p:grpSpPr>
            <a:xfrm>
              <a:off x="3357554" y="1785926"/>
              <a:ext cx="1857388" cy="680220"/>
              <a:chOff x="500034" y="4286256"/>
              <a:chExt cx="2214578" cy="811031"/>
            </a:xfrm>
          </p:grpSpPr>
          <p:grpSp>
            <p:nvGrpSpPr>
              <p:cNvPr id="19" name="グループ化 95"/>
              <p:cNvGrpSpPr/>
              <p:nvPr/>
            </p:nvGrpSpPr>
            <p:grpSpPr>
              <a:xfrm>
                <a:off x="785786" y="4357694"/>
                <a:ext cx="1571636" cy="571504"/>
                <a:chOff x="785786" y="4357694"/>
                <a:chExt cx="1571636" cy="571504"/>
              </a:xfrm>
            </p:grpSpPr>
            <p:cxnSp>
              <p:nvCxnSpPr>
                <p:cNvPr id="26" name="直線コネクタ 25"/>
                <p:cNvCxnSpPr/>
                <p:nvPr/>
              </p:nvCxnSpPr>
              <p:spPr>
                <a:xfrm>
                  <a:off x="785786" y="4643446"/>
                  <a:ext cx="428628" cy="1588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円/楕円 26"/>
                <p:cNvSpPr/>
                <p:nvPr/>
              </p:nvSpPr>
              <p:spPr>
                <a:xfrm>
                  <a:off x="1214414" y="4357694"/>
                  <a:ext cx="714380" cy="571504"/>
                </a:xfrm>
                <a:prstGeom prst="ellipse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8" name="直線コネクタ 27"/>
                <p:cNvCxnSpPr/>
                <p:nvPr/>
              </p:nvCxnSpPr>
              <p:spPr>
                <a:xfrm>
                  <a:off x="1928794" y="4641858"/>
                  <a:ext cx="428628" cy="1588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0" name="Picture 1" descr="\begin{align*}&#10;  d_R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00034" y="4564070"/>
                <a:ext cx="285752" cy="222252"/>
              </a:xfrm>
              <a:prstGeom prst="rect">
                <a:avLst/>
              </a:prstGeom>
              <a:noFill/>
            </p:spPr>
          </p:pic>
          <p:pic>
            <p:nvPicPr>
              <p:cNvPr id="21" name="Picture 1" descr="\begin{align*}&#10;  d_R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428860" y="4572008"/>
                <a:ext cx="285752" cy="222252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\begin{align*}&#10;  H^c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071538" y="4929198"/>
                <a:ext cx="285751" cy="168089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\begin{align*}&#10;  N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857356" y="4286256"/>
                <a:ext cx="214314" cy="172642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グループ化 117"/>
            <p:cNvGrpSpPr/>
            <p:nvPr/>
          </p:nvGrpSpPr>
          <p:grpSpPr>
            <a:xfrm>
              <a:off x="5528354" y="1785926"/>
              <a:ext cx="1686852" cy="671984"/>
              <a:chOff x="3313776" y="5143512"/>
              <a:chExt cx="1972604" cy="785818"/>
            </a:xfrm>
          </p:grpSpPr>
          <p:grpSp>
            <p:nvGrpSpPr>
              <p:cNvPr id="32" name="グループ化 108"/>
              <p:cNvGrpSpPr/>
              <p:nvPr/>
            </p:nvGrpSpPr>
            <p:grpSpPr>
              <a:xfrm>
                <a:off x="3507574" y="5261175"/>
                <a:ext cx="1571636" cy="571504"/>
                <a:chOff x="785786" y="4357694"/>
                <a:chExt cx="1571636" cy="571504"/>
              </a:xfrm>
            </p:grpSpPr>
            <p:cxnSp>
              <p:nvCxnSpPr>
                <p:cNvPr id="39" name="直線コネクタ 38"/>
                <p:cNvCxnSpPr/>
                <p:nvPr/>
              </p:nvCxnSpPr>
              <p:spPr>
                <a:xfrm>
                  <a:off x="785786" y="4643446"/>
                  <a:ext cx="428628" cy="1588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円/楕円 39"/>
                <p:cNvSpPr/>
                <p:nvPr/>
              </p:nvSpPr>
              <p:spPr>
                <a:xfrm>
                  <a:off x="1214414" y="4357694"/>
                  <a:ext cx="714380" cy="571504"/>
                </a:xfrm>
                <a:prstGeom prst="ellipse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1" name="直線コネクタ 40"/>
                <p:cNvCxnSpPr/>
                <p:nvPr/>
              </p:nvCxnSpPr>
              <p:spPr>
                <a:xfrm>
                  <a:off x="1928794" y="4641858"/>
                  <a:ext cx="428628" cy="1588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5" name="Picture 5" descr="\begin{align*}&#10;  H_u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790608" y="5738831"/>
                <a:ext cx="288470" cy="190499"/>
              </a:xfrm>
              <a:prstGeom prst="rect">
                <a:avLst/>
              </a:prstGeom>
              <a:noFill/>
            </p:spPr>
          </p:pic>
          <p:pic>
            <p:nvPicPr>
              <p:cNvPr id="36" name="Picture 6" descr="\begin{align*}&#10;  q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313776" y="5467366"/>
                <a:ext cx="115216" cy="176212"/>
              </a:xfrm>
              <a:prstGeom prst="rect">
                <a:avLst/>
              </a:prstGeom>
              <a:noFill/>
            </p:spPr>
          </p:pic>
          <p:pic>
            <p:nvPicPr>
              <p:cNvPr id="37" name="Picture 6" descr="\begin{align*}&#10;  q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171164" y="5467366"/>
                <a:ext cx="115216" cy="176212"/>
              </a:xfrm>
              <a:prstGeom prst="rect">
                <a:avLst/>
              </a:prstGeom>
              <a:noFill/>
            </p:spPr>
          </p:pic>
          <p:pic>
            <p:nvPicPr>
              <p:cNvPr id="38" name="Picture 7" descr="\begin{align*}&#10;  u_R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500562" y="5143512"/>
                <a:ext cx="357190" cy="178595"/>
              </a:xfrm>
              <a:prstGeom prst="rect">
                <a:avLst/>
              </a:prstGeom>
              <a:noFill/>
            </p:spPr>
          </p:pic>
        </p:grpSp>
        <p:grpSp>
          <p:nvGrpSpPr>
            <p:cNvPr id="57" name="グループ化 56"/>
            <p:cNvGrpSpPr/>
            <p:nvPr/>
          </p:nvGrpSpPr>
          <p:grpSpPr>
            <a:xfrm>
              <a:off x="1357290" y="1785926"/>
              <a:ext cx="1627357" cy="662969"/>
              <a:chOff x="1357290" y="1785926"/>
              <a:chExt cx="1627357" cy="662969"/>
            </a:xfrm>
          </p:grpSpPr>
          <p:grpSp>
            <p:nvGrpSpPr>
              <p:cNvPr id="42" name="グループ化 119"/>
              <p:cNvGrpSpPr/>
              <p:nvPr/>
            </p:nvGrpSpPr>
            <p:grpSpPr>
              <a:xfrm>
                <a:off x="1525515" y="1785926"/>
                <a:ext cx="1318146" cy="539242"/>
                <a:chOff x="785786" y="4286256"/>
                <a:chExt cx="1571636" cy="642942"/>
              </a:xfrm>
            </p:grpSpPr>
            <p:grpSp>
              <p:nvGrpSpPr>
                <p:cNvPr id="43" name="グループ化 95"/>
                <p:cNvGrpSpPr/>
                <p:nvPr/>
              </p:nvGrpSpPr>
              <p:grpSpPr>
                <a:xfrm>
                  <a:off x="785786" y="4357694"/>
                  <a:ext cx="1571636" cy="571504"/>
                  <a:chOff x="785786" y="4357694"/>
                  <a:chExt cx="1571636" cy="571504"/>
                </a:xfrm>
              </p:grpSpPr>
              <p:cxnSp>
                <p:nvCxnSpPr>
                  <p:cNvPr id="52" name="直線コネクタ 51"/>
                  <p:cNvCxnSpPr/>
                  <p:nvPr/>
                </p:nvCxnSpPr>
                <p:spPr>
                  <a:xfrm>
                    <a:off x="785786" y="4643446"/>
                    <a:ext cx="428628" cy="1588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円/楕円 52"/>
                  <p:cNvSpPr/>
                  <p:nvPr/>
                </p:nvSpPr>
                <p:spPr>
                  <a:xfrm>
                    <a:off x="1214414" y="4357694"/>
                    <a:ext cx="714380" cy="571504"/>
                  </a:xfrm>
                  <a:prstGeom prst="ellipse">
                    <a:avLst/>
                  </a:prstGeom>
                  <a:noFill/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54" name="直線コネクタ 53"/>
                  <p:cNvCxnSpPr/>
                  <p:nvPr/>
                </p:nvCxnSpPr>
                <p:spPr>
                  <a:xfrm>
                    <a:off x="1928794" y="4641858"/>
                    <a:ext cx="428628" cy="1588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49" name="Picture 3" descr="\begin{align*}&#10;  N&#10;\end{align*}&#10;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857356" y="4286256"/>
                  <a:ext cx="214314" cy="17264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5" name="Picture 5" descr="\begin{align*}&#10;  H_u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785918" y="2285992"/>
                <a:ext cx="246682" cy="162903"/>
              </a:xfrm>
              <a:prstGeom prst="rect">
                <a:avLst/>
              </a:prstGeom>
              <a:noFill/>
            </p:spPr>
          </p:pic>
          <p:pic>
            <p:nvPicPr>
              <p:cNvPr id="30721" name="Picture 1" descr="\begin{align*}&#10;  l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357290" y="2000240"/>
                <a:ext cx="55721" cy="179546"/>
              </a:xfrm>
              <a:prstGeom prst="rect">
                <a:avLst/>
              </a:prstGeom>
              <a:noFill/>
            </p:spPr>
          </p:pic>
          <p:pic>
            <p:nvPicPr>
              <p:cNvPr id="56" name="Picture 1" descr="\begin{align*}&#10;  l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928926" y="2000240"/>
                <a:ext cx="55721" cy="17954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9" name="円/楕円 58"/>
          <p:cNvSpPr/>
          <p:nvPr/>
        </p:nvSpPr>
        <p:spPr>
          <a:xfrm>
            <a:off x="3000364" y="3929066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143240" y="2857496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57158" y="5884151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Neutrino Yukawa coupling 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の大きさによっては</a:t>
            </a:r>
            <a:endParaRPr kumimoji="1" lang="en-US" altLang="ja-JP" sz="2400" dirty="0" smtClean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FCNC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に非常に大きく寄与する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0722" name="Picture 2" descr="\begin{align*}&#10;  (Y_{\nu_3} \simeq 1)&#10;\end{align*}&#10;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58148" y="3214686"/>
            <a:ext cx="928694" cy="239475"/>
          </a:xfrm>
          <a:prstGeom prst="rect">
            <a:avLst/>
          </a:prstGeom>
          <a:noFill/>
        </p:spPr>
      </p:pic>
      <p:pic>
        <p:nvPicPr>
          <p:cNvPr id="62" name="Picture 2" descr="\begin{align*}&#10;  (Y_{\nu_3} \simeq 1)&#10;\end{align*}&#10;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143868" y="4214818"/>
            <a:ext cx="928694" cy="23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b="1" dirty="0" smtClean="0">
                <a:solidFill>
                  <a:srgbClr val="0000FF"/>
                </a:solidFill>
              </a:rPr>
              <a:t>もう一つの可能性</a:t>
            </a:r>
            <a:endParaRPr kumimoji="1" lang="ja-JP" altLang="en-US" sz="4000" b="1" dirty="0">
              <a:solidFill>
                <a:srgbClr val="0000FF"/>
              </a:solidFill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2571736" y="857232"/>
            <a:ext cx="3899011" cy="1214446"/>
            <a:chOff x="2285984" y="857232"/>
            <a:chExt cx="4357718" cy="1357322"/>
          </a:xfrm>
        </p:grpSpPr>
        <p:sp>
          <p:nvSpPr>
            <p:cNvPr id="5" name="正方形/長方形 4"/>
            <p:cNvSpPr/>
            <p:nvPr/>
          </p:nvSpPr>
          <p:spPr>
            <a:xfrm>
              <a:off x="4786314" y="1285860"/>
              <a:ext cx="1857388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Picture 3" descr="\begin{align*}&#10;   \frac{(m^2_{\tilde{f}})_{i\neq j}}{m^2_{\tilde{f}}} 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29158" y="1357298"/>
              <a:ext cx="928694" cy="832622"/>
            </a:xfrm>
            <a:prstGeom prst="rect">
              <a:avLst/>
            </a:prstGeom>
            <a:noFill/>
          </p:spPr>
        </p:pic>
        <p:pic>
          <p:nvPicPr>
            <p:cNvPr id="4" name="Picture 1" descr="\begin{align*}&#10;    \ll1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00728" y="1626280"/>
              <a:ext cx="514349" cy="231084"/>
            </a:xfrm>
            <a:prstGeom prst="rect">
              <a:avLst/>
            </a:prstGeom>
            <a:noFill/>
          </p:spPr>
        </p:pic>
        <p:sp>
          <p:nvSpPr>
            <p:cNvPr id="6" name="正方形/長方形 5"/>
            <p:cNvSpPr/>
            <p:nvPr/>
          </p:nvSpPr>
          <p:spPr>
            <a:xfrm>
              <a:off x="2285984" y="1285860"/>
              <a:ext cx="1928794" cy="9286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Picture 1" descr="\begin{align*}&#10;    \ll1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7553" y="1643050"/>
              <a:ext cx="514349" cy="231084"/>
            </a:xfrm>
            <a:prstGeom prst="rect">
              <a:avLst/>
            </a:prstGeom>
            <a:noFill/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605354" y="857232"/>
              <a:ext cx="3876933" cy="447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Decoupling</a:t>
              </a:r>
              <a:r>
                <a:rPr lang="ja-JP" altLang="en-US" sz="2000" b="1" dirty="0" smtClean="0"/>
                <a:t> </a:t>
              </a:r>
              <a:r>
                <a:rPr lang="ja-JP" altLang="en-US" sz="2000" b="1" dirty="0" smtClean="0"/>
                <a:t>   </a:t>
              </a:r>
              <a:r>
                <a:rPr lang="ja-JP" altLang="en-US" sz="2000" b="1" dirty="0" smtClean="0"/>
                <a:t>　</a:t>
              </a:r>
              <a:r>
                <a:rPr lang="en-US" altLang="ja-JP" sz="2000" b="1" dirty="0" smtClean="0"/>
                <a:t>+     Universality</a:t>
              </a:r>
              <a:endParaRPr kumimoji="1" lang="ja-JP" altLang="en-US" sz="2000" b="1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285984" y="1285860"/>
              <a:ext cx="1928794" cy="9286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Picture 4" descr="\begin{align*}&#10;  \Big( \frac{500\,{\rm GeV}}{m_{\tilde{f}}} \Big)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7422" y="1468263"/>
              <a:ext cx="1143007" cy="603415"/>
            </a:xfrm>
            <a:prstGeom prst="rect">
              <a:avLst/>
            </a:prstGeom>
            <a:noFill/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4357686" y="1571612"/>
              <a:ext cx="3129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+</a:t>
              </a:r>
              <a:endParaRPr kumimoji="1" lang="ja-JP" altLang="en-US" sz="2000" b="1" dirty="0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500034" y="2671700"/>
            <a:ext cx="8215370" cy="1571636"/>
          </a:xfrm>
          <a:prstGeom prst="rect">
            <a:avLst/>
          </a:prstGeom>
          <a:solidFill>
            <a:srgbClr val="FFFFCC">
              <a:alpha val="50196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17" descr="\begin{align*}&#10;  \begin{pmatrix}&#10;  ~~~~&amp;&amp;\\&#10;  &amp;~~~~&amp;\\&#10;  &amp;&amp;~~~~&#10;  \end{pmatrix}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5054" y="2864582"/>
            <a:ext cx="1500198" cy="928694"/>
          </a:xfrm>
          <a:prstGeom prst="rect">
            <a:avLst/>
          </a:prstGeom>
          <a:noFill/>
        </p:spPr>
      </p:pic>
      <p:pic>
        <p:nvPicPr>
          <p:cNvPr id="14" name="Picture 4" descr="\begin{align*}&#10;  m^2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9368" y="2862675"/>
            <a:ext cx="357190" cy="264320"/>
          </a:xfrm>
          <a:prstGeom prst="rect">
            <a:avLst/>
          </a:prstGeom>
          <a:noFill/>
        </p:spPr>
      </p:pic>
      <p:pic>
        <p:nvPicPr>
          <p:cNvPr id="15" name="Picture 4" descr="\begin{align*}&#10;  m^2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6558" y="3150334"/>
            <a:ext cx="357190" cy="264320"/>
          </a:xfrm>
          <a:prstGeom prst="rect">
            <a:avLst/>
          </a:prstGeom>
          <a:noFill/>
        </p:spPr>
      </p:pic>
      <p:pic>
        <p:nvPicPr>
          <p:cNvPr id="16" name="Picture 4" descr="\begin{align*}&#10;  m^2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186" y="3457518"/>
            <a:ext cx="357190" cy="264320"/>
          </a:xfrm>
          <a:prstGeom prst="rect">
            <a:avLst/>
          </a:prstGeom>
          <a:noFill/>
        </p:spPr>
      </p:pic>
      <p:grpSp>
        <p:nvGrpSpPr>
          <p:cNvPr id="17" name="グループ化 52"/>
          <p:cNvGrpSpPr/>
          <p:nvPr/>
        </p:nvGrpSpPr>
        <p:grpSpPr>
          <a:xfrm>
            <a:off x="4572000" y="2814576"/>
            <a:ext cx="2571768" cy="978700"/>
            <a:chOff x="4071934" y="4450564"/>
            <a:chExt cx="2571768" cy="978700"/>
          </a:xfrm>
        </p:grpSpPr>
        <p:pic>
          <p:nvPicPr>
            <p:cNvPr id="18" name="Picture 3" descr="\begin{align*}&#10;  \tilde{m}^2_{\bf 10} =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71934" y="4781929"/>
              <a:ext cx="900111" cy="361583"/>
            </a:xfrm>
            <a:prstGeom prst="rect">
              <a:avLst/>
            </a:prstGeom>
            <a:noFill/>
          </p:spPr>
        </p:pic>
        <p:pic>
          <p:nvPicPr>
            <p:cNvPr id="19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72066" y="4500570"/>
              <a:ext cx="1571636" cy="928694"/>
            </a:xfrm>
            <a:prstGeom prst="rect">
              <a:avLst/>
            </a:prstGeom>
            <a:noFill/>
          </p:spPr>
        </p:pic>
        <p:pic>
          <p:nvPicPr>
            <p:cNvPr id="20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6380" y="4450564"/>
              <a:ext cx="357190" cy="264320"/>
            </a:xfrm>
            <a:prstGeom prst="rect">
              <a:avLst/>
            </a:prstGeom>
            <a:noFill/>
          </p:spPr>
        </p:pic>
        <p:pic>
          <p:nvPicPr>
            <p:cNvPr id="21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5008" y="4736316"/>
              <a:ext cx="357190" cy="264320"/>
            </a:xfrm>
            <a:prstGeom prst="rect">
              <a:avLst/>
            </a:prstGeom>
            <a:noFill/>
          </p:spPr>
        </p:pic>
        <p:pic>
          <p:nvPicPr>
            <p:cNvPr id="22" name="Picture 5" descr="\begin{align*}&#10;  \textcolor[rgb]{1,0,0}{m^2_3}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43636" y="5041114"/>
              <a:ext cx="357190" cy="335759"/>
            </a:xfrm>
            <a:prstGeom prst="rect">
              <a:avLst/>
            </a:prstGeom>
            <a:noFill/>
          </p:spPr>
        </p:pic>
      </p:grpSp>
      <p:sp>
        <p:nvSpPr>
          <p:cNvPr id="23" name="角丸四角形吹き出し 22"/>
          <p:cNvSpPr/>
          <p:nvPr/>
        </p:nvSpPr>
        <p:spPr>
          <a:xfrm>
            <a:off x="1643042" y="3743270"/>
            <a:ext cx="785818" cy="428628"/>
          </a:xfrm>
          <a:prstGeom prst="wedgeRoundRectCallout">
            <a:avLst>
              <a:gd name="adj1" fmla="val -6146"/>
              <a:gd name="adj2" fmla="val -80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吹き出し 23"/>
          <p:cNvSpPr/>
          <p:nvPr/>
        </p:nvSpPr>
        <p:spPr>
          <a:xfrm>
            <a:off x="4429124" y="3743270"/>
            <a:ext cx="1214446" cy="428628"/>
          </a:xfrm>
          <a:prstGeom prst="wedgeRoundRectCallout">
            <a:avLst>
              <a:gd name="adj1" fmla="val -6146"/>
              <a:gd name="adj2" fmla="val -80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3" descr="\begin{align*}&#10;  \tilde{m}^2_{\bf \bar{5}}=&#10;\end{align*}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63431" y="3138431"/>
            <a:ext cx="765429" cy="390525"/>
          </a:xfrm>
          <a:prstGeom prst="rect">
            <a:avLst/>
          </a:prstGeom>
          <a:noFill/>
        </p:spPr>
      </p:pic>
      <p:pic>
        <p:nvPicPr>
          <p:cNvPr id="26" name="Picture 2" descr="\begin{align*}&#10;  q,u_R^c,e_R^c&#10;\end{align*}&#10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3814708"/>
            <a:ext cx="928684" cy="247649"/>
          </a:xfrm>
          <a:prstGeom prst="rect">
            <a:avLst/>
          </a:prstGeom>
          <a:noFill/>
        </p:spPr>
      </p:pic>
      <p:pic>
        <p:nvPicPr>
          <p:cNvPr id="27" name="Picture 3" descr="\begin{align*}&#10;  d_R^c,l&#10;\end{align*}&#10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85918" y="3814708"/>
            <a:ext cx="452436" cy="238124"/>
          </a:xfrm>
          <a:prstGeom prst="rect">
            <a:avLst/>
          </a:prstGeom>
          <a:noFill/>
        </p:spPr>
      </p:pic>
      <p:sp>
        <p:nvSpPr>
          <p:cNvPr id="28" name="テキスト ボックス 27"/>
          <p:cNvSpPr txBox="1"/>
          <p:nvPr/>
        </p:nvSpPr>
        <p:spPr>
          <a:xfrm>
            <a:off x="428596" y="2243072"/>
            <a:ext cx="3015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Modified Universality </a:t>
            </a:r>
            <a:endParaRPr kumimoji="1" lang="ja-JP" altLang="en-US" sz="2400" b="1" dirty="0"/>
          </a:p>
        </p:txBody>
      </p:sp>
      <p:cxnSp>
        <p:nvCxnSpPr>
          <p:cNvPr id="31" name="直線矢印コネクタ 30"/>
          <p:cNvCxnSpPr/>
          <p:nvPr/>
        </p:nvCxnSpPr>
        <p:spPr>
          <a:xfrm rot="10800000">
            <a:off x="7033520" y="3600394"/>
            <a:ext cx="396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7419498" y="3386080"/>
            <a:ext cx="129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Stop mass 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に対応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8596" y="4600526"/>
            <a:ext cx="857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 </a:t>
            </a:r>
            <a:r>
              <a:rPr lang="en-US" altLang="ja-JP" sz="2400" dirty="0" smtClean="0"/>
              <a:t>m </a:t>
            </a:r>
            <a:r>
              <a:rPr lang="ja-JP" altLang="en-US" sz="2400" dirty="0" smtClean="0"/>
              <a:t>をそれほど大きくしなくても</a:t>
            </a:r>
            <a:r>
              <a:rPr lang="en-US" altLang="ja-JP" sz="2400" dirty="0" smtClean="0"/>
              <a:t>FCNC</a:t>
            </a:r>
            <a:r>
              <a:rPr lang="ja-JP" altLang="en-US" sz="2400" dirty="0" smtClean="0"/>
              <a:t>や</a:t>
            </a:r>
            <a:r>
              <a:rPr lang="en-US" altLang="ja-JP" sz="2400" dirty="0" smtClean="0"/>
              <a:t>EDM</a:t>
            </a:r>
            <a:r>
              <a:rPr lang="ja-JP" altLang="en-US" sz="2400" dirty="0" err="1" smtClean="0"/>
              <a:t>への</a:t>
            </a:r>
            <a:r>
              <a:rPr lang="ja-JP" altLang="en-US" sz="2400" dirty="0" smtClean="0"/>
              <a:t>寄与を薄められる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8596" y="5138993"/>
            <a:ext cx="701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m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>weak scale</a:t>
            </a:r>
            <a:r>
              <a:rPr lang="ja-JP" altLang="en-US" sz="2400" dirty="0" smtClean="0"/>
              <a:t>にとれば </a:t>
            </a:r>
            <a:r>
              <a:rPr lang="en-US" altLang="ja-JP" sz="2400" dirty="0" smtClean="0"/>
              <a:t>tuning </a:t>
            </a:r>
            <a:r>
              <a:rPr lang="ja-JP" altLang="en-US" sz="2400" dirty="0" smtClean="0"/>
              <a:t>の問題を起こさない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8596" y="5710497"/>
            <a:ext cx="795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 </a:t>
            </a:r>
            <a:r>
              <a:rPr lang="en-US" altLang="ja-JP" sz="2400" dirty="0" smtClean="0"/>
              <a:t>E</a:t>
            </a:r>
            <a:r>
              <a:rPr lang="en-US" altLang="ja-JP" sz="2400" baseline="-25000" dirty="0" smtClean="0"/>
              <a:t>6</a:t>
            </a:r>
            <a:r>
              <a:rPr lang="en-US" altLang="ja-JP" sz="2400" dirty="0" smtClean="0"/>
              <a:t> GUT </a:t>
            </a:r>
            <a:r>
              <a:rPr lang="ja-JP" altLang="en-US" sz="2400" dirty="0" smtClean="0"/>
              <a:t>と </a:t>
            </a:r>
            <a:r>
              <a:rPr lang="en-US" altLang="ja-JP" sz="2400" dirty="0" smtClean="0"/>
              <a:t>U(2) Flavor Symmetry </a:t>
            </a:r>
            <a:r>
              <a:rPr lang="ja-JP" altLang="en-US" sz="2400" dirty="0" smtClean="0"/>
              <a:t>の模型から自然に導かれる</a:t>
            </a:r>
            <a:endParaRPr kumimoji="1" lang="ja-JP" altLang="en-US" sz="2400" dirty="0"/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3857620" y="6172162"/>
            <a:ext cx="5286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sz="2000" dirty="0" smtClean="0">
                <a:solidFill>
                  <a:srgbClr val="00B050"/>
                </a:solidFill>
              </a:rPr>
              <a:t>N.Maekawa02,04, N.Maekawa,T.Yamashita04</a:t>
            </a:r>
            <a:endParaRPr lang="en-US" altLang="ja-JP" sz="2000" dirty="0">
              <a:solidFill>
                <a:srgbClr val="00B050"/>
              </a:solidFill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6000760" y="2285992"/>
            <a:ext cx="2714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sz="2000" dirty="0" smtClean="0">
                <a:solidFill>
                  <a:srgbClr val="00B050"/>
                </a:solidFill>
              </a:rPr>
              <a:t>S-G. Kim et.al ‘06,’08,’09 </a:t>
            </a:r>
            <a:endParaRPr lang="en-US" altLang="ja-JP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208"/>
            <a:ext cx="54165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42910" y="-24"/>
            <a:ext cx="8229600" cy="928694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solidFill>
                  <a:srgbClr val="0000FF"/>
                </a:solidFill>
              </a:rPr>
              <a:t>(m</a:t>
            </a:r>
            <a:r>
              <a:rPr lang="en-US" altLang="ja-JP" sz="4000" b="1" baseline="-25000" dirty="0" smtClean="0">
                <a:solidFill>
                  <a:srgbClr val="0000FF"/>
                </a:solidFill>
              </a:rPr>
              <a:t>0</a:t>
            </a:r>
            <a:r>
              <a:rPr lang="en-US" altLang="ja-JP" sz="4000" b="1" dirty="0" smtClean="0">
                <a:solidFill>
                  <a:srgbClr val="0000FF"/>
                </a:solidFill>
              </a:rPr>
              <a:t> – m</a:t>
            </a:r>
            <a:r>
              <a:rPr lang="en-US" altLang="ja-JP" sz="4000" b="1" baseline="-25000" dirty="0" smtClean="0">
                <a:solidFill>
                  <a:srgbClr val="0000FF"/>
                </a:solidFill>
              </a:rPr>
              <a:t>30</a:t>
            </a:r>
            <a:r>
              <a:rPr lang="en-US" altLang="ja-JP" sz="4000" b="1" dirty="0" smtClean="0">
                <a:solidFill>
                  <a:srgbClr val="0000FF"/>
                </a:solidFill>
              </a:rPr>
              <a:t>) plane</a:t>
            </a:r>
            <a:endParaRPr kumimoji="1" lang="ja-JP" altLang="en-US" sz="4000" b="1" baseline="-25000" dirty="0">
              <a:solidFill>
                <a:srgbClr val="0000FF"/>
              </a:solidFill>
            </a:endParaRPr>
          </a:p>
        </p:txBody>
      </p:sp>
      <p:pic>
        <p:nvPicPr>
          <p:cNvPr id="31745" name="Picture 1" descr="\begin{align*}&#10;  m_{1/2} = m_{30},~A_0=-300\,{\rm GeV},\tan\beta\equiv \langle H_u \rangle/\langle H_d \rangle=10,~\mu=300\,{\rm GeV},~m_A=96\,{\rm GeV}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03171"/>
            <a:ext cx="8513255" cy="254127"/>
          </a:xfrm>
          <a:prstGeom prst="rect">
            <a:avLst/>
          </a:prstGeom>
          <a:noFill/>
        </p:spPr>
      </p:pic>
      <p:sp>
        <p:nvSpPr>
          <p:cNvPr id="6" name="下矢印 5"/>
          <p:cNvSpPr/>
          <p:nvPr/>
        </p:nvSpPr>
        <p:spPr>
          <a:xfrm rot="10800000">
            <a:off x="5786446" y="1714522"/>
            <a:ext cx="357190" cy="50006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rot="10800000">
            <a:off x="5715008" y="3857662"/>
            <a:ext cx="357190" cy="500066"/>
          </a:xfrm>
          <a:prstGeom prst="downArrow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91200" y="2955227"/>
            <a:ext cx="2281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EDM</a:t>
            </a:r>
            <a:r>
              <a:rPr kumimoji="1" lang="ja-JP" altLang="en-US" sz="2400" b="1" dirty="0" err="1" smtClean="0"/>
              <a:t>への</a:t>
            </a:r>
            <a:r>
              <a:rPr kumimoji="1" lang="ja-JP" altLang="en-US" sz="2400" b="1" dirty="0" smtClean="0"/>
              <a:t>寄与を</a:t>
            </a:r>
            <a:endParaRPr kumimoji="1" lang="en-US" altLang="ja-JP" sz="2400" b="1" dirty="0" smtClean="0"/>
          </a:p>
          <a:p>
            <a:r>
              <a:rPr lang="en-US" altLang="ja-JP" sz="2400" b="1" dirty="0" smtClean="0"/>
              <a:t>d</a:t>
            </a:r>
            <a:r>
              <a:rPr lang="en-US" altLang="ja-JP" sz="2400" b="1" dirty="0" smtClean="0"/>
              <a:t>ecouple</a:t>
            </a:r>
            <a:r>
              <a:rPr lang="ja-JP" altLang="en-US" sz="2400" b="1" dirty="0" smtClean="0"/>
              <a:t>できる</a:t>
            </a:r>
            <a:endParaRPr kumimoji="1" lang="ja-JP" altLang="en-US" sz="2400" b="1" dirty="0"/>
          </a:p>
        </p:txBody>
      </p:sp>
      <p:cxnSp>
        <p:nvCxnSpPr>
          <p:cNvPr id="10" name="直線矢印コネクタ 9"/>
          <p:cNvCxnSpPr/>
          <p:nvPr/>
        </p:nvCxnSpPr>
        <p:spPr>
          <a:xfrm rot="16200000" flipV="1">
            <a:off x="6107917" y="2107431"/>
            <a:ext cx="857256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10800000" flipV="1">
            <a:off x="6143636" y="3857662"/>
            <a:ext cx="714380" cy="3476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Contents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972584" cy="45259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Introduction</a:t>
            </a:r>
          </a:p>
          <a:p>
            <a:r>
              <a:rPr lang="ja-JP" altLang="en-US" sz="2800" dirty="0" smtClean="0"/>
              <a:t>超対称性模型</a:t>
            </a:r>
            <a:r>
              <a:rPr lang="ja-JP" altLang="en-US" sz="2800" dirty="0" smtClean="0"/>
              <a:t>に</a:t>
            </a:r>
            <a:r>
              <a:rPr lang="ja-JP" altLang="en-US" sz="2800" dirty="0" smtClean="0"/>
              <a:t>おけるフレーバーの破れ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Lepton Flavor Violation</a:t>
            </a:r>
          </a:p>
          <a:p>
            <a:r>
              <a:rPr lang="en-US" altLang="ja-JP" sz="2800" dirty="0" smtClean="0"/>
              <a:t>LHC(ATLAS, CMS)</a:t>
            </a:r>
            <a:r>
              <a:rPr lang="ja-JP" altLang="en-US" sz="2800" dirty="0" smtClean="0"/>
              <a:t>実験と超対称性模型のフレーバー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まとめ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>
                <a:solidFill>
                  <a:srgbClr val="0000FF"/>
                </a:solidFill>
              </a:rPr>
              <a:t>超対称粒子のフレーバーの構造</a:t>
            </a:r>
            <a:endParaRPr kumimoji="1"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28596" y="4857760"/>
            <a:ext cx="6215106" cy="1571636"/>
          </a:xfrm>
          <a:prstGeom prst="rect">
            <a:avLst/>
          </a:prstGeom>
          <a:solidFill>
            <a:srgbClr val="FFFFCC">
              <a:alpha val="50196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17" descr="\begin{align*}&#10;  \begin{pmatrix}&#10;  ~~~~&amp;&amp;\\&#10;  &amp;~~~~&amp;\\&#10;  &amp;&amp;~~~~&#10;  \end{pmatrix}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798" y="5050642"/>
            <a:ext cx="1500198" cy="928694"/>
          </a:xfrm>
          <a:prstGeom prst="rect">
            <a:avLst/>
          </a:prstGeom>
          <a:noFill/>
        </p:spPr>
      </p:pic>
      <p:pic>
        <p:nvPicPr>
          <p:cNvPr id="5" name="Picture 4" descr="\begin{align*}&#10;  m^2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112" y="5048735"/>
            <a:ext cx="357190" cy="264320"/>
          </a:xfrm>
          <a:prstGeom prst="rect">
            <a:avLst/>
          </a:prstGeom>
          <a:noFill/>
        </p:spPr>
      </p:pic>
      <p:pic>
        <p:nvPicPr>
          <p:cNvPr id="6" name="Picture 4" descr="\begin{align*}&#10;  m^2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9302" y="5336394"/>
            <a:ext cx="357190" cy="264320"/>
          </a:xfrm>
          <a:prstGeom prst="rect">
            <a:avLst/>
          </a:prstGeom>
          <a:noFill/>
        </p:spPr>
      </p:pic>
      <p:pic>
        <p:nvPicPr>
          <p:cNvPr id="7" name="Picture 4" descr="\begin{align*}&#10;  m^2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30" y="5643578"/>
            <a:ext cx="357190" cy="264320"/>
          </a:xfrm>
          <a:prstGeom prst="rect">
            <a:avLst/>
          </a:prstGeom>
          <a:noFill/>
        </p:spPr>
      </p:pic>
      <p:grpSp>
        <p:nvGrpSpPr>
          <p:cNvPr id="8" name="グループ化 52"/>
          <p:cNvGrpSpPr/>
          <p:nvPr/>
        </p:nvGrpSpPr>
        <p:grpSpPr>
          <a:xfrm>
            <a:off x="3714744" y="5000636"/>
            <a:ext cx="2571768" cy="978700"/>
            <a:chOff x="4071934" y="4450564"/>
            <a:chExt cx="2571768" cy="978700"/>
          </a:xfrm>
        </p:grpSpPr>
        <p:pic>
          <p:nvPicPr>
            <p:cNvPr id="9" name="Picture 3" descr="\begin{align*}&#10;  \tilde{m}^2_{\bf 10} =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1934" y="4781929"/>
              <a:ext cx="900111" cy="361583"/>
            </a:xfrm>
            <a:prstGeom prst="rect">
              <a:avLst/>
            </a:prstGeom>
            <a:noFill/>
          </p:spPr>
        </p:pic>
        <p:pic>
          <p:nvPicPr>
            <p:cNvPr id="10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2066" y="4500570"/>
              <a:ext cx="1571636" cy="928694"/>
            </a:xfrm>
            <a:prstGeom prst="rect">
              <a:avLst/>
            </a:prstGeom>
            <a:noFill/>
          </p:spPr>
        </p:pic>
        <p:pic>
          <p:nvPicPr>
            <p:cNvPr id="11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6380" y="4450564"/>
              <a:ext cx="357190" cy="264320"/>
            </a:xfrm>
            <a:prstGeom prst="rect">
              <a:avLst/>
            </a:prstGeom>
            <a:noFill/>
          </p:spPr>
        </p:pic>
        <p:pic>
          <p:nvPicPr>
            <p:cNvPr id="12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8" y="4736316"/>
              <a:ext cx="357190" cy="264320"/>
            </a:xfrm>
            <a:prstGeom prst="rect">
              <a:avLst/>
            </a:prstGeom>
            <a:noFill/>
          </p:spPr>
        </p:pic>
        <p:pic>
          <p:nvPicPr>
            <p:cNvPr id="13" name="Picture 5" descr="\begin{align*}&#10;  \textcolor[rgb]{1,0,0}{m^2_3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43636" y="5041114"/>
              <a:ext cx="357190" cy="335759"/>
            </a:xfrm>
            <a:prstGeom prst="rect">
              <a:avLst/>
            </a:prstGeom>
            <a:noFill/>
          </p:spPr>
        </p:pic>
      </p:grpSp>
      <p:sp>
        <p:nvSpPr>
          <p:cNvPr id="14" name="角丸四角形吹き出し 13"/>
          <p:cNvSpPr/>
          <p:nvPr/>
        </p:nvSpPr>
        <p:spPr>
          <a:xfrm>
            <a:off x="785786" y="5929330"/>
            <a:ext cx="785818" cy="428628"/>
          </a:xfrm>
          <a:prstGeom prst="wedgeRoundRectCallout">
            <a:avLst>
              <a:gd name="adj1" fmla="val -6146"/>
              <a:gd name="adj2" fmla="val -80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吹き出し 14"/>
          <p:cNvSpPr/>
          <p:nvPr/>
        </p:nvSpPr>
        <p:spPr>
          <a:xfrm>
            <a:off x="3571868" y="5929330"/>
            <a:ext cx="1214446" cy="428628"/>
          </a:xfrm>
          <a:prstGeom prst="wedgeRoundRectCallout">
            <a:avLst>
              <a:gd name="adj1" fmla="val -6146"/>
              <a:gd name="adj2" fmla="val -80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3" descr="\begin{align*}&#10;  \tilde{m}^2_{\bf \bar{5}}=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175" y="5324491"/>
            <a:ext cx="765429" cy="390525"/>
          </a:xfrm>
          <a:prstGeom prst="rect">
            <a:avLst/>
          </a:prstGeom>
          <a:noFill/>
        </p:spPr>
      </p:pic>
      <p:pic>
        <p:nvPicPr>
          <p:cNvPr id="17" name="Picture 2" descr="\begin{align*}&#10;  q,u_R^c,e_R^c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6000768"/>
            <a:ext cx="928684" cy="247649"/>
          </a:xfrm>
          <a:prstGeom prst="rect">
            <a:avLst/>
          </a:prstGeom>
          <a:noFill/>
        </p:spPr>
      </p:pic>
      <p:pic>
        <p:nvPicPr>
          <p:cNvPr id="18" name="Picture 3" descr="\begin{align*}&#10;  d_R^c,l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6000768"/>
            <a:ext cx="452436" cy="238124"/>
          </a:xfrm>
          <a:prstGeom prst="rect">
            <a:avLst/>
          </a:prstGeom>
          <a:noFill/>
        </p:spPr>
      </p:pic>
      <p:sp>
        <p:nvSpPr>
          <p:cNvPr id="19" name="テキスト ボックス 18"/>
          <p:cNvSpPr txBox="1"/>
          <p:nvPr/>
        </p:nvSpPr>
        <p:spPr>
          <a:xfrm>
            <a:off x="357158" y="4396095"/>
            <a:ext cx="3015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Modified Universality </a:t>
            </a:r>
            <a:endParaRPr kumimoji="1" lang="ja-JP" altLang="en-US" sz="2400" b="1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500034" y="1714488"/>
            <a:ext cx="2857520" cy="1168985"/>
            <a:chOff x="500034" y="1714488"/>
            <a:chExt cx="3143272" cy="1285884"/>
          </a:xfrm>
        </p:grpSpPr>
        <p:sp>
          <p:nvSpPr>
            <p:cNvPr id="30" name="正方形/長方形 29"/>
            <p:cNvSpPr/>
            <p:nvPr/>
          </p:nvSpPr>
          <p:spPr>
            <a:xfrm>
              <a:off x="500034" y="1714488"/>
              <a:ext cx="3143272" cy="1285884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196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" name="グループ化 30"/>
            <p:cNvGrpSpPr/>
            <p:nvPr/>
          </p:nvGrpSpPr>
          <p:grpSpPr>
            <a:xfrm>
              <a:off x="714348" y="1928802"/>
              <a:ext cx="2531280" cy="930601"/>
              <a:chOff x="1612092" y="5429264"/>
              <a:chExt cx="2531280" cy="930601"/>
            </a:xfrm>
          </p:grpSpPr>
          <p:grpSp>
            <p:nvGrpSpPr>
              <p:cNvPr id="24" name="グループ化 28"/>
              <p:cNvGrpSpPr/>
              <p:nvPr/>
            </p:nvGrpSpPr>
            <p:grpSpPr>
              <a:xfrm>
                <a:off x="2643174" y="5429264"/>
                <a:ext cx="1500198" cy="930601"/>
                <a:chOff x="1933550" y="3691413"/>
                <a:chExt cx="1500198" cy="930601"/>
              </a:xfrm>
            </p:grpSpPr>
            <p:pic>
              <p:nvPicPr>
                <p:cNvPr id="26" name="Picture 17" descr="\begin{align*}&#10;  \begin{pmatrix}&#10;  ~~~~&amp;&amp;\\&#10;  &amp;~~~~&amp;\\&#10;  &amp;&amp;~~~~&#10;  \end{pmatrix}&#10;\end{align*}&#10;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933550" y="3693320"/>
                  <a:ext cx="1500198" cy="9286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4" descr="\begin{align*}&#10;  m^2&#10;\end{align*}&#10;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147864" y="3691413"/>
                  <a:ext cx="357190" cy="26432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4" descr="\begin{align*}&#10;  m^2&#10;\end{align*}&#10;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505054" y="3979072"/>
                  <a:ext cx="357190" cy="26432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4" descr="\begin{align*}&#10;  m^2&#10;\end{align*}&#10;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933682" y="4286256"/>
                  <a:ext cx="357190" cy="26432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5" name="Picture 8" descr="\begin{align*}&#10; m^2_{\tilde f}= 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612092" y="5715020"/>
                <a:ext cx="816768" cy="50006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1" name="テキスト ボックス 30"/>
          <p:cNvSpPr txBox="1"/>
          <p:nvPr/>
        </p:nvSpPr>
        <p:spPr>
          <a:xfrm>
            <a:off x="428596" y="1252823"/>
            <a:ext cx="3326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Universality</a:t>
            </a:r>
            <a:r>
              <a:rPr lang="ja-JP" altLang="en-US" sz="2400" b="1" dirty="0" smtClean="0"/>
              <a:t>　</a:t>
            </a:r>
            <a:r>
              <a:rPr kumimoji="1" lang="en-US" altLang="ja-JP" sz="2400" b="1" dirty="0" smtClean="0"/>
              <a:t>(mSUGRA) </a:t>
            </a:r>
            <a:endParaRPr kumimoji="1" lang="ja-JP" altLang="en-US" sz="2400" b="1" dirty="0"/>
          </a:p>
        </p:txBody>
      </p:sp>
      <p:sp>
        <p:nvSpPr>
          <p:cNvPr id="32" name="上下矢印 31"/>
          <p:cNvSpPr/>
          <p:nvPr/>
        </p:nvSpPr>
        <p:spPr>
          <a:xfrm>
            <a:off x="1785918" y="3071810"/>
            <a:ext cx="714380" cy="1214446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71736" y="3477284"/>
            <a:ext cx="6253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今後の実験でどのように区別できるか？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Lepton Flavor Violation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34069" y="2252955"/>
            <a:ext cx="4381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Modified Universality </a:t>
            </a:r>
            <a:r>
              <a:rPr kumimoji="1" lang="ja-JP" altLang="en-US" sz="2400" dirty="0" smtClean="0"/>
              <a:t>における）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Lepton Flavor Violation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596" y="92867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Lepton Flavor Violation (LFV): 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e.g.</a:t>
            </a:r>
            <a:r>
              <a:rPr lang="ja-JP" altLang="en-US" sz="2000" dirty="0" smtClean="0"/>
              <a:t>  </a:t>
            </a:r>
            <a:r>
              <a:rPr lang="en-US" altLang="ja-JP" sz="2000" dirty="0" smtClean="0">
                <a:solidFill>
                  <a:srgbClr val="0000FF"/>
                </a:solidFill>
              </a:rPr>
              <a:t>μ </a:t>
            </a:r>
            <a:r>
              <a:rPr lang="en-US" altLang="ja-JP" sz="2000" dirty="0" smtClean="0">
                <a:solidFill>
                  <a:srgbClr val="0000FF"/>
                </a:solidFill>
                <a:sym typeface="Wingdings" pitchFamily="2" charset="2"/>
              </a:rPr>
              <a:t> e γ</a:t>
            </a:r>
            <a:r>
              <a:rPr lang="en-US" altLang="ja-JP" sz="2000" dirty="0" smtClean="0">
                <a:sym typeface="Wingdings" pitchFamily="2" charset="2"/>
              </a:rPr>
              <a:t>,</a:t>
            </a:r>
            <a:r>
              <a:rPr lang="en-US" altLang="ja-JP" sz="2000" dirty="0" smtClean="0">
                <a:solidFill>
                  <a:srgbClr val="FF0000"/>
                </a:solidFill>
                <a:sym typeface="Wingdings" pitchFamily="2" charset="2"/>
              </a:rPr>
              <a:t> τ  μ γ 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ja-JP" altLang="en-US" sz="2000" dirty="0" smtClean="0"/>
              <a:t>は標準模型の範囲では</a:t>
            </a:r>
            <a:endParaRPr lang="en-US" altLang="ja-JP" sz="2000" dirty="0" smtClean="0"/>
          </a:p>
          <a:p>
            <a:r>
              <a:rPr lang="ja-JP" altLang="en-US" sz="2000" dirty="0" smtClean="0"/>
              <a:t>禁止過程であるため、</a:t>
            </a:r>
            <a:r>
              <a:rPr kumimoji="1" lang="ja-JP" altLang="en-US" sz="2000" dirty="0" smtClean="0"/>
              <a:t>観測されればすぐに新物理の発見となる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28" name="Picture 3" descr="\begin{align*}&#10;  \tilde{m}^2_{\bf 10} =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5023" y="2102340"/>
            <a:ext cx="665446" cy="267316"/>
          </a:xfrm>
          <a:prstGeom prst="rect">
            <a:avLst/>
          </a:prstGeom>
          <a:noFill/>
        </p:spPr>
      </p:pic>
      <p:grpSp>
        <p:nvGrpSpPr>
          <p:cNvPr id="2" name="グループ化 37"/>
          <p:cNvGrpSpPr/>
          <p:nvPr/>
        </p:nvGrpSpPr>
        <p:grpSpPr>
          <a:xfrm>
            <a:off x="3624414" y="1857364"/>
            <a:ext cx="1161900" cy="723546"/>
            <a:chOff x="7525969" y="2857496"/>
            <a:chExt cx="1161900" cy="723546"/>
          </a:xfrm>
        </p:grpSpPr>
        <p:pic>
          <p:nvPicPr>
            <p:cNvPr id="29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25969" y="2894465"/>
              <a:ext cx="1161900" cy="686577"/>
            </a:xfrm>
            <a:prstGeom prst="rect">
              <a:avLst/>
            </a:prstGeom>
            <a:noFill/>
          </p:spPr>
        </p:pic>
        <p:pic>
          <p:nvPicPr>
            <p:cNvPr id="30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84410" y="28574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31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01292" y="3068750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32" name="Picture 5" descr="\begin{align*}&#10;  \textcolor[rgb]{1,0,0}{m^2_3}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18174" y="3294085"/>
              <a:ext cx="264068" cy="248224"/>
            </a:xfrm>
            <a:prstGeom prst="rect">
              <a:avLst/>
            </a:prstGeom>
            <a:noFill/>
          </p:spPr>
        </p:pic>
      </p:grpSp>
      <p:grpSp>
        <p:nvGrpSpPr>
          <p:cNvPr id="4" name="グループ化 35"/>
          <p:cNvGrpSpPr/>
          <p:nvPr/>
        </p:nvGrpSpPr>
        <p:grpSpPr>
          <a:xfrm>
            <a:off x="599007" y="1883757"/>
            <a:ext cx="1857356" cy="687987"/>
            <a:chOff x="5092423" y="3035931"/>
            <a:chExt cx="1731292" cy="687987"/>
          </a:xfrm>
        </p:grpSpPr>
        <p:pic>
          <p:nvPicPr>
            <p:cNvPr id="23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4629" y="3037341"/>
              <a:ext cx="1109086" cy="686577"/>
            </a:xfrm>
            <a:prstGeom prst="rect">
              <a:avLst/>
            </a:prstGeom>
            <a:noFill/>
          </p:spPr>
        </p:pic>
        <p:pic>
          <p:nvPicPr>
            <p:cNvPr id="24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73070" y="3035931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25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37138" y="32485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26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54020" y="3475694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33" name="Picture 3" descr="\begin{align*}&#10;  \tilde{m}^2_{\bf \bar{5}}=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92423" y="3239796"/>
              <a:ext cx="565877" cy="288712"/>
            </a:xfrm>
            <a:prstGeom prst="rect">
              <a:avLst/>
            </a:prstGeom>
            <a:noFill/>
          </p:spPr>
        </p:pic>
      </p:grpSp>
      <p:sp>
        <p:nvSpPr>
          <p:cNvPr id="37" name="角丸四角形吹き出し 36"/>
          <p:cNvSpPr/>
          <p:nvPr/>
        </p:nvSpPr>
        <p:spPr>
          <a:xfrm>
            <a:off x="3313651" y="2571744"/>
            <a:ext cx="1214446" cy="428628"/>
          </a:xfrm>
          <a:prstGeom prst="wedgeRoundRectCallout">
            <a:avLst>
              <a:gd name="adj1" fmla="val -50737"/>
              <a:gd name="adj2" fmla="val -907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8177" name="Picture 1" descr="\begin{align*}&#10;  q,\,u^c_R,\,\textcolor[rgb]{1,0,0}{e^c_R}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85089" y="2669901"/>
            <a:ext cx="1062034" cy="259033"/>
          </a:xfrm>
          <a:prstGeom prst="rect">
            <a:avLst/>
          </a:prstGeom>
          <a:noFill/>
        </p:spPr>
      </p:pic>
      <p:grpSp>
        <p:nvGrpSpPr>
          <p:cNvPr id="6" name="グループ化 109"/>
          <p:cNvGrpSpPr/>
          <p:nvPr/>
        </p:nvGrpSpPr>
        <p:grpSpPr>
          <a:xfrm>
            <a:off x="5929322" y="1571612"/>
            <a:ext cx="2718688" cy="1196624"/>
            <a:chOff x="6000750" y="2326739"/>
            <a:chExt cx="2575180" cy="1067818"/>
          </a:xfrm>
        </p:grpSpPr>
        <p:grpSp>
          <p:nvGrpSpPr>
            <p:cNvPr id="10" name="グループ化 56"/>
            <p:cNvGrpSpPr/>
            <p:nvPr/>
          </p:nvGrpSpPr>
          <p:grpSpPr>
            <a:xfrm>
              <a:off x="6000750" y="2357429"/>
              <a:ext cx="2575180" cy="1037128"/>
              <a:chOff x="1079637" y="2887484"/>
              <a:chExt cx="3118925" cy="1108261"/>
            </a:xfrm>
          </p:grpSpPr>
          <p:sp>
            <p:nvSpPr>
              <p:cNvPr id="7" name="Line 31"/>
              <p:cNvSpPr>
                <a:spLocks noChangeShapeType="1"/>
              </p:cNvSpPr>
              <p:nvPr/>
            </p:nvSpPr>
            <p:spPr bwMode="auto">
              <a:xfrm>
                <a:off x="1386386" y="3890971"/>
                <a:ext cx="542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8" name="Line 103"/>
              <p:cNvSpPr>
                <a:spLocks noChangeShapeType="1"/>
              </p:cNvSpPr>
              <p:nvPr/>
            </p:nvSpPr>
            <p:spPr bwMode="auto">
              <a:xfrm>
                <a:off x="3357554" y="3890971"/>
                <a:ext cx="542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9" name="Line 104"/>
              <p:cNvSpPr>
                <a:spLocks noChangeShapeType="1"/>
              </p:cNvSpPr>
              <p:nvPr/>
            </p:nvSpPr>
            <p:spPr bwMode="auto">
              <a:xfrm>
                <a:off x="1715869" y="3890971"/>
                <a:ext cx="18304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542172" y="3819533"/>
                <a:ext cx="144942" cy="176212"/>
                <a:chOff x="4830" y="1661"/>
                <a:chExt cx="91" cy="91"/>
              </a:xfrm>
            </p:grpSpPr>
            <p:sp>
              <p:nvSpPr>
                <p:cNvPr id="11" name="Line 20"/>
                <p:cNvSpPr>
                  <a:spLocks noChangeShapeType="1"/>
                </p:cNvSpPr>
                <p:nvPr/>
              </p:nvSpPr>
              <p:spPr bwMode="auto">
                <a:xfrm>
                  <a:off x="4830" y="1662"/>
                  <a:ext cx="91" cy="9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  <p:sp>
              <p:nvSpPr>
                <p:cNvPr id="1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830" y="1661"/>
                  <a:ext cx="91" cy="9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</p:grpSp>
          <p:grpSp>
            <p:nvGrpSpPr>
              <p:cNvPr id="21" name="グループ化 30"/>
              <p:cNvGrpSpPr/>
              <p:nvPr/>
            </p:nvGrpSpPr>
            <p:grpSpPr>
              <a:xfrm>
                <a:off x="1777125" y="3176592"/>
                <a:ext cx="1773666" cy="714380"/>
                <a:chOff x="1349375" y="2887663"/>
                <a:chExt cx="1384300" cy="585787"/>
              </a:xfrm>
              <a:noFill/>
            </p:grpSpPr>
            <p:sp>
              <p:nvSpPr>
                <p:cNvPr id="14" name="Freeform 22"/>
                <p:cNvSpPr>
                  <a:spLocks/>
                </p:cNvSpPr>
                <p:nvPr/>
              </p:nvSpPr>
              <p:spPr bwMode="auto">
                <a:xfrm rot="21418483">
                  <a:off x="1349375" y="2887663"/>
                  <a:ext cx="717550" cy="585787"/>
                </a:xfrm>
                <a:custGeom>
                  <a:avLst/>
                  <a:gdLst>
                    <a:gd name="T0" fmla="*/ 0 w 635"/>
                    <a:gd name="T1" fmla="*/ 454 h 454"/>
                    <a:gd name="T2" fmla="*/ 46 w 635"/>
                    <a:gd name="T3" fmla="*/ 317 h 454"/>
                    <a:gd name="T4" fmla="*/ 136 w 635"/>
                    <a:gd name="T5" fmla="*/ 181 h 454"/>
                    <a:gd name="T6" fmla="*/ 318 w 635"/>
                    <a:gd name="T7" fmla="*/ 45 h 454"/>
                    <a:gd name="T8" fmla="*/ 635 w 635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5"/>
                    <a:gd name="T16" fmla="*/ 0 h 454"/>
                    <a:gd name="T17" fmla="*/ 635 w 635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5" h="454">
                      <a:moveTo>
                        <a:pt x="0" y="454"/>
                      </a:moveTo>
                      <a:cubicBezTo>
                        <a:pt x="11" y="408"/>
                        <a:pt x="23" y="362"/>
                        <a:pt x="46" y="317"/>
                      </a:cubicBezTo>
                      <a:cubicBezTo>
                        <a:pt x="69" y="272"/>
                        <a:pt x="91" y="226"/>
                        <a:pt x="136" y="181"/>
                      </a:cubicBezTo>
                      <a:cubicBezTo>
                        <a:pt x="181" y="136"/>
                        <a:pt x="235" y="75"/>
                        <a:pt x="318" y="45"/>
                      </a:cubicBezTo>
                      <a:cubicBezTo>
                        <a:pt x="401" y="15"/>
                        <a:pt x="518" y="7"/>
                        <a:pt x="635" y="0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  <p:sp>
              <p:nvSpPr>
                <p:cNvPr id="15" name="Freeform 23"/>
                <p:cNvSpPr>
                  <a:spLocks/>
                </p:cNvSpPr>
                <p:nvPr/>
              </p:nvSpPr>
              <p:spPr bwMode="auto">
                <a:xfrm rot="181517" flipH="1">
                  <a:off x="2017713" y="2887663"/>
                  <a:ext cx="715962" cy="585787"/>
                </a:xfrm>
                <a:custGeom>
                  <a:avLst/>
                  <a:gdLst>
                    <a:gd name="T0" fmla="*/ 0 w 635"/>
                    <a:gd name="T1" fmla="*/ 454 h 454"/>
                    <a:gd name="T2" fmla="*/ 46 w 635"/>
                    <a:gd name="T3" fmla="*/ 317 h 454"/>
                    <a:gd name="T4" fmla="*/ 136 w 635"/>
                    <a:gd name="T5" fmla="*/ 181 h 454"/>
                    <a:gd name="T6" fmla="*/ 318 w 635"/>
                    <a:gd name="T7" fmla="*/ 45 h 454"/>
                    <a:gd name="T8" fmla="*/ 635 w 635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5"/>
                    <a:gd name="T16" fmla="*/ 0 h 454"/>
                    <a:gd name="T17" fmla="*/ 635 w 635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5" h="454">
                      <a:moveTo>
                        <a:pt x="0" y="454"/>
                      </a:moveTo>
                      <a:cubicBezTo>
                        <a:pt x="11" y="408"/>
                        <a:pt x="23" y="362"/>
                        <a:pt x="46" y="317"/>
                      </a:cubicBezTo>
                      <a:cubicBezTo>
                        <a:pt x="69" y="272"/>
                        <a:pt x="91" y="226"/>
                        <a:pt x="136" y="181"/>
                      </a:cubicBezTo>
                      <a:cubicBezTo>
                        <a:pt x="181" y="136"/>
                        <a:pt x="235" y="75"/>
                        <a:pt x="318" y="45"/>
                      </a:cubicBezTo>
                      <a:cubicBezTo>
                        <a:pt x="401" y="15"/>
                        <a:pt x="518" y="7"/>
                        <a:pt x="635" y="0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</p:grpSp>
          <p:sp>
            <p:nvSpPr>
              <p:cNvPr id="16" name="Freeform 32"/>
              <p:cNvSpPr>
                <a:spLocks/>
              </p:cNvSpPr>
              <p:nvPr/>
            </p:nvSpPr>
            <p:spPr bwMode="auto">
              <a:xfrm rot="18758090" flipV="1">
                <a:off x="3467773" y="3184987"/>
                <a:ext cx="727993" cy="1329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  <a:cxn ang="0">
                    <a:pos x="272" y="0"/>
                  </a:cxn>
                  <a:cxn ang="0">
                    <a:pos x="363" y="136"/>
                  </a:cxn>
                  <a:cxn ang="0">
                    <a:pos x="454" y="0"/>
                  </a:cxn>
                  <a:cxn ang="0">
                    <a:pos x="545" y="136"/>
                  </a:cxn>
                  <a:cxn ang="0">
                    <a:pos x="635" y="0"/>
                  </a:cxn>
                </a:cxnLst>
                <a:rect l="0" t="0" r="r" b="b"/>
                <a:pathLst>
                  <a:path w="635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2" y="136"/>
                      <a:pt x="182" y="136"/>
                    </a:cubicBezTo>
                    <a:cubicBezTo>
                      <a:pt x="212" y="136"/>
                      <a:pt x="242" y="0"/>
                      <a:pt x="272" y="0"/>
                    </a:cubicBezTo>
                    <a:cubicBezTo>
                      <a:pt x="302" y="0"/>
                      <a:pt x="333" y="136"/>
                      <a:pt x="363" y="136"/>
                    </a:cubicBezTo>
                    <a:cubicBezTo>
                      <a:pt x="393" y="136"/>
                      <a:pt x="424" y="0"/>
                      <a:pt x="454" y="0"/>
                    </a:cubicBezTo>
                    <a:cubicBezTo>
                      <a:pt x="484" y="0"/>
                      <a:pt x="515" y="136"/>
                      <a:pt x="545" y="136"/>
                    </a:cubicBezTo>
                    <a:cubicBezTo>
                      <a:pt x="575" y="136"/>
                      <a:pt x="605" y="68"/>
                      <a:pt x="635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pic>
            <p:nvPicPr>
              <p:cNvPr id="17" name="Picture 1" descr="\begin{align*}&#10;   \textcolor[rgb]{0.2,0.2,1}{\mu}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079637" y="3743319"/>
                <a:ext cx="226194" cy="220710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\begin{align*}&#10;   \textcolor[rgb]{0.2,0.2,1}{\tilde{\mu}_R}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00224" y="3552265"/>
                <a:ext cx="428348" cy="268848"/>
              </a:xfrm>
              <a:prstGeom prst="rect">
                <a:avLst/>
              </a:prstGeom>
              <a:noFill/>
            </p:spPr>
          </p:pic>
          <p:pic>
            <p:nvPicPr>
              <p:cNvPr id="19" name="Picture 3" descr="\begin{align*}&#10;   \textcolor[rgb]{0.2,0.2,1}{\tilde{e}_R}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843246" y="3577688"/>
                <a:ext cx="367155" cy="247049"/>
              </a:xfrm>
              <a:prstGeom prst="rect">
                <a:avLst/>
              </a:prstGeom>
              <a:noFill/>
            </p:spPr>
          </p:pic>
          <p:pic>
            <p:nvPicPr>
              <p:cNvPr id="20" name="Picture 4" descr="\begin{align*}&#10;   \textcolor[rgb]{0.2,0.2,1}{e}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041210" y="3786172"/>
                <a:ext cx="157352" cy="147140"/>
              </a:xfrm>
              <a:prstGeom prst="rect">
                <a:avLst/>
              </a:prstGeom>
              <a:noFill/>
            </p:spPr>
          </p:pic>
        </p:grpSp>
        <p:pic>
          <p:nvPicPr>
            <p:cNvPr id="225284" name="Picture 4" descr="\begin{align*}&#10;  \textcolor[rgb]{0.2,0.2,1}{\gamma}&#10;\end{align*}&#10;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135800" y="2326739"/>
              <a:ext cx="178640" cy="2065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Lepton Flavor Violation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596" y="92867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Lepton Flavor Violation (LFV): 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e.g.</a:t>
            </a:r>
            <a:r>
              <a:rPr lang="ja-JP" altLang="en-US" sz="2000" dirty="0" smtClean="0"/>
              <a:t>  </a:t>
            </a:r>
            <a:r>
              <a:rPr lang="en-US" altLang="ja-JP" sz="2000" dirty="0" smtClean="0">
                <a:solidFill>
                  <a:srgbClr val="0000FF"/>
                </a:solidFill>
              </a:rPr>
              <a:t>μ </a:t>
            </a:r>
            <a:r>
              <a:rPr lang="en-US" altLang="ja-JP" sz="2000" dirty="0" smtClean="0">
                <a:solidFill>
                  <a:srgbClr val="0000FF"/>
                </a:solidFill>
                <a:sym typeface="Wingdings" pitchFamily="2" charset="2"/>
              </a:rPr>
              <a:t> e γ</a:t>
            </a:r>
            <a:r>
              <a:rPr lang="en-US" altLang="ja-JP" sz="2000" dirty="0" smtClean="0">
                <a:sym typeface="Wingdings" pitchFamily="2" charset="2"/>
              </a:rPr>
              <a:t>,</a:t>
            </a:r>
            <a:r>
              <a:rPr lang="en-US" altLang="ja-JP" sz="2000" dirty="0" smtClean="0">
                <a:solidFill>
                  <a:srgbClr val="FF0000"/>
                </a:solidFill>
                <a:sym typeface="Wingdings" pitchFamily="2" charset="2"/>
              </a:rPr>
              <a:t> τ  μ γ 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ja-JP" altLang="en-US" sz="2000" dirty="0" smtClean="0"/>
              <a:t>は標準模型の範囲では</a:t>
            </a:r>
            <a:endParaRPr lang="en-US" altLang="ja-JP" sz="2000" dirty="0" smtClean="0"/>
          </a:p>
          <a:p>
            <a:r>
              <a:rPr lang="ja-JP" altLang="en-US" sz="2000" dirty="0" smtClean="0"/>
              <a:t>禁止過程であるため、</a:t>
            </a:r>
            <a:r>
              <a:rPr kumimoji="1" lang="ja-JP" altLang="en-US" sz="2000" dirty="0" smtClean="0"/>
              <a:t>観測されればすぐに新物理の発見となる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28" name="Picture 3" descr="\begin{align*}&#10;  \tilde{m}^2_{\bf 10} =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5023" y="2102340"/>
            <a:ext cx="665446" cy="267316"/>
          </a:xfrm>
          <a:prstGeom prst="rect">
            <a:avLst/>
          </a:prstGeom>
          <a:noFill/>
        </p:spPr>
      </p:pic>
      <p:grpSp>
        <p:nvGrpSpPr>
          <p:cNvPr id="2" name="グループ化 37"/>
          <p:cNvGrpSpPr/>
          <p:nvPr/>
        </p:nvGrpSpPr>
        <p:grpSpPr>
          <a:xfrm>
            <a:off x="3624414" y="1857364"/>
            <a:ext cx="1161900" cy="723546"/>
            <a:chOff x="7525969" y="2857496"/>
            <a:chExt cx="1161900" cy="723546"/>
          </a:xfrm>
        </p:grpSpPr>
        <p:pic>
          <p:nvPicPr>
            <p:cNvPr id="29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25969" y="2894465"/>
              <a:ext cx="1161900" cy="686577"/>
            </a:xfrm>
            <a:prstGeom prst="rect">
              <a:avLst/>
            </a:prstGeom>
            <a:noFill/>
          </p:spPr>
        </p:pic>
        <p:pic>
          <p:nvPicPr>
            <p:cNvPr id="30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84410" y="28574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31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01292" y="3068750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32" name="Picture 5" descr="\begin{align*}&#10;  \textcolor[rgb]{1,0,0}{m^2_3}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18174" y="3294085"/>
              <a:ext cx="264068" cy="248224"/>
            </a:xfrm>
            <a:prstGeom prst="rect">
              <a:avLst/>
            </a:prstGeom>
            <a:noFill/>
          </p:spPr>
        </p:pic>
      </p:grpSp>
      <p:grpSp>
        <p:nvGrpSpPr>
          <p:cNvPr id="4" name="グループ化 35"/>
          <p:cNvGrpSpPr/>
          <p:nvPr/>
        </p:nvGrpSpPr>
        <p:grpSpPr>
          <a:xfrm>
            <a:off x="599007" y="1883757"/>
            <a:ext cx="1857356" cy="687987"/>
            <a:chOff x="5092423" y="3035931"/>
            <a:chExt cx="1731292" cy="687987"/>
          </a:xfrm>
        </p:grpSpPr>
        <p:pic>
          <p:nvPicPr>
            <p:cNvPr id="23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4629" y="3037341"/>
              <a:ext cx="1109086" cy="686577"/>
            </a:xfrm>
            <a:prstGeom prst="rect">
              <a:avLst/>
            </a:prstGeom>
            <a:noFill/>
          </p:spPr>
        </p:pic>
        <p:pic>
          <p:nvPicPr>
            <p:cNvPr id="24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73070" y="3035931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25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37138" y="32485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26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54020" y="3475694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33" name="Picture 3" descr="\begin{align*}&#10;  \tilde{m}^2_{\bf \bar{5}}=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92423" y="3239796"/>
              <a:ext cx="565877" cy="288712"/>
            </a:xfrm>
            <a:prstGeom prst="rect">
              <a:avLst/>
            </a:prstGeom>
            <a:noFill/>
          </p:spPr>
        </p:pic>
      </p:grpSp>
      <p:sp>
        <p:nvSpPr>
          <p:cNvPr id="37" name="角丸四角形吹き出し 36"/>
          <p:cNvSpPr/>
          <p:nvPr/>
        </p:nvSpPr>
        <p:spPr>
          <a:xfrm>
            <a:off x="3313651" y="2571744"/>
            <a:ext cx="1214446" cy="428628"/>
          </a:xfrm>
          <a:prstGeom prst="wedgeRoundRectCallout">
            <a:avLst>
              <a:gd name="adj1" fmla="val -50737"/>
              <a:gd name="adj2" fmla="val -907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8177" name="Picture 1" descr="\begin{align*}&#10;  q,\,u^c_R,\,\textcolor[rgb]{1,0,0}{e^c_R}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85089" y="2669901"/>
            <a:ext cx="1062034" cy="259033"/>
          </a:xfrm>
          <a:prstGeom prst="rect">
            <a:avLst/>
          </a:prstGeom>
          <a:noFill/>
        </p:spPr>
      </p:pic>
      <p:grpSp>
        <p:nvGrpSpPr>
          <p:cNvPr id="6" name="グループ化 109"/>
          <p:cNvGrpSpPr/>
          <p:nvPr/>
        </p:nvGrpSpPr>
        <p:grpSpPr>
          <a:xfrm>
            <a:off x="5929322" y="1571612"/>
            <a:ext cx="2718688" cy="1196624"/>
            <a:chOff x="6000750" y="2326739"/>
            <a:chExt cx="2575180" cy="1067818"/>
          </a:xfrm>
        </p:grpSpPr>
        <p:grpSp>
          <p:nvGrpSpPr>
            <p:cNvPr id="10" name="グループ化 56"/>
            <p:cNvGrpSpPr/>
            <p:nvPr/>
          </p:nvGrpSpPr>
          <p:grpSpPr>
            <a:xfrm>
              <a:off x="6000750" y="2357429"/>
              <a:ext cx="2575180" cy="1037128"/>
              <a:chOff x="1079637" y="2887484"/>
              <a:chExt cx="3118925" cy="1108261"/>
            </a:xfrm>
          </p:grpSpPr>
          <p:sp>
            <p:nvSpPr>
              <p:cNvPr id="7" name="Line 31"/>
              <p:cNvSpPr>
                <a:spLocks noChangeShapeType="1"/>
              </p:cNvSpPr>
              <p:nvPr/>
            </p:nvSpPr>
            <p:spPr bwMode="auto">
              <a:xfrm>
                <a:off x="1386386" y="3890971"/>
                <a:ext cx="542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8" name="Line 103"/>
              <p:cNvSpPr>
                <a:spLocks noChangeShapeType="1"/>
              </p:cNvSpPr>
              <p:nvPr/>
            </p:nvSpPr>
            <p:spPr bwMode="auto">
              <a:xfrm>
                <a:off x="3357554" y="3890971"/>
                <a:ext cx="542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9" name="Line 104"/>
              <p:cNvSpPr>
                <a:spLocks noChangeShapeType="1"/>
              </p:cNvSpPr>
              <p:nvPr/>
            </p:nvSpPr>
            <p:spPr bwMode="auto">
              <a:xfrm>
                <a:off x="1715869" y="3890971"/>
                <a:ext cx="18304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542172" y="3819533"/>
                <a:ext cx="144942" cy="176212"/>
                <a:chOff x="4830" y="1661"/>
                <a:chExt cx="91" cy="91"/>
              </a:xfrm>
            </p:grpSpPr>
            <p:sp>
              <p:nvSpPr>
                <p:cNvPr id="11" name="Line 20"/>
                <p:cNvSpPr>
                  <a:spLocks noChangeShapeType="1"/>
                </p:cNvSpPr>
                <p:nvPr/>
              </p:nvSpPr>
              <p:spPr bwMode="auto">
                <a:xfrm>
                  <a:off x="4830" y="1662"/>
                  <a:ext cx="91" cy="9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  <p:sp>
              <p:nvSpPr>
                <p:cNvPr id="1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830" y="1661"/>
                  <a:ext cx="91" cy="9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</p:grpSp>
          <p:grpSp>
            <p:nvGrpSpPr>
              <p:cNvPr id="21" name="グループ化 30"/>
              <p:cNvGrpSpPr/>
              <p:nvPr/>
            </p:nvGrpSpPr>
            <p:grpSpPr>
              <a:xfrm>
                <a:off x="1777125" y="3176592"/>
                <a:ext cx="1773666" cy="714380"/>
                <a:chOff x="1349375" y="2887663"/>
                <a:chExt cx="1384300" cy="585787"/>
              </a:xfrm>
              <a:noFill/>
            </p:grpSpPr>
            <p:sp>
              <p:nvSpPr>
                <p:cNvPr id="14" name="Freeform 22"/>
                <p:cNvSpPr>
                  <a:spLocks/>
                </p:cNvSpPr>
                <p:nvPr/>
              </p:nvSpPr>
              <p:spPr bwMode="auto">
                <a:xfrm rot="21418483">
                  <a:off x="1349375" y="2887663"/>
                  <a:ext cx="717550" cy="585787"/>
                </a:xfrm>
                <a:custGeom>
                  <a:avLst/>
                  <a:gdLst>
                    <a:gd name="T0" fmla="*/ 0 w 635"/>
                    <a:gd name="T1" fmla="*/ 454 h 454"/>
                    <a:gd name="T2" fmla="*/ 46 w 635"/>
                    <a:gd name="T3" fmla="*/ 317 h 454"/>
                    <a:gd name="T4" fmla="*/ 136 w 635"/>
                    <a:gd name="T5" fmla="*/ 181 h 454"/>
                    <a:gd name="T6" fmla="*/ 318 w 635"/>
                    <a:gd name="T7" fmla="*/ 45 h 454"/>
                    <a:gd name="T8" fmla="*/ 635 w 635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5"/>
                    <a:gd name="T16" fmla="*/ 0 h 454"/>
                    <a:gd name="T17" fmla="*/ 635 w 635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5" h="454">
                      <a:moveTo>
                        <a:pt x="0" y="454"/>
                      </a:moveTo>
                      <a:cubicBezTo>
                        <a:pt x="11" y="408"/>
                        <a:pt x="23" y="362"/>
                        <a:pt x="46" y="317"/>
                      </a:cubicBezTo>
                      <a:cubicBezTo>
                        <a:pt x="69" y="272"/>
                        <a:pt x="91" y="226"/>
                        <a:pt x="136" y="181"/>
                      </a:cubicBezTo>
                      <a:cubicBezTo>
                        <a:pt x="181" y="136"/>
                        <a:pt x="235" y="75"/>
                        <a:pt x="318" y="45"/>
                      </a:cubicBezTo>
                      <a:cubicBezTo>
                        <a:pt x="401" y="15"/>
                        <a:pt x="518" y="7"/>
                        <a:pt x="635" y="0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  <p:sp>
              <p:nvSpPr>
                <p:cNvPr id="15" name="Freeform 23"/>
                <p:cNvSpPr>
                  <a:spLocks/>
                </p:cNvSpPr>
                <p:nvPr/>
              </p:nvSpPr>
              <p:spPr bwMode="auto">
                <a:xfrm rot="181517" flipH="1">
                  <a:off x="2017713" y="2887663"/>
                  <a:ext cx="715962" cy="585787"/>
                </a:xfrm>
                <a:custGeom>
                  <a:avLst/>
                  <a:gdLst>
                    <a:gd name="T0" fmla="*/ 0 w 635"/>
                    <a:gd name="T1" fmla="*/ 454 h 454"/>
                    <a:gd name="T2" fmla="*/ 46 w 635"/>
                    <a:gd name="T3" fmla="*/ 317 h 454"/>
                    <a:gd name="T4" fmla="*/ 136 w 635"/>
                    <a:gd name="T5" fmla="*/ 181 h 454"/>
                    <a:gd name="T6" fmla="*/ 318 w 635"/>
                    <a:gd name="T7" fmla="*/ 45 h 454"/>
                    <a:gd name="T8" fmla="*/ 635 w 635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5"/>
                    <a:gd name="T16" fmla="*/ 0 h 454"/>
                    <a:gd name="T17" fmla="*/ 635 w 635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5" h="454">
                      <a:moveTo>
                        <a:pt x="0" y="454"/>
                      </a:moveTo>
                      <a:cubicBezTo>
                        <a:pt x="11" y="408"/>
                        <a:pt x="23" y="362"/>
                        <a:pt x="46" y="317"/>
                      </a:cubicBezTo>
                      <a:cubicBezTo>
                        <a:pt x="69" y="272"/>
                        <a:pt x="91" y="226"/>
                        <a:pt x="136" y="181"/>
                      </a:cubicBezTo>
                      <a:cubicBezTo>
                        <a:pt x="181" y="136"/>
                        <a:pt x="235" y="75"/>
                        <a:pt x="318" y="45"/>
                      </a:cubicBezTo>
                      <a:cubicBezTo>
                        <a:pt x="401" y="15"/>
                        <a:pt x="518" y="7"/>
                        <a:pt x="635" y="0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</p:grpSp>
          <p:sp>
            <p:nvSpPr>
              <p:cNvPr id="16" name="Freeform 32"/>
              <p:cNvSpPr>
                <a:spLocks/>
              </p:cNvSpPr>
              <p:nvPr/>
            </p:nvSpPr>
            <p:spPr bwMode="auto">
              <a:xfrm rot="18758090" flipV="1">
                <a:off x="3467773" y="3184987"/>
                <a:ext cx="727993" cy="1329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  <a:cxn ang="0">
                    <a:pos x="272" y="0"/>
                  </a:cxn>
                  <a:cxn ang="0">
                    <a:pos x="363" y="136"/>
                  </a:cxn>
                  <a:cxn ang="0">
                    <a:pos x="454" y="0"/>
                  </a:cxn>
                  <a:cxn ang="0">
                    <a:pos x="545" y="136"/>
                  </a:cxn>
                  <a:cxn ang="0">
                    <a:pos x="635" y="0"/>
                  </a:cxn>
                </a:cxnLst>
                <a:rect l="0" t="0" r="r" b="b"/>
                <a:pathLst>
                  <a:path w="635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2" y="136"/>
                      <a:pt x="182" y="136"/>
                    </a:cubicBezTo>
                    <a:cubicBezTo>
                      <a:pt x="212" y="136"/>
                      <a:pt x="242" y="0"/>
                      <a:pt x="272" y="0"/>
                    </a:cubicBezTo>
                    <a:cubicBezTo>
                      <a:pt x="302" y="0"/>
                      <a:pt x="333" y="136"/>
                      <a:pt x="363" y="136"/>
                    </a:cubicBezTo>
                    <a:cubicBezTo>
                      <a:pt x="393" y="136"/>
                      <a:pt x="424" y="0"/>
                      <a:pt x="454" y="0"/>
                    </a:cubicBezTo>
                    <a:cubicBezTo>
                      <a:pt x="484" y="0"/>
                      <a:pt x="515" y="136"/>
                      <a:pt x="545" y="136"/>
                    </a:cubicBezTo>
                    <a:cubicBezTo>
                      <a:pt x="575" y="136"/>
                      <a:pt x="605" y="68"/>
                      <a:pt x="635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pic>
            <p:nvPicPr>
              <p:cNvPr id="17" name="Picture 1" descr="\begin{align*}&#10;   \textcolor[rgb]{0.2,0.2,1}{\mu}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079637" y="3743319"/>
                <a:ext cx="226194" cy="220710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\begin{align*}&#10;   \textcolor[rgb]{0.2,0.2,1}{\tilde{\mu}_R}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00224" y="3552265"/>
                <a:ext cx="428348" cy="268848"/>
              </a:xfrm>
              <a:prstGeom prst="rect">
                <a:avLst/>
              </a:prstGeom>
              <a:noFill/>
            </p:spPr>
          </p:pic>
          <p:pic>
            <p:nvPicPr>
              <p:cNvPr id="19" name="Picture 3" descr="\begin{align*}&#10;   \textcolor[rgb]{0.2,0.2,1}{\tilde{e}_R}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843246" y="3577688"/>
                <a:ext cx="367155" cy="247049"/>
              </a:xfrm>
              <a:prstGeom prst="rect">
                <a:avLst/>
              </a:prstGeom>
              <a:noFill/>
            </p:spPr>
          </p:pic>
          <p:pic>
            <p:nvPicPr>
              <p:cNvPr id="20" name="Picture 4" descr="\begin{align*}&#10;   \textcolor[rgb]{0.2,0.2,1}{e}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041210" y="3786172"/>
                <a:ext cx="157352" cy="147140"/>
              </a:xfrm>
              <a:prstGeom prst="rect">
                <a:avLst/>
              </a:prstGeom>
              <a:noFill/>
            </p:spPr>
          </p:pic>
        </p:grpSp>
        <p:pic>
          <p:nvPicPr>
            <p:cNvPr id="225284" name="Picture 4" descr="\begin{align*}&#10;  \textcolor[rgb]{0.2,0.2,1}{\gamma}&#10;\end{align*}&#10;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135800" y="2326739"/>
              <a:ext cx="178640" cy="206544"/>
            </a:xfrm>
            <a:prstGeom prst="rect">
              <a:avLst/>
            </a:prstGeom>
            <a:noFill/>
          </p:spPr>
        </p:pic>
      </p:grpSp>
      <p:grpSp>
        <p:nvGrpSpPr>
          <p:cNvPr id="22" name="グループ化 143"/>
          <p:cNvGrpSpPr/>
          <p:nvPr/>
        </p:nvGrpSpPr>
        <p:grpSpPr>
          <a:xfrm>
            <a:off x="405737" y="2857496"/>
            <a:ext cx="2643206" cy="455417"/>
            <a:chOff x="405737" y="2857496"/>
            <a:chExt cx="2643206" cy="455417"/>
          </a:xfrm>
        </p:grpSpPr>
        <p:pic>
          <p:nvPicPr>
            <p:cNvPr id="121" name="Picture 1" descr="\begin{align*}&#10;  V_{e_R}^\dagger m^2_{\tilde e_R} V_{e_R}&#10;\end{align*}&#10;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691621" y="2898785"/>
              <a:ext cx="1357322" cy="342690"/>
            </a:xfrm>
            <a:prstGeom prst="rect">
              <a:avLst/>
            </a:prstGeom>
            <a:noFill/>
          </p:spPr>
        </p:pic>
        <p:pic>
          <p:nvPicPr>
            <p:cNvPr id="130" name="Picture 1" descr="\begin{align*}&#10;\textcolor[rgb]{1,0,0}{m^2_{\tilde e_R}}&#10;\end{align*}&#10;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05737" y="2857496"/>
              <a:ext cx="642942" cy="455417"/>
            </a:xfrm>
            <a:prstGeom prst="rect">
              <a:avLst/>
            </a:prstGeom>
            <a:noFill/>
          </p:spPr>
        </p:pic>
        <p:cxnSp>
          <p:nvCxnSpPr>
            <p:cNvPr id="131" name="直線矢印コネクタ 130"/>
            <p:cNvCxnSpPr/>
            <p:nvPr/>
          </p:nvCxnSpPr>
          <p:spPr>
            <a:xfrm>
              <a:off x="1120117" y="3098599"/>
              <a:ext cx="428628" cy="1588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147"/>
          <p:cNvGrpSpPr/>
          <p:nvPr/>
        </p:nvGrpSpPr>
        <p:grpSpPr>
          <a:xfrm>
            <a:off x="1334431" y="2996125"/>
            <a:ext cx="7380973" cy="1225225"/>
            <a:chOff x="1334431" y="2996125"/>
            <a:chExt cx="7380973" cy="1225225"/>
          </a:xfrm>
        </p:grpSpPr>
        <p:grpSp>
          <p:nvGrpSpPr>
            <p:cNvPr id="34" name="グループ化 146"/>
            <p:cNvGrpSpPr/>
            <p:nvPr/>
          </p:nvGrpSpPr>
          <p:grpSpPr>
            <a:xfrm>
              <a:off x="4981602" y="2996125"/>
              <a:ext cx="3733802" cy="1225225"/>
              <a:chOff x="4981602" y="2996125"/>
              <a:chExt cx="3733802" cy="1225225"/>
            </a:xfrm>
          </p:grpSpPr>
          <p:pic>
            <p:nvPicPr>
              <p:cNvPr id="133" name="Picture 3" descr="\begin{align*}&#10;\begin{pmatrix}&#10;m^2&amp;\textcolor[rgb]{0.2,0.2,1}{\Delta m^2 \lambda^5}&amp;\textcolor[rgb]{0.2,0.2,1}{\Delta m^2 \lambda^3}\\&#10;\textcolor[rgb]{0.2,0.2,1}{\Delta m^2 \lambda^5}&amp;m^2&amp;\textcolor[rgb]{0.2,0.2,1}{\Delta m^2 \lambda^2}\\&#10;\textcolor[rgb]{0.2,0.2,1}{\Delta m^2 \lambda^3}&amp;\textcolor[rgb]{0.2,0.2,1}{\Delta m^2 \lambda^2}&amp;\textcolor[rgb]{1,0,0}{m^2_3}&#10;\end{pmatrix}&#10;\end{align*}&#10;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763587" y="3384351"/>
                <a:ext cx="2951817" cy="836999"/>
              </a:xfrm>
              <a:prstGeom prst="rect">
                <a:avLst/>
              </a:prstGeom>
              <a:noFill/>
            </p:spPr>
          </p:pic>
          <p:pic>
            <p:nvPicPr>
              <p:cNvPr id="134" name="Picture 2" descr="\begin{align*}&#10;\simeq&#10;\end{align*}&#10;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5406397" y="3741541"/>
                <a:ext cx="214314" cy="137773"/>
              </a:xfrm>
              <a:prstGeom prst="rect">
                <a:avLst/>
              </a:prstGeom>
              <a:noFill/>
            </p:spPr>
          </p:pic>
          <p:pic>
            <p:nvPicPr>
              <p:cNvPr id="225292" name="Picture 12" descr="\begin{align*}&#10;  (\Delta m^2 = (m^2 -\textcolor[rgb]{1,0,0}{m^2_3}))\&#10;\end{align*}&#10;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4981602" y="2996125"/>
                <a:ext cx="1804976" cy="289999"/>
              </a:xfrm>
              <a:prstGeom prst="rect">
                <a:avLst/>
              </a:prstGeom>
              <a:noFill/>
            </p:spPr>
          </p:pic>
        </p:grpSp>
        <p:grpSp>
          <p:nvGrpSpPr>
            <p:cNvPr id="35" name="グループ化 144"/>
            <p:cNvGrpSpPr/>
            <p:nvPr/>
          </p:nvGrpSpPr>
          <p:grpSpPr>
            <a:xfrm>
              <a:off x="1334431" y="3455789"/>
              <a:ext cx="3929090" cy="739110"/>
              <a:chOff x="1334431" y="3455789"/>
              <a:chExt cx="3929090" cy="739110"/>
            </a:xfrm>
          </p:grpSpPr>
          <p:grpSp>
            <p:nvGrpSpPr>
              <p:cNvPr id="36" name="グループ化 44"/>
              <p:cNvGrpSpPr/>
              <p:nvPr/>
            </p:nvGrpSpPr>
            <p:grpSpPr>
              <a:xfrm>
                <a:off x="1691621" y="3455789"/>
                <a:ext cx="3571900" cy="739110"/>
                <a:chOff x="3590918" y="4714884"/>
                <a:chExt cx="3838602" cy="739110"/>
              </a:xfrm>
            </p:grpSpPr>
            <p:pic>
              <p:nvPicPr>
                <p:cNvPr id="123" name="Picture 3" descr="\begin{align*}&#10;  \begin{pmatrix}&#10;  1 &amp; \lambda &amp; \lambda^3 \\&#10;  \lambda &amp; 1 &amp;\lambda^2 \\&#10;  \lambda^3 &amp; \lambda^2 &amp; 1  \end{pmatrix}&#10;\end{align*}&#10;"/>
                <p:cNvPicPr>
                  <a:picLocks noChangeAspect="1" noChangeArrowheads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6148397" y="4714884"/>
                  <a:ext cx="1281123" cy="73911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38" name="グループ化 38"/>
                <p:cNvGrpSpPr/>
                <p:nvPr/>
              </p:nvGrpSpPr>
              <p:grpSpPr>
                <a:xfrm>
                  <a:off x="4929190" y="4714884"/>
                  <a:ext cx="1180950" cy="723546"/>
                  <a:chOff x="7525969" y="2857496"/>
                  <a:chExt cx="1161900" cy="723546"/>
                </a:xfrm>
              </p:grpSpPr>
              <p:pic>
                <p:nvPicPr>
                  <p:cNvPr id="126" name="Picture 17" descr="\begin{align*}&#10;  \begin{pmatrix}&#10;  ~~~~&amp;&amp;\\&#10;  &amp;~~~~&amp;\\&#10;  &amp;&amp;~~~~&#10;  \end{pmatrix}&#10;\end{align*}&#10;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7525969" y="2894465"/>
                    <a:ext cx="1161900" cy="68657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7" name="Picture 4" descr="\begin{align*}&#10;  m^2&#10;\end{align*}&#10;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7684410" y="2857496"/>
                    <a:ext cx="264068" cy="19541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8" name="Picture 4" descr="\begin{align*}&#10;  m^2&#10;\end{align*}&#10;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001292" y="3068750"/>
                    <a:ext cx="264068" cy="19541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9" name="Picture 5" descr="\begin{align*}&#10;  \textcolor[rgb]{1,0,0}{m^2_3}&#10;\end{align*}&#10;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8318174" y="3294085"/>
                    <a:ext cx="264068" cy="248224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25" name="Picture 3" descr="\begin{align*}&#10;  \begin{pmatrix}&#10;  1 &amp; \lambda &amp; \lambda^3 \\&#10;  \lambda &amp; 1 &amp;\lambda^2 \\&#10;  \lambda^3 &amp; \lambda^2 &amp; 1  \end{pmatrix}&#10;\end{align*}&#10;"/>
                <p:cNvPicPr>
                  <a:picLocks noChangeAspect="1" noChangeArrowheads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3590918" y="4714884"/>
                  <a:ext cx="1281123" cy="73911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32" name="Picture 2" descr="\begin{align*}&#10;\simeq&#10;\end{align*}&#10;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1334431" y="3766271"/>
                <a:ext cx="214314" cy="13777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9" name="グループ化 141"/>
          <p:cNvGrpSpPr/>
          <p:nvPr/>
        </p:nvGrpSpPr>
        <p:grpSpPr>
          <a:xfrm>
            <a:off x="2143108" y="4357694"/>
            <a:ext cx="2500330" cy="500066"/>
            <a:chOff x="1142976" y="4857760"/>
            <a:chExt cx="2500330" cy="500066"/>
          </a:xfrm>
        </p:grpSpPr>
        <p:sp>
          <p:nvSpPr>
            <p:cNvPr id="141" name="正方形/長方形 140"/>
            <p:cNvSpPr/>
            <p:nvPr/>
          </p:nvSpPr>
          <p:spPr>
            <a:xfrm>
              <a:off x="1142976" y="4857760"/>
              <a:ext cx="2500330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0" name="グループ化 139"/>
            <p:cNvGrpSpPr/>
            <p:nvPr/>
          </p:nvGrpSpPr>
          <p:grpSpPr>
            <a:xfrm>
              <a:off x="1285852" y="4929198"/>
              <a:ext cx="2251421" cy="369332"/>
              <a:chOff x="1285852" y="4929198"/>
              <a:chExt cx="2251421" cy="369332"/>
            </a:xfrm>
          </p:grpSpPr>
          <p:pic>
            <p:nvPicPr>
              <p:cNvPr id="225293" name="Picture 13" descr="\begin{align*}&#10;  V_{e_R} \simeq V_{CKM}&#10;\end{align*}&#10;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1285852" y="4989056"/>
                <a:ext cx="1428760" cy="240179"/>
              </a:xfrm>
              <a:prstGeom prst="rect">
                <a:avLst/>
              </a:prstGeom>
              <a:noFill/>
            </p:spPr>
          </p:pic>
          <p:sp>
            <p:nvSpPr>
              <p:cNvPr id="139" name="テキスト ボックス 138"/>
              <p:cNvSpPr txBox="1"/>
              <p:nvPr/>
            </p:nvSpPr>
            <p:spPr>
              <a:xfrm>
                <a:off x="2714612" y="4929198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と仮定</a:t>
                </a:r>
                <a:endParaRPr kumimoji="1" lang="ja-JP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Lepton Flavor Violation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596" y="92867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Lepton Flavor Violation (LFV): 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e.g.</a:t>
            </a:r>
            <a:r>
              <a:rPr lang="ja-JP" altLang="en-US" sz="2000" dirty="0" smtClean="0"/>
              <a:t>  </a:t>
            </a:r>
            <a:r>
              <a:rPr lang="en-US" altLang="ja-JP" sz="2000" dirty="0" smtClean="0">
                <a:solidFill>
                  <a:srgbClr val="0000FF"/>
                </a:solidFill>
              </a:rPr>
              <a:t>μ </a:t>
            </a:r>
            <a:r>
              <a:rPr lang="en-US" altLang="ja-JP" sz="2000" dirty="0" smtClean="0">
                <a:solidFill>
                  <a:srgbClr val="0000FF"/>
                </a:solidFill>
                <a:sym typeface="Wingdings" pitchFamily="2" charset="2"/>
              </a:rPr>
              <a:t> e γ</a:t>
            </a:r>
            <a:r>
              <a:rPr lang="en-US" altLang="ja-JP" sz="2000" dirty="0" smtClean="0">
                <a:sym typeface="Wingdings" pitchFamily="2" charset="2"/>
              </a:rPr>
              <a:t>,</a:t>
            </a:r>
            <a:r>
              <a:rPr lang="en-US" altLang="ja-JP" sz="2000" dirty="0" smtClean="0">
                <a:solidFill>
                  <a:srgbClr val="FF0000"/>
                </a:solidFill>
                <a:sym typeface="Wingdings" pitchFamily="2" charset="2"/>
              </a:rPr>
              <a:t> τ  μ γ 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ja-JP" altLang="en-US" sz="2000" dirty="0" smtClean="0"/>
              <a:t>は標準模型の範囲では</a:t>
            </a:r>
            <a:endParaRPr lang="en-US" altLang="ja-JP" sz="2000" dirty="0" smtClean="0"/>
          </a:p>
          <a:p>
            <a:r>
              <a:rPr lang="ja-JP" altLang="en-US" sz="2000" dirty="0" smtClean="0"/>
              <a:t>禁止過程であるため、</a:t>
            </a:r>
            <a:r>
              <a:rPr kumimoji="1" lang="ja-JP" altLang="en-US" sz="2000" dirty="0" smtClean="0"/>
              <a:t>観測されればすぐに新物理の発見となる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28" name="Picture 3" descr="\begin{align*}&#10;  \tilde{m}^2_{\bf 10} =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5023" y="2102340"/>
            <a:ext cx="665446" cy="267316"/>
          </a:xfrm>
          <a:prstGeom prst="rect">
            <a:avLst/>
          </a:prstGeom>
          <a:noFill/>
        </p:spPr>
      </p:pic>
      <p:grpSp>
        <p:nvGrpSpPr>
          <p:cNvPr id="2" name="グループ化 37"/>
          <p:cNvGrpSpPr/>
          <p:nvPr/>
        </p:nvGrpSpPr>
        <p:grpSpPr>
          <a:xfrm>
            <a:off x="3624414" y="1857364"/>
            <a:ext cx="1161900" cy="723546"/>
            <a:chOff x="7525969" y="2857496"/>
            <a:chExt cx="1161900" cy="723546"/>
          </a:xfrm>
        </p:grpSpPr>
        <p:pic>
          <p:nvPicPr>
            <p:cNvPr id="29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25969" y="2894465"/>
              <a:ext cx="1161900" cy="686577"/>
            </a:xfrm>
            <a:prstGeom prst="rect">
              <a:avLst/>
            </a:prstGeom>
            <a:noFill/>
          </p:spPr>
        </p:pic>
        <p:pic>
          <p:nvPicPr>
            <p:cNvPr id="30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84410" y="28574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31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01292" y="3068750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32" name="Picture 5" descr="\begin{align*}&#10;  \textcolor[rgb]{1,0,0}{m^2_3}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18174" y="3294085"/>
              <a:ext cx="264068" cy="248224"/>
            </a:xfrm>
            <a:prstGeom prst="rect">
              <a:avLst/>
            </a:prstGeom>
            <a:noFill/>
          </p:spPr>
        </p:pic>
      </p:grpSp>
      <p:grpSp>
        <p:nvGrpSpPr>
          <p:cNvPr id="4" name="グループ化 35"/>
          <p:cNvGrpSpPr/>
          <p:nvPr/>
        </p:nvGrpSpPr>
        <p:grpSpPr>
          <a:xfrm>
            <a:off x="599007" y="1883757"/>
            <a:ext cx="1857356" cy="687987"/>
            <a:chOff x="5092423" y="3035931"/>
            <a:chExt cx="1731292" cy="687987"/>
          </a:xfrm>
        </p:grpSpPr>
        <p:pic>
          <p:nvPicPr>
            <p:cNvPr id="23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4629" y="3037341"/>
              <a:ext cx="1109086" cy="686577"/>
            </a:xfrm>
            <a:prstGeom prst="rect">
              <a:avLst/>
            </a:prstGeom>
            <a:noFill/>
          </p:spPr>
        </p:pic>
        <p:pic>
          <p:nvPicPr>
            <p:cNvPr id="24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73070" y="3035931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25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37138" y="32485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26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54020" y="3475694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33" name="Picture 3" descr="\begin{align*}&#10;  \tilde{m}^2_{\bf \bar{5}}=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92423" y="3239796"/>
              <a:ext cx="565877" cy="288712"/>
            </a:xfrm>
            <a:prstGeom prst="rect">
              <a:avLst/>
            </a:prstGeom>
            <a:noFill/>
          </p:spPr>
        </p:pic>
      </p:grpSp>
      <p:sp>
        <p:nvSpPr>
          <p:cNvPr id="37" name="角丸四角形吹き出し 36"/>
          <p:cNvSpPr/>
          <p:nvPr/>
        </p:nvSpPr>
        <p:spPr>
          <a:xfrm>
            <a:off x="3313651" y="2571744"/>
            <a:ext cx="1214446" cy="428628"/>
          </a:xfrm>
          <a:prstGeom prst="wedgeRoundRectCallout">
            <a:avLst>
              <a:gd name="adj1" fmla="val -50737"/>
              <a:gd name="adj2" fmla="val -907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8177" name="Picture 1" descr="\begin{align*}&#10;  q,\,u^c_R,\,\textcolor[rgb]{1,0,0}{e^c_R}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85089" y="2669901"/>
            <a:ext cx="1062034" cy="259033"/>
          </a:xfrm>
          <a:prstGeom prst="rect">
            <a:avLst/>
          </a:prstGeom>
          <a:noFill/>
        </p:spPr>
      </p:pic>
      <p:pic>
        <p:nvPicPr>
          <p:cNvPr id="96257" name="Picture 1" descr="\begin{align*}&#10;  V_{e_R}^\dagger m^2_{\tilde e_R} V_{e_R}&#10;\end{align*}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1621" y="2898785"/>
            <a:ext cx="1357322" cy="342690"/>
          </a:xfrm>
          <a:prstGeom prst="rect">
            <a:avLst/>
          </a:prstGeom>
          <a:noFill/>
        </p:spPr>
      </p:pic>
      <p:grpSp>
        <p:nvGrpSpPr>
          <p:cNvPr id="6" name="グループ化 44"/>
          <p:cNvGrpSpPr/>
          <p:nvPr/>
        </p:nvGrpSpPr>
        <p:grpSpPr>
          <a:xfrm>
            <a:off x="1691621" y="3455789"/>
            <a:ext cx="3571900" cy="739110"/>
            <a:chOff x="3590918" y="4714884"/>
            <a:chExt cx="3838602" cy="739110"/>
          </a:xfrm>
        </p:grpSpPr>
        <p:pic>
          <p:nvPicPr>
            <p:cNvPr id="96259" name="Picture 3" descr="\begin{align*}&#10;  \begin{pmatrix}&#10;  1 &amp; \lambda &amp; \lambda^3 \\&#10;  \lambda &amp; 1 &amp;\lambda^2 \\&#10;  \lambda^3 &amp; \lambda^2 &amp; 1  \end{pmatrix}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148397" y="4714884"/>
              <a:ext cx="1281123" cy="739110"/>
            </a:xfrm>
            <a:prstGeom prst="rect">
              <a:avLst/>
            </a:prstGeom>
            <a:noFill/>
          </p:spPr>
        </p:pic>
        <p:grpSp>
          <p:nvGrpSpPr>
            <p:cNvPr id="10" name="グループ化 38"/>
            <p:cNvGrpSpPr/>
            <p:nvPr/>
          </p:nvGrpSpPr>
          <p:grpSpPr>
            <a:xfrm>
              <a:off x="4929190" y="4714884"/>
              <a:ext cx="1180950" cy="723546"/>
              <a:chOff x="7525969" y="2857496"/>
              <a:chExt cx="1161900" cy="723546"/>
            </a:xfrm>
          </p:grpSpPr>
          <p:pic>
            <p:nvPicPr>
              <p:cNvPr id="40" name="Picture 17" descr="\begin{align*}&#10;  \begin{pmatrix}&#10;  ~~~~&amp;&amp;\\&#10;  &amp;~~~~&amp;\\&#10;  &amp;&amp;~~~~&#10;  \end{pmatrix}&#10;\end{align*}&#10;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525969" y="2894465"/>
                <a:ext cx="1161900" cy="686577"/>
              </a:xfrm>
              <a:prstGeom prst="rect">
                <a:avLst/>
              </a:prstGeom>
              <a:noFill/>
            </p:spPr>
          </p:pic>
          <p:pic>
            <p:nvPicPr>
              <p:cNvPr id="41" name="Picture 4" descr="\begin{align*}&#10;  m^2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684410" y="2857496"/>
                <a:ext cx="264068" cy="195410"/>
              </a:xfrm>
              <a:prstGeom prst="rect">
                <a:avLst/>
              </a:prstGeom>
              <a:noFill/>
            </p:spPr>
          </p:pic>
          <p:pic>
            <p:nvPicPr>
              <p:cNvPr id="42" name="Picture 4" descr="\begin{align*}&#10;  m^2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001292" y="3068750"/>
                <a:ext cx="264068" cy="195410"/>
              </a:xfrm>
              <a:prstGeom prst="rect">
                <a:avLst/>
              </a:prstGeom>
              <a:noFill/>
            </p:spPr>
          </p:pic>
          <p:pic>
            <p:nvPicPr>
              <p:cNvPr id="43" name="Picture 5" descr="\begin{align*}&#10;  \textcolor[rgb]{1,0,0}{m^2_3}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318174" y="3294085"/>
                <a:ext cx="264068" cy="248224"/>
              </a:xfrm>
              <a:prstGeom prst="rect">
                <a:avLst/>
              </a:prstGeom>
              <a:noFill/>
            </p:spPr>
          </p:pic>
        </p:grpSp>
        <p:pic>
          <p:nvPicPr>
            <p:cNvPr id="44" name="Picture 3" descr="\begin{align*}&#10;  \begin{pmatrix}&#10;  1 &amp; \lambda &amp; \lambda^3 \\&#10;  \lambda &amp; 1 &amp;\lambda^2 \\&#10;  \lambda^3 &amp; \lambda^2 &amp; 1  \end{pmatrix}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90918" y="4714884"/>
              <a:ext cx="1281123" cy="739110"/>
            </a:xfrm>
            <a:prstGeom prst="rect">
              <a:avLst/>
            </a:prstGeom>
            <a:noFill/>
          </p:spPr>
        </p:pic>
      </p:grpSp>
      <p:pic>
        <p:nvPicPr>
          <p:cNvPr id="225281" name="Picture 1" descr="\begin{align*}&#10;\textcolor[rgb]{1,0,0}{m^2_{\tilde e_R}}&#10;\end{align*}&#10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5737" y="2857496"/>
            <a:ext cx="642942" cy="455417"/>
          </a:xfrm>
          <a:prstGeom prst="rect">
            <a:avLst/>
          </a:prstGeom>
          <a:noFill/>
        </p:spPr>
      </p:pic>
      <p:cxnSp>
        <p:nvCxnSpPr>
          <p:cNvPr id="48" name="直線矢印コネクタ 47"/>
          <p:cNvCxnSpPr/>
          <p:nvPr/>
        </p:nvCxnSpPr>
        <p:spPr>
          <a:xfrm>
            <a:off x="1120117" y="3098599"/>
            <a:ext cx="428628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282" name="Picture 2" descr="\begin{align*}&#10;\simeq&#10;\end{align*}&#10;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34431" y="3766271"/>
            <a:ext cx="214314" cy="137773"/>
          </a:xfrm>
          <a:prstGeom prst="rect">
            <a:avLst/>
          </a:prstGeom>
          <a:noFill/>
        </p:spPr>
      </p:pic>
      <p:pic>
        <p:nvPicPr>
          <p:cNvPr id="225283" name="Picture 3" descr="\begin{align*}&#10;\begin{pmatrix}&#10;m^2&amp;\textcolor[rgb]{0.2,0.2,1}{\Delta m^2 \lambda^5}&amp;\textcolor[rgb]{0.2,0.2,1}{\Delta m^2 \lambda^3}\\&#10;\textcolor[rgb]{0.2,0.2,1}{\Delta m^2 \lambda^5}&amp;m^2&amp;\textcolor[rgb]{0.2,0.2,1}{\Delta m^2 \lambda^2}\\&#10;\textcolor[rgb]{0.2,0.2,1}{\Delta m^2 \lambda^3}&amp;\textcolor[rgb]{0.2,0.2,1}{\Delta m^2 \lambda^2}&amp;\textcolor[rgb]{1,0,0}{m^2_3}&#10;\end{pmatrix}&#10;\end{align*}&#10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63587" y="3384351"/>
            <a:ext cx="2951817" cy="836999"/>
          </a:xfrm>
          <a:prstGeom prst="rect">
            <a:avLst/>
          </a:prstGeom>
          <a:noFill/>
        </p:spPr>
      </p:pic>
      <p:pic>
        <p:nvPicPr>
          <p:cNvPr id="56" name="Picture 2" descr="\begin{align*}&#10;\simeq&#10;\end{align*}&#10;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06397" y="3741541"/>
            <a:ext cx="214314" cy="137773"/>
          </a:xfrm>
          <a:prstGeom prst="rect">
            <a:avLst/>
          </a:prstGeom>
          <a:noFill/>
        </p:spPr>
      </p:pic>
      <p:grpSp>
        <p:nvGrpSpPr>
          <p:cNvPr id="13" name="グループ化 109"/>
          <p:cNvGrpSpPr/>
          <p:nvPr/>
        </p:nvGrpSpPr>
        <p:grpSpPr>
          <a:xfrm>
            <a:off x="5929322" y="1571612"/>
            <a:ext cx="2718688" cy="1196624"/>
            <a:chOff x="6000750" y="2326739"/>
            <a:chExt cx="2575180" cy="1067818"/>
          </a:xfrm>
        </p:grpSpPr>
        <p:grpSp>
          <p:nvGrpSpPr>
            <p:cNvPr id="21" name="グループ化 56"/>
            <p:cNvGrpSpPr/>
            <p:nvPr/>
          </p:nvGrpSpPr>
          <p:grpSpPr>
            <a:xfrm>
              <a:off x="6000750" y="2357429"/>
              <a:ext cx="2575180" cy="1037128"/>
              <a:chOff x="1079637" y="2887484"/>
              <a:chExt cx="3118925" cy="1108261"/>
            </a:xfrm>
          </p:grpSpPr>
          <p:sp>
            <p:nvSpPr>
              <p:cNvPr id="7" name="Line 31"/>
              <p:cNvSpPr>
                <a:spLocks noChangeShapeType="1"/>
              </p:cNvSpPr>
              <p:nvPr/>
            </p:nvSpPr>
            <p:spPr bwMode="auto">
              <a:xfrm>
                <a:off x="1386386" y="3890971"/>
                <a:ext cx="542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8" name="Line 103"/>
              <p:cNvSpPr>
                <a:spLocks noChangeShapeType="1"/>
              </p:cNvSpPr>
              <p:nvPr/>
            </p:nvSpPr>
            <p:spPr bwMode="auto">
              <a:xfrm>
                <a:off x="3357554" y="3890971"/>
                <a:ext cx="542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9" name="Line 104"/>
              <p:cNvSpPr>
                <a:spLocks noChangeShapeType="1"/>
              </p:cNvSpPr>
              <p:nvPr/>
            </p:nvSpPr>
            <p:spPr bwMode="auto">
              <a:xfrm>
                <a:off x="1715869" y="3890971"/>
                <a:ext cx="18304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grpSp>
            <p:nvGrpSpPr>
              <p:cNvPr id="22" name="Group 19"/>
              <p:cNvGrpSpPr>
                <a:grpSpLocks/>
              </p:cNvGrpSpPr>
              <p:nvPr/>
            </p:nvGrpSpPr>
            <p:grpSpPr bwMode="auto">
              <a:xfrm>
                <a:off x="2542172" y="3819533"/>
                <a:ext cx="144942" cy="176212"/>
                <a:chOff x="4830" y="1661"/>
                <a:chExt cx="91" cy="91"/>
              </a:xfrm>
            </p:grpSpPr>
            <p:sp>
              <p:nvSpPr>
                <p:cNvPr id="11" name="Line 20"/>
                <p:cNvSpPr>
                  <a:spLocks noChangeShapeType="1"/>
                </p:cNvSpPr>
                <p:nvPr/>
              </p:nvSpPr>
              <p:spPr bwMode="auto">
                <a:xfrm>
                  <a:off x="4830" y="1662"/>
                  <a:ext cx="91" cy="9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  <p:sp>
              <p:nvSpPr>
                <p:cNvPr id="1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830" y="1661"/>
                  <a:ext cx="91" cy="9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</p:grpSp>
          <p:grpSp>
            <p:nvGrpSpPr>
              <p:cNvPr id="27" name="グループ化 30"/>
              <p:cNvGrpSpPr/>
              <p:nvPr/>
            </p:nvGrpSpPr>
            <p:grpSpPr>
              <a:xfrm>
                <a:off x="1777125" y="3176592"/>
                <a:ext cx="1773666" cy="714380"/>
                <a:chOff x="1349375" y="2887663"/>
                <a:chExt cx="1384300" cy="585787"/>
              </a:xfrm>
              <a:noFill/>
            </p:grpSpPr>
            <p:sp>
              <p:nvSpPr>
                <p:cNvPr id="14" name="Freeform 22"/>
                <p:cNvSpPr>
                  <a:spLocks/>
                </p:cNvSpPr>
                <p:nvPr/>
              </p:nvSpPr>
              <p:spPr bwMode="auto">
                <a:xfrm rot="21418483">
                  <a:off x="1349375" y="2887663"/>
                  <a:ext cx="717550" cy="585787"/>
                </a:xfrm>
                <a:custGeom>
                  <a:avLst/>
                  <a:gdLst>
                    <a:gd name="T0" fmla="*/ 0 w 635"/>
                    <a:gd name="T1" fmla="*/ 454 h 454"/>
                    <a:gd name="T2" fmla="*/ 46 w 635"/>
                    <a:gd name="T3" fmla="*/ 317 h 454"/>
                    <a:gd name="T4" fmla="*/ 136 w 635"/>
                    <a:gd name="T5" fmla="*/ 181 h 454"/>
                    <a:gd name="T6" fmla="*/ 318 w 635"/>
                    <a:gd name="T7" fmla="*/ 45 h 454"/>
                    <a:gd name="T8" fmla="*/ 635 w 635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5"/>
                    <a:gd name="T16" fmla="*/ 0 h 454"/>
                    <a:gd name="T17" fmla="*/ 635 w 635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5" h="454">
                      <a:moveTo>
                        <a:pt x="0" y="454"/>
                      </a:moveTo>
                      <a:cubicBezTo>
                        <a:pt x="11" y="408"/>
                        <a:pt x="23" y="362"/>
                        <a:pt x="46" y="317"/>
                      </a:cubicBezTo>
                      <a:cubicBezTo>
                        <a:pt x="69" y="272"/>
                        <a:pt x="91" y="226"/>
                        <a:pt x="136" y="181"/>
                      </a:cubicBezTo>
                      <a:cubicBezTo>
                        <a:pt x="181" y="136"/>
                        <a:pt x="235" y="75"/>
                        <a:pt x="318" y="45"/>
                      </a:cubicBezTo>
                      <a:cubicBezTo>
                        <a:pt x="401" y="15"/>
                        <a:pt x="518" y="7"/>
                        <a:pt x="635" y="0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  <p:sp>
              <p:nvSpPr>
                <p:cNvPr id="15" name="Freeform 23"/>
                <p:cNvSpPr>
                  <a:spLocks/>
                </p:cNvSpPr>
                <p:nvPr/>
              </p:nvSpPr>
              <p:spPr bwMode="auto">
                <a:xfrm rot="181517" flipH="1">
                  <a:off x="2017713" y="2887663"/>
                  <a:ext cx="715962" cy="585787"/>
                </a:xfrm>
                <a:custGeom>
                  <a:avLst/>
                  <a:gdLst>
                    <a:gd name="T0" fmla="*/ 0 w 635"/>
                    <a:gd name="T1" fmla="*/ 454 h 454"/>
                    <a:gd name="T2" fmla="*/ 46 w 635"/>
                    <a:gd name="T3" fmla="*/ 317 h 454"/>
                    <a:gd name="T4" fmla="*/ 136 w 635"/>
                    <a:gd name="T5" fmla="*/ 181 h 454"/>
                    <a:gd name="T6" fmla="*/ 318 w 635"/>
                    <a:gd name="T7" fmla="*/ 45 h 454"/>
                    <a:gd name="T8" fmla="*/ 635 w 635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5"/>
                    <a:gd name="T16" fmla="*/ 0 h 454"/>
                    <a:gd name="T17" fmla="*/ 635 w 635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5" h="454">
                      <a:moveTo>
                        <a:pt x="0" y="454"/>
                      </a:moveTo>
                      <a:cubicBezTo>
                        <a:pt x="11" y="408"/>
                        <a:pt x="23" y="362"/>
                        <a:pt x="46" y="317"/>
                      </a:cubicBezTo>
                      <a:cubicBezTo>
                        <a:pt x="69" y="272"/>
                        <a:pt x="91" y="226"/>
                        <a:pt x="136" y="181"/>
                      </a:cubicBezTo>
                      <a:cubicBezTo>
                        <a:pt x="181" y="136"/>
                        <a:pt x="235" y="75"/>
                        <a:pt x="318" y="45"/>
                      </a:cubicBezTo>
                      <a:cubicBezTo>
                        <a:pt x="401" y="15"/>
                        <a:pt x="518" y="7"/>
                        <a:pt x="635" y="0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</p:grpSp>
          <p:sp>
            <p:nvSpPr>
              <p:cNvPr id="16" name="Freeform 32"/>
              <p:cNvSpPr>
                <a:spLocks/>
              </p:cNvSpPr>
              <p:nvPr/>
            </p:nvSpPr>
            <p:spPr bwMode="auto">
              <a:xfrm rot="18758090" flipV="1">
                <a:off x="3467773" y="3184987"/>
                <a:ext cx="727993" cy="1329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  <a:cxn ang="0">
                    <a:pos x="272" y="0"/>
                  </a:cxn>
                  <a:cxn ang="0">
                    <a:pos x="363" y="136"/>
                  </a:cxn>
                  <a:cxn ang="0">
                    <a:pos x="454" y="0"/>
                  </a:cxn>
                  <a:cxn ang="0">
                    <a:pos x="545" y="136"/>
                  </a:cxn>
                  <a:cxn ang="0">
                    <a:pos x="635" y="0"/>
                  </a:cxn>
                </a:cxnLst>
                <a:rect l="0" t="0" r="r" b="b"/>
                <a:pathLst>
                  <a:path w="635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2" y="136"/>
                      <a:pt x="182" y="136"/>
                    </a:cubicBezTo>
                    <a:cubicBezTo>
                      <a:pt x="212" y="136"/>
                      <a:pt x="242" y="0"/>
                      <a:pt x="272" y="0"/>
                    </a:cubicBezTo>
                    <a:cubicBezTo>
                      <a:pt x="302" y="0"/>
                      <a:pt x="333" y="136"/>
                      <a:pt x="363" y="136"/>
                    </a:cubicBezTo>
                    <a:cubicBezTo>
                      <a:pt x="393" y="136"/>
                      <a:pt x="424" y="0"/>
                      <a:pt x="454" y="0"/>
                    </a:cubicBezTo>
                    <a:cubicBezTo>
                      <a:pt x="484" y="0"/>
                      <a:pt x="515" y="136"/>
                      <a:pt x="545" y="136"/>
                    </a:cubicBezTo>
                    <a:cubicBezTo>
                      <a:pt x="575" y="136"/>
                      <a:pt x="605" y="68"/>
                      <a:pt x="635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pic>
            <p:nvPicPr>
              <p:cNvPr id="17" name="Picture 1" descr="\begin{align*}&#10;   \textcolor[rgb]{0.2,0.2,1}{\mu}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079637" y="3743319"/>
                <a:ext cx="226194" cy="220710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\begin{align*}&#10;   \textcolor[rgb]{0.2,0.2,1}{\tilde{\mu}_R}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000224" y="3552265"/>
                <a:ext cx="428348" cy="268848"/>
              </a:xfrm>
              <a:prstGeom prst="rect">
                <a:avLst/>
              </a:prstGeom>
              <a:noFill/>
            </p:spPr>
          </p:pic>
          <p:pic>
            <p:nvPicPr>
              <p:cNvPr id="19" name="Picture 3" descr="\begin{align*}&#10;   \textcolor[rgb]{0.2,0.2,1}{\tilde{e}_R}&#10;\end{align*}&#10;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843246" y="3577688"/>
                <a:ext cx="367155" cy="247049"/>
              </a:xfrm>
              <a:prstGeom prst="rect">
                <a:avLst/>
              </a:prstGeom>
              <a:noFill/>
            </p:spPr>
          </p:pic>
          <p:pic>
            <p:nvPicPr>
              <p:cNvPr id="20" name="Picture 4" descr="\begin{align*}&#10;   \textcolor[rgb]{0.2,0.2,1}{e}&#10;\end{align*}&#10;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041210" y="3786172"/>
                <a:ext cx="157352" cy="147140"/>
              </a:xfrm>
              <a:prstGeom prst="rect">
                <a:avLst/>
              </a:prstGeom>
              <a:noFill/>
            </p:spPr>
          </p:pic>
        </p:grpSp>
        <p:pic>
          <p:nvPicPr>
            <p:cNvPr id="225284" name="Picture 4" descr="\begin{align*}&#10;  \textcolor[rgb]{0.2,0.2,1}{\gamma}&#10;\end{align*}&#10;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8135800" y="2326739"/>
              <a:ext cx="178640" cy="206544"/>
            </a:xfrm>
            <a:prstGeom prst="rect">
              <a:avLst/>
            </a:prstGeom>
            <a:noFill/>
          </p:spPr>
        </p:pic>
      </p:grpSp>
      <p:sp>
        <p:nvSpPr>
          <p:cNvPr id="81" name="角丸四角形 80"/>
          <p:cNvSpPr/>
          <p:nvPr/>
        </p:nvSpPr>
        <p:spPr>
          <a:xfrm>
            <a:off x="6786578" y="3286124"/>
            <a:ext cx="928694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矢印コネクタ 82"/>
          <p:cNvCxnSpPr/>
          <p:nvPr/>
        </p:nvCxnSpPr>
        <p:spPr>
          <a:xfrm rot="5400000" flipH="1" flipV="1">
            <a:off x="7071137" y="3072209"/>
            <a:ext cx="42942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グループ化 73"/>
          <p:cNvGrpSpPr/>
          <p:nvPr/>
        </p:nvGrpSpPr>
        <p:grpSpPr>
          <a:xfrm>
            <a:off x="6786578" y="3857628"/>
            <a:ext cx="928694" cy="857256"/>
            <a:chOff x="6786578" y="3857628"/>
            <a:chExt cx="928694" cy="857256"/>
          </a:xfrm>
        </p:grpSpPr>
        <p:sp>
          <p:nvSpPr>
            <p:cNvPr id="106" name="角丸四角形 105"/>
            <p:cNvSpPr/>
            <p:nvPr/>
          </p:nvSpPr>
          <p:spPr>
            <a:xfrm>
              <a:off x="6786578" y="3857628"/>
              <a:ext cx="928694" cy="35719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7" name="直線矢印コネクタ 106"/>
            <p:cNvCxnSpPr/>
            <p:nvPr/>
          </p:nvCxnSpPr>
          <p:spPr>
            <a:xfrm rot="5400000" flipH="1" flipV="1">
              <a:off x="7037403" y="4464055"/>
              <a:ext cx="50007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74"/>
          <p:cNvGrpSpPr/>
          <p:nvPr/>
        </p:nvGrpSpPr>
        <p:grpSpPr>
          <a:xfrm>
            <a:off x="5857884" y="4643446"/>
            <a:ext cx="2746365" cy="1357322"/>
            <a:chOff x="5857884" y="4643446"/>
            <a:chExt cx="2746365" cy="1357322"/>
          </a:xfrm>
        </p:grpSpPr>
        <p:grpSp>
          <p:nvGrpSpPr>
            <p:cNvPr id="36" name="グループ化 101"/>
            <p:cNvGrpSpPr/>
            <p:nvPr/>
          </p:nvGrpSpPr>
          <p:grpSpPr>
            <a:xfrm flipV="1">
              <a:off x="6089640" y="4877210"/>
              <a:ext cx="2300295" cy="1123558"/>
              <a:chOff x="6215074" y="5113560"/>
              <a:chExt cx="2075352" cy="1030084"/>
            </a:xfrm>
          </p:grpSpPr>
          <p:grpSp>
            <p:nvGrpSpPr>
              <p:cNvPr id="38" name="グループ化 98"/>
              <p:cNvGrpSpPr/>
              <p:nvPr/>
            </p:nvGrpSpPr>
            <p:grpSpPr>
              <a:xfrm>
                <a:off x="6215074" y="5113560"/>
                <a:ext cx="2075352" cy="939080"/>
                <a:chOff x="6215074" y="5113560"/>
                <a:chExt cx="2075352" cy="939080"/>
              </a:xfrm>
            </p:grpSpPr>
            <p:sp>
              <p:nvSpPr>
                <p:cNvPr id="93" name="Line 31"/>
                <p:cNvSpPr>
                  <a:spLocks noChangeShapeType="1"/>
                </p:cNvSpPr>
                <p:nvPr/>
              </p:nvSpPr>
              <p:spPr bwMode="auto">
                <a:xfrm>
                  <a:off x="6215074" y="6052639"/>
                  <a:ext cx="44784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  <p:sp>
              <p:nvSpPr>
                <p:cNvPr id="94" name="Line 103"/>
                <p:cNvSpPr>
                  <a:spLocks noChangeShapeType="1"/>
                </p:cNvSpPr>
                <p:nvPr/>
              </p:nvSpPr>
              <p:spPr bwMode="auto">
                <a:xfrm>
                  <a:off x="7842583" y="6052639"/>
                  <a:ext cx="44784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  <p:sp>
              <p:nvSpPr>
                <p:cNvPr id="95" name="Line 104"/>
                <p:cNvSpPr>
                  <a:spLocks noChangeShapeType="1"/>
                </p:cNvSpPr>
                <p:nvPr/>
              </p:nvSpPr>
              <p:spPr bwMode="auto">
                <a:xfrm>
                  <a:off x="6487114" y="6052639"/>
                  <a:ext cx="151131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  <p:sp>
              <p:nvSpPr>
                <p:cNvPr id="96" name="Freeform 22"/>
                <p:cNvSpPr>
                  <a:spLocks/>
                </p:cNvSpPr>
                <p:nvPr/>
              </p:nvSpPr>
              <p:spPr bwMode="auto">
                <a:xfrm rot="21418483">
                  <a:off x="6537691" y="5384112"/>
                  <a:ext cx="759090" cy="668528"/>
                </a:xfrm>
                <a:custGeom>
                  <a:avLst/>
                  <a:gdLst>
                    <a:gd name="T0" fmla="*/ 0 w 635"/>
                    <a:gd name="T1" fmla="*/ 454 h 454"/>
                    <a:gd name="T2" fmla="*/ 46 w 635"/>
                    <a:gd name="T3" fmla="*/ 317 h 454"/>
                    <a:gd name="T4" fmla="*/ 136 w 635"/>
                    <a:gd name="T5" fmla="*/ 181 h 454"/>
                    <a:gd name="T6" fmla="*/ 318 w 635"/>
                    <a:gd name="T7" fmla="*/ 45 h 454"/>
                    <a:gd name="T8" fmla="*/ 635 w 635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5"/>
                    <a:gd name="T16" fmla="*/ 0 h 454"/>
                    <a:gd name="T17" fmla="*/ 635 w 635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5" h="454">
                      <a:moveTo>
                        <a:pt x="0" y="454"/>
                      </a:moveTo>
                      <a:cubicBezTo>
                        <a:pt x="11" y="408"/>
                        <a:pt x="23" y="362"/>
                        <a:pt x="46" y="317"/>
                      </a:cubicBezTo>
                      <a:cubicBezTo>
                        <a:pt x="69" y="272"/>
                        <a:pt x="91" y="226"/>
                        <a:pt x="136" y="181"/>
                      </a:cubicBezTo>
                      <a:cubicBezTo>
                        <a:pt x="181" y="136"/>
                        <a:pt x="235" y="75"/>
                        <a:pt x="318" y="45"/>
                      </a:cubicBezTo>
                      <a:cubicBezTo>
                        <a:pt x="401" y="15"/>
                        <a:pt x="518" y="7"/>
                        <a:pt x="63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  <p:sp>
              <p:nvSpPr>
                <p:cNvPr id="97" name="Freeform 23"/>
                <p:cNvSpPr>
                  <a:spLocks/>
                </p:cNvSpPr>
                <p:nvPr/>
              </p:nvSpPr>
              <p:spPr bwMode="auto">
                <a:xfrm rot="181517" flipH="1">
                  <a:off x="7244720" y="5384112"/>
                  <a:ext cx="757411" cy="668528"/>
                </a:xfrm>
                <a:custGeom>
                  <a:avLst/>
                  <a:gdLst>
                    <a:gd name="T0" fmla="*/ 0 w 635"/>
                    <a:gd name="T1" fmla="*/ 454 h 454"/>
                    <a:gd name="T2" fmla="*/ 46 w 635"/>
                    <a:gd name="T3" fmla="*/ 317 h 454"/>
                    <a:gd name="T4" fmla="*/ 136 w 635"/>
                    <a:gd name="T5" fmla="*/ 181 h 454"/>
                    <a:gd name="T6" fmla="*/ 318 w 635"/>
                    <a:gd name="T7" fmla="*/ 45 h 454"/>
                    <a:gd name="T8" fmla="*/ 635 w 635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5"/>
                    <a:gd name="T16" fmla="*/ 0 h 454"/>
                    <a:gd name="T17" fmla="*/ 635 w 635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5" h="454">
                      <a:moveTo>
                        <a:pt x="0" y="454"/>
                      </a:moveTo>
                      <a:cubicBezTo>
                        <a:pt x="11" y="408"/>
                        <a:pt x="23" y="362"/>
                        <a:pt x="46" y="317"/>
                      </a:cubicBezTo>
                      <a:cubicBezTo>
                        <a:pt x="69" y="272"/>
                        <a:pt x="91" y="226"/>
                        <a:pt x="136" y="181"/>
                      </a:cubicBezTo>
                      <a:cubicBezTo>
                        <a:pt x="181" y="136"/>
                        <a:pt x="235" y="75"/>
                        <a:pt x="318" y="45"/>
                      </a:cubicBezTo>
                      <a:cubicBezTo>
                        <a:pt x="401" y="15"/>
                        <a:pt x="518" y="7"/>
                        <a:pt x="63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  <p:sp>
              <p:nvSpPr>
                <p:cNvPr id="98" name="Freeform 32"/>
                <p:cNvSpPr>
                  <a:spLocks/>
                </p:cNvSpPr>
                <p:nvPr/>
              </p:nvSpPr>
              <p:spPr bwMode="auto">
                <a:xfrm rot="18758090" flipV="1">
                  <a:off x="7893488" y="5399293"/>
                  <a:ext cx="681268" cy="109802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91" y="0"/>
                    </a:cxn>
                    <a:cxn ang="0">
                      <a:pos x="182" y="136"/>
                    </a:cxn>
                    <a:cxn ang="0">
                      <a:pos x="272" y="0"/>
                    </a:cxn>
                    <a:cxn ang="0">
                      <a:pos x="363" y="136"/>
                    </a:cxn>
                    <a:cxn ang="0">
                      <a:pos x="454" y="0"/>
                    </a:cxn>
                    <a:cxn ang="0">
                      <a:pos x="545" y="136"/>
                    </a:cxn>
                    <a:cxn ang="0">
                      <a:pos x="635" y="0"/>
                    </a:cxn>
                  </a:cxnLst>
                  <a:rect l="0" t="0" r="r" b="b"/>
                  <a:pathLst>
                    <a:path w="635" h="136">
                      <a:moveTo>
                        <a:pt x="0" y="136"/>
                      </a:moveTo>
                      <a:cubicBezTo>
                        <a:pt x="30" y="68"/>
                        <a:pt x="61" y="0"/>
                        <a:pt x="91" y="0"/>
                      </a:cubicBezTo>
                      <a:cubicBezTo>
                        <a:pt x="121" y="0"/>
                        <a:pt x="152" y="136"/>
                        <a:pt x="182" y="136"/>
                      </a:cubicBezTo>
                      <a:cubicBezTo>
                        <a:pt x="212" y="136"/>
                        <a:pt x="242" y="0"/>
                        <a:pt x="272" y="0"/>
                      </a:cubicBezTo>
                      <a:cubicBezTo>
                        <a:pt x="302" y="0"/>
                        <a:pt x="333" y="136"/>
                        <a:pt x="363" y="136"/>
                      </a:cubicBezTo>
                      <a:cubicBezTo>
                        <a:pt x="393" y="136"/>
                        <a:pt x="424" y="0"/>
                        <a:pt x="454" y="0"/>
                      </a:cubicBezTo>
                      <a:cubicBezTo>
                        <a:pt x="484" y="0"/>
                        <a:pt x="515" y="136"/>
                        <a:pt x="545" y="136"/>
                      </a:cubicBezTo>
                      <a:cubicBezTo>
                        <a:pt x="575" y="136"/>
                        <a:pt x="605" y="68"/>
                        <a:pt x="635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</p:grpSp>
          <p:sp>
            <p:nvSpPr>
              <p:cNvPr id="100" name="Line 20"/>
              <p:cNvSpPr>
                <a:spLocks noChangeShapeType="1"/>
              </p:cNvSpPr>
              <p:nvPr/>
            </p:nvSpPr>
            <p:spPr bwMode="auto">
              <a:xfrm>
                <a:off x="7238410" y="5980554"/>
                <a:ext cx="119672" cy="16309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101" name="Line 21"/>
              <p:cNvSpPr>
                <a:spLocks noChangeShapeType="1"/>
              </p:cNvSpPr>
              <p:nvPr/>
            </p:nvSpPr>
            <p:spPr bwMode="auto">
              <a:xfrm flipH="1">
                <a:off x="7238410" y="5978742"/>
                <a:ext cx="119672" cy="16490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</p:grpSp>
        <p:pic>
          <p:nvPicPr>
            <p:cNvPr id="225285" name="Picture 5" descr="\begin{align*}&#10;  \textcolor[rgb]{1,0,0}{\tau}&#10;\end{align*}&#10;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857884" y="4877187"/>
              <a:ext cx="180023" cy="154305"/>
            </a:xfrm>
            <a:prstGeom prst="rect">
              <a:avLst/>
            </a:prstGeom>
            <a:noFill/>
          </p:spPr>
        </p:pic>
        <p:pic>
          <p:nvPicPr>
            <p:cNvPr id="225286" name="Picture 6" descr="\begin{align*}&#10;  \textcolor[rgb]{1,0,0}{\mu}&#10;\end{align*}&#10;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8407081" y="4877209"/>
              <a:ext cx="197168" cy="231458"/>
            </a:xfrm>
            <a:prstGeom prst="rect">
              <a:avLst/>
            </a:prstGeom>
            <a:noFill/>
          </p:spPr>
        </p:pic>
        <p:pic>
          <p:nvPicPr>
            <p:cNvPr id="225287" name="Picture 7" descr="\begin{align*}&#10;  \textcolor[rgb]{1,0,0}{\gamma}&#10;\end{align*}&#10;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8407062" y="5422642"/>
              <a:ext cx="188595" cy="231458"/>
            </a:xfrm>
            <a:prstGeom prst="rect">
              <a:avLst/>
            </a:prstGeom>
            <a:noFill/>
          </p:spPr>
        </p:pic>
        <p:pic>
          <p:nvPicPr>
            <p:cNvPr id="225288" name="Picture 8" descr="\begin{align*}&#10;  \textcolor[rgb]{1,0,0}{\tilde \tau_R}&#10;\end{align*}&#10;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6630357" y="4643446"/>
              <a:ext cx="320041" cy="259080"/>
            </a:xfrm>
            <a:prstGeom prst="rect">
              <a:avLst/>
            </a:prstGeom>
            <a:noFill/>
          </p:spPr>
        </p:pic>
        <p:pic>
          <p:nvPicPr>
            <p:cNvPr id="225289" name="Picture 9" descr="\begin{align*}&#10;  \textcolor[rgb]{1,0,0}{\tilde \mu_R}&#10;\end{align*}&#10;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516489" y="4643446"/>
              <a:ext cx="373380" cy="281940"/>
            </a:xfrm>
            <a:prstGeom prst="rect">
              <a:avLst/>
            </a:prstGeom>
            <a:noFill/>
          </p:spPr>
        </p:pic>
      </p:grpSp>
      <p:grpSp>
        <p:nvGrpSpPr>
          <p:cNvPr id="39" name="グループ化 77"/>
          <p:cNvGrpSpPr/>
          <p:nvPr/>
        </p:nvGrpSpPr>
        <p:grpSpPr>
          <a:xfrm>
            <a:off x="2143108" y="4357694"/>
            <a:ext cx="2500330" cy="500066"/>
            <a:chOff x="1142976" y="4857760"/>
            <a:chExt cx="2500330" cy="500066"/>
          </a:xfrm>
        </p:grpSpPr>
        <p:sp>
          <p:nvSpPr>
            <p:cNvPr id="80" name="正方形/長方形 79"/>
            <p:cNvSpPr/>
            <p:nvPr/>
          </p:nvSpPr>
          <p:spPr>
            <a:xfrm>
              <a:off x="1142976" y="4857760"/>
              <a:ext cx="2500330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5" name="グループ化 139"/>
            <p:cNvGrpSpPr/>
            <p:nvPr/>
          </p:nvGrpSpPr>
          <p:grpSpPr>
            <a:xfrm>
              <a:off x="1285852" y="4929198"/>
              <a:ext cx="2251421" cy="369332"/>
              <a:chOff x="1285852" y="4929198"/>
              <a:chExt cx="2251421" cy="369332"/>
            </a:xfrm>
          </p:grpSpPr>
          <p:pic>
            <p:nvPicPr>
              <p:cNvPr id="84" name="Picture 13" descr="\begin{align*}&#10;  V_{e_R} \simeq V_{CKM}&#10;\end{align*}&#10;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285852" y="4989056"/>
                <a:ext cx="1428760" cy="240179"/>
              </a:xfrm>
              <a:prstGeom prst="rect">
                <a:avLst/>
              </a:prstGeom>
              <a:noFill/>
            </p:spPr>
          </p:pic>
          <p:sp>
            <p:nvSpPr>
              <p:cNvPr id="85" name="テキスト ボックス 84"/>
              <p:cNvSpPr txBox="1"/>
              <p:nvPr/>
            </p:nvSpPr>
            <p:spPr>
              <a:xfrm>
                <a:off x="2714612" y="4929198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と仮定</a:t>
                </a:r>
                <a:endParaRPr kumimoji="1" lang="ja-JP" altLang="en-US" dirty="0"/>
              </a:p>
            </p:txBody>
          </p:sp>
        </p:grpSp>
      </p:grpSp>
      <p:pic>
        <p:nvPicPr>
          <p:cNvPr id="86" name="Picture 12" descr="\begin{align*}&#10;  (\Delta m^2 = (m^2 -\textcolor[rgb]{1,0,0}{m^2_3}))\&#10;\end{align*}&#10;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981602" y="2996125"/>
            <a:ext cx="1804976" cy="28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正方形/長方形 113"/>
          <p:cNvSpPr/>
          <p:nvPr/>
        </p:nvSpPr>
        <p:spPr>
          <a:xfrm>
            <a:off x="928692" y="4429132"/>
            <a:ext cx="4500564" cy="17859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Lepton Flavor Violation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596" y="92867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Lepton Flavor Violation (LFV): 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e.g.</a:t>
            </a:r>
            <a:r>
              <a:rPr lang="ja-JP" altLang="en-US" sz="2000" dirty="0" smtClean="0"/>
              <a:t>  </a:t>
            </a:r>
            <a:r>
              <a:rPr lang="en-US" altLang="ja-JP" sz="2000" dirty="0" smtClean="0">
                <a:solidFill>
                  <a:srgbClr val="0000FF"/>
                </a:solidFill>
              </a:rPr>
              <a:t>μ </a:t>
            </a:r>
            <a:r>
              <a:rPr lang="en-US" altLang="ja-JP" sz="2000" dirty="0" smtClean="0">
                <a:solidFill>
                  <a:srgbClr val="0000FF"/>
                </a:solidFill>
                <a:sym typeface="Wingdings" pitchFamily="2" charset="2"/>
              </a:rPr>
              <a:t> e γ</a:t>
            </a:r>
            <a:r>
              <a:rPr lang="en-US" altLang="ja-JP" sz="2000" dirty="0" smtClean="0">
                <a:sym typeface="Wingdings" pitchFamily="2" charset="2"/>
              </a:rPr>
              <a:t>,</a:t>
            </a:r>
            <a:r>
              <a:rPr lang="en-US" altLang="ja-JP" sz="2000" dirty="0" smtClean="0">
                <a:solidFill>
                  <a:srgbClr val="FF0000"/>
                </a:solidFill>
                <a:sym typeface="Wingdings" pitchFamily="2" charset="2"/>
              </a:rPr>
              <a:t> τ  μ γ 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ja-JP" altLang="en-US" sz="2000" dirty="0" smtClean="0"/>
              <a:t>は標準模型の範囲では</a:t>
            </a:r>
            <a:endParaRPr lang="en-US" altLang="ja-JP" sz="2000" dirty="0" smtClean="0"/>
          </a:p>
          <a:p>
            <a:r>
              <a:rPr lang="ja-JP" altLang="en-US" sz="2000" dirty="0" smtClean="0"/>
              <a:t>禁止過程であるため、</a:t>
            </a:r>
            <a:r>
              <a:rPr kumimoji="1" lang="ja-JP" altLang="en-US" sz="2000" dirty="0" smtClean="0"/>
              <a:t>観測されればすぐに新物理の発見となる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28" name="Picture 3" descr="\begin{align*}&#10;  \tilde{m}^2_{\bf 10} =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5023" y="2102340"/>
            <a:ext cx="665446" cy="267316"/>
          </a:xfrm>
          <a:prstGeom prst="rect">
            <a:avLst/>
          </a:prstGeom>
          <a:noFill/>
        </p:spPr>
      </p:pic>
      <p:grpSp>
        <p:nvGrpSpPr>
          <p:cNvPr id="2" name="グループ化 37"/>
          <p:cNvGrpSpPr/>
          <p:nvPr/>
        </p:nvGrpSpPr>
        <p:grpSpPr>
          <a:xfrm>
            <a:off x="3624414" y="1857364"/>
            <a:ext cx="1161900" cy="723546"/>
            <a:chOff x="7525969" y="2857496"/>
            <a:chExt cx="1161900" cy="723546"/>
          </a:xfrm>
        </p:grpSpPr>
        <p:pic>
          <p:nvPicPr>
            <p:cNvPr id="29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25969" y="2894465"/>
              <a:ext cx="1161900" cy="686577"/>
            </a:xfrm>
            <a:prstGeom prst="rect">
              <a:avLst/>
            </a:prstGeom>
            <a:noFill/>
          </p:spPr>
        </p:pic>
        <p:pic>
          <p:nvPicPr>
            <p:cNvPr id="30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84410" y="28574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31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01292" y="3068750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32" name="Picture 5" descr="\begin{align*}&#10;  \textcolor[rgb]{1,0,0}{m^2_3}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18174" y="3294085"/>
              <a:ext cx="264068" cy="248224"/>
            </a:xfrm>
            <a:prstGeom prst="rect">
              <a:avLst/>
            </a:prstGeom>
            <a:noFill/>
          </p:spPr>
        </p:pic>
      </p:grpSp>
      <p:grpSp>
        <p:nvGrpSpPr>
          <p:cNvPr id="4" name="グループ化 35"/>
          <p:cNvGrpSpPr/>
          <p:nvPr/>
        </p:nvGrpSpPr>
        <p:grpSpPr>
          <a:xfrm>
            <a:off x="599007" y="1883757"/>
            <a:ext cx="1857356" cy="687987"/>
            <a:chOff x="5092423" y="3035931"/>
            <a:chExt cx="1731292" cy="687987"/>
          </a:xfrm>
        </p:grpSpPr>
        <p:pic>
          <p:nvPicPr>
            <p:cNvPr id="23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4629" y="3037341"/>
              <a:ext cx="1109086" cy="686577"/>
            </a:xfrm>
            <a:prstGeom prst="rect">
              <a:avLst/>
            </a:prstGeom>
            <a:noFill/>
          </p:spPr>
        </p:pic>
        <p:pic>
          <p:nvPicPr>
            <p:cNvPr id="24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73070" y="3035931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25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37138" y="32485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26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54020" y="3475694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33" name="Picture 3" descr="\begin{align*}&#10;  \tilde{m}^2_{\bf \bar{5}}=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92423" y="3239796"/>
              <a:ext cx="565877" cy="288712"/>
            </a:xfrm>
            <a:prstGeom prst="rect">
              <a:avLst/>
            </a:prstGeom>
            <a:noFill/>
          </p:spPr>
        </p:pic>
      </p:grpSp>
      <p:sp>
        <p:nvSpPr>
          <p:cNvPr id="37" name="角丸四角形吹き出し 36"/>
          <p:cNvSpPr/>
          <p:nvPr/>
        </p:nvSpPr>
        <p:spPr>
          <a:xfrm>
            <a:off x="3313651" y="2571744"/>
            <a:ext cx="1214446" cy="428628"/>
          </a:xfrm>
          <a:prstGeom prst="wedgeRoundRectCallout">
            <a:avLst>
              <a:gd name="adj1" fmla="val -50737"/>
              <a:gd name="adj2" fmla="val -907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8177" name="Picture 1" descr="\begin{align*}&#10;  q,\,u^c_R,\,\textcolor[rgb]{1,0,0}{e^c_R}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85089" y="2669901"/>
            <a:ext cx="1062034" cy="259033"/>
          </a:xfrm>
          <a:prstGeom prst="rect">
            <a:avLst/>
          </a:prstGeom>
          <a:noFill/>
        </p:spPr>
      </p:pic>
      <p:pic>
        <p:nvPicPr>
          <p:cNvPr id="96257" name="Picture 1" descr="\begin{align*}&#10;  V_{e_R}^\dagger m^2_{\tilde e_R} V_{e_R}&#10;\end{align*}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1621" y="2898785"/>
            <a:ext cx="1357322" cy="342690"/>
          </a:xfrm>
          <a:prstGeom prst="rect">
            <a:avLst/>
          </a:prstGeom>
          <a:noFill/>
        </p:spPr>
      </p:pic>
      <p:grpSp>
        <p:nvGrpSpPr>
          <p:cNvPr id="6" name="グループ化 44"/>
          <p:cNvGrpSpPr/>
          <p:nvPr/>
        </p:nvGrpSpPr>
        <p:grpSpPr>
          <a:xfrm>
            <a:off x="1691621" y="3455789"/>
            <a:ext cx="3571900" cy="739110"/>
            <a:chOff x="3590918" y="4714884"/>
            <a:chExt cx="3838602" cy="739110"/>
          </a:xfrm>
        </p:grpSpPr>
        <p:pic>
          <p:nvPicPr>
            <p:cNvPr id="96259" name="Picture 3" descr="\begin{align*}&#10;  \begin{pmatrix}&#10;  1 &amp; \lambda &amp; \lambda^3 \\&#10;  \lambda &amp; 1 &amp;\lambda^2 \\&#10;  \lambda^3 &amp; \lambda^2 &amp; 1  \end{pmatrix}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148397" y="4714884"/>
              <a:ext cx="1281123" cy="739110"/>
            </a:xfrm>
            <a:prstGeom prst="rect">
              <a:avLst/>
            </a:prstGeom>
            <a:noFill/>
          </p:spPr>
        </p:pic>
        <p:grpSp>
          <p:nvGrpSpPr>
            <p:cNvPr id="10" name="グループ化 38"/>
            <p:cNvGrpSpPr/>
            <p:nvPr/>
          </p:nvGrpSpPr>
          <p:grpSpPr>
            <a:xfrm>
              <a:off x="4929190" y="4714884"/>
              <a:ext cx="1180950" cy="723546"/>
              <a:chOff x="7525969" y="2857496"/>
              <a:chExt cx="1161900" cy="723546"/>
            </a:xfrm>
          </p:grpSpPr>
          <p:pic>
            <p:nvPicPr>
              <p:cNvPr id="40" name="Picture 17" descr="\begin{align*}&#10;  \begin{pmatrix}&#10;  ~~~~&amp;&amp;\\&#10;  &amp;~~~~&amp;\\&#10;  &amp;&amp;~~~~&#10;  \end{pmatrix}&#10;\end{align*}&#10;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525969" y="2894465"/>
                <a:ext cx="1161900" cy="686577"/>
              </a:xfrm>
              <a:prstGeom prst="rect">
                <a:avLst/>
              </a:prstGeom>
              <a:noFill/>
            </p:spPr>
          </p:pic>
          <p:pic>
            <p:nvPicPr>
              <p:cNvPr id="41" name="Picture 4" descr="\begin{align*}&#10;  m^2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684410" y="2857496"/>
                <a:ext cx="264068" cy="195410"/>
              </a:xfrm>
              <a:prstGeom prst="rect">
                <a:avLst/>
              </a:prstGeom>
              <a:noFill/>
            </p:spPr>
          </p:pic>
          <p:pic>
            <p:nvPicPr>
              <p:cNvPr id="42" name="Picture 4" descr="\begin{align*}&#10;  m^2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001292" y="3068750"/>
                <a:ext cx="264068" cy="195410"/>
              </a:xfrm>
              <a:prstGeom prst="rect">
                <a:avLst/>
              </a:prstGeom>
              <a:noFill/>
            </p:spPr>
          </p:pic>
          <p:pic>
            <p:nvPicPr>
              <p:cNvPr id="43" name="Picture 5" descr="\begin{align*}&#10;  \textcolor[rgb]{1,0,0}{m^2_3}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318174" y="3294085"/>
                <a:ext cx="264068" cy="248224"/>
              </a:xfrm>
              <a:prstGeom prst="rect">
                <a:avLst/>
              </a:prstGeom>
              <a:noFill/>
            </p:spPr>
          </p:pic>
        </p:grpSp>
        <p:pic>
          <p:nvPicPr>
            <p:cNvPr id="44" name="Picture 3" descr="\begin{align*}&#10;  \begin{pmatrix}&#10;  1 &amp; \lambda &amp; \lambda^3 \\&#10;  \lambda &amp; 1 &amp;\lambda^2 \\&#10;  \lambda^3 &amp; \lambda^2 &amp; 1  \end{pmatrix}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90918" y="4714884"/>
              <a:ext cx="1281123" cy="739110"/>
            </a:xfrm>
            <a:prstGeom prst="rect">
              <a:avLst/>
            </a:prstGeom>
            <a:noFill/>
          </p:spPr>
        </p:pic>
      </p:grpSp>
      <p:pic>
        <p:nvPicPr>
          <p:cNvPr id="225281" name="Picture 1" descr="\begin{align*}&#10;\textcolor[rgb]{1,0,0}{m^2_{\tilde e_R}}&#10;\end{align*}&#10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5737" y="2857496"/>
            <a:ext cx="642942" cy="455417"/>
          </a:xfrm>
          <a:prstGeom prst="rect">
            <a:avLst/>
          </a:prstGeom>
          <a:noFill/>
        </p:spPr>
      </p:pic>
      <p:cxnSp>
        <p:nvCxnSpPr>
          <p:cNvPr id="48" name="直線矢印コネクタ 47"/>
          <p:cNvCxnSpPr/>
          <p:nvPr/>
        </p:nvCxnSpPr>
        <p:spPr>
          <a:xfrm>
            <a:off x="1120117" y="3098599"/>
            <a:ext cx="428628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282" name="Picture 2" descr="\begin{align*}&#10;\simeq&#10;\end{align*}&#10;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34431" y="3766271"/>
            <a:ext cx="214314" cy="137773"/>
          </a:xfrm>
          <a:prstGeom prst="rect">
            <a:avLst/>
          </a:prstGeom>
          <a:noFill/>
        </p:spPr>
      </p:pic>
      <p:pic>
        <p:nvPicPr>
          <p:cNvPr id="225283" name="Picture 3" descr="\begin{align*}&#10;\begin{pmatrix}&#10;m^2&amp;\textcolor[rgb]{0.2,0.2,1}{\Delta m^2 \lambda^5}&amp;\textcolor[rgb]{0.2,0.2,1}{\Delta m^2 \lambda^3}\\&#10;\textcolor[rgb]{0.2,0.2,1}{\Delta m^2 \lambda^5}&amp;m^2&amp;\textcolor[rgb]{0.2,0.2,1}{\Delta m^2 \lambda^2}\\&#10;\textcolor[rgb]{0.2,0.2,1}{\Delta m^2 \lambda^3}&amp;\textcolor[rgb]{0.2,0.2,1}{\Delta m^2 \lambda^2}&amp;\textcolor[rgb]{1,0,0}{m^2_3}&#10;\end{pmatrix}&#10;\end{align*}&#10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63587" y="3384351"/>
            <a:ext cx="2951817" cy="836999"/>
          </a:xfrm>
          <a:prstGeom prst="rect">
            <a:avLst/>
          </a:prstGeom>
          <a:noFill/>
        </p:spPr>
      </p:pic>
      <p:pic>
        <p:nvPicPr>
          <p:cNvPr id="56" name="Picture 2" descr="\begin{align*}&#10;\simeq&#10;\end{align*}&#10;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06397" y="3741541"/>
            <a:ext cx="214314" cy="137773"/>
          </a:xfrm>
          <a:prstGeom prst="rect">
            <a:avLst/>
          </a:prstGeom>
          <a:noFill/>
        </p:spPr>
      </p:pic>
      <p:pic>
        <p:nvPicPr>
          <p:cNvPr id="76" name="Picture 16" descr="\begin{align*}&#10;  Br(\tau \to \mu \gamma) = Br(\tau \to e\nu\nu)\frac{\Gamma(\tau \to \mu\gamma)}{\Gamma(\tau\to e\nu\nu)}&#10;\end{align*}&#10;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14442" y="4530743"/>
            <a:ext cx="39290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7" descr="\begin{align*}&#10;  \sim Br(\tau \to e\nu\nu) \Big| \frac{\textcolor[rgb]{1,0,0}{\lambda^2}}{\textcolor[rgb]{0.2,0.2,1}{\lambda^5}}\Big|^2\times Br(\mu \to e\gamma)&#10;\end{align*}&#10;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57379" y="5102243"/>
            <a:ext cx="32861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直線コネクタ 78"/>
          <p:cNvCxnSpPr/>
          <p:nvPr/>
        </p:nvCxnSpPr>
        <p:spPr>
          <a:xfrm>
            <a:off x="1214414" y="6143644"/>
            <a:ext cx="39290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09"/>
          <p:cNvGrpSpPr/>
          <p:nvPr/>
        </p:nvGrpSpPr>
        <p:grpSpPr>
          <a:xfrm>
            <a:off x="5929322" y="1571612"/>
            <a:ext cx="2718688" cy="1196624"/>
            <a:chOff x="6000750" y="2326739"/>
            <a:chExt cx="2575180" cy="1067818"/>
          </a:xfrm>
        </p:grpSpPr>
        <p:grpSp>
          <p:nvGrpSpPr>
            <p:cNvPr id="21" name="グループ化 56"/>
            <p:cNvGrpSpPr/>
            <p:nvPr/>
          </p:nvGrpSpPr>
          <p:grpSpPr>
            <a:xfrm>
              <a:off x="6000750" y="2357429"/>
              <a:ext cx="2575180" cy="1037128"/>
              <a:chOff x="1079637" y="2887484"/>
              <a:chExt cx="3118925" cy="1108261"/>
            </a:xfrm>
          </p:grpSpPr>
          <p:sp>
            <p:nvSpPr>
              <p:cNvPr id="7" name="Line 31"/>
              <p:cNvSpPr>
                <a:spLocks noChangeShapeType="1"/>
              </p:cNvSpPr>
              <p:nvPr/>
            </p:nvSpPr>
            <p:spPr bwMode="auto">
              <a:xfrm>
                <a:off x="1386386" y="3890971"/>
                <a:ext cx="542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8" name="Line 103"/>
              <p:cNvSpPr>
                <a:spLocks noChangeShapeType="1"/>
              </p:cNvSpPr>
              <p:nvPr/>
            </p:nvSpPr>
            <p:spPr bwMode="auto">
              <a:xfrm>
                <a:off x="3357554" y="3890971"/>
                <a:ext cx="542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9" name="Line 104"/>
              <p:cNvSpPr>
                <a:spLocks noChangeShapeType="1"/>
              </p:cNvSpPr>
              <p:nvPr/>
            </p:nvSpPr>
            <p:spPr bwMode="auto">
              <a:xfrm>
                <a:off x="1715869" y="3890971"/>
                <a:ext cx="18304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grpSp>
            <p:nvGrpSpPr>
              <p:cNvPr id="22" name="Group 19"/>
              <p:cNvGrpSpPr>
                <a:grpSpLocks/>
              </p:cNvGrpSpPr>
              <p:nvPr/>
            </p:nvGrpSpPr>
            <p:grpSpPr bwMode="auto">
              <a:xfrm>
                <a:off x="2542172" y="3819533"/>
                <a:ext cx="144942" cy="176212"/>
                <a:chOff x="4830" y="1661"/>
                <a:chExt cx="91" cy="91"/>
              </a:xfrm>
            </p:grpSpPr>
            <p:sp>
              <p:nvSpPr>
                <p:cNvPr id="11" name="Line 20"/>
                <p:cNvSpPr>
                  <a:spLocks noChangeShapeType="1"/>
                </p:cNvSpPr>
                <p:nvPr/>
              </p:nvSpPr>
              <p:spPr bwMode="auto">
                <a:xfrm>
                  <a:off x="4830" y="1662"/>
                  <a:ext cx="91" cy="9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  <p:sp>
              <p:nvSpPr>
                <p:cNvPr id="1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830" y="1661"/>
                  <a:ext cx="91" cy="9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</p:grpSp>
          <p:grpSp>
            <p:nvGrpSpPr>
              <p:cNvPr id="27" name="グループ化 30"/>
              <p:cNvGrpSpPr/>
              <p:nvPr/>
            </p:nvGrpSpPr>
            <p:grpSpPr>
              <a:xfrm>
                <a:off x="1777125" y="3176592"/>
                <a:ext cx="1773666" cy="714380"/>
                <a:chOff x="1349375" y="2887663"/>
                <a:chExt cx="1384300" cy="585787"/>
              </a:xfrm>
              <a:noFill/>
            </p:grpSpPr>
            <p:sp>
              <p:nvSpPr>
                <p:cNvPr id="14" name="Freeform 22"/>
                <p:cNvSpPr>
                  <a:spLocks/>
                </p:cNvSpPr>
                <p:nvPr/>
              </p:nvSpPr>
              <p:spPr bwMode="auto">
                <a:xfrm rot="21418483">
                  <a:off x="1349375" y="2887663"/>
                  <a:ext cx="717550" cy="585787"/>
                </a:xfrm>
                <a:custGeom>
                  <a:avLst/>
                  <a:gdLst>
                    <a:gd name="T0" fmla="*/ 0 w 635"/>
                    <a:gd name="T1" fmla="*/ 454 h 454"/>
                    <a:gd name="T2" fmla="*/ 46 w 635"/>
                    <a:gd name="T3" fmla="*/ 317 h 454"/>
                    <a:gd name="T4" fmla="*/ 136 w 635"/>
                    <a:gd name="T5" fmla="*/ 181 h 454"/>
                    <a:gd name="T6" fmla="*/ 318 w 635"/>
                    <a:gd name="T7" fmla="*/ 45 h 454"/>
                    <a:gd name="T8" fmla="*/ 635 w 635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5"/>
                    <a:gd name="T16" fmla="*/ 0 h 454"/>
                    <a:gd name="T17" fmla="*/ 635 w 635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5" h="454">
                      <a:moveTo>
                        <a:pt x="0" y="454"/>
                      </a:moveTo>
                      <a:cubicBezTo>
                        <a:pt x="11" y="408"/>
                        <a:pt x="23" y="362"/>
                        <a:pt x="46" y="317"/>
                      </a:cubicBezTo>
                      <a:cubicBezTo>
                        <a:pt x="69" y="272"/>
                        <a:pt x="91" y="226"/>
                        <a:pt x="136" y="181"/>
                      </a:cubicBezTo>
                      <a:cubicBezTo>
                        <a:pt x="181" y="136"/>
                        <a:pt x="235" y="75"/>
                        <a:pt x="318" y="45"/>
                      </a:cubicBezTo>
                      <a:cubicBezTo>
                        <a:pt x="401" y="15"/>
                        <a:pt x="518" y="7"/>
                        <a:pt x="635" y="0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  <p:sp>
              <p:nvSpPr>
                <p:cNvPr id="15" name="Freeform 23"/>
                <p:cNvSpPr>
                  <a:spLocks/>
                </p:cNvSpPr>
                <p:nvPr/>
              </p:nvSpPr>
              <p:spPr bwMode="auto">
                <a:xfrm rot="181517" flipH="1">
                  <a:off x="2017713" y="2887663"/>
                  <a:ext cx="715962" cy="585787"/>
                </a:xfrm>
                <a:custGeom>
                  <a:avLst/>
                  <a:gdLst>
                    <a:gd name="T0" fmla="*/ 0 w 635"/>
                    <a:gd name="T1" fmla="*/ 454 h 454"/>
                    <a:gd name="T2" fmla="*/ 46 w 635"/>
                    <a:gd name="T3" fmla="*/ 317 h 454"/>
                    <a:gd name="T4" fmla="*/ 136 w 635"/>
                    <a:gd name="T5" fmla="*/ 181 h 454"/>
                    <a:gd name="T6" fmla="*/ 318 w 635"/>
                    <a:gd name="T7" fmla="*/ 45 h 454"/>
                    <a:gd name="T8" fmla="*/ 635 w 635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5"/>
                    <a:gd name="T16" fmla="*/ 0 h 454"/>
                    <a:gd name="T17" fmla="*/ 635 w 635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5" h="454">
                      <a:moveTo>
                        <a:pt x="0" y="454"/>
                      </a:moveTo>
                      <a:cubicBezTo>
                        <a:pt x="11" y="408"/>
                        <a:pt x="23" y="362"/>
                        <a:pt x="46" y="317"/>
                      </a:cubicBezTo>
                      <a:cubicBezTo>
                        <a:pt x="69" y="272"/>
                        <a:pt x="91" y="226"/>
                        <a:pt x="136" y="181"/>
                      </a:cubicBezTo>
                      <a:cubicBezTo>
                        <a:pt x="181" y="136"/>
                        <a:pt x="235" y="75"/>
                        <a:pt x="318" y="45"/>
                      </a:cubicBezTo>
                      <a:cubicBezTo>
                        <a:pt x="401" y="15"/>
                        <a:pt x="518" y="7"/>
                        <a:pt x="635" y="0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kumimoji="1" lang="ja-JP" altLang="en-US" kern="1200">
                    <a:solidFill>
                      <a:prstClr val="black"/>
                    </a:solidFill>
                    <a:latin typeface="Century Schoolbook"/>
                    <a:ea typeface="ＭＳ Ｐ明朝"/>
                    <a:cs typeface="+mn-cs"/>
                  </a:endParaRPr>
                </a:p>
              </p:txBody>
            </p:sp>
          </p:grpSp>
          <p:sp>
            <p:nvSpPr>
              <p:cNvPr id="16" name="Freeform 32"/>
              <p:cNvSpPr>
                <a:spLocks/>
              </p:cNvSpPr>
              <p:nvPr/>
            </p:nvSpPr>
            <p:spPr bwMode="auto">
              <a:xfrm rot="18758090" flipV="1">
                <a:off x="3467773" y="3184987"/>
                <a:ext cx="727993" cy="1329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  <a:cxn ang="0">
                    <a:pos x="272" y="0"/>
                  </a:cxn>
                  <a:cxn ang="0">
                    <a:pos x="363" y="136"/>
                  </a:cxn>
                  <a:cxn ang="0">
                    <a:pos x="454" y="0"/>
                  </a:cxn>
                  <a:cxn ang="0">
                    <a:pos x="545" y="136"/>
                  </a:cxn>
                  <a:cxn ang="0">
                    <a:pos x="635" y="0"/>
                  </a:cxn>
                </a:cxnLst>
                <a:rect l="0" t="0" r="r" b="b"/>
                <a:pathLst>
                  <a:path w="635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2" y="136"/>
                      <a:pt x="182" y="136"/>
                    </a:cubicBezTo>
                    <a:cubicBezTo>
                      <a:pt x="212" y="136"/>
                      <a:pt x="242" y="0"/>
                      <a:pt x="272" y="0"/>
                    </a:cubicBezTo>
                    <a:cubicBezTo>
                      <a:pt x="302" y="0"/>
                      <a:pt x="333" y="136"/>
                      <a:pt x="363" y="136"/>
                    </a:cubicBezTo>
                    <a:cubicBezTo>
                      <a:pt x="393" y="136"/>
                      <a:pt x="424" y="0"/>
                      <a:pt x="454" y="0"/>
                    </a:cubicBezTo>
                    <a:cubicBezTo>
                      <a:pt x="484" y="0"/>
                      <a:pt x="515" y="136"/>
                      <a:pt x="545" y="136"/>
                    </a:cubicBezTo>
                    <a:cubicBezTo>
                      <a:pt x="575" y="136"/>
                      <a:pt x="605" y="68"/>
                      <a:pt x="635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pic>
            <p:nvPicPr>
              <p:cNvPr id="17" name="Picture 1" descr="\begin{align*}&#10;   \textcolor[rgb]{0.2,0.2,1}{\mu}&#10;\end{align*}&#10;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1079637" y="3743319"/>
                <a:ext cx="226194" cy="220710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\begin{align*}&#10;   \textcolor[rgb]{0.2,0.2,1}{\tilde{\mu}_R}&#10;\end{align*}&#10;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000224" y="3552265"/>
                <a:ext cx="428348" cy="268848"/>
              </a:xfrm>
              <a:prstGeom prst="rect">
                <a:avLst/>
              </a:prstGeom>
              <a:noFill/>
            </p:spPr>
          </p:pic>
          <p:pic>
            <p:nvPicPr>
              <p:cNvPr id="19" name="Picture 3" descr="\begin{align*}&#10;   \textcolor[rgb]{0.2,0.2,1}{\tilde{e}_R}&#10;\end{align*}&#10;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843246" y="3577688"/>
                <a:ext cx="367155" cy="247049"/>
              </a:xfrm>
              <a:prstGeom prst="rect">
                <a:avLst/>
              </a:prstGeom>
              <a:noFill/>
            </p:spPr>
          </p:pic>
          <p:pic>
            <p:nvPicPr>
              <p:cNvPr id="20" name="Picture 4" descr="\begin{align*}&#10;   \textcolor[rgb]{0.2,0.2,1}{e}&#10;\end{align*}&#10;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4041210" y="3786172"/>
                <a:ext cx="157352" cy="147140"/>
              </a:xfrm>
              <a:prstGeom prst="rect">
                <a:avLst/>
              </a:prstGeom>
              <a:noFill/>
            </p:spPr>
          </p:pic>
        </p:grpSp>
        <p:pic>
          <p:nvPicPr>
            <p:cNvPr id="225284" name="Picture 4" descr="\begin{align*}&#10;  \textcolor[rgb]{0.2,0.2,1}{\gamma}&#10;\end{align*}&#10;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8135800" y="2326739"/>
              <a:ext cx="178640" cy="206544"/>
            </a:xfrm>
            <a:prstGeom prst="rect">
              <a:avLst/>
            </a:prstGeom>
            <a:noFill/>
          </p:spPr>
        </p:pic>
      </p:grpSp>
      <p:sp>
        <p:nvSpPr>
          <p:cNvPr id="81" name="角丸四角形 80"/>
          <p:cNvSpPr/>
          <p:nvPr/>
        </p:nvSpPr>
        <p:spPr>
          <a:xfrm>
            <a:off x="6786578" y="3286124"/>
            <a:ext cx="928694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矢印コネクタ 82"/>
          <p:cNvCxnSpPr/>
          <p:nvPr/>
        </p:nvCxnSpPr>
        <p:spPr>
          <a:xfrm rot="5400000" flipH="1" flipV="1">
            <a:off x="7071137" y="3072209"/>
            <a:ext cx="42942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角丸四角形 105"/>
          <p:cNvSpPr/>
          <p:nvPr/>
        </p:nvSpPr>
        <p:spPr>
          <a:xfrm>
            <a:off x="6786578" y="3857628"/>
            <a:ext cx="928694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7" name="直線矢印コネクタ 106"/>
          <p:cNvCxnSpPr/>
          <p:nvPr/>
        </p:nvCxnSpPr>
        <p:spPr>
          <a:xfrm rot="5400000" flipH="1" flipV="1">
            <a:off x="7037403" y="4464055"/>
            <a:ext cx="50007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グループ化 101"/>
          <p:cNvGrpSpPr/>
          <p:nvPr/>
        </p:nvGrpSpPr>
        <p:grpSpPr>
          <a:xfrm flipV="1">
            <a:off x="6089640" y="4877210"/>
            <a:ext cx="2300295" cy="1123558"/>
            <a:chOff x="6215074" y="5113560"/>
            <a:chExt cx="2075352" cy="1030084"/>
          </a:xfrm>
        </p:grpSpPr>
        <p:grpSp>
          <p:nvGrpSpPr>
            <p:cNvPr id="35" name="グループ化 98"/>
            <p:cNvGrpSpPr/>
            <p:nvPr/>
          </p:nvGrpSpPr>
          <p:grpSpPr>
            <a:xfrm>
              <a:off x="6215074" y="5113560"/>
              <a:ext cx="2075352" cy="939080"/>
              <a:chOff x="6215074" y="5113560"/>
              <a:chExt cx="2075352" cy="939080"/>
            </a:xfrm>
          </p:grpSpPr>
          <p:sp>
            <p:nvSpPr>
              <p:cNvPr id="93" name="Line 31"/>
              <p:cNvSpPr>
                <a:spLocks noChangeShapeType="1"/>
              </p:cNvSpPr>
              <p:nvPr/>
            </p:nvSpPr>
            <p:spPr bwMode="auto">
              <a:xfrm>
                <a:off x="6215074" y="6052639"/>
                <a:ext cx="4478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94" name="Line 103"/>
              <p:cNvSpPr>
                <a:spLocks noChangeShapeType="1"/>
              </p:cNvSpPr>
              <p:nvPr/>
            </p:nvSpPr>
            <p:spPr bwMode="auto">
              <a:xfrm>
                <a:off x="7842583" y="6052639"/>
                <a:ext cx="4478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95" name="Line 104"/>
              <p:cNvSpPr>
                <a:spLocks noChangeShapeType="1"/>
              </p:cNvSpPr>
              <p:nvPr/>
            </p:nvSpPr>
            <p:spPr bwMode="auto">
              <a:xfrm>
                <a:off x="6487114" y="6052639"/>
                <a:ext cx="151131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96" name="Freeform 22"/>
              <p:cNvSpPr>
                <a:spLocks/>
              </p:cNvSpPr>
              <p:nvPr/>
            </p:nvSpPr>
            <p:spPr bwMode="auto">
              <a:xfrm rot="21418483">
                <a:off x="6537691" y="5384112"/>
                <a:ext cx="759090" cy="668528"/>
              </a:xfrm>
              <a:custGeom>
                <a:avLst/>
                <a:gdLst>
                  <a:gd name="T0" fmla="*/ 0 w 635"/>
                  <a:gd name="T1" fmla="*/ 454 h 454"/>
                  <a:gd name="T2" fmla="*/ 46 w 635"/>
                  <a:gd name="T3" fmla="*/ 317 h 454"/>
                  <a:gd name="T4" fmla="*/ 136 w 635"/>
                  <a:gd name="T5" fmla="*/ 181 h 454"/>
                  <a:gd name="T6" fmla="*/ 318 w 635"/>
                  <a:gd name="T7" fmla="*/ 45 h 454"/>
                  <a:gd name="T8" fmla="*/ 635 w 635"/>
                  <a:gd name="T9" fmla="*/ 0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5"/>
                  <a:gd name="T16" fmla="*/ 0 h 454"/>
                  <a:gd name="T17" fmla="*/ 635 w 635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5" h="454">
                    <a:moveTo>
                      <a:pt x="0" y="454"/>
                    </a:moveTo>
                    <a:cubicBezTo>
                      <a:pt x="11" y="408"/>
                      <a:pt x="23" y="362"/>
                      <a:pt x="46" y="317"/>
                    </a:cubicBezTo>
                    <a:cubicBezTo>
                      <a:pt x="69" y="272"/>
                      <a:pt x="91" y="226"/>
                      <a:pt x="136" y="181"/>
                    </a:cubicBezTo>
                    <a:cubicBezTo>
                      <a:pt x="181" y="136"/>
                      <a:pt x="235" y="75"/>
                      <a:pt x="318" y="45"/>
                    </a:cubicBezTo>
                    <a:cubicBezTo>
                      <a:pt x="401" y="15"/>
                      <a:pt x="518" y="7"/>
                      <a:pt x="635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97" name="Freeform 23"/>
              <p:cNvSpPr>
                <a:spLocks/>
              </p:cNvSpPr>
              <p:nvPr/>
            </p:nvSpPr>
            <p:spPr bwMode="auto">
              <a:xfrm rot="181517" flipH="1">
                <a:off x="7244720" y="5384112"/>
                <a:ext cx="757411" cy="668528"/>
              </a:xfrm>
              <a:custGeom>
                <a:avLst/>
                <a:gdLst>
                  <a:gd name="T0" fmla="*/ 0 w 635"/>
                  <a:gd name="T1" fmla="*/ 454 h 454"/>
                  <a:gd name="T2" fmla="*/ 46 w 635"/>
                  <a:gd name="T3" fmla="*/ 317 h 454"/>
                  <a:gd name="T4" fmla="*/ 136 w 635"/>
                  <a:gd name="T5" fmla="*/ 181 h 454"/>
                  <a:gd name="T6" fmla="*/ 318 w 635"/>
                  <a:gd name="T7" fmla="*/ 45 h 454"/>
                  <a:gd name="T8" fmla="*/ 635 w 635"/>
                  <a:gd name="T9" fmla="*/ 0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5"/>
                  <a:gd name="T16" fmla="*/ 0 h 454"/>
                  <a:gd name="T17" fmla="*/ 635 w 635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5" h="454">
                    <a:moveTo>
                      <a:pt x="0" y="454"/>
                    </a:moveTo>
                    <a:cubicBezTo>
                      <a:pt x="11" y="408"/>
                      <a:pt x="23" y="362"/>
                      <a:pt x="46" y="317"/>
                    </a:cubicBezTo>
                    <a:cubicBezTo>
                      <a:pt x="69" y="272"/>
                      <a:pt x="91" y="226"/>
                      <a:pt x="136" y="181"/>
                    </a:cubicBezTo>
                    <a:cubicBezTo>
                      <a:pt x="181" y="136"/>
                      <a:pt x="235" y="75"/>
                      <a:pt x="318" y="45"/>
                    </a:cubicBezTo>
                    <a:cubicBezTo>
                      <a:pt x="401" y="15"/>
                      <a:pt x="518" y="7"/>
                      <a:pt x="635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 rot="18758090" flipV="1">
                <a:off x="7893488" y="5399293"/>
                <a:ext cx="681268" cy="109802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  <a:cxn ang="0">
                    <a:pos x="272" y="0"/>
                  </a:cxn>
                  <a:cxn ang="0">
                    <a:pos x="363" y="136"/>
                  </a:cxn>
                  <a:cxn ang="0">
                    <a:pos x="454" y="0"/>
                  </a:cxn>
                  <a:cxn ang="0">
                    <a:pos x="545" y="136"/>
                  </a:cxn>
                  <a:cxn ang="0">
                    <a:pos x="635" y="0"/>
                  </a:cxn>
                </a:cxnLst>
                <a:rect l="0" t="0" r="r" b="b"/>
                <a:pathLst>
                  <a:path w="635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2" y="136"/>
                      <a:pt x="182" y="136"/>
                    </a:cubicBezTo>
                    <a:cubicBezTo>
                      <a:pt x="212" y="136"/>
                      <a:pt x="242" y="0"/>
                      <a:pt x="272" y="0"/>
                    </a:cubicBezTo>
                    <a:cubicBezTo>
                      <a:pt x="302" y="0"/>
                      <a:pt x="333" y="136"/>
                      <a:pt x="363" y="136"/>
                    </a:cubicBezTo>
                    <a:cubicBezTo>
                      <a:pt x="393" y="136"/>
                      <a:pt x="424" y="0"/>
                      <a:pt x="454" y="0"/>
                    </a:cubicBezTo>
                    <a:cubicBezTo>
                      <a:pt x="484" y="0"/>
                      <a:pt x="515" y="136"/>
                      <a:pt x="545" y="136"/>
                    </a:cubicBezTo>
                    <a:cubicBezTo>
                      <a:pt x="575" y="136"/>
                      <a:pt x="605" y="68"/>
                      <a:pt x="635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</p:grp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>
              <a:off x="7238410" y="5980554"/>
              <a:ext cx="119672" cy="1630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kumimoji="1" lang="ja-JP" altLang="en-US" kern="1200">
                <a:solidFill>
                  <a:prstClr val="black"/>
                </a:solidFill>
                <a:latin typeface="Century Schoolbook"/>
                <a:ea typeface="ＭＳ Ｐ明朝"/>
                <a:cs typeface="+mn-cs"/>
              </a:endParaRPr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 flipH="1">
              <a:off x="7238410" y="5978742"/>
              <a:ext cx="119672" cy="1649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kumimoji="1" lang="ja-JP" altLang="en-US" kern="1200">
                <a:solidFill>
                  <a:prstClr val="black"/>
                </a:solidFill>
                <a:latin typeface="Century Schoolbook"/>
                <a:ea typeface="ＭＳ Ｐ明朝"/>
                <a:cs typeface="+mn-cs"/>
              </a:endParaRPr>
            </a:p>
          </p:txBody>
        </p:sp>
      </p:grpSp>
      <p:pic>
        <p:nvPicPr>
          <p:cNvPr id="225285" name="Picture 5" descr="\begin{align*}&#10;  \textcolor[rgb]{1,0,0}{\tau}&#10;\end{align*}&#10;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857884" y="4877187"/>
            <a:ext cx="180023" cy="154305"/>
          </a:xfrm>
          <a:prstGeom prst="rect">
            <a:avLst/>
          </a:prstGeom>
          <a:noFill/>
        </p:spPr>
      </p:pic>
      <p:pic>
        <p:nvPicPr>
          <p:cNvPr id="225286" name="Picture 6" descr="\begin{align*}&#10;  \textcolor[rgb]{1,0,0}{\mu}&#10;\end{align*}&#10;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407081" y="4877209"/>
            <a:ext cx="197168" cy="231458"/>
          </a:xfrm>
          <a:prstGeom prst="rect">
            <a:avLst/>
          </a:prstGeom>
          <a:noFill/>
        </p:spPr>
      </p:pic>
      <p:pic>
        <p:nvPicPr>
          <p:cNvPr id="225287" name="Picture 7" descr="\begin{align*}&#10;  \textcolor[rgb]{1,0,0}{\gamma}&#10;\end{align*}&#10;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407062" y="5422642"/>
            <a:ext cx="188595" cy="231458"/>
          </a:xfrm>
          <a:prstGeom prst="rect">
            <a:avLst/>
          </a:prstGeom>
          <a:noFill/>
        </p:spPr>
      </p:pic>
      <p:pic>
        <p:nvPicPr>
          <p:cNvPr id="225288" name="Picture 8" descr="\begin{align*}&#10;  \textcolor[rgb]{1,0,0}{\tilde \tau_R}&#10;\end{align*}&#10;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630357" y="4643446"/>
            <a:ext cx="320041" cy="259080"/>
          </a:xfrm>
          <a:prstGeom prst="rect">
            <a:avLst/>
          </a:prstGeom>
          <a:noFill/>
        </p:spPr>
      </p:pic>
      <p:pic>
        <p:nvPicPr>
          <p:cNvPr id="225289" name="Picture 9" descr="\begin{align*}&#10;  \textcolor[rgb]{1,0,0}{\tilde \mu_R}&#10;\end{align*}&#10;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516489" y="4643446"/>
            <a:ext cx="373380" cy="281940"/>
          </a:xfrm>
          <a:prstGeom prst="rect">
            <a:avLst/>
          </a:prstGeom>
          <a:noFill/>
        </p:spPr>
      </p:pic>
      <p:pic>
        <p:nvPicPr>
          <p:cNvPr id="225290" name="Picture 10" descr="\begin{align*}&#10;  \textcolor[rgb]{1,0,0}{Br(\tau \to \mu \gamma)} \simeq 10^3 \times \textcolor[rgb]{0.2,0.2,1}{Br(\mu \to e \gamma)}&#10;\end{align*}&#10;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214414" y="5836888"/>
            <a:ext cx="3929090" cy="306756"/>
          </a:xfrm>
          <a:prstGeom prst="rect">
            <a:avLst/>
          </a:prstGeom>
          <a:noFill/>
        </p:spPr>
      </p:pic>
      <p:sp>
        <p:nvSpPr>
          <p:cNvPr id="120" name="テキスト ボックス 119"/>
          <p:cNvSpPr txBox="1"/>
          <p:nvPr/>
        </p:nvSpPr>
        <p:spPr>
          <a:xfrm>
            <a:off x="929514" y="6345816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この関係は超対称性のパラメータに依らない</a:t>
            </a:r>
            <a:endParaRPr kumimoji="1" lang="ja-JP" altLang="en-US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74" name="Picture 12" descr="\begin{align*}&#10;  (\Delta m^2 = (m^2 -\textcolor[rgb]{1,0,0}{m^2_3}))\&#10;\end{align*}&#10;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981602" y="2996125"/>
            <a:ext cx="1804976" cy="28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1214414" y="5786454"/>
            <a:ext cx="6429420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6938" y="1743069"/>
            <a:ext cx="3348037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2419"/>
            <a:ext cx="347345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3484563" y="2003419"/>
            <a:ext cx="939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entury Schoolbook" pitchFamily="18" charset="0"/>
              <a:ea typeface="ＭＳ Ｐ明朝" charset="-128"/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3279775" y="3716332"/>
            <a:ext cx="1363663" cy="381000"/>
          </a:xfrm>
          <a:prstGeom prst="rect">
            <a:avLst/>
          </a:prstGeom>
          <a:solidFill>
            <a:srgbClr val="CCFF99"/>
          </a:solidFill>
          <a:ln w="9525">
            <a:solidFill>
              <a:srgbClr val="26262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entury Schoolbook" pitchFamily="18" charset="0"/>
              <a:ea typeface="ＭＳ Ｐ明朝" charset="-128"/>
            </a:endParaRPr>
          </a:p>
        </p:txBody>
      </p:sp>
      <p:sp>
        <p:nvSpPr>
          <p:cNvPr id="52230" name="Text Box 12"/>
          <p:cNvSpPr txBox="1">
            <a:spLocks noChangeArrowheads="1"/>
          </p:cNvSpPr>
          <p:nvPr/>
        </p:nvSpPr>
        <p:spPr bwMode="auto">
          <a:xfrm>
            <a:off x="3214688" y="3767132"/>
            <a:ext cx="1619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rgbClr val="003399"/>
                </a:solidFill>
                <a:ea typeface="ＭＳ Ｐ明朝" charset="-128"/>
                <a:cs typeface="Arial" charset="0"/>
              </a:rPr>
              <a:t>super-B factory</a:t>
            </a:r>
          </a:p>
        </p:txBody>
      </p:sp>
      <p:sp>
        <p:nvSpPr>
          <p:cNvPr id="52231" name="Text Box 28"/>
          <p:cNvSpPr txBox="1">
            <a:spLocks noChangeArrowheads="1"/>
          </p:cNvSpPr>
          <p:nvPr/>
        </p:nvSpPr>
        <p:spPr bwMode="auto">
          <a:xfrm rot="-4572933">
            <a:off x="5010150" y="2371719"/>
            <a:ext cx="1074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Century Schoolbook" pitchFamily="18" charset="0"/>
                <a:ea typeface="ＭＳ Ｐ明朝" charset="-128"/>
              </a:rPr>
              <a:t>exp. bound</a:t>
            </a:r>
          </a:p>
        </p:txBody>
      </p:sp>
      <p:sp>
        <p:nvSpPr>
          <p:cNvPr id="52232" name="Rectangle 33"/>
          <p:cNvSpPr>
            <a:spLocks noChangeArrowheads="1"/>
          </p:cNvSpPr>
          <p:nvPr/>
        </p:nvSpPr>
        <p:spPr bwMode="auto">
          <a:xfrm>
            <a:off x="3654425" y="2890832"/>
            <a:ext cx="769938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Century Schoolbook" pitchFamily="18" charset="0"/>
              <a:ea typeface="ＭＳ Ｐ明朝" charset="-128"/>
            </a:endParaRPr>
          </a:p>
        </p:txBody>
      </p:sp>
      <p:sp>
        <p:nvSpPr>
          <p:cNvPr id="52233" name="AutoShape 35"/>
          <p:cNvSpPr>
            <a:spLocks noChangeArrowheads="1"/>
          </p:cNvSpPr>
          <p:nvPr/>
        </p:nvSpPr>
        <p:spPr bwMode="auto">
          <a:xfrm rot="-3178164">
            <a:off x="6157912" y="2701920"/>
            <a:ext cx="252413" cy="1560512"/>
          </a:xfrm>
          <a:prstGeom prst="upDownArrow">
            <a:avLst>
              <a:gd name="adj1" fmla="val 50000"/>
              <a:gd name="adj2" fmla="val 138388"/>
            </a:avLst>
          </a:prstGeom>
          <a:solidFill>
            <a:srgbClr val="FFCCFF"/>
          </a:solidFill>
          <a:ln w="9525">
            <a:solidFill>
              <a:srgbClr val="262626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>
              <a:solidFill>
                <a:srgbClr val="000000"/>
              </a:solidFill>
              <a:latin typeface="Century Schoolbook" pitchFamily="18" charset="0"/>
              <a:ea typeface="ＭＳ Ｐ明朝" charset="-128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7885113" y="3716332"/>
            <a:ext cx="1152525" cy="581025"/>
            <a:chOff x="5012" y="2431"/>
            <a:chExt cx="748" cy="416"/>
          </a:xfrm>
        </p:grpSpPr>
        <p:sp>
          <p:nvSpPr>
            <p:cNvPr id="52252" name="Rectangle 37"/>
            <p:cNvSpPr>
              <a:spLocks noChangeArrowheads="1"/>
            </p:cNvSpPr>
            <p:nvPr/>
          </p:nvSpPr>
          <p:spPr bwMode="auto">
            <a:xfrm>
              <a:off x="5012" y="2431"/>
              <a:ext cx="748" cy="409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26262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  <a:ea typeface="ＭＳ Ｐ明朝" charset="-128"/>
                <a:cs typeface="Arial" charset="0"/>
              </a:endParaRPr>
            </a:p>
          </p:txBody>
        </p:sp>
        <p:sp>
          <p:nvSpPr>
            <p:cNvPr id="52253" name="Text Box 38"/>
            <p:cNvSpPr txBox="1">
              <a:spLocks noChangeArrowheads="1"/>
            </p:cNvSpPr>
            <p:nvPr/>
          </p:nvSpPr>
          <p:spPr bwMode="auto">
            <a:xfrm>
              <a:off x="5012" y="2476"/>
              <a:ext cx="74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b="1">
                  <a:solidFill>
                    <a:srgbClr val="003399"/>
                  </a:solidFill>
                  <a:ea typeface="ＭＳ Ｐ明朝" charset="-128"/>
                  <a:cs typeface="Arial" charset="0"/>
                </a:rPr>
                <a:t>MEG experiment</a:t>
              </a:r>
            </a:p>
          </p:txBody>
        </p:sp>
      </p:grpSp>
      <p:sp>
        <p:nvSpPr>
          <p:cNvPr id="52235" name="Freeform 39"/>
          <p:cNvSpPr>
            <a:spLocks/>
          </p:cNvSpPr>
          <p:nvPr/>
        </p:nvSpPr>
        <p:spPr bwMode="auto">
          <a:xfrm>
            <a:off x="1582738" y="3351207"/>
            <a:ext cx="1703387" cy="649287"/>
          </a:xfrm>
          <a:custGeom>
            <a:avLst/>
            <a:gdLst>
              <a:gd name="T0" fmla="*/ 2147483647 w 1194"/>
              <a:gd name="T1" fmla="*/ 0 h 431"/>
              <a:gd name="T2" fmla="*/ 2147483647 w 1194"/>
              <a:gd name="T3" fmla="*/ 2147483647 h 431"/>
              <a:gd name="T4" fmla="*/ 2147483647 w 1194"/>
              <a:gd name="T5" fmla="*/ 2147483647 h 431"/>
              <a:gd name="T6" fmla="*/ 0 60000 65536"/>
              <a:gd name="T7" fmla="*/ 0 60000 65536"/>
              <a:gd name="T8" fmla="*/ 0 60000 65536"/>
              <a:gd name="T9" fmla="*/ 0 w 1194"/>
              <a:gd name="T10" fmla="*/ 0 h 431"/>
              <a:gd name="T11" fmla="*/ 1194 w 1194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4" h="431">
                <a:moveTo>
                  <a:pt x="287" y="0"/>
                </a:moveTo>
                <a:cubicBezTo>
                  <a:pt x="143" y="147"/>
                  <a:pt x="0" y="295"/>
                  <a:pt x="151" y="363"/>
                </a:cubicBezTo>
                <a:cubicBezTo>
                  <a:pt x="302" y="431"/>
                  <a:pt x="748" y="420"/>
                  <a:pt x="1194" y="409"/>
                </a:cubicBezTo>
              </a:path>
            </a:pathLst>
          </a:custGeom>
          <a:noFill/>
          <a:ln w="190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entury Schoolbook" pitchFamily="18" charset="0"/>
              <a:ea typeface="ＭＳ Ｐ明朝" charset="-128"/>
            </a:endParaRPr>
          </a:p>
        </p:txBody>
      </p:sp>
      <p:sp>
        <p:nvSpPr>
          <p:cNvPr id="52236" name="Freeform 40"/>
          <p:cNvSpPr>
            <a:spLocks/>
          </p:cNvSpPr>
          <p:nvPr/>
        </p:nvSpPr>
        <p:spPr bwMode="auto">
          <a:xfrm>
            <a:off x="5648325" y="3589332"/>
            <a:ext cx="2281238" cy="708025"/>
          </a:xfrm>
          <a:custGeom>
            <a:avLst/>
            <a:gdLst>
              <a:gd name="T0" fmla="*/ 2147483647 w 1542"/>
              <a:gd name="T1" fmla="*/ 0 h 507"/>
              <a:gd name="T2" fmla="*/ 2147483647 w 1542"/>
              <a:gd name="T3" fmla="*/ 2147483647 h 507"/>
              <a:gd name="T4" fmla="*/ 2147483647 w 1542"/>
              <a:gd name="T5" fmla="*/ 2147483647 h 507"/>
              <a:gd name="T6" fmla="*/ 0 60000 65536"/>
              <a:gd name="T7" fmla="*/ 0 60000 65536"/>
              <a:gd name="T8" fmla="*/ 0 60000 65536"/>
              <a:gd name="T9" fmla="*/ 0 w 1542"/>
              <a:gd name="T10" fmla="*/ 0 h 507"/>
              <a:gd name="T11" fmla="*/ 1542 w 1542"/>
              <a:gd name="T12" fmla="*/ 507 h 5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2" h="507">
                <a:moveTo>
                  <a:pt x="454" y="0"/>
                </a:moveTo>
                <a:cubicBezTo>
                  <a:pt x="227" y="200"/>
                  <a:pt x="0" y="401"/>
                  <a:pt x="181" y="454"/>
                </a:cubicBezTo>
                <a:cubicBezTo>
                  <a:pt x="362" y="507"/>
                  <a:pt x="1315" y="341"/>
                  <a:pt x="1542" y="318"/>
                </a:cubicBezTo>
              </a:path>
            </a:pathLst>
          </a:custGeom>
          <a:noFill/>
          <a:ln w="190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Century Schoolbook" pitchFamily="18" charset="0"/>
              <a:ea typeface="ＭＳ Ｐ明朝" charset="-128"/>
            </a:endParaRPr>
          </a:p>
        </p:txBody>
      </p:sp>
      <p:sp>
        <p:nvSpPr>
          <p:cNvPr id="52238" name="AutoShape 43"/>
          <p:cNvSpPr>
            <a:spLocks noChangeArrowheads="1"/>
          </p:cNvSpPr>
          <p:nvPr/>
        </p:nvSpPr>
        <p:spPr bwMode="auto">
          <a:xfrm rot="-3178164">
            <a:off x="1893094" y="2917026"/>
            <a:ext cx="198437" cy="838200"/>
          </a:xfrm>
          <a:prstGeom prst="upDownArrow">
            <a:avLst>
              <a:gd name="adj1" fmla="val 50000"/>
              <a:gd name="adj2" fmla="val 84480"/>
            </a:avLst>
          </a:prstGeom>
          <a:solidFill>
            <a:srgbClr val="CCFF99"/>
          </a:solidFill>
          <a:ln w="9525">
            <a:solidFill>
              <a:srgbClr val="262626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>
              <a:solidFill>
                <a:srgbClr val="000000"/>
              </a:solidFill>
              <a:latin typeface="Century Schoolbook" pitchFamily="18" charset="0"/>
              <a:ea typeface="ＭＳ Ｐ明朝" charset="-128"/>
            </a:endParaRPr>
          </a:p>
        </p:txBody>
      </p:sp>
      <p:pic>
        <p:nvPicPr>
          <p:cNvPr id="52240" name="Picture 4" descr="\begin{align*}&#10;10^{-12}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271119">
            <a:off x="6050757" y="2348700"/>
            <a:ext cx="4127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Picture 5" descr="\begin{align*}&#10;10^{-13}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735993">
            <a:off x="6767512" y="2690807"/>
            <a:ext cx="417513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6" descr="\begin{align*}&#10;10^{-14}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579697">
            <a:off x="7283450" y="3409944"/>
            <a:ext cx="4460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3" name="Text Box 28"/>
          <p:cNvSpPr txBox="1">
            <a:spLocks noChangeArrowheads="1"/>
          </p:cNvSpPr>
          <p:nvPr/>
        </p:nvSpPr>
        <p:spPr bwMode="auto">
          <a:xfrm rot="-4572933">
            <a:off x="1058863" y="2481257"/>
            <a:ext cx="1074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Century Schoolbook" pitchFamily="18" charset="0"/>
                <a:ea typeface="ＭＳ Ｐ明朝" charset="-128"/>
              </a:rPr>
              <a:t>exp. bound</a:t>
            </a:r>
          </a:p>
        </p:txBody>
      </p:sp>
      <p:pic>
        <p:nvPicPr>
          <p:cNvPr id="52244" name="Picture 7" descr="\begin{align*}&#10;10^{-8}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428754">
            <a:off x="1910556" y="2391563"/>
            <a:ext cx="3571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5" name="Picture 8" descr="\begin{align*}&#10;10^{-9}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3940881">
            <a:off x="2625725" y="2632070"/>
            <a:ext cx="3698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テキスト ボックス 59"/>
          <p:cNvSpPr txBox="1"/>
          <p:nvPr/>
        </p:nvSpPr>
        <p:spPr>
          <a:xfrm>
            <a:off x="4357688" y="823903"/>
            <a:ext cx="47863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明朝"/>
                <a:cs typeface="Arial" pitchFamily="34" charset="0"/>
              </a:rPr>
              <a:t>S.-G.Kim, N.Maekawa, A.Matsuzaki, KS, T.Yoshikawa, ‘06 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ＭＳ Ｐ明朝"/>
              <a:cs typeface="Arial" pitchFamily="34" charset="0"/>
            </a:endParaRPr>
          </a:p>
        </p:txBody>
      </p:sp>
      <p:pic>
        <p:nvPicPr>
          <p:cNvPr id="52249" name="Picture 1" descr="\begin{align*}&#10; M_2 =140\,{\rm GeV},~~\mu=200\,{\rm GeV},~~m=1000\,{\rm GeV},~~\tan\beta=\frac{\langle H_u \rangle}{\langle H_d \rangle}&#10;\end{align*}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38" y="1219194"/>
            <a:ext cx="49434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50" name="テキスト ボックス 57"/>
          <p:cNvSpPr txBox="1">
            <a:spLocks noChangeArrowheads="1"/>
          </p:cNvSpPr>
          <p:nvPr/>
        </p:nvSpPr>
        <p:spPr bwMode="auto">
          <a:xfrm>
            <a:off x="1320804" y="4857760"/>
            <a:ext cx="1284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Calibri" pitchFamily="34" charset="0"/>
              </a:rPr>
              <a:t>τ </a:t>
            </a:r>
            <a:r>
              <a:rPr lang="en-US" altLang="ja-JP" sz="24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 μ γ :</a:t>
            </a:r>
            <a:endParaRPr lang="ja-JP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251" name="テキスト ボックス 61"/>
          <p:cNvSpPr txBox="1">
            <a:spLocks noChangeArrowheads="1"/>
          </p:cNvSpPr>
          <p:nvPr/>
        </p:nvSpPr>
        <p:spPr bwMode="auto">
          <a:xfrm>
            <a:off x="1287466" y="5248281"/>
            <a:ext cx="1319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0000FF"/>
                </a:solidFill>
                <a:latin typeface="Calibri" pitchFamily="34" charset="0"/>
              </a:rPr>
              <a:t>μ </a:t>
            </a:r>
            <a:r>
              <a:rPr lang="en-US" altLang="ja-JP" sz="2400" b="1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 e γ :</a:t>
            </a:r>
            <a:endParaRPr lang="ja-JP" alt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66538" y="4891108"/>
            <a:ext cx="5005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&lt;250 </a:t>
            </a:r>
            <a:r>
              <a:rPr kumimoji="1" lang="en-US" altLang="ja-JP" sz="2000" b="1" dirty="0" err="1" smtClean="0">
                <a:solidFill>
                  <a:srgbClr val="FF0000"/>
                </a:solidFill>
              </a:rPr>
              <a:t>GeV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なら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super-B factory 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で観測可能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86991" y="5310150"/>
            <a:ext cx="434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0000FF"/>
                </a:solidFill>
              </a:rPr>
              <a:t>m</a:t>
            </a:r>
            <a:r>
              <a:rPr kumimoji="1" lang="en-US" altLang="ja-JP" sz="2000" b="1" baseline="-25000" dirty="0" smtClean="0">
                <a:solidFill>
                  <a:srgbClr val="0000FF"/>
                </a:solidFill>
              </a:rPr>
              <a:t>3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&lt;300 </a:t>
            </a:r>
            <a:r>
              <a:rPr kumimoji="1" lang="en-US" altLang="ja-JP" sz="2000" b="1" dirty="0" err="1" smtClean="0">
                <a:solidFill>
                  <a:srgbClr val="0000FF"/>
                </a:solidFill>
              </a:rPr>
              <a:t>GeV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 </a:t>
            </a:r>
            <a:r>
              <a:rPr kumimoji="1" lang="ja-JP" altLang="en-US" sz="2000" b="1" dirty="0" smtClean="0">
                <a:solidFill>
                  <a:srgbClr val="0000FF"/>
                </a:solidFill>
              </a:rPr>
              <a:t>なら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MEG</a:t>
            </a:r>
            <a:r>
              <a:rPr lang="ja-JP" altLang="en-US" sz="2000" b="1" dirty="0" smtClean="0">
                <a:solidFill>
                  <a:srgbClr val="0000FF"/>
                </a:solidFill>
              </a:rPr>
              <a:t>実験で</a:t>
            </a:r>
            <a:r>
              <a:rPr kumimoji="1" lang="ja-JP" altLang="en-US" sz="2000" b="1" dirty="0" smtClean="0">
                <a:solidFill>
                  <a:srgbClr val="0000FF"/>
                </a:solidFill>
              </a:rPr>
              <a:t>観測可能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500166" y="5857892"/>
            <a:ext cx="604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u="sng" dirty="0" smtClean="0">
                <a:solidFill>
                  <a:srgbClr val="FF0000"/>
                </a:solidFill>
                <a:ea typeface="HGP創英角ﾎﾟｯﾌﾟ体" pitchFamily="50" charset="-128"/>
                <a:cs typeface="Arial" charset="0"/>
              </a:rPr>
              <a:t>Br(τ </a:t>
            </a:r>
            <a:r>
              <a:rPr lang="en-US" altLang="ja-JP" sz="2400" b="1" u="sng" dirty="0" smtClean="0">
                <a:solidFill>
                  <a:srgbClr val="FF0000"/>
                </a:solidFill>
                <a:ea typeface="HGP創英角ﾎﾟｯﾌﾟ体" pitchFamily="50" charset="-128"/>
                <a:cs typeface="Arial" charset="0"/>
                <a:sym typeface="Wingdings" pitchFamily="2" charset="2"/>
              </a:rPr>
              <a:t> μ γ</a:t>
            </a:r>
            <a:r>
              <a:rPr lang="en-US" altLang="ja-JP" sz="2400" b="1" u="sng" dirty="0" smtClean="0">
                <a:solidFill>
                  <a:srgbClr val="FF0000"/>
                </a:solidFill>
                <a:ea typeface="HGP創英角ﾎﾟｯﾌﾟ体" pitchFamily="50" charset="-128"/>
                <a:cs typeface="Arial" charset="0"/>
              </a:rPr>
              <a:t>) </a:t>
            </a:r>
            <a:r>
              <a:rPr lang="en-US" altLang="ja-JP" sz="2400" b="1" u="sng" dirty="0" smtClean="0">
                <a:ea typeface="HGP創英角ﾎﾟｯﾌﾟ体" pitchFamily="50" charset="-128"/>
                <a:cs typeface="Arial" charset="0"/>
              </a:rPr>
              <a:t>= 10</a:t>
            </a:r>
            <a:r>
              <a:rPr lang="en-US" altLang="ja-JP" sz="2400" b="1" u="sng" baseline="30000" dirty="0" smtClean="0">
                <a:ea typeface="HGP創英角ﾎﾟｯﾌﾟ体" pitchFamily="50" charset="-128"/>
                <a:cs typeface="Arial" charset="0"/>
              </a:rPr>
              <a:t>3</a:t>
            </a:r>
            <a:r>
              <a:rPr lang="en-US" altLang="ja-JP" sz="2400" b="1" u="sng" dirty="0" smtClean="0">
                <a:ea typeface="HGP創英角ﾎﾟｯﾌﾟ体" pitchFamily="50" charset="-128"/>
                <a:cs typeface="Arial" charset="0"/>
              </a:rPr>
              <a:t>×</a:t>
            </a:r>
            <a:r>
              <a:rPr lang="en-US" altLang="ja-JP" sz="2400" b="1" u="sng" dirty="0" smtClean="0">
                <a:solidFill>
                  <a:srgbClr val="0000FF"/>
                </a:solidFill>
                <a:ea typeface="HGP創英角ﾎﾟｯﾌﾟ体" pitchFamily="50" charset="-128"/>
                <a:cs typeface="Arial" charset="0"/>
              </a:rPr>
              <a:t>Br(μ</a:t>
            </a:r>
            <a:r>
              <a:rPr lang="en-US" altLang="ja-JP" sz="2400" b="1" u="sng" dirty="0" smtClean="0">
                <a:ea typeface="HGP創英角ﾎﾟｯﾌﾟ体" pitchFamily="50" charset="-128"/>
                <a:cs typeface="Arial" charset="0"/>
              </a:rPr>
              <a:t> </a:t>
            </a:r>
            <a:r>
              <a:rPr lang="en-US" altLang="ja-JP" sz="2400" b="1" u="sng" dirty="0" smtClean="0">
                <a:solidFill>
                  <a:srgbClr val="0000FF"/>
                </a:solidFill>
                <a:ea typeface="HGP創英角ﾎﾟｯﾌﾟ体" pitchFamily="50" charset="-128"/>
                <a:cs typeface="Arial" charset="0"/>
                <a:sym typeface="Wingdings" pitchFamily="2" charset="2"/>
              </a:rPr>
              <a:t> e γ</a:t>
            </a:r>
            <a:r>
              <a:rPr lang="en-US" altLang="ja-JP" sz="2400" b="1" u="sng" dirty="0" smtClean="0">
                <a:solidFill>
                  <a:srgbClr val="0000FF"/>
                </a:solidFill>
                <a:ea typeface="HGP創英角ﾎﾟｯﾌﾟ体" pitchFamily="50" charset="-128"/>
                <a:cs typeface="Arial" charset="0"/>
              </a:rPr>
              <a:t>) </a:t>
            </a:r>
            <a:r>
              <a:rPr kumimoji="1" lang="ja-JP" altLang="en-US" sz="2400" dirty="0" smtClean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のおかげで</a:t>
            </a:r>
            <a:endParaRPr kumimoji="1" lang="en-US" altLang="ja-JP" sz="2400" dirty="0" smtClean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2400" dirty="0" smtClean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将来両方の過程が観測できるかもしれない</a:t>
            </a:r>
            <a:r>
              <a:rPr lang="ja-JP" altLang="en-US" sz="2400" dirty="0" smtClean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！</a:t>
            </a:r>
            <a:endParaRPr kumimoji="1" lang="ja-JP" altLang="en-US" sz="2400" dirty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457200" y="142852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Lepton Flavor Violation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6215075" y="2957452"/>
            <a:ext cx="2500330" cy="7573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5643571" y="1500174"/>
            <a:ext cx="2500330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57200" y="142852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mSUGRA</a:t>
            </a:r>
            <a:r>
              <a:rPr kumimoji="1" lang="ja-JP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との違い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8596" y="1500174"/>
            <a:ext cx="5072098" cy="714380"/>
          </a:xfrm>
          <a:prstGeom prst="rect">
            <a:avLst/>
          </a:prstGeom>
          <a:solidFill>
            <a:srgbClr val="F2DCD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5" descr="\begin{align*}&#10; (m^2_{\tilde l})_{ij} \simeq (U_{MNS})_{ik} (U^*_{MNS})_{jk} \frac{Y_{\nu_k}^2}{(4\pi)^2}(3m_0^2+A_0^2) \log \frac{\Lambda^2}{M^2_{N_k}}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568848"/>
            <a:ext cx="4857783" cy="574268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357158" y="1028626"/>
            <a:ext cx="4673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mSUGRA</a:t>
            </a:r>
            <a:r>
              <a:rPr kumimoji="1" lang="ja-JP" altLang="en-US" sz="2000" dirty="0" smtClean="0"/>
              <a:t>で右巻きニュートリノがある場合：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58" y="2485904"/>
            <a:ext cx="3319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Modified Universality</a:t>
            </a:r>
            <a:r>
              <a:rPr lang="ja-JP" altLang="en-US" sz="2000" dirty="0" smtClean="0"/>
              <a:t>の場合</a:t>
            </a:r>
            <a:r>
              <a:rPr kumimoji="1" lang="ja-JP" altLang="en-US" sz="2000" dirty="0" smtClean="0"/>
              <a:t>：</a:t>
            </a:r>
            <a:endParaRPr kumimoji="1" lang="ja-JP" altLang="en-US" sz="2000" dirty="0"/>
          </a:p>
        </p:txBody>
      </p:sp>
      <p:pic>
        <p:nvPicPr>
          <p:cNvPr id="226305" name="Picture 1" descr="\begin{align*}&#10;  Y^{\nu}_{ij} l_i N_j H_u 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056006"/>
            <a:ext cx="1285884" cy="321471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5715009" y="1500174"/>
            <a:ext cx="2500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7030A0"/>
                </a:solidFill>
              </a:rPr>
              <a:t>左巻きスレプトンで</a:t>
            </a:r>
            <a:endParaRPr kumimoji="1" lang="en-US" altLang="ja-JP" sz="2000" b="1" dirty="0" smtClean="0">
              <a:solidFill>
                <a:srgbClr val="7030A0"/>
              </a:solidFill>
            </a:endParaRPr>
          </a:p>
          <a:p>
            <a:r>
              <a:rPr kumimoji="1" lang="ja-JP" altLang="en-US" sz="2000" b="1" dirty="0" smtClean="0">
                <a:solidFill>
                  <a:srgbClr val="7030A0"/>
                </a:solidFill>
              </a:rPr>
              <a:t>フレーバーが変わる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13" name="Picture 3" descr="\begin{align*}&#10;  \tilde{m}^2_{\bf 10} =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217888"/>
            <a:ext cx="750092" cy="317438"/>
          </a:xfrm>
          <a:prstGeom prst="rect">
            <a:avLst/>
          </a:prstGeom>
          <a:noFill/>
        </p:spPr>
      </p:pic>
      <p:grpSp>
        <p:nvGrpSpPr>
          <p:cNvPr id="2" name="グループ化 37"/>
          <p:cNvGrpSpPr/>
          <p:nvPr/>
        </p:nvGrpSpPr>
        <p:grpSpPr>
          <a:xfrm>
            <a:off x="4619625" y="2926979"/>
            <a:ext cx="1309697" cy="859211"/>
            <a:chOff x="7525969" y="2857496"/>
            <a:chExt cx="1161900" cy="723546"/>
          </a:xfrm>
        </p:grpSpPr>
        <p:pic>
          <p:nvPicPr>
            <p:cNvPr id="15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25969" y="2894465"/>
              <a:ext cx="1161900" cy="686577"/>
            </a:xfrm>
            <a:prstGeom prst="rect">
              <a:avLst/>
            </a:prstGeom>
            <a:noFill/>
          </p:spPr>
        </p:pic>
        <p:pic>
          <p:nvPicPr>
            <p:cNvPr id="16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84410" y="28574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17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001292" y="3068750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18" name="Picture 5" descr="\begin{align*}&#10;  \textcolor[rgb]{1,0,0}{m^2_3}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318174" y="3294085"/>
              <a:ext cx="264068" cy="248224"/>
            </a:xfrm>
            <a:prstGeom prst="rect">
              <a:avLst/>
            </a:prstGeom>
            <a:noFill/>
          </p:spPr>
        </p:pic>
      </p:grpSp>
      <p:grpSp>
        <p:nvGrpSpPr>
          <p:cNvPr id="8" name="グループ化 21"/>
          <p:cNvGrpSpPr/>
          <p:nvPr/>
        </p:nvGrpSpPr>
        <p:grpSpPr>
          <a:xfrm>
            <a:off x="3786182" y="2500306"/>
            <a:ext cx="1368927" cy="508996"/>
            <a:chOff x="2619964" y="3643314"/>
            <a:chExt cx="1368927" cy="508996"/>
          </a:xfrm>
        </p:grpSpPr>
        <p:sp>
          <p:nvSpPr>
            <p:cNvPr id="19" name="角丸四角形吹き出し 18"/>
            <p:cNvSpPr/>
            <p:nvPr/>
          </p:nvSpPr>
          <p:spPr>
            <a:xfrm>
              <a:off x="2619964" y="3643314"/>
              <a:ext cx="1368927" cy="508996"/>
            </a:xfrm>
            <a:prstGeom prst="wedgeRoundRectCallout">
              <a:avLst>
                <a:gd name="adj1" fmla="val -25939"/>
                <a:gd name="adj2" fmla="val 8037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Picture 1" descr="\begin{align*}&#10;  q,\,u^c_R,\,\textcolor[rgb]{1,0,0}{e^c_R}&#10;\end{align*}&#10;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20326" y="3750946"/>
              <a:ext cx="1197127" cy="307602"/>
            </a:xfrm>
            <a:prstGeom prst="rect">
              <a:avLst/>
            </a:prstGeom>
            <a:noFill/>
          </p:spPr>
        </p:pic>
      </p:grpSp>
      <p:grpSp>
        <p:nvGrpSpPr>
          <p:cNvPr id="9" name="グループ化 35"/>
          <p:cNvGrpSpPr/>
          <p:nvPr/>
        </p:nvGrpSpPr>
        <p:grpSpPr>
          <a:xfrm>
            <a:off x="1571636" y="3026765"/>
            <a:ext cx="1857356" cy="759425"/>
            <a:chOff x="5092423" y="3035931"/>
            <a:chExt cx="1731292" cy="687987"/>
          </a:xfrm>
        </p:grpSpPr>
        <p:pic>
          <p:nvPicPr>
            <p:cNvPr id="24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4629" y="3037341"/>
              <a:ext cx="1109086" cy="686577"/>
            </a:xfrm>
            <a:prstGeom prst="rect">
              <a:avLst/>
            </a:prstGeom>
            <a:noFill/>
          </p:spPr>
        </p:pic>
        <p:pic>
          <p:nvPicPr>
            <p:cNvPr id="25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73070" y="3035931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26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37138" y="32485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27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54020" y="3475694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28" name="Picture 3" descr="\begin{align*}&#10;  \tilde{m}^2_{\bf \bar{5}}=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92423" y="3239796"/>
              <a:ext cx="565877" cy="288712"/>
            </a:xfrm>
            <a:prstGeom prst="rect">
              <a:avLst/>
            </a:prstGeom>
            <a:noFill/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6286513" y="3006866"/>
            <a:ext cx="2500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右巻きスレプトンで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フレーバーが変わる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43"/>
          <p:cNvSpPr txBox="1">
            <a:spLocks noChangeArrowheads="1"/>
          </p:cNvSpPr>
          <p:nvPr/>
        </p:nvSpPr>
        <p:spPr bwMode="auto">
          <a:xfrm>
            <a:off x="2571736" y="5150006"/>
            <a:ext cx="1285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  <a:latin typeface="Calibri" pitchFamily="34" charset="0"/>
              </a:rPr>
              <a:t>終状態は</a:t>
            </a:r>
            <a:endParaRPr lang="en-US" altLang="ja-JP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  <a:latin typeface="Calibri" pitchFamily="34" charset="0"/>
              </a:rPr>
              <a:t>右巻き</a:t>
            </a:r>
            <a:endParaRPr lang="en-US" altLang="ja-JP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10" name="グループ化 52"/>
          <p:cNvGrpSpPr/>
          <p:nvPr/>
        </p:nvGrpSpPr>
        <p:grpSpPr>
          <a:xfrm>
            <a:off x="285720" y="4125928"/>
            <a:ext cx="3071834" cy="1303336"/>
            <a:chOff x="571472" y="3697300"/>
            <a:chExt cx="3743325" cy="1331912"/>
          </a:xfrm>
        </p:grpSpPr>
        <p:grpSp>
          <p:nvGrpSpPr>
            <p:cNvPr id="11" name="グループ化 105"/>
            <p:cNvGrpSpPr>
              <a:grpSpLocks/>
            </p:cNvGrpSpPr>
            <p:nvPr/>
          </p:nvGrpSpPr>
          <p:grpSpPr bwMode="auto">
            <a:xfrm>
              <a:off x="571472" y="3697300"/>
              <a:ext cx="3600450" cy="1331912"/>
              <a:chOff x="2786050" y="1525855"/>
              <a:chExt cx="3214710" cy="1188765"/>
            </a:xfrm>
          </p:grpSpPr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3120744" y="2322011"/>
                <a:ext cx="45720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Line 103"/>
              <p:cNvSpPr>
                <a:spLocks noChangeShapeType="1"/>
              </p:cNvSpPr>
              <p:nvPr/>
            </p:nvSpPr>
            <p:spPr bwMode="auto">
              <a:xfrm>
                <a:off x="5120842" y="2322011"/>
                <a:ext cx="45720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Line 104"/>
              <p:cNvSpPr>
                <a:spLocks noChangeShapeType="1"/>
              </p:cNvSpPr>
              <p:nvPr/>
            </p:nvSpPr>
            <p:spPr bwMode="auto">
              <a:xfrm>
                <a:off x="3577945" y="2322011"/>
                <a:ext cx="15428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4274443" y="2265332"/>
                <a:ext cx="122173" cy="139805"/>
                <a:chOff x="4830" y="1661"/>
                <a:chExt cx="91" cy="91"/>
              </a:xfrm>
            </p:grpSpPr>
            <p:sp>
              <p:nvSpPr>
                <p:cNvPr id="50" name="Line 20"/>
                <p:cNvSpPr>
                  <a:spLocks noChangeShapeType="1"/>
                </p:cNvSpPr>
                <p:nvPr/>
              </p:nvSpPr>
              <p:spPr bwMode="auto">
                <a:xfrm>
                  <a:off x="4830" y="1662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830" y="1661"/>
                  <a:ext cx="91" cy="9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1" name="グループ化 30"/>
              <p:cNvGrpSpPr/>
              <p:nvPr/>
            </p:nvGrpSpPr>
            <p:grpSpPr>
              <a:xfrm>
                <a:off x="3629579" y="1755229"/>
                <a:ext cx="1495038" cy="566782"/>
                <a:chOff x="1349375" y="2887663"/>
                <a:chExt cx="1384300" cy="585787"/>
              </a:xfrm>
              <a:noFill/>
            </p:grpSpPr>
            <p:sp>
              <p:nvSpPr>
                <p:cNvPr id="48" name="Freeform 22"/>
                <p:cNvSpPr>
                  <a:spLocks/>
                </p:cNvSpPr>
                <p:nvPr/>
              </p:nvSpPr>
              <p:spPr bwMode="auto">
                <a:xfrm rot="21418483">
                  <a:off x="1349375" y="2887663"/>
                  <a:ext cx="717550" cy="585787"/>
                </a:xfrm>
                <a:custGeom>
                  <a:avLst/>
                  <a:gdLst>
                    <a:gd name="T0" fmla="*/ 0 w 635"/>
                    <a:gd name="T1" fmla="*/ 454 h 454"/>
                    <a:gd name="T2" fmla="*/ 46 w 635"/>
                    <a:gd name="T3" fmla="*/ 317 h 454"/>
                    <a:gd name="T4" fmla="*/ 136 w 635"/>
                    <a:gd name="T5" fmla="*/ 181 h 454"/>
                    <a:gd name="T6" fmla="*/ 318 w 635"/>
                    <a:gd name="T7" fmla="*/ 45 h 454"/>
                    <a:gd name="T8" fmla="*/ 635 w 635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5"/>
                    <a:gd name="T16" fmla="*/ 0 h 454"/>
                    <a:gd name="T17" fmla="*/ 635 w 635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5" h="454">
                      <a:moveTo>
                        <a:pt x="0" y="454"/>
                      </a:moveTo>
                      <a:cubicBezTo>
                        <a:pt x="11" y="408"/>
                        <a:pt x="23" y="362"/>
                        <a:pt x="46" y="317"/>
                      </a:cubicBezTo>
                      <a:cubicBezTo>
                        <a:pt x="69" y="272"/>
                        <a:pt x="91" y="226"/>
                        <a:pt x="136" y="181"/>
                      </a:cubicBezTo>
                      <a:cubicBezTo>
                        <a:pt x="181" y="136"/>
                        <a:pt x="235" y="75"/>
                        <a:pt x="318" y="45"/>
                      </a:cubicBezTo>
                      <a:cubicBezTo>
                        <a:pt x="401" y="15"/>
                        <a:pt x="518" y="7"/>
                        <a:pt x="635" y="0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3"/>
                <p:cNvSpPr>
                  <a:spLocks/>
                </p:cNvSpPr>
                <p:nvPr/>
              </p:nvSpPr>
              <p:spPr bwMode="auto">
                <a:xfrm rot="181517" flipH="1">
                  <a:off x="2017713" y="2887663"/>
                  <a:ext cx="715962" cy="585787"/>
                </a:xfrm>
                <a:custGeom>
                  <a:avLst/>
                  <a:gdLst>
                    <a:gd name="T0" fmla="*/ 0 w 635"/>
                    <a:gd name="T1" fmla="*/ 454 h 454"/>
                    <a:gd name="T2" fmla="*/ 46 w 635"/>
                    <a:gd name="T3" fmla="*/ 317 h 454"/>
                    <a:gd name="T4" fmla="*/ 136 w 635"/>
                    <a:gd name="T5" fmla="*/ 181 h 454"/>
                    <a:gd name="T6" fmla="*/ 318 w 635"/>
                    <a:gd name="T7" fmla="*/ 45 h 454"/>
                    <a:gd name="T8" fmla="*/ 635 w 635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5"/>
                    <a:gd name="T16" fmla="*/ 0 h 454"/>
                    <a:gd name="T17" fmla="*/ 635 w 635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5" h="454">
                      <a:moveTo>
                        <a:pt x="0" y="454"/>
                      </a:moveTo>
                      <a:cubicBezTo>
                        <a:pt x="11" y="408"/>
                        <a:pt x="23" y="362"/>
                        <a:pt x="46" y="317"/>
                      </a:cubicBezTo>
                      <a:cubicBezTo>
                        <a:pt x="69" y="272"/>
                        <a:pt x="91" y="226"/>
                        <a:pt x="136" y="181"/>
                      </a:cubicBezTo>
                      <a:cubicBezTo>
                        <a:pt x="181" y="136"/>
                        <a:pt x="235" y="75"/>
                        <a:pt x="318" y="45"/>
                      </a:cubicBezTo>
                      <a:cubicBezTo>
                        <a:pt x="401" y="15"/>
                        <a:pt x="518" y="7"/>
                        <a:pt x="635" y="0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39" name="Freeform 32"/>
              <p:cNvSpPr>
                <a:spLocks/>
              </p:cNvSpPr>
              <p:nvPr/>
            </p:nvSpPr>
            <p:spPr bwMode="auto">
              <a:xfrm rot="18758090" flipV="1">
                <a:off x="5072665" y="1758597"/>
                <a:ext cx="577582" cy="112097"/>
              </a:xfrm>
              <a:custGeom>
                <a:avLst/>
                <a:gdLst>
                  <a:gd name="T0" fmla="*/ 0 w 635"/>
                  <a:gd name="T1" fmla="*/ 2147483647 h 136"/>
                  <a:gd name="T2" fmla="*/ 2147483647 w 635"/>
                  <a:gd name="T3" fmla="*/ 0 h 136"/>
                  <a:gd name="T4" fmla="*/ 2147483647 w 635"/>
                  <a:gd name="T5" fmla="*/ 2147483647 h 136"/>
                  <a:gd name="T6" fmla="*/ 2147483647 w 635"/>
                  <a:gd name="T7" fmla="*/ 0 h 136"/>
                  <a:gd name="T8" fmla="*/ 2147483647 w 635"/>
                  <a:gd name="T9" fmla="*/ 2147483647 h 136"/>
                  <a:gd name="T10" fmla="*/ 2147483647 w 635"/>
                  <a:gd name="T11" fmla="*/ 0 h 136"/>
                  <a:gd name="T12" fmla="*/ 2147483647 w 635"/>
                  <a:gd name="T13" fmla="*/ 2147483647 h 136"/>
                  <a:gd name="T14" fmla="*/ 2147483647 w 635"/>
                  <a:gd name="T15" fmla="*/ 0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5"/>
                  <a:gd name="T25" fmla="*/ 0 h 136"/>
                  <a:gd name="T26" fmla="*/ 635 w 635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5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2" y="136"/>
                      <a:pt x="182" y="136"/>
                    </a:cubicBezTo>
                    <a:cubicBezTo>
                      <a:pt x="212" y="136"/>
                      <a:pt x="242" y="0"/>
                      <a:pt x="272" y="0"/>
                    </a:cubicBezTo>
                    <a:cubicBezTo>
                      <a:pt x="302" y="0"/>
                      <a:pt x="333" y="136"/>
                      <a:pt x="363" y="136"/>
                    </a:cubicBezTo>
                    <a:cubicBezTo>
                      <a:pt x="393" y="136"/>
                      <a:pt x="424" y="0"/>
                      <a:pt x="454" y="0"/>
                    </a:cubicBezTo>
                    <a:cubicBezTo>
                      <a:pt x="484" y="0"/>
                      <a:pt x="515" y="136"/>
                      <a:pt x="545" y="136"/>
                    </a:cubicBezTo>
                    <a:cubicBezTo>
                      <a:pt x="575" y="136"/>
                      <a:pt x="605" y="68"/>
                      <a:pt x="635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pic>
            <p:nvPicPr>
              <p:cNvPr id="40" name="Picture 2" descr="\begin{align*}&#10;   \textcolor[rgb]{0.2,0.2,1}{\tilde{\mu}_R}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860099" y="2018149"/>
                <a:ext cx="354711" cy="267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" descr="\begin{align*}&#10;   \textcolor[rgb]{0.2,0.2,1}{\tilde{e}_R}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571981" y="2039866"/>
                <a:ext cx="304038" cy="246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" descr="\begin{align*}&#10;   \tilde{H}^0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 rot="-1812308">
                <a:off x="3663630" y="1643075"/>
                <a:ext cx="300564" cy="225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8" descr="\begin{align*}&#10;   \tilde{B}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 rot="1587076">
                <a:off x="4828685" y="1600783"/>
                <a:ext cx="185957" cy="233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" descr="\begin{align*}&#10; \textcolor[rgb]{1,0,0}{Y_{\mu}}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571868" y="2428868"/>
                <a:ext cx="257174" cy="257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8" descr="\begin{align*}&#10; \textcolor[rgb]{1,0,0}{g'}&#10;\end{align*}&#10;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000628" y="2414580"/>
                <a:ext cx="214314" cy="30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9" descr="\begin{align*}&#10; \textcolor[rgb]{0.2,0.2,1}{\mu_L}&#10;\end{align*}&#10;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786050" y="2214554"/>
                <a:ext cx="309562" cy="185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0" descr="\begin{align*}&#10; \textcolor[rgb]{0.2,0.2,1}{e_R}&#10;\end{align*}&#10;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5715008" y="2214554"/>
                <a:ext cx="285752" cy="163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52" name="直線コネクタ 51"/>
            <p:cNvCxnSpPr/>
            <p:nvPr/>
          </p:nvCxnSpPr>
          <p:spPr>
            <a:xfrm>
              <a:off x="3814735" y="4743462"/>
              <a:ext cx="50006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utoShape 51"/>
          <p:cNvSpPr>
            <a:spLocks noChangeArrowheads="1"/>
          </p:cNvSpPr>
          <p:nvPr/>
        </p:nvSpPr>
        <p:spPr bwMode="auto">
          <a:xfrm rot="16200000" flipV="1">
            <a:off x="5210207" y="4995881"/>
            <a:ext cx="142875" cy="574675"/>
          </a:xfrm>
          <a:prstGeom prst="downArrow">
            <a:avLst>
              <a:gd name="adj1" fmla="val 50000"/>
              <a:gd name="adj2" fmla="val 10055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55" name="AutoShape 52"/>
          <p:cNvSpPr>
            <a:spLocks noChangeArrowheads="1"/>
          </p:cNvSpPr>
          <p:nvPr/>
        </p:nvSpPr>
        <p:spPr bwMode="auto">
          <a:xfrm rot="16200000" flipV="1">
            <a:off x="7443025" y="5142725"/>
            <a:ext cx="142875" cy="287338"/>
          </a:xfrm>
          <a:prstGeom prst="upArrow">
            <a:avLst>
              <a:gd name="adj1" fmla="val 50000"/>
              <a:gd name="adj2" fmla="val 50278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grpSp>
        <p:nvGrpSpPr>
          <p:cNvPr id="22" name="Group 53"/>
          <p:cNvGrpSpPr>
            <a:grpSpLocks/>
          </p:cNvGrpSpPr>
          <p:nvPr/>
        </p:nvGrpSpPr>
        <p:grpSpPr bwMode="auto">
          <a:xfrm>
            <a:off x="7875619" y="5354656"/>
            <a:ext cx="1008063" cy="574675"/>
            <a:chOff x="3787" y="2931"/>
            <a:chExt cx="635" cy="362"/>
          </a:xfrm>
        </p:grpSpPr>
        <p:sp>
          <p:nvSpPr>
            <p:cNvPr id="57" name="AutoShape 54"/>
            <p:cNvSpPr>
              <a:spLocks noChangeArrowheads="1"/>
            </p:cNvSpPr>
            <p:nvPr/>
          </p:nvSpPr>
          <p:spPr bwMode="auto">
            <a:xfrm>
              <a:off x="3787" y="2931"/>
              <a:ext cx="635" cy="362"/>
            </a:xfrm>
            <a:prstGeom prst="wedgeEllipseCallout">
              <a:avLst>
                <a:gd name="adj1" fmla="val -59134"/>
                <a:gd name="adj2" fmla="val -1049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kumimoji="0" lang="ja-JP" altLang="ja-JP" sz="1200">
                <a:cs typeface="Arial" charset="0"/>
              </a:endParaRPr>
            </a:p>
          </p:txBody>
        </p:sp>
        <p:sp>
          <p:nvSpPr>
            <p:cNvPr id="58" name="Text Box 55"/>
            <p:cNvSpPr txBox="1">
              <a:spLocks noChangeArrowheads="1"/>
            </p:cNvSpPr>
            <p:nvPr/>
          </p:nvSpPr>
          <p:spPr bwMode="auto">
            <a:xfrm>
              <a:off x="3866" y="3015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ja-JP" altLang="en-US" b="1" dirty="0" smtClean="0">
                  <a:cs typeface="Arial" charset="0"/>
                </a:rPr>
                <a:t>左巻き</a:t>
              </a:r>
              <a:endParaRPr kumimoji="0" lang="en-US" altLang="ja-JP" b="1" dirty="0">
                <a:cs typeface="Arial" charset="0"/>
              </a:endParaRPr>
            </a:p>
          </p:txBody>
        </p:sp>
      </p:grpSp>
      <p:sp>
        <p:nvSpPr>
          <p:cNvPr id="59" name="Line 56"/>
          <p:cNvSpPr>
            <a:spLocks noChangeShapeType="1"/>
          </p:cNvSpPr>
          <p:nvPr/>
        </p:nvSpPr>
        <p:spPr bwMode="auto">
          <a:xfrm rot="-5400000">
            <a:off x="6962013" y="5284013"/>
            <a:ext cx="0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4994307" y="5427681"/>
            <a:ext cx="277812" cy="268288"/>
            <a:chOff x="3763" y="1388"/>
            <a:chExt cx="227" cy="228"/>
          </a:xfrm>
        </p:grpSpPr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3763" y="1388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graphicFrame>
          <p:nvGraphicFramePr>
            <p:cNvPr id="62" name="Object 59"/>
            <p:cNvGraphicFramePr>
              <a:graphicFrameLocks noChangeAspect="1"/>
            </p:cNvGraphicFramePr>
            <p:nvPr/>
          </p:nvGraphicFramePr>
          <p:xfrm>
            <a:off x="3787" y="1389"/>
            <a:ext cx="175" cy="227"/>
          </p:xfrm>
          <a:graphic>
            <a:graphicData uri="http://schemas.openxmlformats.org/presentationml/2006/ole">
              <p:oleObj spid="_x0000_s33794" name="数式" r:id="rId19" imgW="126720" imgH="164880" progId="Equation.3">
                <p:embed/>
              </p:oleObj>
            </a:graphicData>
          </a:graphic>
        </p:graphicFrame>
      </p:grpSp>
      <p:sp>
        <p:nvSpPr>
          <p:cNvPr id="63" name="Freeform 60"/>
          <p:cNvSpPr>
            <a:spLocks/>
          </p:cNvSpPr>
          <p:nvPr/>
        </p:nvSpPr>
        <p:spPr bwMode="auto">
          <a:xfrm rot="10800000">
            <a:off x="5437219" y="5534044"/>
            <a:ext cx="665163" cy="53975"/>
          </a:xfrm>
          <a:custGeom>
            <a:avLst/>
            <a:gdLst>
              <a:gd name="T0" fmla="*/ 0 w 635"/>
              <a:gd name="T1" fmla="*/ 2147483647 h 91"/>
              <a:gd name="T2" fmla="*/ 2147483647 w 635"/>
              <a:gd name="T3" fmla="*/ 0 h 91"/>
              <a:gd name="T4" fmla="*/ 2147483647 w 635"/>
              <a:gd name="T5" fmla="*/ 2147483647 h 91"/>
              <a:gd name="T6" fmla="*/ 2147483647 w 635"/>
              <a:gd name="T7" fmla="*/ 0 h 91"/>
              <a:gd name="T8" fmla="*/ 2147483647 w 635"/>
              <a:gd name="T9" fmla="*/ 2147483647 h 91"/>
              <a:gd name="T10" fmla="*/ 2147483647 w 635"/>
              <a:gd name="T11" fmla="*/ 0 h 91"/>
              <a:gd name="T12" fmla="*/ 2147483647 w 635"/>
              <a:gd name="T13" fmla="*/ 2147483647 h 91"/>
              <a:gd name="T14" fmla="*/ 2147483647 w 635"/>
              <a:gd name="T15" fmla="*/ 0 h 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91"/>
              <a:gd name="T26" fmla="*/ 635 w 635"/>
              <a:gd name="T27" fmla="*/ 91 h 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91">
                <a:moveTo>
                  <a:pt x="0" y="91"/>
                </a:moveTo>
                <a:cubicBezTo>
                  <a:pt x="30" y="45"/>
                  <a:pt x="60" y="0"/>
                  <a:pt x="90" y="0"/>
                </a:cubicBezTo>
                <a:cubicBezTo>
                  <a:pt x="120" y="0"/>
                  <a:pt x="151" y="91"/>
                  <a:pt x="181" y="91"/>
                </a:cubicBezTo>
                <a:cubicBezTo>
                  <a:pt x="211" y="91"/>
                  <a:pt x="242" y="0"/>
                  <a:pt x="272" y="0"/>
                </a:cubicBezTo>
                <a:cubicBezTo>
                  <a:pt x="302" y="0"/>
                  <a:pt x="332" y="91"/>
                  <a:pt x="362" y="91"/>
                </a:cubicBezTo>
                <a:cubicBezTo>
                  <a:pt x="392" y="91"/>
                  <a:pt x="423" y="0"/>
                  <a:pt x="453" y="0"/>
                </a:cubicBezTo>
                <a:cubicBezTo>
                  <a:pt x="483" y="0"/>
                  <a:pt x="514" y="91"/>
                  <a:pt x="544" y="91"/>
                </a:cubicBezTo>
                <a:cubicBezTo>
                  <a:pt x="574" y="91"/>
                  <a:pt x="604" y="45"/>
                  <a:pt x="635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64" name="Line 61"/>
          <p:cNvSpPr>
            <a:spLocks noChangeShapeType="1"/>
          </p:cNvSpPr>
          <p:nvPr/>
        </p:nvSpPr>
        <p:spPr bwMode="auto">
          <a:xfrm rot="16200000" flipV="1">
            <a:off x="5784088" y="4453750"/>
            <a:ext cx="3175" cy="665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3" name="Group 62"/>
          <p:cNvGrpSpPr>
            <a:grpSpLocks/>
          </p:cNvGrpSpPr>
          <p:nvPr/>
        </p:nvGrpSpPr>
        <p:grpSpPr bwMode="auto">
          <a:xfrm>
            <a:off x="7394607" y="4625994"/>
            <a:ext cx="277812" cy="266700"/>
            <a:chOff x="3763" y="1388"/>
            <a:chExt cx="227" cy="228"/>
          </a:xfrm>
        </p:grpSpPr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3763" y="1388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graphicFrame>
          <p:nvGraphicFramePr>
            <p:cNvPr id="67" name="Object 64"/>
            <p:cNvGraphicFramePr>
              <a:graphicFrameLocks noChangeAspect="1"/>
            </p:cNvGraphicFramePr>
            <p:nvPr/>
          </p:nvGraphicFramePr>
          <p:xfrm>
            <a:off x="3787" y="1389"/>
            <a:ext cx="175" cy="227"/>
          </p:xfrm>
          <a:graphic>
            <a:graphicData uri="http://schemas.openxmlformats.org/presentationml/2006/ole">
              <p:oleObj spid="_x0000_s33795" name="数式" r:id="rId20" imgW="126720" imgH="164880" progId="Equation.3">
                <p:embed/>
              </p:oleObj>
            </a:graphicData>
          </a:graphic>
        </p:graphicFrame>
      </p:grpSp>
      <p:sp>
        <p:nvSpPr>
          <p:cNvPr id="68" name="Freeform 65"/>
          <p:cNvSpPr>
            <a:spLocks/>
          </p:cNvSpPr>
          <p:nvPr/>
        </p:nvSpPr>
        <p:spPr bwMode="auto">
          <a:xfrm rot="10800000">
            <a:off x="6673882" y="4730769"/>
            <a:ext cx="611187" cy="53975"/>
          </a:xfrm>
          <a:custGeom>
            <a:avLst/>
            <a:gdLst>
              <a:gd name="T0" fmla="*/ 0 w 635"/>
              <a:gd name="T1" fmla="*/ 2147483647 h 91"/>
              <a:gd name="T2" fmla="*/ 2147483647 w 635"/>
              <a:gd name="T3" fmla="*/ 0 h 91"/>
              <a:gd name="T4" fmla="*/ 2147483647 w 635"/>
              <a:gd name="T5" fmla="*/ 2147483647 h 91"/>
              <a:gd name="T6" fmla="*/ 2147483647 w 635"/>
              <a:gd name="T7" fmla="*/ 0 h 91"/>
              <a:gd name="T8" fmla="*/ 2147483647 w 635"/>
              <a:gd name="T9" fmla="*/ 2147483647 h 91"/>
              <a:gd name="T10" fmla="*/ 2147483647 w 635"/>
              <a:gd name="T11" fmla="*/ 0 h 91"/>
              <a:gd name="T12" fmla="*/ 2147483647 w 635"/>
              <a:gd name="T13" fmla="*/ 2147483647 h 91"/>
              <a:gd name="T14" fmla="*/ 2147483647 w 635"/>
              <a:gd name="T15" fmla="*/ 0 h 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91"/>
              <a:gd name="T26" fmla="*/ 635 w 635"/>
              <a:gd name="T27" fmla="*/ 91 h 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91">
                <a:moveTo>
                  <a:pt x="0" y="91"/>
                </a:moveTo>
                <a:cubicBezTo>
                  <a:pt x="30" y="45"/>
                  <a:pt x="60" y="0"/>
                  <a:pt x="90" y="0"/>
                </a:cubicBezTo>
                <a:cubicBezTo>
                  <a:pt x="120" y="0"/>
                  <a:pt x="151" y="91"/>
                  <a:pt x="181" y="91"/>
                </a:cubicBezTo>
                <a:cubicBezTo>
                  <a:pt x="211" y="91"/>
                  <a:pt x="242" y="0"/>
                  <a:pt x="272" y="0"/>
                </a:cubicBezTo>
                <a:cubicBezTo>
                  <a:pt x="302" y="0"/>
                  <a:pt x="332" y="91"/>
                  <a:pt x="362" y="91"/>
                </a:cubicBezTo>
                <a:cubicBezTo>
                  <a:pt x="392" y="91"/>
                  <a:pt x="423" y="0"/>
                  <a:pt x="453" y="0"/>
                </a:cubicBezTo>
                <a:cubicBezTo>
                  <a:pt x="483" y="0"/>
                  <a:pt x="514" y="91"/>
                  <a:pt x="544" y="91"/>
                </a:cubicBezTo>
                <a:cubicBezTo>
                  <a:pt x="574" y="91"/>
                  <a:pt x="604" y="45"/>
                  <a:pt x="635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69" name="AutoShape 66"/>
          <p:cNvSpPr>
            <a:spLocks noChangeArrowheads="1"/>
          </p:cNvSpPr>
          <p:nvPr/>
        </p:nvSpPr>
        <p:spPr bwMode="auto">
          <a:xfrm rot="16200000" flipV="1">
            <a:off x="7386669" y="4225944"/>
            <a:ext cx="142875" cy="574675"/>
          </a:xfrm>
          <a:prstGeom prst="downArrow">
            <a:avLst>
              <a:gd name="adj1" fmla="val 50000"/>
              <a:gd name="adj2" fmla="val 10055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70" name="AutoShape 67"/>
          <p:cNvSpPr>
            <a:spLocks noChangeArrowheads="1"/>
          </p:cNvSpPr>
          <p:nvPr/>
        </p:nvSpPr>
        <p:spPr bwMode="auto">
          <a:xfrm rot="16200000" flipV="1">
            <a:off x="5152263" y="4298175"/>
            <a:ext cx="142875" cy="287337"/>
          </a:xfrm>
          <a:prstGeom prst="upArrow">
            <a:avLst>
              <a:gd name="adj1" fmla="val 50000"/>
              <a:gd name="adj2" fmla="val 50278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grpSp>
        <p:nvGrpSpPr>
          <p:cNvPr id="37" name="Group 68"/>
          <p:cNvGrpSpPr>
            <a:grpSpLocks/>
          </p:cNvGrpSpPr>
          <p:nvPr/>
        </p:nvGrpSpPr>
        <p:grpSpPr bwMode="auto">
          <a:xfrm>
            <a:off x="3929093" y="4518044"/>
            <a:ext cx="863600" cy="576262"/>
            <a:chOff x="1020" y="3249"/>
            <a:chExt cx="544" cy="363"/>
          </a:xfrm>
        </p:grpSpPr>
        <p:sp>
          <p:nvSpPr>
            <p:cNvPr id="72" name="AutoShape 69"/>
            <p:cNvSpPr>
              <a:spLocks noChangeArrowheads="1"/>
            </p:cNvSpPr>
            <p:nvPr/>
          </p:nvSpPr>
          <p:spPr bwMode="auto">
            <a:xfrm>
              <a:off x="1020" y="3249"/>
              <a:ext cx="544" cy="363"/>
            </a:xfrm>
            <a:prstGeom prst="wedgeEllipseCallout">
              <a:avLst>
                <a:gd name="adj1" fmla="val 61306"/>
                <a:gd name="adj2" fmla="val -1559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kumimoji="0" lang="ja-JP" altLang="ja-JP">
                <a:latin typeface="Calibri" pitchFamily="34" charset="0"/>
              </a:endParaRPr>
            </a:p>
          </p:txBody>
        </p:sp>
        <p:sp>
          <p:nvSpPr>
            <p:cNvPr id="73" name="Text Box 70"/>
            <p:cNvSpPr txBox="1">
              <a:spLocks noChangeArrowheads="1"/>
            </p:cNvSpPr>
            <p:nvPr/>
          </p:nvSpPr>
          <p:spPr bwMode="auto">
            <a:xfrm>
              <a:off x="1020" y="3320"/>
              <a:ext cx="5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ja-JP" altLang="en-US" b="1" dirty="0" smtClean="0">
                  <a:cs typeface="Arial" charset="0"/>
                </a:rPr>
                <a:t>右巻き</a:t>
              </a:r>
              <a:endParaRPr kumimoji="0" lang="en-US" altLang="ja-JP" b="1" dirty="0">
                <a:cs typeface="Arial" charset="0"/>
              </a:endParaRPr>
            </a:p>
          </p:txBody>
        </p:sp>
      </p:grpSp>
      <p:sp>
        <p:nvSpPr>
          <p:cNvPr id="74" name="AutoShape 75"/>
          <p:cNvSpPr>
            <a:spLocks noChangeArrowheads="1"/>
          </p:cNvSpPr>
          <p:nvPr/>
        </p:nvSpPr>
        <p:spPr bwMode="auto">
          <a:xfrm rot="-5400000">
            <a:off x="6367494" y="5137169"/>
            <a:ext cx="142875" cy="288925"/>
          </a:xfrm>
          <a:prstGeom prst="upArrow">
            <a:avLst>
              <a:gd name="adj1" fmla="val 50000"/>
              <a:gd name="adj2" fmla="val 5055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75" name="AutoShape 77"/>
          <p:cNvSpPr>
            <a:spLocks noChangeArrowheads="1"/>
          </p:cNvSpPr>
          <p:nvPr/>
        </p:nvSpPr>
        <p:spPr bwMode="auto">
          <a:xfrm rot="-5400000">
            <a:off x="6383369" y="4367231"/>
            <a:ext cx="142875" cy="288925"/>
          </a:xfrm>
          <a:prstGeom prst="upArrow">
            <a:avLst>
              <a:gd name="adj1" fmla="val 50000"/>
              <a:gd name="adj2" fmla="val 5055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76" name="Text Box 78"/>
          <p:cNvSpPr txBox="1">
            <a:spLocks noChangeArrowheads="1"/>
          </p:cNvSpPr>
          <p:nvPr/>
        </p:nvSpPr>
        <p:spPr bwMode="auto">
          <a:xfrm>
            <a:off x="6215094" y="4214831"/>
            <a:ext cx="450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200" b="1">
                <a:latin typeface="Calibri" pitchFamily="34" charset="0"/>
              </a:rPr>
              <a:t>spin</a:t>
            </a:r>
          </a:p>
        </p:txBody>
      </p:sp>
      <p:grpSp>
        <p:nvGrpSpPr>
          <p:cNvPr id="38" name="Group 79"/>
          <p:cNvGrpSpPr>
            <a:grpSpLocks/>
          </p:cNvGrpSpPr>
          <p:nvPr/>
        </p:nvGrpSpPr>
        <p:grpSpPr bwMode="auto">
          <a:xfrm>
            <a:off x="4987957" y="4514869"/>
            <a:ext cx="361950" cy="366712"/>
            <a:chOff x="2004" y="3517"/>
            <a:chExt cx="189" cy="197"/>
          </a:xfrm>
        </p:grpSpPr>
        <p:sp>
          <p:nvSpPr>
            <p:cNvPr id="78" name="Oval 80"/>
            <p:cNvSpPr>
              <a:spLocks noChangeArrowheads="1"/>
            </p:cNvSpPr>
            <p:nvPr/>
          </p:nvSpPr>
          <p:spPr bwMode="auto">
            <a:xfrm>
              <a:off x="2018" y="3547"/>
              <a:ext cx="175" cy="167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79" name="Text Box 81"/>
            <p:cNvSpPr txBox="1">
              <a:spLocks noChangeArrowheads="1"/>
            </p:cNvSpPr>
            <p:nvPr/>
          </p:nvSpPr>
          <p:spPr bwMode="auto">
            <a:xfrm>
              <a:off x="2004" y="3517"/>
              <a:ext cx="16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53" name="Group 82"/>
          <p:cNvGrpSpPr>
            <a:grpSpLocks/>
          </p:cNvGrpSpPr>
          <p:nvPr/>
        </p:nvGrpSpPr>
        <p:grpSpPr bwMode="auto">
          <a:xfrm>
            <a:off x="6307169" y="4654569"/>
            <a:ext cx="288925" cy="290512"/>
            <a:chOff x="2835" y="3565"/>
            <a:chExt cx="182" cy="183"/>
          </a:xfrm>
        </p:grpSpPr>
        <p:sp>
          <p:nvSpPr>
            <p:cNvPr id="81" name="Oval 83"/>
            <p:cNvSpPr>
              <a:spLocks noChangeArrowheads="1"/>
            </p:cNvSpPr>
            <p:nvPr/>
          </p:nvSpPr>
          <p:spPr bwMode="auto">
            <a:xfrm>
              <a:off x="2835" y="3565"/>
              <a:ext cx="182" cy="183"/>
            </a:xfrm>
            <a:prstGeom prst="ellipse">
              <a:avLst/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graphicFrame>
          <p:nvGraphicFramePr>
            <p:cNvPr id="82" name="Object 84"/>
            <p:cNvGraphicFramePr>
              <a:graphicFrameLocks noChangeAspect="1"/>
            </p:cNvGraphicFramePr>
            <p:nvPr/>
          </p:nvGraphicFramePr>
          <p:xfrm>
            <a:off x="2835" y="3567"/>
            <a:ext cx="167" cy="181"/>
          </p:xfrm>
          <a:graphic>
            <a:graphicData uri="http://schemas.openxmlformats.org/presentationml/2006/ole">
              <p:oleObj spid="_x0000_s33796" name="数式" r:id="rId21" imgW="152280" imgH="164880" progId="Equation.3">
                <p:embed/>
              </p:oleObj>
            </a:graphicData>
          </a:graphic>
        </p:graphicFrame>
      </p:grpSp>
      <p:grpSp>
        <p:nvGrpSpPr>
          <p:cNvPr id="56" name="Group 85"/>
          <p:cNvGrpSpPr>
            <a:grpSpLocks/>
          </p:cNvGrpSpPr>
          <p:nvPr/>
        </p:nvGrpSpPr>
        <p:grpSpPr bwMode="auto">
          <a:xfrm>
            <a:off x="6291294" y="5427681"/>
            <a:ext cx="288925" cy="290513"/>
            <a:chOff x="2835" y="2977"/>
            <a:chExt cx="182" cy="183"/>
          </a:xfrm>
        </p:grpSpPr>
        <p:sp>
          <p:nvSpPr>
            <p:cNvPr id="84" name="Oval 86"/>
            <p:cNvSpPr>
              <a:spLocks noChangeArrowheads="1"/>
            </p:cNvSpPr>
            <p:nvPr/>
          </p:nvSpPr>
          <p:spPr bwMode="auto">
            <a:xfrm>
              <a:off x="2835" y="2977"/>
              <a:ext cx="182" cy="183"/>
            </a:xfrm>
            <a:prstGeom prst="ellipse">
              <a:avLst/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graphicFrame>
          <p:nvGraphicFramePr>
            <p:cNvPr id="85" name="Object 87"/>
            <p:cNvGraphicFramePr>
              <a:graphicFrameLocks noChangeAspect="1"/>
            </p:cNvGraphicFramePr>
            <p:nvPr/>
          </p:nvGraphicFramePr>
          <p:xfrm>
            <a:off x="2835" y="2979"/>
            <a:ext cx="167" cy="181"/>
          </p:xfrm>
          <a:graphic>
            <a:graphicData uri="http://schemas.openxmlformats.org/presentationml/2006/ole">
              <p:oleObj spid="_x0000_s33797" name="数式" r:id="rId22" imgW="152280" imgH="164880" progId="Equation.3">
                <p:embed/>
              </p:oleObj>
            </a:graphicData>
          </a:graphic>
        </p:graphicFrame>
      </p:grpSp>
      <p:grpSp>
        <p:nvGrpSpPr>
          <p:cNvPr id="60" name="Group 88"/>
          <p:cNvGrpSpPr>
            <a:grpSpLocks/>
          </p:cNvGrpSpPr>
          <p:nvPr/>
        </p:nvGrpSpPr>
        <p:grpSpPr bwMode="auto">
          <a:xfrm>
            <a:off x="7299357" y="5284806"/>
            <a:ext cx="346075" cy="403225"/>
            <a:chOff x="3470" y="2931"/>
            <a:chExt cx="190" cy="213"/>
          </a:xfrm>
        </p:grpSpPr>
        <p:sp>
          <p:nvSpPr>
            <p:cNvPr id="87" name="Oval 89"/>
            <p:cNvSpPr>
              <a:spLocks noChangeArrowheads="1"/>
            </p:cNvSpPr>
            <p:nvPr/>
          </p:nvSpPr>
          <p:spPr bwMode="auto">
            <a:xfrm>
              <a:off x="3485" y="2977"/>
              <a:ext cx="175" cy="167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88" name="Text Box 90"/>
            <p:cNvSpPr txBox="1">
              <a:spLocks noChangeArrowheads="1"/>
            </p:cNvSpPr>
            <p:nvPr/>
          </p:nvSpPr>
          <p:spPr bwMode="auto">
            <a:xfrm>
              <a:off x="3470" y="2931"/>
              <a:ext cx="17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Calibri" pitchFamily="34" charset="0"/>
                </a:rPr>
                <a:t>e</a:t>
              </a:r>
            </a:p>
          </p:txBody>
        </p:sp>
      </p:grpSp>
      <p:sp>
        <p:nvSpPr>
          <p:cNvPr id="89" name="Text Box 91"/>
          <p:cNvSpPr txBox="1">
            <a:spLocks noChangeArrowheads="1"/>
          </p:cNvSpPr>
          <p:nvPr/>
        </p:nvSpPr>
        <p:spPr bwMode="auto">
          <a:xfrm>
            <a:off x="6402419" y="5357831"/>
            <a:ext cx="274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Calibri" pitchFamily="34" charset="0"/>
              </a:rPr>
              <a:t>+</a:t>
            </a:r>
          </a:p>
        </p:txBody>
      </p:sp>
      <p:sp>
        <p:nvSpPr>
          <p:cNvPr id="90" name="Text Box 92"/>
          <p:cNvSpPr txBox="1">
            <a:spLocks noChangeArrowheads="1"/>
          </p:cNvSpPr>
          <p:nvPr/>
        </p:nvSpPr>
        <p:spPr bwMode="auto">
          <a:xfrm>
            <a:off x="6418294" y="4586306"/>
            <a:ext cx="274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Calibri" pitchFamily="34" charset="0"/>
              </a:rPr>
              <a:t>+</a:t>
            </a:r>
          </a:p>
        </p:txBody>
      </p:sp>
      <p:sp>
        <p:nvSpPr>
          <p:cNvPr id="91" name="Text Box 94"/>
          <p:cNvSpPr txBox="1">
            <a:spLocks noChangeArrowheads="1"/>
          </p:cNvSpPr>
          <p:nvPr/>
        </p:nvSpPr>
        <p:spPr bwMode="auto">
          <a:xfrm>
            <a:off x="7400957" y="5335606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Calibri" pitchFamily="34" charset="0"/>
              </a:rPr>
              <a:t>+</a:t>
            </a:r>
          </a:p>
        </p:txBody>
      </p:sp>
      <p:sp>
        <p:nvSpPr>
          <p:cNvPr id="93" name="Text Box 93"/>
          <p:cNvSpPr txBox="1">
            <a:spLocks noChangeArrowheads="1"/>
          </p:cNvSpPr>
          <p:nvPr/>
        </p:nvSpPr>
        <p:spPr bwMode="auto">
          <a:xfrm>
            <a:off x="5084794" y="4500581"/>
            <a:ext cx="274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Calibri" pitchFamily="34" charset="0"/>
              </a:rPr>
              <a:t>+</a:t>
            </a:r>
          </a:p>
        </p:txBody>
      </p:sp>
      <p:grpSp>
        <p:nvGrpSpPr>
          <p:cNvPr id="226304" name="グループ化 96"/>
          <p:cNvGrpSpPr/>
          <p:nvPr/>
        </p:nvGrpSpPr>
        <p:grpSpPr>
          <a:xfrm>
            <a:off x="357159" y="6072206"/>
            <a:ext cx="8572562" cy="642942"/>
            <a:chOff x="285720" y="6000768"/>
            <a:chExt cx="8715436" cy="64294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6" name="正方形/長方形 95"/>
            <p:cNvSpPr/>
            <p:nvPr/>
          </p:nvSpPr>
          <p:spPr>
            <a:xfrm>
              <a:off x="285720" y="6000768"/>
              <a:ext cx="8715436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517217" y="6172162"/>
              <a:ext cx="841130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反ミューオンの</a:t>
              </a:r>
              <a:r>
                <a:rPr kumimoji="1"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スピン</a:t>
              </a:r>
              <a:r>
                <a:rPr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に</a:t>
              </a:r>
              <a:r>
                <a:rPr kumimoji="1"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対する陽電子の角分布を調べることで区別できる！</a:t>
              </a:r>
              <a:endParaRPr kumimoji="1" lang="ja-JP" altLang="en-US" sz="2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sp>
        <p:nvSpPr>
          <p:cNvPr id="97" name="正方形/長方形 96"/>
          <p:cNvSpPr/>
          <p:nvPr/>
        </p:nvSpPr>
        <p:spPr>
          <a:xfrm>
            <a:off x="214282" y="928670"/>
            <a:ext cx="8715436" cy="142876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214282" y="2428868"/>
            <a:ext cx="8715436" cy="142876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571868" y="4071942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modified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7715272" y="4929198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mSUGRA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9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4" grpId="0" animBg="1"/>
      <p:bldP spid="75" grpId="0" animBg="1"/>
      <p:bldP spid="89" grpId="0"/>
      <p:bldP spid="90" grpId="0"/>
      <p:bldP spid="91" grpId="0"/>
      <p:bldP spid="93" grpId="0"/>
      <p:bldP spid="99" grpId="0"/>
      <p:bldP spid="1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LHC signature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34069" y="2252955"/>
            <a:ext cx="4381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Modified Universality </a:t>
            </a:r>
            <a:r>
              <a:rPr kumimoji="1" lang="ja-JP" altLang="en-US" sz="2400" dirty="0" smtClean="0"/>
              <a:t>における）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142876" y="1428736"/>
            <a:ext cx="2571736" cy="33575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6"/>
            <a:ext cx="9144000" cy="785810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smtClean="0">
                <a:solidFill>
                  <a:srgbClr val="0000FF"/>
                </a:solidFill>
              </a:rPr>
              <a:t>Model Point &amp;</a:t>
            </a:r>
            <a:r>
              <a:rPr lang="ja-JP" altLang="en-US" sz="40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4000" b="1" dirty="0" smtClean="0">
                <a:solidFill>
                  <a:srgbClr val="0000FF"/>
                </a:solidFill>
              </a:rPr>
              <a:t>C</a:t>
            </a:r>
            <a:r>
              <a:rPr kumimoji="1" lang="en-US" altLang="ja-JP" sz="4000" b="1" dirty="0" smtClean="0">
                <a:solidFill>
                  <a:srgbClr val="0000FF"/>
                </a:solidFill>
              </a:rPr>
              <a:t>ollider </a:t>
            </a:r>
            <a:r>
              <a:rPr lang="en-US" altLang="ja-JP" sz="4000" b="1" dirty="0" smtClean="0">
                <a:solidFill>
                  <a:srgbClr val="0000FF"/>
                </a:solidFill>
              </a:rPr>
              <a:t>Signature</a:t>
            </a:r>
            <a:endParaRPr kumimoji="1" lang="ja-JP" altLang="en-US" sz="4000" b="1" dirty="0">
              <a:solidFill>
                <a:srgbClr val="0000FF"/>
              </a:solidFill>
            </a:endParaRPr>
          </a:p>
        </p:txBody>
      </p:sp>
      <p:grpSp>
        <p:nvGrpSpPr>
          <p:cNvPr id="3" name="グループ化 34"/>
          <p:cNvGrpSpPr/>
          <p:nvPr/>
        </p:nvGrpSpPr>
        <p:grpSpPr>
          <a:xfrm>
            <a:off x="285721" y="1643050"/>
            <a:ext cx="2239968" cy="1214446"/>
            <a:chOff x="357158" y="1714488"/>
            <a:chExt cx="2767019" cy="1500198"/>
          </a:xfrm>
        </p:grpSpPr>
        <p:pic>
          <p:nvPicPr>
            <p:cNvPr id="44033" name="Picture 1" descr="\begin{align*}&#10;  \textcolor[rgb]{0.2,0.2,1}{m_0}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1785926"/>
              <a:ext cx="476250" cy="228600"/>
            </a:xfrm>
            <a:prstGeom prst="rect">
              <a:avLst/>
            </a:prstGeom>
            <a:noFill/>
          </p:spPr>
        </p:pic>
        <p:pic>
          <p:nvPicPr>
            <p:cNvPr id="44034" name="Picture 2" descr="\begin{align*}&#10;  \textcolor[rgb]{0.2,0.2,1}{{\rm = 1\,TeV}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5852" y="1714488"/>
              <a:ext cx="1381125" cy="276225"/>
            </a:xfrm>
            <a:prstGeom prst="rect">
              <a:avLst/>
            </a:prstGeom>
            <a:noFill/>
          </p:spPr>
        </p:pic>
        <p:pic>
          <p:nvPicPr>
            <p:cNvPr id="44035" name="Picture 3" descr="\begin{align*}&#10;  \textcolor[rgb]{1,0,0}{{\rm = 300\,GeV}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2" y="2285992"/>
              <a:ext cx="1838325" cy="276225"/>
            </a:xfrm>
            <a:prstGeom prst="rect">
              <a:avLst/>
            </a:prstGeom>
            <a:noFill/>
          </p:spPr>
        </p:pic>
        <p:pic>
          <p:nvPicPr>
            <p:cNvPr id="44036" name="Picture 4" descr="\begin{align*}&#10;  \textcolor[rgb]{1,0,0}{{\rm = 270\,GeV}}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85852" y="2857496"/>
              <a:ext cx="1838325" cy="276225"/>
            </a:xfrm>
            <a:prstGeom prst="rect">
              <a:avLst/>
            </a:prstGeom>
            <a:noFill/>
          </p:spPr>
        </p:pic>
        <p:pic>
          <p:nvPicPr>
            <p:cNvPr id="44037" name="Picture 5" descr="\begin{align*}&#10; \textcolor[rgb]{1,0,0}{m_{30}}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0034" y="2343144"/>
              <a:ext cx="638175" cy="228600"/>
            </a:xfrm>
            <a:prstGeom prst="rect">
              <a:avLst/>
            </a:prstGeom>
            <a:noFill/>
          </p:spPr>
        </p:pic>
        <p:pic>
          <p:nvPicPr>
            <p:cNvPr id="44038" name="Picture 6" descr="\begin{align*}&#10; \textcolor[rgb]{1,0,0}{m_{1/2}}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158" y="2900361"/>
              <a:ext cx="800100" cy="314325"/>
            </a:xfrm>
            <a:prstGeom prst="rect">
              <a:avLst/>
            </a:prstGeom>
            <a:noFill/>
          </p:spPr>
        </p:pic>
      </p:grpSp>
      <p:grpSp>
        <p:nvGrpSpPr>
          <p:cNvPr id="4" name="グループ化 40"/>
          <p:cNvGrpSpPr/>
          <p:nvPr/>
        </p:nvGrpSpPr>
        <p:grpSpPr>
          <a:xfrm>
            <a:off x="285720" y="3071811"/>
            <a:ext cx="2357454" cy="1500197"/>
            <a:chOff x="785786" y="4857761"/>
            <a:chExt cx="2357454" cy="1500197"/>
          </a:xfrm>
        </p:grpSpPr>
        <p:grpSp>
          <p:nvGrpSpPr>
            <p:cNvPr id="5" name="グループ化 38"/>
            <p:cNvGrpSpPr/>
            <p:nvPr/>
          </p:nvGrpSpPr>
          <p:grpSpPr>
            <a:xfrm>
              <a:off x="785786" y="5272829"/>
              <a:ext cx="1738229" cy="1085129"/>
              <a:chOff x="473044" y="3143248"/>
              <a:chExt cx="3257551" cy="2033599"/>
            </a:xfrm>
          </p:grpSpPr>
          <p:pic>
            <p:nvPicPr>
              <p:cNvPr id="44039" name="Picture 7" descr="\begin{align*}&#10; A_0 = -600\,{\rm GeV}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00034" y="3143248"/>
                <a:ext cx="2733675" cy="342900"/>
              </a:xfrm>
              <a:prstGeom prst="rect">
                <a:avLst/>
              </a:prstGeom>
              <a:noFill/>
            </p:spPr>
          </p:pic>
          <p:pic>
            <p:nvPicPr>
              <p:cNvPr id="44040" name="Picture 8" descr="\begin{align*}&#10; \tan\beta=\frac{\langle H_u \rangle}{\langle H_d \rangle}= 10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73044" y="3678765"/>
                <a:ext cx="3257551" cy="933450"/>
              </a:xfrm>
              <a:prstGeom prst="rect">
                <a:avLst/>
              </a:prstGeom>
              <a:noFill/>
            </p:spPr>
          </p:pic>
          <p:pic>
            <p:nvPicPr>
              <p:cNvPr id="44041" name="Picture 9" descr="\begin{align*}&#10; {\rm sign}(\mu)=+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17491" y="4786322"/>
                <a:ext cx="2028825" cy="390525"/>
              </a:xfrm>
              <a:prstGeom prst="rect">
                <a:avLst/>
              </a:prstGeom>
              <a:noFill/>
            </p:spPr>
          </p:pic>
        </p:grpSp>
        <p:pic>
          <p:nvPicPr>
            <p:cNvPr id="44042" name="Picture 10" descr="\begin{align*}&#10; m_{H_u}=m_{H_d}=300\,{\rm GeV}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85786" y="4857761"/>
              <a:ext cx="2357454" cy="214314"/>
            </a:xfrm>
            <a:prstGeom prst="rect">
              <a:avLst/>
            </a:prstGeom>
            <a:noFill/>
          </p:spPr>
        </p:pic>
      </p:grpSp>
      <p:sp>
        <p:nvSpPr>
          <p:cNvPr id="44" name="テキスト ボックス 43"/>
          <p:cNvSpPr txBox="1"/>
          <p:nvPr/>
        </p:nvSpPr>
        <p:spPr>
          <a:xfrm>
            <a:off x="714348" y="905516"/>
            <a:ext cx="136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Point A:</a:t>
            </a:r>
            <a:endParaRPr kumimoji="1" lang="ja-JP" altLang="en-US" sz="2800" b="1" dirty="0"/>
          </a:p>
        </p:txBody>
      </p:sp>
      <p:sp>
        <p:nvSpPr>
          <p:cNvPr id="67" name="正方形/長方形 66"/>
          <p:cNvSpPr/>
          <p:nvPr/>
        </p:nvSpPr>
        <p:spPr>
          <a:xfrm>
            <a:off x="6715140" y="1761413"/>
            <a:ext cx="2286016" cy="15961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786578" y="904157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Dominant SUSY processes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@LHC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6" name="グループ化 83"/>
          <p:cNvGrpSpPr/>
          <p:nvPr/>
        </p:nvGrpSpPr>
        <p:grpSpPr>
          <a:xfrm>
            <a:off x="6761611" y="1904289"/>
            <a:ext cx="2122362" cy="1285884"/>
            <a:chOff x="6643702" y="1714488"/>
            <a:chExt cx="2240271" cy="1357322"/>
          </a:xfrm>
        </p:grpSpPr>
        <p:grpSp>
          <p:nvGrpSpPr>
            <p:cNvPr id="7" name="グループ化 67"/>
            <p:cNvGrpSpPr/>
            <p:nvPr/>
          </p:nvGrpSpPr>
          <p:grpSpPr>
            <a:xfrm>
              <a:off x="6643702" y="1714488"/>
              <a:ext cx="2240271" cy="785818"/>
              <a:chOff x="6500826" y="1571612"/>
              <a:chExt cx="2443932" cy="857256"/>
            </a:xfrm>
          </p:grpSpPr>
          <p:pic>
            <p:nvPicPr>
              <p:cNvPr id="69" name="Picture 3" descr="\begin{align*}&#10; p p \to \widetilde q \widetilde g ~{\rm or} ~ \widetilde g \widetilde g 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500826" y="1571612"/>
                <a:ext cx="2443932" cy="357190"/>
              </a:xfrm>
              <a:prstGeom prst="rect">
                <a:avLst/>
              </a:prstGeom>
              <a:noFill/>
            </p:spPr>
          </p:pic>
          <p:pic>
            <p:nvPicPr>
              <p:cNvPr id="72" name="Picture 4" descr="\begin{align*}&#10; + [{\rm QCD~ jets}]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7396952" y="2137923"/>
                <a:ext cx="1523996" cy="290945"/>
              </a:xfrm>
              <a:prstGeom prst="rect">
                <a:avLst/>
              </a:prstGeom>
              <a:noFill/>
            </p:spPr>
          </p:pic>
        </p:grpSp>
        <p:pic>
          <p:nvPicPr>
            <p:cNvPr id="75" name="Picture 2" descr="\begin{align*}&#10; \sigma_{\rm SUSY} \sim 10\,[\rm pb]&#10;\end{align*}&#10;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786578" y="2771770"/>
              <a:ext cx="2000264" cy="300040"/>
            </a:xfrm>
            <a:prstGeom prst="rect">
              <a:avLst/>
            </a:prstGeom>
            <a:noFill/>
          </p:spPr>
        </p:pic>
      </p:grpSp>
      <p:grpSp>
        <p:nvGrpSpPr>
          <p:cNvPr id="8" name="グループ化 41"/>
          <p:cNvGrpSpPr/>
          <p:nvPr/>
        </p:nvGrpSpPr>
        <p:grpSpPr>
          <a:xfrm>
            <a:off x="2714612" y="571480"/>
            <a:ext cx="3069833" cy="5929354"/>
            <a:chOff x="5688532" y="428604"/>
            <a:chExt cx="3455468" cy="6410281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929322" y="428604"/>
              <a:ext cx="2714644" cy="6410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正方形/長方形 27"/>
            <p:cNvSpPr/>
            <p:nvPr/>
          </p:nvSpPr>
          <p:spPr>
            <a:xfrm>
              <a:off x="8358214" y="928669"/>
              <a:ext cx="785786" cy="4543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7572396" y="5286388"/>
              <a:ext cx="357190" cy="4143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7143768" y="5286388"/>
              <a:ext cx="357190" cy="4143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143768" y="5929330"/>
              <a:ext cx="428628" cy="4286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8358214" y="4714884"/>
              <a:ext cx="428628" cy="4286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7215206" y="3071810"/>
              <a:ext cx="357190" cy="5000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8358214" y="3857628"/>
              <a:ext cx="428628" cy="5000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348" name="Picture 4" descr="\begin{align*}&#10;   \widetilde g&#10;\end{align*}&#10;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272358" y="3143248"/>
              <a:ext cx="228600" cy="361950"/>
            </a:xfrm>
            <a:prstGeom prst="rect">
              <a:avLst/>
            </a:prstGeom>
            <a:noFill/>
          </p:spPr>
        </p:pic>
        <p:pic>
          <p:nvPicPr>
            <p:cNvPr id="57349" name="Picture 5" descr="\begin{align*}&#10;   \widetilde \chi_1^0&#10;\end{align*}&#10;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215206" y="5950761"/>
              <a:ext cx="285752" cy="335759"/>
            </a:xfrm>
            <a:prstGeom prst="rect">
              <a:avLst/>
            </a:prstGeom>
            <a:noFill/>
          </p:spPr>
        </p:pic>
        <p:pic>
          <p:nvPicPr>
            <p:cNvPr id="57350" name="Picture 6" descr="\begin{align*}&#10;   \widetilde \chi_2^0&#10;\end{align*}&#10;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215206" y="5307819"/>
              <a:ext cx="285752" cy="335759"/>
            </a:xfrm>
            <a:prstGeom prst="rect">
              <a:avLst/>
            </a:prstGeom>
            <a:noFill/>
          </p:spPr>
        </p:pic>
        <p:pic>
          <p:nvPicPr>
            <p:cNvPr id="57351" name="Picture 7" descr="\begin{align*}&#10;   \widetilde \chi_3^0&#10;\end{align*}&#10;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215206" y="4357694"/>
              <a:ext cx="214314" cy="251819"/>
            </a:xfrm>
            <a:prstGeom prst="rect">
              <a:avLst/>
            </a:prstGeom>
            <a:noFill/>
          </p:spPr>
        </p:pic>
        <p:pic>
          <p:nvPicPr>
            <p:cNvPr id="57352" name="Picture 8" descr="\begin{align*}&#10;   \widetilde \chi_4^0&#10;\end{align*}&#10;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215206" y="4071942"/>
              <a:ext cx="214313" cy="245676"/>
            </a:xfrm>
            <a:prstGeom prst="rect">
              <a:avLst/>
            </a:prstGeom>
            <a:noFill/>
          </p:spPr>
        </p:pic>
        <p:pic>
          <p:nvPicPr>
            <p:cNvPr id="57353" name="Picture 9" descr="\begin{align*}&#10;   \widetilde \chi_1^{\pm}&#10;\end{align*}&#10;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572396" y="5279101"/>
              <a:ext cx="357188" cy="364477"/>
            </a:xfrm>
            <a:prstGeom prst="rect">
              <a:avLst/>
            </a:prstGeom>
            <a:noFill/>
          </p:spPr>
        </p:pic>
        <p:pic>
          <p:nvPicPr>
            <p:cNvPr id="57354" name="Picture 10" descr="\begin{align*}&#10;   \widetilde \chi_2^{\pm}&#10;\end{align*}&#10;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500960" y="4356000"/>
              <a:ext cx="261366" cy="266700"/>
            </a:xfrm>
            <a:prstGeom prst="rect">
              <a:avLst/>
            </a:prstGeom>
            <a:noFill/>
          </p:spPr>
        </p:pic>
        <p:pic>
          <p:nvPicPr>
            <p:cNvPr id="57355" name="Picture 11" descr="\begin{align*}&#10;   \widetilde t_1&#10;\end{align*}&#10;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8429652" y="4757747"/>
              <a:ext cx="263022" cy="385765"/>
            </a:xfrm>
            <a:prstGeom prst="rect">
              <a:avLst/>
            </a:prstGeom>
            <a:noFill/>
          </p:spPr>
        </p:pic>
        <p:pic>
          <p:nvPicPr>
            <p:cNvPr id="57356" name="Picture 12" descr="\begin{align*}&#10;   \widetilde \tau_1&#10;\end{align*}&#10;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8459418" y="5214950"/>
              <a:ext cx="184548" cy="214314"/>
            </a:xfrm>
            <a:prstGeom prst="rect">
              <a:avLst/>
            </a:prstGeom>
            <a:noFill/>
          </p:spPr>
        </p:pic>
        <p:pic>
          <p:nvPicPr>
            <p:cNvPr id="57357" name="Picture 13" descr="\begin{align*}&#10;   \widetilde \tau_2&#10;\end{align*}&#10;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8877903" y="1899035"/>
              <a:ext cx="214314" cy="241103"/>
            </a:xfrm>
            <a:prstGeom prst="rect">
              <a:avLst/>
            </a:prstGeom>
            <a:noFill/>
          </p:spPr>
        </p:pic>
        <p:pic>
          <p:nvPicPr>
            <p:cNvPr id="57358" name="Picture 14" descr="\begin{align*}&#10;   \widetilde b_1&#10;\end{align*}&#10;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8429652" y="3929067"/>
              <a:ext cx="285752" cy="395010"/>
            </a:xfrm>
            <a:prstGeom prst="rect">
              <a:avLst/>
            </a:prstGeom>
            <a:noFill/>
          </p:spPr>
        </p:pic>
        <p:pic>
          <p:nvPicPr>
            <p:cNvPr id="57359" name="Picture 15" descr="\begin{align*}&#10;   \widetilde t_2&#10;\end{align*}&#10;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8429652" y="3534730"/>
              <a:ext cx="177165" cy="251460"/>
            </a:xfrm>
            <a:prstGeom prst="rect">
              <a:avLst/>
            </a:prstGeom>
            <a:noFill/>
          </p:spPr>
        </p:pic>
        <p:pic>
          <p:nvPicPr>
            <p:cNvPr id="57362" name="Picture 18" descr="\begin{align*}&#10;   \widetilde b_2&#10;\end{align*}&#10;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8429652" y="1428736"/>
              <a:ext cx="212794" cy="285752"/>
            </a:xfrm>
            <a:prstGeom prst="rect">
              <a:avLst/>
            </a:prstGeom>
            <a:noFill/>
          </p:spPr>
        </p:pic>
        <p:pic>
          <p:nvPicPr>
            <p:cNvPr id="57363" name="Picture 19" descr="\begin{align*}&#10;   \widetilde l&#10;\end{align*}&#10;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8358214" y="1899035"/>
              <a:ext cx="142875" cy="244081"/>
            </a:xfrm>
            <a:prstGeom prst="rect">
              <a:avLst/>
            </a:prstGeom>
            <a:noFill/>
          </p:spPr>
        </p:pic>
        <p:pic>
          <p:nvPicPr>
            <p:cNvPr id="57364" name="Picture 20" descr="\begin{align*}&#10;   \widetilde e_R&#10;\end{align*}&#10;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8561809" y="1899037"/>
              <a:ext cx="242746" cy="203229"/>
            </a:xfrm>
            <a:prstGeom prst="rect">
              <a:avLst/>
            </a:prstGeom>
            <a:noFill/>
          </p:spPr>
        </p:pic>
        <p:pic>
          <p:nvPicPr>
            <p:cNvPr id="57365" name="Picture 21" descr="\begin{align*}&#10;   \widetilde q_{L,R}&#10;\end{align*}&#10;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8401081" y="1000107"/>
              <a:ext cx="671513" cy="376047"/>
            </a:xfrm>
            <a:prstGeom prst="rect">
              <a:avLst/>
            </a:prstGeom>
            <a:noFill/>
          </p:spPr>
        </p:pic>
        <p:pic>
          <p:nvPicPr>
            <p:cNvPr id="57366" name="Picture 22" descr="\begin{align*}&#10;   [\rm GeV]&#10;\end{align*}&#10;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5688532" y="603087"/>
              <a:ext cx="700085" cy="306288"/>
            </a:xfrm>
            <a:prstGeom prst="rect">
              <a:avLst/>
            </a:prstGeom>
            <a:noFill/>
          </p:spPr>
        </p:pic>
        <p:pic>
          <p:nvPicPr>
            <p:cNvPr id="57367" name="Picture 23" descr="\begin{align*}&#10;   h&#10;\end{align*}&#10;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8429653" y="5929331"/>
              <a:ext cx="136017" cy="187833"/>
            </a:xfrm>
            <a:prstGeom prst="rect">
              <a:avLst/>
            </a:prstGeom>
            <a:noFill/>
          </p:spPr>
        </p:pic>
      </p:grpSp>
      <p:sp>
        <p:nvSpPr>
          <p:cNvPr id="92" name="テキスト ボックス 91"/>
          <p:cNvSpPr txBox="1"/>
          <p:nvPr/>
        </p:nvSpPr>
        <p:spPr>
          <a:xfrm>
            <a:off x="3903719" y="5887719"/>
            <a:ext cx="608330" cy="46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LSP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714348" y="1285860"/>
            <a:ext cx="771530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785794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70C0"/>
                </a:solidFill>
              </a:rPr>
              <a:t>標準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模型：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73067" y="818831"/>
            <a:ext cx="625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Weak scale </a:t>
            </a:r>
            <a:r>
              <a:rPr lang="ja-JP" altLang="en-US" sz="2000" dirty="0" err="1" smtClean="0"/>
              <a:t>までの</a:t>
            </a:r>
            <a:r>
              <a:rPr lang="ja-JP" altLang="en-US" sz="2000" dirty="0" smtClean="0"/>
              <a:t>現象を非常に良い精度で記述している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7224" y="1385816"/>
            <a:ext cx="750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それでも標準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模型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を越える物理の存在が示唆されている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0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Introduction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142876" y="1428736"/>
            <a:ext cx="2571736" cy="33575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6"/>
            <a:ext cx="9144000" cy="785810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smtClean="0">
                <a:solidFill>
                  <a:srgbClr val="0000FF"/>
                </a:solidFill>
              </a:rPr>
              <a:t>Model Point &amp;</a:t>
            </a:r>
            <a:r>
              <a:rPr lang="ja-JP" altLang="en-US" sz="40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4000" b="1" dirty="0" smtClean="0">
                <a:solidFill>
                  <a:srgbClr val="0000FF"/>
                </a:solidFill>
              </a:rPr>
              <a:t>C</a:t>
            </a:r>
            <a:r>
              <a:rPr kumimoji="1" lang="en-US" altLang="ja-JP" sz="4000" b="1" dirty="0" smtClean="0">
                <a:solidFill>
                  <a:srgbClr val="0000FF"/>
                </a:solidFill>
              </a:rPr>
              <a:t>ollider </a:t>
            </a:r>
            <a:r>
              <a:rPr lang="en-US" altLang="ja-JP" sz="4000" b="1" dirty="0" smtClean="0">
                <a:solidFill>
                  <a:srgbClr val="0000FF"/>
                </a:solidFill>
              </a:rPr>
              <a:t>Signature</a:t>
            </a:r>
            <a:endParaRPr kumimoji="1" lang="ja-JP" altLang="en-US" sz="4000" b="1" dirty="0">
              <a:solidFill>
                <a:srgbClr val="0000FF"/>
              </a:solidFill>
            </a:endParaRPr>
          </a:p>
        </p:txBody>
      </p:sp>
      <p:grpSp>
        <p:nvGrpSpPr>
          <p:cNvPr id="3" name="グループ化 34"/>
          <p:cNvGrpSpPr/>
          <p:nvPr/>
        </p:nvGrpSpPr>
        <p:grpSpPr>
          <a:xfrm>
            <a:off x="285721" y="1643050"/>
            <a:ext cx="2239968" cy="1214446"/>
            <a:chOff x="357158" y="1714488"/>
            <a:chExt cx="2767019" cy="1500198"/>
          </a:xfrm>
        </p:grpSpPr>
        <p:pic>
          <p:nvPicPr>
            <p:cNvPr id="44033" name="Picture 1" descr="\begin{align*}&#10;  \textcolor[rgb]{0.2,0.2,1}{m_0}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1785926"/>
              <a:ext cx="476250" cy="228600"/>
            </a:xfrm>
            <a:prstGeom prst="rect">
              <a:avLst/>
            </a:prstGeom>
            <a:noFill/>
          </p:spPr>
        </p:pic>
        <p:pic>
          <p:nvPicPr>
            <p:cNvPr id="44034" name="Picture 2" descr="\begin{align*}&#10;  \textcolor[rgb]{0.2,0.2,1}{{\rm = 1\,TeV}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5852" y="1714488"/>
              <a:ext cx="1381125" cy="276225"/>
            </a:xfrm>
            <a:prstGeom prst="rect">
              <a:avLst/>
            </a:prstGeom>
            <a:noFill/>
          </p:spPr>
        </p:pic>
        <p:pic>
          <p:nvPicPr>
            <p:cNvPr id="44035" name="Picture 3" descr="\begin{align*}&#10;  \textcolor[rgb]{1,0,0}{{\rm = 300\,GeV}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2" y="2285992"/>
              <a:ext cx="1838325" cy="276225"/>
            </a:xfrm>
            <a:prstGeom prst="rect">
              <a:avLst/>
            </a:prstGeom>
            <a:noFill/>
          </p:spPr>
        </p:pic>
        <p:pic>
          <p:nvPicPr>
            <p:cNvPr id="44036" name="Picture 4" descr="\begin{align*}&#10;  \textcolor[rgb]{1,0,0}{{\rm = 270\,GeV}}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85852" y="2857496"/>
              <a:ext cx="1838325" cy="276225"/>
            </a:xfrm>
            <a:prstGeom prst="rect">
              <a:avLst/>
            </a:prstGeom>
            <a:noFill/>
          </p:spPr>
        </p:pic>
        <p:pic>
          <p:nvPicPr>
            <p:cNvPr id="44037" name="Picture 5" descr="\begin{align*}&#10; \textcolor[rgb]{1,0,0}{m_{30}}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0034" y="2343144"/>
              <a:ext cx="638175" cy="228600"/>
            </a:xfrm>
            <a:prstGeom prst="rect">
              <a:avLst/>
            </a:prstGeom>
            <a:noFill/>
          </p:spPr>
        </p:pic>
        <p:pic>
          <p:nvPicPr>
            <p:cNvPr id="44038" name="Picture 6" descr="\begin{align*}&#10; \textcolor[rgb]{1,0,0}{m_{1/2}}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158" y="2900361"/>
              <a:ext cx="800100" cy="314325"/>
            </a:xfrm>
            <a:prstGeom prst="rect">
              <a:avLst/>
            </a:prstGeom>
            <a:noFill/>
          </p:spPr>
        </p:pic>
      </p:grpSp>
      <p:grpSp>
        <p:nvGrpSpPr>
          <p:cNvPr id="4" name="グループ化 40"/>
          <p:cNvGrpSpPr/>
          <p:nvPr/>
        </p:nvGrpSpPr>
        <p:grpSpPr>
          <a:xfrm>
            <a:off x="285720" y="3071811"/>
            <a:ext cx="2357454" cy="1500197"/>
            <a:chOff x="785786" y="4857761"/>
            <a:chExt cx="2357454" cy="1500197"/>
          </a:xfrm>
        </p:grpSpPr>
        <p:grpSp>
          <p:nvGrpSpPr>
            <p:cNvPr id="5" name="グループ化 38"/>
            <p:cNvGrpSpPr/>
            <p:nvPr/>
          </p:nvGrpSpPr>
          <p:grpSpPr>
            <a:xfrm>
              <a:off x="785786" y="5272829"/>
              <a:ext cx="1738229" cy="1085129"/>
              <a:chOff x="473044" y="3143248"/>
              <a:chExt cx="3257551" cy="2033599"/>
            </a:xfrm>
          </p:grpSpPr>
          <p:pic>
            <p:nvPicPr>
              <p:cNvPr id="44039" name="Picture 7" descr="\begin{align*}&#10; A_0 = -600\,{\rm GeV}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00034" y="3143248"/>
                <a:ext cx="2733675" cy="342900"/>
              </a:xfrm>
              <a:prstGeom prst="rect">
                <a:avLst/>
              </a:prstGeom>
              <a:noFill/>
            </p:spPr>
          </p:pic>
          <p:pic>
            <p:nvPicPr>
              <p:cNvPr id="44040" name="Picture 8" descr="\begin{align*}&#10; \tan\beta=\frac{\langle H_u \rangle}{\langle H_d \rangle}= 10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73044" y="3678765"/>
                <a:ext cx="3257551" cy="933450"/>
              </a:xfrm>
              <a:prstGeom prst="rect">
                <a:avLst/>
              </a:prstGeom>
              <a:noFill/>
            </p:spPr>
          </p:pic>
          <p:pic>
            <p:nvPicPr>
              <p:cNvPr id="44041" name="Picture 9" descr="\begin{align*}&#10; {\rm sign}(\mu)=+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17491" y="4786322"/>
                <a:ext cx="2028825" cy="390525"/>
              </a:xfrm>
              <a:prstGeom prst="rect">
                <a:avLst/>
              </a:prstGeom>
              <a:noFill/>
            </p:spPr>
          </p:pic>
        </p:grpSp>
        <p:pic>
          <p:nvPicPr>
            <p:cNvPr id="44042" name="Picture 10" descr="\begin{align*}&#10; m_{H_u}=m_{H_d}=300\,{\rm GeV}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85786" y="4857761"/>
              <a:ext cx="2357454" cy="214314"/>
            </a:xfrm>
            <a:prstGeom prst="rect">
              <a:avLst/>
            </a:prstGeom>
            <a:noFill/>
          </p:spPr>
        </p:pic>
      </p:grpSp>
      <p:sp>
        <p:nvSpPr>
          <p:cNvPr id="44" name="テキスト ボックス 43"/>
          <p:cNvSpPr txBox="1"/>
          <p:nvPr/>
        </p:nvSpPr>
        <p:spPr>
          <a:xfrm>
            <a:off x="714348" y="905516"/>
            <a:ext cx="136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Point A:</a:t>
            </a:r>
            <a:endParaRPr kumimoji="1" lang="ja-JP" altLang="en-US" sz="2800" b="1" dirty="0"/>
          </a:p>
        </p:txBody>
      </p:sp>
      <p:sp>
        <p:nvSpPr>
          <p:cNvPr id="67" name="正方形/長方形 66"/>
          <p:cNvSpPr/>
          <p:nvPr/>
        </p:nvSpPr>
        <p:spPr>
          <a:xfrm>
            <a:off x="6715140" y="1761413"/>
            <a:ext cx="2286016" cy="15961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786578" y="904157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Dominant SUSY processes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@LHC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6" name="グループ化 83"/>
          <p:cNvGrpSpPr/>
          <p:nvPr/>
        </p:nvGrpSpPr>
        <p:grpSpPr>
          <a:xfrm>
            <a:off x="6761611" y="1904289"/>
            <a:ext cx="2122362" cy="1285884"/>
            <a:chOff x="6643702" y="1714488"/>
            <a:chExt cx="2240271" cy="1357322"/>
          </a:xfrm>
        </p:grpSpPr>
        <p:grpSp>
          <p:nvGrpSpPr>
            <p:cNvPr id="7" name="グループ化 67"/>
            <p:cNvGrpSpPr/>
            <p:nvPr/>
          </p:nvGrpSpPr>
          <p:grpSpPr>
            <a:xfrm>
              <a:off x="6643702" y="1714488"/>
              <a:ext cx="2240271" cy="785818"/>
              <a:chOff x="6500826" y="1571612"/>
              <a:chExt cx="2443932" cy="857256"/>
            </a:xfrm>
          </p:grpSpPr>
          <p:pic>
            <p:nvPicPr>
              <p:cNvPr id="69" name="Picture 3" descr="\begin{align*}&#10; p p \to \widetilde q \widetilde g ~{\rm or} ~ \widetilde g \widetilde g 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500826" y="1571612"/>
                <a:ext cx="2443932" cy="357190"/>
              </a:xfrm>
              <a:prstGeom prst="rect">
                <a:avLst/>
              </a:prstGeom>
              <a:noFill/>
            </p:spPr>
          </p:pic>
          <p:pic>
            <p:nvPicPr>
              <p:cNvPr id="72" name="Picture 4" descr="\begin{align*}&#10; + [{\rm QCD~ jets}]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7396952" y="2137923"/>
                <a:ext cx="1523996" cy="290945"/>
              </a:xfrm>
              <a:prstGeom prst="rect">
                <a:avLst/>
              </a:prstGeom>
              <a:noFill/>
            </p:spPr>
          </p:pic>
        </p:grpSp>
        <p:pic>
          <p:nvPicPr>
            <p:cNvPr id="75" name="Picture 2" descr="\begin{align*}&#10; \sigma_{\rm SUSY} \sim 10\,[\rm pb]&#10;\end{align*}&#10;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786578" y="2771770"/>
              <a:ext cx="2000264" cy="300040"/>
            </a:xfrm>
            <a:prstGeom prst="rect">
              <a:avLst/>
            </a:prstGeom>
            <a:noFill/>
          </p:spPr>
        </p:pic>
      </p:grpSp>
      <p:grpSp>
        <p:nvGrpSpPr>
          <p:cNvPr id="8" name="グループ化 41"/>
          <p:cNvGrpSpPr/>
          <p:nvPr/>
        </p:nvGrpSpPr>
        <p:grpSpPr>
          <a:xfrm>
            <a:off x="2714612" y="571480"/>
            <a:ext cx="3069833" cy="5929354"/>
            <a:chOff x="5688532" y="428604"/>
            <a:chExt cx="3455468" cy="6410281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929322" y="428604"/>
              <a:ext cx="2714644" cy="6410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正方形/長方形 27"/>
            <p:cNvSpPr/>
            <p:nvPr/>
          </p:nvSpPr>
          <p:spPr>
            <a:xfrm>
              <a:off x="8358214" y="928669"/>
              <a:ext cx="785786" cy="4543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7572396" y="5286388"/>
              <a:ext cx="357190" cy="4143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7143768" y="5286388"/>
              <a:ext cx="357190" cy="4143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143768" y="5929330"/>
              <a:ext cx="428628" cy="4286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8358214" y="4714884"/>
              <a:ext cx="428628" cy="4286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7215206" y="3071810"/>
              <a:ext cx="357190" cy="5000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8358214" y="3857628"/>
              <a:ext cx="428628" cy="5000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348" name="Picture 4" descr="\begin{align*}&#10;   \widetilde g&#10;\end{align*}&#10;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272358" y="3143248"/>
              <a:ext cx="228600" cy="361950"/>
            </a:xfrm>
            <a:prstGeom prst="rect">
              <a:avLst/>
            </a:prstGeom>
            <a:noFill/>
          </p:spPr>
        </p:pic>
        <p:pic>
          <p:nvPicPr>
            <p:cNvPr id="57349" name="Picture 5" descr="\begin{align*}&#10;   \widetilde \chi_1^0&#10;\end{align*}&#10;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215206" y="5950761"/>
              <a:ext cx="285752" cy="335759"/>
            </a:xfrm>
            <a:prstGeom prst="rect">
              <a:avLst/>
            </a:prstGeom>
            <a:noFill/>
          </p:spPr>
        </p:pic>
        <p:pic>
          <p:nvPicPr>
            <p:cNvPr id="57350" name="Picture 6" descr="\begin{align*}&#10;   \widetilde \chi_2^0&#10;\end{align*}&#10;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215206" y="5307819"/>
              <a:ext cx="285752" cy="335759"/>
            </a:xfrm>
            <a:prstGeom prst="rect">
              <a:avLst/>
            </a:prstGeom>
            <a:noFill/>
          </p:spPr>
        </p:pic>
        <p:pic>
          <p:nvPicPr>
            <p:cNvPr id="57351" name="Picture 7" descr="\begin{align*}&#10;   \widetilde \chi_3^0&#10;\end{align*}&#10;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215206" y="4357694"/>
              <a:ext cx="214314" cy="251819"/>
            </a:xfrm>
            <a:prstGeom prst="rect">
              <a:avLst/>
            </a:prstGeom>
            <a:noFill/>
          </p:spPr>
        </p:pic>
        <p:pic>
          <p:nvPicPr>
            <p:cNvPr id="57352" name="Picture 8" descr="\begin{align*}&#10;   \widetilde \chi_4^0&#10;\end{align*}&#10;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215206" y="4071942"/>
              <a:ext cx="214313" cy="245676"/>
            </a:xfrm>
            <a:prstGeom prst="rect">
              <a:avLst/>
            </a:prstGeom>
            <a:noFill/>
          </p:spPr>
        </p:pic>
        <p:pic>
          <p:nvPicPr>
            <p:cNvPr id="57353" name="Picture 9" descr="\begin{align*}&#10;   \widetilde \chi_1^{\pm}&#10;\end{align*}&#10;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572396" y="5279101"/>
              <a:ext cx="357188" cy="364477"/>
            </a:xfrm>
            <a:prstGeom prst="rect">
              <a:avLst/>
            </a:prstGeom>
            <a:noFill/>
          </p:spPr>
        </p:pic>
        <p:pic>
          <p:nvPicPr>
            <p:cNvPr id="57354" name="Picture 10" descr="\begin{align*}&#10;   \widetilde \chi_2^{\pm}&#10;\end{align*}&#10;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500960" y="4356000"/>
              <a:ext cx="261366" cy="266700"/>
            </a:xfrm>
            <a:prstGeom prst="rect">
              <a:avLst/>
            </a:prstGeom>
            <a:noFill/>
          </p:spPr>
        </p:pic>
        <p:pic>
          <p:nvPicPr>
            <p:cNvPr id="57355" name="Picture 11" descr="\begin{align*}&#10;   \widetilde t_1&#10;\end{align*}&#10;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8429652" y="4757747"/>
              <a:ext cx="263022" cy="385765"/>
            </a:xfrm>
            <a:prstGeom prst="rect">
              <a:avLst/>
            </a:prstGeom>
            <a:noFill/>
          </p:spPr>
        </p:pic>
        <p:pic>
          <p:nvPicPr>
            <p:cNvPr id="57356" name="Picture 12" descr="\begin{align*}&#10;   \widetilde \tau_1&#10;\end{align*}&#10;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8459418" y="5214950"/>
              <a:ext cx="184548" cy="214314"/>
            </a:xfrm>
            <a:prstGeom prst="rect">
              <a:avLst/>
            </a:prstGeom>
            <a:noFill/>
          </p:spPr>
        </p:pic>
        <p:pic>
          <p:nvPicPr>
            <p:cNvPr id="57357" name="Picture 13" descr="\begin{align*}&#10;   \widetilde \tau_2&#10;\end{align*}&#10;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8877903" y="1899035"/>
              <a:ext cx="214314" cy="241103"/>
            </a:xfrm>
            <a:prstGeom prst="rect">
              <a:avLst/>
            </a:prstGeom>
            <a:noFill/>
          </p:spPr>
        </p:pic>
        <p:pic>
          <p:nvPicPr>
            <p:cNvPr id="57358" name="Picture 14" descr="\begin{align*}&#10;   \widetilde b_1&#10;\end{align*}&#10;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8429652" y="3929067"/>
              <a:ext cx="285752" cy="395010"/>
            </a:xfrm>
            <a:prstGeom prst="rect">
              <a:avLst/>
            </a:prstGeom>
            <a:noFill/>
          </p:spPr>
        </p:pic>
        <p:pic>
          <p:nvPicPr>
            <p:cNvPr id="57359" name="Picture 15" descr="\begin{align*}&#10;   \widetilde t_2&#10;\end{align*}&#10;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8429652" y="3534730"/>
              <a:ext cx="177165" cy="251460"/>
            </a:xfrm>
            <a:prstGeom prst="rect">
              <a:avLst/>
            </a:prstGeom>
            <a:noFill/>
          </p:spPr>
        </p:pic>
        <p:pic>
          <p:nvPicPr>
            <p:cNvPr id="57362" name="Picture 18" descr="\begin{align*}&#10;   \widetilde b_2&#10;\end{align*}&#10;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8429652" y="1428736"/>
              <a:ext cx="212794" cy="285752"/>
            </a:xfrm>
            <a:prstGeom prst="rect">
              <a:avLst/>
            </a:prstGeom>
            <a:noFill/>
          </p:spPr>
        </p:pic>
        <p:pic>
          <p:nvPicPr>
            <p:cNvPr id="57363" name="Picture 19" descr="\begin{align*}&#10;   \widetilde l&#10;\end{align*}&#10;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8358214" y="1899035"/>
              <a:ext cx="142875" cy="244081"/>
            </a:xfrm>
            <a:prstGeom prst="rect">
              <a:avLst/>
            </a:prstGeom>
            <a:noFill/>
          </p:spPr>
        </p:pic>
        <p:pic>
          <p:nvPicPr>
            <p:cNvPr id="57364" name="Picture 20" descr="\begin{align*}&#10;   \widetilde e_R&#10;\end{align*}&#10;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8561809" y="1899037"/>
              <a:ext cx="242746" cy="203229"/>
            </a:xfrm>
            <a:prstGeom prst="rect">
              <a:avLst/>
            </a:prstGeom>
            <a:noFill/>
          </p:spPr>
        </p:pic>
        <p:pic>
          <p:nvPicPr>
            <p:cNvPr id="57365" name="Picture 21" descr="\begin{align*}&#10;   \widetilde q_{L,R}&#10;\end{align*}&#10;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8401081" y="1000107"/>
              <a:ext cx="671513" cy="376047"/>
            </a:xfrm>
            <a:prstGeom prst="rect">
              <a:avLst/>
            </a:prstGeom>
            <a:noFill/>
          </p:spPr>
        </p:pic>
        <p:pic>
          <p:nvPicPr>
            <p:cNvPr id="57366" name="Picture 22" descr="\begin{align*}&#10;   [\rm GeV]&#10;\end{align*}&#10;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5688532" y="603087"/>
              <a:ext cx="700085" cy="306288"/>
            </a:xfrm>
            <a:prstGeom prst="rect">
              <a:avLst/>
            </a:prstGeom>
            <a:noFill/>
          </p:spPr>
        </p:pic>
        <p:pic>
          <p:nvPicPr>
            <p:cNvPr id="57367" name="Picture 23" descr="\begin{align*}&#10;   h&#10;\end{align*}&#10;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8429653" y="5929331"/>
              <a:ext cx="136017" cy="187833"/>
            </a:xfrm>
            <a:prstGeom prst="rect">
              <a:avLst/>
            </a:prstGeom>
            <a:noFill/>
          </p:spPr>
        </p:pic>
      </p:grpSp>
      <p:sp>
        <p:nvSpPr>
          <p:cNvPr id="92" name="テキスト ボックス 91"/>
          <p:cNvSpPr txBox="1"/>
          <p:nvPr/>
        </p:nvSpPr>
        <p:spPr>
          <a:xfrm>
            <a:off x="3903719" y="5887719"/>
            <a:ext cx="608330" cy="46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LSP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rot="5400000">
            <a:off x="3941829" y="1893044"/>
            <a:ext cx="1595536" cy="696565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endCxn id="51" idx="3"/>
          </p:cNvCxnSpPr>
          <p:nvPr/>
        </p:nvCxnSpPr>
        <p:spPr>
          <a:xfrm rot="10800000" flipV="1">
            <a:off x="4366111" y="1443556"/>
            <a:ext cx="691745" cy="27256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フローチャート : 論理積ゲート 50"/>
          <p:cNvSpPr/>
          <p:nvPr/>
        </p:nvSpPr>
        <p:spPr bwMode="auto">
          <a:xfrm rot="20103418">
            <a:off x="2786050" y="1845778"/>
            <a:ext cx="1657352" cy="468395"/>
          </a:xfrm>
          <a:prstGeom prst="flowChartDelay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2" name="Picture 26" descr="\begin{align*}&#10;q&#10;\end{align*}&#10;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4039629" y="1733656"/>
            <a:ext cx="147404" cy="21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テキスト ボックス 82"/>
          <p:cNvSpPr txBox="1"/>
          <p:nvPr/>
        </p:nvSpPr>
        <p:spPr>
          <a:xfrm>
            <a:off x="6215074" y="3671832"/>
            <a:ext cx="2837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8000"/>
                </a:solidFill>
              </a:rPr>
              <a:t>Very high momentum jet</a:t>
            </a:r>
            <a:endParaRPr kumimoji="1" lang="ja-JP" altLang="en-US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142876" y="1428736"/>
            <a:ext cx="2571736" cy="33575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6"/>
            <a:ext cx="9144000" cy="785810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smtClean="0">
                <a:solidFill>
                  <a:srgbClr val="0000FF"/>
                </a:solidFill>
              </a:rPr>
              <a:t>Model Point &amp;</a:t>
            </a:r>
            <a:r>
              <a:rPr lang="ja-JP" altLang="en-US" sz="40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4000" b="1" dirty="0" smtClean="0">
                <a:solidFill>
                  <a:srgbClr val="0000FF"/>
                </a:solidFill>
              </a:rPr>
              <a:t>C</a:t>
            </a:r>
            <a:r>
              <a:rPr kumimoji="1" lang="en-US" altLang="ja-JP" sz="4000" b="1" dirty="0" smtClean="0">
                <a:solidFill>
                  <a:srgbClr val="0000FF"/>
                </a:solidFill>
              </a:rPr>
              <a:t>ollider </a:t>
            </a:r>
            <a:r>
              <a:rPr lang="en-US" altLang="ja-JP" sz="4000" b="1" dirty="0" smtClean="0">
                <a:solidFill>
                  <a:srgbClr val="0000FF"/>
                </a:solidFill>
              </a:rPr>
              <a:t>Signature</a:t>
            </a:r>
            <a:endParaRPr kumimoji="1" lang="ja-JP" altLang="en-US" sz="4000" b="1" dirty="0">
              <a:solidFill>
                <a:srgbClr val="0000FF"/>
              </a:solidFill>
            </a:endParaRPr>
          </a:p>
        </p:txBody>
      </p:sp>
      <p:grpSp>
        <p:nvGrpSpPr>
          <p:cNvPr id="3" name="グループ化 34"/>
          <p:cNvGrpSpPr/>
          <p:nvPr/>
        </p:nvGrpSpPr>
        <p:grpSpPr>
          <a:xfrm>
            <a:off x="285721" y="1643050"/>
            <a:ext cx="2239968" cy="1214446"/>
            <a:chOff x="357158" y="1714488"/>
            <a:chExt cx="2767019" cy="1500198"/>
          </a:xfrm>
        </p:grpSpPr>
        <p:pic>
          <p:nvPicPr>
            <p:cNvPr id="44033" name="Picture 1" descr="\begin{align*}&#10;  \textcolor[rgb]{0.2,0.2,1}{m_0}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1785926"/>
              <a:ext cx="476250" cy="228600"/>
            </a:xfrm>
            <a:prstGeom prst="rect">
              <a:avLst/>
            </a:prstGeom>
            <a:noFill/>
          </p:spPr>
        </p:pic>
        <p:pic>
          <p:nvPicPr>
            <p:cNvPr id="44034" name="Picture 2" descr="\begin{align*}&#10;  \textcolor[rgb]{0.2,0.2,1}{{\rm = 1\,TeV}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5852" y="1714488"/>
              <a:ext cx="1381125" cy="276225"/>
            </a:xfrm>
            <a:prstGeom prst="rect">
              <a:avLst/>
            </a:prstGeom>
            <a:noFill/>
          </p:spPr>
        </p:pic>
        <p:pic>
          <p:nvPicPr>
            <p:cNvPr id="44035" name="Picture 3" descr="\begin{align*}&#10;  \textcolor[rgb]{1,0,0}{{\rm = 300\,GeV}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2" y="2285992"/>
              <a:ext cx="1838325" cy="276225"/>
            </a:xfrm>
            <a:prstGeom prst="rect">
              <a:avLst/>
            </a:prstGeom>
            <a:noFill/>
          </p:spPr>
        </p:pic>
        <p:pic>
          <p:nvPicPr>
            <p:cNvPr id="44036" name="Picture 4" descr="\begin{align*}&#10;  \textcolor[rgb]{1,0,0}{{\rm = 270\,GeV}}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85852" y="2857496"/>
              <a:ext cx="1838325" cy="276225"/>
            </a:xfrm>
            <a:prstGeom prst="rect">
              <a:avLst/>
            </a:prstGeom>
            <a:noFill/>
          </p:spPr>
        </p:pic>
        <p:pic>
          <p:nvPicPr>
            <p:cNvPr id="44037" name="Picture 5" descr="\begin{align*}&#10; \textcolor[rgb]{1,0,0}{m_{30}}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0034" y="2343144"/>
              <a:ext cx="638175" cy="228600"/>
            </a:xfrm>
            <a:prstGeom prst="rect">
              <a:avLst/>
            </a:prstGeom>
            <a:noFill/>
          </p:spPr>
        </p:pic>
        <p:pic>
          <p:nvPicPr>
            <p:cNvPr id="44038" name="Picture 6" descr="\begin{align*}&#10; \textcolor[rgb]{1,0,0}{m_{1/2}}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158" y="2900361"/>
              <a:ext cx="800100" cy="314325"/>
            </a:xfrm>
            <a:prstGeom prst="rect">
              <a:avLst/>
            </a:prstGeom>
            <a:noFill/>
          </p:spPr>
        </p:pic>
      </p:grpSp>
      <p:grpSp>
        <p:nvGrpSpPr>
          <p:cNvPr id="4" name="グループ化 40"/>
          <p:cNvGrpSpPr/>
          <p:nvPr/>
        </p:nvGrpSpPr>
        <p:grpSpPr>
          <a:xfrm>
            <a:off x="285720" y="3071811"/>
            <a:ext cx="2357454" cy="1500197"/>
            <a:chOff x="785786" y="4857761"/>
            <a:chExt cx="2357454" cy="1500197"/>
          </a:xfrm>
        </p:grpSpPr>
        <p:grpSp>
          <p:nvGrpSpPr>
            <p:cNvPr id="5" name="グループ化 38"/>
            <p:cNvGrpSpPr/>
            <p:nvPr/>
          </p:nvGrpSpPr>
          <p:grpSpPr>
            <a:xfrm>
              <a:off x="785786" y="5272829"/>
              <a:ext cx="1738229" cy="1085129"/>
              <a:chOff x="473044" y="3143248"/>
              <a:chExt cx="3257551" cy="2033599"/>
            </a:xfrm>
          </p:grpSpPr>
          <p:pic>
            <p:nvPicPr>
              <p:cNvPr id="44039" name="Picture 7" descr="\begin{align*}&#10; A_0 = -600\,{\rm GeV}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00034" y="3143248"/>
                <a:ext cx="2733675" cy="342900"/>
              </a:xfrm>
              <a:prstGeom prst="rect">
                <a:avLst/>
              </a:prstGeom>
              <a:noFill/>
            </p:spPr>
          </p:pic>
          <p:pic>
            <p:nvPicPr>
              <p:cNvPr id="44040" name="Picture 8" descr="\begin{align*}&#10; \tan\beta=\frac{\langle H_u \rangle}{\langle H_d \rangle}= 10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73044" y="3678765"/>
                <a:ext cx="3257551" cy="933450"/>
              </a:xfrm>
              <a:prstGeom prst="rect">
                <a:avLst/>
              </a:prstGeom>
              <a:noFill/>
            </p:spPr>
          </p:pic>
          <p:pic>
            <p:nvPicPr>
              <p:cNvPr id="44041" name="Picture 9" descr="\begin{align*}&#10; {\rm sign}(\mu)=+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17491" y="4786322"/>
                <a:ext cx="2028825" cy="390525"/>
              </a:xfrm>
              <a:prstGeom prst="rect">
                <a:avLst/>
              </a:prstGeom>
              <a:noFill/>
            </p:spPr>
          </p:pic>
        </p:grpSp>
        <p:pic>
          <p:nvPicPr>
            <p:cNvPr id="44042" name="Picture 10" descr="\begin{align*}&#10; m_{H_u}=m_{H_d}=300\,{\rm GeV}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85786" y="4857761"/>
              <a:ext cx="2357454" cy="214314"/>
            </a:xfrm>
            <a:prstGeom prst="rect">
              <a:avLst/>
            </a:prstGeom>
            <a:noFill/>
          </p:spPr>
        </p:pic>
      </p:grpSp>
      <p:sp>
        <p:nvSpPr>
          <p:cNvPr id="44" name="テキスト ボックス 43"/>
          <p:cNvSpPr txBox="1"/>
          <p:nvPr/>
        </p:nvSpPr>
        <p:spPr>
          <a:xfrm>
            <a:off x="714348" y="905516"/>
            <a:ext cx="136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Point A:</a:t>
            </a:r>
            <a:endParaRPr kumimoji="1" lang="ja-JP" altLang="en-US" sz="2800" b="1" dirty="0"/>
          </a:p>
        </p:txBody>
      </p:sp>
      <p:sp>
        <p:nvSpPr>
          <p:cNvPr id="67" name="正方形/長方形 66"/>
          <p:cNvSpPr/>
          <p:nvPr/>
        </p:nvSpPr>
        <p:spPr>
          <a:xfrm>
            <a:off x="6715140" y="1761413"/>
            <a:ext cx="2286016" cy="15961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786578" y="904157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Dominant SUSY processes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@LHC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6" name="グループ化 83"/>
          <p:cNvGrpSpPr/>
          <p:nvPr/>
        </p:nvGrpSpPr>
        <p:grpSpPr>
          <a:xfrm>
            <a:off x="6761611" y="1904289"/>
            <a:ext cx="2122362" cy="1285884"/>
            <a:chOff x="6643702" y="1714488"/>
            <a:chExt cx="2240271" cy="1357322"/>
          </a:xfrm>
        </p:grpSpPr>
        <p:grpSp>
          <p:nvGrpSpPr>
            <p:cNvPr id="7" name="グループ化 67"/>
            <p:cNvGrpSpPr/>
            <p:nvPr/>
          </p:nvGrpSpPr>
          <p:grpSpPr>
            <a:xfrm>
              <a:off x="6643702" y="1714488"/>
              <a:ext cx="2240271" cy="785818"/>
              <a:chOff x="6500826" y="1571612"/>
              <a:chExt cx="2443932" cy="857256"/>
            </a:xfrm>
          </p:grpSpPr>
          <p:pic>
            <p:nvPicPr>
              <p:cNvPr id="69" name="Picture 3" descr="\begin{align*}&#10; p p \to \widetilde q \widetilde g ~{\rm or} ~ \widetilde g \widetilde g 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500826" y="1571612"/>
                <a:ext cx="2443932" cy="357190"/>
              </a:xfrm>
              <a:prstGeom prst="rect">
                <a:avLst/>
              </a:prstGeom>
              <a:noFill/>
            </p:spPr>
          </p:pic>
          <p:pic>
            <p:nvPicPr>
              <p:cNvPr id="72" name="Picture 4" descr="\begin{align*}&#10; + [{\rm QCD~ jets}]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7396952" y="2137923"/>
                <a:ext cx="1523996" cy="290945"/>
              </a:xfrm>
              <a:prstGeom prst="rect">
                <a:avLst/>
              </a:prstGeom>
              <a:noFill/>
            </p:spPr>
          </p:pic>
        </p:grpSp>
        <p:pic>
          <p:nvPicPr>
            <p:cNvPr id="75" name="Picture 2" descr="\begin{align*}&#10; \sigma_{\rm SUSY} \sim 10\,[\rm pb]&#10;\end{align*}&#10;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786578" y="2771770"/>
              <a:ext cx="2000264" cy="300040"/>
            </a:xfrm>
            <a:prstGeom prst="rect">
              <a:avLst/>
            </a:prstGeom>
            <a:noFill/>
          </p:spPr>
        </p:pic>
      </p:grpSp>
      <p:grpSp>
        <p:nvGrpSpPr>
          <p:cNvPr id="8" name="グループ化 41"/>
          <p:cNvGrpSpPr/>
          <p:nvPr/>
        </p:nvGrpSpPr>
        <p:grpSpPr>
          <a:xfrm>
            <a:off x="2714612" y="571480"/>
            <a:ext cx="3069833" cy="5929354"/>
            <a:chOff x="5688532" y="428604"/>
            <a:chExt cx="3455468" cy="6410281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929322" y="428604"/>
              <a:ext cx="2714644" cy="6410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正方形/長方形 27"/>
            <p:cNvSpPr/>
            <p:nvPr/>
          </p:nvSpPr>
          <p:spPr>
            <a:xfrm>
              <a:off x="8358214" y="928669"/>
              <a:ext cx="785786" cy="4543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7572396" y="5286388"/>
              <a:ext cx="357190" cy="4143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7143768" y="5286388"/>
              <a:ext cx="357190" cy="4143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143768" y="5929330"/>
              <a:ext cx="428628" cy="4286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8358214" y="4714884"/>
              <a:ext cx="428628" cy="4286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7215206" y="3071810"/>
              <a:ext cx="357190" cy="5000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8358214" y="3857628"/>
              <a:ext cx="428628" cy="5000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348" name="Picture 4" descr="\begin{align*}&#10;   \widetilde g&#10;\end{align*}&#10;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272358" y="3143248"/>
              <a:ext cx="228600" cy="361950"/>
            </a:xfrm>
            <a:prstGeom prst="rect">
              <a:avLst/>
            </a:prstGeom>
            <a:noFill/>
          </p:spPr>
        </p:pic>
        <p:pic>
          <p:nvPicPr>
            <p:cNvPr id="57349" name="Picture 5" descr="\begin{align*}&#10;   \widetilde \chi_1^0&#10;\end{align*}&#10;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215206" y="5950761"/>
              <a:ext cx="285752" cy="335759"/>
            </a:xfrm>
            <a:prstGeom prst="rect">
              <a:avLst/>
            </a:prstGeom>
            <a:noFill/>
          </p:spPr>
        </p:pic>
        <p:pic>
          <p:nvPicPr>
            <p:cNvPr id="57350" name="Picture 6" descr="\begin{align*}&#10;   \widetilde \chi_2^0&#10;\end{align*}&#10;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215206" y="5307819"/>
              <a:ext cx="285752" cy="335759"/>
            </a:xfrm>
            <a:prstGeom prst="rect">
              <a:avLst/>
            </a:prstGeom>
            <a:noFill/>
          </p:spPr>
        </p:pic>
        <p:pic>
          <p:nvPicPr>
            <p:cNvPr id="57351" name="Picture 7" descr="\begin{align*}&#10;   \widetilde \chi_3^0&#10;\end{align*}&#10;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215206" y="4357694"/>
              <a:ext cx="214314" cy="251819"/>
            </a:xfrm>
            <a:prstGeom prst="rect">
              <a:avLst/>
            </a:prstGeom>
            <a:noFill/>
          </p:spPr>
        </p:pic>
        <p:pic>
          <p:nvPicPr>
            <p:cNvPr id="57352" name="Picture 8" descr="\begin{align*}&#10;   \widetilde \chi_4^0&#10;\end{align*}&#10;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215206" y="4071942"/>
              <a:ext cx="214313" cy="245676"/>
            </a:xfrm>
            <a:prstGeom prst="rect">
              <a:avLst/>
            </a:prstGeom>
            <a:noFill/>
          </p:spPr>
        </p:pic>
        <p:pic>
          <p:nvPicPr>
            <p:cNvPr id="57353" name="Picture 9" descr="\begin{align*}&#10;   \widetilde \chi_1^{\pm}&#10;\end{align*}&#10;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572396" y="5279101"/>
              <a:ext cx="357188" cy="364477"/>
            </a:xfrm>
            <a:prstGeom prst="rect">
              <a:avLst/>
            </a:prstGeom>
            <a:noFill/>
          </p:spPr>
        </p:pic>
        <p:pic>
          <p:nvPicPr>
            <p:cNvPr id="57354" name="Picture 10" descr="\begin{align*}&#10;   \widetilde \chi_2^{\pm}&#10;\end{align*}&#10;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500960" y="4356000"/>
              <a:ext cx="261366" cy="266700"/>
            </a:xfrm>
            <a:prstGeom prst="rect">
              <a:avLst/>
            </a:prstGeom>
            <a:noFill/>
          </p:spPr>
        </p:pic>
        <p:pic>
          <p:nvPicPr>
            <p:cNvPr id="57355" name="Picture 11" descr="\begin{align*}&#10;   \widetilde t_1&#10;\end{align*}&#10;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8429652" y="4757747"/>
              <a:ext cx="263022" cy="385765"/>
            </a:xfrm>
            <a:prstGeom prst="rect">
              <a:avLst/>
            </a:prstGeom>
            <a:noFill/>
          </p:spPr>
        </p:pic>
        <p:pic>
          <p:nvPicPr>
            <p:cNvPr id="57356" name="Picture 12" descr="\begin{align*}&#10;   \widetilde \tau_1&#10;\end{align*}&#10;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8459418" y="5214950"/>
              <a:ext cx="184548" cy="214314"/>
            </a:xfrm>
            <a:prstGeom prst="rect">
              <a:avLst/>
            </a:prstGeom>
            <a:noFill/>
          </p:spPr>
        </p:pic>
        <p:pic>
          <p:nvPicPr>
            <p:cNvPr id="57357" name="Picture 13" descr="\begin{align*}&#10;   \widetilde \tau_2&#10;\end{align*}&#10;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8877903" y="1899035"/>
              <a:ext cx="214314" cy="241103"/>
            </a:xfrm>
            <a:prstGeom prst="rect">
              <a:avLst/>
            </a:prstGeom>
            <a:noFill/>
          </p:spPr>
        </p:pic>
        <p:pic>
          <p:nvPicPr>
            <p:cNvPr id="57358" name="Picture 14" descr="\begin{align*}&#10;   \widetilde b_1&#10;\end{align*}&#10;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8429652" y="3929067"/>
              <a:ext cx="285752" cy="395010"/>
            </a:xfrm>
            <a:prstGeom prst="rect">
              <a:avLst/>
            </a:prstGeom>
            <a:noFill/>
          </p:spPr>
        </p:pic>
        <p:pic>
          <p:nvPicPr>
            <p:cNvPr id="57359" name="Picture 15" descr="\begin{align*}&#10;   \widetilde t_2&#10;\end{align*}&#10;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8429652" y="3534730"/>
              <a:ext cx="177165" cy="251460"/>
            </a:xfrm>
            <a:prstGeom prst="rect">
              <a:avLst/>
            </a:prstGeom>
            <a:noFill/>
          </p:spPr>
        </p:pic>
        <p:pic>
          <p:nvPicPr>
            <p:cNvPr id="57362" name="Picture 18" descr="\begin{align*}&#10;   \widetilde b_2&#10;\end{align*}&#10;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8429652" y="1428736"/>
              <a:ext cx="212794" cy="285752"/>
            </a:xfrm>
            <a:prstGeom prst="rect">
              <a:avLst/>
            </a:prstGeom>
            <a:noFill/>
          </p:spPr>
        </p:pic>
        <p:pic>
          <p:nvPicPr>
            <p:cNvPr id="57363" name="Picture 19" descr="\begin{align*}&#10;   \widetilde l&#10;\end{align*}&#10;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8358214" y="1899035"/>
              <a:ext cx="142875" cy="244081"/>
            </a:xfrm>
            <a:prstGeom prst="rect">
              <a:avLst/>
            </a:prstGeom>
            <a:noFill/>
          </p:spPr>
        </p:pic>
        <p:pic>
          <p:nvPicPr>
            <p:cNvPr id="57364" name="Picture 20" descr="\begin{align*}&#10;   \widetilde e_R&#10;\end{align*}&#10;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8561809" y="1899037"/>
              <a:ext cx="242746" cy="203229"/>
            </a:xfrm>
            <a:prstGeom prst="rect">
              <a:avLst/>
            </a:prstGeom>
            <a:noFill/>
          </p:spPr>
        </p:pic>
        <p:pic>
          <p:nvPicPr>
            <p:cNvPr id="57365" name="Picture 21" descr="\begin{align*}&#10;   \widetilde q_{L,R}&#10;\end{align*}&#10;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8401081" y="1000107"/>
              <a:ext cx="671513" cy="376047"/>
            </a:xfrm>
            <a:prstGeom prst="rect">
              <a:avLst/>
            </a:prstGeom>
            <a:noFill/>
          </p:spPr>
        </p:pic>
        <p:pic>
          <p:nvPicPr>
            <p:cNvPr id="57366" name="Picture 22" descr="\begin{align*}&#10;   [\rm GeV]&#10;\end{align*}&#10;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5688532" y="603087"/>
              <a:ext cx="700085" cy="306288"/>
            </a:xfrm>
            <a:prstGeom prst="rect">
              <a:avLst/>
            </a:prstGeom>
            <a:noFill/>
          </p:spPr>
        </p:pic>
        <p:pic>
          <p:nvPicPr>
            <p:cNvPr id="57367" name="Picture 23" descr="\begin{align*}&#10;   h&#10;\end{align*}&#10;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8429653" y="5929331"/>
              <a:ext cx="136017" cy="187833"/>
            </a:xfrm>
            <a:prstGeom prst="rect">
              <a:avLst/>
            </a:prstGeom>
            <a:noFill/>
          </p:spPr>
        </p:pic>
      </p:grpSp>
      <p:sp>
        <p:nvSpPr>
          <p:cNvPr id="92" name="テキスト ボックス 91"/>
          <p:cNvSpPr txBox="1"/>
          <p:nvPr/>
        </p:nvSpPr>
        <p:spPr>
          <a:xfrm>
            <a:off x="3903719" y="5887719"/>
            <a:ext cx="608330" cy="46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LSP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rot="5400000">
            <a:off x="3941829" y="1893044"/>
            <a:ext cx="1595536" cy="696565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endCxn id="51" idx="3"/>
          </p:cNvCxnSpPr>
          <p:nvPr/>
        </p:nvCxnSpPr>
        <p:spPr>
          <a:xfrm rot="10800000" flipV="1">
            <a:off x="4366111" y="1443556"/>
            <a:ext cx="691745" cy="27256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フローチャート : 論理積ゲート 50"/>
          <p:cNvSpPr/>
          <p:nvPr/>
        </p:nvSpPr>
        <p:spPr bwMode="auto">
          <a:xfrm rot="20103418">
            <a:off x="2786050" y="1845778"/>
            <a:ext cx="1657352" cy="468395"/>
          </a:xfrm>
          <a:prstGeom prst="flowChartDelay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2" name="Picture 26" descr="\begin{align*}&#10;q&#10;\end{align*}&#10;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4039629" y="1733656"/>
            <a:ext cx="147404" cy="21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線矢印コネクタ 54"/>
          <p:cNvCxnSpPr/>
          <p:nvPr/>
        </p:nvCxnSpPr>
        <p:spPr>
          <a:xfrm rot="16200000" flipH="1">
            <a:off x="4304451" y="3561104"/>
            <a:ext cx="870292" cy="696565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フローチャート : 論理積ゲート 76"/>
          <p:cNvSpPr/>
          <p:nvPr/>
        </p:nvSpPr>
        <p:spPr bwMode="auto">
          <a:xfrm rot="13882655">
            <a:off x="5600159" y="5452593"/>
            <a:ext cx="816571" cy="273579"/>
          </a:xfrm>
          <a:prstGeom prst="flowChartDelay">
            <a:avLst/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8" name="フローチャート : 論理積ゲート 77"/>
          <p:cNvSpPr/>
          <p:nvPr/>
        </p:nvSpPr>
        <p:spPr bwMode="auto">
          <a:xfrm rot="12879158">
            <a:off x="5868976" y="5262918"/>
            <a:ext cx="699317" cy="156266"/>
          </a:xfrm>
          <a:prstGeom prst="flowChartDelay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9" name="フローチャート : 論理積ゲート 78"/>
          <p:cNvSpPr/>
          <p:nvPr/>
        </p:nvSpPr>
        <p:spPr bwMode="auto">
          <a:xfrm rot="12371990">
            <a:off x="5978646" y="5086893"/>
            <a:ext cx="557252" cy="142174"/>
          </a:xfrm>
          <a:prstGeom prst="flowChartDelay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80" name="直線矢印コネクタ 79"/>
          <p:cNvCxnSpPr/>
          <p:nvPr/>
        </p:nvCxnSpPr>
        <p:spPr>
          <a:xfrm>
            <a:off x="5018223" y="4489582"/>
            <a:ext cx="835878" cy="580195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\begin{align*}&#10; \overline b&#10;\end{align*}&#10;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819280" y="5285360"/>
            <a:ext cx="185336" cy="385933"/>
          </a:xfrm>
          <a:prstGeom prst="rect">
            <a:avLst/>
          </a:prstGeom>
          <a:noFill/>
        </p:spPr>
      </p:pic>
      <p:cxnSp>
        <p:nvCxnSpPr>
          <p:cNvPr id="82" name="直線矢印コネクタ 81"/>
          <p:cNvCxnSpPr/>
          <p:nvPr/>
        </p:nvCxnSpPr>
        <p:spPr>
          <a:xfrm rot="10800000" flipV="1">
            <a:off x="4391315" y="4562106"/>
            <a:ext cx="557252" cy="435146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rot="5400000">
            <a:off x="4119382" y="5495364"/>
            <a:ext cx="265240" cy="13931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フローチャート : 論理積ゲート 72"/>
          <p:cNvSpPr/>
          <p:nvPr/>
        </p:nvSpPr>
        <p:spPr bwMode="auto">
          <a:xfrm rot="13288881">
            <a:off x="4342443" y="5710939"/>
            <a:ext cx="632238" cy="95638"/>
          </a:xfrm>
          <a:prstGeom prst="flowChartDelay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6" name="フローチャート : 論理積ゲート 75"/>
          <p:cNvSpPr/>
          <p:nvPr/>
        </p:nvSpPr>
        <p:spPr bwMode="auto">
          <a:xfrm rot="12371990">
            <a:off x="4457265" y="5586583"/>
            <a:ext cx="564666" cy="119327"/>
          </a:xfrm>
          <a:prstGeom prst="flowChartDelay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84" name="直線矢印コネクタ 83"/>
          <p:cNvCxnSpPr/>
          <p:nvPr/>
        </p:nvCxnSpPr>
        <p:spPr>
          <a:xfrm rot="10800000" flipV="1">
            <a:off x="3643306" y="3500438"/>
            <a:ext cx="603352" cy="42862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フローチャート : 論理積ゲート 86"/>
          <p:cNvSpPr/>
          <p:nvPr/>
        </p:nvSpPr>
        <p:spPr bwMode="auto">
          <a:xfrm rot="20790796">
            <a:off x="2716697" y="3881841"/>
            <a:ext cx="834029" cy="116493"/>
          </a:xfrm>
          <a:prstGeom prst="flowChartDelay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8" name="フローチャート : 論理積ゲート 87"/>
          <p:cNvSpPr/>
          <p:nvPr/>
        </p:nvSpPr>
        <p:spPr bwMode="auto">
          <a:xfrm rot="20148488">
            <a:off x="2768950" y="4024696"/>
            <a:ext cx="835878" cy="95675"/>
          </a:xfrm>
          <a:prstGeom prst="flowChartDelay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9" name="グループ化 88"/>
          <p:cNvGrpSpPr/>
          <p:nvPr/>
        </p:nvGrpSpPr>
        <p:grpSpPr>
          <a:xfrm>
            <a:off x="3157636" y="3881632"/>
            <a:ext cx="485670" cy="1058771"/>
            <a:chOff x="3157636" y="3881632"/>
            <a:chExt cx="485670" cy="1058771"/>
          </a:xfrm>
        </p:grpSpPr>
        <p:grpSp>
          <p:nvGrpSpPr>
            <p:cNvPr id="10" name="グループ化 82"/>
            <p:cNvGrpSpPr/>
            <p:nvPr/>
          </p:nvGrpSpPr>
          <p:grpSpPr>
            <a:xfrm>
              <a:off x="3157636" y="3881632"/>
              <a:ext cx="353061" cy="1058771"/>
              <a:chOff x="3157636" y="3881632"/>
              <a:chExt cx="353061" cy="1058771"/>
            </a:xfrm>
          </p:grpSpPr>
          <p:sp>
            <p:nvSpPr>
              <p:cNvPr id="93" name="フローチャート : 論理積ゲート 92"/>
              <p:cNvSpPr/>
              <p:nvPr/>
            </p:nvSpPr>
            <p:spPr bwMode="auto">
              <a:xfrm rot="18613759">
                <a:off x="2804781" y="4234487"/>
                <a:ext cx="1058771" cy="353061"/>
              </a:xfrm>
              <a:prstGeom prst="flowChartDelay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94" name="フローチャート : 論理積ゲート 93"/>
              <p:cNvSpPr/>
              <p:nvPr/>
            </p:nvSpPr>
            <p:spPr bwMode="auto">
              <a:xfrm rot="18613759">
                <a:off x="2804781" y="4234487"/>
                <a:ext cx="1058771" cy="353061"/>
              </a:xfrm>
              <a:prstGeom prst="flowChartDelay">
                <a:avLst/>
              </a:prstGeom>
              <a:solidFill>
                <a:srgbClr val="00B0F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pic>
          <p:nvPicPr>
            <p:cNvPr id="91" name="Picture 1" descr="\begin{align*}&#10; b&#10;\end{align*}&#10;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3499189" y="3996158"/>
              <a:ext cx="144117" cy="290098"/>
            </a:xfrm>
            <a:prstGeom prst="rect">
              <a:avLst/>
            </a:prstGeom>
            <a:noFill/>
          </p:spPr>
        </p:pic>
      </p:grpSp>
      <p:sp>
        <p:nvSpPr>
          <p:cNvPr id="85" name="角丸四角形 84"/>
          <p:cNvSpPr/>
          <p:nvPr/>
        </p:nvSpPr>
        <p:spPr>
          <a:xfrm>
            <a:off x="142844" y="6143644"/>
            <a:ext cx="8858312" cy="6429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60566" y="6253483"/>
            <a:ext cx="881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We will see </a:t>
            </a:r>
            <a:r>
              <a:rPr lang="en-US" altLang="ja-JP" sz="2400" dirty="0" smtClean="0">
                <a:solidFill>
                  <a:srgbClr val="008000"/>
                </a:solidFill>
                <a:ea typeface="HGP創英角ﾎﾟｯﾌﾟ体" pitchFamily="50" charset="-128"/>
              </a:rPr>
              <a:t>“</a:t>
            </a:r>
            <a:r>
              <a:rPr kumimoji="1" lang="en-US" altLang="ja-JP" sz="2400" dirty="0" smtClean="0">
                <a:solidFill>
                  <a:srgbClr val="008000"/>
                </a:solidFill>
                <a:latin typeface="HGP創英角ﾎﾟｯﾌﾟ体" pitchFamily="50" charset="-128"/>
                <a:ea typeface="HGP創英角ﾎﾟｯﾌﾟ体" pitchFamily="50" charset="-128"/>
              </a:rPr>
              <a:t>a very high </a:t>
            </a:r>
            <a:r>
              <a:rPr kumimoji="1" lang="en-US" altLang="ja-JP" sz="2400" dirty="0" err="1" smtClean="0">
                <a:solidFill>
                  <a:srgbClr val="008000"/>
                </a:solidFill>
                <a:latin typeface="HGP創英角ﾎﾟｯﾌﾟ体" pitchFamily="50" charset="-128"/>
                <a:ea typeface="HGP創英角ﾎﾟｯﾌﾟ体" pitchFamily="50" charset="-128"/>
              </a:rPr>
              <a:t>p</a:t>
            </a:r>
            <a:r>
              <a:rPr kumimoji="1" lang="en-US" altLang="ja-JP" sz="2400" baseline="-25000" dirty="0" err="1" smtClean="0">
                <a:solidFill>
                  <a:srgbClr val="008000"/>
                </a:solidFill>
                <a:latin typeface="HGP創英角ﾎﾟｯﾌﾟ体" pitchFamily="50" charset="-128"/>
                <a:ea typeface="HGP創英角ﾎﾟｯﾌﾟ体" pitchFamily="50" charset="-128"/>
              </a:rPr>
              <a:t>T</a:t>
            </a:r>
            <a:r>
              <a:rPr kumimoji="1" lang="en-US" altLang="ja-JP" sz="2400" dirty="0" smtClean="0">
                <a:solidFill>
                  <a:srgbClr val="008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jet</a:t>
            </a:r>
            <a:r>
              <a:rPr kumimoji="1" lang="en-US" altLang="ja-JP" sz="2400" dirty="0" smtClean="0">
                <a:solidFill>
                  <a:srgbClr val="008000"/>
                </a:solidFill>
                <a:ea typeface="HGP創英角ﾎﾟｯﾌﾟ体" pitchFamily="50" charset="-128"/>
              </a:rPr>
              <a:t>”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and </a:t>
            </a:r>
            <a:r>
              <a:rPr kumimoji="1" lang="en-US" altLang="ja-JP" sz="2400" dirty="0" smtClean="0">
                <a:solidFill>
                  <a:srgbClr val="0000FF"/>
                </a:solidFill>
                <a:ea typeface="HGP創英角ﾎﾟｯﾌﾟ体" pitchFamily="50" charset="-128"/>
              </a:rPr>
              <a:t>“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many b jets</a:t>
            </a:r>
            <a:r>
              <a:rPr kumimoji="1" lang="en-US" altLang="ja-JP" sz="2400" dirty="0" smtClean="0">
                <a:solidFill>
                  <a:srgbClr val="0000FF"/>
                </a:solidFill>
                <a:ea typeface="HGP創英角ﾎﾟｯﾌﾟ体" pitchFamily="50" charset="-128"/>
              </a:rPr>
              <a:t>”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at LHC !!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215074" y="3671832"/>
            <a:ext cx="2837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8000"/>
                </a:solidFill>
              </a:rPr>
              <a:t>Very high momentum jet</a:t>
            </a:r>
            <a:endParaRPr kumimoji="1" lang="ja-JP" altLang="en-US" sz="2000" b="1" dirty="0">
              <a:solidFill>
                <a:srgbClr val="008000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215074" y="4143380"/>
            <a:ext cx="1433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many b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-jets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939784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The highest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p</a:t>
            </a:r>
            <a:r>
              <a:rPr kumimoji="1" lang="en-US" altLang="ja-JP" b="1" baseline="-25000" dirty="0" err="1" smtClean="0">
                <a:solidFill>
                  <a:srgbClr val="0000FF"/>
                </a:solidFill>
              </a:rPr>
              <a:t>T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jet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3" name="グループ化 57"/>
          <p:cNvGrpSpPr/>
          <p:nvPr/>
        </p:nvGrpSpPr>
        <p:grpSpPr>
          <a:xfrm>
            <a:off x="-31" y="1235903"/>
            <a:ext cx="3071834" cy="4836303"/>
            <a:chOff x="2267108" y="571480"/>
            <a:chExt cx="4301185" cy="5929354"/>
          </a:xfrm>
        </p:grpSpPr>
        <p:grpSp>
          <p:nvGrpSpPr>
            <p:cNvPr id="4" name="グループ化 41"/>
            <p:cNvGrpSpPr/>
            <p:nvPr/>
          </p:nvGrpSpPr>
          <p:grpSpPr>
            <a:xfrm>
              <a:off x="2714616" y="571480"/>
              <a:ext cx="3069835" cy="5929354"/>
              <a:chOff x="5688532" y="428604"/>
              <a:chExt cx="3455468" cy="6410281"/>
            </a:xfrm>
          </p:grpSpPr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29322" y="428604"/>
                <a:ext cx="2714644" cy="6410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4" name="正方形/長方形 83"/>
              <p:cNvSpPr/>
              <p:nvPr/>
            </p:nvSpPr>
            <p:spPr>
              <a:xfrm>
                <a:off x="8358214" y="928669"/>
                <a:ext cx="785786" cy="4543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7572396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7143768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7143768" y="5929330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8358214" y="4714884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7215206" y="3071810"/>
                <a:ext cx="357190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8358214" y="3857628"/>
                <a:ext cx="428628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1" name="Picture 4" descr="\begin{align*}&#10;   \widetilde g&#10;\end{align*}&#10;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72358" y="3143248"/>
                <a:ext cx="228600" cy="361950"/>
              </a:xfrm>
              <a:prstGeom prst="rect">
                <a:avLst/>
              </a:prstGeom>
              <a:noFill/>
            </p:spPr>
          </p:pic>
          <p:pic>
            <p:nvPicPr>
              <p:cNvPr id="92" name="Picture 5" descr="\begin{align*}&#10;   \widetilde \chi_1^0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15206" y="5950761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93" name="Picture 6" descr="\begin{align*}&#10;   \widetilde \chi_2^0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15206" y="5307819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94" name="Picture 7" descr="\begin{align*}&#10;   \widetilde \chi_3^0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15206" y="4357694"/>
                <a:ext cx="214314" cy="251819"/>
              </a:xfrm>
              <a:prstGeom prst="rect">
                <a:avLst/>
              </a:prstGeom>
              <a:noFill/>
            </p:spPr>
          </p:pic>
          <p:pic>
            <p:nvPicPr>
              <p:cNvPr id="95" name="Picture 8" descr="\begin{align*}&#10;   \widetilde \chi_4^0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15206" y="4071942"/>
                <a:ext cx="214313" cy="245676"/>
              </a:xfrm>
              <a:prstGeom prst="rect">
                <a:avLst/>
              </a:prstGeom>
              <a:noFill/>
            </p:spPr>
          </p:pic>
          <p:pic>
            <p:nvPicPr>
              <p:cNvPr id="96" name="Picture 9" descr="\begin{align*}&#10;   \widetilde \chi_1^{\pm}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572396" y="5279101"/>
                <a:ext cx="357188" cy="364477"/>
              </a:xfrm>
              <a:prstGeom prst="rect">
                <a:avLst/>
              </a:prstGeom>
              <a:noFill/>
            </p:spPr>
          </p:pic>
          <p:pic>
            <p:nvPicPr>
              <p:cNvPr id="97" name="Picture 10" descr="\begin{align*}&#10;   \widetilde \chi_2^{\pm}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500960" y="4356000"/>
                <a:ext cx="261366" cy="266700"/>
              </a:xfrm>
              <a:prstGeom prst="rect">
                <a:avLst/>
              </a:prstGeom>
              <a:noFill/>
            </p:spPr>
          </p:pic>
          <p:pic>
            <p:nvPicPr>
              <p:cNvPr id="98" name="Picture 11" descr="\begin{align*}&#10;   \widetilde t_1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8429652" y="4757747"/>
                <a:ext cx="263022" cy="385765"/>
              </a:xfrm>
              <a:prstGeom prst="rect">
                <a:avLst/>
              </a:prstGeom>
              <a:noFill/>
            </p:spPr>
          </p:pic>
          <p:pic>
            <p:nvPicPr>
              <p:cNvPr id="99" name="Picture 12" descr="\begin{align*}&#10;   \widetilde \tau_1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8459418" y="5214950"/>
                <a:ext cx="184548" cy="214314"/>
              </a:xfrm>
              <a:prstGeom prst="rect">
                <a:avLst/>
              </a:prstGeom>
              <a:noFill/>
            </p:spPr>
          </p:pic>
          <p:pic>
            <p:nvPicPr>
              <p:cNvPr id="100" name="Picture 13" descr="\begin{align*}&#10;   \widetilde \tau_2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877903" y="1899035"/>
                <a:ext cx="214314" cy="241103"/>
              </a:xfrm>
              <a:prstGeom prst="rect">
                <a:avLst/>
              </a:prstGeom>
              <a:noFill/>
            </p:spPr>
          </p:pic>
          <p:pic>
            <p:nvPicPr>
              <p:cNvPr id="101" name="Picture 14" descr="\begin{align*}&#10;   \widetilde b_1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429652" y="3929067"/>
                <a:ext cx="285752" cy="395010"/>
              </a:xfrm>
              <a:prstGeom prst="rect">
                <a:avLst/>
              </a:prstGeom>
              <a:noFill/>
            </p:spPr>
          </p:pic>
          <p:pic>
            <p:nvPicPr>
              <p:cNvPr id="102" name="Picture 15" descr="\begin{align*}&#10;   \widetilde t_2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8429652" y="3534730"/>
                <a:ext cx="177165" cy="251460"/>
              </a:xfrm>
              <a:prstGeom prst="rect">
                <a:avLst/>
              </a:prstGeom>
              <a:noFill/>
            </p:spPr>
          </p:pic>
          <p:pic>
            <p:nvPicPr>
              <p:cNvPr id="103" name="Picture 18" descr="\begin{align*}&#10;   \widetilde b_2&#10;\end{align*}&#10;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429652" y="1428736"/>
                <a:ext cx="212794" cy="285752"/>
              </a:xfrm>
              <a:prstGeom prst="rect">
                <a:avLst/>
              </a:prstGeom>
              <a:noFill/>
            </p:spPr>
          </p:pic>
          <p:pic>
            <p:nvPicPr>
              <p:cNvPr id="104" name="Picture 19" descr="\begin{align*}&#10;   \widetilde l&#10;\end{align*}&#10;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358214" y="1899035"/>
                <a:ext cx="142875" cy="244081"/>
              </a:xfrm>
              <a:prstGeom prst="rect">
                <a:avLst/>
              </a:prstGeom>
              <a:noFill/>
            </p:spPr>
          </p:pic>
          <p:pic>
            <p:nvPicPr>
              <p:cNvPr id="105" name="Picture 20" descr="\begin{align*}&#10;   \widetilde e_R&#10;\end{align*}&#10;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8561809" y="1899037"/>
                <a:ext cx="242746" cy="203229"/>
              </a:xfrm>
              <a:prstGeom prst="rect">
                <a:avLst/>
              </a:prstGeom>
              <a:noFill/>
            </p:spPr>
          </p:pic>
          <p:pic>
            <p:nvPicPr>
              <p:cNvPr id="106" name="Picture 21" descr="\begin{align*}&#10;   \widetilde q_{L,R}&#10;\end{align*}&#10;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8401081" y="1000107"/>
                <a:ext cx="671513" cy="376047"/>
              </a:xfrm>
              <a:prstGeom prst="rect">
                <a:avLst/>
              </a:prstGeom>
              <a:noFill/>
            </p:spPr>
          </p:pic>
          <p:pic>
            <p:nvPicPr>
              <p:cNvPr id="107" name="Picture 22" descr="\begin{align*}&#10;   [\rm GeV]&#10;\end{align*}&#10;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688532" y="603087"/>
                <a:ext cx="700085" cy="306288"/>
              </a:xfrm>
              <a:prstGeom prst="rect">
                <a:avLst/>
              </a:prstGeom>
              <a:noFill/>
            </p:spPr>
          </p:pic>
          <p:pic>
            <p:nvPicPr>
              <p:cNvPr id="108" name="Picture 23" descr="\begin{align*}&#10;   h&#10;\end{align*}&#10;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8429653" y="5929331"/>
                <a:ext cx="136017" cy="187833"/>
              </a:xfrm>
              <a:prstGeom prst="rect">
                <a:avLst/>
              </a:prstGeom>
              <a:noFill/>
            </p:spPr>
          </p:pic>
        </p:grpSp>
        <p:sp>
          <p:nvSpPr>
            <p:cNvPr id="60" name="テキスト ボックス 59"/>
            <p:cNvSpPr txBox="1"/>
            <p:nvPr/>
          </p:nvSpPr>
          <p:spPr>
            <a:xfrm>
              <a:off x="3903719" y="5887719"/>
              <a:ext cx="608330" cy="46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LSP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直線矢印コネクタ 60"/>
            <p:cNvCxnSpPr/>
            <p:nvPr/>
          </p:nvCxnSpPr>
          <p:spPr>
            <a:xfrm rot="5400000">
              <a:off x="3941829" y="1893044"/>
              <a:ext cx="1595536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>
              <a:endCxn id="63" idx="3"/>
            </p:cNvCxnSpPr>
            <p:nvPr/>
          </p:nvCxnSpPr>
          <p:spPr>
            <a:xfrm rot="10800000" flipV="1">
              <a:off x="4366111" y="1443555"/>
              <a:ext cx="691746" cy="286952"/>
            </a:xfrm>
            <a:prstGeom prst="straightConnector1">
              <a:avLst/>
            </a:prstGeom>
            <a:ln w="762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フローチャート : 論理積ゲート 62"/>
            <p:cNvSpPr/>
            <p:nvPr/>
          </p:nvSpPr>
          <p:spPr bwMode="auto">
            <a:xfrm rot="20103418">
              <a:off x="2267108" y="1960554"/>
              <a:ext cx="2201681" cy="468395"/>
            </a:xfrm>
            <a:prstGeom prst="flowChartDelay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64" name="Picture 26" descr="\begin{align*}&#10;q&#10;\end{align*}&#10;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039629" y="1733656"/>
              <a:ext cx="147404" cy="217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直線矢印コネクタ 64"/>
            <p:cNvCxnSpPr/>
            <p:nvPr/>
          </p:nvCxnSpPr>
          <p:spPr>
            <a:xfrm rot="16200000" flipH="1">
              <a:off x="4304451" y="3561104"/>
              <a:ext cx="870292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フローチャート : 論理積ゲート 65"/>
            <p:cNvSpPr/>
            <p:nvPr/>
          </p:nvSpPr>
          <p:spPr bwMode="auto">
            <a:xfrm rot="13882655">
              <a:off x="5600159" y="5452593"/>
              <a:ext cx="816571" cy="273579"/>
            </a:xfrm>
            <a:prstGeom prst="flowChartDelay">
              <a:avLst/>
            </a:prstGeom>
            <a:solidFill>
              <a:srgbClr val="00B0F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7" name="フローチャート : 論理積ゲート 66"/>
            <p:cNvSpPr/>
            <p:nvPr/>
          </p:nvSpPr>
          <p:spPr bwMode="auto">
            <a:xfrm rot="12879158">
              <a:off x="5868976" y="5262918"/>
              <a:ext cx="699317" cy="156266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8" name="フローチャート : 論理積ゲート 67"/>
            <p:cNvSpPr/>
            <p:nvPr/>
          </p:nvSpPr>
          <p:spPr bwMode="auto">
            <a:xfrm rot="12371990">
              <a:off x="5978646" y="5086893"/>
              <a:ext cx="557252" cy="142174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69" name="直線矢印コネクタ 68"/>
            <p:cNvCxnSpPr/>
            <p:nvPr/>
          </p:nvCxnSpPr>
          <p:spPr>
            <a:xfrm>
              <a:off x="5018223" y="4489582"/>
              <a:ext cx="835878" cy="58019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2" descr="\begin{align*}&#10; \overline b&#10;\end{align*}&#10;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819280" y="5285360"/>
              <a:ext cx="185336" cy="385933"/>
            </a:xfrm>
            <a:prstGeom prst="rect">
              <a:avLst/>
            </a:prstGeom>
            <a:noFill/>
          </p:spPr>
        </p:pic>
        <p:cxnSp>
          <p:nvCxnSpPr>
            <p:cNvPr id="71" name="直線矢印コネクタ 70"/>
            <p:cNvCxnSpPr/>
            <p:nvPr/>
          </p:nvCxnSpPr>
          <p:spPr>
            <a:xfrm rot="10800000" flipV="1">
              <a:off x="4391315" y="4562106"/>
              <a:ext cx="557252" cy="435146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 rot="5400000">
              <a:off x="4119382" y="5495364"/>
              <a:ext cx="265240" cy="139313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フローチャート : 論理積ゲート 72"/>
            <p:cNvSpPr/>
            <p:nvPr/>
          </p:nvSpPr>
          <p:spPr bwMode="auto">
            <a:xfrm rot="13288881">
              <a:off x="4342443" y="5710939"/>
              <a:ext cx="632238" cy="95638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4" name="フローチャート : 論理積ゲート 73"/>
            <p:cNvSpPr/>
            <p:nvPr/>
          </p:nvSpPr>
          <p:spPr bwMode="auto">
            <a:xfrm rot="12371990">
              <a:off x="4457265" y="5586583"/>
              <a:ext cx="564666" cy="119327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75" name="直線矢印コネクタ 74"/>
            <p:cNvCxnSpPr/>
            <p:nvPr/>
          </p:nvCxnSpPr>
          <p:spPr>
            <a:xfrm rot="10800000" flipV="1">
              <a:off x="3643306" y="3500438"/>
              <a:ext cx="603352" cy="428628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フローチャート : 論理積ゲート 75"/>
            <p:cNvSpPr/>
            <p:nvPr/>
          </p:nvSpPr>
          <p:spPr bwMode="auto">
            <a:xfrm rot="20790796">
              <a:off x="2716697" y="3881841"/>
              <a:ext cx="834029" cy="116493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7" name="フローチャート : 論理積ゲート 76"/>
            <p:cNvSpPr/>
            <p:nvPr/>
          </p:nvSpPr>
          <p:spPr bwMode="auto">
            <a:xfrm rot="20148488">
              <a:off x="2768950" y="4024696"/>
              <a:ext cx="835878" cy="95675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5" name="グループ化 48"/>
            <p:cNvGrpSpPr/>
            <p:nvPr/>
          </p:nvGrpSpPr>
          <p:grpSpPr>
            <a:xfrm>
              <a:off x="3157636" y="3881632"/>
              <a:ext cx="485670" cy="1058771"/>
              <a:chOff x="3157636" y="3881632"/>
              <a:chExt cx="485670" cy="1058771"/>
            </a:xfrm>
          </p:grpSpPr>
          <p:grpSp>
            <p:nvGrpSpPr>
              <p:cNvPr id="6" name="グループ化 82"/>
              <p:cNvGrpSpPr/>
              <p:nvPr/>
            </p:nvGrpSpPr>
            <p:grpSpPr>
              <a:xfrm>
                <a:off x="3157636" y="3881632"/>
                <a:ext cx="353061" cy="1058771"/>
                <a:chOff x="3157636" y="3881632"/>
                <a:chExt cx="353061" cy="1058771"/>
              </a:xfrm>
            </p:grpSpPr>
            <p:sp>
              <p:nvSpPr>
                <p:cNvPr id="81" name="フローチャート : 論理積ゲート 80"/>
                <p:cNvSpPr/>
                <p:nvPr/>
              </p:nvSpPr>
              <p:spPr bwMode="auto">
                <a:xfrm rot="18613759">
                  <a:off x="2804781" y="4234487"/>
                  <a:ext cx="1058771" cy="353061"/>
                </a:xfrm>
                <a:prstGeom prst="flowChartDelay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82" name="フローチャート : 論理積ゲート 81"/>
                <p:cNvSpPr/>
                <p:nvPr/>
              </p:nvSpPr>
              <p:spPr bwMode="auto">
                <a:xfrm rot="18613759">
                  <a:off x="2804781" y="4234487"/>
                  <a:ext cx="1058771" cy="353061"/>
                </a:xfrm>
                <a:prstGeom prst="flowChartDelay">
                  <a:avLst/>
                </a:prstGeom>
                <a:solidFill>
                  <a:srgbClr val="00B0F0">
                    <a:alpha val="6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pic>
            <p:nvPicPr>
              <p:cNvPr id="80" name="Picture 1" descr="\begin{align*}&#10; b&#10;\end{align*}&#10;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3499189" y="3996158"/>
                <a:ext cx="144117" cy="29009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0" name="円形吹き出し 109"/>
          <p:cNvSpPr/>
          <p:nvPr/>
        </p:nvSpPr>
        <p:spPr>
          <a:xfrm>
            <a:off x="0" y="928670"/>
            <a:ext cx="2071670" cy="857256"/>
          </a:xfrm>
          <a:prstGeom prst="wedgeEllipseCallout">
            <a:avLst>
              <a:gd name="adj1" fmla="val -4446"/>
              <a:gd name="adj2" fmla="val 1225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42844" y="1142984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Very high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7" name="グループ化 140"/>
          <p:cNvGrpSpPr/>
          <p:nvPr/>
        </p:nvGrpSpPr>
        <p:grpSpPr>
          <a:xfrm>
            <a:off x="3071801" y="1928802"/>
            <a:ext cx="2780565" cy="2328936"/>
            <a:chOff x="4571999" y="1500174"/>
            <a:chExt cx="2780565" cy="2328936"/>
          </a:xfrm>
        </p:grpSpPr>
        <p:grpSp>
          <p:nvGrpSpPr>
            <p:cNvPr id="8" name="グループ化 136"/>
            <p:cNvGrpSpPr/>
            <p:nvPr/>
          </p:nvGrpSpPr>
          <p:grpSpPr>
            <a:xfrm>
              <a:off x="4571999" y="1500174"/>
              <a:ext cx="2780565" cy="2154548"/>
              <a:chOff x="4572000" y="1500174"/>
              <a:chExt cx="3286148" cy="2546304"/>
            </a:xfrm>
          </p:grpSpPr>
          <p:pic>
            <p:nvPicPr>
              <p:cNvPr id="32769" name="Picture 1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5000628" y="1500174"/>
                <a:ext cx="2857520" cy="2546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1" name="正方形/長方形 130"/>
              <p:cNvSpPr/>
              <p:nvPr/>
            </p:nvSpPr>
            <p:spPr>
              <a:xfrm>
                <a:off x="4572000" y="2214554"/>
                <a:ext cx="57150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9" name="テキスト ボックス 138"/>
            <p:cNvSpPr txBox="1"/>
            <p:nvPr/>
          </p:nvSpPr>
          <p:spPr>
            <a:xfrm>
              <a:off x="5857884" y="3429000"/>
              <a:ext cx="1019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err="1" smtClean="0"/>
                <a:t>p</a:t>
              </a:r>
              <a:r>
                <a:rPr kumimoji="1" lang="en-US" altLang="ja-JP" sz="2000" b="1" baseline="-25000" dirty="0" err="1" smtClean="0"/>
                <a:t>T</a:t>
              </a:r>
              <a:r>
                <a:rPr kumimoji="1" lang="en-US" altLang="ja-JP" sz="2000" b="1" dirty="0" smtClean="0"/>
                <a:t>(max)</a:t>
              </a:r>
              <a:endParaRPr kumimoji="1" lang="ja-JP" altLang="en-US" sz="2000" b="1" dirty="0"/>
            </a:p>
          </p:txBody>
        </p:sp>
      </p:grpSp>
      <p:sp>
        <p:nvSpPr>
          <p:cNvPr id="143" name="テキスト ボックス 142"/>
          <p:cNvSpPr txBox="1"/>
          <p:nvPr/>
        </p:nvSpPr>
        <p:spPr>
          <a:xfrm>
            <a:off x="3357554" y="1285860"/>
            <a:ext cx="29761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The highest </a:t>
            </a:r>
            <a:r>
              <a:rPr kumimoji="1" lang="en-US" altLang="ja-JP" sz="2000" b="1" dirty="0" err="1" smtClean="0"/>
              <a:t>pT</a:t>
            </a:r>
            <a:r>
              <a:rPr kumimoji="1" lang="en-US" altLang="ja-JP" sz="2000" b="1" dirty="0" smtClean="0"/>
              <a:t> in an event</a:t>
            </a:r>
          </a:p>
          <a:p>
            <a:pPr algn="ctr"/>
            <a:r>
              <a:rPr lang="en-US" altLang="ja-JP" dirty="0" smtClean="0"/>
              <a:t>(The highest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 is not </a:t>
            </a:r>
            <a:r>
              <a:rPr lang="en-US" altLang="ja-JP" i="1" dirty="0" smtClean="0"/>
              <a:t>b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4" name="フリーフォーム 143"/>
          <p:cNvSpPr/>
          <p:nvPr/>
        </p:nvSpPr>
        <p:spPr>
          <a:xfrm>
            <a:off x="9490229" y="33735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テキスト ボックス 144"/>
          <p:cNvSpPr txBox="1"/>
          <p:nvPr/>
        </p:nvSpPr>
        <p:spPr>
          <a:xfrm rot="16200000">
            <a:off x="2385205" y="2715356"/>
            <a:ext cx="21160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Events/40GeV/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1fb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</a:rPr>
              <a:t>-1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363876" y="1785926"/>
            <a:ext cx="106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SUSY c</a:t>
            </a:r>
            <a:r>
              <a:rPr kumimoji="1" lang="en-US" altLang="ja-JP" dirty="0" smtClean="0"/>
              <a:t>ut:</a:t>
            </a:r>
            <a:endParaRPr kumimoji="1" lang="ja-JP" altLang="en-US" dirty="0"/>
          </a:p>
        </p:txBody>
      </p:sp>
      <p:grpSp>
        <p:nvGrpSpPr>
          <p:cNvPr id="9" name="グループ化 67"/>
          <p:cNvGrpSpPr/>
          <p:nvPr/>
        </p:nvGrpSpPr>
        <p:grpSpPr>
          <a:xfrm>
            <a:off x="6357982" y="2143116"/>
            <a:ext cx="2786050" cy="1725095"/>
            <a:chOff x="-71438" y="4226960"/>
            <a:chExt cx="2786050" cy="1725095"/>
          </a:xfrm>
        </p:grpSpPr>
        <p:pic>
          <p:nvPicPr>
            <p:cNvPr id="112" name="Picture 8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-71438" y="4226960"/>
              <a:ext cx="2736848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3" name="Picture 10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-32" y="5298530"/>
              <a:ext cx="2714644" cy="65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4" name="テキスト ボックス 113"/>
          <p:cNvSpPr txBox="1"/>
          <p:nvPr/>
        </p:nvSpPr>
        <p:spPr>
          <a:xfrm>
            <a:off x="7000892" y="1285860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--- C</a:t>
            </a:r>
            <a:r>
              <a:rPr kumimoji="1" lang="en-US" altLang="ja-JP" sz="2400" b="1" dirty="0" smtClean="0"/>
              <a:t>ut</a:t>
            </a:r>
            <a:r>
              <a:rPr lang="en-US" altLang="ja-JP" sz="2400" b="1" dirty="0" smtClean="0"/>
              <a:t> ---</a:t>
            </a:r>
            <a:endParaRPr kumimoji="1" lang="ja-JP" altLang="en-US" sz="2400" b="1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429420" y="3857628"/>
            <a:ext cx="1347785" cy="3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正方形/長方形 115"/>
          <p:cNvSpPr/>
          <p:nvPr/>
        </p:nvSpPr>
        <p:spPr>
          <a:xfrm>
            <a:off x="6357982" y="1785926"/>
            <a:ext cx="2714612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939784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The highest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p</a:t>
            </a:r>
            <a:r>
              <a:rPr kumimoji="1" lang="en-US" altLang="ja-JP" b="1" baseline="-25000" dirty="0" err="1" smtClean="0">
                <a:solidFill>
                  <a:srgbClr val="0000FF"/>
                </a:solidFill>
              </a:rPr>
              <a:t>T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jet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348" y="1235903"/>
            <a:ext cx="1722387" cy="48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正方形/長方形 83"/>
          <p:cNvSpPr/>
          <p:nvPr/>
        </p:nvSpPr>
        <p:spPr>
          <a:xfrm>
            <a:off x="2013432" y="1613182"/>
            <a:ext cx="498565" cy="3427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1514846" y="4900909"/>
            <a:ext cx="226630" cy="3125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1242890" y="4900909"/>
            <a:ext cx="226630" cy="3125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1242890" y="5385983"/>
            <a:ext cx="271956" cy="3233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2013432" y="4469731"/>
            <a:ext cx="271956" cy="3233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2013432" y="3822966"/>
            <a:ext cx="271956" cy="3772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" name="Picture 5" descr="\begin{align*}&#10;   \widetilde \chi_1^0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8216" y="5402152"/>
            <a:ext cx="181304" cy="253317"/>
          </a:xfrm>
          <a:prstGeom prst="rect">
            <a:avLst/>
          </a:prstGeom>
          <a:noFill/>
        </p:spPr>
      </p:pic>
      <p:pic>
        <p:nvPicPr>
          <p:cNvPr id="93" name="Picture 6" descr="\begin{align*}&#10;   \widetilde \chi_2^0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8216" y="4917077"/>
            <a:ext cx="181304" cy="253317"/>
          </a:xfrm>
          <a:prstGeom prst="rect">
            <a:avLst/>
          </a:prstGeom>
          <a:noFill/>
        </p:spPr>
      </p:pic>
      <p:pic>
        <p:nvPicPr>
          <p:cNvPr id="94" name="Picture 7" descr="\begin{align*}&#10;   \widetilde \chi_3^0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8216" y="4200246"/>
            <a:ext cx="135978" cy="189987"/>
          </a:xfrm>
          <a:prstGeom prst="rect">
            <a:avLst/>
          </a:prstGeom>
          <a:noFill/>
        </p:spPr>
      </p:pic>
      <p:pic>
        <p:nvPicPr>
          <p:cNvPr id="95" name="Picture 8" descr="\begin{align*}&#10;   \widetilde \chi_4^0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8216" y="3984657"/>
            <a:ext cx="135977" cy="185353"/>
          </a:xfrm>
          <a:prstGeom prst="rect">
            <a:avLst/>
          </a:prstGeom>
          <a:noFill/>
        </p:spPr>
      </p:pic>
      <p:pic>
        <p:nvPicPr>
          <p:cNvPr id="96" name="Picture 9" descr="\begin{align*}&#10;   \widetilde \chi_1^{\pm}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14846" y="4895411"/>
            <a:ext cx="226629" cy="274983"/>
          </a:xfrm>
          <a:prstGeom prst="rect">
            <a:avLst/>
          </a:prstGeom>
          <a:noFill/>
        </p:spPr>
      </p:pic>
      <p:pic>
        <p:nvPicPr>
          <p:cNvPr id="97" name="Picture 10" descr="\begin{align*}&#10;   \widetilde \chi_2^{\pm}&#10;\end{align*}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69521" y="4198968"/>
            <a:ext cx="165831" cy="201215"/>
          </a:xfrm>
          <a:prstGeom prst="rect">
            <a:avLst/>
          </a:prstGeom>
          <a:noFill/>
        </p:spPr>
      </p:pic>
      <p:pic>
        <p:nvPicPr>
          <p:cNvPr id="98" name="Picture 11" descr="\begin{align*}&#10;   \widetilde t_1&#10;\end{align*}&#10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8758" y="4502070"/>
            <a:ext cx="166882" cy="291044"/>
          </a:xfrm>
          <a:prstGeom prst="rect">
            <a:avLst/>
          </a:prstGeom>
          <a:noFill/>
        </p:spPr>
      </p:pic>
      <p:pic>
        <p:nvPicPr>
          <p:cNvPr id="99" name="Picture 12" descr="\begin{align*}&#10;   \widetilde \tau_1&#10;\end{align*}&#10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7643" y="4847011"/>
            <a:ext cx="117092" cy="161691"/>
          </a:xfrm>
          <a:prstGeom prst="rect">
            <a:avLst/>
          </a:prstGeom>
          <a:noFill/>
        </p:spPr>
      </p:pic>
      <p:pic>
        <p:nvPicPr>
          <p:cNvPr id="100" name="Picture 13" descr="\begin{align*}&#10;   \widetilde \tau_2&#10;\end{align*}&#10;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43164" y="2345285"/>
            <a:ext cx="135978" cy="181903"/>
          </a:xfrm>
          <a:prstGeom prst="rect">
            <a:avLst/>
          </a:prstGeom>
          <a:noFill/>
        </p:spPr>
      </p:pic>
      <p:pic>
        <p:nvPicPr>
          <p:cNvPr id="101" name="Picture 14" descr="\begin{align*}&#10;   \widetilde b_1&#10;\end{align*}&#10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8758" y="3876864"/>
            <a:ext cx="181304" cy="298019"/>
          </a:xfrm>
          <a:prstGeom prst="rect">
            <a:avLst/>
          </a:prstGeom>
          <a:noFill/>
        </p:spPr>
      </p:pic>
      <p:pic>
        <p:nvPicPr>
          <p:cNvPr id="102" name="Picture 15" descr="\begin{align*}&#10;   \widetilde t_2&#10;\end{align*}&#10;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8758" y="3579352"/>
            <a:ext cx="112408" cy="189717"/>
          </a:xfrm>
          <a:prstGeom prst="rect">
            <a:avLst/>
          </a:prstGeom>
          <a:noFill/>
        </p:spPr>
      </p:pic>
      <p:pic>
        <p:nvPicPr>
          <p:cNvPr id="103" name="Picture 18" descr="\begin{align*}&#10;   \widetilde b_2&#10;\end{align*}&#10;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8758" y="1990463"/>
            <a:ext cx="135014" cy="215589"/>
          </a:xfrm>
          <a:prstGeom prst="rect">
            <a:avLst/>
          </a:prstGeom>
          <a:noFill/>
        </p:spPr>
      </p:pic>
      <p:pic>
        <p:nvPicPr>
          <p:cNvPr id="104" name="Picture 19" descr="\begin{align*}&#10;   \widetilde l&#10;\end{align*}&#10;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13432" y="2345285"/>
            <a:ext cx="90651" cy="184149"/>
          </a:xfrm>
          <a:prstGeom prst="rect">
            <a:avLst/>
          </a:prstGeom>
          <a:noFill/>
        </p:spPr>
      </p:pic>
      <p:pic>
        <p:nvPicPr>
          <p:cNvPr id="105" name="Picture 20" descr="\begin{align*}&#10;   \widetilde e_R&#10;\end{align*}&#10;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609" y="2345286"/>
            <a:ext cx="154017" cy="153328"/>
          </a:xfrm>
          <a:prstGeom prst="rect">
            <a:avLst/>
          </a:prstGeom>
          <a:noFill/>
        </p:spPr>
      </p:pic>
      <p:pic>
        <p:nvPicPr>
          <p:cNvPr id="106" name="Picture 21" descr="\begin{align*}&#10;   \widetilde q_{L,R}&#10;\end{align*}&#10;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0630" y="1667079"/>
            <a:ext cx="426062" cy="283713"/>
          </a:xfrm>
          <a:prstGeom prst="rect">
            <a:avLst/>
          </a:prstGeom>
          <a:noFill/>
        </p:spPr>
      </p:pic>
      <p:pic>
        <p:nvPicPr>
          <p:cNvPr id="107" name="Picture 22" descr="\begin{align*}&#10;   [\rm GeV]&#10;\end{align*}&#10;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19572" y="1367544"/>
            <a:ext cx="444190" cy="231082"/>
          </a:xfrm>
          <a:prstGeom prst="rect">
            <a:avLst/>
          </a:prstGeom>
          <a:noFill/>
        </p:spPr>
      </p:pic>
      <p:pic>
        <p:nvPicPr>
          <p:cNvPr id="108" name="Picture 23" descr="\begin{align*}&#10;   h&#10;\end{align*}&#10;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058758" y="5385984"/>
            <a:ext cx="86300" cy="141713"/>
          </a:xfrm>
          <a:prstGeom prst="rect">
            <a:avLst/>
          </a:prstGeom>
          <a:noFill/>
        </p:spPr>
      </p:pic>
      <p:sp>
        <p:nvSpPr>
          <p:cNvPr id="60" name="テキスト ボックス 59"/>
          <p:cNvSpPr txBox="1"/>
          <p:nvPr/>
        </p:nvSpPr>
        <p:spPr>
          <a:xfrm>
            <a:off x="1168809" y="5572116"/>
            <a:ext cx="434459" cy="382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LSP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1" name="直線矢印コネクタ 60"/>
          <p:cNvCxnSpPr/>
          <p:nvPr/>
        </p:nvCxnSpPr>
        <p:spPr>
          <a:xfrm rot="5400000">
            <a:off x="1115076" y="2349183"/>
            <a:ext cx="1301406" cy="497475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endCxn id="63" idx="3"/>
          </p:cNvCxnSpPr>
          <p:nvPr/>
        </p:nvCxnSpPr>
        <p:spPr>
          <a:xfrm rot="10800000" flipV="1">
            <a:off x="1499042" y="1947215"/>
            <a:ext cx="494033" cy="234054"/>
          </a:xfrm>
          <a:prstGeom prst="straightConnector1">
            <a:avLst/>
          </a:prstGeom>
          <a:ln w="762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フローチャート : 論理積ゲート 62"/>
          <p:cNvSpPr/>
          <p:nvPr/>
        </p:nvSpPr>
        <p:spPr bwMode="auto">
          <a:xfrm rot="20103418">
            <a:off x="-31" y="2368907"/>
            <a:ext cx="1572404" cy="382048"/>
          </a:xfrm>
          <a:prstGeom prst="flowChartDelay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64" name="Picture 26" descr="\begin{align*}&#10;q&#10;\end{align*}&#10;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65874" y="2183837"/>
            <a:ext cx="105273" cy="1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直線矢印コネクタ 64"/>
          <p:cNvCxnSpPr/>
          <p:nvPr/>
        </p:nvCxnSpPr>
        <p:spPr>
          <a:xfrm rot="16200000" flipH="1">
            <a:off x="1410850" y="3709743"/>
            <a:ext cx="709857" cy="497475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フローチャート : 論理積ゲート 65"/>
          <p:cNvSpPr/>
          <p:nvPr/>
        </p:nvSpPr>
        <p:spPr bwMode="auto">
          <a:xfrm rot="13882655">
            <a:off x="2338949" y="5231084"/>
            <a:ext cx="666040" cy="195386"/>
          </a:xfrm>
          <a:prstGeom prst="flowChartDelay">
            <a:avLst/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7" name="フローチャート : 論理積ゲート 66"/>
          <p:cNvSpPr/>
          <p:nvPr/>
        </p:nvSpPr>
        <p:spPr bwMode="auto">
          <a:xfrm rot="12879158">
            <a:off x="2572363" y="5062495"/>
            <a:ext cx="499440" cy="127459"/>
          </a:xfrm>
          <a:prstGeom prst="flowChartDelay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8" name="フローチャート : 論理積ゲート 67"/>
          <p:cNvSpPr/>
          <p:nvPr/>
        </p:nvSpPr>
        <p:spPr bwMode="auto">
          <a:xfrm rot="12371990">
            <a:off x="2650687" y="4918919"/>
            <a:ext cx="397980" cy="115965"/>
          </a:xfrm>
          <a:prstGeom prst="flowChartDelay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1964769" y="4431720"/>
            <a:ext cx="596970" cy="473239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 descr="\begin{align*}&#10; \overline b&#10;\end{align*}&#10;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536871" y="5080799"/>
            <a:ext cx="132364" cy="314788"/>
          </a:xfrm>
          <a:prstGeom prst="rect">
            <a:avLst/>
          </a:prstGeom>
          <a:noFill/>
        </p:spPr>
      </p:pic>
      <p:cxnSp>
        <p:nvCxnSpPr>
          <p:cNvPr id="71" name="直線矢印コネクタ 70"/>
          <p:cNvCxnSpPr/>
          <p:nvPr/>
        </p:nvCxnSpPr>
        <p:spPr>
          <a:xfrm rot="10800000" flipV="1">
            <a:off x="1517042" y="4490874"/>
            <a:ext cx="397980" cy="354929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rot="5400000">
            <a:off x="1309375" y="5259158"/>
            <a:ext cx="216344" cy="9949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フローチャート : 論理積ゲート 72"/>
          <p:cNvSpPr/>
          <p:nvPr/>
        </p:nvSpPr>
        <p:spPr bwMode="auto">
          <a:xfrm rot="13288881">
            <a:off x="1482138" y="5427925"/>
            <a:ext cx="451534" cy="78008"/>
          </a:xfrm>
          <a:prstGeom prst="flowChartDelay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4" name="フローチャート : 論理積ゲート 73"/>
          <p:cNvSpPr/>
          <p:nvPr/>
        </p:nvSpPr>
        <p:spPr bwMode="auto">
          <a:xfrm rot="12371990">
            <a:off x="1564142" y="5326493"/>
            <a:ext cx="403275" cy="97330"/>
          </a:xfrm>
          <a:prstGeom prst="flowChartDelay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75" name="直線矢印コネクタ 74"/>
          <p:cNvCxnSpPr/>
          <p:nvPr/>
        </p:nvCxnSpPr>
        <p:spPr>
          <a:xfrm rot="10800000" flipV="1">
            <a:off x="982826" y="3624920"/>
            <a:ext cx="430904" cy="34961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フローチャート : 論理積ゲート 75"/>
          <p:cNvSpPr/>
          <p:nvPr/>
        </p:nvSpPr>
        <p:spPr bwMode="auto">
          <a:xfrm rot="20790796">
            <a:off x="321058" y="3936013"/>
            <a:ext cx="595649" cy="95018"/>
          </a:xfrm>
          <a:prstGeom prst="flowChartDelay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7" name="フローチャート : 論理積ゲート 76"/>
          <p:cNvSpPr/>
          <p:nvPr/>
        </p:nvSpPr>
        <p:spPr bwMode="auto">
          <a:xfrm rot="20148488">
            <a:off x="358376" y="4052533"/>
            <a:ext cx="596970" cy="78038"/>
          </a:xfrm>
          <a:prstGeom prst="flowChartDelay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3" name="グループ化 48"/>
          <p:cNvGrpSpPr/>
          <p:nvPr/>
        </p:nvGrpSpPr>
        <p:grpSpPr>
          <a:xfrm>
            <a:off x="635969" y="3935843"/>
            <a:ext cx="346857" cy="863591"/>
            <a:chOff x="3157636" y="3881632"/>
            <a:chExt cx="485670" cy="1058771"/>
          </a:xfrm>
        </p:grpSpPr>
        <p:grpSp>
          <p:nvGrpSpPr>
            <p:cNvPr id="4" name="グループ化 82"/>
            <p:cNvGrpSpPr/>
            <p:nvPr/>
          </p:nvGrpSpPr>
          <p:grpSpPr>
            <a:xfrm>
              <a:off x="3157636" y="3881632"/>
              <a:ext cx="353061" cy="1058771"/>
              <a:chOff x="3157636" y="3881632"/>
              <a:chExt cx="353061" cy="1058771"/>
            </a:xfrm>
          </p:grpSpPr>
          <p:sp>
            <p:nvSpPr>
              <p:cNvPr id="81" name="フローチャート : 論理積ゲート 80"/>
              <p:cNvSpPr/>
              <p:nvPr/>
            </p:nvSpPr>
            <p:spPr bwMode="auto">
              <a:xfrm rot="18613759">
                <a:off x="2804781" y="4234487"/>
                <a:ext cx="1058771" cy="353061"/>
              </a:xfrm>
              <a:prstGeom prst="flowChartDelay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82" name="フローチャート : 論理積ゲート 81"/>
              <p:cNvSpPr/>
              <p:nvPr/>
            </p:nvSpPr>
            <p:spPr bwMode="auto">
              <a:xfrm rot="18613759">
                <a:off x="2804781" y="4234487"/>
                <a:ext cx="1058771" cy="353061"/>
              </a:xfrm>
              <a:prstGeom prst="flowChartDelay">
                <a:avLst/>
              </a:prstGeom>
              <a:solidFill>
                <a:srgbClr val="00B0F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pic>
          <p:nvPicPr>
            <p:cNvPr id="80" name="Picture 1" descr="\begin{align*}&#10; b&#10;\end{align*}&#10;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499189" y="3996158"/>
              <a:ext cx="144117" cy="290098"/>
            </a:xfrm>
            <a:prstGeom prst="rect">
              <a:avLst/>
            </a:prstGeom>
            <a:noFill/>
          </p:spPr>
        </p:pic>
      </p:grpSp>
      <p:sp>
        <p:nvSpPr>
          <p:cNvPr id="110" name="円形吹き出し 109"/>
          <p:cNvSpPr/>
          <p:nvPr/>
        </p:nvSpPr>
        <p:spPr>
          <a:xfrm>
            <a:off x="0" y="928670"/>
            <a:ext cx="2071670" cy="857256"/>
          </a:xfrm>
          <a:prstGeom prst="wedgeEllipseCallout">
            <a:avLst>
              <a:gd name="adj1" fmla="val -4446"/>
              <a:gd name="adj2" fmla="val 1225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42844" y="1142984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Very high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3357554" y="1285860"/>
            <a:ext cx="29761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The highest </a:t>
            </a:r>
            <a:r>
              <a:rPr kumimoji="1" lang="en-US" altLang="ja-JP" sz="2000" b="1" dirty="0" err="1" smtClean="0"/>
              <a:t>pT</a:t>
            </a:r>
            <a:r>
              <a:rPr kumimoji="1" lang="en-US" altLang="ja-JP" sz="2000" b="1" dirty="0" smtClean="0"/>
              <a:t> in an event</a:t>
            </a:r>
          </a:p>
          <a:p>
            <a:pPr algn="ctr"/>
            <a:r>
              <a:rPr lang="en-US" altLang="ja-JP" dirty="0" smtClean="0"/>
              <a:t>(The highest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 is not </a:t>
            </a:r>
            <a:r>
              <a:rPr lang="en-US" altLang="ja-JP" i="1" dirty="0" smtClean="0"/>
              <a:t>b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4" name="フリーフォーム 143"/>
          <p:cNvSpPr/>
          <p:nvPr/>
        </p:nvSpPr>
        <p:spPr>
          <a:xfrm>
            <a:off x="9490229" y="33735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/>
          <p:cNvSpPr/>
          <p:nvPr/>
        </p:nvSpPr>
        <p:spPr>
          <a:xfrm>
            <a:off x="0" y="3643314"/>
            <a:ext cx="3242144" cy="2500330"/>
          </a:xfrm>
          <a:custGeom>
            <a:avLst/>
            <a:gdLst>
              <a:gd name="connsiteX0" fmla="*/ 71021 w 3205285"/>
              <a:gd name="connsiteY0" fmla="*/ 150920 h 2183907"/>
              <a:gd name="connsiteX1" fmla="*/ 159798 w 3205285"/>
              <a:gd name="connsiteY1" fmla="*/ 124287 h 2183907"/>
              <a:gd name="connsiteX2" fmla="*/ 195308 w 3205285"/>
              <a:gd name="connsiteY2" fmla="*/ 106532 h 2183907"/>
              <a:gd name="connsiteX3" fmla="*/ 230819 w 3205285"/>
              <a:gd name="connsiteY3" fmla="*/ 97654 h 2183907"/>
              <a:gd name="connsiteX4" fmla="*/ 257452 w 3205285"/>
              <a:gd name="connsiteY4" fmla="*/ 88777 h 2183907"/>
              <a:gd name="connsiteX5" fmla="*/ 328473 w 3205285"/>
              <a:gd name="connsiteY5" fmla="*/ 53266 h 2183907"/>
              <a:gd name="connsiteX6" fmla="*/ 381740 w 3205285"/>
              <a:gd name="connsiteY6" fmla="*/ 35511 h 2183907"/>
              <a:gd name="connsiteX7" fmla="*/ 426128 w 3205285"/>
              <a:gd name="connsiteY7" fmla="*/ 26633 h 2183907"/>
              <a:gd name="connsiteX8" fmla="*/ 452761 w 3205285"/>
              <a:gd name="connsiteY8" fmla="*/ 17755 h 2183907"/>
              <a:gd name="connsiteX9" fmla="*/ 506027 w 3205285"/>
              <a:gd name="connsiteY9" fmla="*/ 8878 h 2183907"/>
              <a:gd name="connsiteX10" fmla="*/ 550415 w 3205285"/>
              <a:gd name="connsiteY10" fmla="*/ 0 h 2183907"/>
              <a:gd name="connsiteX11" fmla="*/ 683580 w 3205285"/>
              <a:gd name="connsiteY11" fmla="*/ 8878 h 2183907"/>
              <a:gd name="connsiteX12" fmla="*/ 763479 w 3205285"/>
              <a:gd name="connsiteY12" fmla="*/ 44388 h 2183907"/>
              <a:gd name="connsiteX13" fmla="*/ 816745 w 3205285"/>
              <a:gd name="connsiteY13" fmla="*/ 71021 h 2183907"/>
              <a:gd name="connsiteX14" fmla="*/ 834501 w 3205285"/>
              <a:gd name="connsiteY14" fmla="*/ 88777 h 2183907"/>
              <a:gd name="connsiteX15" fmla="*/ 914400 w 3205285"/>
              <a:gd name="connsiteY15" fmla="*/ 133165 h 2183907"/>
              <a:gd name="connsiteX16" fmla="*/ 958788 w 3205285"/>
              <a:gd name="connsiteY16" fmla="*/ 168676 h 2183907"/>
              <a:gd name="connsiteX17" fmla="*/ 1012054 w 3205285"/>
              <a:gd name="connsiteY17" fmla="*/ 204186 h 2183907"/>
              <a:gd name="connsiteX18" fmla="*/ 1029809 w 3205285"/>
              <a:gd name="connsiteY18" fmla="*/ 221942 h 2183907"/>
              <a:gd name="connsiteX19" fmla="*/ 1056442 w 3205285"/>
              <a:gd name="connsiteY19" fmla="*/ 230819 h 2183907"/>
              <a:gd name="connsiteX20" fmla="*/ 1100831 w 3205285"/>
              <a:gd name="connsiteY20" fmla="*/ 266330 h 2183907"/>
              <a:gd name="connsiteX21" fmla="*/ 1145219 w 3205285"/>
              <a:gd name="connsiteY21" fmla="*/ 301841 h 2183907"/>
              <a:gd name="connsiteX22" fmla="*/ 1171852 w 3205285"/>
              <a:gd name="connsiteY22" fmla="*/ 355107 h 2183907"/>
              <a:gd name="connsiteX23" fmla="*/ 1225118 w 3205285"/>
              <a:gd name="connsiteY23" fmla="*/ 408373 h 2183907"/>
              <a:gd name="connsiteX24" fmla="*/ 1242873 w 3205285"/>
              <a:gd name="connsiteY24" fmla="*/ 435006 h 2183907"/>
              <a:gd name="connsiteX25" fmla="*/ 1278384 w 3205285"/>
              <a:gd name="connsiteY25" fmla="*/ 470517 h 2183907"/>
              <a:gd name="connsiteX26" fmla="*/ 1287262 w 3205285"/>
              <a:gd name="connsiteY26" fmla="*/ 506027 h 2183907"/>
              <a:gd name="connsiteX27" fmla="*/ 1322773 w 3205285"/>
              <a:gd name="connsiteY27" fmla="*/ 559293 h 2183907"/>
              <a:gd name="connsiteX28" fmla="*/ 1340528 w 3205285"/>
              <a:gd name="connsiteY28" fmla="*/ 612559 h 2183907"/>
              <a:gd name="connsiteX29" fmla="*/ 1358283 w 3205285"/>
              <a:gd name="connsiteY29" fmla="*/ 674703 h 2183907"/>
              <a:gd name="connsiteX30" fmla="*/ 1340528 w 3205285"/>
              <a:gd name="connsiteY30" fmla="*/ 727969 h 2183907"/>
              <a:gd name="connsiteX31" fmla="*/ 1349406 w 3205285"/>
              <a:gd name="connsiteY31" fmla="*/ 878889 h 2183907"/>
              <a:gd name="connsiteX32" fmla="*/ 1367161 w 3205285"/>
              <a:gd name="connsiteY32" fmla="*/ 949911 h 2183907"/>
              <a:gd name="connsiteX33" fmla="*/ 1411549 w 3205285"/>
              <a:gd name="connsiteY33" fmla="*/ 1047565 h 2183907"/>
              <a:gd name="connsiteX34" fmla="*/ 1429305 w 3205285"/>
              <a:gd name="connsiteY34" fmla="*/ 1065320 h 2183907"/>
              <a:gd name="connsiteX35" fmla="*/ 1447060 w 3205285"/>
              <a:gd name="connsiteY35" fmla="*/ 1091953 h 2183907"/>
              <a:gd name="connsiteX36" fmla="*/ 1491448 w 3205285"/>
              <a:gd name="connsiteY36" fmla="*/ 1136342 h 2183907"/>
              <a:gd name="connsiteX37" fmla="*/ 1509204 w 3205285"/>
              <a:gd name="connsiteY37" fmla="*/ 1154097 h 2183907"/>
              <a:gd name="connsiteX38" fmla="*/ 1553592 w 3205285"/>
              <a:gd name="connsiteY38" fmla="*/ 1207363 h 2183907"/>
              <a:gd name="connsiteX39" fmla="*/ 1562470 w 3205285"/>
              <a:gd name="connsiteY39" fmla="*/ 1233996 h 2183907"/>
              <a:gd name="connsiteX40" fmla="*/ 1589103 w 3205285"/>
              <a:gd name="connsiteY40" fmla="*/ 1251751 h 2183907"/>
              <a:gd name="connsiteX41" fmla="*/ 1606858 w 3205285"/>
              <a:gd name="connsiteY41" fmla="*/ 1269507 h 2183907"/>
              <a:gd name="connsiteX42" fmla="*/ 1677879 w 3205285"/>
              <a:gd name="connsiteY42" fmla="*/ 1287262 h 2183907"/>
              <a:gd name="connsiteX43" fmla="*/ 1748901 w 3205285"/>
              <a:gd name="connsiteY43" fmla="*/ 1278385 h 2183907"/>
              <a:gd name="connsiteX44" fmla="*/ 1784411 w 3205285"/>
              <a:gd name="connsiteY44" fmla="*/ 1269507 h 2183907"/>
              <a:gd name="connsiteX45" fmla="*/ 1890943 w 3205285"/>
              <a:gd name="connsiteY45" fmla="*/ 1260629 h 2183907"/>
              <a:gd name="connsiteX46" fmla="*/ 1926454 w 3205285"/>
              <a:gd name="connsiteY46" fmla="*/ 1251751 h 2183907"/>
              <a:gd name="connsiteX47" fmla="*/ 2006353 w 3205285"/>
              <a:gd name="connsiteY47" fmla="*/ 1233996 h 2183907"/>
              <a:gd name="connsiteX48" fmla="*/ 2032986 w 3205285"/>
              <a:gd name="connsiteY48" fmla="*/ 1225118 h 2183907"/>
              <a:gd name="connsiteX49" fmla="*/ 2121763 w 3205285"/>
              <a:gd name="connsiteY49" fmla="*/ 1198485 h 2183907"/>
              <a:gd name="connsiteX50" fmla="*/ 2148396 w 3205285"/>
              <a:gd name="connsiteY50" fmla="*/ 1189608 h 2183907"/>
              <a:gd name="connsiteX51" fmla="*/ 2183907 w 3205285"/>
              <a:gd name="connsiteY51" fmla="*/ 1171852 h 2183907"/>
              <a:gd name="connsiteX52" fmla="*/ 2263806 w 3205285"/>
              <a:gd name="connsiteY52" fmla="*/ 1127464 h 2183907"/>
              <a:gd name="connsiteX53" fmla="*/ 2343705 w 3205285"/>
              <a:gd name="connsiteY53" fmla="*/ 1065320 h 2183907"/>
              <a:gd name="connsiteX54" fmla="*/ 2370338 w 3205285"/>
              <a:gd name="connsiteY54" fmla="*/ 1056443 h 2183907"/>
              <a:gd name="connsiteX55" fmla="*/ 2441359 w 3205285"/>
              <a:gd name="connsiteY55" fmla="*/ 1020932 h 2183907"/>
              <a:gd name="connsiteX56" fmla="*/ 2467992 w 3205285"/>
              <a:gd name="connsiteY56" fmla="*/ 1012054 h 2183907"/>
              <a:gd name="connsiteX57" fmla="*/ 2512380 w 3205285"/>
              <a:gd name="connsiteY57" fmla="*/ 994299 h 2183907"/>
              <a:gd name="connsiteX58" fmla="*/ 2547891 w 3205285"/>
              <a:gd name="connsiteY58" fmla="*/ 985421 h 2183907"/>
              <a:gd name="connsiteX59" fmla="*/ 2583402 w 3205285"/>
              <a:gd name="connsiteY59" fmla="*/ 967666 h 2183907"/>
              <a:gd name="connsiteX60" fmla="*/ 2645545 w 3205285"/>
              <a:gd name="connsiteY60" fmla="*/ 949911 h 2183907"/>
              <a:gd name="connsiteX61" fmla="*/ 2823099 w 3205285"/>
              <a:gd name="connsiteY61" fmla="*/ 958788 h 2183907"/>
              <a:gd name="connsiteX62" fmla="*/ 2876365 w 3205285"/>
              <a:gd name="connsiteY62" fmla="*/ 976544 h 2183907"/>
              <a:gd name="connsiteX63" fmla="*/ 2902998 w 3205285"/>
              <a:gd name="connsiteY63" fmla="*/ 985421 h 2183907"/>
              <a:gd name="connsiteX64" fmla="*/ 2929631 w 3205285"/>
              <a:gd name="connsiteY64" fmla="*/ 1003177 h 2183907"/>
              <a:gd name="connsiteX65" fmla="*/ 2974019 w 3205285"/>
              <a:gd name="connsiteY65" fmla="*/ 1020932 h 2183907"/>
              <a:gd name="connsiteX66" fmla="*/ 3000652 w 3205285"/>
              <a:gd name="connsiteY66" fmla="*/ 1029810 h 2183907"/>
              <a:gd name="connsiteX67" fmla="*/ 3053918 w 3205285"/>
              <a:gd name="connsiteY67" fmla="*/ 1065320 h 2183907"/>
              <a:gd name="connsiteX68" fmla="*/ 3098307 w 3205285"/>
              <a:gd name="connsiteY68" fmla="*/ 1109709 h 2183907"/>
              <a:gd name="connsiteX69" fmla="*/ 3124940 w 3205285"/>
              <a:gd name="connsiteY69" fmla="*/ 1136342 h 2183907"/>
              <a:gd name="connsiteX70" fmla="*/ 3133817 w 3205285"/>
              <a:gd name="connsiteY70" fmla="*/ 1162975 h 2183907"/>
              <a:gd name="connsiteX71" fmla="*/ 3151573 w 3205285"/>
              <a:gd name="connsiteY71" fmla="*/ 1180730 h 2183907"/>
              <a:gd name="connsiteX72" fmla="*/ 3169328 w 3205285"/>
              <a:gd name="connsiteY72" fmla="*/ 1207363 h 2183907"/>
              <a:gd name="connsiteX73" fmla="*/ 3187083 w 3205285"/>
              <a:gd name="connsiteY73" fmla="*/ 1269507 h 2183907"/>
              <a:gd name="connsiteX74" fmla="*/ 3204839 w 3205285"/>
              <a:gd name="connsiteY74" fmla="*/ 1340528 h 2183907"/>
              <a:gd name="connsiteX75" fmla="*/ 3195961 w 3205285"/>
              <a:gd name="connsiteY75" fmla="*/ 1420427 h 2183907"/>
              <a:gd name="connsiteX76" fmla="*/ 3187083 w 3205285"/>
              <a:gd name="connsiteY76" fmla="*/ 1447060 h 2183907"/>
              <a:gd name="connsiteX77" fmla="*/ 3178206 w 3205285"/>
              <a:gd name="connsiteY77" fmla="*/ 1553592 h 2183907"/>
              <a:gd name="connsiteX78" fmla="*/ 3151573 w 3205285"/>
              <a:gd name="connsiteY78" fmla="*/ 1642369 h 2183907"/>
              <a:gd name="connsiteX79" fmla="*/ 3124940 w 3205285"/>
              <a:gd name="connsiteY79" fmla="*/ 1740023 h 2183907"/>
              <a:gd name="connsiteX80" fmla="*/ 3107184 w 3205285"/>
              <a:gd name="connsiteY80" fmla="*/ 1811045 h 2183907"/>
              <a:gd name="connsiteX81" fmla="*/ 3089429 w 3205285"/>
              <a:gd name="connsiteY81" fmla="*/ 1846555 h 2183907"/>
              <a:gd name="connsiteX82" fmla="*/ 3080551 w 3205285"/>
              <a:gd name="connsiteY82" fmla="*/ 1873188 h 2183907"/>
              <a:gd name="connsiteX83" fmla="*/ 3045040 w 3205285"/>
              <a:gd name="connsiteY83" fmla="*/ 1908699 h 2183907"/>
              <a:gd name="connsiteX84" fmla="*/ 3000652 w 3205285"/>
              <a:gd name="connsiteY84" fmla="*/ 1953087 h 2183907"/>
              <a:gd name="connsiteX85" fmla="*/ 2974019 w 3205285"/>
              <a:gd name="connsiteY85" fmla="*/ 1979720 h 2183907"/>
              <a:gd name="connsiteX86" fmla="*/ 2956264 w 3205285"/>
              <a:gd name="connsiteY86" fmla="*/ 1997476 h 2183907"/>
              <a:gd name="connsiteX87" fmla="*/ 2885242 w 3205285"/>
              <a:gd name="connsiteY87" fmla="*/ 2032986 h 2183907"/>
              <a:gd name="connsiteX88" fmla="*/ 2814221 w 3205285"/>
              <a:gd name="connsiteY88" fmla="*/ 2059619 h 2183907"/>
              <a:gd name="connsiteX89" fmla="*/ 2734322 w 3205285"/>
              <a:gd name="connsiteY89" fmla="*/ 2095130 h 2183907"/>
              <a:gd name="connsiteX90" fmla="*/ 2654423 w 3205285"/>
              <a:gd name="connsiteY90" fmla="*/ 2121763 h 2183907"/>
              <a:gd name="connsiteX91" fmla="*/ 2610035 w 3205285"/>
              <a:gd name="connsiteY91" fmla="*/ 2139518 h 2183907"/>
              <a:gd name="connsiteX92" fmla="*/ 2494625 w 3205285"/>
              <a:gd name="connsiteY92" fmla="*/ 2157274 h 2183907"/>
              <a:gd name="connsiteX93" fmla="*/ 2405848 w 3205285"/>
              <a:gd name="connsiteY93" fmla="*/ 2175029 h 2183907"/>
              <a:gd name="connsiteX94" fmla="*/ 2361460 w 3205285"/>
              <a:gd name="connsiteY94" fmla="*/ 2183907 h 2183907"/>
              <a:gd name="connsiteX95" fmla="*/ 2104007 w 3205285"/>
              <a:gd name="connsiteY95" fmla="*/ 2175029 h 2183907"/>
              <a:gd name="connsiteX96" fmla="*/ 2077374 w 3205285"/>
              <a:gd name="connsiteY96" fmla="*/ 2166151 h 2183907"/>
              <a:gd name="connsiteX97" fmla="*/ 2015231 w 3205285"/>
              <a:gd name="connsiteY97" fmla="*/ 2157274 h 2183907"/>
              <a:gd name="connsiteX98" fmla="*/ 1961965 w 3205285"/>
              <a:gd name="connsiteY98" fmla="*/ 2139518 h 2183907"/>
              <a:gd name="connsiteX99" fmla="*/ 1935332 w 3205285"/>
              <a:gd name="connsiteY99" fmla="*/ 2130641 h 2183907"/>
              <a:gd name="connsiteX100" fmla="*/ 1908699 w 3205285"/>
              <a:gd name="connsiteY100" fmla="*/ 2112885 h 2183907"/>
              <a:gd name="connsiteX101" fmla="*/ 1802167 w 3205285"/>
              <a:gd name="connsiteY101" fmla="*/ 2086252 h 2183907"/>
              <a:gd name="connsiteX102" fmla="*/ 1775534 w 3205285"/>
              <a:gd name="connsiteY102" fmla="*/ 2077375 h 2183907"/>
              <a:gd name="connsiteX103" fmla="*/ 1704512 w 3205285"/>
              <a:gd name="connsiteY103" fmla="*/ 2050742 h 2183907"/>
              <a:gd name="connsiteX104" fmla="*/ 1677879 w 3205285"/>
              <a:gd name="connsiteY104" fmla="*/ 2032986 h 2183907"/>
              <a:gd name="connsiteX105" fmla="*/ 1615736 w 3205285"/>
              <a:gd name="connsiteY105" fmla="*/ 2015231 h 2183907"/>
              <a:gd name="connsiteX106" fmla="*/ 1589103 w 3205285"/>
              <a:gd name="connsiteY106" fmla="*/ 1997476 h 2183907"/>
              <a:gd name="connsiteX107" fmla="*/ 1553592 w 3205285"/>
              <a:gd name="connsiteY107" fmla="*/ 1988598 h 2183907"/>
              <a:gd name="connsiteX108" fmla="*/ 1518081 w 3205285"/>
              <a:gd name="connsiteY108" fmla="*/ 1970843 h 2183907"/>
              <a:gd name="connsiteX109" fmla="*/ 1491448 w 3205285"/>
              <a:gd name="connsiteY109" fmla="*/ 1961965 h 2183907"/>
              <a:gd name="connsiteX110" fmla="*/ 1464815 w 3205285"/>
              <a:gd name="connsiteY110" fmla="*/ 1944210 h 2183907"/>
              <a:gd name="connsiteX111" fmla="*/ 1438182 w 3205285"/>
              <a:gd name="connsiteY111" fmla="*/ 1935332 h 2183907"/>
              <a:gd name="connsiteX112" fmla="*/ 1393794 w 3205285"/>
              <a:gd name="connsiteY112" fmla="*/ 1908699 h 2183907"/>
              <a:gd name="connsiteX113" fmla="*/ 1367161 w 3205285"/>
              <a:gd name="connsiteY113" fmla="*/ 1890944 h 2183907"/>
              <a:gd name="connsiteX114" fmla="*/ 1331650 w 3205285"/>
              <a:gd name="connsiteY114" fmla="*/ 1864311 h 2183907"/>
              <a:gd name="connsiteX115" fmla="*/ 1278384 w 3205285"/>
              <a:gd name="connsiteY115" fmla="*/ 1837678 h 2183907"/>
              <a:gd name="connsiteX116" fmla="*/ 1225118 w 3205285"/>
              <a:gd name="connsiteY116" fmla="*/ 1819922 h 2183907"/>
              <a:gd name="connsiteX117" fmla="*/ 1171852 w 3205285"/>
              <a:gd name="connsiteY117" fmla="*/ 1793289 h 2183907"/>
              <a:gd name="connsiteX118" fmla="*/ 1118586 w 3205285"/>
              <a:gd name="connsiteY118" fmla="*/ 1757779 h 2183907"/>
              <a:gd name="connsiteX119" fmla="*/ 1100831 w 3205285"/>
              <a:gd name="connsiteY119" fmla="*/ 1740023 h 2183907"/>
              <a:gd name="connsiteX120" fmla="*/ 1020932 w 3205285"/>
              <a:gd name="connsiteY120" fmla="*/ 1695635 h 2183907"/>
              <a:gd name="connsiteX121" fmla="*/ 976543 w 3205285"/>
              <a:gd name="connsiteY121" fmla="*/ 1660124 h 2183907"/>
              <a:gd name="connsiteX122" fmla="*/ 941033 w 3205285"/>
              <a:gd name="connsiteY122" fmla="*/ 1642369 h 2183907"/>
              <a:gd name="connsiteX123" fmla="*/ 878889 w 3205285"/>
              <a:gd name="connsiteY123" fmla="*/ 1597981 h 2183907"/>
              <a:gd name="connsiteX124" fmla="*/ 816745 w 3205285"/>
              <a:gd name="connsiteY124" fmla="*/ 1544715 h 2183907"/>
              <a:gd name="connsiteX125" fmla="*/ 763479 w 3205285"/>
              <a:gd name="connsiteY125" fmla="*/ 1509204 h 2183907"/>
              <a:gd name="connsiteX126" fmla="*/ 736846 w 3205285"/>
              <a:gd name="connsiteY126" fmla="*/ 1482571 h 2183907"/>
              <a:gd name="connsiteX127" fmla="*/ 692458 w 3205285"/>
              <a:gd name="connsiteY127" fmla="*/ 1455938 h 2183907"/>
              <a:gd name="connsiteX128" fmla="*/ 630314 w 3205285"/>
              <a:gd name="connsiteY128" fmla="*/ 1411550 h 2183907"/>
              <a:gd name="connsiteX129" fmla="*/ 585926 w 3205285"/>
              <a:gd name="connsiteY129" fmla="*/ 1384917 h 2183907"/>
              <a:gd name="connsiteX130" fmla="*/ 559293 w 3205285"/>
              <a:gd name="connsiteY130" fmla="*/ 1358284 h 2183907"/>
              <a:gd name="connsiteX131" fmla="*/ 506027 w 3205285"/>
              <a:gd name="connsiteY131" fmla="*/ 1322773 h 2183907"/>
              <a:gd name="connsiteX132" fmla="*/ 452761 w 3205285"/>
              <a:gd name="connsiteY132" fmla="*/ 1278385 h 2183907"/>
              <a:gd name="connsiteX133" fmla="*/ 435006 w 3205285"/>
              <a:gd name="connsiteY133" fmla="*/ 1260629 h 2183907"/>
              <a:gd name="connsiteX134" fmla="*/ 399495 w 3205285"/>
              <a:gd name="connsiteY134" fmla="*/ 1233996 h 2183907"/>
              <a:gd name="connsiteX135" fmla="*/ 363984 w 3205285"/>
              <a:gd name="connsiteY135" fmla="*/ 1180730 h 2183907"/>
              <a:gd name="connsiteX136" fmla="*/ 301840 w 3205285"/>
              <a:gd name="connsiteY136" fmla="*/ 1127464 h 2183907"/>
              <a:gd name="connsiteX137" fmla="*/ 275207 w 3205285"/>
              <a:gd name="connsiteY137" fmla="*/ 1091953 h 2183907"/>
              <a:gd name="connsiteX138" fmla="*/ 248574 w 3205285"/>
              <a:gd name="connsiteY138" fmla="*/ 1065320 h 2183907"/>
              <a:gd name="connsiteX139" fmla="*/ 186431 w 3205285"/>
              <a:gd name="connsiteY139" fmla="*/ 994299 h 2183907"/>
              <a:gd name="connsiteX140" fmla="*/ 150920 w 3205285"/>
              <a:gd name="connsiteY140" fmla="*/ 941033 h 2183907"/>
              <a:gd name="connsiteX141" fmla="*/ 142042 w 3205285"/>
              <a:gd name="connsiteY141" fmla="*/ 914400 h 2183907"/>
              <a:gd name="connsiteX142" fmla="*/ 106532 w 3205285"/>
              <a:gd name="connsiteY142" fmla="*/ 861134 h 2183907"/>
              <a:gd name="connsiteX143" fmla="*/ 71021 w 3205285"/>
              <a:gd name="connsiteY143" fmla="*/ 807868 h 2183907"/>
              <a:gd name="connsiteX144" fmla="*/ 53266 w 3205285"/>
              <a:gd name="connsiteY144" fmla="*/ 754602 h 2183907"/>
              <a:gd name="connsiteX145" fmla="*/ 44388 w 3205285"/>
              <a:gd name="connsiteY145" fmla="*/ 727969 h 2183907"/>
              <a:gd name="connsiteX146" fmla="*/ 35510 w 3205285"/>
              <a:gd name="connsiteY146" fmla="*/ 683581 h 2183907"/>
              <a:gd name="connsiteX147" fmla="*/ 17755 w 3205285"/>
              <a:gd name="connsiteY147" fmla="*/ 621437 h 2183907"/>
              <a:gd name="connsiteX148" fmla="*/ 0 w 3205285"/>
              <a:gd name="connsiteY148" fmla="*/ 488272 h 2183907"/>
              <a:gd name="connsiteX149" fmla="*/ 8877 w 3205285"/>
              <a:gd name="connsiteY149" fmla="*/ 292963 h 2183907"/>
              <a:gd name="connsiteX150" fmla="*/ 26633 w 3205285"/>
              <a:gd name="connsiteY150" fmla="*/ 230819 h 2183907"/>
              <a:gd name="connsiteX151" fmla="*/ 106532 w 3205285"/>
              <a:gd name="connsiteY151" fmla="*/ 168676 h 2183907"/>
              <a:gd name="connsiteX152" fmla="*/ 124287 w 3205285"/>
              <a:gd name="connsiteY152" fmla="*/ 150920 h 2183907"/>
              <a:gd name="connsiteX153" fmla="*/ 150920 w 3205285"/>
              <a:gd name="connsiteY153" fmla="*/ 133165 h 2183907"/>
              <a:gd name="connsiteX154" fmla="*/ 177553 w 3205285"/>
              <a:gd name="connsiteY154" fmla="*/ 106532 h 218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205285" h="2183907">
                <a:moveTo>
                  <a:pt x="71021" y="150920"/>
                </a:moveTo>
                <a:cubicBezTo>
                  <a:pt x="105907" y="142199"/>
                  <a:pt x="123767" y="138700"/>
                  <a:pt x="159798" y="124287"/>
                </a:cubicBezTo>
                <a:cubicBezTo>
                  <a:pt x="172085" y="119372"/>
                  <a:pt x="182917" y="111179"/>
                  <a:pt x="195308" y="106532"/>
                </a:cubicBezTo>
                <a:cubicBezTo>
                  <a:pt x="206732" y="102248"/>
                  <a:pt x="219087" y="101006"/>
                  <a:pt x="230819" y="97654"/>
                </a:cubicBezTo>
                <a:cubicBezTo>
                  <a:pt x="239817" y="95083"/>
                  <a:pt x="248574" y="91736"/>
                  <a:pt x="257452" y="88777"/>
                </a:cubicBezTo>
                <a:cubicBezTo>
                  <a:pt x="288441" y="57787"/>
                  <a:pt x="267266" y="73668"/>
                  <a:pt x="328473" y="53266"/>
                </a:cubicBezTo>
                <a:lnTo>
                  <a:pt x="381740" y="35511"/>
                </a:lnTo>
                <a:cubicBezTo>
                  <a:pt x="396536" y="32552"/>
                  <a:pt x="411490" y="30293"/>
                  <a:pt x="426128" y="26633"/>
                </a:cubicBezTo>
                <a:cubicBezTo>
                  <a:pt x="435206" y="24363"/>
                  <a:pt x="443626" y="19785"/>
                  <a:pt x="452761" y="17755"/>
                </a:cubicBezTo>
                <a:cubicBezTo>
                  <a:pt x="470333" y="13850"/>
                  <a:pt x="488317" y="12098"/>
                  <a:pt x="506027" y="8878"/>
                </a:cubicBezTo>
                <a:cubicBezTo>
                  <a:pt x="520873" y="6179"/>
                  <a:pt x="535619" y="2959"/>
                  <a:pt x="550415" y="0"/>
                </a:cubicBezTo>
                <a:cubicBezTo>
                  <a:pt x="594803" y="2959"/>
                  <a:pt x="639540" y="2587"/>
                  <a:pt x="683580" y="8878"/>
                </a:cubicBezTo>
                <a:cubicBezTo>
                  <a:pt x="747709" y="18039"/>
                  <a:pt x="720851" y="23074"/>
                  <a:pt x="763479" y="44388"/>
                </a:cubicBezTo>
                <a:cubicBezTo>
                  <a:pt x="807234" y="66266"/>
                  <a:pt x="774344" y="37101"/>
                  <a:pt x="816745" y="71021"/>
                </a:cubicBezTo>
                <a:cubicBezTo>
                  <a:pt x="823281" y="76250"/>
                  <a:pt x="827805" y="83755"/>
                  <a:pt x="834501" y="88777"/>
                </a:cubicBezTo>
                <a:cubicBezTo>
                  <a:pt x="883341" y="125407"/>
                  <a:pt x="872878" y="119324"/>
                  <a:pt x="914400" y="133165"/>
                </a:cubicBezTo>
                <a:cubicBezTo>
                  <a:pt x="947205" y="182374"/>
                  <a:pt x="913386" y="143453"/>
                  <a:pt x="958788" y="168676"/>
                </a:cubicBezTo>
                <a:cubicBezTo>
                  <a:pt x="977442" y="179039"/>
                  <a:pt x="996965" y="189097"/>
                  <a:pt x="1012054" y="204186"/>
                </a:cubicBezTo>
                <a:cubicBezTo>
                  <a:pt x="1017972" y="210105"/>
                  <a:pt x="1022632" y="217636"/>
                  <a:pt x="1029809" y="221942"/>
                </a:cubicBezTo>
                <a:cubicBezTo>
                  <a:pt x="1037833" y="226757"/>
                  <a:pt x="1047564" y="227860"/>
                  <a:pt x="1056442" y="230819"/>
                </a:cubicBezTo>
                <a:cubicBezTo>
                  <a:pt x="1138430" y="285480"/>
                  <a:pt x="1037570" y="215723"/>
                  <a:pt x="1100831" y="266330"/>
                </a:cubicBezTo>
                <a:cubicBezTo>
                  <a:pt x="1156815" y="311115"/>
                  <a:pt x="1102358" y="258978"/>
                  <a:pt x="1145219" y="301841"/>
                </a:cubicBezTo>
                <a:cubicBezTo>
                  <a:pt x="1153446" y="326520"/>
                  <a:pt x="1153496" y="334456"/>
                  <a:pt x="1171852" y="355107"/>
                </a:cubicBezTo>
                <a:cubicBezTo>
                  <a:pt x="1188534" y="373874"/>
                  <a:pt x="1211190" y="387480"/>
                  <a:pt x="1225118" y="408373"/>
                </a:cubicBezTo>
                <a:cubicBezTo>
                  <a:pt x="1231036" y="417251"/>
                  <a:pt x="1235929" y="426905"/>
                  <a:pt x="1242873" y="435006"/>
                </a:cubicBezTo>
                <a:cubicBezTo>
                  <a:pt x="1253767" y="447716"/>
                  <a:pt x="1278384" y="470517"/>
                  <a:pt x="1278384" y="470517"/>
                </a:cubicBezTo>
                <a:cubicBezTo>
                  <a:pt x="1281343" y="482354"/>
                  <a:pt x="1281805" y="495114"/>
                  <a:pt x="1287262" y="506027"/>
                </a:cubicBezTo>
                <a:cubicBezTo>
                  <a:pt x="1296805" y="525113"/>
                  <a:pt x="1322773" y="559293"/>
                  <a:pt x="1322773" y="559293"/>
                </a:cubicBezTo>
                <a:cubicBezTo>
                  <a:pt x="1328691" y="577048"/>
                  <a:pt x="1335989" y="594402"/>
                  <a:pt x="1340528" y="612559"/>
                </a:cubicBezTo>
                <a:cubicBezTo>
                  <a:pt x="1351676" y="657148"/>
                  <a:pt x="1345548" y="636495"/>
                  <a:pt x="1358283" y="674703"/>
                </a:cubicBezTo>
                <a:cubicBezTo>
                  <a:pt x="1352365" y="692458"/>
                  <a:pt x="1339429" y="709286"/>
                  <a:pt x="1340528" y="727969"/>
                </a:cubicBezTo>
                <a:cubicBezTo>
                  <a:pt x="1343487" y="778276"/>
                  <a:pt x="1343402" y="828854"/>
                  <a:pt x="1349406" y="878889"/>
                </a:cubicBezTo>
                <a:cubicBezTo>
                  <a:pt x="1352313" y="903118"/>
                  <a:pt x="1359444" y="926761"/>
                  <a:pt x="1367161" y="949911"/>
                </a:cubicBezTo>
                <a:cubicBezTo>
                  <a:pt x="1383817" y="999880"/>
                  <a:pt x="1381331" y="1005260"/>
                  <a:pt x="1411549" y="1047565"/>
                </a:cubicBezTo>
                <a:cubicBezTo>
                  <a:pt x="1416414" y="1054376"/>
                  <a:pt x="1424076" y="1058784"/>
                  <a:pt x="1429305" y="1065320"/>
                </a:cubicBezTo>
                <a:cubicBezTo>
                  <a:pt x="1435970" y="1073651"/>
                  <a:pt x="1440034" y="1083923"/>
                  <a:pt x="1447060" y="1091953"/>
                </a:cubicBezTo>
                <a:cubicBezTo>
                  <a:pt x="1460839" y="1107701"/>
                  <a:pt x="1476652" y="1121546"/>
                  <a:pt x="1491448" y="1136342"/>
                </a:cubicBezTo>
                <a:cubicBezTo>
                  <a:pt x="1497367" y="1142261"/>
                  <a:pt x="1504561" y="1147133"/>
                  <a:pt x="1509204" y="1154097"/>
                </a:cubicBezTo>
                <a:cubicBezTo>
                  <a:pt x="1533923" y="1191176"/>
                  <a:pt x="1519414" y="1173185"/>
                  <a:pt x="1553592" y="1207363"/>
                </a:cubicBezTo>
                <a:cubicBezTo>
                  <a:pt x="1556551" y="1216241"/>
                  <a:pt x="1556624" y="1226689"/>
                  <a:pt x="1562470" y="1233996"/>
                </a:cubicBezTo>
                <a:cubicBezTo>
                  <a:pt x="1569135" y="1242327"/>
                  <a:pt x="1580772" y="1245086"/>
                  <a:pt x="1589103" y="1251751"/>
                </a:cubicBezTo>
                <a:cubicBezTo>
                  <a:pt x="1595639" y="1256980"/>
                  <a:pt x="1599681" y="1265201"/>
                  <a:pt x="1606858" y="1269507"/>
                </a:cubicBezTo>
                <a:cubicBezTo>
                  <a:pt x="1620508" y="1277698"/>
                  <a:pt x="1668329" y="1285352"/>
                  <a:pt x="1677879" y="1287262"/>
                </a:cubicBezTo>
                <a:cubicBezTo>
                  <a:pt x="1701553" y="1284303"/>
                  <a:pt x="1725367" y="1282307"/>
                  <a:pt x="1748901" y="1278385"/>
                </a:cubicBezTo>
                <a:cubicBezTo>
                  <a:pt x="1760936" y="1276379"/>
                  <a:pt x="1772304" y="1271020"/>
                  <a:pt x="1784411" y="1269507"/>
                </a:cubicBezTo>
                <a:cubicBezTo>
                  <a:pt x="1819770" y="1265087"/>
                  <a:pt x="1855432" y="1263588"/>
                  <a:pt x="1890943" y="1260629"/>
                </a:cubicBezTo>
                <a:cubicBezTo>
                  <a:pt x="1902780" y="1257670"/>
                  <a:pt x="1914543" y="1254398"/>
                  <a:pt x="1926454" y="1251751"/>
                </a:cubicBezTo>
                <a:cubicBezTo>
                  <a:pt x="1967654" y="1242596"/>
                  <a:pt x="1968456" y="1244824"/>
                  <a:pt x="2006353" y="1233996"/>
                </a:cubicBezTo>
                <a:cubicBezTo>
                  <a:pt x="2015351" y="1231425"/>
                  <a:pt x="2023988" y="1227689"/>
                  <a:pt x="2032986" y="1225118"/>
                </a:cubicBezTo>
                <a:cubicBezTo>
                  <a:pt x="2126927" y="1198279"/>
                  <a:pt x="1995147" y="1240690"/>
                  <a:pt x="2121763" y="1198485"/>
                </a:cubicBezTo>
                <a:cubicBezTo>
                  <a:pt x="2130641" y="1195526"/>
                  <a:pt x="2140026" y="1193793"/>
                  <a:pt x="2148396" y="1189608"/>
                </a:cubicBezTo>
                <a:cubicBezTo>
                  <a:pt x="2160233" y="1183689"/>
                  <a:pt x="2172559" y="1178661"/>
                  <a:pt x="2183907" y="1171852"/>
                </a:cubicBezTo>
                <a:cubicBezTo>
                  <a:pt x="2260221" y="1126064"/>
                  <a:pt x="2210236" y="1145321"/>
                  <a:pt x="2263806" y="1127464"/>
                </a:cubicBezTo>
                <a:cubicBezTo>
                  <a:pt x="2286785" y="1104485"/>
                  <a:pt x="2311851" y="1075937"/>
                  <a:pt x="2343705" y="1065320"/>
                </a:cubicBezTo>
                <a:cubicBezTo>
                  <a:pt x="2352583" y="1062361"/>
                  <a:pt x="2361819" y="1060315"/>
                  <a:pt x="2370338" y="1056443"/>
                </a:cubicBezTo>
                <a:cubicBezTo>
                  <a:pt x="2394434" y="1045490"/>
                  <a:pt x="2416249" y="1029302"/>
                  <a:pt x="2441359" y="1020932"/>
                </a:cubicBezTo>
                <a:cubicBezTo>
                  <a:pt x="2450237" y="1017973"/>
                  <a:pt x="2459230" y="1015340"/>
                  <a:pt x="2467992" y="1012054"/>
                </a:cubicBezTo>
                <a:cubicBezTo>
                  <a:pt x="2482913" y="1006459"/>
                  <a:pt x="2497262" y="999338"/>
                  <a:pt x="2512380" y="994299"/>
                </a:cubicBezTo>
                <a:cubicBezTo>
                  <a:pt x="2523955" y="990441"/>
                  <a:pt x="2536467" y="989705"/>
                  <a:pt x="2547891" y="985421"/>
                </a:cubicBezTo>
                <a:cubicBezTo>
                  <a:pt x="2560282" y="980774"/>
                  <a:pt x="2571238" y="972879"/>
                  <a:pt x="2583402" y="967666"/>
                </a:cubicBezTo>
                <a:cubicBezTo>
                  <a:pt x="2601237" y="960023"/>
                  <a:pt x="2627519" y="954417"/>
                  <a:pt x="2645545" y="949911"/>
                </a:cubicBezTo>
                <a:cubicBezTo>
                  <a:pt x="2704730" y="952870"/>
                  <a:pt x="2764231" y="951996"/>
                  <a:pt x="2823099" y="958788"/>
                </a:cubicBezTo>
                <a:cubicBezTo>
                  <a:pt x="2841691" y="960933"/>
                  <a:pt x="2858610" y="970626"/>
                  <a:pt x="2876365" y="976544"/>
                </a:cubicBezTo>
                <a:lnTo>
                  <a:pt x="2902998" y="985421"/>
                </a:lnTo>
                <a:cubicBezTo>
                  <a:pt x="2911876" y="991340"/>
                  <a:pt x="2920088" y="998405"/>
                  <a:pt x="2929631" y="1003177"/>
                </a:cubicBezTo>
                <a:cubicBezTo>
                  <a:pt x="2943884" y="1010304"/>
                  <a:pt x="2959098" y="1015337"/>
                  <a:pt x="2974019" y="1020932"/>
                </a:cubicBezTo>
                <a:cubicBezTo>
                  <a:pt x="2982781" y="1024218"/>
                  <a:pt x="2992472" y="1025265"/>
                  <a:pt x="3000652" y="1029810"/>
                </a:cubicBezTo>
                <a:cubicBezTo>
                  <a:pt x="3019306" y="1040173"/>
                  <a:pt x="3038829" y="1050231"/>
                  <a:pt x="3053918" y="1065320"/>
                </a:cubicBezTo>
                <a:lnTo>
                  <a:pt x="3098307" y="1109709"/>
                </a:lnTo>
                <a:lnTo>
                  <a:pt x="3124940" y="1136342"/>
                </a:lnTo>
                <a:cubicBezTo>
                  <a:pt x="3127899" y="1145220"/>
                  <a:pt x="3129002" y="1154951"/>
                  <a:pt x="3133817" y="1162975"/>
                </a:cubicBezTo>
                <a:cubicBezTo>
                  <a:pt x="3138123" y="1170152"/>
                  <a:pt x="3146344" y="1174194"/>
                  <a:pt x="3151573" y="1180730"/>
                </a:cubicBezTo>
                <a:cubicBezTo>
                  <a:pt x="3158238" y="1189061"/>
                  <a:pt x="3164556" y="1197820"/>
                  <a:pt x="3169328" y="1207363"/>
                </a:cubicBezTo>
                <a:cubicBezTo>
                  <a:pt x="3176426" y="1221559"/>
                  <a:pt x="3183288" y="1256226"/>
                  <a:pt x="3187083" y="1269507"/>
                </a:cubicBezTo>
                <a:cubicBezTo>
                  <a:pt x="3205285" y="1333217"/>
                  <a:pt x="3186785" y="1250261"/>
                  <a:pt x="3204839" y="1340528"/>
                </a:cubicBezTo>
                <a:cubicBezTo>
                  <a:pt x="3201880" y="1367161"/>
                  <a:pt x="3200367" y="1393995"/>
                  <a:pt x="3195961" y="1420427"/>
                </a:cubicBezTo>
                <a:cubicBezTo>
                  <a:pt x="3194423" y="1429658"/>
                  <a:pt x="3188320" y="1437784"/>
                  <a:pt x="3187083" y="1447060"/>
                </a:cubicBezTo>
                <a:cubicBezTo>
                  <a:pt x="3182374" y="1482381"/>
                  <a:pt x="3182626" y="1518233"/>
                  <a:pt x="3178206" y="1553592"/>
                </a:cubicBezTo>
                <a:cubicBezTo>
                  <a:pt x="3175523" y="1575056"/>
                  <a:pt x="3156721" y="1626926"/>
                  <a:pt x="3151573" y="1642369"/>
                </a:cubicBezTo>
                <a:cubicBezTo>
                  <a:pt x="3136896" y="1686399"/>
                  <a:pt x="3139963" y="1674924"/>
                  <a:pt x="3124940" y="1740023"/>
                </a:cubicBezTo>
                <a:cubicBezTo>
                  <a:pt x="3117992" y="1770131"/>
                  <a:pt x="3118499" y="1784644"/>
                  <a:pt x="3107184" y="1811045"/>
                </a:cubicBezTo>
                <a:cubicBezTo>
                  <a:pt x="3101971" y="1823209"/>
                  <a:pt x="3094642" y="1834391"/>
                  <a:pt x="3089429" y="1846555"/>
                </a:cubicBezTo>
                <a:cubicBezTo>
                  <a:pt x="3085743" y="1855156"/>
                  <a:pt x="3085990" y="1865573"/>
                  <a:pt x="3080551" y="1873188"/>
                </a:cubicBezTo>
                <a:cubicBezTo>
                  <a:pt x="3070821" y="1886810"/>
                  <a:pt x="3056877" y="1896862"/>
                  <a:pt x="3045040" y="1908699"/>
                </a:cubicBezTo>
                <a:lnTo>
                  <a:pt x="3000652" y="1953087"/>
                </a:lnTo>
                <a:lnTo>
                  <a:pt x="2974019" y="1979720"/>
                </a:lnTo>
                <a:cubicBezTo>
                  <a:pt x="2968101" y="1985639"/>
                  <a:pt x="2963228" y="1992833"/>
                  <a:pt x="2956264" y="1997476"/>
                </a:cubicBezTo>
                <a:cubicBezTo>
                  <a:pt x="2909097" y="2028920"/>
                  <a:pt x="2950402" y="2004026"/>
                  <a:pt x="2885242" y="2032986"/>
                </a:cubicBezTo>
                <a:cubicBezTo>
                  <a:pt x="2825551" y="2059515"/>
                  <a:pt x="2874803" y="2044475"/>
                  <a:pt x="2814221" y="2059619"/>
                </a:cubicBezTo>
                <a:cubicBezTo>
                  <a:pt x="2735889" y="2111843"/>
                  <a:pt x="2861081" y="2031752"/>
                  <a:pt x="2734322" y="2095130"/>
                </a:cubicBezTo>
                <a:cubicBezTo>
                  <a:pt x="2660158" y="2132211"/>
                  <a:pt x="2740471" y="2095948"/>
                  <a:pt x="2654423" y="2121763"/>
                </a:cubicBezTo>
                <a:cubicBezTo>
                  <a:pt x="2639159" y="2126342"/>
                  <a:pt x="2625299" y="2134939"/>
                  <a:pt x="2610035" y="2139518"/>
                </a:cubicBezTo>
                <a:cubicBezTo>
                  <a:pt x="2576092" y="2149701"/>
                  <a:pt x="2527113" y="2151859"/>
                  <a:pt x="2494625" y="2157274"/>
                </a:cubicBezTo>
                <a:cubicBezTo>
                  <a:pt x="2464857" y="2162235"/>
                  <a:pt x="2435440" y="2169111"/>
                  <a:pt x="2405848" y="2175029"/>
                </a:cubicBezTo>
                <a:lnTo>
                  <a:pt x="2361460" y="2183907"/>
                </a:lnTo>
                <a:cubicBezTo>
                  <a:pt x="2275642" y="2180948"/>
                  <a:pt x="2189708" y="2180386"/>
                  <a:pt x="2104007" y="2175029"/>
                </a:cubicBezTo>
                <a:cubicBezTo>
                  <a:pt x="2094667" y="2174445"/>
                  <a:pt x="2086550" y="2167986"/>
                  <a:pt x="2077374" y="2166151"/>
                </a:cubicBezTo>
                <a:cubicBezTo>
                  <a:pt x="2056856" y="2162047"/>
                  <a:pt x="2035945" y="2160233"/>
                  <a:pt x="2015231" y="2157274"/>
                </a:cubicBezTo>
                <a:lnTo>
                  <a:pt x="1961965" y="2139518"/>
                </a:lnTo>
                <a:lnTo>
                  <a:pt x="1935332" y="2130641"/>
                </a:lnTo>
                <a:cubicBezTo>
                  <a:pt x="1926454" y="2124722"/>
                  <a:pt x="1918726" y="2116531"/>
                  <a:pt x="1908699" y="2112885"/>
                </a:cubicBezTo>
                <a:cubicBezTo>
                  <a:pt x="1811229" y="2077441"/>
                  <a:pt x="1868657" y="2108414"/>
                  <a:pt x="1802167" y="2086252"/>
                </a:cubicBezTo>
                <a:cubicBezTo>
                  <a:pt x="1793289" y="2083293"/>
                  <a:pt x="1784296" y="2080661"/>
                  <a:pt x="1775534" y="2077375"/>
                </a:cubicBezTo>
                <a:cubicBezTo>
                  <a:pt x="1690611" y="2045529"/>
                  <a:pt x="1764964" y="2070891"/>
                  <a:pt x="1704512" y="2050742"/>
                </a:cubicBezTo>
                <a:cubicBezTo>
                  <a:pt x="1695634" y="2044823"/>
                  <a:pt x="1687686" y="2037189"/>
                  <a:pt x="1677879" y="2032986"/>
                </a:cubicBezTo>
                <a:cubicBezTo>
                  <a:pt x="1638035" y="2015910"/>
                  <a:pt x="1650305" y="2032515"/>
                  <a:pt x="1615736" y="2015231"/>
                </a:cubicBezTo>
                <a:cubicBezTo>
                  <a:pt x="1606193" y="2010459"/>
                  <a:pt x="1598910" y="2001679"/>
                  <a:pt x="1589103" y="1997476"/>
                </a:cubicBezTo>
                <a:cubicBezTo>
                  <a:pt x="1577888" y="1992670"/>
                  <a:pt x="1565016" y="1992882"/>
                  <a:pt x="1553592" y="1988598"/>
                </a:cubicBezTo>
                <a:cubicBezTo>
                  <a:pt x="1541201" y="1983951"/>
                  <a:pt x="1530245" y="1976056"/>
                  <a:pt x="1518081" y="1970843"/>
                </a:cubicBezTo>
                <a:cubicBezTo>
                  <a:pt x="1509480" y="1967157"/>
                  <a:pt x="1499818" y="1966150"/>
                  <a:pt x="1491448" y="1961965"/>
                </a:cubicBezTo>
                <a:cubicBezTo>
                  <a:pt x="1481905" y="1957193"/>
                  <a:pt x="1474358" y="1948982"/>
                  <a:pt x="1464815" y="1944210"/>
                </a:cubicBezTo>
                <a:cubicBezTo>
                  <a:pt x="1456445" y="1940025"/>
                  <a:pt x="1446552" y="1939517"/>
                  <a:pt x="1438182" y="1935332"/>
                </a:cubicBezTo>
                <a:cubicBezTo>
                  <a:pt x="1422749" y="1927615"/>
                  <a:pt x="1408426" y="1917844"/>
                  <a:pt x="1393794" y="1908699"/>
                </a:cubicBezTo>
                <a:cubicBezTo>
                  <a:pt x="1384746" y="1903044"/>
                  <a:pt x="1375843" y="1897146"/>
                  <a:pt x="1367161" y="1890944"/>
                </a:cubicBezTo>
                <a:cubicBezTo>
                  <a:pt x="1355121" y="1882344"/>
                  <a:pt x="1344338" y="1871924"/>
                  <a:pt x="1331650" y="1864311"/>
                </a:cubicBezTo>
                <a:cubicBezTo>
                  <a:pt x="1314628" y="1854098"/>
                  <a:pt x="1296708" y="1845313"/>
                  <a:pt x="1278384" y="1837678"/>
                </a:cubicBezTo>
                <a:cubicBezTo>
                  <a:pt x="1261108" y="1830480"/>
                  <a:pt x="1240691" y="1830304"/>
                  <a:pt x="1225118" y="1819922"/>
                </a:cubicBezTo>
                <a:cubicBezTo>
                  <a:pt x="1190699" y="1796976"/>
                  <a:pt x="1208607" y="1805541"/>
                  <a:pt x="1171852" y="1793289"/>
                </a:cubicBezTo>
                <a:cubicBezTo>
                  <a:pt x="1104123" y="1725560"/>
                  <a:pt x="1182829" y="1796325"/>
                  <a:pt x="1118586" y="1757779"/>
                </a:cubicBezTo>
                <a:cubicBezTo>
                  <a:pt x="1111409" y="1753473"/>
                  <a:pt x="1107527" y="1745045"/>
                  <a:pt x="1100831" y="1740023"/>
                </a:cubicBezTo>
                <a:cubicBezTo>
                  <a:pt x="1051992" y="1703393"/>
                  <a:pt x="1062453" y="1709476"/>
                  <a:pt x="1020932" y="1695635"/>
                </a:cubicBezTo>
                <a:cubicBezTo>
                  <a:pt x="1001490" y="1676194"/>
                  <a:pt x="1002672" y="1675055"/>
                  <a:pt x="976543" y="1660124"/>
                </a:cubicBezTo>
                <a:cubicBezTo>
                  <a:pt x="965053" y="1653558"/>
                  <a:pt x="951620" y="1650309"/>
                  <a:pt x="941033" y="1642369"/>
                </a:cubicBezTo>
                <a:cubicBezTo>
                  <a:pt x="873630" y="1591817"/>
                  <a:pt x="935532" y="1616861"/>
                  <a:pt x="878889" y="1597981"/>
                </a:cubicBezTo>
                <a:cubicBezTo>
                  <a:pt x="797158" y="1543491"/>
                  <a:pt x="924393" y="1630833"/>
                  <a:pt x="816745" y="1544715"/>
                </a:cubicBezTo>
                <a:cubicBezTo>
                  <a:pt x="800082" y="1531385"/>
                  <a:pt x="778568" y="1524293"/>
                  <a:pt x="763479" y="1509204"/>
                </a:cubicBezTo>
                <a:cubicBezTo>
                  <a:pt x="754601" y="1500326"/>
                  <a:pt x="746890" y="1490104"/>
                  <a:pt x="736846" y="1482571"/>
                </a:cubicBezTo>
                <a:cubicBezTo>
                  <a:pt x="723042" y="1472218"/>
                  <a:pt x="707090" y="1465083"/>
                  <a:pt x="692458" y="1455938"/>
                </a:cubicBezTo>
                <a:cubicBezTo>
                  <a:pt x="628930" y="1416233"/>
                  <a:pt x="708453" y="1463642"/>
                  <a:pt x="630314" y="1411550"/>
                </a:cubicBezTo>
                <a:cubicBezTo>
                  <a:pt x="615957" y="1401979"/>
                  <a:pt x="599730" y="1395270"/>
                  <a:pt x="585926" y="1384917"/>
                </a:cubicBezTo>
                <a:cubicBezTo>
                  <a:pt x="575882" y="1377384"/>
                  <a:pt x="569203" y="1365992"/>
                  <a:pt x="559293" y="1358284"/>
                </a:cubicBezTo>
                <a:cubicBezTo>
                  <a:pt x="542449" y="1345183"/>
                  <a:pt x="521116" y="1337862"/>
                  <a:pt x="506027" y="1322773"/>
                </a:cubicBezTo>
                <a:cubicBezTo>
                  <a:pt x="442754" y="1259500"/>
                  <a:pt x="514566" y="1327830"/>
                  <a:pt x="452761" y="1278385"/>
                </a:cubicBezTo>
                <a:cubicBezTo>
                  <a:pt x="446225" y="1273156"/>
                  <a:pt x="441436" y="1265987"/>
                  <a:pt x="435006" y="1260629"/>
                </a:cubicBezTo>
                <a:cubicBezTo>
                  <a:pt x="423639" y="1251157"/>
                  <a:pt x="411332" y="1242874"/>
                  <a:pt x="399495" y="1233996"/>
                </a:cubicBezTo>
                <a:cubicBezTo>
                  <a:pt x="387658" y="1216241"/>
                  <a:pt x="381056" y="1193534"/>
                  <a:pt x="363984" y="1180730"/>
                </a:cubicBezTo>
                <a:cubicBezTo>
                  <a:pt x="335916" y="1159679"/>
                  <a:pt x="324097" y="1153431"/>
                  <a:pt x="301840" y="1127464"/>
                </a:cubicBezTo>
                <a:cubicBezTo>
                  <a:pt x="292211" y="1116230"/>
                  <a:pt x="284836" y="1103187"/>
                  <a:pt x="275207" y="1091953"/>
                </a:cubicBezTo>
                <a:cubicBezTo>
                  <a:pt x="267036" y="1082421"/>
                  <a:pt x="256282" y="1075230"/>
                  <a:pt x="248574" y="1065320"/>
                </a:cubicBezTo>
                <a:cubicBezTo>
                  <a:pt x="192805" y="993616"/>
                  <a:pt x="237990" y="1028671"/>
                  <a:pt x="186431" y="994299"/>
                </a:cubicBezTo>
                <a:cubicBezTo>
                  <a:pt x="174594" y="976544"/>
                  <a:pt x="157668" y="961277"/>
                  <a:pt x="150920" y="941033"/>
                </a:cubicBezTo>
                <a:cubicBezTo>
                  <a:pt x="147961" y="932155"/>
                  <a:pt x="146587" y="922580"/>
                  <a:pt x="142042" y="914400"/>
                </a:cubicBezTo>
                <a:cubicBezTo>
                  <a:pt x="131679" y="895746"/>
                  <a:pt x="113280" y="881378"/>
                  <a:pt x="106532" y="861134"/>
                </a:cubicBezTo>
                <a:cubicBezTo>
                  <a:pt x="93684" y="822590"/>
                  <a:pt x="104271" y="841118"/>
                  <a:pt x="71021" y="807868"/>
                </a:cubicBezTo>
                <a:lnTo>
                  <a:pt x="53266" y="754602"/>
                </a:lnTo>
                <a:cubicBezTo>
                  <a:pt x="50307" y="745724"/>
                  <a:pt x="46223" y="737145"/>
                  <a:pt x="44388" y="727969"/>
                </a:cubicBezTo>
                <a:cubicBezTo>
                  <a:pt x="41429" y="713173"/>
                  <a:pt x="39170" y="698220"/>
                  <a:pt x="35510" y="683581"/>
                </a:cubicBezTo>
                <a:cubicBezTo>
                  <a:pt x="18590" y="615901"/>
                  <a:pt x="34359" y="704454"/>
                  <a:pt x="17755" y="621437"/>
                </a:cubicBezTo>
                <a:cubicBezTo>
                  <a:pt x="7791" y="571621"/>
                  <a:pt x="5922" y="541576"/>
                  <a:pt x="0" y="488272"/>
                </a:cubicBezTo>
                <a:cubicBezTo>
                  <a:pt x="2959" y="423169"/>
                  <a:pt x="3879" y="357941"/>
                  <a:pt x="8877" y="292963"/>
                </a:cubicBezTo>
                <a:cubicBezTo>
                  <a:pt x="9134" y="289617"/>
                  <a:pt x="22249" y="237395"/>
                  <a:pt x="26633" y="230819"/>
                </a:cubicBezTo>
                <a:cubicBezTo>
                  <a:pt x="51627" y="193328"/>
                  <a:pt x="71251" y="203959"/>
                  <a:pt x="106532" y="168676"/>
                </a:cubicBezTo>
                <a:cubicBezTo>
                  <a:pt x="112450" y="162757"/>
                  <a:pt x="117751" y="156149"/>
                  <a:pt x="124287" y="150920"/>
                </a:cubicBezTo>
                <a:cubicBezTo>
                  <a:pt x="132618" y="144255"/>
                  <a:pt x="142723" y="139995"/>
                  <a:pt x="150920" y="133165"/>
                </a:cubicBezTo>
                <a:cubicBezTo>
                  <a:pt x="160565" y="125128"/>
                  <a:pt x="177553" y="106532"/>
                  <a:pt x="177553" y="106532"/>
                </a:cubicBezTo>
              </a:path>
            </a:pathLst>
          </a:cu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113"/>
          <p:cNvGrpSpPr/>
          <p:nvPr/>
        </p:nvGrpSpPr>
        <p:grpSpPr>
          <a:xfrm>
            <a:off x="1288216" y="3124059"/>
            <a:ext cx="354826" cy="590693"/>
            <a:chOff x="1288216" y="3230097"/>
            <a:chExt cx="226630" cy="377280"/>
          </a:xfrm>
        </p:grpSpPr>
        <p:sp>
          <p:nvSpPr>
            <p:cNvPr id="115" name="正方形/長方形 114"/>
            <p:cNvSpPr/>
            <p:nvPr/>
          </p:nvSpPr>
          <p:spPr>
            <a:xfrm>
              <a:off x="1288216" y="3230097"/>
              <a:ext cx="226630" cy="3772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6" name="Picture 4" descr="\begin{align*}&#10;   \widetilde g&#10;\end{align*}&#10;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324478" y="3283994"/>
              <a:ext cx="145042" cy="273077"/>
            </a:xfrm>
            <a:prstGeom prst="rect">
              <a:avLst/>
            </a:prstGeom>
            <a:noFill/>
          </p:spPr>
        </p:pic>
      </p:grpSp>
      <p:sp>
        <p:nvSpPr>
          <p:cNvPr id="117" name="フリーフォーム 116"/>
          <p:cNvSpPr/>
          <p:nvPr/>
        </p:nvSpPr>
        <p:spPr>
          <a:xfrm>
            <a:off x="1123116" y="3021769"/>
            <a:ext cx="662802" cy="764421"/>
          </a:xfrm>
          <a:custGeom>
            <a:avLst/>
            <a:gdLst>
              <a:gd name="connsiteX0" fmla="*/ 222544 w 662802"/>
              <a:gd name="connsiteY0" fmla="*/ 728910 h 764421"/>
              <a:gd name="connsiteX1" fmla="*/ 89378 w 662802"/>
              <a:gd name="connsiteY1" fmla="*/ 657889 h 764421"/>
              <a:gd name="connsiteX2" fmla="*/ 62745 w 662802"/>
              <a:gd name="connsiteY2" fmla="*/ 631256 h 764421"/>
              <a:gd name="connsiteX3" fmla="*/ 36112 w 662802"/>
              <a:gd name="connsiteY3" fmla="*/ 533602 h 764421"/>
              <a:gd name="connsiteX4" fmla="*/ 27235 w 662802"/>
              <a:gd name="connsiteY4" fmla="*/ 498091 h 764421"/>
              <a:gd name="connsiteX5" fmla="*/ 9479 w 662802"/>
              <a:gd name="connsiteY5" fmla="*/ 444825 h 764421"/>
              <a:gd name="connsiteX6" fmla="*/ 602 w 662802"/>
              <a:gd name="connsiteY6" fmla="*/ 418192 h 764421"/>
              <a:gd name="connsiteX7" fmla="*/ 27235 w 662802"/>
              <a:gd name="connsiteY7" fmla="*/ 249516 h 764421"/>
              <a:gd name="connsiteX8" fmla="*/ 44990 w 662802"/>
              <a:gd name="connsiteY8" fmla="*/ 214006 h 764421"/>
              <a:gd name="connsiteX9" fmla="*/ 124889 w 662802"/>
              <a:gd name="connsiteY9" fmla="*/ 142984 h 764421"/>
              <a:gd name="connsiteX10" fmla="*/ 151522 w 662802"/>
              <a:gd name="connsiteY10" fmla="*/ 125229 h 764421"/>
              <a:gd name="connsiteX11" fmla="*/ 240299 w 662802"/>
              <a:gd name="connsiteY11" fmla="*/ 63085 h 764421"/>
              <a:gd name="connsiteX12" fmla="*/ 266932 w 662802"/>
              <a:gd name="connsiteY12" fmla="*/ 54208 h 764421"/>
              <a:gd name="connsiteX13" fmla="*/ 337953 w 662802"/>
              <a:gd name="connsiteY13" fmla="*/ 9819 h 764421"/>
              <a:gd name="connsiteX14" fmla="*/ 364586 w 662802"/>
              <a:gd name="connsiteY14" fmla="*/ 941 h 764421"/>
              <a:gd name="connsiteX15" fmla="*/ 479996 w 662802"/>
              <a:gd name="connsiteY15" fmla="*/ 9819 h 764421"/>
              <a:gd name="connsiteX16" fmla="*/ 559895 w 662802"/>
              <a:gd name="connsiteY16" fmla="*/ 71963 h 764421"/>
              <a:gd name="connsiteX17" fmla="*/ 586528 w 662802"/>
              <a:gd name="connsiteY17" fmla="*/ 80841 h 764421"/>
              <a:gd name="connsiteX18" fmla="*/ 613161 w 662802"/>
              <a:gd name="connsiteY18" fmla="*/ 134107 h 764421"/>
              <a:gd name="connsiteX19" fmla="*/ 639794 w 662802"/>
              <a:gd name="connsiteY19" fmla="*/ 231761 h 764421"/>
              <a:gd name="connsiteX20" fmla="*/ 648672 w 662802"/>
              <a:gd name="connsiteY20" fmla="*/ 258394 h 764421"/>
              <a:gd name="connsiteX21" fmla="*/ 648672 w 662802"/>
              <a:gd name="connsiteY21" fmla="*/ 444825 h 764421"/>
              <a:gd name="connsiteX22" fmla="*/ 639794 w 662802"/>
              <a:gd name="connsiteY22" fmla="*/ 471458 h 764421"/>
              <a:gd name="connsiteX23" fmla="*/ 613161 w 662802"/>
              <a:gd name="connsiteY23" fmla="*/ 569112 h 764421"/>
              <a:gd name="connsiteX24" fmla="*/ 595406 w 662802"/>
              <a:gd name="connsiteY24" fmla="*/ 586868 h 764421"/>
              <a:gd name="connsiteX25" fmla="*/ 577650 w 662802"/>
              <a:gd name="connsiteY25" fmla="*/ 613501 h 764421"/>
              <a:gd name="connsiteX26" fmla="*/ 542140 w 662802"/>
              <a:gd name="connsiteY26" fmla="*/ 657889 h 764421"/>
              <a:gd name="connsiteX27" fmla="*/ 506629 w 662802"/>
              <a:gd name="connsiteY27" fmla="*/ 693400 h 764421"/>
              <a:gd name="connsiteX28" fmla="*/ 479996 w 662802"/>
              <a:gd name="connsiteY28" fmla="*/ 720033 h 764421"/>
              <a:gd name="connsiteX29" fmla="*/ 453363 w 662802"/>
              <a:gd name="connsiteY29" fmla="*/ 728910 h 764421"/>
              <a:gd name="connsiteX30" fmla="*/ 435608 w 662802"/>
              <a:gd name="connsiteY30" fmla="*/ 746666 h 764421"/>
              <a:gd name="connsiteX31" fmla="*/ 382342 w 662802"/>
              <a:gd name="connsiteY31" fmla="*/ 764421 h 764421"/>
              <a:gd name="connsiteX32" fmla="*/ 346831 w 662802"/>
              <a:gd name="connsiteY32" fmla="*/ 755543 h 764421"/>
              <a:gd name="connsiteX33" fmla="*/ 302443 w 662802"/>
              <a:gd name="connsiteY33" fmla="*/ 746666 h 764421"/>
              <a:gd name="connsiteX34" fmla="*/ 275810 w 662802"/>
              <a:gd name="connsiteY34" fmla="*/ 737788 h 764421"/>
              <a:gd name="connsiteX35" fmla="*/ 222544 w 662802"/>
              <a:gd name="connsiteY35" fmla="*/ 728910 h 76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2802" h="764421">
                <a:moveTo>
                  <a:pt x="222544" y="728910"/>
                </a:moveTo>
                <a:cubicBezTo>
                  <a:pt x="191472" y="715594"/>
                  <a:pt x="175343" y="715199"/>
                  <a:pt x="89378" y="657889"/>
                </a:cubicBezTo>
                <a:cubicBezTo>
                  <a:pt x="78932" y="650925"/>
                  <a:pt x="71623" y="640134"/>
                  <a:pt x="62745" y="631256"/>
                </a:cubicBezTo>
                <a:cubicBezTo>
                  <a:pt x="46153" y="581477"/>
                  <a:pt x="56134" y="613691"/>
                  <a:pt x="36112" y="533602"/>
                </a:cubicBezTo>
                <a:cubicBezTo>
                  <a:pt x="33153" y="521765"/>
                  <a:pt x="31094" y="509666"/>
                  <a:pt x="27235" y="498091"/>
                </a:cubicBezTo>
                <a:lnTo>
                  <a:pt x="9479" y="444825"/>
                </a:lnTo>
                <a:lnTo>
                  <a:pt x="602" y="418192"/>
                </a:lnTo>
                <a:cubicBezTo>
                  <a:pt x="5301" y="357100"/>
                  <a:pt x="0" y="303986"/>
                  <a:pt x="27235" y="249516"/>
                </a:cubicBezTo>
                <a:cubicBezTo>
                  <a:pt x="33153" y="237679"/>
                  <a:pt x="36865" y="224452"/>
                  <a:pt x="44990" y="214006"/>
                </a:cubicBezTo>
                <a:cubicBezTo>
                  <a:pt x="67799" y="184680"/>
                  <a:pt x="95295" y="164122"/>
                  <a:pt x="124889" y="142984"/>
                </a:cubicBezTo>
                <a:cubicBezTo>
                  <a:pt x="133571" y="136782"/>
                  <a:pt x="142840" y="131431"/>
                  <a:pt x="151522" y="125229"/>
                </a:cubicBezTo>
                <a:cubicBezTo>
                  <a:pt x="169246" y="112569"/>
                  <a:pt x="224995" y="68186"/>
                  <a:pt x="240299" y="63085"/>
                </a:cubicBezTo>
                <a:cubicBezTo>
                  <a:pt x="249177" y="60126"/>
                  <a:pt x="258331" y="57894"/>
                  <a:pt x="266932" y="54208"/>
                </a:cubicBezTo>
                <a:cubicBezTo>
                  <a:pt x="342837" y="21678"/>
                  <a:pt x="261491" y="53513"/>
                  <a:pt x="337953" y="9819"/>
                </a:cubicBezTo>
                <a:cubicBezTo>
                  <a:pt x="346078" y="5176"/>
                  <a:pt x="355708" y="3900"/>
                  <a:pt x="364586" y="941"/>
                </a:cubicBezTo>
                <a:cubicBezTo>
                  <a:pt x="403056" y="3900"/>
                  <a:pt x="442683" y="0"/>
                  <a:pt x="479996" y="9819"/>
                </a:cubicBezTo>
                <a:cubicBezTo>
                  <a:pt x="538576" y="25235"/>
                  <a:pt x="521192" y="46161"/>
                  <a:pt x="559895" y="71963"/>
                </a:cubicBezTo>
                <a:cubicBezTo>
                  <a:pt x="567681" y="77154"/>
                  <a:pt x="577650" y="77882"/>
                  <a:pt x="586528" y="80841"/>
                </a:cubicBezTo>
                <a:cubicBezTo>
                  <a:pt x="618910" y="177982"/>
                  <a:pt x="567264" y="30837"/>
                  <a:pt x="613161" y="134107"/>
                </a:cubicBezTo>
                <a:cubicBezTo>
                  <a:pt x="634927" y="183081"/>
                  <a:pt x="627859" y="184022"/>
                  <a:pt x="639794" y="231761"/>
                </a:cubicBezTo>
                <a:cubicBezTo>
                  <a:pt x="642064" y="240839"/>
                  <a:pt x="645713" y="249516"/>
                  <a:pt x="648672" y="258394"/>
                </a:cubicBezTo>
                <a:cubicBezTo>
                  <a:pt x="659207" y="353212"/>
                  <a:pt x="662802" y="338845"/>
                  <a:pt x="648672" y="444825"/>
                </a:cubicBezTo>
                <a:cubicBezTo>
                  <a:pt x="647435" y="454101"/>
                  <a:pt x="641824" y="462323"/>
                  <a:pt x="639794" y="471458"/>
                </a:cubicBezTo>
                <a:cubicBezTo>
                  <a:pt x="629554" y="517538"/>
                  <a:pt x="636488" y="528289"/>
                  <a:pt x="613161" y="569112"/>
                </a:cubicBezTo>
                <a:cubicBezTo>
                  <a:pt x="609008" y="576379"/>
                  <a:pt x="600635" y="580332"/>
                  <a:pt x="595406" y="586868"/>
                </a:cubicBezTo>
                <a:cubicBezTo>
                  <a:pt x="588741" y="595200"/>
                  <a:pt x="583569" y="604623"/>
                  <a:pt x="577650" y="613501"/>
                </a:cubicBezTo>
                <a:cubicBezTo>
                  <a:pt x="562716" y="658306"/>
                  <a:pt x="579619" y="625765"/>
                  <a:pt x="542140" y="657889"/>
                </a:cubicBezTo>
                <a:cubicBezTo>
                  <a:pt x="529430" y="668783"/>
                  <a:pt x="518466" y="681563"/>
                  <a:pt x="506629" y="693400"/>
                </a:cubicBezTo>
                <a:cubicBezTo>
                  <a:pt x="497751" y="702278"/>
                  <a:pt x="491907" y="716063"/>
                  <a:pt x="479996" y="720033"/>
                </a:cubicBezTo>
                <a:lnTo>
                  <a:pt x="453363" y="728910"/>
                </a:lnTo>
                <a:cubicBezTo>
                  <a:pt x="447445" y="734829"/>
                  <a:pt x="443094" y="742923"/>
                  <a:pt x="435608" y="746666"/>
                </a:cubicBezTo>
                <a:cubicBezTo>
                  <a:pt x="418868" y="755036"/>
                  <a:pt x="382342" y="764421"/>
                  <a:pt x="382342" y="764421"/>
                </a:cubicBezTo>
                <a:cubicBezTo>
                  <a:pt x="370505" y="761462"/>
                  <a:pt x="358742" y="758190"/>
                  <a:pt x="346831" y="755543"/>
                </a:cubicBezTo>
                <a:cubicBezTo>
                  <a:pt x="332101" y="752270"/>
                  <a:pt x="317081" y="750326"/>
                  <a:pt x="302443" y="746666"/>
                </a:cubicBezTo>
                <a:cubicBezTo>
                  <a:pt x="293364" y="744396"/>
                  <a:pt x="285096" y="738949"/>
                  <a:pt x="275810" y="737788"/>
                </a:cubicBezTo>
                <a:cubicBezTo>
                  <a:pt x="261128" y="735953"/>
                  <a:pt x="253616" y="742226"/>
                  <a:pt x="222544" y="728910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129"/>
          <p:cNvGrpSpPr/>
          <p:nvPr/>
        </p:nvGrpSpPr>
        <p:grpSpPr>
          <a:xfrm>
            <a:off x="3243196" y="1857365"/>
            <a:ext cx="2609178" cy="2225985"/>
            <a:chOff x="3243196" y="1857365"/>
            <a:chExt cx="2609178" cy="2225985"/>
          </a:xfrm>
        </p:grpSpPr>
        <p:pic>
          <p:nvPicPr>
            <p:cNvPr id="122" name="Picture 1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3434489" y="1928802"/>
              <a:ext cx="2417885" cy="2154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8" name="テキスト ボックス 117"/>
            <p:cNvSpPr txBox="1"/>
            <p:nvPr/>
          </p:nvSpPr>
          <p:spPr>
            <a:xfrm rot="16200000">
              <a:off x="2385205" y="2715356"/>
              <a:ext cx="21160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Events/40GeV/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1fb</a:t>
              </a:r>
              <a:r>
                <a:rPr kumimoji="1" lang="en-US" altLang="ja-JP" sz="2000" b="1" baseline="30000" dirty="0" smtClean="0">
                  <a:solidFill>
                    <a:srgbClr val="FF0000"/>
                  </a:solidFill>
                </a:rPr>
                <a:t>-1</a:t>
              </a:r>
              <a:endParaRPr kumimoji="1" lang="ja-JP" altLang="en-US" b="1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グループ化 133"/>
          <p:cNvGrpSpPr/>
          <p:nvPr/>
        </p:nvGrpSpPr>
        <p:grpSpPr>
          <a:xfrm>
            <a:off x="3071806" y="2533273"/>
            <a:ext cx="483577" cy="306263"/>
            <a:chOff x="4643438" y="2071678"/>
            <a:chExt cx="571504" cy="361950"/>
          </a:xfrm>
        </p:grpSpPr>
        <p:sp>
          <p:nvSpPr>
            <p:cNvPr id="127" name="正方形/長方形 126"/>
            <p:cNvSpPr/>
            <p:nvPr/>
          </p:nvSpPr>
          <p:spPr>
            <a:xfrm>
              <a:off x="4643438" y="207167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8" name="Picture 7" descr="\begin{align*}&#10;  \textcolor[rgb]{0.2,0.2,1}{\widetilde g} \textcolor[rgb]{0.2,0.2,1}{\widetilde g}&#10;\end{align*}&#10;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714876" y="2071678"/>
              <a:ext cx="438150" cy="361950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26" name="直線矢印コネクタ 125"/>
          <p:cNvCxnSpPr/>
          <p:nvPr/>
        </p:nvCxnSpPr>
        <p:spPr>
          <a:xfrm>
            <a:off x="3494936" y="2775061"/>
            <a:ext cx="552083" cy="310294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/>
          <p:nvPr/>
        </p:nvSpPr>
        <p:spPr>
          <a:xfrm>
            <a:off x="4357686" y="3857628"/>
            <a:ext cx="101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p</a:t>
            </a:r>
            <a:r>
              <a:rPr kumimoji="1" lang="en-US" altLang="ja-JP" sz="2000" b="1" baseline="-25000" dirty="0" err="1" smtClean="0"/>
              <a:t>T</a:t>
            </a:r>
            <a:r>
              <a:rPr kumimoji="1" lang="en-US" altLang="ja-JP" sz="2000" b="1" dirty="0" smtClean="0"/>
              <a:t>(max)</a:t>
            </a:r>
            <a:endParaRPr kumimoji="1" lang="ja-JP" altLang="en-US" sz="2000" b="1" dirty="0"/>
          </a:p>
        </p:txBody>
      </p:sp>
      <p:sp>
        <p:nvSpPr>
          <p:cNvPr id="129" name="フリーフォーム 128"/>
          <p:cNvSpPr/>
          <p:nvPr/>
        </p:nvSpPr>
        <p:spPr>
          <a:xfrm>
            <a:off x="2928926" y="2285992"/>
            <a:ext cx="662802" cy="764421"/>
          </a:xfrm>
          <a:custGeom>
            <a:avLst/>
            <a:gdLst>
              <a:gd name="connsiteX0" fmla="*/ 222544 w 662802"/>
              <a:gd name="connsiteY0" fmla="*/ 728910 h 764421"/>
              <a:gd name="connsiteX1" fmla="*/ 89378 w 662802"/>
              <a:gd name="connsiteY1" fmla="*/ 657889 h 764421"/>
              <a:gd name="connsiteX2" fmla="*/ 62745 w 662802"/>
              <a:gd name="connsiteY2" fmla="*/ 631256 h 764421"/>
              <a:gd name="connsiteX3" fmla="*/ 36112 w 662802"/>
              <a:gd name="connsiteY3" fmla="*/ 533602 h 764421"/>
              <a:gd name="connsiteX4" fmla="*/ 27235 w 662802"/>
              <a:gd name="connsiteY4" fmla="*/ 498091 h 764421"/>
              <a:gd name="connsiteX5" fmla="*/ 9479 w 662802"/>
              <a:gd name="connsiteY5" fmla="*/ 444825 h 764421"/>
              <a:gd name="connsiteX6" fmla="*/ 602 w 662802"/>
              <a:gd name="connsiteY6" fmla="*/ 418192 h 764421"/>
              <a:gd name="connsiteX7" fmla="*/ 27235 w 662802"/>
              <a:gd name="connsiteY7" fmla="*/ 249516 h 764421"/>
              <a:gd name="connsiteX8" fmla="*/ 44990 w 662802"/>
              <a:gd name="connsiteY8" fmla="*/ 214006 h 764421"/>
              <a:gd name="connsiteX9" fmla="*/ 124889 w 662802"/>
              <a:gd name="connsiteY9" fmla="*/ 142984 h 764421"/>
              <a:gd name="connsiteX10" fmla="*/ 151522 w 662802"/>
              <a:gd name="connsiteY10" fmla="*/ 125229 h 764421"/>
              <a:gd name="connsiteX11" fmla="*/ 240299 w 662802"/>
              <a:gd name="connsiteY11" fmla="*/ 63085 h 764421"/>
              <a:gd name="connsiteX12" fmla="*/ 266932 w 662802"/>
              <a:gd name="connsiteY12" fmla="*/ 54208 h 764421"/>
              <a:gd name="connsiteX13" fmla="*/ 337953 w 662802"/>
              <a:gd name="connsiteY13" fmla="*/ 9819 h 764421"/>
              <a:gd name="connsiteX14" fmla="*/ 364586 w 662802"/>
              <a:gd name="connsiteY14" fmla="*/ 941 h 764421"/>
              <a:gd name="connsiteX15" fmla="*/ 479996 w 662802"/>
              <a:gd name="connsiteY15" fmla="*/ 9819 h 764421"/>
              <a:gd name="connsiteX16" fmla="*/ 559895 w 662802"/>
              <a:gd name="connsiteY16" fmla="*/ 71963 h 764421"/>
              <a:gd name="connsiteX17" fmla="*/ 586528 w 662802"/>
              <a:gd name="connsiteY17" fmla="*/ 80841 h 764421"/>
              <a:gd name="connsiteX18" fmla="*/ 613161 w 662802"/>
              <a:gd name="connsiteY18" fmla="*/ 134107 h 764421"/>
              <a:gd name="connsiteX19" fmla="*/ 639794 w 662802"/>
              <a:gd name="connsiteY19" fmla="*/ 231761 h 764421"/>
              <a:gd name="connsiteX20" fmla="*/ 648672 w 662802"/>
              <a:gd name="connsiteY20" fmla="*/ 258394 h 764421"/>
              <a:gd name="connsiteX21" fmla="*/ 648672 w 662802"/>
              <a:gd name="connsiteY21" fmla="*/ 444825 h 764421"/>
              <a:gd name="connsiteX22" fmla="*/ 639794 w 662802"/>
              <a:gd name="connsiteY22" fmla="*/ 471458 h 764421"/>
              <a:gd name="connsiteX23" fmla="*/ 613161 w 662802"/>
              <a:gd name="connsiteY23" fmla="*/ 569112 h 764421"/>
              <a:gd name="connsiteX24" fmla="*/ 595406 w 662802"/>
              <a:gd name="connsiteY24" fmla="*/ 586868 h 764421"/>
              <a:gd name="connsiteX25" fmla="*/ 577650 w 662802"/>
              <a:gd name="connsiteY25" fmla="*/ 613501 h 764421"/>
              <a:gd name="connsiteX26" fmla="*/ 542140 w 662802"/>
              <a:gd name="connsiteY26" fmla="*/ 657889 h 764421"/>
              <a:gd name="connsiteX27" fmla="*/ 506629 w 662802"/>
              <a:gd name="connsiteY27" fmla="*/ 693400 h 764421"/>
              <a:gd name="connsiteX28" fmla="*/ 479996 w 662802"/>
              <a:gd name="connsiteY28" fmla="*/ 720033 h 764421"/>
              <a:gd name="connsiteX29" fmla="*/ 453363 w 662802"/>
              <a:gd name="connsiteY29" fmla="*/ 728910 h 764421"/>
              <a:gd name="connsiteX30" fmla="*/ 435608 w 662802"/>
              <a:gd name="connsiteY30" fmla="*/ 746666 h 764421"/>
              <a:gd name="connsiteX31" fmla="*/ 382342 w 662802"/>
              <a:gd name="connsiteY31" fmla="*/ 764421 h 764421"/>
              <a:gd name="connsiteX32" fmla="*/ 346831 w 662802"/>
              <a:gd name="connsiteY32" fmla="*/ 755543 h 764421"/>
              <a:gd name="connsiteX33" fmla="*/ 302443 w 662802"/>
              <a:gd name="connsiteY33" fmla="*/ 746666 h 764421"/>
              <a:gd name="connsiteX34" fmla="*/ 275810 w 662802"/>
              <a:gd name="connsiteY34" fmla="*/ 737788 h 764421"/>
              <a:gd name="connsiteX35" fmla="*/ 222544 w 662802"/>
              <a:gd name="connsiteY35" fmla="*/ 728910 h 76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2802" h="764421">
                <a:moveTo>
                  <a:pt x="222544" y="728910"/>
                </a:moveTo>
                <a:cubicBezTo>
                  <a:pt x="191472" y="715594"/>
                  <a:pt x="175343" y="715199"/>
                  <a:pt x="89378" y="657889"/>
                </a:cubicBezTo>
                <a:cubicBezTo>
                  <a:pt x="78932" y="650925"/>
                  <a:pt x="71623" y="640134"/>
                  <a:pt x="62745" y="631256"/>
                </a:cubicBezTo>
                <a:cubicBezTo>
                  <a:pt x="46153" y="581477"/>
                  <a:pt x="56134" y="613691"/>
                  <a:pt x="36112" y="533602"/>
                </a:cubicBezTo>
                <a:cubicBezTo>
                  <a:pt x="33153" y="521765"/>
                  <a:pt x="31094" y="509666"/>
                  <a:pt x="27235" y="498091"/>
                </a:cubicBezTo>
                <a:lnTo>
                  <a:pt x="9479" y="444825"/>
                </a:lnTo>
                <a:lnTo>
                  <a:pt x="602" y="418192"/>
                </a:lnTo>
                <a:cubicBezTo>
                  <a:pt x="5301" y="357100"/>
                  <a:pt x="0" y="303986"/>
                  <a:pt x="27235" y="249516"/>
                </a:cubicBezTo>
                <a:cubicBezTo>
                  <a:pt x="33153" y="237679"/>
                  <a:pt x="36865" y="224452"/>
                  <a:pt x="44990" y="214006"/>
                </a:cubicBezTo>
                <a:cubicBezTo>
                  <a:pt x="67799" y="184680"/>
                  <a:pt x="95295" y="164122"/>
                  <a:pt x="124889" y="142984"/>
                </a:cubicBezTo>
                <a:cubicBezTo>
                  <a:pt x="133571" y="136782"/>
                  <a:pt x="142840" y="131431"/>
                  <a:pt x="151522" y="125229"/>
                </a:cubicBezTo>
                <a:cubicBezTo>
                  <a:pt x="169246" y="112569"/>
                  <a:pt x="224995" y="68186"/>
                  <a:pt x="240299" y="63085"/>
                </a:cubicBezTo>
                <a:cubicBezTo>
                  <a:pt x="249177" y="60126"/>
                  <a:pt x="258331" y="57894"/>
                  <a:pt x="266932" y="54208"/>
                </a:cubicBezTo>
                <a:cubicBezTo>
                  <a:pt x="342837" y="21678"/>
                  <a:pt x="261491" y="53513"/>
                  <a:pt x="337953" y="9819"/>
                </a:cubicBezTo>
                <a:cubicBezTo>
                  <a:pt x="346078" y="5176"/>
                  <a:pt x="355708" y="3900"/>
                  <a:pt x="364586" y="941"/>
                </a:cubicBezTo>
                <a:cubicBezTo>
                  <a:pt x="403056" y="3900"/>
                  <a:pt x="442683" y="0"/>
                  <a:pt x="479996" y="9819"/>
                </a:cubicBezTo>
                <a:cubicBezTo>
                  <a:pt x="538576" y="25235"/>
                  <a:pt x="521192" y="46161"/>
                  <a:pt x="559895" y="71963"/>
                </a:cubicBezTo>
                <a:cubicBezTo>
                  <a:pt x="567681" y="77154"/>
                  <a:pt x="577650" y="77882"/>
                  <a:pt x="586528" y="80841"/>
                </a:cubicBezTo>
                <a:cubicBezTo>
                  <a:pt x="618910" y="177982"/>
                  <a:pt x="567264" y="30837"/>
                  <a:pt x="613161" y="134107"/>
                </a:cubicBezTo>
                <a:cubicBezTo>
                  <a:pt x="634927" y="183081"/>
                  <a:pt x="627859" y="184022"/>
                  <a:pt x="639794" y="231761"/>
                </a:cubicBezTo>
                <a:cubicBezTo>
                  <a:pt x="642064" y="240839"/>
                  <a:pt x="645713" y="249516"/>
                  <a:pt x="648672" y="258394"/>
                </a:cubicBezTo>
                <a:cubicBezTo>
                  <a:pt x="659207" y="353212"/>
                  <a:pt x="662802" y="338845"/>
                  <a:pt x="648672" y="444825"/>
                </a:cubicBezTo>
                <a:cubicBezTo>
                  <a:pt x="647435" y="454101"/>
                  <a:pt x="641824" y="462323"/>
                  <a:pt x="639794" y="471458"/>
                </a:cubicBezTo>
                <a:cubicBezTo>
                  <a:pt x="629554" y="517538"/>
                  <a:pt x="636488" y="528289"/>
                  <a:pt x="613161" y="569112"/>
                </a:cubicBezTo>
                <a:cubicBezTo>
                  <a:pt x="609008" y="576379"/>
                  <a:pt x="600635" y="580332"/>
                  <a:pt x="595406" y="586868"/>
                </a:cubicBezTo>
                <a:cubicBezTo>
                  <a:pt x="588741" y="595200"/>
                  <a:pt x="583569" y="604623"/>
                  <a:pt x="577650" y="613501"/>
                </a:cubicBezTo>
                <a:cubicBezTo>
                  <a:pt x="562716" y="658306"/>
                  <a:pt x="579619" y="625765"/>
                  <a:pt x="542140" y="657889"/>
                </a:cubicBezTo>
                <a:cubicBezTo>
                  <a:pt x="529430" y="668783"/>
                  <a:pt x="518466" y="681563"/>
                  <a:pt x="506629" y="693400"/>
                </a:cubicBezTo>
                <a:cubicBezTo>
                  <a:pt x="497751" y="702278"/>
                  <a:pt x="491907" y="716063"/>
                  <a:pt x="479996" y="720033"/>
                </a:cubicBezTo>
                <a:lnTo>
                  <a:pt x="453363" y="728910"/>
                </a:lnTo>
                <a:cubicBezTo>
                  <a:pt x="447445" y="734829"/>
                  <a:pt x="443094" y="742923"/>
                  <a:pt x="435608" y="746666"/>
                </a:cubicBezTo>
                <a:cubicBezTo>
                  <a:pt x="418868" y="755036"/>
                  <a:pt x="382342" y="764421"/>
                  <a:pt x="382342" y="764421"/>
                </a:cubicBezTo>
                <a:cubicBezTo>
                  <a:pt x="370505" y="761462"/>
                  <a:pt x="358742" y="758190"/>
                  <a:pt x="346831" y="755543"/>
                </a:cubicBezTo>
                <a:cubicBezTo>
                  <a:pt x="332101" y="752270"/>
                  <a:pt x="317081" y="750326"/>
                  <a:pt x="302443" y="746666"/>
                </a:cubicBezTo>
                <a:cubicBezTo>
                  <a:pt x="293364" y="744396"/>
                  <a:pt x="285096" y="738949"/>
                  <a:pt x="275810" y="737788"/>
                </a:cubicBezTo>
                <a:cubicBezTo>
                  <a:pt x="261128" y="735953"/>
                  <a:pt x="253616" y="742226"/>
                  <a:pt x="222544" y="728910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363876" y="1785926"/>
            <a:ext cx="106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SUSY c</a:t>
            </a:r>
            <a:r>
              <a:rPr kumimoji="1" lang="en-US" altLang="ja-JP" dirty="0" smtClean="0"/>
              <a:t>ut:</a:t>
            </a:r>
            <a:endParaRPr kumimoji="1" lang="ja-JP" altLang="en-US" dirty="0"/>
          </a:p>
        </p:txBody>
      </p:sp>
      <p:grpSp>
        <p:nvGrpSpPr>
          <p:cNvPr id="8" name="グループ化 67"/>
          <p:cNvGrpSpPr/>
          <p:nvPr/>
        </p:nvGrpSpPr>
        <p:grpSpPr>
          <a:xfrm>
            <a:off x="6357982" y="2143116"/>
            <a:ext cx="2786050" cy="1725095"/>
            <a:chOff x="-71438" y="4226960"/>
            <a:chExt cx="2786050" cy="1725095"/>
          </a:xfrm>
        </p:grpSpPr>
        <p:pic>
          <p:nvPicPr>
            <p:cNvPr id="91" name="Picture 8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-71438" y="4226960"/>
              <a:ext cx="2736848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" name="Picture 10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-32" y="5298530"/>
              <a:ext cx="2714644" cy="65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2" name="テキスト ボックス 111"/>
          <p:cNvSpPr txBox="1"/>
          <p:nvPr/>
        </p:nvSpPr>
        <p:spPr>
          <a:xfrm>
            <a:off x="7000892" y="1285860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--- C</a:t>
            </a:r>
            <a:r>
              <a:rPr kumimoji="1" lang="en-US" altLang="ja-JP" sz="2400" b="1" dirty="0" smtClean="0"/>
              <a:t>ut</a:t>
            </a:r>
            <a:r>
              <a:rPr lang="en-US" altLang="ja-JP" sz="2400" b="1" dirty="0" smtClean="0"/>
              <a:t> ---</a:t>
            </a:r>
            <a:endParaRPr kumimoji="1" lang="ja-JP" altLang="en-US" sz="2400" b="1" dirty="0"/>
          </a:p>
        </p:txBody>
      </p: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429420" y="3857628"/>
            <a:ext cx="1347785" cy="3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" name="正方形/長方形 113"/>
          <p:cNvSpPr/>
          <p:nvPr/>
        </p:nvSpPr>
        <p:spPr>
          <a:xfrm>
            <a:off x="6357982" y="1785926"/>
            <a:ext cx="2714612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20"/>
          <p:cNvGrpSpPr/>
          <p:nvPr/>
        </p:nvGrpSpPr>
        <p:grpSpPr>
          <a:xfrm>
            <a:off x="3243196" y="1857365"/>
            <a:ext cx="2609178" cy="2225985"/>
            <a:chOff x="3243196" y="1857365"/>
            <a:chExt cx="2609178" cy="2225985"/>
          </a:xfrm>
        </p:grpSpPr>
        <p:pic>
          <p:nvPicPr>
            <p:cNvPr id="122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34489" y="1928802"/>
              <a:ext cx="2417885" cy="2154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" name="テキスト ボックス 122"/>
            <p:cNvSpPr txBox="1"/>
            <p:nvPr/>
          </p:nvSpPr>
          <p:spPr>
            <a:xfrm rot="16200000">
              <a:off x="2385205" y="2715356"/>
              <a:ext cx="21160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Events/40GeV/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1fb</a:t>
              </a:r>
              <a:r>
                <a:rPr kumimoji="1" lang="en-US" altLang="ja-JP" sz="2000" b="1" baseline="30000" dirty="0" smtClean="0">
                  <a:solidFill>
                    <a:srgbClr val="FF0000"/>
                  </a:solidFill>
                </a:rPr>
                <a:t>-1</a:t>
              </a:r>
              <a:endParaRPr kumimoji="1" lang="ja-JP" altLang="en-US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939784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The highest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p</a:t>
            </a:r>
            <a:r>
              <a:rPr kumimoji="1" lang="en-US" altLang="ja-JP" b="1" baseline="-25000" dirty="0" err="1" smtClean="0">
                <a:solidFill>
                  <a:srgbClr val="0000FF"/>
                </a:solidFill>
              </a:rPr>
              <a:t>T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jet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4" name="グループ化 57"/>
          <p:cNvGrpSpPr/>
          <p:nvPr/>
        </p:nvGrpSpPr>
        <p:grpSpPr>
          <a:xfrm>
            <a:off x="-31" y="1235903"/>
            <a:ext cx="3071834" cy="4836303"/>
            <a:chOff x="2267108" y="571480"/>
            <a:chExt cx="4301185" cy="5929354"/>
          </a:xfrm>
        </p:grpSpPr>
        <p:grpSp>
          <p:nvGrpSpPr>
            <p:cNvPr id="5" name="グループ化 41"/>
            <p:cNvGrpSpPr/>
            <p:nvPr/>
          </p:nvGrpSpPr>
          <p:grpSpPr>
            <a:xfrm>
              <a:off x="2714616" y="571480"/>
              <a:ext cx="3023832" cy="5929354"/>
              <a:chOff x="5688532" y="428604"/>
              <a:chExt cx="3403685" cy="6410281"/>
            </a:xfrm>
          </p:grpSpPr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29322" y="428604"/>
                <a:ext cx="2714644" cy="6410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5" name="正方形/長方形 84"/>
              <p:cNvSpPr/>
              <p:nvPr/>
            </p:nvSpPr>
            <p:spPr>
              <a:xfrm>
                <a:off x="7572396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7143768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7143768" y="5929330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8358214" y="4714884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7215206" y="3071810"/>
                <a:ext cx="357190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8358214" y="3857628"/>
                <a:ext cx="428628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1" name="Picture 4" descr="\begin{align*}&#10;   \widetilde g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72358" y="3143248"/>
                <a:ext cx="228600" cy="361950"/>
              </a:xfrm>
              <a:prstGeom prst="rect">
                <a:avLst/>
              </a:prstGeom>
              <a:noFill/>
            </p:spPr>
          </p:pic>
          <p:pic>
            <p:nvPicPr>
              <p:cNvPr id="92" name="Picture 5" descr="\begin{align*}&#10;   \widetilde \chi_1^0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15206" y="5950761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93" name="Picture 6" descr="\begin{align*}&#10;   \widetilde \chi_2^0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15206" y="5307819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94" name="Picture 7" descr="\begin{align*}&#10;   \widetilde \chi_3^0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15206" y="4357694"/>
                <a:ext cx="214314" cy="251819"/>
              </a:xfrm>
              <a:prstGeom prst="rect">
                <a:avLst/>
              </a:prstGeom>
              <a:noFill/>
            </p:spPr>
          </p:pic>
          <p:pic>
            <p:nvPicPr>
              <p:cNvPr id="95" name="Picture 8" descr="\begin{align*}&#10;   \widetilde \chi_4^0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15206" y="4071942"/>
                <a:ext cx="214313" cy="245676"/>
              </a:xfrm>
              <a:prstGeom prst="rect">
                <a:avLst/>
              </a:prstGeom>
              <a:noFill/>
            </p:spPr>
          </p:pic>
          <p:pic>
            <p:nvPicPr>
              <p:cNvPr id="96" name="Picture 9" descr="\begin{align*}&#10;   \widetilde \chi_1^{\pm}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572396" y="5279101"/>
                <a:ext cx="357188" cy="364477"/>
              </a:xfrm>
              <a:prstGeom prst="rect">
                <a:avLst/>
              </a:prstGeom>
              <a:noFill/>
            </p:spPr>
          </p:pic>
          <p:pic>
            <p:nvPicPr>
              <p:cNvPr id="97" name="Picture 10" descr="\begin{align*}&#10;   \widetilde \chi_2^{\pm}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500960" y="4356000"/>
                <a:ext cx="261366" cy="266700"/>
              </a:xfrm>
              <a:prstGeom prst="rect">
                <a:avLst/>
              </a:prstGeom>
              <a:noFill/>
            </p:spPr>
          </p:pic>
          <p:pic>
            <p:nvPicPr>
              <p:cNvPr id="98" name="Picture 11" descr="\begin{align*}&#10;   \widetilde t_1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8429652" y="4757747"/>
                <a:ext cx="263022" cy="385765"/>
              </a:xfrm>
              <a:prstGeom prst="rect">
                <a:avLst/>
              </a:prstGeom>
              <a:noFill/>
            </p:spPr>
          </p:pic>
          <p:pic>
            <p:nvPicPr>
              <p:cNvPr id="99" name="Picture 12" descr="\begin{align*}&#10;   \widetilde \tau_1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459418" y="5214950"/>
                <a:ext cx="184548" cy="214314"/>
              </a:xfrm>
              <a:prstGeom prst="rect">
                <a:avLst/>
              </a:prstGeom>
              <a:noFill/>
            </p:spPr>
          </p:pic>
          <p:pic>
            <p:nvPicPr>
              <p:cNvPr id="100" name="Picture 13" descr="\begin{align*}&#10;   \widetilde \tau_2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877903" y="1899035"/>
                <a:ext cx="214314" cy="241103"/>
              </a:xfrm>
              <a:prstGeom prst="rect">
                <a:avLst/>
              </a:prstGeom>
              <a:noFill/>
            </p:spPr>
          </p:pic>
          <p:pic>
            <p:nvPicPr>
              <p:cNvPr id="101" name="Picture 14" descr="\begin{align*}&#10;   \widetilde b_1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8429652" y="3929067"/>
                <a:ext cx="285752" cy="395010"/>
              </a:xfrm>
              <a:prstGeom prst="rect">
                <a:avLst/>
              </a:prstGeom>
              <a:noFill/>
            </p:spPr>
          </p:pic>
          <p:pic>
            <p:nvPicPr>
              <p:cNvPr id="102" name="Picture 15" descr="\begin{align*}&#10;   \widetilde t_2&#10;\end{align*}&#10;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429652" y="3534730"/>
                <a:ext cx="177165" cy="251460"/>
              </a:xfrm>
              <a:prstGeom prst="rect">
                <a:avLst/>
              </a:prstGeom>
              <a:noFill/>
            </p:spPr>
          </p:pic>
          <p:pic>
            <p:nvPicPr>
              <p:cNvPr id="103" name="Picture 18" descr="\begin{align*}&#10;   \widetilde b_2&#10;\end{align*}&#10;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429652" y="1428736"/>
                <a:ext cx="212794" cy="285752"/>
              </a:xfrm>
              <a:prstGeom prst="rect">
                <a:avLst/>
              </a:prstGeom>
              <a:noFill/>
            </p:spPr>
          </p:pic>
          <p:pic>
            <p:nvPicPr>
              <p:cNvPr id="104" name="Picture 19" descr="\begin{align*}&#10;   \widetilde l&#10;\end{align*}&#10;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8358214" y="1899035"/>
                <a:ext cx="142875" cy="244081"/>
              </a:xfrm>
              <a:prstGeom prst="rect">
                <a:avLst/>
              </a:prstGeom>
              <a:noFill/>
            </p:spPr>
          </p:pic>
          <p:pic>
            <p:nvPicPr>
              <p:cNvPr id="105" name="Picture 20" descr="\begin{align*}&#10;   \widetilde e_R&#10;\end{align*}&#10;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8561809" y="1899037"/>
                <a:ext cx="242746" cy="203229"/>
              </a:xfrm>
              <a:prstGeom prst="rect">
                <a:avLst/>
              </a:prstGeom>
              <a:noFill/>
            </p:spPr>
          </p:pic>
          <p:pic>
            <p:nvPicPr>
              <p:cNvPr id="107" name="Picture 22" descr="\begin{align*}&#10;   [\rm GeV]&#10;\end{align*}&#10;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688532" y="603087"/>
                <a:ext cx="700085" cy="306288"/>
              </a:xfrm>
              <a:prstGeom prst="rect">
                <a:avLst/>
              </a:prstGeom>
              <a:noFill/>
            </p:spPr>
          </p:pic>
          <p:pic>
            <p:nvPicPr>
              <p:cNvPr id="108" name="Picture 23" descr="\begin{align*}&#10;   h&#10;\end{align*}&#10;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8429653" y="5929331"/>
                <a:ext cx="136017" cy="187833"/>
              </a:xfrm>
              <a:prstGeom prst="rect">
                <a:avLst/>
              </a:prstGeom>
              <a:noFill/>
            </p:spPr>
          </p:pic>
        </p:grpSp>
        <p:sp>
          <p:nvSpPr>
            <p:cNvPr id="60" name="テキスト ボックス 59"/>
            <p:cNvSpPr txBox="1"/>
            <p:nvPr/>
          </p:nvSpPr>
          <p:spPr>
            <a:xfrm>
              <a:off x="3903719" y="5887719"/>
              <a:ext cx="608330" cy="46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LSP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直線矢印コネクタ 60"/>
            <p:cNvCxnSpPr/>
            <p:nvPr/>
          </p:nvCxnSpPr>
          <p:spPr>
            <a:xfrm rot="5400000">
              <a:off x="3941829" y="1893044"/>
              <a:ext cx="1595536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>
              <a:endCxn id="63" idx="3"/>
            </p:cNvCxnSpPr>
            <p:nvPr/>
          </p:nvCxnSpPr>
          <p:spPr>
            <a:xfrm rot="10800000" flipV="1">
              <a:off x="4366111" y="1443555"/>
              <a:ext cx="691746" cy="286952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フローチャート : 論理積ゲート 62"/>
            <p:cNvSpPr/>
            <p:nvPr/>
          </p:nvSpPr>
          <p:spPr bwMode="auto">
            <a:xfrm rot="20103418">
              <a:off x="2267108" y="1960554"/>
              <a:ext cx="2201681" cy="468395"/>
            </a:xfrm>
            <a:prstGeom prst="flowChartDelay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64" name="Picture 26" descr="\begin{align*}&#10;q&#10;\end{align*}&#10;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039629" y="1733656"/>
              <a:ext cx="147404" cy="217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直線矢印コネクタ 64"/>
            <p:cNvCxnSpPr/>
            <p:nvPr/>
          </p:nvCxnSpPr>
          <p:spPr>
            <a:xfrm rot="16200000" flipH="1">
              <a:off x="4304451" y="3561104"/>
              <a:ext cx="870292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フローチャート : 論理積ゲート 65"/>
            <p:cNvSpPr/>
            <p:nvPr/>
          </p:nvSpPr>
          <p:spPr bwMode="auto">
            <a:xfrm rot="13882655">
              <a:off x="5600159" y="5452593"/>
              <a:ext cx="816571" cy="273579"/>
            </a:xfrm>
            <a:prstGeom prst="flowChartDelay">
              <a:avLst/>
            </a:prstGeom>
            <a:solidFill>
              <a:srgbClr val="00B0F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7" name="フローチャート : 論理積ゲート 66"/>
            <p:cNvSpPr/>
            <p:nvPr/>
          </p:nvSpPr>
          <p:spPr bwMode="auto">
            <a:xfrm rot="12879158">
              <a:off x="5868976" y="5262918"/>
              <a:ext cx="699317" cy="156266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8" name="フローチャート : 論理積ゲート 67"/>
            <p:cNvSpPr/>
            <p:nvPr/>
          </p:nvSpPr>
          <p:spPr bwMode="auto">
            <a:xfrm rot="12371990">
              <a:off x="5978646" y="5086893"/>
              <a:ext cx="557252" cy="142174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69" name="直線矢印コネクタ 68"/>
            <p:cNvCxnSpPr/>
            <p:nvPr/>
          </p:nvCxnSpPr>
          <p:spPr>
            <a:xfrm>
              <a:off x="5018223" y="4489582"/>
              <a:ext cx="835878" cy="58019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2" descr="\begin{align*}&#10; \overline b&#10;\end{align*}&#10;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819280" y="5285360"/>
              <a:ext cx="185336" cy="385933"/>
            </a:xfrm>
            <a:prstGeom prst="rect">
              <a:avLst/>
            </a:prstGeom>
            <a:noFill/>
          </p:spPr>
        </p:pic>
        <p:cxnSp>
          <p:nvCxnSpPr>
            <p:cNvPr id="71" name="直線矢印コネクタ 70"/>
            <p:cNvCxnSpPr/>
            <p:nvPr/>
          </p:nvCxnSpPr>
          <p:spPr>
            <a:xfrm rot="10800000" flipV="1">
              <a:off x="4391315" y="4562106"/>
              <a:ext cx="557252" cy="435146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 rot="5400000">
              <a:off x="4119382" y="5495364"/>
              <a:ext cx="265240" cy="139313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フローチャート : 論理積ゲート 72"/>
            <p:cNvSpPr/>
            <p:nvPr/>
          </p:nvSpPr>
          <p:spPr bwMode="auto">
            <a:xfrm rot="13288881">
              <a:off x="4342443" y="5710939"/>
              <a:ext cx="632238" cy="95638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4" name="フローチャート : 論理積ゲート 73"/>
            <p:cNvSpPr/>
            <p:nvPr/>
          </p:nvSpPr>
          <p:spPr bwMode="auto">
            <a:xfrm rot="12371990">
              <a:off x="4457265" y="5586583"/>
              <a:ext cx="564666" cy="119327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75" name="直線矢印コネクタ 74"/>
            <p:cNvCxnSpPr/>
            <p:nvPr/>
          </p:nvCxnSpPr>
          <p:spPr>
            <a:xfrm rot="10800000" flipV="1">
              <a:off x="3643306" y="3500438"/>
              <a:ext cx="603352" cy="428628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フローチャート : 論理積ゲート 75"/>
            <p:cNvSpPr/>
            <p:nvPr/>
          </p:nvSpPr>
          <p:spPr bwMode="auto">
            <a:xfrm rot="20790796">
              <a:off x="2716697" y="3881841"/>
              <a:ext cx="834029" cy="116493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7" name="フローチャート : 論理積ゲート 76"/>
            <p:cNvSpPr/>
            <p:nvPr/>
          </p:nvSpPr>
          <p:spPr bwMode="auto">
            <a:xfrm rot="20148488">
              <a:off x="2768950" y="4024696"/>
              <a:ext cx="835878" cy="95675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6" name="グループ化 48"/>
            <p:cNvGrpSpPr/>
            <p:nvPr/>
          </p:nvGrpSpPr>
          <p:grpSpPr>
            <a:xfrm>
              <a:off x="3157636" y="3881632"/>
              <a:ext cx="485670" cy="1058771"/>
              <a:chOff x="3157636" y="3881632"/>
              <a:chExt cx="485670" cy="1058771"/>
            </a:xfrm>
          </p:grpSpPr>
          <p:grpSp>
            <p:nvGrpSpPr>
              <p:cNvPr id="7" name="グループ化 82"/>
              <p:cNvGrpSpPr/>
              <p:nvPr/>
            </p:nvGrpSpPr>
            <p:grpSpPr>
              <a:xfrm>
                <a:off x="3157636" y="3881632"/>
                <a:ext cx="353061" cy="1058771"/>
                <a:chOff x="3157636" y="3881632"/>
                <a:chExt cx="353061" cy="1058771"/>
              </a:xfrm>
            </p:grpSpPr>
            <p:sp>
              <p:nvSpPr>
                <p:cNvPr id="81" name="フローチャート : 論理積ゲート 80"/>
                <p:cNvSpPr/>
                <p:nvPr/>
              </p:nvSpPr>
              <p:spPr bwMode="auto">
                <a:xfrm rot="18613759">
                  <a:off x="2804781" y="4234487"/>
                  <a:ext cx="1058771" cy="353061"/>
                </a:xfrm>
                <a:prstGeom prst="flowChartDelay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82" name="フローチャート : 論理積ゲート 81"/>
                <p:cNvSpPr/>
                <p:nvPr/>
              </p:nvSpPr>
              <p:spPr bwMode="auto">
                <a:xfrm rot="18613759">
                  <a:off x="2804781" y="4234487"/>
                  <a:ext cx="1058771" cy="353061"/>
                </a:xfrm>
                <a:prstGeom prst="flowChartDelay">
                  <a:avLst/>
                </a:prstGeom>
                <a:solidFill>
                  <a:srgbClr val="00B0F0">
                    <a:alpha val="6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pic>
            <p:nvPicPr>
              <p:cNvPr id="80" name="Picture 1" descr="\begin{align*}&#10; b&#10;\end{align*}&#10;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3499189" y="3996158"/>
                <a:ext cx="144117" cy="29009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0" name="円形吹き出し 109"/>
          <p:cNvSpPr/>
          <p:nvPr/>
        </p:nvSpPr>
        <p:spPr>
          <a:xfrm>
            <a:off x="0" y="928670"/>
            <a:ext cx="2071670" cy="857256"/>
          </a:xfrm>
          <a:prstGeom prst="wedgeEllipseCallout">
            <a:avLst>
              <a:gd name="adj1" fmla="val -4446"/>
              <a:gd name="adj2" fmla="val 1225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42844" y="1142984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Very high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3" name="直線矢印コネクタ 112"/>
          <p:cNvCxnSpPr/>
          <p:nvPr/>
        </p:nvCxnSpPr>
        <p:spPr>
          <a:xfrm rot="10800000" flipV="1">
            <a:off x="4582979" y="2775061"/>
            <a:ext cx="423130" cy="30290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Picture 6" descr="\begin{align*}&#10;  \textcolor[rgb]{1,0,0}{\widetilde q} \textcolor[rgb]{0.2,0.2,1}{\widetilde g},\textcolor[rgb]{1,0,0}{\widetilde q \widetilde q}&#10;\end{align*}&#10;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066555" y="2472826"/>
            <a:ext cx="838194" cy="30626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" name="グループ化 133"/>
          <p:cNvGrpSpPr/>
          <p:nvPr/>
        </p:nvGrpSpPr>
        <p:grpSpPr>
          <a:xfrm>
            <a:off x="3071802" y="2533273"/>
            <a:ext cx="483577" cy="306263"/>
            <a:chOff x="4643438" y="2071678"/>
            <a:chExt cx="571504" cy="361950"/>
          </a:xfrm>
        </p:grpSpPr>
        <p:sp>
          <p:nvSpPr>
            <p:cNvPr id="131" name="正方形/長方形 130"/>
            <p:cNvSpPr/>
            <p:nvPr/>
          </p:nvSpPr>
          <p:spPr>
            <a:xfrm>
              <a:off x="4643438" y="207167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2" name="Picture 7" descr="\begin{align*}&#10;  \textcolor[rgb]{0.2,0.2,1}{\widetilde g} \textcolor[rgb]{0.2,0.2,1}{\widetilde g}&#10;\end{align*}&#10;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714876" y="2071678"/>
              <a:ext cx="438150" cy="361950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36" name="直線矢印コネクタ 135"/>
          <p:cNvCxnSpPr/>
          <p:nvPr/>
        </p:nvCxnSpPr>
        <p:spPr>
          <a:xfrm>
            <a:off x="3494932" y="2775061"/>
            <a:ext cx="552082" cy="310294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テキスト ボックス 138"/>
          <p:cNvSpPr txBox="1"/>
          <p:nvPr/>
        </p:nvSpPr>
        <p:spPr>
          <a:xfrm>
            <a:off x="4357686" y="3857628"/>
            <a:ext cx="101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p</a:t>
            </a:r>
            <a:r>
              <a:rPr kumimoji="1" lang="en-US" altLang="ja-JP" sz="2000" b="1" baseline="-25000" dirty="0" err="1" smtClean="0"/>
              <a:t>T</a:t>
            </a:r>
            <a:r>
              <a:rPr kumimoji="1" lang="en-US" altLang="ja-JP" sz="2000" b="1" dirty="0" smtClean="0"/>
              <a:t>(max)</a:t>
            </a:r>
            <a:endParaRPr kumimoji="1" lang="ja-JP" altLang="en-US" sz="2000" b="1" dirty="0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3357554" y="1285860"/>
            <a:ext cx="29761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The highest </a:t>
            </a:r>
            <a:r>
              <a:rPr kumimoji="1" lang="en-US" altLang="ja-JP" sz="2000" b="1" dirty="0" err="1" smtClean="0"/>
              <a:t>pT</a:t>
            </a:r>
            <a:r>
              <a:rPr kumimoji="1" lang="en-US" altLang="ja-JP" sz="2000" b="1" dirty="0" smtClean="0"/>
              <a:t> in an event</a:t>
            </a:r>
          </a:p>
          <a:p>
            <a:pPr algn="ctr"/>
            <a:r>
              <a:rPr lang="en-US" altLang="ja-JP" dirty="0" smtClean="0"/>
              <a:t>(The highest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 is not </a:t>
            </a:r>
            <a:r>
              <a:rPr lang="en-US" altLang="ja-JP" i="1" dirty="0" smtClean="0"/>
              <a:t>b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4" name="フリーフォーム 143"/>
          <p:cNvSpPr/>
          <p:nvPr/>
        </p:nvSpPr>
        <p:spPr>
          <a:xfrm>
            <a:off x="9490229" y="33735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/>
          <p:cNvSpPr/>
          <p:nvPr/>
        </p:nvSpPr>
        <p:spPr>
          <a:xfrm>
            <a:off x="4856085" y="2308194"/>
            <a:ext cx="1252909" cy="641999"/>
          </a:xfrm>
          <a:custGeom>
            <a:avLst/>
            <a:gdLst>
              <a:gd name="connsiteX0" fmla="*/ 1029810 w 1252909"/>
              <a:gd name="connsiteY0" fmla="*/ 621437 h 641999"/>
              <a:gd name="connsiteX1" fmla="*/ 665826 w 1252909"/>
              <a:gd name="connsiteY1" fmla="*/ 621437 h 641999"/>
              <a:gd name="connsiteX2" fmla="*/ 514905 w 1252909"/>
              <a:gd name="connsiteY2" fmla="*/ 603682 h 641999"/>
              <a:gd name="connsiteX3" fmla="*/ 479395 w 1252909"/>
              <a:gd name="connsiteY3" fmla="*/ 594804 h 641999"/>
              <a:gd name="connsiteX4" fmla="*/ 372863 w 1252909"/>
              <a:gd name="connsiteY4" fmla="*/ 577049 h 641999"/>
              <a:gd name="connsiteX5" fmla="*/ 319597 w 1252909"/>
              <a:gd name="connsiteY5" fmla="*/ 559293 h 641999"/>
              <a:gd name="connsiteX6" fmla="*/ 239698 w 1252909"/>
              <a:gd name="connsiteY6" fmla="*/ 532660 h 641999"/>
              <a:gd name="connsiteX7" fmla="*/ 133165 w 1252909"/>
              <a:gd name="connsiteY7" fmla="*/ 497150 h 641999"/>
              <a:gd name="connsiteX8" fmla="*/ 106532 w 1252909"/>
              <a:gd name="connsiteY8" fmla="*/ 488272 h 641999"/>
              <a:gd name="connsiteX9" fmla="*/ 79899 w 1252909"/>
              <a:gd name="connsiteY9" fmla="*/ 479394 h 641999"/>
              <a:gd name="connsiteX10" fmla="*/ 53266 w 1252909"/>
              <a:gd name="connsiteY10" fmla="*/ 461639 h 641999"/>
              <a:gd name="connsiteX11" fmla="*/ 44389 w 1252909"/>
              <a:gd name="connsiteY11" fmla="*/ 435006 h 641999"/>
              <a:gd name="connsiteX12" fmla="*/ 8878 w 1252909"/>
              <a:gd name="connsiteY12" fmla="*/ 399495 h 641999"/>
              <a:gd name="connsiteX13" fmla="*/ 0 w 1252909"/>
              <a:gd name="connsiteY13" fmla="*/ 372862 h 641999"/>
              <a:gd name="connsiteX14" fmla="*/ 17756 w 1252909"/>
              <a:gd name="connsiteY14" fmla="*/ 266330 h 641999"/>
              <a:gd name="connsiteX15" fmla="*/ 35511 w 1252909"/>
              <a:gd name="connsiteY15" fmla="*/ 239697 h 641999"/>
              <a:gd name="connsiteX16" fmla="*/ 79899 w 1252909"/>
              <a:gd name="connsiteY16" fmla="*/ 177554 h 641999"/>
              <a:gd name="connsiteX17" fmla="*/ 97655 w 1252909"/>
              <a:gd name="connsiteY17" fmla="*/ 159798 h 641999"/>
              <a:gd name="connsiteX18" fmla="*/ 142043 w 1252909"/>
              <a:gd name="connsiteY18" fmla="*/ 106532 h 641999"/>
              <a:gd name="connsiteX19" fmla="*/ 177554 w 1252909"/>
              <a:gd name="connsiteY19" fmla="*/ 88777 h 641999"/>
              <a:gd name="connsiteX20" fmla="*/ 221942 w 1252909"/>
              <a:gd name="connsiteY20" fmla="*/ 53266 h 641999"/>
              <a:gd name="connsiteX21" fmla="*/ 248575 w 1252909"/>
              <a:gd name="connsiteY21" fmla="*/ 35511 h 641999"/>
              <a:gd name="connsiteX22" fmla="*/ 328474 w 1252909"/>
              <a:gd name="connsiteY22" fmla="*/ 17756 h 641999"/>
              <a:gd name="connsiteX23" fmla="*/ 461639 w 1252909"/>
              <a:gd name="connsiteY23" fmla="*/ 0 h 641999"/>
              <a:gd name="connsiteX24" fmla="*/ 701336 w 1252909"/>
              <a:gd name="connsiteY24" fmla="*/ 8878 h 641999"/>
              <a:gd name="connsiteX25" fmla="*/ 754602 w 1252909"/>
              <a:gd name="connsiteY25" fmla="*/ 26633 h 641999"/>
              <a:gd name="connsiteX26" fmla="*/ 834501 w 1252909"/>
              <a:gd name="connsiteY26" fmla="*/ 44389 h 641999"/>
              <a:gd name="connsiteX27" fmla="*/ 905523 w 1252909"/>
              <a:gd name="connsiteY27" fmla="*/ 62144 h 641999"/>
              <a:gd name="connsiteX28" fmla="*/ 994299 w 1252909"/>
              <a:gd name="connsiteY28" fmla="*/ 88777 h 641999"/>
              <a:gd name="connsiteX29" fmla="*/ 1020932 w 1252909"/>
              <a:gd name="connsiteY29" fmla="*/ 97655 h 641999"/>
              <a:gd name="connsiteX30" fmla="*/ 1074198 w 1252909"/>
              <a:gd name="connsiteY30" fmla="*/ 133165 h 641999"/>
              <a:gd name="connsiteX31" fmla="*/ 1127465 w 1252909"/>
              <a:gd name="connsiteY31" fmla="*/ 177554 h 641999"/>
              <a:gd name="connsiteX32" fmla="*/ 1154098 w 1252909"/>
              <a:gd name="connsiteY32" fmla="*/ 248575 h 641999"/>
              <a:gd name="connsiteX33" fmla="*/ 1180731 w 1252909"/>
              <a:gd name="connsiteY33" fmla="*/ 266330 h 641999"/>
              <a:gd name="connsiteX34" fmla="*/ 1189608 w 1252909"/>
              <a:gd name="connsiteY34" fmla="*/ 292963 h 641999"/>
              <a:gd name="connsiteX35" fmla="*/ 1207364 w 1252909"/>
              <a:gd name="connsiteY35" fmla="*/ 310719 h 641999"/>
              <a:gd name="connsiteX36" fmla="*/ 1225119 w 1252909"/>
              <a:gd name="connsiteY36" fmla="*/ 363985 h 641999"/>
              <a:gd name="connsiteX37" fmla="*/ 1233997 w 1252909"/>
              <a:gd name="connsiteY37" fmla="*/ 390618 h 641999"/>
              <a:gd name="connsiteX38" fmla="*/ 1233997 w 1252909"/>
              <a:gd name="connsiteY38" fmla="*/ 523783 h 641999"/>
              <a:gd name="connsiteX39" fmla="*/ 1162975 w 1252909"/>
              <a:gd name="connsiteY39" fmla="*/ 577049 h 641999"/>
              <a:gd name="connsiteX40" fmla="*/ 1136342 w 1252909"/>
              <a:gd name="connsiteY40" fmla="*/ 594804 h 641999"/>
              <a:gd name="connsiteX41" fmla="*/ 1109709 w 1252909"/>
              <a:gd name="connsiteY41" fmla="*/ 603682 h 641999"/>
              <a:gd name="connsiteX42" fmla="*/ 1083076 w 1252909"/>
              <a:gd name="connsiteY42" fmla="*/ 621437 h 641999"/>
              <a:gd name="connsiteX43" fmla="*/ 1029810 w 1252909"/>
              <a:gd name="connsiteY43" fmla="*/ 621437 h 64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52909" h="641999">
                <a:moveTo>
                  <a:pt x="1029810" y="621437"/>
                </a:moveTo>
                <a:cubicBezTo>
                  <a:pt x="960268" y="621437"/>
                  <a:pt x="998339" y="635292"/>
                  <a:pt x="665826" y="621437"/>
                </a:cubicBezTo>
                <a:cubicBezTo>
                  <a:pt x="638042" y="620279"/>
                  <a:pt x="548926" y="609868"/>
                  <a:pt x="514905" y="603682"/>
                </a:cubicBezTo>
                <a:cubicBezTo>
                  <a:pt x="502901" y="601499"/>
                  <a:pt x="491399" y="596987"/>
                  <a:pt x="479395" y="594804"/>
                </a:cubicBezTo>
                <a:cubicBezTo>
                  <a:pt x="441302" y="587878"/>
                  <a:pt x="409655" y="587083"/>
                  <a:pt x="372863" y="577049"/>
                </a:cubicBezTo>
                <a:cubicBezTo>
                  <a:pt x="354807" y="572125"/>
                  <a:pt x="337352" y="565211"/>
                  <a:pt x="319597" y="559293"/>
                </a:cubicBezTo>
                <a:lnTo>
                  <a:pt x="239698" y="532660"/>
                </a:lnTo>
                <a:lnTo>
                  <a:pt x="133165" y="497150"/>
                </a:lnTo>
                <a:lnTo>
                  <a:pt x="106532" y="488272"/>
                </a:lnTo>
                <a:cubicBezTo>
                  <a:pt x="97654" y="485313"/>
                  <a:pt x="87685" y="484585"/>
                  <a:pt x="79899" y="479394"/>
                </a:cubicBezTo>
                <a:lnTo>
                  <a:pt x="53266" y="461639"/>
                </a:lnTo>
                <a:cubicBezTo>
                  <a:pt x="50307" y="452761"/>
                  <a:pt x="49828" y="442621"/>
                  <a:pt x="44389" y="435006"/>
                </a:cubicBezTo>
                <a:cubicBezTo>
                  <a:pt x="34659" y="421384"/>
                  <a:pt x="8878" y="399495"/>
                  <a:pt x="8878" y="399495"/>
                </a:cubicBezTo>
                <a:cubicBezTo>
                  <a:pt x="5919" y="390617"/>
                  <a:pt x="0" y="382220"/>
                  <a:pt x="0" y="372862"/>
                </a:cubicBezTo>
                <a:cubicBezTo>
                  <a:pt x="0" y="353169"/>
                  <a:pt x="3865" y="294112"/>
                  <a:pt x="17756" y="266330"/>
                </a:cubicBezTo>
                <a:cubicBezTo>
                  <a:pt x="22528" y="256787"/>
                  <a:pt x="31178" y="249447"/>
                  <a:pt x="35511" y="239697"/>
                </a:cubicBezTo>
                <a:cubicBezTo>
                  <a:pt x="64331" y="174852"/>
                  <a:pt x="31458" y="193700"/>
                  <a:pt x="79899" y="177554"/>
                </a:cubicBezTo>
                <a:cubicBezTo>
                  <a:pt x="85818" y="171635"/>
                  <a:pt x="92426" y="166334"/>
                  <a:pt x="97655" y="159798"/>
                </a:cubicBezTo>
                <a:cubicBezTo>
                  <a:pt x="118420" y="133842"/>
                  <a:pt x="112519" y="127620"/>
                  <a:pt x="142043" y="106532"/>
                </a:cubicBezTo>
                <a:cubicBezTo>
                  <a:pt x="152812" y="98840"/>
                  <a:pt x="165717" y="94695"/>
                  <a:pt x="177554" y="88777"/>
                </a:cubicBezTo>
                <a:cubicBezTo>
                  <a:pt x="207484" y="43882"/>
                  <a:pt x="179062" y="74706"/>
                  <a:pt x="221942" y="53266"/>
                </a:cubicBezTo>
                <a:cubicBezTo>
                  <a:pt x="231485" y="48494"/>
                  <a:pt x="238768" y="39714"/>
                  <a:pt x="248575" y="35511"/>
                </a:cubicBezTo>
                <a:cubicBezTo>
                  <a:pt x="259078" y="31010"/>
                  <a:pt x="321151" y="19088"/>
                  <a:pt x="328474" y="17756"/>
                </a:cubicBezTo>
                <a:cubicBezTo>
                  <a:pt x="391103" y="6369"/>
                  <a:pt x="389261" y="8042"/>
                  <a:pt x="461639" y="0"/>
                </a:cubicBezTo>
                <a:cubicBezTo>
                  <a:pt x="541538" y="2959"/>
                  <a:pt x="621711" y="1639"/>
                  <a:pt x="701336" y="8878"/>
                </a:cubicBezTo>
                <a:cubicBezTo>
                  <a:pt x="719975" y="10572"/>
                  <a:pt x="736445" y="22094"/>
                  <a:pt x="754602" y="26633"/>
                </a:cubicBezTo>
                <a:cubicBezTo>
                  <a:pt x="877608" y="57385"/>
                  <a:pt x="688049" y="10593"/>
                  <a:pt x="834501" y="44389"/>
                </a:cubicBezTo>
                <a:cubicBezTo>
                  <a:pt x="858279" y="49876"/>
                  <a:pt x="881849" y="56226"/>
                  <a:pt x="905523" y="62144"/>
                </a:cubicBezTo>
                <a:cubicBezTo>
                  <a:pt x="959178" y="75558"/>
                  <a:pt x="929477" y="67170"/>
                  <a:pt x="994299" y="88777"/>
                </a:cubicBezTo>
                <a:cubicBezTo>
                  <a:pt x="1003177" y="91736"/>
                  <a:pt x="1013146" y="92464"/>
                  <a:pt x="1020932" y="97655"/>
                </a:cubicBezTo>
                <a:cubicBezTo>
                  <a:pt x="1038687" y="109492"/>
                  <a:pt x="1059109" y="118076"/>
                  <a:pt x="1074198" y="133165"/>
                </a:cubicBezTo>
                <a:cubicBezTo>
                  <a:pt x="1108377" y="167343"/>
                  <a:pt x="1090386" y="152833"/>
                  <a:pt x="1127465" y="177554"/>
                </a:cubicBezTo>
                <a:cubicBezTo>
                  <a:pt x="1132812" y="193595"/>
                  <a:pt x="1147460" y="239282"/>
                  <a:pt x="1154098" y="248575"/>
                </a:cubicBezTo>
                <a:cubicBezTo>
                  <a:pt x="1160300" y="257257"/>
                  <a:pt x="1171853" y="260412"/>
                  <a:pt x="1180731" y="266330"/>
                </a:cubicBezTo>
                <a:cubicBezTo>
                  <a:pt x="1183690" y="275208"/>
                  <a:pt x="1184793" y="284939"/>
                  <a:pt x="1189608" y="292963"/>
                </a:cubicBezTo>
                <a:cubicBezTo>
                  <a:pt x="1193914" y="300140"/>
                  <a:pt x="1203621" y="303232"/>
                  <a:pt x="1207364" y="310719"/>
                </a:cubicBezTo>
                <a:cubicBezTo>
                  <a:pt x="1215734" y="327459"/>
                  <a:pt x="1219201" y="346230"/>
                  <a:pt x="1225119" y="363985"/>
                </a:cubicBezTo>
                <a:lnTo>
                  <a:pt x="1233997" y="390618"/>
                </a:lnTo>
                <a:cubicBezTo>
                  <a:pt x="1236092" y="411569"/>
                  <a:pt x="1252909" y="492263"/>
                  <a:pt x="1233997" y="523783"/>
                </a:cubicBezTo>
                <a:cubicBezTo>
                  <a:pt x="1197291" y="584960"/>
                  <a:pt x="1203064" y="557005"/>
                  <a:pt x="1162975" y="577049"/>
                </a:cubicBezTo>
                <a:cubicBezTo>
                  <a:pt x="1153432" y="581821"/>
                  <a:pt x="1145885" y="590032"/>
                  <a:pt x="1136342" y="594804"/>
                </a:cubicBezTo>
                <a:cubicBezTo>
                  <a:pt x="1127972" y="598989"/>
                  <a:pt x="1118079" y="599497"/>
                  <a:pt x="1109709" y="603682"/>
                </a:cubicBezTo>
                <a:cubicBezTo>
                  <a:pt x="1100166" y="608454"/>
                  <a:pt x="1092826" y="617104"/>
                  <a:pt x="1083076" y="621437"/>
                </a:cubicBezTo>
                <a:cubicBezTo>
                  <a:pt x="1036810" y="641999"/>
                  <a:pt x="1099352" y="621437"/>
                  <a:pt x="1029810" y="621437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/>
          <p:cNvSpPr/>
          <p:nvPr/>
        </p:nvSpPr>
        <p:spPr>
          <a:xfrm>
            <a:off x="0" y="2000240"/>
            <a:ext cx="3210770" cy="4258517"/>
          </a:xfrm>
          <a:custGeom>
            <a:avLst/>
            <a:gdLst>
              <a:gd name="connsiteX0" fmla="*/ 142043 w 3210770"/>
              <a:gd name="connsiteY0" fmla="*/ 363984 h 4101483"/>
              <a:gd name="connsiteX1" fmla="*/ 221942 w 3210770"/>
              <a:gd name="connsiteY1" fmla="*/ 337351 h 4101483"/>
              <a:gd name="connsiteX2" fmla="*/ 248575 w 3210770"/>
              <a:gd name="connsiteY2" fmla="*/ 310718 h 4101483"/>
              <a:gd name="connsiteX3" fmla="*/ 301841 w 3210770"/>
              <a:gd name="connsiteY3" fmla="*/ 292963 h 4101483"/>
              <a:gd name="connsiteX4" fmla="*/ 328474 w 3210770"/>
              <a:gd name="connsiteY4" fmla="*/ 275208 h 4101483"/>
              <a:gd name="connsiteX5" fmla="*/ 346229 w 3210770"/>
              <a:gd name="connsiteY5" fmla="*/ 257452 h 4101483"/>
              <a:gd name="connsiteX6" fmla="*/ 488272 w 3210770"/>
              <a:gd name="connsiteY6" fmla="*/ 221942 h 4101483"/>
              <a:gd name="connsiteX7" fmla="*/ 514905 w 3210770"/>
              <a:gd name="connsiteY7" fmla="*/ 213064 h 4101483"/>
              <a:gd name="connsiteX8" fmla="*/ 541538 w 3210770"/>
              <a:gd name="connsiteY8" fmla="*/ 195309 h 4101483"/>
              <a:gd name="connsiteX9" fmla="*/ 577049 w 3210770"/>
              <a:gd name="connsiteY9" fmla="*/ 186431 h 4101483"/>
              <a:gd name="connsiteX10" fmla="*/ 612559 w 3210770"/>
              <a:gd name="connsiteY10" fmla="*/ 168676 h 4101483"/>
              <a:gd name="connsiteX11" fmla="*/ 639192 w 3210770"/>
              <a:gd name="connsiteY11" fmla="*/ 159798 h 4101483"/>
              <a:gd name="connsiteX12" fmla="*/ 683581 w 3210770"/>
              <a:gd name="connsiteY12" fmla="*/ 142043 h 4101483"/>
              <a:gd name="connsiteX13" fmla="*/ 736847 w 3210770"/>
              <a:gd name="connsiteY13" fmla="*/ 124287 h 4101483"/>
              <a:gd name="connsiteX14" fmla="*/ 763480 w 3210770"/>
              <a:gd name="connsiteY14" fmla="*/ 106532 h 4101483"/>
              <a:gd name="connsiteX15" fmla="*/ 843379 w 3210770"/>
              <a:gd name="connsiteY15" fmla="*/ 79899 h 4101483"/>
              <a:gd name="connsiteX16" fmla="*/ 896645 w 3210770"/>
              <a:gd name="connsiteY16" fmla="*/ 62143 h 4101483"/>
              <a:gd name="connsiteX17" fmla="*/ 923278 w 3210770"/>
              <a:gd name="connsiteY17" fmla="*/ 53266 h 4101483"/>
              <a:gd name="connsiteX18" fmla="*/ 985421 w 3210770"/>
              <a:gd name="connsiteY18" fmla="*/ 35510 h 4101483"/>
              <a:gd name="connsiteX19" fmla="*/ 1020932 w 3210770"/>
              <a:gd name="connsiteY19" fmla="*/ 26633 h 4101483"/>
              <a:gd name="connsiteX20" fmla="*/ 1047565 w 3210770"/>
              <a:gd name="connsiteY20" fmla="*/ 17755 h 4101483"/>
              <a:gd name="connsiteX21" fmla="*/ 1118586 w 3210770"/>
              <a:gd name="connsiteY21" fmla="*/ 0 h 4101483"/>
              <a:gd name="connsiteX22" fmla="*/ 1313895 w 3210770"/>
              <a:gd name="connsiteY22" fmla="*/ 8877 h 4101483"/>
              <a:gd name="connsiteX23" fmla="*/ 1384917 w 3210770"/>
              <a:gd name="connsiteY23" fmla="*/ 17755 h 4101483"/>
              <a:gd name="connsiteX24" fmla="*/ 1438183 w 3210770"/>
              <a:gd name="connsiteY24" fmla="*/ 35510 h 4101483"/>
              <a:gd name="connsiteX25" fmla="*/ 1455938 w 3210770"/>
              <a:gd name="connsiteY25" fmla="*/ 53266 h 4101483"/>
              <a:gd name="connsiteX26" fmla="*/ 1500326 w 3210770"/>
              <a:gd name="connsiteY26" fmla="*/ 97654 h 4101483"/>
              <a:gd name="connsiteX27" fmla="*/ 1509204 w 3210770"/>
              <a:gd name="connsiteY27" fmla="*/ 124287 h 4101483"/>
              <a:gd name="connsiteX28" fmla="*/ 1526959 w 3210770"/>
              <a:gd name="connsiteY28" fmla="*/ 195309 h 4101483"/>
              <a:gd name="connsiteX29" fmla="*/ 1553592 w 3210770"/>
              <a:gd name="connsiteY29" fmla="*/ 248575 h 4101483"/>
              <a:gd name="connsiteX30" fmla="*/ 1562470 w 3210770"/>
              <a:gd name="connsiteY30" fmla="*/ 275208 h 4101483"/>
              <a:gd name="connsiteX31" fmla="*/ 1535837 w 3210770"/>
              <a:gd name="connsiteY31" fmla="*/ 355107 h 4101483"/>
              <a:gd name="connsiteX32" fmla="*/ 1526959 w 3210770"/>
              <a:gd name="connsiteY32" fmla="*/ 381740 h 4101483"/>
              <a:gd name="connsiteX33" fmla="*/ 1491449 w 3210770"/>
              <a:gd name="connsiteY33" fmla="*/ 497149 h 4101483"/>
              <a:gd name="connsiteX34" fmla="*/ 1482571 w 3210770"/>
              <a:gd name="connsiteY34" fmla="*/ 523782 h 4101483"/>
              <a:gd name="connsiteX35" fmla="*/ 1464816 w 3210770"/>
              <a:gd name="connsiteY35" fmla="*/ 550415 h 4101483"/>
              <a:gd name="connsiteX36" fmla="*/ 1393794 w 3210770"/>
              <a:gd name="connsiteY36" fmla="*/ 648070 h 4101483"/>
              <a:gd name="connsiteX37" fmla="*/ 1376039 w 3210770"/>
              <a:gd name="connsiteY37" fmla="*/ 674703 h 4101483"/>
              <a:gd name="connsiteX38" fmla="*/ 1358283 w 3210770"/>
              <a:gd name="connsiteY38" fmla="*/ 692458 h 4101483"/>
              <a:gd name="connsiteX39" fmla="*/ 1349406 w 3210770"/>
              <a:gd name="connsiteY39" fmla="*/ 719091 h 4101483"/>
              <a:gd name="connsiteX40" fmla="*/ 1313895 w 3210770"/>
              <a:gd name="connsiteY40" fmla="*/ 754602 h 4101483"/>
              <a:gd name="connsiteX41" fmla="*/ 1225118 w 3210770"/>
              <a:gd name="connsiteY41" fmla="*/ 878889 h 4101483"/>
              <a:gd name="connsiteX42" fmla="*/ 1189608 w 3210770"/>
              <a:gd name="connsiteY42" fmla="*/ 949910 h 4101483"/>
              <a:gd name="connsiteX43" fmla="*/ 1171852 w 3210770"/>
              <a:gd name="connsiteY43" fmla="*/ 994299 h 4101483"/>
              <a:gd name="connsiteX44" fmla="*/ 1154097 w 3210770"/>
              <a:gd name="connsiteY44" fmla="*/ 1047565 h 4101483"/>
              <a:gd name="connsiteX45" fmla="*/ 1127464 w 3210770"/>
              <a:gd name="connsiteY45" fmla="*/ 1091953 h 4101483"/>
              <a:gd name="connsiteX46" fmla="*/ 1091953 w 3210770"/>
              <a:gd name="connsiteY46" fmla="*/ 1171852 h 4101483"/>
              <a:gd name="connsiteX47" fmla="*/ 1065320 w 3210770"/>
              <a:gd name="connsiteY47" fmla="*/ 1260629 h 4101483"/>
              <a:gd name="connsiteX48" fmla="*/ 1038687 w 3210770"/>
              <a:gd name="connsiteY48" fmla="*/ 1313895 h 4101483"/>
              <a:gd name="connsiteX49" fmla="*/ 1029810 w 3210770"/>
              <a:gd name="connsiteY49" fmla="*/ 1393794 h 4101483"/>
              <a:gd name="connsiteX50" fmla="*/ 1047565 w 3210770"/>
              <a:gd name="connsiteY50" fmla="*/ 1544714 h 4101483"/>
              <a:gd name="connsiteX51" fmla="*/ 1065320 w 3210770"/>
              <a:gd name="connsiteY51" fmla="*/ 1571347 h 4101483"/>
              <a:gd name="connsiteX52" fmla="*/ 1083076 w 3210770"/>
              <a:gd name="connsiteY52" fmla="*/ 1606858 h 4101483"/>
              <a:gd name="connsiteX53" fmla="*/ 1109709 w 3210770"/>
              <a:gd name="connsiteY53" fmla="*/ 1633491 h 4101483"/>
              <a:gd name="connsiteX54" fmla="*/ 1154097 w 3210770"/>
              <a:gd name="connsiteY54" fmla="*/ 1686757 h 4101483"/>
              <a:gd name="connsiteX55" fmla="*/ 1171852 w 3210770"/>
              <a:gd name="connsiteY55" fmla="*/ 1722268 h 4101483"/>
              <a:gd name="connsiteX56" fmla="*/ 1216241 w 3210770"/>
              <a:gd name="connsiteY56" fmla="*/ 1766656 h 4101483"/>
              <a:gd name="connsiteX57" fmla="*/ 1260629 w 3210770"/>
              <a:gd name="connsiteY57" fmla="*/ 1802167 h 4101483"/>
              <a:gd name="connsiteX58" fmla="*/ 1269507 w 3210770"/>
              <a:gd name="connsiteY58" fmla="*/ 1828800 h 4101483"/>
              <a:gd name="connsiteX59" fmla="*/ 1305017 w 3210770"/>
              <a:gd name="connsiteY59" fmla="*/ 1882066 h 4101483"/>
              <a:gd name="connsiteX60" fmla="*/ 1340528 w 3210770"/>
              <a:gd name="connsiteY60" fmla="*/ 1970843 h 4101483"/>
              <a:gd name="connsiteX61" fmla="*/ 1349406 w 3210770"/>
              <a:gd name="connsiteY61" fmla="*/ 1997476 h 4101483"/>
              <a:gd name="connsiteX62" fmla="*/ 1376039 w 3210770"/>
              <a:gd name="connsiteY62" fmla="*/ 2032986 h 4101483"/>
              <a:gd name="connsiteX63" fmla="*/ 1402672 w 3210770"/>
              <a:gd name="connsiteY63" fmla="*/ 2086252 h 4101483"/>
              <a:gd name="connsiteX64" fmla="*/ 1420427 w 3210770"/>
              <a:gd name="connsiteY64" fmla="*/ 2148396 h 4101483"/>
              <a:gd name="connsiteX65" fmla="*/ 1482571 w 3210770"/>
              <a:gd name="connsiteY65" fmla="*/ 2246050 h 4101483"/>
              <a:gd name="connsiteX66" fmla="*/ 1518082 w 3210770"/>
              <a:gd name="connsiteY66" fmla="*/ 2308194 h 4101483"/>
              <a:gd name="connsiteX67" fmla="*/ 1571348 w 3210770"/>
              <a:gd name="connsiteY67" fmla="*/ 2396971 h 4101483"/>
              <a:gd name="connsiteX68" fmla="*/ 1589103 w 3210770"/>
              <a:gd name="connsiteY68" fmla="*/ 2423604 h 4101483"/>
              <a:gd name="connsiteX69" fmla="*/ 1597981 w 3210770"/>
              <a:gd name="connsiteY69" fmla="*/ 2450237 h 4101483"/>
              <a:gd name="connsiteX70" fmla="*/ 1642369 w 3210770"/>
              <a:gd name="connsiteY70" fmla="*/ 2512380 h 4101483"/>
              <a:gd name="connsiteX71" fmla="*/ 1651247 w 3210770"/>
              <a:gd name="connsiteY71" fmla="*/ 2539013 h 4101483"/>
              <a:gd name="connsiteX72" fmla="*/ 1695635 w 3210770"/>
              <a:gd name="connsiteY72" fmla="*/ 2583402 h 4101483"/>
              <a:gd name="connsiteX73" fmla="*/ 1722268 w 3210770"/>
              <a:gd name="connsiteY73" fmla="*/ 2636668 h 4101483"/>
              <a:gd name="connsiteX74" fmla="*/ 1757779 w 3210770"/>
              <a:gd name="connsiteY74" fmla="*/ 2654423 h 4101483"/>
              <a:gd name="connsiteX75" fmla="*/ 1784412 w 3210770"/>
              <a:gd name="connsiteY75" fmla="*/ 2672178 h 4101483"/>
              <a:gd name="connsiteX76" fmla="*/ 1802167 w 3210770"/>
              <a:gd name="connsiteY76" fmla="*/ 2689934 h 4101483"/>
              <a:gd name="connsiteX77" fmla="*/ 1855433 w 3210770"/>
              <a:gd name="connsiteY77" fmla="*/ 2716567 h 4101483"/>
              <a:gd name="connsiteX78" fmla="*/ 1882066 w 3210770"/>
              <a:gd name="connsiteY78" fmla="*/ 2734322 h 4101483"/>
              <a:gd name="connsiteX79" fmla="*/ 1944210 w 3210770"/>
              <a:gd name="connsiteY79" fmla="*/ 2752077 h 4101483"/>
              <a:gd name="connsiteX80" fmla="*/ 2263806 w 3210770"/>
              <a:gd name="connsiteY80" fmla="*/ 2734322 h 4101483"/>
              <a:gd name="connsiteX81" fmla="*/ 2317072 w 3210770"/>
              <a:gd name="connsiteY81" fmla="*/ 2716567 h 4101483"/>
              <a:gd name="connsiteX82" fmla="*/ 2352583 w 3210770"/>
              <a:gd name="connsiteY82" fmla="*/ 2707689 h 4101483"/>
              <a:gd name="connsiteX83" fmla="*/ 2432482 w 3210770"/>
              <a:gd name="connsiteY83" fmla="*/ 2689934 h 4101483"/>
              <a:gd name="connsiteX84" fmla="*/ 2503503 w 3210770"/>
              <a:gd name="connsiteY84" fmla="*/ 2645545 h 4101483"/>
              <a:gd name="connsiteX85" fmla="*/ 2565647 w 3210770"/>
              <a:gd name="connsiteY85" fmla="*/ 2610035 h 4101483"/>
              <a:gd name="connsiteX86" fmla="*/ 2610035 w 3210770"/>
              <a:gd name="connsiteY86" fmla="*/ 2592279 h 4101483"/>
              <a:gd name="connsiteX87" fmla="*/ 2672179 w 3210770"/>
              <a:gd name="connsiteY87" fmla="*/ 2574524 h 4101483"/>
              <a:gd name="connsiteX88" fmla="*/ 2707689 w 3210770"/>
              <a:gd name="connsiteY88" fmla="*/ 2556769 h 4101483"/>
              <a:gd name="connsiteX89" fmla="*/ 2778711 w 3210770"/>
              <a:gd name="connsiteY89" fmla="*/ 2539013 h 4101483"/>
              <a:gd name="connsiteX90" fmla="*/ 2831977 w 3210770"/>
              <a:gd name="connsiteY90" fmla="*/ 2521258 h 4101483"/>
              <a:gd name="connsiteX91" fmla="*/ 2876365 w 3210770"/>
              <a:gd name="connsiteY91" fmla="*/ 2512380 h 4101483"/>
              <a:gd name="connsiteX92" fmla="*/ 2974019 w 3210770"/>
              <a:gd name="connsiteY92" fmla="*/ 2485747 h 4101483"/>
              <a:gd name="connsiteX93" fmla="*/ 3000652 w 3210770"/>
              <a:gd name="connsiteY93" fmla="*/ 2494625 h 4101483"/>
              <a:gd name="connsiteX94" fmla="*/ 3009530 w 3210770"/>
              <a:gd name="connsiteY94" fmla="*/ 2521258 h 4101483"/>
              <a:gd name="connsiteX95" fmla="*/ 3036163 w 3210770"/>
              <a:gd name="connsiteY95" fmla="*/ 2547891 h 4101483"/>
              <a:gd name="connsiteX96" fmla="*/ 3071674 w 3210770"/>
              <a:gd name="connsiteY96" fmla="*/ 2636668 h 4101483"/>
              <a:gd name="connsiteX97" fmla="*/ 3080551 w 3210770"/>
              <a:gd name="connsiteY97" fmla="*/ 2663301 h 4101483"/>
              <a:gd name="connsiteX98" fmla="*/ 3098307 w 3210770"/>
              <a:gd name="connsiteY98" fmla="*/ 2752077 h 4101483"/>
              <a:gd name="connsiteX99" fmla="*/ 3116062 w 3210770"/>
              <a:gd name="connsiteY99" fmla="*/ 2894120 h 4101483"/>
              <a:gd name="connsiteX100" fmla="*/ 3124940 w 3210770"/>
              <a:gd name="connsiteY100" fmla="*/ 2920753 h 4101483"/>
              <a:gd name="connsiteX101" fmla="*/ 3133817 w 3210770"/>
              <a:gd name="connsiteY101" fmla="*/ 2974019 h 4101483"/>
              <a:gd name="connsiteX102" fmla="*/ 3169328 w 3210770"/>
              <a:gd name="connsiteY102" fmla="*/ 3071674 h 4101483"/>
              <a:gd name="connsiteX103" fmla="*/ 3187083 w 3210770"/>
              <a:gd name="connsiteY103" fmla="*/ 3124940 h 4101483"/>
              <a:gd name="connsiteX104" fmla="*/ 3195961 w 3210770"/>
              <a:gd name="connsiteY104" fmla="*/ 3151573 h 4101483"/>
              <a:gd name="connsiteX105" fmla="*/ 3204839 w 3210770"/>
              <a:gd name="connsiteY105" fmla="*/ 3187083 h 4101483"/>
              <a:gd name="connsiteX106" fmla="*/ 3187083 w 3210770"/>
              <a:gd name="connsiteY106" fmla="*/ 3364637 h 4101483"/>
              <a:gd name="connsiteX107" fmla="*/ 3169328 w 3210770"/>
              <a:gd name="connsiteY107" fmla="*/ 3400147 h 4101483"/>
              <a:gd name="connsiteX108" fmla="*/ 3160450 w 3210770"/>
              <a:gd name="connsiteY108" fmla="*/ 3444536 h 4101483"/>
              <a:gd name="connsiteX109" fmla="*/ 3142695 w 3210770"/>
              <a:gd name="connsiteY109" fmla="*/ 3480046 h 4101483"/>
              <a:gd name="connsiteX110" fmla="*/ 3124940 w 3210770"/>
              <a:gd name="connsiteY110" fmla="*/ 3568823 h 4101483"/>
              <a:gd name="connsiteX111" fmla="*/ 3107184 w 3210770"/>
              <a:gd name="connsiteY111" fmla="*/ 3595456 h 4101483"/>
              <a:gd name="connsiteX112" fmla="*/ 3089429 w 3210770"/>
              <a:gd name="connsiteY112" fmla="*/ 3666477 h 4101483"/>
              <a:gd name="connsiteX113" fmla="*/ 3071674 w 3210770"/>
              <a:gd name="connsiteY113" fmla="*/ 3684233 h 4101483"/>
              <a:gd name="connsiteX114" fmla="*/ 3027285 w 3210770"/>
              <a:gd name="connsiteY114" fmla="*/ 3764132 h 4101483"/>
              <a:gd name="connsiteX115" fmla="*/ 3009530 w 3210770"/>
              <a:gd name="connsiteY115" fmla="*/ 3790765 h 4101483"/>
              <a:gd name="connsiteX116" fmla="*/ 2938509 w 3210770"/>
              <a:gd name="connsiteY116" fmla="*/ 3844031 h 4101483"/>
              <a:gd name="connsiteX117" fmla="*/ 2920753 w 3210770"/>
              <a:gd name="connsiteY117" fmla="*/ 3861786 h 4101483"/>
              <a:gd name="connsiteX118" fmla="*/ 2885243 w 3210770"/>
              <a:gd name="connsiteY118" fmla="*/ 3879542 h 4101483"/>
              <a:gd name="connsiteX119" fmla="*/ 2867487 w 3210770"/>
              <a:gd name="connsiteY119" fmla="*/ 3897297 h 4101483"/>
              <a:gd name="connsiteX120" fmla="*/ 2814221 w 3210770"/>
              <a:gd name="connsiteY120" fmla="*/ 3923930 h 4101483"/>
              <a:gd name="connsiteX121" fmla="*/ 2689934 w 3210770"/>
              <a:gd name="connsiteY121" fmla="*/ 3986074 h 4101483"/>
              <a:gd name="connsiteX122" fmla="*/ 2636668 w 3210770"/>
              <a:gd name="connsiteY122" fmla="*/ 4012707 h 4101483"/>
              <a:gd name="connsiteX123" fmla="*/ 2583402 w 3210770"/>
              <a:gd name="connsiteY123" fmla="*/ 4030462 h 4101483"/>
              <a:gd name="connsiteX124" fmla="*/ 2485748 w 3210770"/>
              <a:gd name="connsiteY124" fmla="*/ 4065973 h 4101483"/>
              <a:gd name="connsiteX125" fmla="*/ 2325950 w 3210770"/>
              <a:gd name="connsiteY125" fmla="*/ 4083728 h 4101483"/>
              <a:gd name="connsiteX126" fmla="*/ 2290439 w 3210770"/>
              <a:gd name="connsiteY126" fmla="*/ 4092606 h 4101483"/>
              <a:gd name="connsiteX127" fmla="*/ 2263806 w 3210770"/>
              <a:gd name="connsiteY127" fmla="*/ 4101483 h 4101483"/>
              <a:gd name="connsiteX128" fmla="*/ 2175029 w 3210770"/>
              <a:gd name="connsiteY128" fmla="*/ 4092606 h 4101483"/>
              <a:gd name="connsiteX129" fmla="*/ 2068497 w 3210770"/>
              <a:gd name="connsiteY129" fmla="*/ 4074850 h 4101483"/>
              <a:gd name="connsiteX130" fmla="*/ 2024109 w 3210770"/>
              <a:gd name="connsiteY130" fmla="*/ 4065973 h 4101483"/>
              <a:gd name="connsiteX131" fmla="*/ 1970843 w 3210770"/>
              <a:gd name="connsiteY131" fmla="*/ 4048217 h 4101483"/>
              <a:gd name="connsiteX132" fmla="*/ 1890944 w 3210770"/>
              <a:gd name="connsiteY132" fmla="*/ 4030462 h 4101483"/>
              <a:gd name="connsiteX133" fmla="*/ 1757779 w 3210770"/>
              <a:gd name="connsiteY133" fmla="*/ 3977196 h 4101483"/>
              <a:gd name="connsiteX134" fmla="*/ 1722268 w 3210770"/>
              <a:gd name="connsiteY134" fmla="*/ 3968318 h 4101483"/>
              <a:gd name="connsiteX135" fmla="*/ 1669002 w 3210770"/>
              <a:gd name="connsiteY135" fmla="*/ 3941685 h 4101483"/>
              <a:gd name="connsiteX136" fmla="*/ 1624614 w 3210770"/>
              <a:gd name="connsiteY136" fmla="*/ 3923930 h 4101483"/>
              <a:gd name="connsiteX137" fmla="*/ 1597981 w 3210770"/>
              <a:gd name="connsiteY137" fmla="*/ 3915052 h 4101483"/>
              <a:gd name="connsiteX138" fmla="*/ 1518082 w 3210770"/>
              <a:gd name="connsiteY138" fmla="*/ 3861786 h 4101483"/>
              <a:gd name="connsiteX139" fmla="*/ 1447060 w 3210770"/>
              <a:gd name="connsiteY139" fmla="*/ 3826276 h 4101483"/>
              <a:gd name="connsiteX140" fmla="*/ 1393794 w 3210770"/>
              <a:gd name="connsiteY140" fmla="*/ 3799643 h 4101483"/>
              <a:gd name="connsiteX141" fmla="*/ 1296140 w 3210770"/>
              <a:gd name="connsiteY141" fmla="*/ 3737499 h 4101483"/>
              <a:gd name="connsiteX142" fmla="*/ 1260629 w 3210770"/>
              <a:gd name="connsiteY142" fmla="*/ 3719743 h 4101483"/>
              <a:gd name="connsiteX143" fmla="*/ 1180730 w 3210770"/>
              <a:gd name="connsiteY143" fmla="*/ 3648722 h 4101483"/>
              <a:gd name="connsiteX144" fmla="*/ 1091953 w 3210770"/>
              <a:gd name="connsiteY144" fmla="*/ 3586578 h 4101483"/>
              <a:gd name="connsiteX145" fmla="*/ 1056443 w 3210770"/>
              <a:gd name="connsiteY145" fmla="*/ 3551068 h 4101483"/>
              <a:gd name="connsiteX146" fmla="*/ 1020932 w 3210770"/>
              <a:gd name="connsiteY146" fmla="*/ 3488924 h 4101483"/>
              <a:gd name="connsiteX147" fmla="*/ 967666 w 3210770"/>
              <a:gd name="connsiteY147" fmla="*/ 3444536 h 4101483"/>
              <a:gd name="connsiteX148" fmla="*/ 914400 w 3210770"/>
              <a:gd name="connsiteY148" fmla="*/ 3391270 h 4101483"/>
              <a:gd name="connsiteX149" fmla="*/ 896645 w 3210770"/>
              <a:gd name="connsiteY149" fmla="*/ 3373514 h 4101483"/>
              <a:gd name="connsiteX150" fmla="*/ 878889 w 3210770"/>
              <a:gd name="connsiteY150" fmla="*/ 3355759 h 4101483"/>
              <a:gd name="connsiteX151" fmla="*/ 852256 w 3210770"/>
              <a:gd name="connsiteY151" fmla="*/ 3320248 h 4101483"/>
              <a:gd name="connsiteX152" fmla="*/ 825623 w 3210770"/>
              <a:gd name="connsiteY152" fmla="*/ 3293615 h 4101483"/>
              <a:gd name="connsiteX153" fmla="*/ 790113 w 3210770"/>
              <a:gd name="connsiteY153" fmla="*/ 3249227 h 4101483"/>
              <a:gd name="connsiteX154" fmla="*/ 754602 w 3210770"/>
              <a:gd name="connsiteY154" fmla="*/ 3213716 h 4101483"/>
              <a:gd name="connsiteX155" fmla="*/ 710214 w 3210770"/>
              <a:gd name="connsiteY155" fmla="*/ 3151573 h 4101483"/>
              <a:gd name="connsiteX156" fmla="*/ 701336 w 3210770"/>
              <a:gd name="connsiteY156" fmla="*/ 3124940 h 4101483"/>
              <a:gd name="connsiteX157" fmla="*/ 665825 w 3210770"/>
              <a:gd name="connsiteY157" fmla="*/ 3080551 h 4101483"/>
              <a:gd name="connsiteX158" fmla="*/ 612559 w 3210770"/>
              <a:gd name="connsiteY158" fmla="*/ 3009530 h 4101483"/>
              <a:gd name="connsiteX159" fmla="*/ 594804 w 3210770"/>
              <a:gd name="connsiteY159" fmla="*/ 2974019 h 4101483"/>
              <a:gd name="connsiteX160" fmla="*/ 550416 w 3210770"/>
              <a:gd name="connsiteY160" fmla="*/ 2911876 h 4101483"/>
              <a:gd name="connsiteX161" fmla="*/ 532660 w 3210770"/>
              <a:gd name="connsiteY161" fmla="*/ 2885243 h 4101483"/>
              <a:gd name="connsiteX162" fmla="*/ 497150 w 3210770"/>
              <a:gd name="connsiteY162" fmla="*/ 2840854 h 4101483"/>
              <a:gd name="connsiteX163" fmla="*/ 470517 w 3210770"/>
              <a:gd name="connsiteY163" fmla="*/ 2796466 h 4101483"/>
              <a:gd name="connsiteX164" fmla="*/ 452761 w 3210770"/>
              <a:gd name="connsiteY164" fmla="*/ 2769833 h 4101483"/>
              <a:gd name="connsiteX165" fmla="*/ 417250 w 3210770"/>
              <a:gd name="connsiteY165" fmla="*/ 2698811 h 4101483"/>
              <a:gd name="connsiteX166" fmla="*/ 372862 w 3210770"/>
              <a:gd name="connsiteY166" fmla="*/ 2627790 h 4101483"/>
              <a:gd name="connsiteX167" fmla="*/ 346229 w 3210770"/>
              <a:gd name="connsiteY167" fmla="*/ 2574524 h 4101483"/>
              <a:gd name="connsiteX168" fmla="*/ 292963 w 3210770"/>
              <a:gd name="connsiteY168" fmla="*/ 2521258 h 4101483"/>
              <a:gd name="connsiteX169" fmla="*/ 284085 w 3210770"/>
              <a:gd name="connsiteY169" fmla="*/ 2485747 h 4101483"/>
              <a:gd name="connsiteX170" fmla="*/ 257452 w 3210770"/>
              <a:gd name="connsiteY170" fmla="*/ 2432481 h 4101483"/>
              <a:gd name="connsiteX171" fmla="*/ 239697 w 3210770"/>
              <a:gd name="connsiteY171" fmla="*/ 2343705 h 4101483"/>
              <a:gd name="connsiteX172" fmla="*/ 221942 w 3210770"/>
              <a:gd name="connsiteY172" fmla="*/ 2281561 h 4101483"/>
              <a:gd name="connsiteX173" fmla="*/ 213064 w 3210770"/>
              <a:gd name="connsiteY173" fmla="*/ 1961965 h 4101483"/>
              <a:gd name="connsiteX174" fmla="*/ 204186 w 3210770"/>
              <a:gd name="connsiteY174" fmla="*/ 1935332 h 4101483"/>
              <a:gd name="connsiteX175" fmla="*/ 186431 w 3210770"/>
              <a:gd name="connsiteY175" fmla="*/ 1864310 h 4101483"/>
              <a:gd name="connsiteX176" fmla="*/ 177553 w 3210770"/>
              <a:gd name="connsiteY176" fmla="*/ 1837677 h 4101483"/>
              <a:gd name="connsiteX177" fmla="*/ 159798 w 3210770"/>
              <a:gd name="connsiteY177" fmla="*/ 1766656 h 4101483"/>
              <a:gd name="connsiteX178" fmla="*/ 142043 w 3210770"/>
              <a:gd name="connsiteY178" fmla="*/ 1695635 h 4101483"/>
              <a:gd name="connsiteX179" fmla="*/ 115410 w 3210770"/>
              <a:gd name="connsiteY179" fmla="*/ 1420427 h 4101483"/>
              <a:gd name="connsiteX180" fmla="*/ 97654 w 3210770"/>
              <a:gd name="connsiteY180" fmla="*/ 1242874 h 4101483"/>
              <a:gd name="connsiteX181" fmla="*/ 88777 w 3210770"/>
              <a:gd name="connsiteY181" fmla="*/ 1216241 h 4101483"/>
              <a:gd name="connsiteX182" fmla="*/ 79899 w 3210770"/>
              <a:gd name="connsiteY182" fmla="*/ 1171852 h 4101483"/>
              <a:gd name="connsiteX183" fmla="*/ 53266 w 3210770"/>
              <a:gd name="connsiteY183" fmla="*/ 1083076 h 4101483"/>
              <a:gd name="connsiteX184" fmla="*/ 44388 w 3210770"/>
              <a:gd name="connsiteY184" fmla="*/ 1029809 h 4101483"/>
              <a:gd name="connsiteX185" fmla="*/ 35511 w 3210770"/>
              <a:gd name="connsiteY185" fmla="*/ 985421 h 4101483"/>
              <a:gd name="connsiteX186" fmla="*/ 26633 w 3210770"/>
              <a:gd name="connsiteY186" fmla="*/ 932155 h 4101483"/>
              <a:gd name="connsiteX187" fmla="*/ 17755 w 3210770"/>
              <a:gd name="connsiteY187" fmla="*/ 887767 h 4101483"/>
              <a:gd name="connsiteX188" fmla="*/ 0 w 3210770"/>
              <a:gd name="connsiteY188" fmla="*/ 674703 h 4101483"/>
              <a:gd name="connsiteX189" fmla="*/ 17755 w 3210770"/>
              <a:gd name="connsiteY189" fmla="*/ 523782 h 4101483"/>
              <a:gd name="connsiteX190" fmla="*/ 35511 w 3210770"/>
              <a:gd name="connsiteY190" fmla="*/ 488272 h 4101483"/>
              <a:gd name="connsiteX191" fmla="*/ 44388 w 3210770"/>
              <a:gd name="connsiteY191" fmla="*/ 452761 h 4101483"/>
              <a:gd name="connsiteX192" fmla="*/ 79899 w 3210770"/>
              <a:gd name="connsiteY192" fmla="*/ 417250 h 4101483"/>
              <a:gd name="connsiteX193" fmla="*/ 106532 w 3210770"/>
              <a:gd name="connsiteY193" fmla="*/ 390617 h 4101483"/>
              <a:gd name="connsiteX194" fmla="*/ 159798 w 3210770"/>
              <a:gd name="connsiteY194" fmla="*/ 355107 h 4101483"/>
              <a:gd name="connsiteX195" fmla="*/ 177553 w 3210770"/>
              <a:gd name="connsiteY195" fmla="*/ 337351 h 4101483"/>
              <a:gd name="connsiteX196" fmla="*/ 204186 w 3210770"/>
              <a:gd name="connsiteY196" fmla="*/ 328474 h 41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3210770" h="4101483">
                <a:moveTo>
                  <a:pt x="142043" y="363984"/>
                </a:moveTo>
                <a:cubicBezTo>
                  <a:pt x="168676" y="355106"/>
                  <a:pt x="202091" y="357202"/>
                  <a:pt x="221942" y="337351"/>
                </a:cubicBezTo>
                <a:cubicBezTo>
                  <a:pt x="230820" y="328473"/>
                  <a:pt x="237600" y="316815"/>
                  <a:pt x="248575" y="310718"/>
                </a:cubicBezTo>
                <a:cubicBezTo>
                  <a:pt x="264936" y="301629"/>
                  <a:pt x="286268" y="303344"/>
                  <a:pt x="301841" y="292963"/>
                </a:cubicBezTo>
                <a:cubicBezTo>
                  <a:pt x="310719" y="287045"/>
                  <a:pt x="320143" y="281873"/>
                  <a:pt x="328474" y="275208"/>
                </a:cubicBezTo>
                <a:cubicBezTo>
                  <a:pt x="335010" y="269979"/>
                  <a:pt x="338743" y="261195"/>
                  <a:pt x="346229" y="257452"/>
                </a:cubicBezTo>
                <a:cubicBezTo>
                  <a:pt x="399379" y="230877"/>
                  <a:pt x="427494" y="242202"/>
                  <a:pt x="488272" y="221942"/>
                </a:cubicBezTo>
                <a:cubicBezTo>
                  <a:pt x="497150" y="218983"/>
                  <a:pt x="506535" y="217249"/>
                  <a:pt x="514905" y="213064"/>
                </a:cubicBezTo>
                <a:cubicBezTo>
                  <a:pt x="524448" y="208292"/>
                  <a:pt x="531731" y="199512"/>
                  <a:pt x="541538" y="195309"/>
                </a:cubicBezTo>
                <a:cubicBezTo>
                  <a:pt x="552753" y="190503"/>
                  <a:pt x="565625" y="190715"/>
                  <a:pt x="577049" y="186431"/>
                </a:cubicBezTo>
                <a:cubicBezTo>
                  <a:pt x="589440" y="181784"/>
                  <a:pt x="600395" y="173889"/>
                  <a:pt x="612559" y="168676"/>
                </a:cubicBezTo>
                <a:cubicBezTo>
                  <a:pt x="621160" y="164990"/>
                  <a:pt x="630430" y="163084"/>
                  <a:pt x="639192" y="159798"/>
                </a:cubicBezTo>
                <a:cubicBezTo>
                  <a:pt x="654113" y="154203"/>
                  <a:pt x="668604" y="147489"/>
                  <a:pt x="683581" y="142043"/>
                </a:cubicBezTo>
                <a:cubicBezTo>
                  <a:pt x="701170" y="135647"/>
                  <a:pt x="721274" y="134669"/>
                  <a:pt x="736847" y="124287"/>
                </a:cubicBezTo>
                <a:cubicBezTo>
                  <a:pt x="745725" y="118369"/>
                  <a:pt x="753730" y="110865"/>
                  <a:pt x="763480" y="106532"/>
                </a:cubicBezTo>
                <a:cubicBezTo>
                  <a:pt x="763505" y="106521"/>
                  <a:pt x="830049" y="84342"/>
                  <a:pt x="843379" y="79899"/>
                </a:cubicBezTo>
                <a:lnTo>
                  <a:pt x="896645" y="62143"/>
                </a:lnTo>
                <a:cubicBezTo>
                  <a:pt x="905523" y="59184"/>
                  <a:pt x="914200" y="55536"/>
                  <a:pt x="923278" y="53266"/>
                </a:cubicBezTo>
                <a:cubicBezTo>
                  <a:pt x="1034354" y="25495"/>
                  <a:pt x="896219" y="60996"/>
                  <a:pt x="985421" y="35510"/>
                </a:cubicBezTo>
                <a:cubicBezTo>
                  <a:pt x="997153" y="32158"/>
                  <a:pt x="1009200" y="29985"/>
                  <a:pt x="1020932" y="26633"/>
                </a:cubicBezTo>
                <a:cubicBezTo>
                  <a:pt x="1029930" y="24062"/>
                  <a:pt x="1038487" y="20025"/>
                  <a:pt x="1047565" y="17755"/>
                </a:cubicBezTo>
                <a:lnTo>
                  <a:pt x="1118586" y="0"/>
                </a:lnTo>
                <a:cubicBezTo>
                  <a:pt x="1183689" y="2959"/>
                  <a:pt x="1248869" y="4542"/>
                  <a:pt x="1313895" y="8877"/>
                </a:cubicBezTo>
                <a:cubicBezTo>
                  <a:pt x="1337700" y="10464"/>
                  <a:pt x="1361588" y="12756"/>
                  <a:pt x="1384917" y="17755"/>
                </a:cubicBezTo>
                <a:cubicBezTo>
                  <a:pt x="1403217" y="21676"/>
                  <a:pt x="1438183" y="35510"/>
                  <a:pt x="1438183" y="35510"/>
                </a:cubicBezTo>
                <a:cubicBezTo>
                  <a:pt x="1444101" y="41429"/>
                  <a:pt x="1449402" y="48037"/>
                  <a:pt x="1455938" y="53266"/>
                </a:cubicBezTo>
                <a:cubicBezTo>
                  <a:pt x="1485532" y="76941"/>
                  <a:pt x="1482570" y="62141"/>
                  <a:pt x="1500326" y="97654"/>
                </a:cubicBezTo>
                <a:cubicBezTo>
                  <a:pt x="1504511" y="106024"/>
                  <a:pt x="1506742" y="115259"/>
                  <a:pt x="1509204" y="124287"/>
                </a:cubicBezTo>
                <a:cubicBezTo>
                  <a:pt x="1515625" y="147830"/>
                  <a:pt x="1519242" y="172159"/>
                  <a:pt x="1526959" y="195309"/>
                </a:cubicBezTo>
                <a:cubicBezTo>
                  <a:pt x="1549274" y="262252"/>
                  <a:pt x="1519173" y="179736"/>
                  <a:pt x="1553592" y="248575"/>
                </a:cubicBezTo>
                <a:cubicBezTo>
                  <a:pt x="1557777" y="256945"/>
                  <a:pt x="1559511" y="266330"/>
                  <a:pt x="1562470" y="275208"/>
                </a:cubicBezTo>
                <a:lnTo>
                  <a:pt x="1535837" y="355107"/>
                </a:lnTo>
                <a:cubicBezTo>
                  <a:pt x="1532878" y="363985"/>
                  <a:pt x="1529229" y="372661"/>
                  <a:pt x="1526959" y="381740"/>
                </a:cubicBezTo>
                <a:cubicBezTo>
                  <a:pt x="1500207" y="488748"/>
                  <a:pt x="1521618" y="416699"/>
                  <a:pt x="1491449" y="497149"/>
                </a:cubicBezTo>
                <a:cubicBezTo>
                  <a:pt x="1488163" y="505911"/>
                  <a:pt x="1486756" y="515412"/>
                  <a:pt x="1482571" y="523782"/>
                </a:cubicBezTo>
                <a:cubicBezTo>
                  <a:pt x="1477799" y="533325"/>
                  <a:pt x="1469925" y="541048"/>
                  <a:pt x="1464816" y="550415"/>
                </a:cubicBezTo>
                <a:cubicBezTo>
                  <a:pt x="1416207" y="639532"/>
                  <a:pt x="1454103" y="602839"/>
                  <a:pt x="1393794" y="648070"/>
                </a:cubicBezTo>
                <a:cubicBezTo>
                  <a:pt x="1387876" y="656948"/>
                  <a:pt x="1382704" y="666372"/>
                  <a:pt x="1376039" y="674703"/>
                </a:cubicBezTo>
                <a:cubicBezTo>
                  <a:pt x="1370810" y="681239"/>
                  <a:pt x="1362589" y="685281"/>
                  <a:pt x="1358283" y="692458"/>
                </a:cubicBezTo>
                <a:cubicBezTo>
                  <a:pt x="1353468" y="700482"/>
                  <a:pt x="1354845" y="711476"/>
                  <a:pt x="1349406" y="719091"/>
                </a:cubicBezTo>
                <a:cubicBezTo>
                  <a:pt x="1339676" y="732713"/>
                  <a:pt x="1323939" y="741210"/>
                  <a:pt x="1313895" y="754602"/>
                </a:cubicBezTo>
                <a:cubicBezTo>
                  <a:pt x="1200405" y="905922"/>
                  <a:pt x="1280471" y="823539"/>
                  <a:pt x="1225118" y="878889"/>
                </a:cubicBezTo>
                <a:cubicBezTo>
                  <a:pt x="1205102" y="938943"/>
                  <a:pt x="1231535" y="866057"/>
                  <a:pt x="1189608" y="949910"/>
                </a:cubicBezTo>
                <a:cubicBezTo>
                  <a:pt x="1182481" y="964164"/>
                  <a:pt x="1177298" y="979322"/>
                  <a:pt x="1171852" y="994299"/>
                </a:cubicBezTo>
                <a:cubicBezTo>
                  <a:pt x="1165456" y="1011888"/>
                  <a:pt x="1163726" y="1031516"/>
                  <a:pt x="1154097" y="1047565"/>
                </a:cubicBezTo>
                <a:cubicBezTo>
                  <a:pt x="1145219" y="1062361"/>
                  <a:pt x="1134604" y="1076245"/>
                  <a:pt x="1127464" y="1091953"/>
                </a:cubicBezTo>
                <a:cubicBezTo>
                  <a:pt x="1082188" y="1191560"/>
                  <a:pt x="1133857" y="1108999"/>
                  <a:pt x="1091953" y="1171852"/>
                </a:cubicBezTo>
                <a:cubicBezTo>
                  <a:pt x="1086990" y="1191706"/>
                  <a:pt x="1073969" y="1247656"/>
                  <a:pt x="1065320" y="1260629"/>
                </a:cubicBezTo>
                <a:cubicBezTo>
                  <a:pt x="1042374" y="1295048"/>
                  <a:pt x="1050939" y="1277140"/>
                  <a:pt x="1038687" y="1313895"/>
                </a:cubicBezTo>
                <a:cubicBezTo>
                  <a:pt x="1035728" y="1340528"/>
                  <a:pt x="1029810" y="1366997"/>
                  <a:pt x="1029810" y="1393794"/>
                </a:cubicBezTo>
                <a:cubicBezTo>
                  <a:pt x="1029810" y="1402369"/>
                  <a:pt x="1032432" y="1509403"/>
                  <a:pt x="1047565" y="1544714"/>
                </a:cubicBezTo>
                <a:cubicBezTo>
                  <a:pt x="1051768" y="1554521"/>
                  <a:pt x="1060026" y="1562083"/>
                  <a:pt x="1065320" y="1571347"/>
                </a:cubicBezTo>
                <a:cubicBezTo>
                  <a:pt x="1071886" y="1582838"/>
                  <a:pt x="1075384" y="1596089"/>
                  <a:pt x="1083076" y="1606858"/>
                </a:cubicBezTo>
                <a:cubicBezTo>
                  <a:pt x="1090373" y="1617074"/>
                  <a:pt x="1101672" y="1623846"/>
                  <a:pt x="1109709" y="1633491"/>
                </a:cubicBezTo>
                <a:cubicBezTo>
                  <a:pt x="1171508" y="1707650"/>
                  <a:pt x="1076288" y="1608948"/>
                  <a:pt x="1154097" y="1686757"/>
                </a:cubicBezTo>
                <a:cubicBezTo>
                  <a:pt x="1160015" y="1698594"/>
                  <a:pt x="1163727" y="1711822"/>
                  <a:pt x="1171852" y="1722268"/>
                </a:cubicBezTo>
                <a:cubicBezTo>
                  <a:pt x="1184699" y="1738785"/>
                  <a:pt x="1198830" y="1755049"/>
                  <a:pt x="1216241" y="1766656"/>
                </a:cubicBezTo>
                <a:cubicBezTo>
                  <a:pt x="1249838" y="1789054"/>
                  <a:pt x="1235330" y="1776866"/>
                  <a:pt x="1260629" y="1802167"/>
                </a:cubicBezTo>
                <a:cubicBezTo>
                  <a:pt x="1263588" y="1811045"/>
                  <a:pt x="1264962" y="1820620"/>
                  <a:pt x="1269507" y="1828800"/>
                </a:cubicBezTo>
                <a:cubicBezTo>
                  <a:pt x="1279870" y="1847454"/>
                  <a:pt x="1298269" y="1861822"/>
                  <a:pt x="1305017" y="1882066"/>
                </a:cubicBezTo>
                <a:cubicBezTo>
                  <a:pt x="1345432" y="2003307"/>
                  <a:pt x="1301340" y="1879404"/>
                  <a:pt x="1340528" y="1970843"/>
                </a:cubicBezTo>
                <a:cubicBezTo>
                  <a:pt x="1344214" y="1979444"/>
                  <a:pt x="1344763" y="1989351"/>
                  <a:pt x="1349406" y="1997476"/>
                </a:cubicBezTo>
                <a:cubicBezTo>
                  <a:pt x="1356747" y="2010322"/>
                  <a:pt x="1367161" y="2021149"/>
                  <a:pt x="1376039" y="2032986"/>
                </a:cubicBezTo>
                <a:cubicBezTo>
                  <a:pt x="1398354" y="2099929"/>
                  <a:pt x="1368253" y="2017413"/>
                  <a:pt x="1402672" y="2086252"/>
                </a:cubicBezTo>
                <a:cubicBezTo>
                  <a:pt x="1424319" y="2129547"/>
                  <a:pt x="1397662" y="2097174"/>
                  <a:pt x="1420427" y="2148396"/>
                </a:cubicBezTo>
                <a:cubicBezTo>
                  <a:pt x="1443186" y="2199605"/>
                  <a:pt x="1455857" y="2192621"/>
                  <a:pt x="1482571" y="2246050"/>
                </a:cubicBezTo>
                <a:cubicBezTo>
                  <a:pt x="1536225" y="2353360"/>
                  <a:pt x="1467889" y="2220357"/>
                  <a:pt x="1518082" y="2308194"/>
                </a:cubicBezTo>
                <a:cubicBezTo>
                  <a:pt x="1572687" y="2403753"/>
                  <a:pt x="1484464" y="2266646"/>
                  <a:pt x="1571348" y="2396971"/>
                </a:cubicBezTo>
                <a:cubicBezTo>
                  <a:pt x="1577266" y="2405849"/>
                  <a:pt x="1585729" y="2413482"/>
                  <a:pt x="1589103" y="2423604"/>
                </a:cubicBezTo>
                <a:cubicBezTo>
                  <a:pt x="1592062" y="2432482"/>
                  <a:pt x="1593338" y="2442112"/>
                  <a:pt x="1597981" y="2450237"/>
                </a:cubicBezTo>
                <a:cubicBezTo>
                  <a:pt x="1614073" y="2478398"/>
                  <a:pt x="1628624" y="2484891"/>
                  <a:pt x="1642369" y="2512380"/>
                </a:cubicBezTo>
                <a:cubicBezTo>
                  <a:pt x="1646554" y="2520750"/>
                  <a:pt x="1645632" y="2531527"/>
                  <a:pt x="1651247" y="2539013"/>
                </a:cubicBezTo>
                <a:cubicBezTo>
                  <a:pt x="1663802" y="2555753"/>
                  <a:pt x="1695635" y="2583402"/>
                  <a:pt x="1695635" y="2583402"/>
                </a:cubicBezTo>
                <a:cubicBezTo>
                  <a:pt x="1701694" y="2601579"/>
                  <a:pt x="1706383" y="2623431"/>
                  <a:pt x="1722268" y="2636668"/>
                </a:cubicBezTo>
                <a:cubicBezTo>
                  <a:pt x="1732435" y="2645140"/>
                  <a:pt x="1746289" y="2647857"/>
                  <a:pt x="1757779" y="2654423"/>
                </a:cubicBezTo>
                <a:cubicBezTo>
                  <a:pt x="1767043" y="2659716"/>
                  <a:pt x="1776081" y="2665513"/>
                  <a:pt x="1784412" y="2672178"/>
                </a:cubicBezTo>
                <a:cubicBezTo>
                  <a:pt x="1790948" y="2677407"/>
                  <a:pt x="1795631" y="2684705"/>
                  <a:pt x="1802167" y="2689934"/>
                </a:cubicBezTo>
                <a:cubicBezTo>
                  <a:pt x="1844565" y="2723853"/>
                  <a:pt x="1811680" y="2694690"/>
                  <a:pt x="1855433" y="2716567"/>
                </a:cubicBezTo>
                <a:cubicBezTo>
                  <a:pt x="1864976" y="2721339"/>
                  <a:pt x="1872523" y="2729550"/>
                  <a:pt x="1882066" y="2734322"/>
                </a:cubicBezTo>
                <a:cubicBezTo>
                  <a:pt x="1894806" y="2740692"/>
                  <a:pt x="1932827" y="2749231"/>
                  <a:pt x="1944210" y="2752077"/>
                </a:cubicBezTo>
                <a:cubicBezTo>
                  <a:pt x="1957808" y="2751459"/>
                  <a:pt x="2216768" y="2741378"/>
                  <a:pt x="2263806" y="2734322"/>
                </a:cubicBezTo>
                <a:cubicBezTo>
                  <a:pt x="2282315" y="2731546"/>
                  <a:pt x="2298915" y="2721106"/>
                  <a:pt x="2317072" y="2716567"/>
                </a:cubicBezTo>
                <a:cubicBezTo>
                  <a:pt x="2328909" y="2713608"/>
                  <a:pt x="2340672" y="2710336"/>
                  <a:pt x="2352583" y="2707689"/>
                </a:cubicBezTo>
                <a:cubicBezTo>
                  <a:pt x="2454064" y="2685137"/>
                  <a:pt x="2345841" y="2711592"/>
                  <a:pt x="2432482" y="2689934"/>
                </a:cubicBezTo>
                <a:cubicBezTo>
                  <a:pt x="2490684" y="2646282"/>
                  <a:pt x="2443931" y="2678038"/>
                  <a:pt x="2503503" y="2645545"/>
                </a:cubicBezTo>
                <a:cubicBezTo>
                  <a:pt x="2524448" y="2634121"/>
                  <a:pt x="2544308" y="2620705"/>
                  <a:pt x="2565647" y="2610035"/>
                </a:cubicBezTo>
                <a:cubicBezTo>
                  <a:pt x="2579900" y="2602908"/>
                  <a:pt x="2594917" y="2597318"/>
                  <a:pt x="2610035" y="2592279"/>
                </a:cubicBezTo>
                <a:cubicBezTo>
                  <a:pt x="2643838" y="2581011"/>
                  <a:pt x="2642244" y="2587353"/>
                  <a:pt x="2672179" y="2574524"/>
                </a:cubicBezTo>
                <a:cubicBezTo>
                  <a:pt x="2684343" y="2569311"/>
                  <a:pt x="2695134" y="2560954"/>
                  <a:pt x="2707689" y="2556769"/>
                </a:cubicBezTo>
                <a:cubicBezTo>
                  <a:pt x="2730839" y="2549052"/>
                  <a:pt x="2755561" y="2546730"/>
                  <a:pt x="2778711" y="2539013"/>
                </a:cubicBezTo>
                <a:cubicBezTo>
                  <a:pt x="2796466" y="2533095"/>
                  <a:pt x="2813921" y="2526182"/>
                  <a:pt x="2831977" y="2521258"/>
                </a:cubicBezTo>
                <a:cubicBezTo>
                  <a:pt x="2846534" y="2517288"/>
                  <a:pt x="2861808" y="2516350"/>
                  <a:pt x="2876365" y="2512380"/>
                </a:cubicBezTo>
                <a:cubicBezTo>
                  <a:pt x="3000263" y="2478590"/>
                  <a:pt x="2865875" y="2507377"/>
                  <a:pt x="2974019" y="2485747"/>
                </a:cubicBezTo>
                <a:cubicBezTo>
                  <a:pt x="2982897" y="2488706"/>
                  <a:pt x="2994035" y="2488008"/>
                  <a:pt x="3000652" y="2494625"/>
                </a:cubicBezTo>
                <a:cubicBezTo>
                  <a:pt x="3007269" y="2501242"/>
                  <a:pt x="3004339" y="2513472"/>
                  <a:pt x="3009530" y="2521258"/>
                </a:cubicBezTo>
                <a:cubicBezTo>
                  <a:pt x="3016494" y="2531704"/>
                  <a:pt x="3027285" y="2539013"/>
                  <a:pt x="3036163" y="2547891"/>
                </a:cubicBezTo>
                <a:cubicBezTo>
                  <a:pt x="3062286" y="2600139"/>
                  <a:pt x="3049735" y="2570852"/>
                  <a:pt x="3071674" y="2636668"/>
                </a:cubicBezTo>
                <a:cubicBezTo>
                  <a:pt x="3074633" y="2645546"/>
                  <a:pt x="3078716" y="2654125"/>
                  <a:pt x="3080551" y="2663301"/>
                </a:cubicBezTo>
                <a:lnTo>
                  <a:pt x="3098307" y="2752077"/>
                </a:lnTo>
                <a:cubicBezTo>
                  <a:pt x="3102773" y="2796738"/>
                  <a:pt x="3106049" y="2849061"/>
                  <a:pt x="3116062" y="2894120"/>
                </a:cubicBezTo>
                <a:cubicBezTo>
                  <a:pt x="3118092" y="2903255"/>
                  <a:pt x="3121981" y="2911875"/>
                  <a:pt x="3124940" y="2920753"/>
                </a:cubicBezTo>
                <a:cubicBezTo>
                  <a:pt x="3127899" y="2938508"/>
                  <a:pt x="3129451" y="2956556"/>
                  <a:pt x="3133817" y="2974019"/>
                </a:cubicBezTo>
                <a:cubicBezTo>
                  <a:pt x="3144176" y="3015455"/>
                  <a:pt x="3155212" y="3032853"/>
                  <a:pt x="3169328" y="3071674"/>
                </a:cubicBezTo>
                <a:cubicBezTo>
                  <a:pt x="3175724" y="3089263"/>
                  <a:pt x="3181165" y="3107185"/>
                  <a:pt x="3187083" y="3124940"/>
                </a:cubicBezTo>
                <a:cubicBezTo>
                  <a:pt x="3190042" y="3133818"/>
                  <a:pt x="3193691" y="3142495"/>
                  <a:pt x="3195961" y="3151573"/>
                </a:cubicBezTo>
                <a:lnTo>
                  <a:pt x="3204839" y="3187083"/>
                </a:lnTo>
                <a:cubicBezTo>
                  <a:pt x="3201485" y="3244099"/>
                  <a:pt x="3210770" y="3309369"/>
                  <a:pt x="3187083" y="3364637"/>
                </a:cubicBezTo>
                <a:cubicBezTo>
                  <a:pt x="3181870" y="3376801"/>
                  <a:pt x="3175246" y="3388310"/>
                  <a:pt x="3169328" y="3400147"/>
                </a:cubicBezTo>
                <a:cubicBezTo>
                  <a:pt x="3166369" y="3414943"/>
                  <a:pt x="3165222" y="3430221"/>
                  <a:pt x="3160450" y="3444536"/>
                </a:cubicBezTo>
                <a:cubicBezTo>
                  <a:pt x="3156265" y="3457091"/>
                  <a:pt x="3146498" y="3467370"/>
                  <a:pt x="3142695" y="3480046"/>
                </a:cubicBezTo>
                <a:cubicBezTo>
                  <a:pt x="3135356" y="3504508"/>
                  <a:pt x="3135779" y="3543531"/>
                  <a:pt x="3124940" y="3568823"/>
                </a:cubicBezTo>
                <a:cubicBezTo>
                  <a:pt x="3120737" y="3578630"/>
                  <a:pt x="3113103" y="3586578"/>
                  <a:pt x="3107184" y="3595456"/>
                </a:cubicBezTo>
                <a:cubicBezTo>
                  <a:pt x="3105274" y="3605008"/>
                  <a:pt x="3097620" y="3652825"/>
                  <a:pt x="3089429" y="3666477"/>
                </a:cubicBezTo>
                <a:cubicBezTo>
                  <a:pt x="3085123" y="3673654"/>
                  <a:pt x="3077592" y="3678314"/>
                  <a:pt x="3071674" y="3684233"/>
                </a:cubicBezTo>
                <a:cubicBezTo>
                  <a:pt x="3057332" y="3741598"/>
                  <a:pt x="3071766" y="3704823"/>
                  <a:pt x="3027285" y="3764132"/>
                </a:cubicBezTo>
                <a:cubicBezTo>
                  <a:pt x="3020883" y="3772668"/>
                  <a:pt x="3017461" y="3783627"/>
                  <a:pt x="3009530" y="3790765"/>
                </a:cubicBezTo>
                <a:cubicBezTo>
                  <a:pt x="2987534" y="3810561"/>
                  <a:pt x="2959434" y="3823107"/>
                  <a:pt x="2938509" y="3844031"/>
                </a:cubicBezTo>
                <a:cubicBezTo>
                  <a:pt x="2932590" y="3849949"/>
                  <a:pt x="2927717" y="3857143"/>
                  <a:pt x="2920753" y="3861786"/>
                </a:cubicBezTo>
                <a:cubicBezTo>
                  <a:pt x="2909742" y="3869127"/>
                  <a:pt x="2896254" y="3872201"/>
                  <a:pt x="2885243" y="3879542"/>
                </a:cubicBezTo>
                <a:cubicBezTo>
                  <a:pt x="2878279" y="3884185"/>
                  <a:pt x="2874585" y="3892861"/>
                  <a:pt x="2867487" y="3897297"/>
                </a:cubicBezTo>
                <a:cubicBezTo>
                  <a:pt x="2850653" y="3907818"/>
                  <a:pt x="2831699" y="3914519"/>
                  <a:pt x="2814221" y="3923930"/>
                </a:cubicBezTo>
                <a:cubicBezTo>
                  <a:pt x="2659349" y="4007324"/>
                  <a:pt x="2843118" y="3915374"/>
                  <a:pt x="2689934" y="3986074"/>
                </a:cubicBezTo>
                <a:cubicBezTo>
                  <a:pt x="2671910" y="3994393"/>
                  <a:pt x="2654992" y="4005072"/>
                  <a:pt x="2636668" y="4012707"/>
                </a:cubicBezTo>
                <a:cubicBezTo>
                  <a:pt x="2619392" y="4019905"/>
                  <a:pt x="2600991" y="4024066"/>
                  <a:pt x="2583402" y="4030462"/>
                </a:cubicBezTo>
                <a:cubicBezTo>
                  <a:pt x="2555363" y="4040658"/>
                  <a:pt x="2514523" y="4060219"/>
                  <a:pt x="2485748" y="4065973"/>
                </a:cubicBezTo>
                <a:cubicBezTo>
                  <a:pt x="2403525" y="4082416"/>
                  <a:pt x="2456404" y="4073693"/>
                  <a:pt x="2325950" y="4083728"/>
                </a:cubicBezTo>
                <a:cubicBezTo>
                  <a:pt x="2314113" y="4086687"/>
                  <a:pt x="2302171" y="4089254"/>
                  <a:pt x="2290439" y="4092606"/>
                </a:cubicBezTo>
                <a:cubicBezTo>
                  <a:pt x="2281441" y="4095177"/>
                  <a:pt x="2273164" y="4101483"/>
                  <a:pt x="2263806" y="4101483"/>
                </a:cubicBezTo>
                <a:cubicBezTo>
                  <a:pt x="2234066" y="4101483"/>
                  <a:pt x="2204496" y="4096624"/>
                  <a:pt x="2175029" y="4092606"/>
                </a:cubicBezTo>
                <a:cubicBezTo>
                  <a:pt x="2139359" y="4087742"/>
                  <a:pt x="2103799" y="4081910"/>
                  <a:pt x="2068497" y="4074850"/>
                </a:cubicBezTo>
                <a:cubicBezTo>
                  <a:pt x="2053701" y="4071891"/>
                  <a:pt x="2038666" y="4069943"/>
                  <a:pt x="2024109" y="4065973"/>
                </a:cubicBezTo>
                <a:cubicBezTo>
                  <a:pt x="2006053" y="4061049"/>
                  <a:pt x="1989113" y="4052277"/>
                  <a:pt x="1970843" y="4048217"/>
                </a:cubicBezTo>
                <a:lnTo>
                  <a:pt x="1890944" y="4030462"/>
                </a:lnTo>
                <a:cubicBezTo>
                  <a:pt x="1839816" y="3996377"/>
                  <a:pt x="1851102" y="4000527"/>
                  <a:pt x="1757779" y="3977196"/>
                </a:cubicBezTo>
                <a:cubicBezTo>
                  <a:pt x="1745942" y="3974237"/>
                  <a:pt x="1733597" y="3972849"/>
                  <a:pt x="1722268" y="3968318"/>
                </a:cubicBezTo>
                <a:cubicBezTo>
                  <a:pt x="1703837" y="3960945"/>
                  <a:pt x="1687074" y="3949899"/>
                  <a:pt x="1669002" y="3941685"/>
                </a:cubicBezTo>
                <a:cubicBezTo>
                  <a:pt x="1654495" y="3935091"/>
                  <a:pt x="1639535" y="3929525"/>
                  <a:pt x="1624614" y="3923930"/>
                </a:cubicBezTo>
                <a:cubicBezTo>
                  <a:pt x="1615852" y="3920644"/>
                  <a:pt x="1606582" y="3918738"/>
                  <a:pt x="1597981" y="3915052"/>
                </a:cubicBezTo>
                <a:cubicBezTo>
                  <a:pt x="1527803" y="3884976"/>
                  <a:pt x="1598174" y="3911073"/>
                  <a:pt x="1518082" y="3861786"/>
                </a:cubicBezTo>
                <a:cubicBezTo>
                  <a:pt x="1495540" y="3847914"/>
                  <a:pt x="1469083" y="3840958"/>
                  <a:pt x="1447060" y="3826276"/>
                </a:cubicBezTo>
                <a:cubicBezTo>
                  <a:pt x="1412641" y="3803329"/>
                  <a:pt x="1430549" y="3811894"/>
                  <a:pt x="1393794" y="3799643"/>
                </a:cubicBezTo>
                <a:cubicBezTo>
                  <a:pt x="1372683" y="3785569"/>
                  <a:pt x="1321216" y="3750038"/>
                  <a:pt x="1296140" y="3737499"/>
                </a:cubicBezTo>
                <a:cubicBezTo>
                  <a:pt x="1284303" y="3731580"/>
                  <a:pt x="1271852" y="3726757"/>
                  <a:pt x="1260629" y="3719743"/>
                </a:cubicBezTo>
                <a:cubicBezTo>
                  <a:pt x="1205681" y="3685400"/>
                  <a:pt x="1239395" y="3696721"/>
                  <a:pt x="1180730" y="3648722"/>
                </a:cubicBezTo>
                <a:cubicBezTo>
                  <a:pt x="1107123" y="3588498"/>
                  <a:pt x="1150103" y="3637459"/>
                  <a:pt x="1091953" y="3586578"/>
                </a:cubicBezTo>
                <a:cubicBezTo>
                  <a:pt x="1079355" y="3575555"/>
                  <a:pt x="1066487" y="3564460"/>
                  <a:pt x="1056443" y="3551068"/>
                </a:cubicBezTo>
                <a:cubicBezTo>
                  <a:pt x="991324" y="3464243"/>
                  <a:pt x="1080366" y="3560245"/>
                  <a:pt x="1020932" y="3488924"/>
                </a:cubicBezTo>
                <a:cubicBezTo>
                  <a:pt x="977561" y="3436878"/>
                  <a:pt x="1012559" y="3484440"/>
                  <a:pt x="967666" y="3444536"/>
                </a:cubicBezTo>
                <a:cubicBezTo>
                  <a:pt x="948899" y="3427854"/>
                  <a:pt x="932155" y="3409025"/>
                  <a:pt x="914400" y="3391270"/>
                </a:cubicBezTo>
                <a:lnTo>
                  <a:pt x="896645" y="3373514"/>
                </a:lnTo>
                <a:cubicBezTo>
                  <a:pt x="890726" y="3367595"/>
                  <a:pt x="883911" y="3362455"/>
                  <a:pt x="878889" y="3355759"/>
                </a:cubicBezTo>
                <a:cubicBezTo>
                  <a:pt x="870011" y="3343922"/>
                  <a:pt x="861885" y="3331482"/>
                  <a:pt x="852256" y="3320248"/>
                </a:cubicBezTo>
                <a:cubicBezTo>
                  <a:pt x="844085" y="3310716"/>
                  <a:pt x="833890" y="3303064"/>
                  <a:pt x="825623" y="3293615"/>
                </a:cubicBezTo>
                <a:cubicBezTo>
                  <a:pt x="813146" y="3279355"/>
                  <a:pt x="802701" y="3263389"/>
                  <a:pt x="790113" y="3249227"/>
                </a:cubicBezTo>
                <a:cubicBezTo>
                  <a:pt x="778992" y="3236715"/>
                  <a:pt x="765625" y="3226314"/>
                  <a:pt x="754602" y="3213716"/>
                </a:cubicBezTo>
                <a:cubicBezTo>
                  <a:pt x="749908" y="3208351"/>
                  <a:pt x="715739" y="3162624"/>
                  <a:pt x="710214" y="3151573"/>
                </a:cubicBezTo>
                <a:cubicBezTo>
                  <a:pt x="706029" y="3143203"/>
                  <a:pt x="706296" y="3132875"/>
                  <a:pt x="701336" y="3124940"/>
                </a:cubicBezTo>
                <a:cubicBezTo>
                  <a:pt x="691293" y="3108872"/>
                  <a:pt x="676970" y="3095875"/>
                  <a:pt x="665825" y="3080551"/>
                </a:cubicBezTo>
                <a:cubicBezTo>
                  <a:pt x="612289" y="3006938"/>
                  <a:pt x="650654" y="3047623"/>
                  <a:pt x="612559" y="3009530"/>
                </a:cubicBezTo>
                <a:cubicBezTo>
                  <a:pt x="606641" y="2997693"/>
                  <a:pt x="601370" y="2985509"/>
                  <a:pt x="594804" y="2974019"/>
                </a:cubicBezTo>
                <a:cubicBezTo>
                  <a:pt x="582847" y="2953094"/>
                  <a:pt x="564029" y="2930933"/>
                  <a:pt x="550416" y="2911876"/>
                </a:cubicBezTo>
                <a:cubicBezTo>
                  <a:pt x="544214" y="2903194"/>
                  <a:pt x="539325" y="2893575"/>
                  <a:pt x="532660" y="2885243"/>
                </a:cubicBezTo>
                <a:cubicBezTo>
                  <a:pt x="494312" y="2837308"/>
                  <a:pt x="536181" y="2903304"/>
                  <a:pt x="497150" y="2840854"/>
                </a:cubicBezTo>
                <a:cubicBezTo>
                  <a:pt x="488005" y="2826222"/>
                  <a:pt x="479662" y="2811098"/>
                  <a:pt x="470517" y="2796466"/>
                </a:cubicBezTo>
                <a:cubicBezTo>
                  <a:pt x="464862" y="2787418"/>
                  <a:pt x="457094" y="2779583"/>
                  <a:pt x="452761" y="2769833"/>
                </a:cubicBezTo>
                <a:cubicBezTo>
                  <a:pt x="420117" y="2696384"/>
                  <a:pt x="453715" y="2735276"/>
                  <a:pt x="417250" y="2698811"/>
                </a:cubicBezTo>
                <a:cubicBezTo>
                  <a:pt x="396121" y="2635423"/>
                  <a:pt x="415068" y="2655926"/>
                  <a:pt x="372862" y="2627790"/>
                </a:cubicBezTo>
                <a:cubicBezTo>
                  <a:pt x="364635" y="2603111"/>
                  <a:pt x="364585" y="2595175"/>
                  <a:pt x="346229" y="2574524"/>
                </a:cubicBezTo>
                <a:cubicBezTo>
                  <a:pt x="329547" y="2555757"/>
                  <a:pt x="292963" y="2521258"/>
                  <a:pt x="292963" y="2521258"/>
                </a:cubicBezTo>
                <a:cubicBezTo>
                  <a:pt x="290004" y="2509421"/>
                  <a:pt x="288891" y="2496962"/>
                  <a:pt x="284085" y="2485747"/>
                </a:cubicBezTo>
                <a:cubicBezTo>
                  <a:pt x="250738" y="2407938"/>
                  <a:pt x="278826" y="2507292"/>
                  <a:pt x="257452" y="2432481"/>
                </a:cubicBezTo>
                <a:cubicBezTo>
                  <a:pt x="237406" y="2362318"/>
                  <a:pt x="260619" y="2434367"/>
                  <a:pt x="239697" y="2343705"/>
                </a:cubicBezTo>
                <a:cubicBezTo>
                  <a:pt x="234853" y="2322713"/>
                  <a:pt x="227860" y="2302276"/>
                  <a:pt x="221942" y="2281561"/>
                </a:cubicBezTo>
                <a:cubicBezTo>
                  <a:pt x="218983" y="2175029"/>
                  <a:pt x="218522" y="2068398"/>
                  <a:pt x="213064" y="1961965"/>
                </a:cubicBezTo>
                <a:cubicBezTo>
                  <a:pt x="212585" y="1952619"/>
                  <a:pt x="206648" y="1944360"/>
                  <a:pt x="204186" y="1935332"/>
                </a:cubicBezTo>
                <a:cubicBezTo>
                  <a:pt x="197765" y="1911789"/>
                  <a:pt x="194148" y="1887460"/>
                  <a:pt x="186431" y="1864310"/>
                </a:cubicBezTo>
                <a:cubicBezTo>
                  <a:pt x="183472" y="1855432"/>
                  <a:pt x="180015" y="1846705"/>
                  <a:pt x="177553" y="1837677"/>
                </a:cubicBezTo>
                <a:cubicBezTo>
                  <a:pt x="171132" y="1814135"/>
                  <a:pt x="167515" y="1789806"/>
                  <a:pt x="159798" y="1766656"/>
                </a:cubicBezTo>
                <a:cubicBezTo>
                  <a:pt x="150300" y="1738163"/>
                  <a:pt x="146061" y="1729117"/>
                  <a:pt x="142043" y="1695635"/>
                </a:cubicBezTo>
                <a:cubicBezTo>
                  <a:pt x="138775" y="1668399"/>
                  <a:pt x="119923" y="1476841"/>
                  <a:pt x="115410" y="1420427"/>
                </a:cubicBezTo>
                <a:cubicBezTo>
                  <a:pt x="110139" y="1354541"/>
                  <a:pt x="111241" y="1304018"/>
                  <a:pt x="97654" y="1242874"/>
                </a:cubicBezTo>
                <a:cubicBezTo>
                  <a:pt x="95624" y="1233739"/>
                  <a:pt x="91047" y="1225319"/>
                  <a:pt x="88777" y="1216241"/>
                </a:cubicBezTo>
                <a:cubicBezTo>
                  <a:pt x="85117" y="1201602"/>
                  <a:pt x="83869" y="1186410"/>
                  <a:pt x="79899" y="1171852"/>
                </a:cubicBezTo>
                <a:cubicBezTo>
                  <a:pt x="62918" y="1109586"/>
                  <a:pt x="63664" y="1135064"/>
                  <a:pt x="53266" y="1083076"/>
                </a:cubicBezTo>
                <a:cubicBezTo>
                  <a:pt x="49736" y="1065425"/>
                  <a:pt x="47608" y="1047519"/>
                  <a:pt x="44388" y="1029809"/>
                </a:cubicBezTo>
                <a:cubicBezTo>
                  <a:pt x="41689" y="1014963"/>
                  <a:pt x="38210" y="1000267"/>
                  <a:pt x="35511" y="985421"/>
                </a:cubicBezTo>
                <a:cubicBezTo>
                  <a:pt x="32291" y="967711"/>
                  <a:pt x="29853" y="949865"/>
                  <a:pt x="26633" y="932155"/>
                </a:cubicBezTo>
                <a:cubicBezTo>
                  <a:pt x="23934" y="917309"/>
                  <a:pt x="19889" y="902704"/>
                  <a:pt x="17755" y="887767"/>
                </a:cubicBezTo>
                <a:cubicBezTo>
                  <a:pt x="7414" y="815380"/>
                  <a:pt x="4935" y="748731"/>
                  <a:pt x="0" y="674703"/>
                </a:cubicBezTo>
                <a:cubicBezTo>
                  <a:pt x="2371" y="643876"/>
                  <a:pt x="1874" y="566130"/>
                  <a:pt x="17755" y="523782"/>
                </a:cubicBezTo>
                <a:cubicBezTo>
                  <a:pt x="22402" y="511391"/>
                  <a:pt x="29592" y="500109"/>
                  <a:pt x="35511" y="488272"/>
                </a:cubicBezTo>
                <a:cubicBezTo>
                  <a:pt x="38470" y="476435"/>
                  <a:pt x="37921" y="463108"/>
                  <a:pt x="44388" y="452761"/>
                </a:cubicBezTo>
                <a:cubicBezTo>
                  <a:pt x="53260" y="438565"/>
                  <a:pt x="68062" y="429087"/>
                  <a:pt x="79899" y="417250"/>
                </a:cubicBezTo>
                <a:cubicBezTo>
                  <a:pt x="88777" y="408372"/>
                  <a:pt x="96086" y="397581"/>
                  <a:pt x="106532" y="390617"/>
                </a:cubicBezTo>
                <a:cubicBezTo>
                  <a:pt x="124287" y="378780"/>
                  <a:pt x="144709" y="370196"/>
                  <a:pt x="159798" y="355107"/>
                </a:cubicBezTo>
                <a:cubicBezTo>
                  <a:pt x="165716" y="349188"/>
                  <a:pt x="170376" y="341657"/>
                  <a:pt x="177553" y="337351"/>
                </a:cubicBezTo>
                <a:cubicBezTo>
                  <a:pt x="185577" y="332536"/>
                  <a:pt x="204186" y="328474"/>
                  <a:pt x="204186" y="328474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/>
          <p:cNvSpPr/>
          <p:nvPr/>
        </p:nvSpPr>
        <p:spPr>
          <a:xfrm>
            <a:off x="1928794" y="1571612"/>
            <a:ext cx="662930" cy="455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5" name="Picture 21" descr="\begin{align*}&#10;   \widetilde q_{L,R}&#10;\end{align*}&#10;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955991" y="1644983"/>
            <a:ext cx="566525" cy="377247"/>
          </a:xfrm>
          <a:prstGeom prst="rect">
            <a:avLst/>
          </a:prstGeom>
          <a:noFill/>
        </p:spPr>
      </p:pic>
      <p:sp>
        <p:nvSpPr>
          <p:cNvPr id="117" name="フリーフォーム 116"/>
          <p:cNvSpPr/>
          <p:nvPr/>
        </p:nvSpPr>
        <p:spPr>
          <a:xfrm>
            <a:off x="1785918" y="1428736"/>
            <a:ext cx="928693" cy="785818"/>
          </a:xfrm>
          <a:custGeom>
            <a:avLst/>
            <a:gdLst>
              <a:gd name="connsiteX0" fmla="*/ 1029810 w 1252909"/>
              <a:gd name="connsiteY0" fmla="*/ 621437 h 641999"/>
              <a:gd name="connsiteX1" fmla="*/ 665826 w 1252909"/>
              <a:gd name="connsiteY1" fmla="*/ 621437 h 641999"/>
              <a:gd name="connsiteX2" fmla="*/ 514905 w 1252909"/>
              <a:gd name="connsiteY2" fmla="*/ 603682 h 641999"/>
              <a:gd name="connsiteX3" fmla="*/ 479395 w 1252909"/>
              <a:gd name="connsiteY3" fmla="*/ 594804 h 641999"/>
              <a:gd name="connsiteX4" fmla="*/ 372863 w 1252909"/>
              <a:gd name="connsiteY4" fmla="*/ 577049 h 641999"/>
              <a:gd name="connsiteX5" fmla="*/ 319597 w 1252909"/>
              <a:gd name="connsiteY5" fmla="*/ 559293 h 641999"/>
              <a:gd name="connsiteX6" fmla="*/ 239698 w 1252909"/>
              <a:gd name="connsiteY6" fmla="*/ 532660 h 641999"/>
              <a:gd name="connsiteX7" fmla="*/ 133165 w 1252909"/>
              <a:gd name="connsiteY7" fmla="*/ 497150 h 641999"/>
              <a:gd name="connsiteX8" fmla="*/ 106532 w 1252909"/>
              <a:gd name="connsiteY8" fmla="*/ 488272 h 641999"/>
              <a:gd name="connsiteX9" fmla="*/ 79899 w 1252909"/>
              <a:gd name="connsiteY9" fmla="*/ 479394 h 641999"/>
              <a:gd name="connsiteX10" fmla="*/ 53266 w 1252909"/>
              <a:gd name="connsiteY10" fmla="*/ 461639 h 641999"/>
              <a:gd name="connsiteX11" fmla="*/ 44389 w 1252909"/>
              <a:gd name="connsiteY11" fmla="*/ 435006 h 641999"/>
              <a:gd name="connsiteX12" fmla="*/ 8878 w 1252909"/>
              <a:gd name="connsiteY12" fmla="*/ 399495 h 641999"/>
              <a:gd name="connsiteX13" fmla="*/ 0 w 1252909"/>
              <a:gd name="connsiteY13" fmla="*/ 372862 h 641999"/>
              <a:gd name="connsiteX14" fmla="*/ 17756 w 1252909"/>
              <a:gd name="connsiteY14" fmla="*/ 266330 h 641999"/>
              <a:gd name="connsiteX15" fmla="*/ 35511 w 1252909"/>
              <a:gd name="connsiteY15" fmla="*/ 239697 h 641999"/>
              <a:gd name="connsiteX16" fmla="*/ 79899 w 1252909"/>
              <a:gd name="connsiteY16" fmla="*/ 177554 h 641999"/>
              <a:gd name="connsiteX17" fmla="*/ 97655 w 1252909"/>
              <a:gd name="connsiteY17" fmla="*/ 159798 h 641999"/>
              <a:gd name="connsiteX18" fmla="*/ 142043 w 1252909"/>
              <a:gd name="connsiteY18" fmla="*/ 106532 h 641999"/>
              <a:gd name="connsiteX19" fmla="*/ 177554 w 1252909"/>
              <a:gd name="connsiteY19" fmla="*/ 88777 h 641999"/>
              <a:gd name="connsiteX20" fmla="*/ 221942 w 1252909"/>
              <a:gd name="connsiteY20" fmla="*/ 53266 h 641999"/>
              <a:gd name="connsiteX21" fmla="*/ 248575 w 1252909"/>
              <a:gd name="connsiteY21" fmla="*/ 35511 h 641999"/>
              <a:gd name="connsiteX22" fmla="*/ 328474 w 1252909"/>
              <a:gd name="connsiteY22" fmla="*/ 17756 h 641999"/>
              <a:gd name="connsiteX23" fmla="*/ 461639 w 1252909"/>
              <a:gd name="connsiteY23" fmla="*/ 0 h 641999"/>
              <a:gd name="connsiteX24" fmla="*/ 701336 w 1252909"/>
              <a:gd name="connsiteY24" fmla="*/ 8878 h 641999"/>
              <a:gd name="connsiteX25" fmla="*/ 754602 w 1252909"/>
              <a:gd name="connsiteY25" fmla="*/ 26633 h 641999"/>
              <a:gd name="connsiteX26" fmla="*/ 834501 w 1252909"/>
              <a:gd name="connsiteY26" fmla="*/ 44389 h 641999"/>
              <a:gd name="connsiteX27" fmla="*/ 905523 w 1252909"/>
              <a:gd name="connsiteY27" fmla="*/ 62144 h 641999"/>
              <a:gd name="connsiteX28" fmla="*/ 994299 w 1252909"/>
              <a:gd name="connsiteY28" fmla="*/ 88777 h 641999"/>
              <a:gd name="connsiteX29" fmla="*/ 1020932 w 1252909"/>
              <a:gd name="connsiteY29" fmla="*/ 97655 h 641999"/>
              <a:gd name="connsiteX30" fmla="*/ 1074198 w 1252909"/>
              <a:gd name="connsiteY30" fmla="*/ 133165 h 641999"/>
              <a:gd name="connsiteX31" fmla="*/ 1127465 w 1252909"/>
              <a:gd name="connsiteY31" fmla="*/ 177554 h 641999"/>
              <a:gd name="connsiteX32" fmla="*/ 1154098 w 1252909"/>
              <a:gd name="connsiteY32" fmla="*/ 248575 h 641999"/>
              <a:gd name="connsiteX33" fmla="*/ 1180731 w 1252909"/>
              <a:gd name="connsiteY33" fmla="*/ 266330 h 641999"/>
              <a:gd name="connsiteX34" fmla="*/ 1189608 w 1252909"/>
              <a:gd name="connsiteY34" fmla="*/ 292963 h 641999"/>
              <a:gd name="connsiteX35" fmla="*/ 1207364 w 1252909"/>
              <a:gd name="connsiteY35" fmla="*/ 310719 h 641999"/>
              <a:gd name="connsiteX36" fmla="*/ 1225119 w 1252909"/>
              <a:gd name="connsiteY36" fmla="*/ 363985 h 641999"/>
              <a:gd name="connsiteX37" fmla="*/ 1233997 w 1252909"/>
              <a:gd name="connsiteY37" fmla="*/ 390618 h 641999"/>
              <a:gd name="connsiteX38" fmla="*/ 1233997 w 1252909"/>
              <a:gd name="connsiteY38" fmla="*/ 523783 h 641999"/>
              <a:gd name="connsiteX39" fmla="*/ 1162975 w 1252909"/>
              <a:gd name="connsiteY39" fmla="*/ 577049 h 641999"/>
              <a:gd name="connsiteX40" fmla="*/ 1136342 w 1252909"/>
              <a:gd name="connsiteY40" fmla="*/ 594804 h 641999"/>
              <a:gd name="connsiteX41" fmla="*/ 1109709 w 1252909"/>
              <a:gd name="connsiteY41" fmla="*/ 603682 h 641999"/>
              <a:gd name="connsiteX42" fmla="*/ 1083076 w 1252909"/>
              <a:gd name="connsiteY42" fmla="*/ 621437 h 641999"/>
              <a:gd name="connsiteX43" fmla="*/ 1029810 w 1252909"/>
              <a:gd name="connsiteY43" fmla="*/ 621437 h 64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52909" h="641999">
                <a:moveTo>
                  <a:pt x="1029810" y="621437"/>
                </a:moveTo>
                <a:cubicBezTo>
                  <a:pt x="960268" y="621437"/>
                  <a:pt x="998339" y="635292"/>
                  <a:pt x="665826" y="621437"/>
                </a:cubicBezTo>
                <a:cubicBezTo>
                  <a:pt x="638042" y="620279"/>
                  <a:pt x="548926" y="609868"/>
                  <a:pt x="514905" y="603682"/>
                </a:cubicBezTo>
                <a:cubicBezTo>
                  <a:pt x="502901" y="601499"/>
                  <a:pt x="491399" y="596987"/>
                  <a:pt x="479395" y="594804"/>
                </a:cubicBezTo>
                <a:cubicBezTo>
                  <a:pt x="441302" y="587878"/>
                  <a:pt x="409655" y="587083"/>
                  <a:pt x="372863" y="577049"/>
                </a:cubicBezTo>
                <a:cubicBezTo>
                  <a:pt x="354807" y="572125"/>
                  <a:pt x="337352" y="565211"/>
                  <a:pt x="319597" y="559293"/>
                </a:cubicBezTo>
                <a:lnTo>
                  <a:pt x="239698" y="532660"/>
                </a:lnTo>
                <a:lnTo>
                  <a:pt x="133165" y="497150"/>
                </a:lnTo>
                <a:lnTo>
                  <a:pt x="106532" y="488272"/>
                </a:lnTo>
                <a:cubicBezTo>
                  <a:pt x="97654" y="485313"/>
                  <a:pt x="87685" y="484585"/>
                  <a:pt x="79899" y="479394"/>
                </a:cubicBezTo>
                <a:lnTo>
                  <a:pt x="53266" y="461639"/>
                </a:lnTo>
                <a:cubicBezTo>
                  <a:pt x="50307" y="452761"/>
                  <a:pt x="49828" y="442621"/>
                  <a:pt x="44389" y="435006"/>
                </a:cubicBezTo>
                <a:cubicBezTo>
                  <a:pt x="34659" y="421384"/>
                  <a:pt x="8878" y="399495"/>
                  <a:pt x="8878" y="399495"/>
                </a:cubicBezTo>
                <a:cubicBezTo>
                  <a:pt x="5919" y="390617"/>
                  <a:pt x="0" y="382220"/>
                  <a:pt x="0" y="372862"/>
                </a:cubicBezTo>
                <a:cubicBezTo>
                  <a:pt x="0" y="353169"/>
                  <a:pt x="3865" y="294112"/>
                  <a:pt x="17756" y="266330"/>
                </a:cubicBezTo>
                <a:cubicBezTo>
                  <a:pt x="22528" y="256787"/>
                  <a:pt x="31178" y="249447"/>
                  <a:pt x="35511" y="239697"/>
                </a:cubicBezTo>
                <a:cubicBezTo>
                  <a:pt x="64331" y="174852"/>
                  <a:pt x="31458" y="193700"/>
                  <a:pt x="79899" y="177554"/>
                </a:cubicBezTo>
                <a:cubicBezTo>
                  <a:pt x="85818" y="171635"/>
                  <a:pt x="92426" y="166334"/>
                  <a:pt x="97655" y="159798"/>
                </a:cubicBezTo>
                <a:cubicBezTo>
                  <a:pt x="118420" y="133842"/>
                  <a:pt x="112519" y="127620"/>
                  <a:pt x="142043" y="106532"/>
                </a:cubicBezTo>
                <a:cubicBezTo>
                  <a:pt x="152812" y="98840"/>
                  <a:pt x="165717" y="94695"/>
                  <a:pt x="177554" y="88777"/>
                </a:cubicBezTo>
                <a:cubicBezTo>
                  <a:pt x="207484" y="43882"/>
                  <a:pt x="179062" y="74706"/>
                  <a:pt x="221942" y="53266"/>
                </a:cubicBezTo>
                <a:cubicBezTo>
                  <a:pt x="231485" y="48494"/>
                  <a:pt x="238768" y="39714"/>
                  <a:pt x="248575" y="35511"/>
                </a:cubicBezTo>
                <a:cubicBezTo>
                  <a:pt x="259078" y="31010"/>
                  <a:pt x="321151" y="19088"/>
                  <a:pt x="328474" y="17756"/>
                </a:cubicBezTo>
                <a:cubicBezTo>
                  <a:pt x="391103" y="6369"/>
                  <a:pt x="389261" y="8042"/>
                  <a:pt x="461639" y="0"/>
                </a:cubicBezTo>
                <a:cubicBezTo>
                  <a:pt x="541538" y="2959"/>
                  <a:pt x="621711" y="1639"/>
                  <a:pt x="701336" y="8878"/>
                </a:cubicBezTo>
                <a:cubicBezTo>
                  <a:pt x="719975" y="10572"/>
                  <a:pt x="736445" y="22094"/>
                  <a:pt x="754602" y="26633"/>
                </a:cubicBezTo>
                <a:cubicBezTo>
                  <a:pt x="877608" y="57385"/>
                  <a:pt x="688049" y="10593"/>
                  <a:pt x="834501" y="44389"/>
                </a:cubicBezTo>
                <a:cubicBezTo>
                  <a:pt x="858279" y="49876"/>
                  <a:pt x="881849" y="56226"/>
                  <a:pt x="905523" y="62144"/>
                </a:cubicBezTo>
                <a:cubicBezTo>
                  <a:pt x="959178" y="75558"/>
                  <a:pt x="929477" y="67170"/>
                  <a:pt x="994299" y="88777"/>
                </a:cubicBezTo>
                <a:cubicBezTo>
                  <a:pt x="1003177" y="91736"/>
                  <a:pt x="1013146" y="92464"/>
                  <a:pt x="1020932" y="97655"/>
                </a:cubicBezTo>
                <a:cubicBezTo>
                  <a:pt x="1038687" y="109492"/>
                  <a:pt x="1059109" y="118076"/>
                  <a:pt x="1074198" y="133165"/>
                </a:cubicBezTo>
                <a:cubicBezTo>
                  <a:pt x="1108377" y="167343"/>
                  <a:pt x="1090386" y="152833"/>
                  <a:pt x="1127465" y="177554"/>
                </a:cubicBezTo>
                <a:cubicBezTo>
                  <a:pt x="1132812" y="193595"/>
                  <a:pt x="1147460" y="239282"/>
                  <a:pt x="1154098" y="248575"/>
                </a:cubicBezTo>
                <a:cubicBezTo>
                  <a:pt x="1160300" y="257257"/>
                  <a:pt x="1171853" y="260412"/>
                  <a:pt x="1180731" y="266330"/>
                </a:cubicBezTo>
                <a:cubicBezTo>
                  <a:pt x="1183690" y="275208"/>
                  <a:pt x="1184793" y="284939"/>
                  <a:pt x="1189608" y="292963"/>
                </a:cubicBezTo>
                <a:cubicBezTo>
                  <a:pt x="1193914" y="300140"/>
                  <a:pt x="1203621" y="303232"/>
                  <a:pt x="1207364" y="310719"/>
                </a:cubicBezTo>
                <a:cubicBezTo>
                  <a:pt x="1215734" y="327459"/>
                  <a:pt x="1219201" y="346230"/>
                  <a:pt x="1225119" y="363985"/>
                </a:cubicBezTo>
                <a:lnTo>
                  <a:pt x="1233997" y="390618"/>
                </a:lnTo>
                <a:cubicBezTo>
                  <a:pt x="1236092" y="411569"/>
                  <a:pt x="1252909" y="492263"/>
                  <a:pt x="1233997" y="523783"/>
                </a:cubicBezTo>
                <a:cubicBezTo>
                  <a:pt x="1197291" y="584960"/>
                  <a:pt x="1203064" y="557005"/>
                  <a:pt x="1162975" y="577049"/>
                </a:cubicBezTo>
                <a:cubicBezTo>
                  <a:pt x="1153432" y="581821"/>
                  <a:pt x="1145885" y="590032"/>
                  <a:pt x="1136342" y="594804"/>
                </a:cubicBezTo>
                <a:cubicBezTo>
                  <a:pt x="1127972" y="598989"/>
                  <a:pt x="1118079" y="599497"/>
                  <a:pt x="1109709" y="603682"/>
                </a:cubicBezTo>
                <a:cubicBezTo>
                  <a:pt x="1100166" y="608454"/>
                  <a:pt x="1092826" y="617104"/>
                  <a:pt x="1083076" y="621437"/>
                </a:cubicBezTo>
                <a:cubicBezTo>
                  <a:pt x="1036810" y="641999"/>
                  <a:pt x="1099352" y="621437"/>
                  <a:pt x="1029810" y="621437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363876" y="1785926"/>
            <a:ext cx="106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SUSY c</a:t>
            </a:r>
            <a:r>
              <a:rPr kumimoji="1" lang="en-US" altLang="ja-JP" dirty="0" smtClean="0"/>
              <a:t>ut:</a:t>
            </a:r>
            <a:endParaRPr kumimoji="1" lang="ja-JP" altLang="en-US" dirty="0"/>
          </a:p>
        </p:txBody>
      </p:sp>
      <p:grpSp>
        <p:nvGrpSpPr>
          <p:cNvPr id="9" name="グループ化 67"/>
          <p:cNvGrpSpPr/>
          <p:nvPr/>
        </p:nvGrpSpPr>
        <p:grpSpPr>
          <a:xfrm>
            <a:off x="6357982" y="2143116"/>
            <a:ext cx="2786050" cy="1725095"/>
            <a:chOff x="-71438" y="4226960"/>
            <a:chExt cx="2786050" cy="1725095"/>
          </a:xfrm>
        </p:grpSpPr>
        <p:pic>
          <p:nvPicPr>
            <p:cNvPr id="84" name="Picture 8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-71438" y="4226960"/>
              <a:ext cx="2736848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6" name="Picture 10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-32" y="5298530"/>
              <a:ext cx="2714644" cy="65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6" name="テキスト ボックス 115"/>
          <p:cNvSpPr txBox="1"/>
          <p:nvPr/>
        </p:nvSpPr>
        <p:spPr>
          <a:xfrm>
            <a:off x="7000892" y="1285860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--- C</a:t>
            </a:r>
            <a:r>
              <a:rPr kumimoji="1" lang="en-US" altLang="ja-JP" sz="2400" b="1" dirty="0" smtClean="0"/>
              <a:t>ut</a:t>
            </a:r>
            <a:r>
              <a:rPr lang="en-US" altLang="ja-JP" sz="2400" b="1" dirty="0" smtClean="0"/>
              <a:t> ---</a:t>
            </a:r>
            <a:endParaRPr kumimoji="1" lang="ja-JP" altLang="en-US" sz="2400" b="1" dirty="0"/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429420" y="3857628"/>
            <a:ext cx="1347785" cy="3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" name="正方形/長方形 118"/>
          <p:cNvSpPr/>
          <p:nvPr/>
        </p:nvSpPr>
        <p:spPr>
          <a:xfrm>
            <a:off x="6357982" y="1785926"/>
            <a:ext cx="2714612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20"/>
          <p:cNvGrpSpPr/>
          <p:nvPr/>
        </p:nvGrpSpPr>
        <p:grpSpPr>
          <a:xfrm>
            <a:off x="3243196" y="1857365"/>
            <a:ext cx="2609178" cy="2225985"/>
            <a:chOff x="3243196" y="1857365"/>
            <a:chExt cx="2609178" cy="2225985"/>
          </a:xfrm>
        </p:grpSpPr>
        <p:pic>
          <p:nvPicPr>
            <p:cNvPr id="122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34489" y="1928802"/>
              <a:ext cx="2417885" cy="2154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" name="テキスト ボックス 122"/>
            <p:cNvSpPr txBox="1"/>
            <p:nvPr/>
          </p:nvSpPr>
          <p:spPr>
            <a:xfrm rot="16200000">
              <a:off x="2385205" y="2715356"/>
              <a:ext cx="21160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Events/40GeV/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1fb</a:t>
              </a:r>
              <a:r>
                <a:rPr kumimoji="1" lang="en-US" altLang="ja-JP" sz="2000" b="1" baseline="30000" dirty="0" smtClean="0">
                  <a:solidFill>
                    <a:srgbClr val="FF0000"/>
                  </a:solidFill>
                </a:rPr>
                <a:t>-1</a:t>
              </a:r>
              <a:endParaRPr kumimoji="1" lang="ja-JP" altLang="en-US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939784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The highest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p</a:t>
            </a:r>
            <a:r>
              <a:rPr kumimoji="1" lang="en-US" altLang="ja-JP" b="1" baseline="-25000" dirty="0" err="1" smtClean="0">
                <a:solidFill>
                  <a:srgbClr val="0000FF"/>
                </a:solidFill>
              </a:rPr>
              <a:t>T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jet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4" name="グループ化 57"/>
          <p:cNvGrpSpPr/>
          <p:nvPr/>
        </p:nvGrpSpPr>
        <p:grpSpPr>
          <a:xfrm>
            <a:off x="-31" y="1235903"/>
            <a:ext cx="3071834" cy="4836303"/>
            <a:chOff x="2267108" y="571480"/>
            <a:chExt cx="4301185" cy="5929354"/>
          </a:xfrm>
        </p:grpSpPr>
        <p:grpSp>
          <p:nvGrpSpPr>
            <p:cNvPr id="5" name="グループ化 41"/>
            <p:cNvGrpSpPr/>
            <p:nvPr/>
          </p:nvGrpSpPr>
          <p:grpSpPr>
            <a:xfrm>
              <a:off x="2714616" y="571480"/>
              <a:ext cx="3023832" cy="5929354"/>
              <a:chOff x="5688532" y="428604"/>
              <a:chExt cx="3403685" cy="6410281"/>
            </a:xfrm>
          </p:grpSpPr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29322" y="428604"/>
                <a:ext cx="2714644" cy="6410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5" name="正方形/長方形 84"/>
              <p:cNvSpPr/>
              <p:nvPr/>
            </p:nvSpPr>
            <p:spPr>
              <a:xfrm>
                <a:off x="7572396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7143768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7143768" y="5929330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8358214" y="4714884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7215206" y="3071810"/>
                <a:ext cx="357190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8358214" y="3857628"/>
                <a:ext cx="428628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1" name="Picture 4" descr="\begin{align*}&#10;   \widetilde g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72358" y="3143248"/>
                <a:ext cx="228600" cy="361950"/>
              </a:xfrm>
              <a:prstGeom prst="rect">
                <a:avLst/>
              </a:prstGeom>
              <a:noFill/>
            </p:spPr>
          </p:pic>
          <p:pic>
            <p:nvPicPr>
              <p:cNvPr id="92" name="Picture 5" descr="\begin{align*}&#10;   \widetilde \chi_1^0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15206" y="5950761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93" name="Picture 6" descr="\begin{align*}&#10;   \widetilde \chi_2^0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15206" y="5307819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94" name="Picture 7" descr="\begin{align*}&#10;   \widetilde \chi_3^0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15206" y="4357694"/>
                <a:ext cx="214314" cy="251819"/>
              </a:xfrm>
              <a:prstGeom prst="rect">
                <a:avLst/>
              </a:prstGeom>
              <a:noFill/>
            </p:spPr>
          </p:pic>
          <p:pic>
            <p:nvPicPr>
              <p:cNvPr id="95" name="Picture 8" descr="\begin{align*}&#10;   \widetilde \chi_4^0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15206" y="4071942"/>
                <a:ext cx="214313" cy="245676"/>
              </a:xfrm>
              <a:prstGeom prst="rect">
                <a:avLst/>
              </a:prstGeom>
              <a:noFill/>
            </p:spPr>
          </p:pic>
          <p:pic>
            <p:nvPicPr>
              <p:cNvPr id="96" name="Picture 9" descr="\begin{align*}&#10;   \widetilde \chi_1^{\pm}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572396" y="5279101"/>
                <a:ext cx="357188" cy="364477"/>
              </a:xfrm>
              <a:prstGeom prst="rect">
                <a:avLst/>
              </a:prstGeom>
              <a:noFill/>
            </p:spPr>
          </p:pic>
          <p:pic>
            <p:nvPicPr>
              <p:cNvPr id="97" name="Picture 10" descr="\begin{align*}&#10;   \widetilde \chi_2^{\pm}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500960" y="4356000"/>
                <a:ext cx="261366" cy="266700"/>
              </a:xfrm>
              <a:prstGeom prst="rect">
                <a:avLst/>
              </a:prstGeom>
              <a:noFill/>
            </p:spPr>
          </p:pic>
          <p:pic>
            <p:nvPicPr>
              <p:cNvPr id="98" name="Picture 11" descr="\begin{align*}&#10;   \widetilde t_1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8429652" y="4757747"/>
                <a:ext cx="263022" cy="385765"/>
              </a:xfrm>
              <a:prstGeom prst="rect">
                <a:avLst/>
              </a:prstGeom>
              <a:noFill/>
            </p:spPr>
          </p:pic>
          <p:pic>
            <p:nvPicPr>
              <p:cNvPr id="99" name="Picture 12" descr="\begin{align*}&#10;   \widetilde \tau_1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459418" y="5214950"/>
                <a:ext cx="184548" cy="214314"/>
              </a:xfrm>
              <a:prstGeom prst="rect">
                <a:avLst/>
              </a:prstGeom>
              <a:noFill/>
            </p:spPr>
          </p:pic>
          <p:pic>
            <p:nvPicPr>
              <p:cNvPr id="100" name="Picture 13" descr="\begin{align*}&#10;   \widetilde \tau_2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877903" y="1899035"/>
                <a:ext cx="214314" cy="241103"/>
              </a:xfrm>
              <a:prstGeom prst="rect">
                <a:avLst/>
              </a:prstGeom>
              <a:noFill/>
            </p:spPr>
          </p:pic>
          <p:pic>
            <p:nvPicPr>
              <p:cNvPr id="101" name="Picture 14" descr="\begin{align*}&#10;   \widetilde b_1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8429652" y="3929067"/>
                <a:ext cx="285752" cy="395010"/>
              </a:xfrm>
              <a:prstGeom prst="rect">
                <a:avLst/>
              </a:prstGeom>
              <a:noFill/>
            </p:spPr>
          </p:pic>
          <p:pic>
            <p:nvPicPr>
              <p:cNvPr id="102" name="Picture 15" descr="\begin{align*}&#10;   \widetilde t_2&#10;\end{align*}&#10;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429652" y="3534730"/>
                <a:ext cx="177165" cy="251460"/>
              </a:xfrm>
              <a:prstGeom prst="rect">
                <a:avLst/>
              </a:prstGeom>
              <a:noFill/>
            </p:spPr>
          </p:pic>
          <p:pic>
            <p:nvPicPr>
              <p:cNvPr id="103" name="Picture 18" descr="\begin{align*}&#10;   \widetilde b_2&#10;\end{align*}&#10;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429652" y="1428736"/>
                <a:ext cx="212794" cy="285752"/>
              </a:xfrm>
              <a:prstGeom prst="rect">
                <a:avLst/>
              </a:prstGeom>
              <a:noFill/>
            </p:spPr>
          </p:pic>
          <p:pic>
            <p:nvPicPr>
              <p:cNvPr id="104" name="Picture 19" descr="\begin{align*}&#10;   \widetilde l&#10;\end{align*}&#10;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8358214" y="1899035"/>
                <a:ext cx="142875" cy="244081"/>
              </a:xfrm>
              <a:prstGeom prst="rect">
                <a:avLst/>
              </a:prstGeom>
              <a:noFill/>
            </p:spPr>
          </p:pic>
          <p:pic>
            <p:nvPicPr>
              <p:cNvPr id="105" name="Picture 20" descr="\begin{align*}&#10;   \widetilde e_R&#10;\end{align*}&#10;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8561809" y="1899037"/>
                <a:ext cx="242746" cy="203229"/>
              </a:xfrm>
              <a:prstGeom prst="rect">
                <a:avLst/>
              </a:prstGeom>
              <a:noFill/>
            </p:spPr>
          </p:pic>
          <p:pic>
            <p:nvPicPr>
              <p:cNvPr id="107" name="Picture 22" descr="\begin{align*}&#10;   [\rm GeV]&#10;\end{align*}&#10;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688532" y="603087"/>
                <a:ext cx="700085" cy="306288"/>
              </a:xfrm>
              <a:prstGeom prst="rect">
                <a:avLst/>
              </a:prstGeom>
              <a:noFill/>
            </p:spPr>
          </p:pic>
          <p:pic>
            <p:nvPicPr>
              <p:cNvPr id="108" name="Picture 23" descr="\begin{align*}&#10;   h&#10;\end{align*}&#10;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8429653" y="5929331"/>
                <a:ext cx="136017" cy="187833"/>
              </a:xfrm>
              <a:prstGeom prst="rect">
                <a:avLst/>
              </a:prstGeom>
              <a:noFill/>
            </p:spPr>
          </p:pic>
        </p:grpSp>
        <p:sp>
          <p:nvSpPr>
            <p:cNvPr id="60" name="テキスト ボックス 59"/>
            <p:cNvSpPr txBox="1"/>
            <p:nvPr/>
          </p:nvSpPr>
          <p:spPr>
            <a:xfrm>
              <a:off x="3903719" y="5887719"/>
              <a:ext cx="608330" cy="46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LSP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直線矢印コネクタ 60"/>
            <p:cNvCxnSpPr/>
            <p:nvPr/>
          </p:nvCxnSpPr>
          <p:spPr>
            <a:xfrm rot="5400000">
              <a:off x="3941829" y="1893044"/>
              <a:ext cx="1595536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>
              <a:endCxn id="63" idx="3"/>
            </p:cNvCxnSpPr>
            <p:nvPr/>
          </p:nvCxnSpPr>
          <p:spPr>
            <a:xfrm rot="10800000" flipV="1">
              <a:off x="4366111" y="1443555"/>
              <a:ext cx="691746" cy="286952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フローチャート : 論理積ゲート 62"/>
            <p:cNvSpPr/>
            <p:nvPr/>
          </p:nvSpPr>
          <p:spPr bwMode="auto">
            <a:xfrm rot="20103418">
              <a:off x="2267108" y="1960554"/>
              <a:ext cx="2201681" cy="468395"/>
            </a:xfrm>
            <a:prstGeom prst="flowChartDelay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64" name="Picture 26" descr="\begin{align*}&#10;q&#10;\end{align*}&#10;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039629" y="1733656"/>
              <a:ext cx="147404" cy="217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直線矢印コネクタ 64"/>
            <p:cNvCxnSpPr/>
            <p:nvPr/>
          </p:nvCxnSpPr>
          <p:spPr>
            <a:xfrm rot="16200000" flipH="1">
              <a:off x="4304451" y="3561104"/>
              <a:ext cx="870292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フローチャート : 論理積ゲート 65"/>
            <p:cNvSpPr/>
            <p:nvPr/>
          </p:nvSpPr>
          <p:spPr bwMode="auto">
            <a:xfrm rot="13882655">
              <a:off x="5600159" y="5452593"/>
              <a:ext cx="816571" cy="273579"/>
            </a:xfrm>
            <a:prstGeom prst="flowChartDelay">
              <a:avLst/>
            </a:prstGeom>
            <a:solidFill>
              <a:srgbClr val="00B0F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7" name="フローチャート : 論理積ゲート 66"/>
            <p:cNvSpPr/>
            <p:nvPr/>
          </p:nvSpPr>
          <p:spPr bwMode="auto">
            <a:xfrm rot="12879158">
              <a:off x="5868976" y="5262918"/>
              <a:ext cx="699317" cy="156266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8" name="フローチャート : 論理積ゲート 67"/>
            <p:cNvSpPr/>
            <p:nvPr/>
          </p:nvSpPr>
          <p:spPr bwMode="auto">
            <a:xfrm rot="12371990">
              <a:off x="5978646" y="5086893"/>
              <a:ext cx="557252" cy="142174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69" name="直線矢印コネクタ 68"/>
            <p:cNvCxnSpPr/>
            <p:nvPr/>
          </p:nvCxnSpPr>
          <p:spPr>
            <a:xfrm>
              <a:off x="5018223" y="4489582"/>
              <a:ext cx="835878" cy="58019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2" descr="\begin{align*}&#10; \overline b&#10;\end{align*}&#10;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819280" y="5285360"/>
              <a:ext cx="185336" cy="385933"/>
            </a:xfrm>
            <a:prstGeom prst="rect">
              <a:avLst/>
            </a:prstGeom>
            <a:noFill/>
          </p:spPr>
        </p:pic>
        <p:cxnSp>
          <p:nvCxnSpPr>
            <p:cNvPr id="71" name="直線矢印コネクタ 70"/>
            <p:cNvCxnSpPr/>
            <p:nvPr/>
          </p:nvCxnSpPr>
          <p:spPr>
            <a:xfrm rot="10800000" flipV="1">
              <a:off x="4391315" y="4562106"/>
              <a:ext cx="557252" cy="435146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 rot="5400000">
              <a:off x="4119382" y="5495364"/>
              <a:ext cx="265240" cy="139313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フローチャート : 論理積ゲート 72"/>
            <p:cNvSpPr/>
            <p:nvPr/>
          </p:nvSpPr>
          <p:spPr bwMode="auto">
            <a:xfrm rot="13288881">
              <a:off x="4342443" y="5710939"/>
              <a:ext cx="632238" cy="95638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4" name="フローチャート : 論理積ゲート 73"/>
            <p:cNvSpPr/>
            <p:nvPr/>
          </p:nvSpPr>
          <p:spPr bwMode="auto">
            <a:xfrm rot="12371990">
              <a:off x="4457265" y="5586583"/>
              <a:ext cx="564666" cy="119327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75" name="直線矢印コネクタ 74"/>
            <p:cNvCxnSpPr/>
            <p:nvPr/>
          </p:nvCxnSpPr>
          <p:spPr>
            <a:xfrm rot="10800000" flipV="1">
              <a:off x="3643306" y="3500438"/>
              <a:ext cx="603352" cy="428628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フローチャート : 論理積ゲート 75"/>
            <p:cNvSpPr/>
            <p:nvPr/>
          </p:nvSpPr>
          <p:spPr bwMode="auto">
            <a:xfrm rot="20790796">
              <a:off x="2716697" y="3881841"/>
              <a:ext cx="834029" cy="116493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7" name="フローチャート : 論理積ゲート 76"/>
            <p:cNvSpPr/>
            <p:nvPr/>
          </p:nvSpPr>
          <p:spPr bwMode="auto">
            <a:xfrm rot="20148488">
              <a:off x="2768950" y="4024696"/>
              <a:ext cx="835878" cy="95675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6" name="グループ化 48"/>
            <p:cNvGrpSpPr/>
            <p:nvPr/>
          </p:nvGrpSpPr>
          <p:grpSpPr>
            <a:xfrm>
              <a:off x="3157636" y="3881632"/>
              <a:ext cx="485670" cy="1058771"/>
              <a:chOff x="3157636" y="3881632"/>
              <a:chExt cx="485670" cy="1058771"/>
            </a:xfrm>
          </p:grpSpPr>
          <p:grpSp>
            <p:nvGrpSpPr>
              <p:cNvPr id="7" name="グループ化 82"/>
              <p:cNvGrpSpPr/>
              <p:nvPr/>
            </p:nvGrpSpPr>
            <p:grpSpPr>
              <a:xfrm>
                <a:off x="3157636" y="3881632"/>
                <a:ext cx="353061" cy="1058771"/>
                <a:chOff x="3157636" y="3881632"/>
                <a:chExt cx="353061" cy="1058771"/>
              </a:xfrm>
            </p:grpSpPr>
            <p:sp>
              <p:nvSpPr>
                <p:cNvPr id="81" name="フローチャート : 論理積ゲート 80"/>
                <p:cNvSpPr/>
                <p:nvPr/>
              </p:nvSpPr>
              <p:spPr bwMode="auto">
                <a:xfrm rot="18613759">
                  <a:off x="2804781" y="4234487"/>
                  <a:ext cx="1058771" cy="353061"/>
                </a:xfrm>
                <a:prstGeom prst="flowChartDelay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82" name="フローチャート : 論理積ゲート 81"/>
                <p:cNvSpPr/>
                <p:nvPr/>
              </p:nvSpPr>
              <p:spPr bwMode="auto">
                <a:xfrm rot="18613759">
                  <a:off x="2804781" y="4234487"/>
                  <a:ext cx="1058771" cy="353061"/>
                </a:xfrm>
                <a:prstGeom prst="flowChartDelay">
                  <a:avLst/>
                </a:prstGeom>
                <a:solidFill>
                  <a:srgbClr val="00B0F0">
                    <a:alpha val="6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pic>
            <p:nvPicPr>
              <p:cNvPr id="80" name="Picture 1" descr="\begin{align*}&#10; b&#10;\end{align*}&#10;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3499189" y="3996158"/>
                <a:ext cx="144117" cy="29009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0" name="円形吹き出し 109"/>
          <p:cNvSpPr/>
          <p:nvPr/>
        </p:nvSpPr>
        <p:spPr>
          <a:xfrm>
            <a:off x="0" y="928670"/>
            <a:ext cx="2071670" cy="857256"/>
          </a:xfrm>
          <a:prstGeom prst="wedgeEllipseCallout">
            <a:avLst>
              <a:gd name="adj1" fmla="val -4446"/>
              <a:gd name="adj2" fmla="val 1225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42844" y="1142984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Very high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357686" y="3857628"/>
            <a:ext cx="101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p</a:t>
            </a:r>
            <a:r>
              <a:rPr kumimoji="1" lang="en-US" altLang="ja-JP" sz="2000" b="1" baseline="-25000" dirty="0" err="1" smtClean="0"/>
              <a:t>T</a:t>
            </a:r>
            <a:r>
              <a:rPr kumimoji="1" lang="en-US" altLang="ja-JP" sz="2000" b="1" dirty="0" smtClean="0"/>
              <a:t>(max)</a:t>
            </a:r>
            <a:endParaRPr kumimoji="1" lang="ja-JP" altLang="en-US" sz="2000" b="1" dirty="0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3357554" y="1285860"/>
            <a:ext cx="29761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The highest </a:t>
            </a:r>
            <a:r>
              <a:rPr kumimoji="1" lang="en-US" altLang="ja-JP" sz="2000" b="1" dirty="0" err="1" smtClean="0"/>
              <a:t>pT</a:t>
            </a:r>
            <a:r>
              <a:rPr kumimoji="1" lang="en-US" altLang="ja-JP" sz="2000" b="1" dirty="0" smtClean="0"/>
              <a:t> in an event</a:t>
            </a:r>
          </a:p>
          <a:p>
            <a:pPr algn="ctr"/>
            <a:r>
              <a:rPr lang="en-US" altLang="ja-JP" dirty="0" smtClean="0"/>
              <a:t>(The highest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 is not </a:t>
            </a:r>
            <a:r>
              <a:rPr lang="en-US" altLang="ja-JP" i="1" dirty="0" smtClean="0"/>
              <a:t>b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4" name="フリーフォーム 143"/>
          <p:cNvSpPr/>
          <p:nvPr/>
        </p:nvSpPr>
        <p:spPr>
          <a:xfrm>
            <a:off x="9490229" y="33735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363876" y="1785926"/>
            <a:ext cx="106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SUSY c</a:t>
            </a:r>
            <a:r>
              <a:rPr kumimoji="1" lang="en-US" altLang="ja-JP" dirty="0" smtClean="0"/>
              <a:t>ut:</a:t>
            </a:r>
            <a:endParaRPr kumimoji="1" lang="ja-JP" altLang="en-US" dirty="0"/>
          </a:p>
        </p:txBody>
      </p:sp>
      <p:grpSp>
        <p:nvGrpSpPr>
          <p:cNvPr id="8" name="グループ化 67"/>
          <p:cNvGrpSpPr/>
          <p:nvPr/>
        </p:nvGrpSpPr>
        <p:grpSpPr>
          <a:xfrm>
            <a:off x="6357982" y="2143116"/>
            <a:ext cx="2786050" cy="1725095"/>
            <a:chOff x="-71438" y="4226960"/>
            <a:chExt cx="2786050" cy="1725095"/>
          </a:xfrm>
        </p:grpSpPr>
        <p:pic>
          <p:nvPicPr>
            <p:cNvPr id="84" name="Picture 8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-71438" y="4226960"/>
              <a:ext cx="2736848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6" name="Picture 10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-32" y="5298530"/>
              <a:ext cx="2714644" cy="65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6" name="テキスト ボックス 115"/>
          <p:cNvSpPr txBox="1"/>
          <p:nvPr/>
        </p:nvSpPr>
        <p:spPr>
          <a:xfrm>
            <a:off x="7000892" y="1285860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--- C</a:t>
            </a:r>
            <a:r>
              <a:rPr kumimoji="1" lang="en-US" altLang="ja-JP" sz="2400" b="1" dirty="0" smtClean="0"/>
              <a:t>ut</a:t>
            </a:r>
            <a:r>
              <a:rPr lang="en-US" altLang="ja-JP" sz="2400" b="1" dirty="0" smtClean="0"/>
              <a:t> ---</a:t>
            </a:r>
            <a:endParaRPr kumimoji="1" lang="ja-JP" altLang="en-US" sz="2400" b="1" dirty="0"/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429420" y="3857628"/>
            <a:ext cx="1347785" cy="3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" name="正方形/長方形 118"/>
          <p:cNvSpPr/>
          <p:nvPr/>
        </p:nvSpPr>
        <p:spPr>
          <a:xfrm>
            <a:off x="6357982" y="1785926"/>
            <a:ext cx="2714612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0" y="714356"/>
            <a:ext cx="217835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0000FF"/>
                </a:solidFill>
              </a:rPr>
              <a:t>b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-</a:t>
            </a:r>
            <a:r>
              <a:rPr kumimoji="1" lang="en-US" altLang="ja-JP" sz="2400" b="1" dirty="0" err="1" smtClean="0">
                <a:solidFill>
                  <a:srgbClr val="0000FF"/>
                </a:solidFill>
              </a:rPr>
              <a:t>tagg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 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されない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2013432" y="1613182"/>
            <a:ext cx="498565" cy="3427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6" name="Picture 21" descr="\begin{align*}&#10;   \widetilde q_{L,R}&#10;\end{align*}&#10;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040630" y="1667079"/>
            <a:ext cx="426062" cy="283713"/>
          </a:xfrm>
          <a:prstGeom prst="rect">
            <a:avLst/>
          </a:prstGeom>
          <a:noFill/>
        </p:spPr>
      </p:pic>
      <p:cxnSp>
        <p:nvCxnSpPr>
          <p:cNvPr id="127" name="直線矢印コネクタ 126"/>
          <p:cNvCxnSpPr/>
          <p:nvPr/>
        </p:nvCxnSpPr>
        <p:spPr>
          <a:xfrm rot="10800000" flipV="1">
            <a:off x="4582979" y="2775061"/>
            <a:ext cx="423130" cy="30290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6" descr="\begin{align*}&#10;  \textcolor[rgb]{1,0,0}{\widetilde q} \textcolor[rgb]{0.2,0.2,1}{\widetilde g},\textcolor[rgb]{1,0,0}{\widetilde q \widetilde q}&#10;\end{align*}&#10;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066555" y="2472826"/>
            <a:ext cx="838194" cy="30626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グループ化 133"/>
          <p:cNvGrpSpPr/>
          <p:nvPr/>
        </p:nvGrpSpPr>
        <p:grpSpPr>
          <a:xfrm>
            <a:off x="3071802" y="2533273"/>
            <a:ext cx="483577" cy="306263"/>
            <a:chOff x="4643438" y="2071678"/>
            <a:chExt cx="571504" cy="361950"/>
          </a:xfrm>
        </p:grpSpPr>
        <p:sp>
          <p:nvSpPr>
            <p:cNvPr id="130" name="正方形/長方形 129"/>
            <p:cNvSpPr/>
            <p:nvPr/>
          </p:nvSpPr>
          <p:spPr>
            <a:xfrm>
              <a:off x="4643438" y="207167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3" name="Picture 7" descr="\begin{align*}&#10;  \textcolor[rgb]{0.2,0.2,1}{\widetilde g} \textcolor[rgb]{0.2,0.2,1}{\widetilde g}&#10;\end{align*}&#10;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4714876" y="2071678"/>
              <a:ext cx="438150" cy="361950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34" name="直線矢印コネクタ 133"/>
          <p:cNvCxnSpPr/>
          <p:nvPr/>
        </p:nvCxnSpPr>
        <p:spPr>
          <a:xfrm>
            <a:off x="3494932" y="2775061"/>
            <a:ext cx="552082" cy="310294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20"/>
          <p:cNvGrpSpPr/>
          <p:nvPr/>
        </p:nvGrpSpPr>
        <p:grpSpPr>
          <a:xfrm>
            <a:off x="3243196" y="1857365"/>
            <a:ext cx="2609178" cy="2225985"/>
            <a:chOff x="3243196" y="1857365"/>
            <a:chExt cx="2609178" cy="2225985"/>
          </a:xfrm>
        </p:grpSpPr>
        <p:pic>
          <p:nvPicPr>
            <p:cNvPr id="122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34489" y="1928802"/>
              <a:ext cx="2417885" cy="2154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" name="テキスト ボックス 122"/>
            <p:cNvSpPr txBox="1"/>
            <p:nvPr/>
          </p:nvSpPr>
          <p:spPr>
            <a:xfrm rot="16200000">
              <a:off x="2385205" y="2715356"/>
              <a:ext cx="21160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Events/40GeV/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1fb</a:t>
              </a:r>
              <a:r>
                <a:rPr kumimoji="1" lang="en-US" altLang="ja-JP" sz="2000" b="1" baseline="30000" dirty="0" smtClean="0">
                  <a:solidFill>
                    <a:srgbClr val="FF0000"/>
                  </a:solidFill>
                </a:rPr>
                <a:t>-1</a:t>
              </a:r>
              <a:endParaRPr kumimoji="1" lang="ja-JP" altLang="en-US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0" name="角丸四角形 119"/>
          <p:cNvSpPr/>
          <p:nvPr/>
        </p:nvSpPr>
        <p:spPr>
          <a:xfrm>
            <a:off x="3357554" y="5500702"/>
            <a:ext cx="5715040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939784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The highest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p</a:t>
            </a:r>
            <a:r>
              <a:rPr kumimoji="1" lang="en-US" altLang="ja-JP" b="1" baseline="-25000" dirty="0" err="1" smtClean="0">
                <a:solidFill>
                  <a:srgbClr val="0000FF"/>
                </a:solidFill>
              </a:rPr>
              <a:t>T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jet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4" name="グループ化 57"/>
          <p:cNvGrpSpPr/>
          <p:nvPr/>
        </p:nvGrpSpPr>
        <p:grpSpPr>
          <a:xfrm>
            <a:off x="-31" y="1235903"/>
            <a:ext cx="3071834" cy="4836303"/>
            <a:chOff x="2267108" y="571480"/>
            <a:chExt cx="4301185" cy="5929354"/>
          </a:xfrm>
        </p:grpSpPr>
        <p:grpSp>
          <p:nvGrpSpPr>
            <p:cNvPr id="5" name="グループ化 41"/>
            <p:cNvGrpSpPr/>
            <p:nvPr/>
          </p:nvGrpSpPr>
          <p:grpSpPr>
            <a:xfrm>
              <a:off x="2714616" y="571480"/>
              <a:ext cx="3069835" cy="5929354"/>
              <a:chOff x="5688532" y="428604"/>
              <a:chExt cx="3455468" cy="6410281"/>
            </a:xfrm>
          </p:grpSpPr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29322" y="428604"/>
                <a:ext cx="2714644" cy="6410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4" name="正方形/長方形 83"/>
              <p:cNvSpPr/>
              <p:nvPr/>
            </p:nvSpPr>
            <p:spPr>
              <a:xfrm>
                <a:off x="8358214" y="928669"/>
                <a:ext cx="785786" cy="4543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7572396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7143768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7143768" y="5929330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8358214" y="4714884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7215206" y="3071810"/>
                <a:ext cx="357190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8358214" y="3857628"/>
                <a:ext cx="428628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1" name="Picture 4" descr="\begin{align*}&#10;   \widetilde g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72358" y="3143248"/>
                <a:ext cx="228600" cy="361950"/>
              </a:xfrm>
              <a:prstGeom prst="rect">
                <a:avLst/>
              </a:prstGeom>
              <a:noFill/>
            </p:spPr>
          </p:pic>
          <p:pic>
            <p:nvPicPr>
              <p:cNvPr id="92" name="Picture 5" descr="\begin{align*}&#10;   \widetilde \chi_1^0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15206" y="5950761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93" name="Picture 6" descr="\begin{align*}&#10;   \widetilde \chi_2^0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15206" y="5307819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94" name="Picture 7" descr="\begin{align*}&#10;   \widetilde \chi_3^0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15206" y="4357694"/>
                <a:ext cx="214314" cy="251819"/>
              </a:xfrm>
              <a:prstGeom prst="rect">
                <a:avLst/>
              </a:prstGeom>
              <a:noFill/>
            </p:spPr>
          </p:pic>
          <p:pic>
            <p:nvPicPr>
              <p:cNvPr id="95" name="Picture 8" descr="\begin{align*}&#10;   \widetilde \chi_4^0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15206" y="4071942"/>
                <a:ext cx="214313" cy="245676"/>
              </a:xfrm>
              <a:prstGeom prst="rect">
                <a:avLst/>
              </a:prstGeom>
              <a:noFill/>
            </p:spPr>
          </p:pic>
          <p:pic>
            <p:nvPicPr>
              <p:cNvPr id="96" name="Picture 9" descr="\begin{align*}&#10;   \widetilde \chi_1^{\pm}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572396" y="5279101"/>
                <a:ext cx="357188" cy="364477"/>
              </a:xfrm>
              <a:prstGeom prst="rect">
                <a:avLst/>
              </a:prstGeom>
              <a:noFill/>
            </p:spPr>
          </p:pic>
          <p:pic>
            <p:nvPicPr>
              <p:cNvPr id="97" name="Picture 10" descr="\begin{align*}&#10;   \widetilde \chi_2^{\pm}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500960" y="4356000"/>
                <a:ext cx="261366" cy="266700"/>
              </a:xfrm>
              <a:prstGeom prst="rect">
                <a:avLst/>
              </a:prstGeom>
              <a:noFill/>
            </p:spPr>
          </p:pic>
          <p:pic>
            <p:nvPicPr>
              <p:cNvPr id="98" name="Picture 11" descr="\begin{align*}&#10;   \widetilde t_1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8429652" y="4757747"/>
                <a:ext cx="263022" cy="385765"/>
              </a:xfrm>
              <a:prstGeom prst="rect">
                <a:avLst/>
              </a:prstGeom>
              <a:noFill/>
            </p:spPr>
          </p:pic>
          <p:pic>
            <p:nvPicPr>
              <p:cNvPr id="99" name="Picture 12" descr="\begin{align*}&#10;   \widetilde \tau_1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459418" y="5214950"/>
                <a:ext cx="184548" cy="214314"/>
              </a:xfrm>
              <a:prstGeom prst="rect">
                <a:avLst/>
              </a:prstGeom>
              <a:noFill/>
            </p:spPr>
          </p:pic>
          <p:pic>
            <p:nvPicPr>
              <p:cNvPr id="100" name="Picture 13" descr="\begin{align*}&#10;   \widetilde \tau_2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877903" y="1899035"/>
                <a:ext cx="214314" cy="241103"/>
              </a:xfrm>
              <a:prstGeom prst="rect">
                <a:avLst/>
              </a:prstGeom>
              <a:noFill/>
            </p:spPr>
          </p:pic>
          <p:pic>
            <p:nvPicPr>
              <p:cNvPr id="101" name="Picture 14" descr="\begin{align*}&#10;   \widetilde b_1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8429652" y="3929067"/>
                <a:ext cx="285752" cy="395010"/>
              </a:xfrm>
              <a:prstGeom prst="rect">
                <a:avLst/>
              </a:prstGeom>
              <a:noFill/>
            </p:spPr>
          </p:pic>
          <p:pic>
            <p:nvPicPr>
              <p:cNvPr id="102" name="Picture 15" descr="\begin{align*}&#10;   \widetilde t_2&#10;\end{align*}&#10;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429652" y="3534730"/>
                <a:ext cx="177165" cy="251460"/>
              </a:xfrm>
              <a:prstGeom prst="rect">
                <a:avLst/>
              </a:prstGeom>
              <a:noFill/>
            </p:spPr>
          </p:pic>
          <p:pic>
            <p:nvPicPr>
              <p:cNvPr id="103" name="Picture 18" descr="\begin{align*}&#10;   \widetilde b_2&#10;\end{align*}&#10;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429652" y="1428736"/>
                <a:ext cx="212794" cy="285752"/>
              </a:xfrm>
              <a:prstGeom prst="rect">
                <a:avLst/>
              </a:prstGeom>
              <a:noFill/>
            </p:spPr>
          </p:pic>
          <p:pic>
            <p:nvPicPr>
              <p:cNvPr id="104" name="Picture 19" descr="\begin{align*}&#10;   \widetilde l&#10;\end{align*}&#10;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8358214" y="1899035"/>
                <a:ext cx="142875" cy="244081"/>
              </a:xfrm>
              <a:prstGeom prst="rect">
                <a:avLst/>
              </a:prstGeom>
              <a:noFill/>
            </p:spPr>
          </p:pic>
          <p:pic>
            <p:nvPicPr>
              <p:cNvPr id="105" name="Picture 20" descr="\begin{align*}&#10;   \widetilde e_R&#10;\end{align*}&#10;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8561809" y="1899037"/>
                <a:ext cx="242746" cy="203229"/>
              </a:xfrm>
              <a:prstGeom prst="rect">
                <a:avLst/>
              </a:prstGeom>
              <a:noFill/>
            </p:spPr>
          </p:pic>
          <p:pic>
            <p:nvPicPr>
              <p:cNvPr id="106" name="Picture 21" descr="\begin{align*}&#10;   \widetilde q_{L,R}&#10;\end{align*}&#10;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8401081" y="1000107"/>
                <a:ext cx="671513" cy="376047"/>
              </a:xfrm>
              <a:prstGeom prst="rect">
                <a:avLst/>
              </a:prstGeom>
              <a:noFill/>
            </p:spPr>
          </p:pic>
          <p:pic>
            <p:nvPicPr>
              <p:cNvPr id="107" name="Picture 22" descr="\begin{align*}&#10;   [\rm GeV]&#10;\end{align*}&#10;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5688532" y="603087"/>
                <a:ext cx="700085" cy="306288"/>
              </a:xfrm>
              <a:prstGeom prst="rect">
                <a:avLst/>
              </a:prstGeom>
              <a:noFill/>
            </p:spPr>
          </p:pic>
          <p:pic>
            <p:nvPicPr>
              <p:cNvPr id="108" name="Picture 23" descr="\begin{align*}&#10;   h&#10;\end{align*}&#10;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8429653" y="5929331"/>
                <a:ext cx="136017" cy="187833"/>
              </a:xfrm>
              <a:prstGeom prst="rect">
                <a:avLst/>
              </a:prstGeom>
              <a:noFill/>
            </p:spPr>
          </p:pic>
        </p:grpSp>
        <p:sp>
          <p:nvSpPr>
            <p:cNvPr id="60" name="テキスト ボックス 59"/>
            <p:cNvSpPr txBox="1"/>
            <p:nvPr/>
          </p:nvSpPr>
          <p:spPr>
            <a:xfrm>
              <a:off x="3903719" y="5887719"/>
              <a:ext cx="608330" cy="46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LSP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直線矢印コネクタ 60"/>
            <p:cNvCxnSpPr/>
            <p:nvPr/>
          </p:nvCxnSpPr>
          <p:spPr>
            <a:xfrm rot="5400000">
              <a:off x="3941829" y="1893044"/>
              <a:ext cx="1595536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>
              <a:endCxn id="63" idx="3"/>
            </p:cNvCxnSpPr>
            <p:nvPr/>
          </p:nvCxnSpPr>
          <p:spPr>
            <a:xfrm rot="10800000" flipV="1">
              <a:off x="4366111" y="1443555"/>
              <a:ext cx="691746" cy="286952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フローチャート : 論理積ゲート 62"/>
            <p:cNvSpPr/>
            <p:nvPr/>
          </p:nvSpPr>
          <p:spPr bwMode="auto">
            <a:xfrm rot="20103418">
              <a:off x="2267108" y="1960554"/>
              <a:ext cx="2201681" cy="468395"/>
            </a:xfrm>
            <a:prstGeom prst="flowChartDelay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64" name="Picture 26" descr="\begin{align*}&#10;q&#10;\end{align*}&#10;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039629" y="1733656"/>
              <a:ext cx="147404" cy="217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直線矢印コネクタ 64"/>
            <p:cNvCxnSpPr/>
            <p:nvPr/>
          </p:nvCxnSpPr>
          <p:spPr>
            <a:xfrm rot="16200000" flipH="1">
              <a:off x="4304451" y="3561104"/>
              <a:ext cx="870292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フローチャート : 論理積ゲート 65"/>
            <p:cNvSpPr/>
            <p:nvPr/>
          </p:nvSpPr>
          <p:spPr bwMode="auto">
            <a:xfrm rot="13882655">
              <a:off x="5600159" y="5452593"/>
              <a:ext cx="816571" cy="273579"/>
            </a:xfrm>
            <a:prstGeom prst="flowChartDelay">
              <a:avLst/>
            </a:prstGeom>
            <a:solidFill>
              <a:srgbClr val="00B0F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7" name="フローチャート : 論理積ゲート 66"/>
            <p:cNvSpPr/>
            <p:nvPr/>
          </p:nvSpPr>
          <p:spPr bwMode="auto">
            <a:xfrm rot="12879158">
              <a:off x="5868976" y="5262918"/>
              <a:ext cx="699317" cy="156266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8" name="フローチャート : 論理積ゲート 67"/>
            <p:cNvSpPr/>
            <p:nvPr/>
          </p:nvSpPr>
          <p:spPr bwMode="auto">
            <a:xfrm rot="12371990">
              <a:off x="5978646" y="5086893"/>
              <a:ext cx="557252" cy="142174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69" name="直線矢印コネクタ 68"/>
            <p:cNvCxnSpPr/>
            <p:nvPr/>
          </p:nvCxnSpPr>
          <p:spPr>
            <a:xfrm>
              <a:off x="5018223" y="4489582"/>
              <a:ext cx="835878" cy="58019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2" descr="\begin{align*}&#10; \overline b&#10;\end{align*}&#10;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5819280" y="5285360"/>
              <a:ext cx="185336" cy="385933"/>
            </a:xfrm>
            <a:prstGeom prst="rect">
              <a:avLst/>
            </a:prstGeom>
            <a:noFill/>
          </p:spPr>
        </p:pic>
        <p:cxnSp>
          <p:nvCxnSpPr>
            <p:cNvPr id="71" name="直線矢印コネクタ 70"/>
            <p:cNvCxnSpPr/>
            <p:nvPr/>
          </p:nvCxnSpPr>
          <p:spPr>
            <a:xfrm rot="10800000" flipV="1">
              <a:off x="4391315" y="4562106"/>
              <a:ext cx="557252" cy="435146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 rot="5400000">
              <a:off x="4119382" y="5495364"/>
              <a:ext cx="265240" cy="139313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フローチャート : 論理積ゲート 72"/>
            <p:cNvSpPr/>
            <p:nvPr/>
          </p:nvSpPr>
          <p:spPr bwMode="auto">
            <a:xfrm rot="13288881">
              <a:off x="4342443" y="5710939"/>
              <a:ext cx="632238" cy="95638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4" name="フローチャート : 論理積ゲート 73"/>
            <p:cNvSpPr/>
            <p:nvPr/>
          </p:nvSpPr>
          <p:spPr bwMode="auto">
            <a:xfrm rot="12371990">
              <a:off x="4457265" y="5586583"/>
              <a:ext cx="564666" cy="119327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75" name="直線矢印コネクタ 74"/>
            <p:cNvCxnSpPr/>
            <p:nvPr/>
          </p:nvCxnSpPr>
          <p:spPr>
            <a:xfrm rot="10800000" flipV="1">
              <a:off x="3643306" y="3500438"/>
              <a:ext cx="603352" cy="428628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フローチャート : 論理積ゲート 75"/>
            <p:cNvSpPr/>
            <p:nvPr/>
          </p:nvSpPr>
          <p:spPr bwMode="auto">
            <a:xfrm rot="20790796">
              <a:off x="2716697" y="3881841"/>
              <a:ext cx="834029" cy="116493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7" name="フローチャート : 論理積ゲート 76"/>
            <p:cNvSpPr/>
            <p:nvPr/>
          </p:nvSpPr>
          <p:spPr bwMode="auto">
            <a:xfrm rot="20148488">
              <a:off x="2768950" y="4024696"/>
              <a:ext cx="835878" cy="95675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6" name="グループ化 48"/>
            <p:cNvGrpSpPr/>
            <p:nvPr/>
          </p:nvGrpSpPr>
          <p:grpSpPr>
            <a:xfrm>
              <a:off x="3157636" y="3881632"/>
              <a:ext cx="485670" cy="1058771"/>
              <a:chOff x="3157636" y="3881632"/>
              <a:chExt cx="485670" cy="1058771"/>
            </a:xfrm>
          </p:grpSpPr>
          <p:grpSp>
            <p:nvGrpSpPr>
              <p:cNvPr id="8" name="グループ化 82"/>
              <p:cNvGrpSpPr/>
              <p:nvPr/>
            </p:nvGrpSpPr>
            <p:grpSpPr>
              <a:xfrm>
                <a:off x="3157636" y="3881632"/>
                <a:ext cx="353061" cy="1058771"/>
                <a:chOff x="3157636" y="3881632"/>
                <a:chExt cx="353061" cy="1058771"/>
              </a:xfrm>
            </p:grpSpPr>
            <p:sp>
              <p:nvSpPr>
                <p:cNvPr id="81" name="フローチャート : 論理積ゲート 80"/>
                <p:cNvSpPr/>
                <p:nvPr/>
              </p:nvSpPr>
              <p:spPr bwMode="auto">
                <a:xfrm rot="18613759">
                  <a:off x="2804781" y="4234487"/>
                  <a:ext cx="1058771" cy="353061"/>
                </a:xfrm>
                <a:prstGeom prst="flowChartDelay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82" name="フローチャート : 論理積ゲート 81"/>
                <p:cNvSpPr/>
                <p:nvPr/>
              </p:nvSpPr>
              <p:spPr bwMode="auto">
                <a:xfrm rot="18613759">
                  <a:off x="2804781" y="4234487"/>
                  <a:ext cx="1058771" cy="353061"/>
                </a:xfrm>
                <a:prstGeom prst="flowChartDelay">
                  <a:avLst/>
                </a:prstGeom>
                <a:solidFill>
                  <a:srgbClr val="00B0F0">
                    <a:alpha val="6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pic>
            <p:nvPicPr>
              <p:cNvPr id="80" name="Picture 1" descr="\begin{align*}&#10; b&#10;\end{align*}&#10;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499189" y="3996158"/>
                <a:ext cx="144117" cy="29009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0" name="円形吹き出し 109"/>
          <p:cNvSpPr/>
          <p:nvPr/>
        </p:nvSpPr>
        <p:spPr>
          <a:xfrm>
            <a:off x="0" y="928670"/>
            <a:ext cx="2071670" cy="857256"/>
          </a:xfrm>
          <a:prstGeom prst="wedgeEllipseCallout">
            <a:avLst>
              <a:gd name="adj1" fmla="val -4446"/>
              <a:gd name="adj2" fmla="val 1225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42844" y="1142984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Very high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3" name="直線矢印コネクタ 112"/>
          <p:cNvCxnSpPr/>
          <p:nvPr/>
        </p:nvCxnSpPr>
        <p:spPr>
          <a:xfrm rot="10800000" flipV="1">
            <a:off x="4582979" y="2775061"/>
            <a:ext cx="423130" cy="30290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Picture 6" descr="\begin{align*}&#10;  \textcolor[rgb]{1,0,0}{\widetilde q} \textcolor[rgb]{0.2,0.2,1}{\widetilde g},\textcolor[rgb]{1,0,0}{\widetilde q \widetilde q}&#10;\end{align*}&#10;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066555" y="2472826"/>
            <a:ext cx="838194" cy="30626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グループ化 133"/>
          <p:cNvGrpSpPr/>
          <p:nvPr/>
        </p:nvGrpSpPr>
        <p:grpSpPr>
          <a:xfrm>
            <a:off x="3071802" y="2533273"/>
            <a:ext cx="483577" cy="306263"/>
            <a:chOff x="4643438" y="2071678"/>
            <a:chExt cx="571504" cy="361950"/>
          </a:xfrm>
        </p:grpSpPr>
        <p:sp>
          <p:nvSpPr>
            <p:cNvPr id="131" name="正方形/長方形 130"/>
            <p:cNvSpPr/>
            <p:nvPr/>
          </p:nvSpPr>
          <p:spPr>
            <a:xfrm>
              <a:off x="4643438" y="207167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2" name="Picture 7" descr="\begin{align*}&#10;  \textcolor[rgb]{0.2,0.2,1}{\widetilde g} \textcolor[rgb]{0.2,0.2,1}{\widetilde g}&#10;\end{align*}&#10;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4714876" y="2071678"/>
              <a:ext cx="438150" cy="361950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36" name="直線矢印コネクタ 135"/>
          <p:cNvCxnSpPr/>
          <p:nvPr/>
        </p:nvCxnSpPr>
        <p:spPr>
          <a:xfrm>
            <a:off x="3494932" y="2775061"/>
            <a:ext cx="552082" cy="310294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テキスト ボックス 138"/>
          <p:cNvSpPr txBox="1"/>
          <p:nvPr/>
        </p:nvSpPr>
        <p:spPr>
          <a:xfrm>
            <a:off x="4357686" y="3857628"/>
            <a:ext cx="101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p</a:t>
            </a:r>
            <a:r>
              <a:rPr kumimoji="1" lang="en-US" altLang="ja-JP" sz="2000" b="1" baseline="-25000" dirty="0" err="1" smtClean="0"/>
              <a:t>T</a:t>
            </a:r>
            <a:r>
              <a:rPr kumimoji="1" lang="en-US" altLang="ja-JP" sz="2000" b="1" dirty="0" smtClean="0"/>
              <a:t>(max)</a:t>
            </a:r>
            <a:endParaRPr kumimoji="1" lang="ja-JP" altLang="en-US" sz="2000" b="1" dirty="0"/>
          </a:p>
        </p:txBody>
      </p:sp>
      <p:grpSp>
        <p:nvGrpSpPr>
          <p:cNvPr id="10" name="グループ化 141"/>
          <p:cNvGrpSpPr/>
          <p:nvPr/>
        </p:nvGrpSpPr>
        <p:grpSpPr>
          <a:xfrm>
            <a:off x="6440397" y="1950765"/>
            <a:ext cx="2417883" cy="2335491"/>
            <a:chOff x="4940199" y="4308219"/>
            <a:chExt cx="2417883" cy="233549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940199" y="4308219"/>
              <a:ext cx="2417883" cy="2192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0" name="テキスト ボックス 139"/>
            <p:cNvSpPr txBox="1"/>
            <p:nvPr/>
          </p:nvSpPr>
          <p:spPr>
            <a:xfrm>
              <a:off x="5767516" y="6243600"/>
              <a:ext cx="1019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err="1" smtClean="0"/>
                <a:t>p</a:t>
              </a:r>
              <a:r>
                <a:rPr kumimoji="1" lang="en-US" altLang="ja-JP" sz="2000" b="1" baseline="-25000" dirty="0" err="1" smtClean="0"/>
                <a:t>T</a:t>
              </a:r>
              <a:r>
                <a:rPr kumimoji="1" lang="en-US" altLang="ja-JP" sz="2000" b="1" dirty="0" smtClean="0"/>
                <a:t>(max)</a:t>
              </a:r>
              <a:endParaRPr kumimoji="1" lang="ja-JP" altLang="en-US" sz="2000" b="1" dirty="0"/>
            </a:p>
          </p:txBody>
        </p:sp>
      </p:grpSp>
      <p:sp>
        <p:nvSpPr>
          <p:cNvPr id="143" name="テキスト ボックス 142"/>
          <p:cNvSpPr txBox="1"/>
          <p:nvPr/>
        </p:nvSpPr>
        <p:spPr>
          <a:xfrm>
            <a:off x="3357554" y="1285860"/>
            <a:ext cx="29761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The highest </a:t>
            </a:r>
            <a:r>
              <a:rPr kumimoji="1" lang="en-US" altLang="ja-JP" sz="2000" b="1" dirty="0" err="1" smtClean="0"/>
              <a:t>pT</a:t>
            </a:r>
            <a:r>
              <a:rPr kumimoji="1" lang="en-US" altLang="ja-JP" sz="2000" b="1" dirty="0" smtClean="0"/>
              <a:t> in an event</a:t>
            </a:r>
          </a:p>
          <a:p>
            <a:pPr algn="ctr"/>
            <a:r>
              <a:rPr lang="en-US" altLang="ja-JP" dirty="0" smtClean="0"/>
              <a:t>(The highest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 is not </a:t>
            </a:r>
            <a:r>
              <a:rPr lang="en-US" altLang="ja-JP" i="1" dirty="0" smtClean="0"/>
              <a:t>b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4" name="フリーフォーム 143"/>
          <p:cNvSpPr/>
          <p:nvPr/>
        </p:nvSpPr>
        <p:spPr>
          <a:xfrm>
            <a:off x="9490229" y="33735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072198" y="1285860"/>
            <a:ext cx="31411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The highest </a:t>
            </a:r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in an event</a:t>
            </a:r>
          </a:p>
          <a:p>
            <a:pPr algn="ctr"/>
            <a:r>
              <a:rPr lang="en-US" altLang="ja-JP" sz="2000" b="1" dirty="0" smtClean="0"/>
              <a:t>(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The highest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pT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is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b-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tagged</a:t>
            </a:r>
            <a:r>
              <a:rPr lang="en-US" altLang="ja-JP" sz="2000" b="1" dirty="0" smtClean="0"/>
              <a:t>)</a:t>
            </a:r>
            <a:endParaRPr kumimoji="1" lang="ja-JP" altLang="en-US" sz="2000" b="1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3286116" y="4507064"/>
            <a:ext cx="5857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Highest jet </a:t>
            </a:r>
            <a:r>
              <a:rPr lang="en-US" altLang="ja-JP" sz="2400" b="1" dirty="0" smtClean="0">
                <a:solidFill>
                  <a:srgbClr val="0000FF"/>
                </a:solidFill>
                <a:sym typeface="Wingdings" pitchFamily="2" charset="2"/>
              </a:rPr>
              <a:t>=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400" b="1" i="1" dirty="0" smtClean="0">
                <a:solidFill>
                  <a:srgbClr val="0000FF"/>
                </a:solidFill>
              </a:rPr>
              <a:t>b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-tagged </a:t>
            </a:r>
            <a:r>
              <a:rPr kumimoji="1" lang="ja-JP" altLang="en-US" sz="2400" b="1" dirty="0" smtClean="0">
                <a:solidFill>
                  <a:srgbClr val="0000FF"/>
                </a:solidFill>
              </a:rPr>
              <a:t>の要求で、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重い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squark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からの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very high 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pT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 jet 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を取り除ける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 </a:t>
            </a:r>
            <a:endParaRPr kumimoji="1" lang="en-US" altLang="ja-JP" sz="2400" b="1" dirty="0" smtClean="0">
              <a:solidFill>
                <a:srgbClr val="0000FF"/>
              </a:solidFill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71868" y="5598399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1, 2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世代のスクォークはグルィーノよりもずっと重いことがわかる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 rot="16200000">
            <a:off x="5428521" y="2742403"/>
            <a:ext cx="21160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Events/40GeV/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1fb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</a:rPr>
              <a:t>-1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25" name="下矢印 124"/>
          <p:cNvSpPr/>
          <p:nvPr/>
        </p:nvSpPr>
        <p:spPr>
          <a:xfrm rot="16200000">
            <a:off x="6034589" y="3752361"/>
            <a:ext cx="527009" cy="88041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443749" y="845090"/>
            <a:ext cx="277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i="1" dirty="0" smtClean="0"/>
              <a:t>b</a:t>
            </a:r>
            <a:r>
              <a:rPr kumimoji="1" lang="en-US" altLang="ja-JP" dirty="0" smtClean="0"/>
              <a:t>-tagging efficiency = 60%)</a:t>
            </a:r>
            <a:endParaRPr kumimoji="1" lang="ja-JP" altLang="en-US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0" y="714356"/>
            <a:ext cx="217835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0000FF"/>
                </a:solidFill>
              </a:rPr>
              <a:t>b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-</a:t>
            </a:r>
            <a:r>
              <a:rPr kumimoji="1" lang="en-US" altLang="ja-JP" sz="2400" b="1" dirty="0" err="1" smtClean="0">
                <a:solidFill>
                  <a:srgbClr val="0000FF"/>
                </a:solidFill>
              </a:rPr>
              <a:t>tagg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 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されない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20"/>
          <p:cNvGrpSpPr/>
          <p:nvPr/>
        </p:nvGrpSpPr>
        <p:grpSpPr>
          <a:xfrm>
            <a:off x="3243196" y="1857365"/>
            <a:ext cx="2609178" cy="2225985"/>
            <a:chOff x="3243196" y="1857365"/>
            <a:chExt cx="2609178" cy="2225985"/>
          </a:xfrm>
        </p:grpSpPr>
        <p:pic>
          <p:nvPicPr>
            <p:cNvPr id="122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34489" y="1928802"/>
              <a:ext cx="2417885" cy="2154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" name="テキスト ボックス 122"/>
            <p:cNvSpPr txBox="1"/>
            <p:nvPr/>
          </p:nvSpPr>
          <p:spPr>
            <a:xfrm rot="16200000">
              <a:off x="2385205" y="2715356"/>
              <a:ext cx="21160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Events/40GeV/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1fb</a:t>
              </a:r>
              <a:r>
                <a:rPr kumimoji="1" lang="en-US" altLang="ja-JP" sz="2000" b="1" baseline="30000" dirty="0" smtClean="0">
                  <a:solidFill>
                    <a:srgbClr val="FF0000"/>
                  </a:solidFill>
                </a:rPr>
                <a:t>-1</a:t>
              </a:r>
              <a:endParaRPr kumimoji="1" lang="ja-JP" altLang="en-US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939784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The highest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p</a:t>
            </a:r>
            <a:r>
              <a:rPr kumimoji="1" lang="en-US" altLang="ja-JP" b="1" baseline="-25000" dirty="0" err="1" smtClean="0">
                <a:solidFill>
                  <a:srgbClr val="0000FF"/>
                </a:solidFill>
              </a:rPr>
              <a:t>T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jet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4" name="グループ化 57"/>
          <p:cNvGrpSpPr/>
          <p:nvPr/>
        </p:nvGrpSpPr>
        <p:grpSpPr>
          <a:xfrm>
            <a:off x="-31" y="1235903"/>
            <a:ext cx="3071834" cy="4836303"/>
            <a:chOff x="2267108" y="571480"/>
            <a:chExt cx="4301185" cy="5929354"/>
          </a:xfrm>
        </p:grpSpPr>
        <p:grpSp>
          <p:nvGrpSpPr>
            <p:cNvPr id="5" name="グループ化 41"/>
            <p:cNvGrpSpPr/>
            <p:nvPr/>
          </p:nvGrpSpPr>
          <p:grpSpPr>
            <a:xfrm>
              <a:off x="2714616" y="571480"/>
              <a:ext cx="3069835" cy="5929354"/>
              <a:chOff x="5688532" y="428604"/>
              <a:chExt cx="3455468" cy="6410281"/>
            </a:xfrm>
          </p:grpSpPr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29322" y="428604"/>
                <a:ext cx="2714644" cy="6410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4" name="正方形/長方形 83"/>
              <p:cNvSpPr/>
              <p:nvPr/>
            </p:nvSpPr>
            <p:spPr>
              <a:xfrm>
                <a:off x="8358214" y="928669"/>
                <a:ext cx="785786" cy="4543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7572396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7143768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7143768" y="5929330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8358214" y="4714884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7215206" y="3071810"/>
                <a:ext cx="357190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8358214" y="3857628"/>
                <a:ext cx="428628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1" name="Picture 4" descr="\begin{align*}&#10;   \widetilde g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72358" y="3143248"/>
                <a:ext cx="228600" cy="361950"/>
              </a:xfrm>
              <a:prstGeom prst="rect">
                <a:avLst/>
              </a:prstGeom>
              <a:noFill/>
            </p:spPr>
          </p:pic>
          <p:pic>
            <p:nvPicPr>
              <p:cNvPr id="92" name="Picture 5" descr="\begin{align*}&#10;   \widetilde \chi_1^0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15206" y="5950761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93" name="Picture 6" descr="\begin{align*}&#10;   \widetilde \chi_2^0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15206" y="5307819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94" name="Picture 7" descr="\begin{align*}&#10;   \widetilde \chi_3^0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15206" y="4357694"/>
                <a:ext cx="214314" cy="251819"/>
              </a:xfrm>
              <a:prstGeom prst="rect">
                <a:avLst/>
              </a:prstGeom>
              <a:noFill/>
            </p:spPr>
          </p:pic>
          <p:pic>
            <p:nvPicPr>
              <p:cNvPr id="95" name="Picture 8" descr="\begin{align*}&#10;   \widetilde \chi_4^0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15206" y="4071942"/>
                <a:ext cx="214313" cy="245676"/>
              </a:xfrm>
              <a:prstGeom prst="rect">
                <a:avLst/>
              </a:prstGeom>
              <a:noFill/>
            </p:spPr>
          </p:pic>
          <p:pic>
            <p:nvPicPr>
              <p:cNvPr id="96" name="Picture 9" descr="\begin{align*}&#10;   \widetilde \chi_1^{\pm}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572396" y="5279101"/>
                <a:ext cx="357188" cy="364477"/>
              </a:xfrm>
              <a:prstGeom prst="rect">
                <a:avLst/>
              </a:prstGeom>
              <a:noFill/>
            </p:spPr>
          </p:pic>
          <p:pic>
            <p:nvPicPr>
              <p:cNvPr id="97" name="Picture 10" descr="\begin{align*}&#10;   \widetilde \chi_2^{\pm}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500960" y="4356000"/>
                <a:ext cx="261366" cy="266700"/>
              </a:xfrm>
              <a:prstGeom prst="rect">
                <a:avLst/>
              </a:prstGeom>
              <a:noFill/>
            </p:spPr>
          </p:pic>
          <p:pic>
            <p:nvPicPr>
              <p:cNvPr id="98" name="Picture 11" descr="\begin{align*}&#10;   \widetilde t_1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8429652" y="4757747"/>
                <a:ext cx="263022" cy="385765"/>
              </a:xfrm>
              <a:prstGeom prst="rect">
                <a:avLst/>
              </a:prstGeom>
              <a:noFill/>
            </p:spPr>
          </p:pic>
          <p:pic>
            <p:nvPicPr>
              <p:cNvPr id="99" name="Picture 12" descr="\begin{align*}&#10;   \widetilde \tau_1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459418" y="5214950"/>
                <a:ext cx="184548" cy="214314"/>
              </a:xfrm>
              <a:prstGeom prst="rect">
                <a:avLst/>
              </a:prstGeom>
              <a:noFill/>
            </p:spPr>
          </p:pic>
          <p:pic>
            <p:nvPicPr>
              <p:cNvPr id="100" name="Picture 13" descr="\begin{align*}&#10;   \widetilde \tau_2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877903" y="1899035"/>
                <a:ext cx="214314" cy="241103"/>
              </a:xfrm>
              <a:prstGeom prst="rect">
                <a:avLst/>
              </a:prstGeom>
              <a:noFill/>
            </p:spPr>
          </p:pic>
          <p:pic>
            <p:nvPicPr>
              <p:cNvPr id="101" name="Picture 14" descr="\begin{align*}&#10;   \widetilde b_1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8429652" y="3929067"/>
                <a:ext cx="285752" cy="395010"/>
              </a:xfrm>
              <a:prstGeom prst="rect">
                <a:avLst/>
              </a:prstGeom>
              <a:noFill/>
            </p:spPr>
          </p:pic>
          <p:pic>
            <p:nvPicPr>
              <p:cNvPr id="102" name="Picture 15" descr="\begin{align*}&#10;   \widetilde t_2&#10;\end{align*}&#10;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429652" y="3534730"/>
                <a:ext cx="177165" cy="251460"/>
              </a:xfrm>
              <a:prstGeom prst="rect">
                <a:avLst/>
              </a:prstGeom>
              <a:noFill/>
            </p:spPr>
          </p:pic>
          <p:pic>
            <p:nvPicPr>
              <p:cNvPr id="103" name="Picture 18" descr="\begin{align*}&#10;   \widetilde b_2&#10;\end{align*}&#10;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429652" y="1428736"/>
                <a:ext cx="212794" cy="285752"/>
              </a:xfrm>
              <a:prstGeom prst="rect">
                <a:avLst/>
              </a:prstGeom>
              <a:noFill/>
            </p:spPr>
          </p:pic>
          <p:pic>
            <p:nvPicPr>
              <p:cNvPr id="104" name="Picture 19" descr="\begin{align*}&#10;   \widetilde l&#10;\end{align*}&#10;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8358214" y="1899035"/>
                <a:ext cx="142875" cy="244081"/>
              </a:xfrm>
              <a:prstGeom prst="rect">
                <a:avLst/>
              </a:prstGeom>
              <a:noFill/>
            </p:spPr>
          </p:pic>
          <p:pic>
            <p:nvPicPr>
              <p:cNvPr id="105" name="Picture 20" descr="\begin{align*}&#10;   \widetilde e_R&#10;\end{align*}&#10;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8561809" y="1899037"/>
                <a:ext cx="242746" cy="203229"/>
              </a:xfrm>
              <a:prstGeom prst="rect">
                <a:avLst/>
              </a:prstGeom>
              <a:noFill/>
            </p:spPr>
          </p:pic>
          <p:pic>
            <p:nvPicPr>
              <p:cNvPr id="106" name="Picture 21" descr="\begin{align*}&#10;   \widetilde q_{L,R}&#10;\end{align*}&#10;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8401081" y="1000107"/>
                <a:ext cx="671513" cy="376047"/>
              </a:xfrm>
              <a:prstGeom prst="rect">
                <a:avLst/>
              </a:prstGeom>
              <a:noFill/>
            </p:spPr>
          </p:pic>
          <p:pic>
            <p:nvPicPr>
              <p:cNvPr id="107" name="Picture 22" descr="\begin{align*}&#10;   [\rm GeV]&#10;\end{align*}&#10;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5688532" y="603087"/>
                <a:ext cx="700085" cy="306288"/>
              </a:xfrm>
              <a:prstGeom prst="rect">
                <a:avLst/>
              </a:prstGeom>
              <a:noFill/>
            </p:spPr>
          </p:pic>
          <p:pic>
            <p:nvPicPr>
              <p:cNvPr id="108" name="Picture 23" descr="\begin{align*}&#10;   h&#10;\end{align*}&#10;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8429653" y="5929331"/>
                <a:ext cx="136017" cy="187833"/>
              </a:xfrm>
              <a:prstGeom prst="rect">
                <a:avLst/>
              </a:prstGeom>
              <a:noFill/>
            </p:spPr>
          </p:pic>
        </p:grpSp>
        <p:sp>
          <p:nvSpPr>
            <p:cNvPr id="60" name="テキスト ボックス 59"/>
            <p:cNvSpPr txBox="1"/>
            <p:nvPr/>
          </p:nvSpPr>
          <p:spPr>
            <a:xfrm>
              <a:off x="3903719" y="5887719"/>
              <a:ext cx="608330" cy="46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LSP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直線矢印コネクタ 60"/>
            <p:cNvCxnSpPr/>
            <p:nvPr/>
          </p:nvCxnSpPr>
          <p:spPr>
            <a:xfrm rot="5400000">
              <a:off x="3941829" y="1893044"/>
              <a:ext cx="1595536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>
              <a:endCxn id="63" idx="3"/>
            </p:cNvCxnSpPr>
            <p:nvPr/>
          </p:nvCxnSpPr>
          <p:spPr>
            <a:xfrm rot="10800000" flipV="1">
              <a:off x="4366111" y="1443555"/>
              <a:ext cx="691746" cy="286952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フローチャート : 論理積ゲート 62"/>
            <p:cNvSpPr/>
            <p:nvPr/>
          </p:nvSpPr>
          <p:spPr bwMode="auto">
            <a:xfrm rot="20103418">
              <a:off x="2267108" y="1960554"/>
              <a:ext cx="2201681" cy="468395"/>
            </a:xfrm>
            <a:prstGeom prst="flowChartDelay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64" name="Picture 26" descr="\begin{align*}&#10;q&#10;\end{align*}&#10;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039629" y="1733656"/>
              <a:ext cx="147404" cy="217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直線矢印コネクタ 64"/>
            <p:cNvCxnSpPr/>
            <p:nvPr/>
          </p:nvCxnSpPr>
          <p:spPr>
            <a:xfrm rot="16200000" flipH="1">
              <a:off x="4304451" y="3561104"/>
              <a:ext cx="870292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フローチャート : 論理積ゲート 65"/>
            <p:cNvSpPr/>
            <p:nvPr/>
          </p:nvSpPr>
          <p:spPr bwMode="auto">
            <a:xfrm rot="13882655">
              <a:off x="5600159" y="5452593"/>
              <a:ext cx="816571" cy="273579"/>
            </a:xfrm>
            <a:prstGeom prst="flowChartDelay">
              <a:avLst/>
            </a:prstGeom>
            <a:solidFill>
              <a:srgbClr val="00B0F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7" name="フローチャート : 論理積ゲート 66"/>
            <p:cNvSpPr/>
            <p:nvPr/>
          </p:nvSpPr>
          <p:spPr bwMode="auto">
            <a:xfrm rot="12879158">
              <a:off x="5868976" y="5262918"/>
              <a:ext cx="699317" cy="156266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8" name="フローチャート : 論理積ゲート 67"/>
            <p:cNvSpPr/>
            <p:nvPr/>
          </p:nvSpPr>
          <p:spPr bwMode="auto">
            <a:xfrm rot="12371990">
              <a:off x="5978646" y="5086893"/>
              <a:ext cx="557252" cy="142174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69" name="直線矢印コネクタ 68"/>
            <p:cNvCxnSpPr/>
            <p:nvPr/>
          </p:nvCxnSpPr>
          <p:spPr>
            <a:xfrm>
              <a:off x="5018223" y="4489582"/>
              <a:ext cx="835878" cy="58019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2" descr="\begin{align*}&#10; \overline b&#10;\end{align*}&#10;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5819280" y="5285360"/>
              <a:ext cx="185336" cy="385933"/>
            </a:xfrm>
            <a:prstGeom prst="rect">
              <a:avLst/>
            </a:prstGeom>
            <a:noFill/>
          </p:spPr>
        </p:pic>
        <p:cxnSp>
          <p:nvCxnSpPr>
            <p:cNvPr id="71" name="直線矢印コネクタ 70"/>
            <p:cNvCxnSpPr/>
            <p:nvPr/>
          </p:nvCxnSpPr>
          <p:spPr>
            <a:xfrm rot="10800000" flipV="1">
              <a:off x="4391315" y="4562106"/>
              <a:ext cx="557252" cy="435146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 rot="5400000">
              <a:off x="4119382" y="5495364"/>
              <a:ext cx="265240" cy="139313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フローチャート : 論理積ゲート 72"/>
            <p:cNvSpPr/>
            <p:nvPr/>
          </p:nvSpPr>
          <p:spPr bwMode="auto">
            <a:xfrm rot="13288881">
              <a:off x="4342443" y="5710939"/>
              <a:ext cx="632238" cy="95638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4" name="フローチャート : 論理積ゲート 73"/>
            <p:cNvSpPr/>
            <p:nvPr/>
          </p:nvSpPr>
          <p:spPr bwMode="auto">
            <a:xfrm rot="12371990">
              <a:off x="4457265" y="5586583"/>
              <a:ext cx="564666" cy="119327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75" name="直線矢印コネクタ 74"/>
            <p:cNvCxnSpPr/>
            <p:nvPr/>
          </p:nvCxnSpPr>
          <p:spPr>
            <a:xfrm rot="10800000" flipV="1">
              <a:off x="3643306" y="3500438"/>
              <a:ext cx="603352" cy="428628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フローチャート : 論理積ゲート 75"/>
            <p:cNvSpPr/>
            <p:nvPr/>
          </p:nvSpPr>
          <p:spPr bwMode="auto">
            <a:xfrm rot="20790796">
              <a:off x="2716697" y="3881841"/>
              <a:ext cx="834029" cy="116493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7" name="フローチャート : 論理積ゲート 76"/>
            <p:cNvSpPr/>
            <p:nvPr/>
          </p:nvSpPr>
          <p:spPr bwMode="auto">
            <a:xfrm rot="20148488">
              <a:off x="2768950" y="4024696"/>
              <a:ext cx="835878" cy="95675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6" name="グループ化 48"/>
            <p:cNvGrpSpPr/>
            <p:nvPr/>
          </p:nvGrpSpPr>
          <p:grpSpPr>
            <a:xfrm>
              <a:off x="3157636" y="3881632"/>
              <a:ext cx="485670" cy="1058771"/>
              <a:chOff x="3157636" y="3881632"/>
              <a:chExt cx="485670" cy="1058771"/>
            </a:xfrm>
          </p:grpSpPr>
          <p:grpSp>
            <p:nvGrpSpPr>
              <p:cNvPr id="8" name="グループ化 82"/>
              <p:cNvGrpSpPr/>
              <p:nvPr/>
            </p:nvGrpSpPr>
            <p:grpSpPr>
              <a:xfrm>
                <a:off x="3157636" y="3881632"/>
                <a:ext cx="353061" cy="1058771"/>
                <a:chOff x="3157636" y="3881632"/>
                <a:chExt cx="353061" cy="1058771"/>
              </a:xfrm>
            </p:grpSpPr>
            <p:sp>
              <p:nvSpPr>
                <p:cNvPr id="81" name="フローチャート : 論理積ゲート 80"/>
                <p:cNvSpPr/>
                <p:nvPr/>
              </p:nvSpPr>
              <p:spPr bwMode="auto">
                <a:xfrm rot="18613759">
                  <a:off x="2804781" y="4234487"/>
                  <a:ext cx="1058771" cy="353061"/>
                </a:xfrm>
                <a:prstGeom prst="flowChartDelay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82" name="フローチャート : 論理積ゲート 81"/>
                <p:cNvSpPr/>
                <p:nvPr/>
              </p:nvSpPr>
              <p:spPr bwMode="auto">
                <a:xfrm rot="18613759">
                  <a:off x="2804781" y="4234487"/>
                  <a:ext cx="1058771" cy="353061"/>
                </a:xfrm>
                <a:prstGeom prst="flowChartDelay">
                  <a:avLst/>
                </a:prstGeom>
                <a:solidFill>
                  <a:srgbClr val="00B0F0">
                    <a:alpha val="6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pic>
            <p:nvPicPr>
              <p:cNvPr id="80" name="Picture 1" descr="\begin{align*}&#10; b&#10;\end{align*}&#10;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499189" y="3996158"/>
                <a:ext cx="144117" cy="29009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0" name="円形吹き出し 109"/>
          <p:cNvSpPr/>
          <p:nvPr/>
        </p:nvSpPr>
        <p:spPr>
          <a:xfrm>
            <a:off x="0" y="928670"/>
            <a:ext cx="2071670" cy="857256"/>
          </a:xfrm>
          <a:prstGeom prst="wedgeEllipseCallout">
            <a:avLst>
              <a:gd name="adj1" fmla="val -4446"/>
              <a:gd name="adj2" fmla="val 1225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42844" y="1142984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Very high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3" name="直線矢印コネクタ 112"/>
          <p:cNvCxnSpPr/>
          <p:nvPr/>
        </p:nvCxnSpPr>
        <p:spPr>
          <a:xfrm rot="10800000" flipV="1">
            <a:off x="4582979" y="2775061"/>
            <a:ext cx="423130" cy="30290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Picture 6" descr="\begin{align*}&#10;  \textcolor[rgb]{1,0,0}{\widetilde q} \textcolor[rgb]{0.2,0.2,1}{\widetilde g},\textcolor[rgb]{1,0,0}{\widetilde q \widetilde q}&#10;\end{align*}&#10;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066555" y="2472826"/>
            <a:ext cx="838194" cy="30626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グループ化 133"/>
          <p:cNvGrpSpPr/>
          <p:nvPr/>
        </p:nvGrpSpPr>
        <p:grpSpPr>
          <a:xfrm>
            <a:off x="3071802" y="2533273"/>
            <a:ext cx="483577" cy="306263"/>
            <a:chOff x="4643438" y="2071678"/>
            <a:chExt cx="571504" cy="361950"/>
          </a:xfrm>
        </p:grpSpPr>
        <p:sp>
          <p:nvSpPr>
            <p:cNvPr id="131" name="正方形/長方形 130"/>
            <p:cNvSpPr/>
            <p:nvPr/>
          </p:nvSpPr>
          <p:spPr>
            <a:xfrm>
              <a:off x="4643438" y="2071678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2" name="Picture 7" descr="\begin{align*}&#10;  \textcolor[rgb]{0.2,0.2,1}{\widetilde g} \textcolor[rgb]{0.2,0.2,1}{\widetilde g}&#10;\end{align*}&#10;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4714876" y="2071678"/>
              <a:ext cx="438150" cy="361950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36" name="直線矢印コネクタ 135"/>
          <p:cNvCxnSpPr/>
          <p:nvPr/>
        </p:nvCxnSpPr>
        <p:spPr>
          <a:xfrm>
            <a:off x="3494932" y="2775061"/>
            <a:ext cx="552082" cy="310294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440397" y="1950765"/>
            <a:ext cx="2417883" cy="219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" name="テキスト ボックス 142"/>
          <p:cNvSpPr txBox="1"/>
          <p:nvPr/>
        </p:nvSpPr>
        <p:spPr>
          <a:xfrm>
            <a:off x="3357554" y="1285860"/>
            <a:ext cx="29761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The highest </a:t>
            </a:r>
            <a:r>
              <a:rPr kumimoji="1" lang="en-US" altLang="ja-JP" sz="2000" b="1" dirty="0" err="1" smtClean="0"/>
              <a:t>pT</a:t>
            </a:r>
            <a:r>
              <a:rPr kumimoji="1" lang="en-US" altLang="ja-JP" sz="2000" b="1" dirty="0" smtClean="0"/>
              <a:t> in an event</a:t>
            </a:r>
          </a:p>
          <a:p>
            <a:pPr algn="ctr"/>
            <a:r>
              <a:rPr lang="en-US" altLang="ja-JP" dirty="0" smtClean="0"/>
              <a:t>(The highest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 is not </a:t>
            </a:r>
            <a:r>
              <a:rPr lang="en-US" altLang="ja-JP" i="1" dirty="0" smtClean="0"/>
              <a:t>b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4" name="フリーフォーム 143"/>
          <p:cNvSpPr/>
          <p:nvPr/>
        </p:nvSpPr>
        <p:spPr>
          <a:xfrm>
            <a:off x="9490229" y="33735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072198" y="1285860"/>
            <a:ext cx="31411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The highest </a:t>
            </a:r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in an event</a:t>
            </a:r>
          </a:p>
          <a:p>
            <a:pPr algn="ctr"/>
            <a:r>
              <a:rPr lang="en-US" altLang="ja-JP" sz="2000" b="1" dirty="0" smtClean="0"/>
              <a:t>(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The highest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pT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is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b-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tagged</a:t>
            </a:r>
            <a:r>
              <a:rPr lang="en-US" altLang="ja-JP" sz="2000" b="1" dirty="0" smtClean="0"/>
              <a:t>)</a:t>
            </a:r>
            <a:endParaRPr kumimoji="1" lang="ja-JP" altLang="en-US" sz="2000" b="1" dirty="0"/>
          </a:p>
        </p:txBody>
      </p:sp>
      <p:sp>
        <p:nvSpPr>
          <p:cNvPr id="124" name="テキスト ボックス 123"/>
          <p:cNvSpPr txBox="1"/>
          <p:nvPr/>
        </p:nvSpPr>
        <p:spPr>
          <a:xfrm rot="16200000">
            <a:off x="5428521" y="2742403"/>
            <a:ext cx="21160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Events/40GeV/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1fb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</a:rPr>
              <a:t>-1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443749" y="845090"/>
            <a:ext cx="277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i="1" dirty="0" smtClean="0"/>
              <a:t>b</a:t>
            </a:r>
            <a:r>
              <a:rPr kumimoji="1" lang="en-US" altLang="ja-JP" dirty="0" smtClean="0"/>
              <a:t>-tagging efficiency = 60%)</a:t>
            </a:r>
            <a:endParaRPr kumimoji="1" lang="ja-JP" altLang="en-US" dirty="0"/>
          </a:p>
        </p:txBody>
      </p:sp>
      <p:cxnSp>
        <p:nvCxnSpPr>
          <p:cNvPr id="117" name="直線コネクタ 116"/>
          <p:cNvCxnSpPr/>
          <p:nvPr/>
        </p:nvCxnSpPr>
        <p:spPr>
          <a:xfrm>
            <a:off x="3357554" y="4214818"/>
            <a:ext cx="557216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357554" y="4421885"/>
            <a:ext cx="2491060" cy="236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394325" y="4421885"/>
            <a:ext cx="2479285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" name="テキスト ボックス 120"/>
          <p:cNvSpPr txBox="1"/>
          <p:nvPr/>
        </p:nvSpPr>
        <p:spPr>
          <a:xfrm>
            <a:off x="4695875" y="450057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SPS1a</a:t>
            </a:r>
            <a:endParaRPr kumimoji="1" lang="ja-JP" altLang="en-US" sz="2400" b="1" dirty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7767709" y="4467533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SPS1a</a:t>
            </a:r>
            <a:endParaRPr kumimoji="1" lang="ja-JP" altLang="en-US" sz="2400" b="1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0" y="714356"/>
            <a:ext cx="217835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0000FF"/>
                </a:solidFill>
              </a:rPr>
              <a:t>b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-</a:t>
            </a:r>
            <a:r>
              <a:rPr kumimoji="1" lang="en-US" altLang="ja-JP" sz="2400" b="1" dirty="0" err="1" smtClean="0">
                <a:solidFill>
                  <a:srgbClr val="0000FF"/>
                </a:solidFill>
              </a:rPr>
              <a:t>tagg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 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されない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939784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m</a:t>
            </a:r>
            <a:r>
              <a:rPr kumimoji="1" lang="en-US" altLang="ja-JP" b="1" baseline="-250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dependence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2" name="グループ化 4"/>
          <p:cNvGrpSpPr/>
          <p:nvPr/>
        </p:nvGrpSpPr>
        <p:grpSpPr>
          <a:xfrm>
            <a:off x="214282" y="1500174"/>
            <a:ext cx="4214842" cy="4034814"/>
            <a:chOff x="71406" y="3000372"/>
            <a:chExt cx="3929090" cy="3761267"/>
          </a:xfrm>
        </p:grpSpPr>
        <p:grpSp>
          <p:nvGrpSpPr>
            <p:cNvPr id="3" name="グループ化 43"/>
            <p:cNvGrpSpPr/>
            <p:nvPr/>
          </p:nvGrpSpPr>
          <p:grpSpPr>
            <a:xfrm>
              <a:off x="71406" y="3000372"/>
              <a:ext cx="3929090" cy="3761267"/>
              <a:chOff x="71406" y="3000372"/>
              <a:chExt cx="3929090" cy="3761267"/>
            </a:xfrm>
          </p:grpSpPr>
          <p:grpSp>
            <p:nvGrpSpPr>
              <p:cNvPr id="5" name="グループ化 41"/>
              <p:cNvGrpSpPr/>
              <p:nvPr/>
            </p:nvGrpSpPr>
            <p:grpSpPr>
              <a:xfrm>
                <a:off x="71406" y="3000372"/>
                <a:ext cx="3571900" cy="3490936"/>
                <a:chOff x="71406" y="3000372"/>
                <a:chExt cx="3571900" cy="3490936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28596" y="3248033"/>
                  <a:ext cx="3214710" cy="3081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" name="Picture 8" descr="\begin{align*}&#10; 1.5&#10;\end{align*}&#10;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2844" y="4786322"/>
                  <a:ext cx="233363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Picture 9" descr="\begin{align*}&#10; 1.0&#10;\end{align*}&#10;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2844" y="5357826"/>
                  <a:ext cx="233363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10" descr="\begin{align*}&#10; 2.0&#10;\end{align*}&#10;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42844" y="4143380"/>
                  <a:ext cx="238125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11" descr="\begin{align*}&#10; 2.5&#10;\end{align*}&#10;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42844" y="3571876"/>
                  <a:ext cx="238125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2" descr="\begin{align*}&#10; m_0 [\rm TeV]&#10;\end{align*}&#10;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71406" y="3000372"/>
                  <a:ext cx="857256" cy="2432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3" descr="\begin{align*}&#10;0.5&#10;\end{align*}&#10;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42844" y="5938856"/>
                  <a:ext cx="242888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4" descr="\begin{align*}&#10;200&#10;\end{align*}&#10;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714348" y="6357958"/>
                  <a:ext cx="280988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5" descr="\begin{align*}&#10;240&#10;\end{align*}&#10;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428728" y="6357958"/>
                  <a:ext cx="280988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6" descr="\begin{align*}&#10;280&#10;\end{align*}&#10;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143108" y="6357958"/>
                  <a:ext cx="280988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7" descr="\begin{align*}&#10;340&#10;\end{align*}&#10;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857488" y="6357958"/>
                  <a:ext cx="285750" cy="133350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正方形/長方形 23"/>
                <p:cNvSpPr/>
                <p:nvPr/>
              </p:nvSpPr>
              <p:spPr>
                <a:xfrm>
                  <a:off x="2000232" y="5786454"/>
                  <a:ext cx="428628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2071670" y="4857760"/>
                  <a:ext cx="428628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正方形/長方形 25"/>
                <p:cNvSpPr/>
                <p:nvPr/>
              </p:nvSpPr>
              <p:spPr>
                <a:xfrm>
                  <a:off x="2071670" y="450057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12" name="Picture 19" descr="\begin{align*}&#10; m_{1/2} [\rm GeV]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928926" y="6500834"/>
                <a:ext cx="1071570" cy="260805"/>
              </a:xfrm>
              <a:prstGeom prst="rect">
                <a:avLst/>
              </a:prstGeom>
              <a:noFill/>
            </p:spPr>
          </p:pic>
        </p:grpSp>
        <p:sp>
          <p:nvSpPr>
            <p:cNvPr id="7" name="正方形/長方形 6"/>
            <p:cNvSpPr/>
            <p:nvPr/>
          </p:nvSpPr>
          <p:spPr>
            <a:xfrm>
              <a:off x="2500298" y="6000768"/>
              <a:ext cx="1071570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48"/>
            <p:cNvGrpSpPr/>
            <p:nvPr/>
          </p:nvGrpSpPr>
          <p:grpSpPr>
            <a:xfrm>
              <a:off x="571472" y="5929330"/>
              <a:ext cx="1143008" cy="238127"/>
              <a:chOff x="5000628" y="4714884"/>
              <a:chExt cx="1714512" cy="35719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5000628" y="4714884"/>
                <a:ext cx="1714512" cy="357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" name="Picture 20" descr="\begin{align*}&#10; m_h&lt;114{\rm GeV}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5072066" y="4786322"/>
                <a:ext cx="1573673" cy="21431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グループ化 29"/>
          <p:cNvGrpSpPr/>
          <p:nvPr/>
        </p:nvGrpSpPr>
        <p:grpSpPr>
          <a:xfrm>
            <a:off x="1561797" y="1285860"/>
            <a:ext cx="2367261" cy="451388"/>
            <a:chOff x="714348" y="5049840"/>
            <a:chExt cx="3143271" cy="599356"/>
          </a:xfrm>
        </p:grpSpPr>
        <p:pic>
          <p:nvPicPr>
            <p:cNvPr id="27" name="Picture 23" descr="\begin{align*}&#10; m_{30} = m_{H_u} = m_{H_d} =300\,\rm GeV&#10;\end{align*}&#10;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14348" y="5049840"/>
              <a:ext cx="3143271" cy="234180"/>
            </a:xfrm>
            <a:prstGeom prst="rect">
              <a:avLst/>
            </a:prstGeom>
            <a:noFill/>
          </p:spPr>
        </p:pic>
        <p:pic>
          <p:nvPicPr>
            <p:cNvPr id="28" name="Picture 24" descr="\begin{align*}&#10; A_0 = -600\,\rm GeV&#10;\end{align*}&#10;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232047" y="5429261"/>
              <a:ext cx="1560813" cy="195781"/>
            </a:xfrm>
            <a:prstGeom prst="rect">
              <a:avLst/>
            </a:prstGeom>
            <a:noFill/>
          </p:spPr>
        </p:pic>
        <p:pic>
          <p:nvPicPr>
            <p:cNvPr id="29" name="Picture 25" descr="\begin{align*}&#10; \tan\beta=10&#10;\end{align*}&#10;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14351" y="5429258"/>
              <a:ext cx="1117522" cy="219938"/>
            </a:xfrm>
            <a:prstGeom prst="rect">
              <a:avLst/>
            </a:prstGeom>
            <a:noFill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43702" y="1948306"/>
            <a:ext cx="2428892" cy="25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214810" y="1928802"/>
            <a:ext cx="24788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286248" y="1928802"/>
            <a:ext cx="236269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715140" y="1928802"/>
            <a:ext cx="237036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正方形/長方形 33"/>
          <p:cNvSpPr/>
          <p:nvPr/>
        </p:nvSpPr>
        <p:spPr>
          <a:xfrm>
            <a:off x="2357422" y="4000504"/>
            <a:ext cx="459801" cy="229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星 5 34"/>
          <p:cNvSpPr/>
          <p:nvPr/>
        </p:nvSpPr>
        <p:spPr>
          <a:xfrm>
            <a:off x="2357422" y="4000504"/>
            <a:ext cx="142876" cy="142876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00298" y="3857628"/>
            <a:ext cx="3706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A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37" name="星 5 36"/>
          <p:cNvSpPr/>
          <p:nvPr/>
        </p:nvSpPr>
        <p:spPr>
          <a:xfrm>
            <a:off x="2357422" y="3571876"/>
            <a:ext cx="142876" cy="142876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00298" y="342900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AH1</a:t>
            </a:r>
            <a:endParaRPr kumimoji="1" lang="ja-JP" altLang="en-US" sz="2400" dirty="0"/>
          </a:p>
        </p:txBody>
      </p:sp>
      <p:sp>
        <p:nvSpPr>
          <p:cNvPr id="39" name="星 5 38"/>
          <p:cNvSpPr/>
          <p:nvPr/>
        </p:nvSpPr>
        <p:spPr>
          <a:xfrm>
            <a:off x="2357422" y="3214686"/>
            <a:ext cx="142876" cy="142876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500298" y="307181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AH2</a:t>
            </a:r>
            <a:endParaRPr kumimoji="1" lang="ja-JP" altLang="en-US" sz="2400" dirty="0"/>
          </a:p>
        </p:txBody>
      </p:sp>
      <p:pic>
        <p:nvPicPr>
          <p:cNvPr id="2052" name="Picture 4" descr="\begin{align*}&#10;  m_0=1.0\,\rm TeV&#10;\end{align*}&#10;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857884" y="1428736"/>
            <a:ext cx="1857388" cy="265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/>
          <p:nvPr/>
        </p:nvGrpSpPr>
        <p:grpSpPr>
          <a:xfrm>
            <a:off x="214282" y="1500174"/>
            <a:ext cx="4214842" cy="4034814"/>
            <a:chOff x="71406" y="3000372"/>
            <a:chExt cx="3929090" cy="3761267"/>
          </a:xfrm>
        </p:grpSpPr>
        <p:grpSp>
          <p:nvGrpSpPr>
            <p:cNvPr id="3" name="グループ化 43"/>
            <p:cNvGrpSpPr/>
            <p:nvPr/>
          </p:nvGrpSpPr>
          <p:grpSpPr>
            <a:xfrm>
              <a:off x="71406" y="3000372"/>
              <a:ext cx="3929090" cy="3761267"/>
              <a:chOff x="71406" y="3000372"/>
              <a:chExt cx="3929090" cy="3761267"/>
            </a:xfrm>
          </p:grpSpPr>
          <p:grpSp>
            <p:nvGrpSpPr>
              <p:cNvPr id="4" name="グループ化 41"/>
              <p:cNvGrpSpPr/>
              <p:nvPr/>
            </p:nvGrpSpPr>
            <p:grpSpPr>
              <a:xfrm>
                <a:off x="71406" y="3000372"/>
                <a:ext cx="3571900" cy="3490936"/>
                <a:chOff x="71406" y="3000372"/>
                <a:chExt cx="3571900" cy="3490936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28596" y="3248033"/>
                  <a:ext cx="3214710" cy="3081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" name="Picture 8" descr="\begin{align*}&#10; 1.5&#10;\end{align*}&#10;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2844" y="4786322"/>
                  <a:ext cx="233363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Picture 9" descr="\begin{align*}&#10; 1.0&#10;\end{align*}&#10;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2844" y="5357826"/>
                  <a:ext cx="233363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10" descr="\begin{align*}&#10; 2.0&#10;\end{align*}&#10;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42844" y="4143380"/>
                  <a:ext cx="238125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11" descr="\begin{align*}&#10; 2.5&#10;\end{align*}&#10;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42844" y="3571876"/>
                  <a:ext cx="238125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2" descr="\begin{align*}&#10; m_0 [\rm TeV]&#10;\end{align*}&#10;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71406" y="3000372"/>
                  <a:ext cx="857256" cy="2432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3" descr="\begin{align*}&#10;0.5&#10;\end{align*}&#10;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42844" y="5938856"/>
                  <a:ext cx="242888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4" descr="\begin{align*}&#10;200&#10;\end{align*}&#10;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714348" y="6357958"/>
                  <a:ext cx="280988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5" descr="\begin{align*}&#10;240&#10;\end{align*}&#10;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428728" y="6357958"/>
                  <a:ext cx="280988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6" descr="\begin{align*}&#10;280&#10;\end{align*}&#10;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143108" y="6357958"/>
                  <a:ext cx="280988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7" descr="\begin{align*}&#10;340&#10;\end{align*}&#10;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857488" y="6357958"/>
                  <a:ext cx="285750" cy="133350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正方形/長方形 23"/>
                <p:cNvSpPr/>
                <p:nvPr/>
              </p:nvSpPr>
              <p:spPr>
                <a:xfrm>
                  <a:off x="2000232" y="5786454"/>
                  <a:ext cx="428628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2071670" y="4857760"/>
                  <a:ext cx="428628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正方形/長方形 25"/>
                <p:cNvSpPr/>
                <p:nvPr/>
              </p:nvSpPr>
              <p:spPr>
                <a:xfrm>
                  <a:off x="2071670" y="450057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12" name="Picture 19" descr="\begin{align*}&#10; m_{1/2} [\rm GeV]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928926" y="6500834"/>
                <a:ext cx="1071570" cy="260805"/>
              </a:xfrm>
              <a:prstGeom prst="rect">
                <a:avLst/>
              </a:prstGeom>
              <a:noFill/>
            </p:spPr>
          </p:pic>
        </p:grpSp>
        <p:sp>
          <p:nvSpPr>
            <p:cNvPr id="7" name="正方形/長方形 6"/>
            <p:cNvSpPr/>
            <p:nvPr/>
          </p:nvSpPr>
          <p:spPr>
            <a:xfrm>
              <a:off x="2500298" y="6000768"/>
              <a:ext cx="1071570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8"/>
            <p:cNvGrpSpPr/>
            <p:nvPr/>
          </p:nvGrpSpPr>
          <p:grpSpPr>
            <a:xfrm>
              <a:off x="571472" y="5929330"/>
              <a:ext cx="1143008" cy="238127"/>
              <a:chOff x="5000628" y="4714884"/>
              <a:chExt cx="1714512" cy="35719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5000628" y="4714884"/>
                <a:ext cx="1714512" cy="357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" name="Picture 20" descr="\begin{align*}&#10; m_h&lt;114{\rm GeV}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5072066" y="4786322"/>
                <a:ext cx="1573673" cy="21431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" name="グループ化 29"/>
          <p:cNvGrpSpPr/>
          <p:nvPr/>
        </p:nvGrpSpPr>
        <p:grpSpPr>
          <a:xfrm>
            <a:off x="1561797" y="1285860"/>
            <a:ext cx="2367261" cy="451388"/>
            <a:chOff x="714348" y="5049840"/>
            <a:chExt cx="3143271" cy="599356"/>
          </a:xfrm>
        </p:grpSpPr>
        <p:pic>
          <p:nvPicPr>
            <p:cNvPr id="27" name="Picture 23" descr="\begin{align*}&#10; m_{30} = m_{H_u} = m_{H_d} =300\,\rm GeV&#10;\end{align*}&#10;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14348" y="5049840"/>
              <a:ext cx="3143271" cy="234180"/>
            </a:xfrm>
            <a:prstGeom prst="rect">
              <a:avLst/>
            </a:prstGeom>
            <a:noFill/>
          </p:spPr>
        </p:pic>
        <p:pic>
          <p:nvPicPr>
            <p:cNvPr id="28" name="Picture 24" descr="\begin{align*}&#10; A_0 = -600\,\rm GeV&#10;\end{align*}&#10;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232047" y="5429261"/>
              <a:ext cx="1560813" cy="195781"/>
            </a:xfrm>
            <a:prstGeom prst="rect">
              <a:avLst/>
            </a:prstGeom>
            <a:noFill/>
          </p:spPr>
        </p:pic>
        <p:pic>
          <p:nvPicPr>
            <p:cNvPr id="29" name="Picture 25" descr="\begin{align*}&#10; \tan\beta=10&#10;\end{align*}&#10;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14351" y="5429258"/>
              <a:ext cx="1117522" cy="219938"/>
            </a:xfrm>
            <a:prstGeom prst="rect">
              <a:avLst/>
            </a:prstGeom>
            <a:noFill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43702" y="1948306"/>
            <a:ext cx="2428892" cy="25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214810" y="1928802"/>
            <a:ext cx="24788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正方形/長方形 31"/>
          <p:cNvSpPr/>
          <p:nvPr/>
        </p:nvSpPr>
        <p:spPr>
          <a:xfrm>
            <a:off x="2357422" y="4056355"/>
            <a:ext cx="459801" cy="229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星 5 33"/>
          <p:cNvSpPr/>
          <p:nvPr/>
        </p:nvSpPr>
        <p:spPr>
          <a:xfrm>
            <a:off x="2357422" y="3571876"/>
            <a:ext cx="142876" cy="142876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00298" y="342900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AH1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36" name="星 5 35"/>
          <p:cNvSpPr/>
          <p:nvPr/>
        </p:nvSpPr>
        <p:spPr>
          <a:xfrm>
            <a:off x="2357422" y="4000504"/>
            <a:ext cx="142876" cy="142876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00298" y="385762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</a:t>
            </a:r>
            <a:endParaRPr kumimoji="1" lang="ja-JP" altLang="en-US" sz="2400" dirty="0"/>
          </a:p>
        </p:txBody>
      </p:sp>
      <p:sp>
        <p:nvSpPr>
          <p:cNvPr id="38" name="星 5 37"/>
          <p:cNvSpPr/>
          <p:nvPr/>
        </p:nvSpPr>
        <p:spPr>
          <a:xfrm>
            <a:off x="2357422" y="3214686"/>
            <a:ext cx="142876" cy="142876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00298" y="307181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AH2</a:t>
            </a:r>
            <a:endParaRPr kumimoji="1" lang="ja-JP" altLang="en-US" sz="2400" dirty="0"/>
          </a:p>
        </p:txBody>
      </p:sp>
      <p:pic>
        <p:nvPicPr>
          <p:cNvPr id="1028" name="Picture 4" descr="\begin{align*}&#10;  m_0=1.4\,\rm TeV&#10;\end{align*}&#10;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857884" y="1428736"/>
            <a:ext cx="1833591" cy="261942"/>
          </a:xfrm>
          <a:prstGeom prst="rect">
            <a:avLst/>
          </a:prstGeom>
          <a:noFill/>
        </p:spPr>
      </p:pic>
      <p:sp>
        <p:nvSpPr>
          <p:cNvPr id="44" name="タイトル 1"/>
          <p:cNvSpPr txBox="1">
            <a:spLocks/>
          </p:cNvSpPr>
          <p:nvPr/>
        </p:nvSpPr>
        <p:spPr>
          <a:xfrm>
            <a:off x="457200" y="-11114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1" lang="en-US" altLang="ja-JP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1" lang="en-US" altLang="ja-JP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dependence 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357158" y="2571744"/>
            <a:ext cx="8501122" cy="1714512"/>
          </a:xfrm>
          <a:prstGeom prst="rect">
            <a:avLst/>
          </a:prstGeom>
          <a:solidFill>
            <a:schemeClr val="accent3">
              <a:lumMod val="20000"/>
              <a:lumOff val="80000"/>
              <a:alpha val="6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714348" y="1285860"/>
            <a:ext cx="771530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785794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70C0"/>
                </a:solidFill>
              </a:rPr>
              <a:t>標準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模型：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73067" y="818831"/>
            <a:ext cx="625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Weak scale </a:t>
            </a:r>
            <a:r>
              <a:rPr lang="ja-JP" altLang="en-US" sz="2000" dirty="0" err="1" smtClean="0"/>
              <a:t>までの</a:t>
            </a:r>
            <a:r>
              <a:rPr lang="ja-JP" altLang="en-US" sz="2000" dirty="0" smtClean="0"/>
              <a:t>現象を非常に良い精度で記述している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7224" y="1385816"/>
            <a:ext cx="750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それでも標準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模型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を越える物理の存在が示唆されている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7158" y="2171634"/>
            <a:ext cx="414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8000"/>
                </a:solidFill>
              </a:rPr>
              <a:t>フレーバーセクターの特徴的な構造：</a:t>
            </a:r>
            <a:endParaRPr kumimoji="1" lang="ja-JP" altLang="en-US" sz="2000" b="1" dirty="0">
              <a:solidFill>
                <a:srgbClr val="008000"/>
              </a:solidFill>
            </a:endParaRPr>
          </a:p>
        </p:txBody>
      </p:sp>
      <p:grpSp>
        <p:nvGrpSpPr>
          <p:cNvPr id="2" name="グループ化 12"/>
          <p:cNvGrpSpPr/>
          <p:nvPr/>
        </p:nvGrpSpPr>
        <p:grpSpPr>
          <a:xfrm>
            <a:off x="761665" y="2755280"/>
            <a:ext cx="4024649" cy="1316662"/>
            <a:chOff x="312316" y="3155390"/>
            <a:chExt cx="4024649" cy="1316662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57158" y="3155390"/>
              <a:ext cx="3979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(mu</a:t>
              </a:r>
              <a:r>
                <a:rPr lang="ja-JP" altLang="en-US" sz="2000" dirty="0" smtClean="0"/>
                <a:t> </a:t>
              </a:r>
              <a:r>
                <a:rPr lang="en-US" altLang="ja-JP" sz="2000" dirty="0" smtClean="0"/>
                <a:t>: mc : </a:t>
              </a:r>
              <a:r>
                <a:rPr lang="en-US" altLang="ja-JP" sz="2000" dirty="0" err="1" smtClean="0"/>
                <a:t>mt</a:t>
              </a:r>
              <a:r>
                <a:rPr kumimoji="1" lang="en-US" altLang="ja-JP" sz="2000" dirty="0" smtClean="0"/>
                <a:t>) = (0.00001 : 0.007 : 1)</a:t>
              </a:r>
              <a:endParaRPr kumimoji="1" lang="ja-JP" altLang="en-US" sz="20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12316" y="3600000"/>
              <a:ext cx="36327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(</a:t>
              </a:r>
              <a:r>
                <a:rPr kumimoji="1" lang="en-US" altLang="ja-JP" sz="2000" dirty="0" err="1" smtClean="0"/>
                <a:t>md</a:t>
              </a:r>
              <a:r>
                <a:rPr kumimoji="1" lang="en-US" altLang="ja-JP" sz="2000" dirty="0" smtClean="0"/>
                <a:t> </a:t>
              </a:r>
              <a:r>
                <a:rPr lang="en-US" altLang="ja-JP" sz="2000" dirty="0" smtClean="0"/>
                <a:t>: ms : </a:t>
              </a:r>
              <a:r>
                <a:rPr lang="en-US" altLang="ja-JP" sz="2000" dirty="0" err="1" smtClean="0"/>
                <a:t>mb</a:t>
              </a:r>
              <a:r>
                <a:rPr kumimoji="1" lang="en-US" altLang="ja-JP" sz="2000" dirty="0" smtClean="0"/>
                <a:t>) = (0.001 : 0.02 : 1)</a:t>
              </a:r>
              <a:endParaRPr kumimoji="1" lang="ja-JP" altLang="en-US" sz="20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26952" y="4071942"/>
              <a:ext cx="3760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(me </a:t>
              </a:r>
              <a:r>
                <a:rPr lang="en-US" altLang="ja-JP" sz="2000" dirty="0" smtClean="0"/>
                <a:t>: </a:t>
              </a:r>
              <a:r>
                <a:rPr lang="en-US" altLang="ja-JP" sz="2000" dirty="0" err="1" smtClean="0"/>
                <a:t>mμ</a:t>
              </a:r>
              <a:r>
                <a:rPr lang="en-US" altLang="ja-JP" sz="2000" dirty="0" smtClean="0"/>
                <a:t> : </a:t>
              </a:r>
              <a:r>
                <a:rPr lang="en-US" altLang="ja-JP" sz="2000" dirty="0" err="1" smtClean="0"/>
                <a:t>mτ</a:t>
              </a:r>
              <a:r>
                <a:rPr kumimoji="1" lang="en-US" altLang="ja-JP" sz="2000" dirty="0" smtClean="0"/>
                <a:t>) = (0.0003 : 0.06 : 1)</a:t>
              </a:r>
              <a:endParaRPr kumimoji="1" lang="ja-JP" altLang="en-US" sz="2000" dirty="0"/>
            </a:p>
          </p:txBody>
        </p:sp>
      </p:grpSp>
      <p:grpSp>
        <p:nvGrpSpPr>
          <p:cNvPr id="3" name="グループ化 25"/>
          <p:cNvGrpSpPr/>
          <p:nvPr/>
        </p:nvGrpSpPr>
        <p:grpSpPr>
          <a:xfrm>
            <a:off x="5000628" y="2654272"/>
            <a:ext cx="2121398" cy="1573941"/>
            <a:chOff x="5786446" y="2857496"/>
            <a:chExt cx="2214577" cy="1643074"/>
          </a:xfrm>
        </p:grpSpPr>
        <p:grpSp>
          <p:nvGrpSpPr>
            <p:cNvPr id="9" name="グループ化 24"/>
            <p:cNvGrpSpPr/>
            <p:nvPr/>
          </p:nvGrpSpPr>
          <p:grpSpPr>
            <a:xfrm>
              <a:off x="5786446" y="2857496"/>
              <a:ext cx="2214577" cy="752956"/>
              <a:chOff x="5643570" y="3500438"/>
              <a:chExt cx="2214577" cy="752956"/>
            </a:xfrm>
          </p:grpSpPr>
          <p:pic>
            <p:nvPicPr>
              <p:cNvPr id="14" name="Picture 3" descr="\begin{align*}&#10;  \begin{pmatrix}&#10;  1 &amp; \lambda &amp; \lambda^3 \\&#10;  \lambda &amp; 1 &amp;\lambda^2 \\&#10;  \lambda^3 &amp; \lambda^2 &amp; 1  \end{pmatrix}&#10;\end{align*}&#10;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43702" y="3500438"/>
                <a:ext cx="1214445" cy="752956"/>
              </a:xfrm>
              <a:prstGeom prst="rect">
                <a:avLst/>
              </a:prstGeom>
              <a:noFill/>
            </p:spPr>
          </p:pic>
          <p:pic>
            <p:nvPicPr>
              <p:cNvPr id="15" name="Picture 1" descr="\begin{align*}&#10;  V_{\rm CKM} &#10;\end{align*}&#10;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643570" y="3782068"/>
                <a:ext cx="617862" cy="218436"/>
              </a:xfrm>
              <a:prstGeom prst="rect">
                <a:avLst/>
              </a:prstGeom>
              <a:noFill/>
            </p:spPr>
          </p:pic>
          <p:pic>
            <p:nvPicPr>
              <p:cNvPr id="16" name="Picture 14" descr="\begin{align*}&#10; \sim&#10;\end{align*}&#10;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57950" y="3857628"/>
                <a:ext cx="175850" cy="62804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グループ化 23"/>
            <p:cNvGrpSpPr/>
            <p:nvPr/>
          </p:nvGrpSpPr>
          <p:grpSpPr>
            <a:xfrm>
              <a:off x="5786446" y="3786190"/>
              <a:ext cx="2169117" cy="714380"/>
              <a:chOff x="5643570" y="4572008"/>
              <a:chExt cx="2169117" cy="714380"/>
            </a:xfrm>
          </p:grpSpPr>
          <p:pic>
            <p:nvPicPr>
              <p:cNvPr id="18" name="Picture 15" descr="\begin{align*}&#10; \begin{pmatrix}&#10; 1&amp;1&amp;&gt;\lambda\\&#10; 1&amp;1&amp;1\\&#10; &gt;\lambda&amp;1&amp;1&#10; \end{pmatrix}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643702" y="4572008"/>
                <a:ext cx="1168985" cy="714380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\begin{align*}&#10;U_{\rm MNS} 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643570" y="4786322"/>
                <a:ext cx="642942" cy="214314"/>
              </a:xfrm>
              <a:prstGeom prst="rect">
                <a:avLst/>
              </a:prstGeom>
              <a:noFill/>
            </p:spPr>
          </p:pic>
          <p:pic>
            <p:nvPicPr>
              <p:cNvPr id="22" name="Picture 14" descr="\begin{align*}&#10; \sim&#10;\end{align*}&#10;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57950" y="4857760"/>
                <a:ext cx="175850" cy="628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8" name="Picture 27" descr="\begin{align*}&#10;  \lambda=0.22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2297082"/>
            <a:ext cx="857256" cy="165736"/>
          </a:xfrm>
          <a:prstGeom prst="rect">
            <a:avLst/>
          </a:prstGeom>
          <a:noFill/>
        </p:spPr>
      </p:pic>
      <p:sp>
        <p:nvSpPr>
          <p:cNvPr id="29" name="テキスト ボックス 28"/>
          <p:cNvSpPr txBox="1"/>
          <p:nvPr/>
        </p:nvSpPr>
        <p:spPr>
          <a:xfrm>
            <a:off x="6195513" y="2202412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C</a:t>
            </a:r>
            <a:r>
              <a:rPr kumimoji="1" lang="en-US" altLang="ja-JP" dirty="0" err="1" smtClean="0"/>
              <a:t>abibbo</a:t>
            </a:r>
            <a:r>
              <a:rPr kumimoji="1" lang="en-US" altLang="ja-JP" dirty="0" smtClean="0"/>
              <a:t> angle)</a:t>
            </a:r>
            <a:endParaRPr kumimoji="1" lang="ja-JP" altLang="en-US" dirty="0"/>
          </a:p>
        </p:txBody>
      </p:sp>
      <p:sp>
        <p:nvSpPr>
          <p:cNvPr id="33" name="雲形吹き出し 32"/>
          <p:cNvSpPr/>
          <p:nvPr/>
        </p:nvSpPr>
        <p:spPr>
          <a:xfrm>
            <a:off x="7715272" y="2214554"/>
            <a:ext cx="1214414" cy="1285884"/>
          </a:xfrm>
          <a:prstGeom prst="cloudCallout">
            <a:avLst>
              <a:gd name="adj1" fmla="val -42271"/>
              <a:gd name="adj2" fmla="val 594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829529" y="2274902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kumimoji="1" lang="ja-JP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Introduction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/>
          <p:nvPr/>
        </p:nvGrpSpPr>
        <p:grpSpPr>
          <a:xfrm>
            <a:off x="214282" y="1500174"/>
            <a:ext cx="4214842" cy="4034814"/>
            <a:chOff x="71406" y="3000372"/>
            <a:chExt cx="3929090" cy="3761267"/>
          </a:xfrm>
        </p:grpSpPr>
        <p:grpSp>
          <p:nvGrpSpPr>
            <p:cNvPr id="3" name="グループ化 43"/>
            <p:cNvGrpSpPr/>
            <p:nvPr/>
          </p:nvGrpSpPr>
          <p:grpSpPr>
            <a:xfrm>
              <a:off x="71406" y="3000372"/>
              <a:ext cx="3929090" cy="3761267"/>
              <a:chOff x="71406" y="3000372"/>
              <a:chExt cx="3929090" cy="3761267"/>
            </a:xfrm>
          </p:grpSpPr>
          <p:grpSp>
            <p:nvGrpSpPr>
              <p:cNvPr id="4" name="グループ化 41"/>
              <p:cNvGrpSpPr/>
              <p:nvPr/>
            </p:nvGrpSpPr>
            <p:grpSpPr>
              <a:xfrm>
                <a:off x="71406" y="3000372"/>
                <a:ext cx="3571900" cy="3490936"/>
                <a:chOff x="71406" y="3000372"/>
                <a:chExt cx="3571900" cy="3490936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28596" y="3248033"/>
                  <a:ext cx="3214710" cy="3081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" name="Picture 8" descr="\begin{align*}&#10; 1.5&#10;\end{align*}&#10;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2844" y="4786322"/>
                  <a:ext cx="233363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Picture 9" descr="\begin{align*}&#10; 1.0&#10;\end{align*}&#10;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2844" y="5357826"/>
                  <a:ext cx="233363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10" descr="\begin{align*}&#10; 2.0&#10;\end{align*}&#10;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42844" y="4143380"/>
                  <a:ext cx="238125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11" descr="\begin{align*}&#10; 2.5&#10;\end{align*}&#10;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42844" y="3571876"/>
                  <a:ext cx="238125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2" descr="\begin{align*}&#10; m_0 [\rm TeV]&#10;\end{align*}&#10;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71406" y="3000372"/>
                  <a:ext cx="857256" cy="2432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3" descr="\begin{align*}&#10;0.5&#10;\end{align*}&#10;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42844" y="5938856"/>
                  <a:ext cx="242888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4" descr="\begin{align*}&#10;200&#10;\end{align*}&#10;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714348" y="6357958"/>
                  <a:ext cx="280988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5" descr="\begin{align*}&#10;240&#10;\end{align*}&#10;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428728" y="6357958"/>
                  <a:ext cx="280988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6" descr="\begin{align*}&#10;280&#10;\end{align*}&#10;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143108" y="6357958"/>
                  <a:ext cx="280988" cy="1333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7" descr="\begin{align*}&#10;340&#10;\end{align*}&#10;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857488" y="6357958"/>
                  <a:ext cx="285750" cy="133350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正方形/長方形 23"/>
                <p:cNvSpPr/>
                <p:nvPr/>
              </p:nvSpPr>
              <p:spPr>
                <a:xfrm>
                  <a:off x="2000232" y="5786454"/>
                  <a:ext cx="428628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2071670" y="4857760"/>
                  <a:ext cx="428628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正方形/長方形 25"/>
                <p:cNvSpPr/>
                <p:nvPr/>
              </p:nvSpPr>
              <p:spPr>
                <a:xfrm>
                  <a:off x="2071670" y="4500570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12" name="Picture 19" descr="\begin{align*}&#10; m_{1/2} [\rm GeV]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928926" y="6500834"/>
                <a:ext cx="1071570" cy="260805"/>
              </a:xfrm>
              <a:prstGeom prst="rect">
                <a:avLst/>
              </a:prstGeom>
              <a:noFill/>
            </p:spPr>
          </p:pic>
        </p:grpSp>
        <p:sp>
          <p:nvSpPr>
            <p:cNvPr id="7" name="正方形/長方形 6"/>
            <p:cNvSpPr/>
            <p:nvPr/>
          </p:nvSpPr>
          <p:spPr>
            <a:xfrm>
              <a:off x="2500298" y="6000768"/>
              <a:ext cx="1071570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8"/>
            <p:cNvGrpSpPr/>
            <p:nvPr/>
          </p:nvGrpSpPr>
          <p:grpSpPr>
            <a:xfrm>
              <a:off x="571472" y="5929330"/>
              <a:ext cx="1143008" cy="238127"/>
              <a:chOff x="5000628" y="4714884"/>
              <a:chExt cx="1714512" cy="35719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5000628" y="4714884"/>
                <a:ext cx="1714512" cy="357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" name="Picture 20" descr="\begin{align*}&#10; m_h&lt;114{\rm GeV}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5072066" y="4786322"/>
                <a:ext cx="1573673" cy="21431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" name="グループ化 29"/>
          <p:cNvGrpSpPr/>
          <p:nvPr/>
        </p:nvGrpSpPr>
        <p:grpSpPr>
          <a:xfrm>
            <a:off x="1561797" y="1285860"/>
            <a:ext cx="2367261" cy="451388"/>
            <a:chOff x="714348" y="5049840"/>
            <a:chExt cx="3143271" cy="599356"/>
          </a:xfrm>
        </p:grpSpPr>
        <p:pic>
          <p:nvPicPr>
            <p:cNvPr id="27" name="Picture 23" descr="\begin{align*}&#10; m_{30} = m_{H_u} = m_{H_d} =300\,\rm GeV&#10;\end{align*}&#10;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14348" y="5049840"/>
              <a:ext cx="3143271" cy="234180"/>
            </a:xfrm>
            <a:prstGeom prst="rect">
              <a:avLst/>
            </a:prstGeom>
            <a:noFill/>
          </p:spPr>
        </p:pic>
        <p:pic>
          <p:nvPicPr>
            <p:cNvPr id="28" name="Picture 24" descr="\begin{align*}&#10; A_0 = -600\,\rm GeV&#10;\end{align*}&#10;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232047" y="5429261"/>
              <a:ext cx="1560813" cy="195781"/>
            </a:xfrm>
            <a:prstGeom prst="rect">
              <a:avLst/>
            </a:prstGeom>
            <a:noFill/>
          </p:spPr>
        </p:pic>
        <p:pic>
          <p:nvPicPr>
            <p:cNvPr id="29" name="Picture 25" descr="\begin{align*}&#10; \tan\beta=10&#10;\end{align*}&#10;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14351" y="5429258"/>
              <a:ext cx="1117522" cy="219938"/>
            </a:xfrm>
            <a:prstGeom prst="rect">
              <a:avLst/>
            </a:prstGeom>
            <a:noFill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43702" y="1948306"/>
            <a:ext cx="2428892" cy="25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214810" y="1928802"/>
            <a:ext cx="24788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214810" y="1928802"/>
            <a:ext cx="24692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715140" y="2000240"/>
            <a:ext cx="23559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星 5 32"/>
          <p:cNvSpPr/>
          <p:nvPr/>
        </p:nvSpPr>
        <p:spPr>
          <a:xfrm>
            <a:off x="2357422" y="3214686"/>
            <a:ext cx="142876" cy="142876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00298" y="307181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AH2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357422" y="4056355"/>
            <a:ext cx="459801" cy="229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星 5 35"/>
          <p:cNvSpPr/>
          <p:nvPr/>
        </p:nvSpPr>
        <p:spPr>
          <a:xfrm>
            <a:off x="2357422" y="3571876"/>
            <a:ext cx="142876" cy="142876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00298" y="342900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AH1</a:t>
            </a:r>
            <a:endParaRPr kumimoji="1" lang="ja-JP" altLang="en-US" sz="2400" dirty="0"/>
          </a:p>
        </p:txBody>
      </p:sp>
      <p:sp>
        <p:nvSpPr>
          <p:cNvPr id="38" name="星 5 37"/>
          <p:cNvSpPr/>
          <p:nvPr/>
        </p:nvSpPr>
        <p:spPr>
          <a:xfrm>
            <a:off x="2357422" y="4000504"/>
            <a:ext cx="142876" cy="142876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00298" y="385762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</a:t>
            </a:r>
            <a:endParaRPr kumimoji="1" lang="ja-JP" altLang="en-US" sz="2400" dirty="0"/>
          </a:p>
        </p:txBody>
      </p:sp>
      <p:pic>
        <p:nvPicPr>
          <p:cNvPr id="41" name="Picture 4" descr="\begin{align*}&#10;  m_0=1.7\,\rm TeV&#10;\end{align*}&#10;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857884" y="1428736"/>
            <a:ext cx="1857388" cy="265340"/>
          </a:xfrm>
          <a:prstGeom prst="rect">
            <a:avLst/>
          </a:prstGeom>
          <a:noFill/>
        </p:spPr>
      </p:pic>
      <p:sp>
        <p:nvSpPr>
          <p:cNvPr id="43" name="タイトル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939784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m</a:t>
            </a:r>
            <a:r>
              <a:rPr kumimoji="1" lang="en-US" altLang="ja-JP" b="1" baseline="-250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dependence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928686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Number of </a:t>
            </a:r>
            <a:r>
              <a:rPr lang="en-US" altLang="ja-JP" b="1" i="1" dirty="0" smtClean="0">
                <a:solidFill>
                  <a:srgbClr val="0000FF"/>
                </a:solidFill>
              </a:rPr>
              <a:t>b</a:t>
            </a:r>
            <a:r>
              <a:rPr lang="en-US" altLang="ja-JP" b="1" dirty="0" smtClean="0">
                <a:solidFill>
                  <a:srgbClr val="0000FF"/>
                </a:solidFill>
              </a:rPr>
              <a:t>-jets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2" name="グループ化 4"/>
          <p:cNvGrpSpPr/>
          <p:nvPr/>
        </p:nvGrpSpPr>
        <p:grpSpPr>
          <a:xfrm>
            <a:off x="285720" y="521547"/>
            <a:ext cx="2784069" cy="5264907"/>
            <a:chOff x="2670037" y="571480"/>
            <a:chExt cx="3898256" cy="5929354"/>
          </a:xfrm>
        </p:grpSpPr>
        <p:grpSp>
          <p:nvGrpSpPr>
            <p:cNvPr id="3" name="グループ化 41"/>
            <p:cNvGrpSpPr/>
            <p:nvPr/>
          </p:nvGrpSpPr>
          <p:grpSpPr>
            <a:xfrm>
              <a:off x="2714618" y="571480"/>
              <a:ext cx="3069836" cy="5929354"/>
              <a:chOff x="5688532" y="428604"/>
              <a:chExt cx="3455468" cy="6410281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29322" y="428604"/>
                <a:ext cx="2714644" cy="6410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正方形/長方形 30"/>
              <p:cNvSpPr/>
              <p:nvPr/>
            </p:nvSpPr>
            <p:spPr>
              <a:xfrm>
                <a:off x="8358214" y="928669"/>
                <a:ext cx="785786" cy="4543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7572396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7143768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7143768" y="5929330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8358214" y="4714884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7215206" y="3071810"/>
                <a:ext cx="357190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8358214" y="3857628"/>
                <a:ext cx="428628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8" name="Picture 4" descr="\begin{align*}&#10;   \widetilde g&#10;\end{align*}&#10;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72358" y="3143248"/>
                <a:ext cx="228600" cy="361950"/>
              </a:xfrm>
              <a:prstGeom prst="rect">
                <a:avLst/>
              </a:prstGeom>
              <a:noFill/>
            </p:spPr>
          </p:pic>
          <p:pic>
            <p:nvPicPr>
              <p:cNvPr id="39" name="Picture 5" descr="\begin{align*}&#10;   \widetilde \chi_1^0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15206" y="5950761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40" name="Picture 6" descr="\begin{align*}&#10;   \widetilde \chi_2^0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15206" y="5307819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41" name="Picture 7" descr="\begin{align*}&#10;   \widetilde \chi_3^0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15206" y="4357694"/>
                <a:ext cx="214314" cy="251819"/>
              </a:xfrm>
              <a:prstGeom prst="rect">
                <a:avLst/>
              </a:prstGeom>
              <a:noFill/>
            </p:spPr>
          </p:pic>
          <p:pic>
            <p:nvPicPr>
              <p:cNvPr id="42" name="Picture 8" descr="\begin{align*}&#10;   \widetilde \chi_4^0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15206" y="4071942"/>
                <a:ext cx="214313" cy="245676"/>
              </a:xfrm>
              <a:prstGeom prst="rect">
                <a:avLst/>
              </a:prstGeom>
              <a:noFill/>
            </p:spPr>
          </p:pic>
          <p:pic>
            <p:nvPicPr>
              <p:cNvPr id="43" name="Picture 9" descr="\begin{align*}&#10;   \widetilde \chi_1^{\pm}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572396" y="5279101"/>
                <a:ext cx="357188" cy="364477"/>
              </a:xfrm>
              <a:prstGeom prst="rect">
                <a:avLst/>
              </a:prstGeom>
              <a:noFill/>
            </p:spPr>
          </p:pic>
          <p:pic>
            <p:nvPicPr>
              <p:cNvPr id="44" name="Picture 10" descr="\begin{align*}&#10;   \widetilde \chi_2^{\pm}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500960" y="4356000"/>
                <a:ext cx="261366" cy="266700"/>
              </a:xfrm>
              <a:prstGeom prst="rect">
                <a:avLst/>
              </a:prstGeom>
              <a:noFill/>
            </p:spPr>
          </p:pic>
          <p:pic>
            <p:nvPicPr>
              <p:cNvPr id="45" name="Picture 11" descr="\begin{align*}&#10;   \widetilde t_1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8429652" y="4757747"/>
                <a:ext cx="263022" cy="385765"/>
              </a:xfrm>
              <a:prstGeom prst="rect">
                <a:avLst/>
              </a:prstGeom>
              <a:noFill/>
            </p:spPr>
          </p:pic>
          <p:pic>
            <p:nvPicPr>
              <p:cNvPr id="46" name="Picture 12" descr="\begin{align*}&#10;   \widetilde \tau_1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8459418" y="5214950"/>
                <a:ext cx="184548" cy="214314"/>
              </a:xfrm>
              <a:prstGeom prst="rect">
                <a:avLst/>
              </a:prstGeom>
              <a:noFill/>
            </p:spPr>
          </p:pic>
          <p:pic>
            <p:nvPicPr>
              <p:cNvPr id="47" name="Picture 13" descr="\begin{align*}&#10;   \widetilde \tau_2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877903" y="1899035"/>
                <a:ext cx="214314" cy="241103"/>
              </a:xfrm>
              <a:prstGeom prst="rect">
                <a:avLst/>
              </a:prstGeom>
              <a:noFill/>
            </p:spPr>
          </p:pic>
          <p:pic>
            <p:nvPicPr>
              <p:cNvPr id="48" name="Picture 14" descr="\begin{align*}&#10;   \widetilde b_1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429652" y="3929067"/>
                <a:ext cx="285752" cy="395010"/>
              </a:xfrm>
              <a:prstGeom prst="rect">
                <a:avLst/>
              </a:prstGeom>
              <a:noFill/>
            </p:spPr>
          </p:pic>
          <p:pic>
            <p:nvPicPr>
              <p:cNvPr id="49" name="Picture 15" descr="\begin{align*}&#10;   \widetilde t_2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8429652" y="3534730"/>
                <a:ext cx="177165" cy="251460"/>
              </a:xfrm>
              <a:prstGeom prst="rect">
                <a:avLst/>
              </a:prstGeom>
              <a:noFill/>
            </p:spPr>
          </p:pic>
          <p:pic>
            <p:nvPicPr>
              <p:cNvPr id="50" name="Picture 18" descr="\begin{align*}&#10;   \widetilde b_2&#10;\end{align*}&#10;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429652" y="1428736"/>
                <a:ext cx="212794" cy="285752"/>
              </a:xfrm>
              <a:prstGeom prst="rect">
                <a:avLst/>
              </a:prstGeom>
              <a:noFill/>
            </p:spPr>
          </p:pic>
          <p:pic>
            <p:nvPicPr>
              <p:cNvPr id="51" name="Picture 19" descr="\begin{align*}&#10;   \widetilde l&#10;\end{align*}&#10;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358214" y="1899035"/>
                <a:ext cx="142875" cy="244081"/>
              </a:xfrm>
              <a:prstGeom prst="rect">
                <a:avLst/>
              </a:prstGeom>
              <a:noFill/>
            </p:spPr>
          </p:pic>
          <p:pic>
            <p:nvPicPr>
              <p:cNvPr id="52" name="Picture 20" descr="\begin{align*}&#10;   \widetilde e_R&#10;\end{align*}&#10;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8561809" y="1899037"/>
                <a:ext cx="242746" cy="203229"/>
              </a:xfrm>
              <a:prstGeom prst="rect">
                <a:avLst/>
              </a:prstGeom>
              <a:noFill/>
            </p:spPr>
          </p:pic>
          <p:pic>
            <p:nvPicPr>
              <p:cNvPr id="53" name="Picture 21" descr="\begin{align*}&#10;   \widetilde q_{L,R}&#10;\end{align*}&#10;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8401081" y="1000107"/>
                <a:ext cx="671513" cy="376047"/>
              </a:xfrm>
              <a:prstGeom prst="rect">
                <a:avLst/>
              </a:prstGeom>
              <a:noFill/>
            </p:spPr>
          </p:pic>
          <p:pic>
            <p:nvPicPr>
              <p:cNvPr id="54" name="Picture 22" descr="\begin{align*}&#10;   [\rm GeV]&#10;\end{align*}&#10;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688532" y="603087"/>
                <a:ext cx="700085" cy="306288"/>
              </a:xfrm>
              <a:prstGeom prst="rect">
                <a:avLst/>
              </a:prstGeom>
              <a:noFill/>
            </p:spPr>
          </p:pic>
          <p:pic>
            <p:nvPicPr>
              <p:cNvPr id="55" name="Picture 23" descr="\begin{align*}&#10;   h&#10;\end{align*}&#10;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8429653" y="5929331"/>
                <a:ext cx="136017" cy="187833"/>
              </a:xfrm>
              <a:prstGeom prst="rect">
                <a:avLst/>
              </a:prstGeom>
              <a:noFill/>
            </p:spPr>
          </p:pic>
        </p:grpSp>
        <p:sp>
          <p:nvSpPr>
            <p:cNvPr id="7" name="テキスト ボックス 6"/>
            <p:cNvSpPr txBox="1"/>
            <p:nvPr/>
          </p:nvSpPr>
          <p:spPr>
            <a:xfrm>
              <a:off x="3903719" y="5887719"/>
              <a:ext cx="608330" cy="46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LSP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 rot="5400000">
              <a:off x="3941829" y="1893044"/>
              <a:ext cx="1595536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>
              <a:endCxn id="10" idx="3"/>
            </p:cNvCxnSpPr>
            <p:nvPr/>
          </p:nvCxnSpPr>
          <p:spPr>
            <a:xfrm rot="10800000" flipV="1">
              <a:off x="4366112" y="1443554"/>
              <a:ext cx="691757" cy="344707"/>
            </a:xfrm>
            <a:prstGeom prst="straightConnector1">
              <a:avLst/>
            </a:prstGeom>
            <a:ln w="762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フローチャート : 論理積ゲート 9"/>
            <p:cNvSpPr/>
            <p:nvPr/>
          </p:nvSpPr>
          <p:spPr bwMode="auto">
            <a:xfrm rot="20103418">
              <a:off x="2670037" y="1882523"/>
              <a:ext cx="1779041" cy="468395"/>
            </a:xfrm>
            <a:prstGeom prst="flowChartDelay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11" name="Picture 26" descr="\begin{align*}&#10;q&#10;\end{align*}&#10;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039629" y="1733656"/>
              <a:ext cx="147404" cy="217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直線矢印コネクタ 11"/>
            <p:cNvCxnSpPr/>
            <p:nvPr/>
          </p:nvCxnSpPr>
          <p:spPr>
            <a:xfrm rot="16200000" flipH="1">
              <a:off x="4304451" y="3561104"/>
              <a:ext cx="870292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フローチャート : 論理積ゲート 12"/>
            <p:cNvSpPr/>
            <p:nvPr/>
          </p:nvSpPr>
          <p:spPr bwMode="auto">
            <a:xfrm rot="15269645">
              <a:off x="5416815" y="5390723"/>
              <a:ext cx="1158389" cy="586470"/>
            </a:xfrm>
            <a:prstGeom prst="flowChartDelay">
              <a:avLst/>
            </a:prstGeom>
            <a:solidFill>
              <a:srgbClr val="00B0F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" name="フローチャート : 論理積ゲート 13"/>
            <p:cNvSpPr/>
            <p:nvPr/>
          </p:nvSpPr>
          <p:spPr bwMode="auto">
            <a:xfrm rot="12879158">
              <a:off x="5868976" y="5262918"/>
              <a:ext cx="699317" cy="156266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フローチャート : 論理積ゲート 14"/>
            <p:cNvSpPr/>
            <p:nvPr/>
          </p:nvSpPr>
          <p:spPr bwMode="auto">
            <a:xfrm rot="12371990">
              <a:off x="5978646" y="5086893"/>
              <a:ext cx="557252" cy="142174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5018223" y="4489582"/>
              <a:ext cx="835878" cy="58019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 descr="\begin{align*}&#10; \overline b&#10;\end{align*}&#10;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819280" y="5285360"/>
              <a:ext cx="185336" cy="385933"/>
            </a:xfrm>
            <a:prstGeom prst="rect">
              <a:avLst/>
            </a:prstGeom>
            <a:noFill/>
          </p:spPr>
        </p:pic>
        <p:cxnSp>
          <p:nvCxnSpPr>
            <p:cNvPr id="18" name="直線矢印コネクタ 17"/>
            <p:cNvCxnSpPr/>
            <p:nvPr/>
          </p:nvCxnSpPr>
          <p:spPr>
            <a:xfrm rot="10800000" flipV="1">
              <a:off x="4391315" y="4562106"/>
              <a:ext cx="557252" cy="435146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rot="5400000">
              <a:off x="4119382" y="5495364"/>
              <a:ext cx="265240" cy="139313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 : 論理積ゲート 19"/>
            <p:cNvSpPr/>
            <p:nvPr/>
          </p:nvSpPr>
          <p:spPr bwMode="auto">
            <a:xfrm rot="13288881">
              <a:off x="4342443" y="5710939"/>
              <a:ext cx="632238" cy="95638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" name="フローチャート : 論理積ゲート 20"/>
            <p:cNvSpPr/>
            <p:nvPr/>
          </p:nvSpPr>
          <p:spPr bwMode="auto">
            <a:xfrm rot="12371990">
              <a:off x="4457265" y="5586583"/>
              <a:ext cx="564666" cy="119327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rot="10800000" flipV="1">
              <a:off x="3643306" y="3500438"/>
              <a:ext cx="603352" cy="428628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フローチャート : 論理積ゲート 22"/>
            <p:cNvSpPr/>
            <p:nvPr/>
          </p:nvSpPr>
          <p:spPr bwMode="auto">
            <a:xfrm rot="20790796">
              <a:off x="2716697" y="3881841"/>
              <a:ext cx="834029" cy="116493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フローチャート : 論理積ゲート 23"/>
            <p:cNvSpPr/>
            <p:nvPr/>
          </p:nvSpPr>
          <p:spPr bwMode="auto">
            <a:xfrm rot="20148488">
              <a:off x="2768950" y="4024696"/>
              <a:ext cx="835878" cy="95675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5" name="グループ化 48"/>
            <p:cNvGrpSpPr/>
            <p:nvPr/>
          </p:nvGrpSpPr>
          <p:grpSpPr>
            <a:xfrm>
              <a:off x="2981053" y="3828136"/>
              <a:ext cx="662253" cy="1171485"/>
              <a:chOff x="2981053" y="3828136"/>
              <a:chExt cx="662253" cy="1171485"/>
            </a:xfrm>
          </p:grpSpPr>
          <p:grpSp>
            <p:nvGrpSpPr>
              <p:cNvPr id="6" name="グループ化 82"/>
              <p:cNvGrpSpPr/>
              <p:nvPr/>
            </p:nvGrpSpPr>
            <p:grpSpPr>
              <a:xfrm>
                <a:off x="2981053" y="3828136"/>
                <a:ext cx="529644" cy="1171485"/>
                <a:chOff x="2981053" y="3828136"/>
                <a:chExt cx="529644" cy="1171485"/>
              </a:xfrm>
            </p:grpSpPr>
            <p:sp>
              <p:nvSpPr>
                <p:cNvPr id="28" name="フローチャート : 論理積ゲート 27"/>
                <p:cNvSpPr/>
                <p:nvPr/>
              </p:nvSpPr>
              <p:spPr bwMode="auto">
                <a:xfrm rot="18613759">
                  <a:off x="2804781" y="4234487"/>
                  <a:ext cx="1058771" cy="353061"/>
                </a:xfrm>
                <a:prstGeom prst="flowChartDelay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29" name="フローチャート : 論理積ゲート 28"/>
                <p:cNvSpPr/>
                <p:nvPr/>
              </p:nvSpPr>
              <p:spPr bwMode="auto">
                <a:xfrm rot="18613759">
                  <a:off x="2645991" y="4163198"/>
                  <a:ext cx="1171485" cy="501362"/>
                </a:xfrm>
                <a:prstGeom prst="flowChartDelay">
                  <a:avLst/>
                </a:prstGeom>
                <a:solidFill>
                  <a:srgbClr val="00B0F0">
                    <a:alpha val="6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pic>
            <p:nvPicPr>
              <p:cNvPr id="27" name="Picture 1" descr="\begin{align*}&#10; b&#10;\end{align*}&#10;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3499189" y="3996158"/>
                <a:ext cx="144117" cy="29009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1" name="テキスト ボックス 90"/>
          <p:cNvSpPr txBox="1"/>
          <p:nvPr/>
        </p:nvSpPr>
        <p:spPr>
          <a:xfrm>
            <a:off x="3000364" y="1353909"/>
            <a:ext cx="299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70C0"/>
                </a:solidFill>
              </a:rPr>
              <a:t>“4”</a:t>
            </a:r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800" b="1" i="1" dirty="0" smtClean="0">
                <a:solidFill>
                  <a:srgbClr val="0070C0"/>
                </a:solidFill>
              </a:rPr>
              <a:t>b</a:t>
            </a:r>
            <a:r>
              <a:rPr kumimoji="1" lang="en-US" altLang="ja-JP" sz="2800" b="1" dirty="0" smtClean="0">
                <a:solidFill>
                  <a:srgbClr val="0070C0"/>
                </a:solidFill>
              </a:rPr>
              <a:t>-jets </a:t>
            </a:r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000" dirty="0" smtClean="0"/>
              <a:t>in an event</a:t>
            </a:r>
            <a:endParaRPr kumimoji="1" lang="ja-JP" altLang="en-US" dirty="0"/>
          </a:p>
        </p:txBody>
      </p:sp>
      <p:pic>
        <p:nvPicPr>
          <p:cNvPr id="96" name="Picture 3" descr="\begin{align*}&#10; p p \to \widetilde q \widetilde g ~{\rm or} ~ \widetilde g \widetilde g &#10;\end{align*}&#10;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00034" y="5976329"/>
            <a:ext cx="2122362" cy="31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928686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Number of </a:t>
            </a:r>
            <a:r>
              <a:rPr lang="en-US" altLang="ja-JP" b="1" i="1" dirty="0" smtClean="0">
                <a:solidFill>
                  <a:srgbClr val="0000FF"/>
                </a:solidFill>
              </a:rPr>
              <a:t>b</a:t>
            </a:r>
            <a:r>
              <a:rPr lang="en-US" altLang="ja-JP" b="1" dirty="0" smtClean="0">
                <a:solidFill>
                  <a:srgbClr val="0000FF"/>
                </a:solidFill>
              </a:rPr>
              <a:t>-jets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2" name="グループ化 4"/>
          <p:cNvGrpSpPr/>
          <p:nvPr/>
        </p:nvGrpSpPr>
        <p:grpSpPr>
          <a:xfrm>
            <a:off x="285720" y="521547"/>
            <a:ext cx="2784069" cy="5264907"/>
            <a:chOff x="2670037" y="571480"/>
            <a:chExt cx="3898256" cy="5929354"/>
          </a:xfrm>
        </p:grpSpPr>
        <p:grpSp>
          <p:nvGrpSpPr>
            <p:cNvPr id="3" name="グループ化 41"/>
            <p:cNvGrpSpPr/>
            <p:nvPr/>
          </p:nvGrpSpPr>
          <p:grpSpPr>
            <a:xfrm>
              <a:off x="2714618" y="571480"/>
              <a:ext cx="3069836" cy="5929354"/>
              <a:chOff x="5688532" y="428604"/>
              <a:chExt cx="3455468" cy="6410281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29322" y="428604"/>
                <a:ext cx="2714644" cy="6410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正方形/長方形 30"/>
              <p:cNvSpPr/>
              <p:nvPr/>
            </p:nvSpPr>
            <p:spPr>
              <a:xfrm>
                <a:off x="8358214" y="928669"/>
                <a:ext cx="785786" cy="4543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7572396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7143768" y="5286388"/>
                <a:ext cx="357190" cy="4143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7143768" y="5929330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8358214" y="4714884"/>
                <a:ext cx="428628" cy="428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7215206" y="3071810"/>
                <a:ext cx="357190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8358214" y="3857628"/>
                <a:ext cx="428628" cy="5000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8" name="Picture 4" descr="\begin{align*}&#10;   \widetilde g&#10;\end{align*}&#10;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72358" y="3143248"/>
                <a:ext cx="228600" cy="361950"/>
              </a:xfrm>
              <a:prstGeom prst="rect">
                <a:avLst/>
              </a:prstGeom>
              <a:noFill/>
            </p:spPr>
          </p:pic>
          <p:pic>
            <p:nvPicPr>
              <p:cNvPr id="39" name="Picture 5" descr="\begin{align*}&#10;   \widetilde \chi_1^0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15206" y="5950761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40" name="Picture 6" descr="\begin{align*}&#10;   \widetilde \chi_2^0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15206" y="5307819"/>
                <a:ext cx="285752" cy="335759"/>
              </a:xfrm>
              <a:prstGeom prst="rect">
                <a:avLst/>
              </a:prstGeom>
              <a:noFill/>
            </p:spPr>
          </p:pic>
          <p:pic>
            <p:nvPicPr>
              <p:cNvPr id="41" name="Picture 7" descr="\begin{align*}&#10;   \widetilde \chi_3^0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15206" y="4357694"/>
                <a:ext cx="214314" cy="251819"/>
              </a:xfrm>
              <a:prstGeom prst="rect">
                <a:avLst/>
              </a:prstGeom>
              <a:noFill/>
            </p:spPr>
          </p:pic>
          <p:pic>
            <p:nvPicPr>
              <p:cNvPr id="42" name="Picture 8" descr="\begin{align*}&#10;   \widetilde \chi_4^0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15206" y="4071942"/>
                <a:ext cx="214313" cy="245676"/>
              </a:xfrm>
              <a:prstGeom prst="rect">
                <a:avLst/>
              </a:prstGeom>
              <a:noFill/>
            </p:spPr>
          </p:pic>
          <p:pic>
            <p:nvPicPr>
              <p:cNvPr id="43" name="Picture 9" descr="\begin{align*}&#10;   \widetilde \chi_1^{\pm}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572396" y="5279101"/>
                <a:ext cx="357188" cy="364477"/>
              </a:xfrm>
              <a:prstGeom prst="rect">
                <a:avLst/>
              </a:prstGeom>
              <a:noFill/>
            </p:spPr>
          </p:pic>
          <p:pic>
            <p:nvPicPr>
              <p:cNvPr id="44" name="Picture 10" descr="\begin{align*}&#10;   \widetilde \chi_2^{\pm}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500960" y="4356000"/>
                <a:ext cx="261366" cy="266700"/>
              </a:xfrm>
              <a:prstGeom prst="rect">
                <a:avLst/>
              </a:prstGeom>
              <a:noFill/>
            </p:spPr>
          </p:pic>
          <p:pic>
            <p:nvPicPr>
              <p:cNvPr id="45" name="Picture 11" descr="\begin{align*}&#10;   \widetilde t_1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8429652" y="4757747"/>
                <a:ext cx="263022" cy="385765"/>
              </a:xfrm>
              <a:prstGeom prst="rect">
                <a:avLst/>
              </a:prstGeom>
              <a:noFill/>
            </p:spPr>
          </p:pic>
          <p:pic>
            <p:nvPicPr>
              <p:cNvPr id="46" name="Picture 12" descr="\begin{align*}&#10;   \widetilde \tau_1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8459418" y="5214950"/>
                <a:ext cx="184548" cy="214314"/>
              </a:xfrm>
              <a:prstGeom prst="rect">
                <a:avLst/>
              </a:prstGeom>
              <a:noFill/>
            </p:spPr>
          </p:pic>
          <p:pic>
            <p:nvPicPr>
              <p:cNvPr id="47" name="Picture 13" descr="\begin{align*}&#10;   \widetilde \tau_2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877903" y="1899035"/>
                <a:ext cx="214314" cy="241103"/>
              </a:xfrm>
              <a:prstGeom prst="rect">
                <a:avLst/>
              </a:prstGeom>
              <a:noFill/>
            </p:spPr>
          </p:pic>
          <p:pic>
            <p:nvPicPr>
              <p:cNvPr id="48" name="Picture 14" descr="\begin{align*}&#10;   \widetilde b_1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429652" y="3929067"/>
                <a:ext cx="285752" cy="395010"/>
              </a:xfrm>
              <a:prstGeom prst="rect">
                <a:avLst/>
              </a:prstGeom>
              <a:noFill/>
            </p:spPr>
          </p:pic>
          <p:pic>
            <p:nvPicPr>
              <p:cNvPr id="49" name="Picture 15" descr="\begin{align*}&#10;   \widetilde t_2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8429652" y="3534730"/>
                <a:ext cx="177165" cy="251460"/>
              </a:xfrm>
              <a:prstGeom prst="rect">
                <a:avLst/>
              </a:prstGeom>
              <a:noFill/>
            </p:spPr>
          </p:pic>
          <p:pic>
            <p:nvPicPr>
              <p:cNvPr id="50" name="Picture 18" descr="\begin{align*}&#10;   \widetilde b_2&#10;\end{align*}&#10;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429652" y="1428736"/>
                <a:ext cx="212794" cy="285752"/>
              </a:xfrm>
              <a:prstGeom prst="rect">
                <a:avLst/>
              </a:prstGeom>
              <a:noFill/>
            </p:spPr>
          </p:pic>
          <p:pic>
            <p:nvPicPr>
              <p:cNvPr id="51" name="Picture 19" descr="\begin{align*}&#10;   \widetilde l&#10;\end{align*}&#10;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358214" y="1899035"/>
                <a:ext cx="142875" cy="244081"/>
              </a:xfrm>
              <a:prstGeom prst="rect">
                <a:avLst/>
              </a:prstGeom>
              <a:noFill/>
            </p:spPr>
          </p:pic>
          <p:pic>
            <p:nvPicPr>
              <p:cNvPr id="52" name="Picture 20" descr="\begin{align*}&#10;   \widetilde e_R&#10;\end{align*}&#10;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8561809" y="1899037"/>
                <a:ext cx="242746" cy="203229"/>
              </a:xfrm>
              <a:prstGeom prst="rect">
                <a:avLst/>
              </a:prstGeom>
              <a:noFill/>
            </p:spPr>
          </p:pic>
          <p:pic>
            <p:nvPicPr>
              <p:cNvPr id="53" name="Picture 21" descr="\begin{align*}&#10;   \widetilde q_{L,R}&#10;\end{align*}&#10;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8401081" y="1000107"/>
                <a:ext cx="671513" cy="376047"/>
              </a:xfrm>
              <a:prstGeom prst="rect">
                <a:avLst/>
              </a:prstGeom>
              <a:noFill/>
            </p:spPr>
          </p:pic>
          <p:pic>
            <p:nvPicPr>
              <p:cNvPr id="54" name="Picture 22" descr="\begin{align*}&#10;   [\rm GeV]&#10;\end{align*}&#10;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688532" y="603087"/>
                <a:ext cx="700085" cy="306288"/>
              </a:xfrm>
              <a:prstGeom prst="rect">
                <a:avLst/>
              </a:prstGeom>
              <a:noFill/>
            </p:spPr>
          </p:pic>
          <p:pic>
            <p:nvPicPr>
              <p:cNvPr id="55" name="Picture 23" descr="\begin{align*}&#10;   h&#10;\end{align*}&#10;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8429653" y="5929331"/>
                <a:ext cx="136017" cy="187833"/>
              </a:xfrm>
              <a:prstGeom prst="rect">
                <a:avLst/>
              </a:prstGeom>
              <a:noFill/>
            </p:spPr>
          </p:pic>
        </p:grpSp>
        <p:sp>
          <p:nvSpPr>
            <p:cNvPr id="7" name="テキスト ボックス 6"/>
            <p:cNvSpPr txBox="1"/>
            <p:nvPr/>
          </p:nvSpPr>
          <p:spPr>
            <a:xfrm>
              <a:off x="3903719" y="5887719"/>
              <a:ext cx="608330" cy="46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LSP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 rot="5400000">
              <a:off x="3941829" y="1893044"/>
              <a:ext cx="1595536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>
              <a:endCxn id="10" idx="3"/>
            </p:cNvCxnSpPr>
            <p:nvPr/>
          </p:nvCxnSpPr>
          <p:spPr>
            <a:xfrm rot="10800000" flipV="1">
              <a:off x="4366112" y="1443554"/>
              <a:ext cx="691757" cy="344707"/>
            </a:xfrm>
            <a:prstGeom prst="straightConnector1">
              <a:avLst/>
            </a:prstGeom>
            <a:ln w="762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フローチャート : 論理積ゲート 9"/>
            <p:cNvSpPr/>
            <p:nvPr/>
          </p:nvSpPr>
          <p:spPr bwMode="auto">
            <a:xfrm rot="20103418">
              <a:off x="2670037" y="1882523"/>
              <a:ext cx="1779041" cy="468395"/>
            </a:xfrm>
            <a:prstGeom prst="flowChartDelay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11" name="Picture 26" descr="\begin{align*}&#10;q&#10;\end{align*}&#10;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039629" y="1733656"/>
              <a:ext cx="147404" cy="217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直線矢印コネクタ 11"/>
            <p:cNvCxnSpPr/>
            <p:nvPr/>
          </p:nvCxnSpPr>
          <p:spPr>
            <a:xfrm rot="16200000" flipH="1">
              <a:off x="4304451" y="3561104"/>
              <a:ext cx="870292" cy="696565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フローチャート : 論理積ゲート 12"/>
            <p:cNvSpPr/>
            <p:nvPr/>
          </p:nvSpPr>
          <p:spPr bwMode="auto">
            <a:xfrm rot="15269645">
              <a:off x="5416815" y="5390723"/>
              <a:ext cx="1158389" cy="586470"/>
            </a:xfrm>
            <a:prstGeom prst="flowChartDelay">
              <a:avLst/>
            </a:prstGeom>
            <a:solidFill>
              <a:srgbClr val="00B0F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" name="フローチャート : 論理積ゲート 13"/>
            <p:cNvSpPr/>
            <p:nvPr/>
          </p:nvSpPr>
          <p:spPr bwMode="auto">
            <a:xfrm rot="12879158">
              <a:off x="5868976" y="5262918"/>
              <a:ext cx="699317" cy="156266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フローチャート : 論理積ゲート 14"/>
            <p:cNvSpPr/>
            <p:nvPr/>
          </p:nvSpPr>
          <p:spPr bwMode="auto">
            <a:xfrm rot="12371990">
              <a:off x="5978646" y="5086893"/>
              <a:ext cx="557252" cy="142174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5018223" y="4489582"/>
              <a:ext cx="835878" cy="58019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 descr="\begin{align*}&#10; \overline b&#10;\end{align*}&#10;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819280" y="5285360"/>
              <a:ext cx="185336" cy="385933"/>
            </a:xfrm>
            <a:prstGeom prst="rect">
              <a:avLst/>
            </a:prstGeom>
            <a:noFill/>
          </p:spPr>
        </p:pic>
        <p:cxnSp>
          <p:nvCxnSpPr>
            <p:cNvPr id="18" name="直線矢印コネクタ 17"/>
            <p:cNvCxnSpPr/>
            <p:nvPr/>
          </p:nvCxnSpPr>
          <p:spPr>
            <a:xfrm rot="10800000" flipV="1">
              <a:off x="4391315" y="4562106"/>
              <a:ext cx="557252" cy="435146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rot="5400000">
              <a:off x="4119382" y="5495364"/>
              <a:ext cx="265240" cy="139313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 : 論理積ゲート 19"/>
            <p:cNvSpPr/>
            <p:nvPr/>
          </p:nvSpPr>
          <p:spPr bwMode="auto">
            <a:xfrm rot="13288881">
              <a:off x="4342443" y="5710939"/>
              <a:ext cx="632238" cy="95638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" name="フローチャート : 論理積ゲート 20"/>
            <p:cNvSpPr/>
            <p:nvPr/>
          </p:nvSpPr>
          <p:spPr bwMode="auto">
            <a:xfrm rot="12371990">
              <a:off x="4457265" y="5586583"/>
              <a:ext cx="564666" cy="119327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rot="10800000" flipV="1">
              <a:off x="3643306" y="3500438"/>
              <a:ext cx="603352" cy="428628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フローチャート : 論理積ゲート 22"/>
            <p:cNvSpPr/>
            <p:nvPr/>
          </p:nvSpPr>
          <p:spPr bwMode="auto">
            <a:xfrm rot="20790796">
              <a:off x="2716697" y="3881841"/>
              <a:ext cx="834029" cy="116493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フローチャート : 論理積ゲート 23"/>
            <p:cNvSpPr/>
            <p:nvPr/>
          </p:nvSpPr>
          <p:spPr bwMode="auto">
            <a:xfrm rot="20148488">
              <a:off x="2768950" y="4024696"/>
              <a:ext cx="835878" cy="95675"/>
            </a:xfrm>
            <a:prstGeom prst="flowChartDelay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5" name="グループ化 48"/>
            <p:cNvGrpSpPr/>
            <p:nvPr/>
          </p:nvGrpSpPr>
          <p:grpSpPr>
            <a:xfrm>
              <a:off x="2981053" y="3828136"/>
              <a:ext cx="662253" cy="1171485"/>
              <a:chOff x="2981053" y="3828136"/>
              <a:chExt cx="662253" cy="1171485"/>
            </a:xfrm>
          </p:grpSpPr>
          <p:grpSp>
            <p:nvGrpSpPr>
              <p:cNvPr id="6" name="グループ化 82"/>
              <p:cNvGrpSpPr/>
              <p:nvPr/>
            </p:nvGrpSpPr>
            <p:grpSpPr>
              <a:xfrm>
                <a:off x="2981053" y="3828136"/>
                <a:ext cx="529644" cy="1171485"/>
                <a:chOff x="2981053" y="3828136"/>
                <a:chExt cx="529644" cy="1171485"/>
              </a:xfrm>
            </p:grpSpPr>
            <p:sp>
              <p:nvSpPr>
                <p:cNvPr id="28" name="フローチャート : 論理積ゲート 27"/>
                <p:cNvSpPr/>
                <p:nvPr/>
              </p:nvSpPr>
              <p:spPr bwMode="auto">
                <a:xfrm rot="18613759">
                  <a:off x="2804781" y="4234487"/>
                  <a:ext cx="1058771" cy="353061"/>
                </a:xfrm>
                <a:prstGeom prst="flowChartDelay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29" name="フローチャート : 論理積ゲート 28"/>
                <p:cNvSpPr/>
                <p:nvPr/>
              </p:nvSpPr>
              <p:spPr bwMode="auto">
                <a:xfrm rot="18613759">
                  <a:off x="2645991" y="4163198"/>
                  <a:ext cx="1171485" cy="501362"/>
                </a:xfrm>
                <a:prstGeom prst="flowChartDelay">
                  <a:avLst/>
                </a:prstGeom>
                <a:solidFill>
                  <a:srgbClr val="00B0F0">
                    <a:alpha val="6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pic>
            <p:nvPicPr>
              <p:cNvPr id="27" name="Picture 1" descr="\begin{align*}&#10; b&#10;\end{align*}&#10;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3499189" y="3996158"/>
                <a:ext cx="144117" cy="29009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1" name="テキスト ボックス 90"/>
          <p:cNvSpPr txBox="1"/>
          <p:nvPr/>
        </p:nvSpPr>
        <p:spPr>
          <a:xfrm>
            <a:off x="3000364" y="1353909"/>
            <a:ext cx="299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70C0"/>
                </a:solidFill>
              </a:rPr>
              <a:t>“4”</a:t>
            </a:r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800" b="1" i="1" dirty="0" smtClean="0">
                <a:solidFill>
                  <a:srgbClr val="0070C0"/>
                </a:solidFill>
              </a:rPr>
              <a:t>b</a:t>
            </a:r>
            <a:r>
              <a:rPr kumimoji="1" lang="en-US" altLang="ja-JP" sz="2800" b="1" dirty="0" smtClean="0">
                <a:solidFill>
                  <a:srgbClr val="0070C0"/>
                </a:solidFill>
              </a:rPr>
              <a:t>-jets </a:t>
            </a:r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000" dirty="0" smtClean="0"/>
              <a:t>in an event</a:t>
            </a:r>
            <a:endParaRPr kumimoji="1" lang="ja-JP" altLang="en-US" dirty="0"/>
          </a:p>
        </p:txBody>
      </p:sp>
      <p:pic>
        <p:nvPicPr>
          <p:cNvPr id="96" name="Picture 3" descr="\begin{align*}&#10; p p \to \widetilde q \widetilde g ~{\rm or} ~ \widetilde g \widetilde g &#10;\end{align*}&#10;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00034" y="5976329"/>
            <a:ext cx="2122362" cy="310191"/>
          </a:xfrm>
          <a:prstGeom prst="rect">
            <a:avLst/>
          </a:prstGeom>
          <a:noFill/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071803" y="2071678"/>
            <a:ext cx="2718371" cy="28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4" descr="\begin{align*}&#10; \textcolor[rgb]{0.2,0.2,1}{1}&#10;\end{align*}&#10;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000497" y="2786058"/>
            <a:ext cx="142875" cy="266700"/>
          </a:xfrm>
          <a:prstGeom prst="rect">
            <a:avLst/>
          </a:prstGeom>
          <a:noFill/>
        </p:spPr>
      </p:pic>
      <p:pic>
        <p:nvPicPr>
          <p:cNvPr id="58" name="Picture 5" descr="\begin{align*}&#10; \textcolor[rgb]{0.2,0.2,1}{2}&#10;\end{align*}&#10;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286249" y="2786058"/>
            <a:ext cx="161925" cy="266700"/>
          </a:xfrm>
          <a:prstGeom prst="rect">
            <a:avLst/>
          </a:prstGeom>
          <a:noFill/>
        </p:spPr>
      </p:pic>
      <p:pic>
        <p:nvPicPr>
          <p:cNvPr id="59" name="Picture 6" descr="\begin{align*}&#10; \textcolor[rgb]{0.2,0.2,1}{3}&#10;\end{align*}&#10;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572001" y="3643314"/>
            <a:ext cx="171450" cy="266700"/>
          </a:xfrm>
          <a:prstGeom prst="rect">
            <a:avLst/>
          </a:prstGeom>
          <a:noFill/>
        </p:spPr>
      </p:pic>
      <p:pic>
        <p:nvPicPr>
          <p:cNvPr id="60" name="Picture 7" descr="\begin{align*}&#10; \textcolor[rgb]{0.2,0.2,1}{4}&#10;\end{align*}&#10;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857753" y="3929066"/>
            <a:ext cx="190500" cy="266700"/>
          </a:xfrm>
          <a:prstGeom prst="rect">
            <a:avLst/>
          </a:prstGeom>
          <a:noFill/>
        </p:spPr>
      </p:pic>
      <p:sp>
        <p:nvSpPr>
          <p:cNvPr id="61" name="テキスト ボックス 60"/>
          <p:cNvSpPr txBox="1"/>
          <p:nvPr/>
        </p:nvSpPr>
        <p:spPr>
          <a:xfrm>
            <a:off x="3571869" y="4632026"/>
            <a:ext cx="21418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 # of </a:t>
            </a:r>
            <a:r>
              <a:rPr kumimoji="1" lang="en-US" altLang="ja-JP" sz="2000" b="1" i="1" dirty="0" smtClean="0"/>
              <a:t>b</a:t>
            </a:r>
            <a:r>
              <a:rPr kumimoji="1" lang="en-US" altLang="ja-JP" sz="2000" b="1" dirty="0" smtClean="0"/>
              <a:t>-tagged jets </a:t>
            </a:r>
            <a:endParaRPr kumimoji="1" lang="ja-JP" altLang="en-US" sz="2000" b="1" dirty="0"/>
          </a:p>
        </p:txBody>
      </p:sp>
      <p:pic>
        <p:nvPicPr>
          <p:cNvPr id="62" name="Picture 11" descr="\begin{align*}&#10;  \textcolor[rgb]{0.2,0.2,1}{0}&#10;\end{align*}&#10;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714745" y="4019556"/>
            <a:ext cx="171450" cy="266700"/>
          </a:xfrm>
          <a:prstGeom prst="rect">
            <a:avLst/>
          </a:prstGeom>
          <a:noFill/>
        </p:spPr>
      </p:pic>
      <p:sp>
        <p:nvSpPr>
          <p:cNvPr id="63" name="テキスト ボックス 62"/>
          <p:cNvSpPr txBox="1"/>
          <p:nvPr/>
        </p:nvSpPr>
        <p:spPr>
          <a:xfrm rot="16200000">
            <a:off x="2431804" y="2912590"/>
            <a:ext cx="139435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Events/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1fb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</a:rPr>
              <a:t>-1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  <p:pic>
        <p:nvPicPr>
          <p:cNvPr id="64" name="Picture 9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215074" y="3699993"/>
            <a:ext cx="2928958" cy="65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テキスト ボックス 64"/>
          <p:cNvSpPr txBox="1"/>
          <p:nvPr/>
        </p:nvSpPr>
        <p:spPr>
          <a:xfrm>
            <a:off x="6215074" y="1556853"/>
            <a:ext cx="106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SUSY c</a:t>
            </a:r>
            <a:r>
              <a:rPr kumimoji="1" lang="en-US" altLang="ja-JP" dirty="0" smtClean="0"/>
              <a:t>ut:</a:t>
            </a:r>
            <a:endParaRPr kumimoji="1" lang="ja-JP" altLang="en-US" dirty="0"/>
          </a:p>
        </p:txBody>
      </p:sp>
      <p:grpSp>
        <p:nvGrpSpPr>
          <p:cNvPr id="25" name="グループ化 67"/>
          <p:cNvGrpSpPr/>
          <p:nvPr/>
        </p:nvGrpSpPr>
        <p:grpSpPr>
          <a:xfrm>
            <a:off x="6286512" y="1857364"/>
            <a:ext cx="2736848" cy="1725095"/>
            <a:chOff x="-32" y="4226960"/>
            <a:chExt cx="2736848" cy="1725095"/>
          </a:xfrm>
        </p:grpSpPr>
        <p:pic>
          <p:nvPicPr>
            <p:cNvPr id="67" name="Picture 8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-32" y="4226960"/>
              <a:ext cx="2736848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8" name="Picture 10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-32" y="5298530"/>
              <a:ext cx="2714644" cy="65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9" name="テキスト ボックス 68"/>
          <p:cNvSpPr txBox="1"/>
          <p:nvPr/>
        </p:nvSpPr>
        <p:spPr>
          <a:xfrm>
            <a:off x="6746458" y="1109947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--- C</a:t>
            </a:r>
            <a:r>
              <a:rPr kumimoji="1" lang="en-US" altLang="ja-JP" sz="2400" b="1" dirty="0" smtClean="0"/>
              <a:t>ut</a:t>
            </a:r>
            <a:r>
              <a:rPr lang="en-US" altLang="ja-JP" sz="2400" b="1" dirty="0" smtClean="0"/>
              <a:t> ---</a:t>
            </a:r>
            <a:endParaRPr kumimoji="1" lang="ja-JP" altLang="en-US" sz="2400" b="1" dirty="0"/>
          </a:p>
        </p:txBody>
      </p:sp>
      <p:sp>
        <p:nvSpPr>
          <p:cNvPr id="70" name="正方形/長方形 69"/>
          <p:cNvSpPr/>
          <p:nvPr/>
        </p:nvSpPr>
        <p:spPr>
          <a:xfrm>
            <a:off x="6215106" y="1556853"/>
            <a:ext cx="2714612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6246187" y="4429132"/>
            <a:ext cx="2857520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246187" y="4500570"/>
            <a:ext cx="289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b</a:t>
            </a:r>
            <a:r>
              <a:rPr kumimoji="1" lang="en-US" altLang="ja-JP" sz="2000" dirty="0" smtClean="0"/>
              <a:t>-tagging efficiency = 60%</a:t>
            </a:r>
            <a:endParaRPr kumimoji="1" lang="ja-JP" altLang="en-US" sz="20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428992" y="5371943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+mn-ea"/>
              </a:rPr>
              <a:t>B-</a:t>
            </a:r>
            <a:r>
              <a:rPr kumimoji="1" lang="en-US" altLang="ja-JP" sz="2400" b="1" dirty="0" err="1" smtClean="0">
                <a:solidFill>
                  <a:srgbClr val="FF0000"/>
                </a:solidFill>
                <a:latin typeface="+mn-ea"/>
              </a:rPr>
              <a:t>taggin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+mn-ea"/>
              </a:rPr>
              <a:t> efficiency = 60% 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</a:rPr>
              <a:t>によって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+mn-ea"/>
              </a:rPr>
              <a:t>b-jet 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</a:rPr>
              <a:t>数</a:t>
            </a: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分</a:t>
            </a: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布は</a:t>
            </a:r>
            <a:r>
              <a:rPr lang="en-US" altLang="ja-JP" sz="2400" b="1" dirty="0" smtClean="0">
                <a:solidFill>
                  <a:srgbClr val="FF0000"/>
                </a:solidFill>
                <a:latin typeface="+mn-ea"/>
              </a:rPr>
              <a:t>smear </a:t>
            </a: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されるが、それでもかなりの</a:t>
            </a:r>
            <a:r>
              <a:rPr lang="en-US" altLang="ja-JP" sz="2400" b="1" dirty="0" smtClean="0">
                <a:solidFill>
                  <a:srgbClr val="FF0000"/>
                </a:solidFill>
                <a:latin typeface="+mn-ea"/>
              </a:rPr>
              <a:t>b-jet</a:t>
            </a: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が観測される</a:t>
            </a:r>
            <a:endParaRPr kumimoji="1" lang="ja-JP" altLang="en-US" sz="24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911671"/>
            <a:ext cx="2071691" cy="187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グループ化 41"/>
          <p:cNvGrpSpPr/>
          <p:nvPr/>
        </p:nvGrpSpPr>
        <p:grpSpPr>
          <a:xfrm>
            <a:off x="3929058" y="1214421"/>
            <a:ext cx="1000132" cy="1143008"/>
            <a:chOff x="3786182" y="4572008"/>
            <a:chExt cx="1333508" cy="1561181"/>
          </a:xfrm>
        </p:grpSpPr>
        <p:pic>
          <p:nvPicPr>
            <p:cNvPr id="37" name="Picture 4" descr="\begin{align*}&#10; \textcolor[rgb]{0.2,0.2,1}{1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1934" y="4572008"/>
              <a:ext cx="142875" cy="266700"/>
            </a:xfrm>
            <a:prstGeom prst="rect">
              <a:avLst/>
            </a:prstGeom>
            <a:noFill/>
          </p:spPr>
        </p:pic>
        <p:pic>
          <p:nvPicPr>
            <p:cNvPr id="38" name="Picture 5" descr="\begin{align*}&#10; \textcolor[rgb]{0.2,0.2,1}{2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7686" y="4572008"/>
              <a:ext cx="161925" cy="266700"/>
            </a:xfrm>
            <a:prstGeom prst="rect">
              <a:avLst/>
            </a:prstGeom>
            <a:noFill/>
          </p:spPr>
        </p:pic>
        <p:pic>
          <p:nvPicPr>
            <p:cNvPr id="39" name="Picture 6" descr="\begin{align*}&#10; \textcolor[rgb]{0.2,0.2,1}{3}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3438" y="5476193"/>
              <a:ext cx="171450" cy="266701"/>
            </a:xfrm>
            <a:prstGeom prst="rect">
              <a:avLst/>
            </a:prstGeom>
            <a:noFill/>
          </p:spPr>
        </p:pic>
        <p:pic>
          <p:nvPicPr>
            <p:cNvPr id="40" name="Picture 7" descr="\begin{align*}&#10; \textcolor[rgb]{0.2,0.2,1}{4}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9190" y="5768914"/>
              <a:ext cx="190500" cy="266701"/>
            </a:xfrm>
            <a:prstGeom prst="rect">
              <a:avLst/>
            </a:prstGeom>
            <a:noFill/>
          </p:spPr>
        </p:pic>
        <p:pic>
          <p:nvPicPr>
            <p:cNvPr id="41" name="Picture 11" descr="\begin{align*}&#10;  \textcolor[rgb]{0.2,0.2,1}{0}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86182" y="5866488"/>
              <a:ext cx="171450" cy="266701"/>
            </a:xfrm>
            <a:prstGeom prst="rect">
              <a:avLst/>
            </a:prstGeom>
            <a:noFill/>
          </p:spPr>
        </p:pic>
      </p:grpSp>
      <p:cxnSp>
        <p:nvCxnSpPr>
          <p:cNvPr id="44" name="直線矢印コネクタ 43"/>
          <p:cNvCxnSpPr/>
          <p:nvPr/>
        </p:nvCxnSpPr>
        <p:spPr>
          <a:xfrm rot="5400000">
            <a:off x="3571074" y="1571612"/>
            <a:ext cx="858050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41"/>
          <p:cNvGrpSpPr/>
          <p:nvPr/>
        </p:nvGrpSpPr>
        <p:grpSpPr>
          <a:xfrm>
            <a:off x="1285852" y="2814576"/>
            <a:ext cx="6814026" cy="3371174"/>
            <a:chOff x="615494" y="2814576"/>
            <a:chExt cx="8028472" cy="3972010"/>
          </a:xfrm>
        </p:grpSpPr>
        <p:grpSp>
          <p:nvGrpSpPr>
            <p:cNvPr id="4" name="グループ化 21"/>
            <p:cNvGrpSpPr/>
            <p:nvPr/>
          </p:nvGrpSpPr>
          <p:grpSpPr>
            <a:xfrm>
              <a:off x="659633" y="3143248"/>
              <a:ext cx="7898700" cy="1627874"/>
              <a:chOff x="659633" y="3143248"/>
              <a:chExt cx="7898700" cy="1627874"/>
            </a:xfrm>
          </p:grpSpPr>
          <p:pic>
            <p:nvPicPr>
              <p:cNvPr id="33793" name="Picture 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59633" y="3143248"/>
                <a:ext cx="1705392" cy="1592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794" name="Picture 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597577" y="3143248"/>
                <a:ext cx="1834955" cy="1627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795" name="Picture 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690558" y="3143248"/>
                <a:ext cx="1782910" cy="1580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796" name="Picture 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783539" y="3143248"/>
                <a:ext cx="1774794" cy="1627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" name="グループ化 20"/>
            <p:cNvGrpSpPr/>
            <p:nvPr/>
          </p:nvGrpSpPr>
          <p:grpSpPr>
            <a:xfrm>
              <a:off x="615494" y="5081193"/>
              <a:ext cx="8028472" cy="1705393"/>
              <a:chOff x="615494" y="5081193"/>
              <a:chExt cx="8028472" cy="1705393"/>
            </a:xfrm>
          </p:grpSpPr>
          <p:pic>
            <p:nvPicPr>
              <p:cNvPr id="33797" name="Picture 5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15494" y="5081194"/>
                <a:ext cx="1749530" cy="1627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798" name="Picture 6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597576" y="5081193"/>
                <a:ext cx="1860971" cy="1705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799" name="Picture 7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4690558" y="5081193"/>
                <a:ext cx="1844484" cy="1705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800" name="Picture 8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770437" y="5081194"/>
                <a:ext cx="1873529" cy="1705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3" name="テキスト ボックス 22"/>
            <p:cNvSpPr txBox="1"/>
            <p:nvPr/>
          </p:nvSpPr>
          <p:spPr>
            <a:xfrm>
              <a:off x="1250611" y="2814576"/>
              <a:ext cx="8210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SPS1a</a:t>
              </a:r>
              <a:endParaRPr kumimoji="1" lang="ja-JP" altLang="en-US" sz="2000" b="1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322313" y="2814576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SPS2</a:t>
              </a:r>
              <a:endParaRPr kumimoji="1" lang="ja-JP" altLang="en-US" sz="2000" b="1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57818" y="2814576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SPS3</a:t>
              </a:r>
              <a:endParaRPr kumimoji="1" lang="ja-JP" altLang="en-US" sz="2000" b="1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520917" y="2814576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SPS4</a:t>
              </a:r>
              <a:endParaRPr kumimoji="1" lang="ja-JP" altLang="en-US" sz="2000" b="1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04685" y="471689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SPS5</a:t>
              </a:r>
              <a:endParaRPr kumimoji="1" lang="ja-JP" altLang="en-US" sz="2000" b="1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308941" y="471689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SPS6</a:t>
              </a:r>
              <a:endParaRPr kumimoji="1" lang="ja-JP" altLang="en-US" sz="2000" b="1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392136" y="471689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SPS8</a:t>
              </a:r>
              <a:endParaRPr kumimoji="1" lang="ja-JP" altLang="en-US" sz="2000" b="1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433281" y="471689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SPS9</a:t>
              </a:r>
              <a:endParaRPr kumimoji="1" lang="ja-JP" altLang="en-US" sz="2000" b="1" dirty="0"/>
            </a:p>
          </p:txBody>
        </p:sp>
        <p:cxnSp>
          <p:nvCxnSpPr>
            <p:cNvPr id="46" name="直線矢印コネクタ 45"/>
            <p:cNvCxnSpPr/>
            <p:nvPr/>
          </p:nvCxnSpPr>
          <p:spPr>
            <a:xfrm rot="5400000" flipH="1" flipV="1">
              <a:off x="900000" y="3571082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 rot="5400000" flipH="1" flipV="1">
              <a:off x="2916000" y="3571082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 rot="5400000" flipH="1" flipV="1">
              <a:off x="4968000" y="3571082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rot="5400000" flipH="1" flipV="1">
              <a:off x="7056000" y="3713958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rot="5400000" flipH="1" flipV="1">
              <a:off x="858018" y="5499908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 rot="5400000" flipH="1" flipV="1">
              <a:off x="2916000" y="5499908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 rot="5400000" flipH="1" flipV="1">
              <a:off x="4968000" y="5499908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 rot="5400000" flipH="1" flipV="1">
              <a:off x="7071536" y="5499908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テキスト ボックス 57"/>
          <p:cNvSpPr txBox="1"/>
          <p:nvPr/>
        </p:nvSpPr>
        <p:spPr>
          <a:xfrm>
            <a:off x="5643601" y="1157101"/>
            <a:ext cx="3428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+mn-ea"/>
              </a:rPr>
              <a:t>Modified </a:t>
            </a:r>
            <a:r>
              <a:rPr lang="en-US" altLang="ja-JP" sz="2400" b="1" dirty="0" smtClean="0">
                <a:solidFill>
                  <a:srgbClr val="FF0000"/>
                </a:solidFill>
                <a:latin typeface="+mn-ea"/>
              </a:rPr>
              <a:t>U</a:t>
            </a: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の場合は</a:t>
            </a:r>
            <a:endParaRPr lang="en-US" altLang="ja-JP" sz="2400" b="1" dirty="0" smtClean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2400" b="1" dirty="0" smtClean="0">
                <a:solidFill>
                  <a:srgbClr val="FF0000"/>
                </a:solidFill>
                <a:latin typeface="+mn-ea"/>
              </a:rPr>
              <a:t>b-jet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</a:rPr>
              <a:t>数ゼロのイベントが少ないことが特徴的！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+mn-ea"/>
              </a:rPr>
              <a:t> </a:t>
            </a:r>
            <a:endParaRPr kumimoji="1" lang="ja-JP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右矢印 58"/>
          <p:cNvSpPr/>
          <p:nvPr/>
        </p:nvSpPr>
        <p:spPr>
          <a:xfrm>
            <a:off x="2786050" y="1071546"/>
            <a:ext cx="428628" cy="428628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5358" y="928670"/>
            <a:ext cx="2760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b="1" dirty="0" smtClean="0">
                <a:solidFill>
                  <a:srgbClr val="00B050"/>
                </a:solidFill>
              </a:rPr>
              <a:t>“Modified </a:t>
            </a:r>
            <a:r>
              <a:rPr kumimoji="1" lang="en-US" altLang="ja-JP" sz="2400" b="1" dirty="0" err="1" smtClean="0">
                <a:solidFill>
                  <a:srgbClr val="00B050"/>
                </a:solidFill>
              </a:rPr>
              <a:t>Univeral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”</a:t>
            </a:r>
            <a:endParaRPr kumimoji="1" lang="en-US" altLang="ja-JP" sz="2400" b="1" dirty="0" smtClean="0">
              <a:solidFill>
                <a:srgbClr val="00B050"/>
              </a:solidFill>
            </a:endParaRPr>
          </a:p>
          <a:p>
            <a:pPr algn="r"/>
            <a:r>
              <a:rPr lang="en-US" altLang="ja-JP" sz="2000" b="1" dirty="0" smtClean="0">
                <a:solidFill>
                  <a:srgbClr val="00B050"/>
                </a:solidFill>
              </a:rPr>
              <a:t>Point A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61" name="右矢印 60"/>
          <p:cNvSpPr/>
          <p:nvPr/>
        </p:nvSpPr>
        <p:spPr>
          <a:xfrm rot="3036039">
            <a:off x="1184600" y="2435651"/>
            <a:ext cx="438834" cy="500066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42921" y="1643050"/>
            <a:ext cx="2464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“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mSUGRA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”</a:t>
            </a:r>
            <a:endParaRPr lang="en-US" altLang="ja-JP" sz="2400" b="1" dirty="0" smtClean="0">
              <a:solidFill>
                <a:srgbClr val="0000FF"/>
              </a:solidFill>
            </a:endParaRPr>
          </a:p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Famous model points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 rot="16200000">
            <a:off x="2746073" y="1388759"/>
            <a:ext cx="139435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Events/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1fb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</a:rPr>
              <a:t>-1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49" name="タイトル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928686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mSUGRA</a:t>
            </a:r>
            <a:r>
              <a:rPr lang="ja-JP" altLang="en-US" b="1" dirty="0" smtClean="0">
                <a:solidFill>
                  <a:srgbClr val="0000FF"/>
                </a:solidFill>
              </a:rPr>
              <a:t>との比較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928686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mSUGRA</a:t>
            </a:r>
            <a:r>
              <a:rPr lang="ja-JP" altLang="en-US" b="1" dirty="0" smtClean="0">
                <a:solidFill>
                  <a:srgbClr val="0000FF"/>
                </a:solidFill>
              </a:rPr>
              <a:t>との比較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911671"/>
            <a:ext cx="2071691" cy="187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グループ化 41"/>
          <p:cNvGrpSpPr/>
          <p:nvPr/>
        </p:nvGrpSpPr>
        <p:grpSpPr>
          <a:xfrm>
            <a:off x="3929058" y="1214421"/>
            <a:ext cx="1000132" cy="1143008"/>
            <a:chOff x="3786182" y="4572008"/>
            <a:chExt cx="1333508" cy="1561181"/>
          </a:xfrm>
        </p:grpSpPr>
        <p:pic>
          <p:nvPicPr>
            <p:cNvPr id="37" name="Picture 4" descr="\begin{align*}&#10; \textcolor[rgb]{0.2,0.2,1}{1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1934" y="4572008"/>
              <a:ext cx="142875" cy="266700"/>
            </a:xfrm>
            <a:prstGeom prst="rect">
              <a:avLst/>
            </a:prstGeom>
            <a:noFill/>
          </p:spPr>
        </p:pic>
        <p:pic>
          <p:nvPicPr>
            <p:cNvPr id="38" name="Picture 5" descr="\begin{align*}&#10; \textcolor[rgb]{0.2,0.2,1}{2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7686" y="4572008"/>
              <a:ext cx="161925" cy="266700"/>
            </a:xfrm>
            <a:prstGeom prst="rect">
              <a:avLst/>
            </a:prstGeom>
            <a:noFill/>
          </p:spPr>
        </p:pic>
        <p:pic>
          <p:nvPicPr>
            <p:cNvPr id="39" name="Picture 6" descr="\begin{align*}&#10; \textcolor[rgb]{0.2,0.2,1}{3}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3438" y="5476193"/>
              <a:ext cx="171450" cy="266701"/>
            </a:xfrm>
            <a:prstGeom prst="rect">
              <a:avLst/>
            </a:prstGeom>
            <a:noFill/>
          </p:spPr>
        </p:pic>
        <p:pic>
          <p:nvPicPr>
            <p:cNvPr id="40" name="Picture 7" descr="\begin{align*}&#10; \textcolor[rgb]{0.2,0.2,1}{4}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9190" y="5768914"/>
              <a:ext cx="190500" cy="266701"/>
            </a:xfrm>
            <a:prstGeom prst="rect">
              <a:avLst/>
            </a:prstGeom>
            <a:noFill/>
          </p:spPr>
        </p:pic>
        <p:pic>
          <p:nvPicPr>
            <p:cNvPr id="41" name="Picture 11" descr="\begin{align*}&#10;  \textcolor[rgb]{0.2,0.2,1}{0}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86182" y="5866488"/>
              <a:ext cx="171450" cy="266701"/>
            </a:xfrm>
            <a:prstGeom prst="rect">
              <a:avLst/>
            </a:prstGeom>
            <a:noFill/>
          </p:spPr>
        </p:pic>
      </p:grpSp>
      <p:cxnSp>
        <p:nvCxnSpPr>
          <p:cNvPr id="44" name="直線矢印コネクタ 43"/>
          <p:cNvCxnSpPr/>
          <p:nvPr/>
        </p:nvCxnSpPr>
        <p:spPr>
          <a:xfrm rot="5400000">
            <a:off x="3571074" y="1571612"/>
            <a:ext cx="858050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41"/>
          <p:cNvGrpSpPr/>
          <p:nvPr/>
        </p:nvGrpSpPr>
        <p:grpSpPr>
          <a:xfrm>
            <a:off x="1285852" y="2814576"/>
            <a:ext cx="6814026" cy="3371174"/>
            <a:chOff x="615494" y="2814576"/>
            <a:chExt cx="8028472" cy="3972010"/>
          </a:xfrm>
        </p:grpSpPr>
        <p:grpSp>
          <p:nvGrpSpPr>
            <p:cNvPr id="5" name="グループ化 21"/>
            <p:cNvGrpSpPr/>
            <p:nvPr/>
          </p:nvGrpSpPr>
          <p:grpSpPr>
            <a:xfrm>
              <a:off x="659633" y="3143248"/>
              <a:ext cx="7898700" cy="1627874"/>
              <a:chOff x="659633" y="3143248"/>
              <a:chExt cx="7898700" cy="1627874"/>
            </a:xfrm>
          </p:grpSpPr>
          <p:pic>
            <p:nvPicPr>
              <p:cNvPr id="33793" name="Picture 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59633" y="3143248"/>
                <a:ext cx="1705392" cy="1592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794" name="Picture 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597577" y="3143248"/>
                <a:ext cx="1834955" cy="1627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795" name="Picture 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690558" y="3143248"/>
                <a:ext cx="1782910" cy="1580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796" name="Picture 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783539" y="3143248"/>
                <a:ext cx="1774794" cy="1627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6" name="グループ化 20"/>
            <p:cNvGrpSpPr/>
            <p:nvPr/>
          </p:nvGrpSpPr>
          <p:grpSpPr>
            <a:xfrm>
              <a:off x="615494" y="5081193"/>
              <a:ext cx="8028472" cy="1705393"/>
              <a:chOff x="615494" y="5081193"/>
              <a:chExt cx="8028472" cy="1705393"/>
            </a:xfrm>
          </p:grpSpPr>
          <p:pic>
            <p:nvPicPr>
              <p:cNvPr id="33797" name="Picture 5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15494" y="5081194"/>
                <a:ext cx="1749530" cy="1627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798" name="Picture 6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597576" y="5081193"/>
                <a:ext cx="1860971" cy="1705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799" name="Picture 7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4690558" y="5081193"/>
                <a:ext cx="1844484" cy="1705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800" name="Picture 8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770437" y="5081194"/>
                <a:ext cx="1873529" cy="1705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3" name="テキスト ボックス 22"/>
            <p:cNvSpPr txBox="1"/>
            <p:nvPr/>
          </p:nvSpPr>
          <p:spPr>
            <a:xfrm>
              <a:off x="1250611" y="2814576"/>
              <a:ext cx="8210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SPS1a</a:t>
              </a:r>
              <a:endParaRPr kumimoji="1" lang="ja-JP" altLang="en-US" sz="2000" b="1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322313" y="2814576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SPS2</a:t>
              </a:r>
              <a:endParaRPr kumimoji="1" lang="ja-JP" altLang="en-US" sz="2000" b="1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57818" y="2814576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SPS3</a:t>
              </a:r>
              <a:endParaRPr kumimoji="1" lang="ja-JP" altLang="en-US" sz="2000" b="1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520917" y="2814576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SPS4</a:t>
              </a:r>
              <a:endParaRPr kumimoji="1" lang="ja-JP" altLang="en-US" sz="2000" b="1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04685" y="471689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SPS5</a:t>
              </a:r>
              <a:endParaRPr kumimoji="1" lang="ja-JP" altLang="en-US" sz="2000" b="1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308941" y="471689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SPS6</a:t>
              </a:r>
              <a:endParaRPr kumimoji="1" lang="ja-JP" altLang="en-US" sz="2000" b="1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392136" y="471689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SPS8</a:t>
              </a:r>
              <a:endParaRPr kumimoji="1" lang="ja-JP" altLang="en-US" sz="2000" b="1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433281" y="471689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SPS9</a:t>
              </a:r>
              <a:endParaRPr kumimoji="1" lang="ja-JP" altLang="en-US" sz="2000" b="1" dirty="0"/>
            </a:p>
          </p:txBody>
        </p:sp>
        <p:cxnSp>
          <p:nvCxnSpPr>
            <p:cNvPr id="46" name="直線矢印コネクタ 45"/>
            <p:cNvCxnSpPr/>
            <p:nvPr/>
          </p:nvCxnSpPr>
          <p:spPr>
            <a:xfrm rot="5400000" flipH="1" flipV="1">
              <a:off x="900000" y="3571082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 rot="5400000" flipH="1" flipV="1">
              <a:off x="2916000" y="3571082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 rot="5400000" flipH="1" flipV="1">
              <a:off x="4968000" y="3571082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rot="5400000" flipH="1" flipV="1">
              <a:off x="7056000" y="3713958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rot="5400000" flipH="1" flipV="1">
              <a:off x="858018" y="5499908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 rot="5400000" flipH="1" flipV="1">
              <a:off x="2916000" y="5499908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 rot="5400000" flipH="1" flipV="1">
              <a:off x="4968000" y="5499908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 rot="5400000" flipH="1" flipV="1">
              <a:off x="7071536" y="5499908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右矢印 58"/>
          <p:cNvSpPr/>
          <p:nvPr/>
        </p:nvSpPr>
        <p:spPr>
          <a:xfrm>
            <a:off x="2786050" y="1071546"/>
            <a:ext cx="428628" cy="428628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右矢印 60"/>
          <p:cNvSpPr/>
          <p:nvPr/>
        </p:nvSpPr>
        <p:spPr>
          <a:xfrm rot="3036039">
            <a:off x="1184600" y="2435651"/>
            <a:ext cx="438834" cy="500066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42921" y="1643050"/>
            <a:ext cx="2464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“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mSUGRA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”</a:t>
            </a:r>
            <a:endParaRPr lang="en-US" altLang="ja-JP" sz="2400" b="1" dirty="0" smtClean="0">
              <a:solidFill>
                <a:srgbClr val="0000FF"/>
              </a:solidFill>
            </a:endParaRPr>
          </a:p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Famous model points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 rot="16200000">
            <a:off x="2746073" y="1388759"/>
            <a:ext cx="139435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Events/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1fb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</a:rPr>
              <a:t>-1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643042" y="5786478"/>
            <a:ext cx="6357982" cy="1000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142976" y="5857916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グルィーノより軽いスクォークは第３世代だけ</a:t>
            </a:r>
            <a:endParaRPr lang="en-US" altLang="ja-JP" sz="2400" dirty="0" smtClean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であることがわかる！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643601" y="1157101"/>
            <a:ext cx="3428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+mn-ea"/>
              </a:rPr>
              <a:t>Modified </a:t>
            </a:r>
            <a:r>
              <a:rPr lang="en-US" altLang="ja-JP" sz="2400" b="1" dirty="0" smtClean="0">
                <a:solidFill>
                  <a:srgbClr val="FF0000"/>
                </a:solidFill>
                <a:latin typeface="+mn-ea"/>
              </a:rPr>
              <a:t>U</a:t>
            </a: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の場合は</a:t>
            </a:r>
            <a:endParaRPr lang="en-US" altLang="ja-JP" sz="2400" b="1" dirty="0" smtClean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2400" b="1" dirty="0" smtClean="0">
                <a:solidFill>
                  <a:srgbClr val="FF0000"/>
                </a:solidFill>
                <a:latin typeface="+mn-ea"/>
              </a:rPr>
              <a:t>b-jet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</a:rPr>
              <a:t>数ゼロのイベントが少ないことが特徴的！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+mn-ea"/>
              </a:rPr>
              <a:t> </a:t>
            </a:r>
            <a:endParaRPr kumimoji="1" lang="ja-JP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5358" y="928670"/>
            <a:ext cx="2760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b="1" dirty="0" smtClean="0">
                <a:solidFill>
                  <a:srgbClr val="00B050"/>
                </a:solidFill>
              </a:rPr>
              <a:t>“Modified </a:t>
            </a:r>
            <a:r>
              <a:rPr kumimoji="1" lang="en-US" altLang="ja-JP" sz="2400" b="1" dirty="0" err="1" smtClean="0">
                <a:solidFill>
                  <a:srgbClr val="00B050"/>
                </a:solidFill>
              </a:rPr>
              <a:t>Univeral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”</a:t>
            </a:r>
            <a:endParaRPr kumimoji="1" lang="en-US" altLang="ja-JP" sz="2400" b="1" dirty="0" smtClean="0">
              <a:solidFill>
                <a:srgbClr val="00B050"/>
              </a:solidFill>
            </a:endParaRPr>
          </a:p>
          <a:p>
            <a:pPr algn="r"/>
            <a:r>
              <a:rPr lang="en-US" altLang="ja-JP" sz="2000" b="1" dirty="0" smtClean="0">
                <a:solidFill>
                  <a:srgbClr val="00B050"/>
                </a:solidFill>
              </a:rPr>
              <a:t>Point A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ja-JP" altLang="en-US" b="1" dirty="0" smtClean="0">
                <a:solidFill>
                  <a:srgbClr val="0000FF"/>
                </a:solidFill>
              </a:rPr>
              <a:t>まとめ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45259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FCNC</a:t>
            </a:r>
            <a:r>
              <a:rPr kumimoji="1" lang="ja-JP" altLang="en-US" sz="2800" dirty="0" smtClean="0"/>
              <a:t>過程の測定は超対称性模型に強い制限を与える</a:t>
            </a:r>
            <a:endParaRPr kumimoji="1" lang="en-US" altLang="ja-JP" sz="2800" dirty="0" smtClean="0"/>
          </a:p>
          <a:p>
            <a:r>
              <a:rPr lang="en-US" altLang="ja-JP" sz="2800" b="1" dirty="0" err="1" smtClean="0">
                <a:solidFill>
                  <a:srgbClr val="0000FF"/>
                </a:solidFill>
              </a:rPr>
              <a:t>Univ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または</a:t>
            </a:r>
            <a:r>
              <a:rPr lang="en-US" altLang="ja-JP" sz="2800" dirty="0" smtClean="0"/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Modified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Univ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800" dirty="0" smtClean="0"/>
              <a:t>の可能性がある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どちらの場合にも </a:t>
            </a:r>
            <a:r>
              <a:rPr kumimoji="1" lang="en-US" altLang="ja-JP" sz="2800" dirty="0" smtClean="0"/>
              <a:t>Lepton Flavor Violation </a:t>
            </a:r>
            <a:r>
              <a:rPr kumimoji="1" lang="ja-JP" altLang="en-US" sz="2800" dirty="0" smtClean="0"/>
              <a:t>が予言され、崩壊角分布の測定により超対称粒子のフレーバー構造を区別できる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LHC</a:t>
            </a:r>
            <a:r>
              <a:rPr lang="ja-JP" altLang="en-US" sz="2800" dirty="0" smtClean="0"/>
              <a:t>実験においても </a:t>
            </a:r>
            <a:r>
              <a:rPr lang="en-US" altLang="ja-JP" sz="2800" i="1" dirty="0" smtClean="0"/>
              <a:t>b</a:t>
            </a:r>
            <a:r>
              <a:rPr lang="en-US" altLang="ja-JP" sz="2800" dirty="0" smtClean="0"/>
              <a:t>-tagging </a:t>
            </a:r>
            <a:r>
              <a:rPr lang="ja-JP" altLang="en-US" sz="2800" dirty="0" smtClean="0"/>
              <a:t>の技術を使って</a:t>
            </a:r>
            <a:r>
              <a:rPr lang="en-US" altLang="ja-JP" sz="2800" b="1" dirty="0" err="1" smtClean="0">
                <a:solidFill>
                  <a:srgbClr val="0000FF"/>
                </a:solidFill>
              </a:rPr>
              <a:t>Univ</a:t>
            </a:r>
            <a:r>
              <a:rPr lang="en-US" altLang="ja-JP" sz="2800" dirty="0" smtClean="0"/>
              <a:t> or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Modified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を区別できる</a:t>
            </a:r>
            <a:endParaRPr lang="en-US" altLang="ja-JP" sz="2800" dirty="0" smtClean="0"/>
          </a:p>
          <a:p>
            <a:pPr lvl="1"/>
            <a:r>
              <a:rPr kumimoji="1" lang="en-US" altLang="ja-JP" sz="2400" dirty="0" smtClean="0"/>
              <a:t>Highest </a:t>
            </a:r>
            <a:r>
              <a:rPr kumimoji="1" lang="en-US" altLang="ja-JP" sz="2400" dirty="0" err="1" smtClean="0"/>
              <a:t>pT</a:t>
            </a:r>
            <a:r>
              <a:rPr kumimoji="1" lang="en-US" altLang="ja-JP" sz="2400" dirty="0" smtClean="0"/>
              <a:t> distribution</a:t>
            </a:r>
          </a:p>
          <a:p>
            <a:pPr lvl="1"/>
            <a:r>
              <a:rPr lang="en-US" altLang="ja-JP" sz="2400" dirty="0" smtClean="0"/>
              <a:t>Number of b-jet distribution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2632092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CP asymmetries of </a:t>
            </a:r>
            <a:r>
              <a:rPr lang="en-US" altLang="ja-JP" b="1" dirty="0" err="1" smtClean="0">
                <a:solidFill>
                  <a:srgbClr val="0000FF"/>
                </a:solidFill>
              </a:rPr>
              <a:t>B</a:t>
            </a:r>
            <a:r>
              <a:rPr lang="en-US" altLang="ja-JP" b="1" dirty="0" err="1" smtClean="0">
                <a:solidFill>
                  <a:srgbClr val="0000FF"/>
                </a:solidFill>
                <a:sym typeface="Wingdings" pitchFamily="2" charset="2"/>
              </a:rPr>
              <a:t>φK</a:t>
            </a:r>
            <a:r>
              <a:rPr lang="en-US" altLang="ja-JP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en-US" altLang="ja-JP" b="1" dirty="0" smtClean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altLang="ja-JP" b="1" dirty="0" err="1" smtClean="0">
                <a:solidFill>
                  <a:srgbClr val="0000FF"/>
                </a:solidFill>
                <a:sym typeface="Wingdings" pitchFamily="2" charset="2"/>
              </a:rPr>
              <a:t>η’K</a:t>
            </a:r>
            <a:r>
              <a:rPr lang="en-US" altLang="ja-JP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endParaRPr kumimoji="1" lang="ja-JP" altLang="en-US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CP asymmetries of </a:t>
            </a:r>
            <a:r>
              <a:rPr lang="en-US" altLang="ja-JP" b="1" dirty="0" err="1" smtClean="0">
                <a:solidFill>
                  <a:srgbClr val="0000FF"/>
                </a:solidFill>
              </a:rPr>
              <a:t>B</a:t>
            </a:r>
            <a:r>
              <a:rPr lang="en-US" altLang="ja-JP" b="1" dirty="0" err="1" smtClean="0">
                <a:solidFill>
                  <a:srgbClr val="0000FF"/>
                </a:solidFill>
                <a:sym typeface="Wingdings" pitchFamily="2" charset="2"/>
              </a:rPr>
              <a:t>φK</a:t>
            </a:r>
            <a:r>
              <a:rPr lang="en-US" altLang="ja-JP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en-US" altLang="ja-JP" b="1" dirty="0" smtClean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altLang="ja-JP" b="1" dirty="0" err="1" smtClean="0">
                <a:solidFill>
                  <a:srgbClr val="0000FF"/>
                </a:solidFill>
                <a:sym typeface="Wingdings" pitchFamily="2" charset="2"/>
              </a:rPr>
              <a:t>η’K</a:t>
            </a:r>
            <a:r>
              <a:rPr lang="en-US" altLang="ja-JP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endParaRPr kumimoji="1" lang="ja-JP" altLang="en-US" b="1" baseline="-25000" dirty="0">
              <a:solidFill>
                <a:srgbClr val="0000FF"/>
              </a:solidFill>
            </a:endParaRPr>
          </a:p>
        </p:txBody>
      </p:sp>
      <p:pic>
        <p:nvPicPr>
          <p:cNvPr id="4" name="Picture 3" descr="\begin{align*}&#10;  \tilde{m}^2_{\bf 10} =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5023" y="1721996"/>
            <a:ext cx="665446" cy="267316"/>
          </a:xfrm>
          <a:prstGeom prst="rect">
            <a:avLst/>
          </a:prstGeom>
          <a:noFill/>
        </p:spPr>
      </p:pic>
      <p:grpSp>
        <p:nvGrpSpPr>
          <p:cNvPr id="2" name="グループ化 4"/>
          <p:cNvGrpSpPr/>
          <p:nvPr/>
        </p:nvGrpSpPr>
        <p:grpSpPr>
          <a:xfrm>
            <a:off x="3624414" y="1477020"/>
            <a:ext cx="1161900" cy="723546"/>
            <a:chOff x="7525969" y="2857496"/>
            <a:chExt cx="1161900" cy="723546"/>
          </a:xfrm>
        </p:grpSpPr>
        <p:pic>
          <p:nvPicPr>
            <p:cNvPr id="6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25969" y="2894465"/>
              <a:ext cx="1161900" cy="686577"/>
            </a:xfrm>
            <a:prstGeom prst="rect">
              <a:avLst/>
            </a:prstGeom>
            <a:noFill/>
          </p:spPr>
        </p:pic>
        <p:pic>
          <p:nvPicPr>
            <p:cNvPr id="7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4410" y="28574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8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01292" y="3068750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9" name="Picture 5" descr="\begin{align*}&#10;  \textcolor[rgb]{1,0,0}{m^2_3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18174" y="3294085"/>
              <a:ext cx="264068" cy="248224"/>
            </a:xfrm>
            <a:prstGeom prst="rect">
              <a:avLst/>
            </a:prstGeom>
            <a:noFill/>
          </p:spPr>
        </p:pic>
      </p:grpSp>
      <p:grpSp>
        <p:nvGrpSpPr>
          <p:cNvPr id="5" name="グループ化 35"/>
          <p:cNvGrpSpPr/>
          <p:nvPr/>
        </p:nvGrpSpPr>
        <p:grpSpPr>
          <a:xfrm>
            <a:off x="599007" y="1503413"/>
            <a:ext cx="1857356" cy="687987"/>
            <a:chOff x="5092423" y="3035931"/>
            <a:chExt cx="1731292" cy="687987"/>
          </a:xfrm>
        </p:grpSpPr>
        <p:pic>
          <p:nvPicPr>
            <p:cNvPr id="11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629" y="3037341"/>
              <a:ext cx="1109086" cy="686577"/>
            </a:xfrm>
            <a:prstGeom prst="rect">
              <a:avLst/>
            </a:prstGeom>
            <a:noFill/>
          </p:spPr>
        </p:pic>
        <p:pic>
          <p:nvPicPr>
            <p:cNvPr id="12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73070" y="3035931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13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37138" y="32485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14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54020" y="3475694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15" name="Picture 3" descr="\begin{align*}&#10;  \tilde{m}^2_{\bf \bar{5}}=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92423" y="3239796"/>
              <a:ext cx="565877" cy="288712"/>
            </a:xfrm>
            <a:prstGeom prst="rect">
              <a:avLst/>
            </a:prstGeom>
            <a:noFill/>
          </p:spPr>
        </p:pic>
      </p:grpSp>
      <p:sp>
        <p:nvSpPr>
          <p:cNvPr id="16" name="角丸四角形吹き出し 15"/>
          <p:cNvSpPr/>
          <p:nvPr/>
        </p:nvSpPr>
        <p:spPr>
          <a:xfrm>
            <a:off x="3313650" y="2191400"/>
            <a:ext cx="1329787" cy="428628"/>
          </a:xfrm>
          <a:prstGeom prst="wedgeRoundRectCallout">
            <a:avLst>
              <a:gd name="adj1" fmla="val -50737"/>
              <a:gd name="adj2" fmla="val -907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38"/>
          <p:cNvGrpSpPr/>
          <p:nvPr/>
        </p:nvGrpSpPr>
        <p:grpSpPr>
          <a:xfrm>
            <a:off x="1334431" y="2615781"/>
            <a:ext cx="7380973" cy="1225225"/>
            <a:chOff x="1334431" y="2996125"/>
            <a:chExt cx="7380973" cy="1225225"/>
          </a:xfrm>
        </p:grpSpPr>
        <p:grpSp>
          <p:nvGrpSpPr>
            <p:cNvPr id="17" name="グループ化 146"/>
            <p:cNvGrpSpPr/>
            <p:nvPr/>
          </p:nvGrpSpPr>
          <p:grpSpPr>
            <a:xfrm>
              <a:off x="4981602" y="2996125"/>
              <a:ext cx="3733802" cy="1225225"/>
              <a:chOff x="4981602" y="2996125"/>
              <a:chExt cx="3733802" cy="1225225"/>
            </a:xfrm>
          </p:grpSpPr>
          <p:pic>
            <p:nvPicPr>
              <p:cNvPr id="51" name="Picture 3" descr="\begin{align*}&#10;\begin{pmatrix}&#10;m^2&amp;\textcolor[rgb]{0.2,0.2,1}{\Delta m^2 \lambda^5}&amp;\textcolor[rgb]{0.2,0.2,1}{\Delta m^2 \lambda^3}\\&#10;\textcolor[rgb]{0.2,0.2,1}{\Delta m^2 \lambda^5}&amp;m^2&amp;\textcolor[rgb]{0.2,0.2,1}{\Delta m^2 \lambda^2}\\&#10;\textcolor[rgb]{0.2,0.2,1}{\Delta m^2 \lambda^3}&amp;\textcolor[rgb]{0.2,0.2,1}{\Delta m^2 \lambda^2}&amp;\textcolor[rgb]{1,0,0}{m^2_3}&#10;\end{pmatrix}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763587" y="3384351"/>
                <a:ext cx="2951817" cy="836999"/>
              </a:xfrm>
              <a:prstGeom prst="rect">
                <a:avLst/>
              </a:prstGeom>
              <a:noFill/>
            </p:spPr>
          </p:pic>
          <p:pic>
            <p:nvPicPr>
              <p:cNvPr id="52" name="Picture 2" descr="\begin{align*}&#10;\simeq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406397" y="3741541"/>
                <a:ext cx="214314" cy="137773"/>
              </a:xfrm>
              <a:prstGeom prst="rect">
                <a:avLst/>
              </a:prstGeom>
              <a:noFill/>
            </p:spPr>
          </p:pic>
          <p:pic>
            <p:nvPicPr>
              <p:cNvPr id="53" name="Picture 12" descr="\begin{align*}&#10;  (\Delta m^2 = (m^2 -\textcolor[rgb]{1,0,0}{m^2_3}))\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981602" y="2996125"/>
                <a:ext cx="1804976" cy="289999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グループ化 144"/>
            <p:cNvGrpSpPr/>
            <p:nvPr/>
          </p:nvGrpSpPr>
          <p:grpSpPr>
            <a:xfrm>
              <a:off x="1334431" y="3455789"/>
              <a:ext cx="3929088" cy="739110"/>
              <a:chOff x="1334431" y="3455789"/>
              <a:chExt cx="3929088" cy="739110"/>
            </a:xfrm>
          </p:grpSpPr>
          <p:grpSp>
            <p:nvGrpSpPr>
              <p:cNvPr id="19" name="グループ化 44"/>
              <p:cNvGrpSpPr/>
              <p:nvPr/>
            </p:nvGrpSpPr>
            <p:grpSpPr>
              <a:xfrm>
                <a:off x="1691619" y="3455789"/>
                <a:ext cx="3571900" cy="739110"/>
                <a:chOff x="3590918" y="4714884"/>
                <a:chExt cx="3838602" cy="739110"/>
              </a:xfrm>
            </p:grpSpPr>
            <p:pic>
              <p:nvPicPr>
                <p:cNvPr id="44" name="Picture 3" descr="\begin{align*}&#10;  \begin{pmatrix}&#10;  1 &amp; \lambda &amp; \lambda^3 \\&#10;  \lambda &amp; 1 &amp;\lambda^2 \\&#10;  \lambda^3 &amp; \lambda^2 &amp; 1  \end{pmatrix}&#10;\end{align*}&#10;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148397" y="4714884"/>
                  <a:ext cx="1281123" cy="73911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0" name="グループ化 38"/>
                <p:cNvGrpSpPr/>
                <p:nvPr/>
              </p:nvGrpSpPr>
              <p:grpSpPr>
                <a:xfrm>
                  <a:off x="4929190" y="4714884"/>
                  <a:ext cx="1180950" cy="723546"/>
                  <a:chOff x="7525969" y="2857496"/>
                  <a:chExt cx="1161900" cy="723546"/>
                </a:xfrm>
              </p:grpSpPr>
              <p:pic>
                <p:nvPicPr>
                  <p:cNvPr id="47" name="Picture 17" descr="\begin{align*}&#10;  \begin{pmatrix}&#10;  ~~~~&amp;&amp;\\&#10;  &amp;~~~~&amp;\\&#10;  &amp;&amp;~~~~&#10;  \end{pmatrix}&#10;\end{align*}&#10;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7525969" y="2894465"/>
                    <a:ext cx="1161900" cy="68657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Picture 4" descr="\begin{align*}&#10;  m^2&#10;\end{align*}&#10;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7684410" y="2857496"/>
                    <a:ext cx="264068" cy="19541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9" name="Picture 4" descr="\begin{align*}&#10;  m^2&#10;\end{align*}&#10;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8001292" y="3068750"/>
                    <a:ext cx="264068" cy="19541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" name="Picture 5" descr="\begin{align*}&#10;  \textcolor[rgb]{1,0,0}{m^2_3}&#10;\end{align*}&#10;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318174" y="3294085"/>
                    <a:ext cx="264068" cy="248224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6" name="Picture 3" descr="\begin{align*}&#10;  \begin{pmatrix}&#10;  1 &amp; \lambda &amp; \lambda^3 \\&#10;  \lambda &amp; 1 &amp;\lambda^2 \\&#10;  \lambda^3 &amp; \lambda^2 &amp; 1  \end{pmatrix}&#10;\end{align*}&#10;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590918" y="4714884"/>
                  <a:ext cx="1281123" cy="73911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3" name="Picture 2" descr="\begin{align*}&#10;\simeq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334431" y="3766271"/>
                <a:ext cx="214314" cy="13777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5" name="正方形/長方形 54"/>
          <p:cNvSpPr/>
          <p:nvPr/>
        </p:nvSpPr>
        <p:spPr>
          <a:xfrm>
            <a:off x="2714612" y="3905912"/>
            <a:ext cx="250033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320843" y="397735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と仮定</a:t>
            </a:r>
            <a:endParaRPr kumimoji="1" lang="ja-JP" altLang="en-US" dirty="0"/>
          </a:p>
        </p:txBody>
      </p:sp>
      <p:pic>
        <p:nvPicPr>
          <p:cNvPr id="235522" name="Picture 2" descr="\begin{align*}&#10;  \textcolor[rgb]{1,0,0}{q},\,u^c_R,\,e^c_R&#10;\end{align*}&#10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2287231"/>
            <a:ext cx="1071570" cy="261359"/>
          </a:xfrm>
          <a:prstGeom prst="rect">
            <a:avLst/>
          </a:prstGeom>
          <a:noFill/>
        </p:spPr>
      </p:pic>
      <p:grpSp>
        <p:nvGrpSpPr>
          <p:cNvPr id="24" name="グループ化 73"/>
          <p:cNvGrpSpPr/>
          <p:nvPr/>
        </p:nvGrpSpPr>
        <p:grpSpPr>
          <a:xfrm>
            <a:off x="6072199" y="1513768"/>
            <a:ext cx="2571767" cy="963384"/>
            <a:chOff x="5929322" y="1650411"/>
            <a:chExt cx="2710539" cy="1027462"/>
          </a:xfrm>
        </p:grpSpPr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6125269" y="2560461"/>
              <a:ext cx="4728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kumimoji="1" lang="ja-JP" altLang="en-US" kern="1200">
                <a:solidFill>
                  <a:prstClr val="black"/>
                </a:solidFill>
                <a:latin typeface="Century Schoolbook"/>
                <a:ea typeface="ＭＳ Ｐ明朝"/>
                <a:cs typeface="+mn-cs"/>
              </a:endParaRPr>
            </a:p>
          </p:txBody>
        </p:sp>
        <p:sp>
          <p:nvSpPr>
            <p:cNvPr id="22" name="Line 103"/>
            <p:cNvSpPr>
              <a:spLocks noChangeShapeType="1"/>
            </p:cNvSpPr>
            <p:nvPr/>
          </p:nvSpPr>
          <p:spPr bwMode="auto">
            <a:xfrm>
              <a:off x="7843487" y="2560461"/>
              <a:ext cx="4728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kumimoji="1" lang="ja-JP" altLang="en-US" kern="1200">
                <a:solidFill>
                  <a:prstClr val="black"/>
                </a:solidFill>
                <a:latin typeface="Century Schoolbook"/>
                <a:ea typeface="ＭＳ Ｐ明朝"/>
                <a:cs typeface="+mn-cs"/>
              </a:endParaRPr>
            </a:p>
          </p:txBody>
        </p:sp>
        <p:sp>
          <p:nvSpPr>
            <p:cNvPr id="23" name="Line 104"/>
            <p:cNvSpPr>
              <a:spLocks noChangeShapeType="1"/>
            </p:cNvSpPr>
            <p:nvPr/>
          </p:nvSpPr>
          <p:spPr bwMode="auto">
            <a:xfrm>
              <a:off x="6412471" y="2560461"/>
              <a:ext cx="15955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kumimoji="1" lang="ja-JP" altLang="en-US" kern="1200">
                <a:solidFill>
                  <a:prstClr val="black"/>
                </a:solidFill>
                <a:latin typeface="Century Schoolbook"/>
                <a:ea typeface="ＭＳ Ｐ明朝"/>
                <a:cs typeface="+mn-cs"/>
              </a:endParaRPr>
            </a:p>
          </p:txBody>
        </p: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7132739" y="2480405"/>
              <a:ext cx="126342" cy="197468"/>
              <a:chOff x="4830" y="1661"/>
              <a:chExt cx="91" cy="91"/>
            </a:xfrm>
          </p:grpSpPr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>
                <a:off x="4830" y="1662"/>
                <a:ext cx="91" cy="9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 flipH="1">
                <a:off x="4830" y="1661"/>
                <a:ext cx="91" cy="9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</p:grpSp>
        <p:grpSp>
          <p:nvGrpSpPr>
            <p:cNvPr id="26" name="グループ化 30"/>
            <p:cNvGrpSpPr/>
            <p:nvPr/>
          </p:nvGrpSpPr>
          <p:grpSpPr>
            <a:xfrm>
              <a:off x="6465866" y="1759910"/>
              <a:ext cx="1546059" cy="800552"/>
              <a:chOff x="1349375" y="2887663"/>
              <a:chExt cx="1384300" cy="585787"/>
            </a:xfrm>
            <a:noFill/>
          </p:grpSpPr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 rot="21418483">
                <a:off x="1349375" y="2887663"/>
                <a:ext cx="717550" cy="585787"/>
              </a:xfrm>
              <a:custGeom>
                <a:avLst/>
                <a:gdLst>
                  <a:gd name="T0" fmla="*/ 0 w 635"/>
                  <a:gd name="T1" fmla="*/ 454 h 454"/>
                  <a:gd name="T2" fmla="*/ 46 w 635"/>
                  <a:gd name="T3" fmla="*/ 317 h 454"/>
                  <a:gd name="T4" fmla="*/ 136 w 635"/>
                  <a:gd name="T5" fmla="*/ 181 h 454"/>
                  <a:gd name="T6" fmla="*/ 318 w 635"/>
                  <a:gd name="T7" fmla="*/ 45 h 454"/>
                  <a:gd name="T8" fmla="*/ 635 w 635"/>
                  <a:gd name="T9" fmla="*/ 0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5"/>
                  <a:gd name="T16" fmla="*/ 0 h 454"/>
                  <a:gd name="T17" fmla="*/ 635 w 635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5" h="454">
                    <a:moveTo>
                      <a:pt x="0" y="454"/>
                    </a:moveTo>
                    <a:cubicBezTo>
                      <a:pt x="11" y="408"/>
                      <a:pt x="23" y="362"/>
                      <a:pt x="46" y="317"/>
                    </a:cubicBezTo>
                    <a:cubicBezTo>
                      <a:pt x="69" y="272"/>
                      <a:pt x="91" y="226"/>
                      <a:pt x="136" y="181"/>
                    </a:cubicBezTo>
                    <a:cubicBezTo>
                      <a:pt x="181" y="136"/>
                      <a:pt x="235" y="75"/>
                      <a:pt x="318" y="45"/>
                    </a:cubicBezTo>
                    <a:cubicBezTo>
                      <a:pt x="401" y="15"/>
                      <a:pt x="518" y="7"/>
                      <a:pt x="635" y="0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 rot="181517" flipH="1">
                <a:off x="2017713" y="2887663"/>
                <a:ext cx="715962" cy="585787"/>
              </a:xfrm>
              <a:custGeom>
                <a:avLst/>
                <a:gdLst>
                  <a:gd name="T0" fmla="*/ 0 w 635"/>
                  <a:gd name="T1" fmla="*/ 454 h 454"/>
                  <a:gd name="T2" fmla="*/ 46 w 635"/>
                  <a:gd name="T3" fmla="*/ 317 h 454"/>
                  <a:gd name="T4" fmla="*/ 136 w 635"/>
                  <a:gd name="T5" fmla="*/ 181 h 454"/>
                  <a:gd name="T6" fmla="*/ 318 w 635"/>
                  <a:gd name="T7" fmla="*/ 45 h 454"/>
                  <a:gd name="T8" fmla="*/ 635 w 635"/>
                  <a:gd name="T9" fmla="*/ 0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5"/>
                  <a:gd name="T16" fmla="*/ 0 h 454"/>
                  <a:gd name="T17" fmla="*/ 635 w 635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5" h="454">
                    <a:moveTo>
                      <a:pt x="0" y="454"/>
                    </a:moveTo>
                    <a:cubicBezTo>
                      <a:pt x="11" y="408"/>
                      <a:pt x="23" y="362"/>
                      <a:pt x="46" y="317"/>
                    </a:cubicBezTo>
                    <a:cubicBezTo>
                      <a:pt x="69" y="272"/>
                      <a:pt x="91" y="226"/>
                      <a:pt x="136" y="181"/>
                    </a:cubicBezTo>
                    <a:cubicBezTo>
                      <a:pt x="181" y="136"/>
                      <a:pt x="235" y="75"/>
                      <a:pt x="318" y="45"/>
                    </a:cubicBezTo>
                    <a:cubicBezTo>
                      <a:pt x="401" y="15"/>
                      <a:pt x="518" y="7"/>
                      <a:pt x="635" y="0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</p:grpSp>
        <p:pic>
          <p:nvPicPr>
            <p:cNvPr id="235523" name="Picture 3" descr="\begin{align*}&#10;  \textcolor[rgb]{1,0,0}{b}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929322" y="2346384"/>
              <a:ext cx="142875" cy="276225"/>
            </a:xfrm>
            <a:prstGeom prst="rect">
              <a:avLst/>
            </a:prstGeom>
            <a:noFill/>
          </p:spPr>
        </p:pic>
        <p:pic>
          <p:nvPicPr>
            <p:cNvPr id="235525" name="Picture 5" descr="\begin{align*}&#10;  \textcolor[rgb]{1,0,0}{s}&#10;\end{align*}&#10;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358214" y="2451159"/>
              <a:ext cx="152400" cy="171450"/>
            </a:xfrm>
            <a:prstGeom prst="rect">
              <a:avLst/>
            </a:prstGeom>
            <a:noFill/>
          </p:spPr>
        </p:pic>
        <p:sp>
          <p:nvSpPr>
            <p:cNvPr id="64" name="Freeform 89"/>
            <p:cNvSpPr>
              <a:spLocks/>
            </p:cNvSpPr>
            <p:nvPr/>
          </p:nvSpPr>
          <p:spPr bwMode="auto">
            <a:xfrm rot="3054117">
              <a:off x="8099804" y="1399380"/>
              <a:ext cx="289025" cy="791088"/>
            </a:xfrm>
            <a:custGeom>
              <a:avLst/>
              <a:gdLst>
                <a:gd name="T0" fmla="*/ 209 w 326"/>
                <a:gd name="T1" fmla="*/ 0 h 826"/>
                <a:gd name="T2" fmla="*/ 141 w 326"/>
                <a:gd name="T3" fmla="*/ 17 h 826"/>
                <a:gd name="T4" fmla="*/ 73 w 326"/>
                <a:gd name="T5" fmla="*/ 119 h 826"/>
                <a:gd name="T6" fmla="*/ 65 w 326"/>
                <a:gd name="T7" fmla="*/ 144 h 826"/>
                <a:gd name="T8" fmla="*/ 73 w 326"/>
                <a:gd name="T9" fmla="*/ 212 h 826"/>
                <a:gd name="T10" fmla="*/ 175 w 326"/>
                <a:gd name="T11" fmla="*/ 238 h 826"/>
                <a:gd name="T12" fmla="*/ 234 w 326"/>
                <a:gd name="T13" fmla="*/ 229 h 826"/>
                <a:gd name="T14" fmla="*/ 243 w 326"/>
                <a:gd name="T15" fmla="*/ 153 h 826"/>
                <a:gd name="T16" fmla="*/ 217 w 326"/>
                <a:gd name="T17" fmla="*/ 144 h 826"/>
                <a:gd name="T18" fmla="*/ 107 w 326"/>
                <a:gd name="T19" fmla="*/ 161 h 826"/>
                <a:gd name="T20" fmla="*/ 48 w 326"/>
                <a:gd name="T21" fmla="*/ 229 h 826"/>
                <a:gd name="T22" fmla="*/ 23 w 326"/>
                <a:gd name="T23" fmla="*/ 305 h 826"/>
                <a:gd name="T24" fmla="*/ 31 w 326"/>
                <a:gd name="T25" fmla="*/ 331 h 826"/>
                <a:gd name="T26" fmla="*/ 116 w 326"/>
                <a:gd name="T27" fmla="*/ 356 h 826"/>
                <a:gd name="T28" fmla="*/ 260 w 326"/>
                <a:gd name="T29" fmla="*/ 305 h 826"/>
                <a:gd name="T30" fmla="*/ 234 w 326"/>
                <a:gd name="T31" fmla="*/ 288 h 826"/>
                <a:gd name="T32" fmla="*/ 90 w 326"/>
                <a:gd name="T33" fmla="*/ 331 h 826"/>
                <a:gd name="T34" fmla="*/ 90 w 326"/>
                <a:gd name="T35" fmla="*/ 432 h 826"/>
                <a:gd name="T36" fmla="*/ 141 w 326"/>
                <a:gd name="T37" fmla="*/ 449 h 826"/>
                <a:gd name="T38" fmla="*/ 226 w 326"/>
                <a:gd name="T39" fmla="*/ 483 h 826"/>
                <a:gd name="T40" fmla="*/ 201 w 326"/>
                <a:gd name="T41" fmla="*/ 449 h 826"/>
                <a:gd name="T42" fmla="*/ 73 w 326"/>
                <a:gd name="T43" fmla="*/ 517 h 826"/>
                <a:gd name="T44" fmla="*/ 82 w 326"/>
                <a:gd name="T45" fmla="*/ 576 h 826"/>
                <a:gd name="T46" fmla="*/ 192 w 326"/>
                <a:gd name="T47" fmla="*/ 644 h 826"/>
                <a:gd name="T48" fmla="*/ 277 w 326"/>
                <a:gd name="T49" fmla="*/ 636 h 826"/>
                <a:gd name="T50" fmla="*/ 243 w 326"/>
                <a:gd name="T51" fmla="*/ 576 h 826"/>
                <a:gd name="T52" fmla="*/ 133 w 326"/>
                <a:gd name="T53" fmla="*/ 585 h 826"/>
                <a:gd name="T54" fmla="*/ 99 w 326"/>
                <a:gd name="T55" fmla="*/ 636 h 826"/>
                <a:gd name="T56" fmla="*/ 158 w 326"/>
                <a:gd name="T57" fmla="*/ 822 h 826"/>
                <a:gd name="T58" fmla="*/ 226 w 326"/>
                <a:gd name="T59" fmla="*/ 822 h 8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6"/>
                <a:gd name="T91" fmla="*/ 0 h 826"/>
                <a:gd name="T92" fmla="*/ 326 w 326"/>
                <a:gd name="T93" fmla="*/ 826 h 8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6" h="826">
                  <a:moveTo>
                    <a:pt x="209" y="0"/>
                  </a:moveTo>
                  <a:cubicBezTo>
                    <a:pt x="208" y="0"/>
                    <a:pt x="149" y="12"/>
                    <a:pt x="141" y="17"/>
                  </a:cubicBezTo>
                  <a:cubicBezTo>
                    <a:pt x="105" y="41"/>
                    <a:pt x="96" y="86"/>
                    <a:pt x="73" y="119"/>
                  </a:cubicBezTo>
                  <a:cubicBezTo>
                    <a:pt x="70" y="127"/>
                    <a:pt x="65" y="135"/>
                    <a:pt x="65" y="144"/>
                  </a:cubicBezTo>
                  <a:cubicBezTo>
                    <a:pt x="65" y="167"/>
                    <a:pt x="60" y="193"/>
                    <a:pt x="73" y="212"/>
                  </a:cubicBezTo>
                  <a:cubicBezTo>
                    <a:pt x="75" y="215"/>
                    <a:pt x="153" y="230"/>
                    <a:pt x="175" y="238"/>
                  </a:cubicBezTo>
                  <a:cubicBezTo>
                    <a:pt x="195" y="235"/>
                    <a:pt x="216" y="237"/>
                    <a:pt x="234" y="229"/>
                  </a:cubicBezTo>
                  <a:cubicBezTo>
                    <a:pt x="261" y="217"/>
                    <a:pt x="251" y="168"/>
                    <a:pt x="243" y="153"/>
                  </a:cubicBezTo>
                  <a:cubicBezTo>
                    <a:pt x="238" y="145"/>
                    <a:pt x="226" y="147"/>
                    <a:pt x="217" y="144"/>
                  </a:cubicBezTo>
                  <a:cubicBezTo>
                    <a:pt x="180" y="148"/>
                    <a:pt x="133" y="135"/>
                    <a:pt x="107" y="161"/>
                  </a:cubicBezTo>
                  <a:cubicBezTo>
                    <a:pt x="0" y="266"/>
                    <a:pt x="123" y="178"/>
                    <a:pt x="48" y="229"/>
                  </a:cubicBezTo>
                  <a:cubicBezTo>
                    <a:pt x="40" y="255"/>
                    <a:pt x="31" y="280"/>
                    <a:pt x="23" y="305"/>
                  </a:cubicBezTo>
                  <a:cubicBezTo>
                    <a:pt x="26" y="314"/>
                    <a:pt x="25" y="325"/>
                    <a:pt x="31" y="331"/>
                  </a:cubicBezTo>
                  <a:cubicBezTo>
                    <a:pt x="38" y="338"/>
                    <a:pt x="106" y="354"/>
                    <a:pt x="116" y="356"/>
                  </a:cubicBezTo>
                  <a:cubicBezTo>
                    <a:pt x="163" y="354"/>
                    <a:pt x="312" y="396"/>
                    <a:pt x="260" y="305"/>
                  </a:cubicBezTo>
                  <a:cubicBezTo>
                    <a:pt x="255" y="296"/>
                    <a:pt x="243" y="294"/>
                    <a:pt x="234" y="288"/>
                  </a:cubicBezTo>
                  <a:cubicBezTo>
                    <a:pt x="166" y="294"/>
                    <a:pt x="124" y="278"/>
                    <a:pt x="90" y="331"/>
                  </a:cubicBezTo>
                  <a:cubicBezTo>
                    <a:pt x="79" y="364"/>
                    <a:pt x="66" y="394"/>
                    <a:pt x="90" y="432"/>
                  </a:cubicBezTo>
                  <a:cubicBezTo>
                    <a:pt x="100" y="447"/>
                    <a:pt x="141" y="449"/>
                    <a:pt x="141" y="449"/>
                  </a:cubicBezTo>
                  <a:cubicBezTo>
                    <a:pt x="169" y="467"/>
                    <a:pt x="195" y="473"/>
                    <a:pt x="226" y="483"/>
                  </a:cubicBezTo>
                  <a:cubicBezTo>
                    <a:pt x="285" y="464"/>
                    <a:pt x="224" y="457"/>
                    <a:pt x="201" y="449"/>
                  </a:cubicBezTo>
                  <a:cubicBezTo>
                    <a:pt x="127" y="458"/>
                    <a:pt x="98" y="448"/>
                    <a:pt x="73" y="517"/>
                  </a:cubicBezTo>
                  <a:cubicBezTo>
                    <a:pt x="76" y="537"/>
                    <a:pt x="75" y="558"/>
                    <a:pt x="82" y="576"/>
                  </a:cubicBezTo>
                  <a:cubicBezTo>
                    <a:pt x="93" y="603"/>
                    <a:pt x="166" y="627"/>
                    <a:pt x="192" y="644"/>
                  </a:cubicBezTo>
                  <a:cubicBezTo>
                    <a:pt x="220" y="641"/>
                    <a:pt x="255" y="653"/>
                    <a:pt x="277" y="636"/>
                  </a:cubicBezTo>
                  <a:cubicBezTo>
                    <a:pt x="326" y="598"/>
                    <a:pt x="254" y="580"/>
                    <a:pt x="243" y="576"/>
                  </a:cubicBezTo>
                  <a:cubicBezTo>
                    <a:pt x="206" y="579"/>
                    <a:pt x="167" y="571"/>
                    <a:pt x="133" y="585"/>
                  </a:cubicBezTo>
                  <a:cubicBezTo>
                    <a:pt x="114" y="593"/>
                    <a:pt x="99" y="636"/>
                    <a:pt x="99" y="636"/>
                  </a:cubicBezTo>
                  <a:cubicBezTo>
                    <a:pt x="101" y="665"/>
                    <a:pt x="83" y="808"/>
                    <a:pt x="158" y="822"/>
                  </a:cubicBezTo>
                  <a:cubicBezTo>
                    <a:pt x="180" y="826"/>
                    <a:pt x="203" y="822"/>
                    <a:pt x="226" y="82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35526" name="Picture 6" descr="\begin{align*}&#10;  \textcolor[rgb]{1,0,0}{\tilde b_L}&#10;\end{align*}&#10;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715140" y="2122543"/>
              <a:ext cx="293690" cy="357190"/>
            </a:xfrm>
            <a:prstGeom prst="rect">
              <a:avLst/>
            </a:prstGeom>
            <a:noFill/>
          </p:spPr>
        </p:pic>
        <p:pic>
          <p:nvPicPr>
            <p:cNvPr id="235527" name="Picture 7" descr="\begin{align*}&#10;  \textcolor[rgb]{1,0,0}{\tilde s_L}&#10;\end{align*}&#10;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29521" y="2193981"/>
              <a:ext cx="319370" cy="285752"/>
            </a:xfrm>
            <a:prstGeom prst="rect">
              <a:avLst/>
            </a:prstGeom>
            <a:noFill/>
          </p:spPr>
        </p:pic>
      </p:grpSp>
      <p:sp>
        <p:nvSpPr>
          <p:cNvPr id="67" name="角丸四角形 66"/>
          <p:cNvSpPr/>
          <p:nvPr/>
        </p:nvSpPr>
        <p:spPr>
          <a:xfrm>
            <a:off x="6786578" y="3477284"/>
            <a:ext cx="1000132" cy="35719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7358081" y="2500306"/>
            <a:ext cx="285753" cy="1000132"/>
          </a:xfrm>
          <a:custGeom>
            <a:avLst/>
            <a:gdLst>
              <a:gd name="connsiteX0" fmla="*/ 255639 w 455561"/>
              <a:gd name="connsiteY0" fmla="*/ 953729 h 953729"/>
              <a:gd name="connsiteX1" fmla="*/ 412955 w 455561"/>
              <a:gd name="connsiteY1" fmla="*/ 501445 h 953729"/>
              <a:gd name="connsiteX2" fmla="*/ 0 w 455561"/>
              <a:gd name="connsiteY2" fmla="*/ 0 h 95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561" h="953729">
                <a:moveTo>
                  <a:pt x="255639" y="953729"/>
                </a:moveTo>
                <a:cubicBezTo>
                  <a:pt x="355600" y="807064"/>
                  <a:pt x="455561" y="660400"/>
                  <a:pt x="412955" y="501445"/>
                </a:cubicBezTo>
                <a:cubicBezTo>
                  <a:pt x="370349" y="342490"/>
                  <a:pt x="185174" y="171245"/>
                  <a:pt x="0" y="0"/>
                </a:cubicBezTo>
              </a:path>
            </a:pathLst>
          </a:cu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57158" y="905516"/>
            <a:ext cx="778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クォークセクターの</a:t>
            </a:r>
            <a:r>
              <a:rPr kumimoji="1" lang="en-US" altLang="ja-JP" sz="2000" b="1" dirty="0" smtClean="0"/>
              <a:t>FCNC</a:t>
            </a:r>
            <a:r>
              <a:rPr kumimoji="1" lang="ja-JP" altLang="en-US" sz="2000" b="1" dirty="0" smtClean="0"/>
              <a:t>もレプトンのときと同じように考えることができる</a:t>
            </a:r>
            <a:endParaRPr kumimoji="1" lang="ja-JP" altLang="en-US" sz="2000" b="1" dirty="0"/>
          </a:p>
        </p:txBody>
      </p:sp>
      <p:grpSp>
        <p:nvGrpSpPr>
          <p:cNvPr id="27" name="グループ化 71"/>
          <p:cNvGrpSpPr/>
          <p:nvPr/>
        </p:nvGrpSpPr>
        <p:grpSpPr>
          <a:xfrm>
            <a:off x="428596" y="2405714"/>
            <a:ext cx="2714644" cy="500066"/>
            <a:chOff x="428596" y="2714620"/>
            <a:chExt cx="2714644" cy="500066"/>
          </a:xfrm>
        </p:grpSpPr>
        <p:cxnSp>
          <p:nvCxnSpPr>
            <p:cNvPr id="38" name="直線矢印コネクタ 37"/>
            <p:cNvCxnSpPr/>
            <p:nvPr/>
          </p:nvCxnSpPr>
          <p:spPr>
            <a:xfrm>
              <a:off x="1120117" y="2955723"/>
              <a:ext cx="428628" cy="1588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5528" name="Picture 8" descr="\begin{align*}&#10;  \textcolor[rgb]{1,0,0}{m^2_{\tilde d_L}}&#10;\end{align*}&#10;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28596" y="2714620"/>
              <a:ext cx="603528" cy="500066"/>
            </a:xfrm>
            <a:prstGeom prst="rect">
              <a:avLst/>
            </a:prstGeom>
            <a:noFill/>
          </p:spPr>
        </p:pic>
        <p:pic>
          <p:nvPicPr>
            <p:cNvPr id="235529" name="Picture 9" descr="\begin{align*}&#10;  V^\dagger_{d_L} m^2_{\tilde d_L} V_{d_L}&#10;\end{align*}&#10;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714480" y="2778914"/>
              <a:ext cx="1428760" cy="435772"/>
            </a:xfrm>
            <a:prstGeom prst="rect">
              <a:avLst/>
            </a:prstGeom>
            <a:noFill/>
          </p:spPr>
        </p:pic>
      </p:grpSp>
      <p:pic>
        <p:nvPicPr>
          <p:cNvPr id="235530" name="Picture 10" descr="\begin{align*}&#10;  V_{d_L} \simeq V_{CKM}&#10;\end{align*}&#10;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488" y="4048788"/>
            <a:ext cx="1500198" cy="252188"/>
          </a:xfrm>
          <a:prstGeom prst="rect">
            <a:avLst/>
          </a:prstGeom>
          <a:noFill/>
        </p:spPr>
      </p:pic>
      <p:sp>
        <p:nvSpPr>
          <p:cNvPr id="75" name="正方形/長方形 74"/>
          <p:cNvSpPr/>
          <p:nvPr/>
        </p:nvSpPr>
        <p:spPr>
          <a:xfrm>
            <a:off x="357158" y="4977482"/>
            <a:ext cx="5072098" cy="857256"/>
          </a:xfrm>
          <a:prstGeom prst="rect">
            <a:avLst/>
          </a:prstGeom>
          <a:solidFill>
            <a:srgbClr val="B6EA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5643570" y="4977482"/>
            <a:ext cx="1857388" cy="857256"/>
          </a:xfrm>
          <a:prstGeom prst="rect">
            <a:avLst/>
          </a:prstGeom>
          <a:solidFill>
            <a:srgbClr val="B6EA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7" name="Picture 3" descr="\begin{align*}&#10; (m^2_{\tilde d_L})_{ij} \simeq 3(V_{CKM}^*)_{3i} (V_{CKM})_{3j} \frac{Y_t^2}{(4\pi)^2}(3m_0^2+A_0^2) \log \frac{\Lambda^2}{M^2_{\rm SUSY}}&#10;\end{align*}&#10;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28596" y="5191796"/>
            <a:ext cx="4857783" cy="515600"/>
          </a:xfrm>
          <a:prstGeom prst="rect">
            <a:avLst/>
          </a:prstGeom>
          <a:noFill/>
        </p:spPr>
      </p:pic>
      <p:pic>
        <p:nvPicPr>
          <p:cNvPr id="79" name="Picture 6" descr="\begin{align*}&#10; \frac{(m^2_{\tilde d_L})_{23}}{\tilde m^2_{\tilde d}} \simeq \lambda^2&#10;\end{align*}&#10;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15008" y="5048920"/>
            <a:ext cx="1500198" cy="750099"/>
          </a:xfrm>
          <a:prstGeom prst="rect">
            <a:avLst/>
          </a:prstGeom>
          <a:noFill/>
        </p:spPr>
      </p:pic>
      <p:sp>
        <p:nvSpPr>
          <p:cNvPr id="81" name="テキスト ボックス 80"/>
          <p:cNvSpPr txBox="1"/>
          <p:nvPr/>
        </p:nvSpPr>
        <p:spPr>
          <a:xfrm>
            <a:off x="285720" y="4620292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mSUGRA</a:t>
            </a:r>
            <a:r>
              <a:rPr kumimoji="1" lang="ja-JP" altLang="en-US" sz="2000" b="1" dirty="0" smtClean="0"/>
              <a:t>の場合：</a:t>
            </a:r>
            <a:endParaRPr kumimoji="1" lang="ja-JP" altLang="en-US" sz="2000" b="1" dirty="0"/>
          </a:p>
        </p:txBody>
      </p:sp>
      <p:grpSp>
        <p:nvGrpSpPr>
          <p:cNvPr id="28" name="グループ化 70"/>
          <p:cNvGrpSpPr/>
          <p:nvPr/>
        </p:nvGrpSpPr>
        <p:grpSpPr>
          <a:xfrm>
            <a:off x="-32" y="3548722"/>
            <a:ext cx="2736647" cy="922200"/>
            <a:chOff x="-32" y="3548722"/>
            <a:chExt cx="2736647" cy="922200"/>
          </a:xfrm>
        </p:grpSpPr>
        <p:sp>
          <p:nvSpPr>
            <p:cNvPr id="105" name="テキスト ボックス 104"/>
            <p:cNvSpPr txBox="1"/>
            <p:nvPr/>
          </p:nvSpPr>
          <p:spPr>
            <a:xfrm>
              <a:off x="-32" y="3763036"/>
              <a:ext cx="27366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KM</a:t>
              </a:r>
              <a:r>
                <a:rPr kumimoji="1"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位相と</a:t>
              </a:r>
              <a:endParaRPr kumimoji="1"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  <a:p>
              <a:r>
                <a:rPr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独立な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CP</a:t>
              </a:r>
              <a:r>
                <a:rPr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位相をもつ！</a:t>
              </a:r>
              <a:endParaRPr kumimoji="1" lang="ja-JP" altLang="en-US" sz="2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93" name="直線矢印コネクタ 92"/>
            <p:cNvCxnSpPr/>
            <p:nvPr/>
          </p:nvCxnSpPr>
          <p:spPr>
            <a:xfrm flipV="1">
              <a:off x="1285852" y="3548722"/>
              <a:ext cx="500066" cy="3571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矢印コネクタ 93"/>
            <p:cNvCxnSpPr/>
            <p:nvPr/>
          </p:nvCxnSpPr>
          <p:spPr>
            <a:xfrm flipV="1">
              <a:off x="1285852" y="3763036"/>
              <a:ext cx="500066" cy="2143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矢印コネクタ 94"/>
            <p:cNvCxnSpPr/>
            <p:nvPr/>
          </p:nvCxnSpPr>
          <p:spPr>
            <a:xfrm flipV="1">
              <a:off x="1285852" y="3763036"/>
              <a:ext cx="857256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左右矢印 111"/>
          <p:cNvSpPr/>
          <p:nvPr/>
        </p:nvSpPr>
        <p:spPr>
          <a:xfrm rot="5400000">
            <a:off x="6393669" y="4441698"/>
            <a:ext cx="1357320" cy="285752"/>
          </a:xfrm>
          <a:prstGeom prst="leftRightArrow">
            <a:avLst>
              <a:gd name="adj1" fmla="val 50000"/>
              <a:gd name="adj2" fmla="val 6651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186877" y="4263102"/>
            <a:ext cx="1885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7030A0"/>
                </a:solidFill>
              </a:rPr>
              <a:t>同じオーダー</a:t>
            </a:r>
            <a:endParaRPr kumimoji="1" lang="en-US" altLang="ja-JP" sz="2000" b="1" dirty="0" smtClean="0">
              <a:solidFill>
                <a:srgbClr val="7030A0"/>
              </a:solidFill>
            </a:endParaRPr>
          </a:p>
          <a:p>
            <a:r>
              <a:rPr lang="ja-JP" altLang="en-US" sz="2000" b="1" dirty="0" smtClean="0">
                <a:solidFill>
                  <a:srgbClr val="7030A0"/>
                </a:solidFill>
              </a:rPr>
              <a:t>区別できない？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81" grpId="0"/>
      <p:bldP spid="112" grpId="0" animBg="1"/>
      <p:bldP spid="8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CP asymmetries of </a:t>
            </a:r>
            <a:r>
              <a:rPr lang="en-US" altLang="ja-JP" b="1" dirty="0" err="1" smtClean="0">
                <a:solidFill>
                  <a:srgbClr val="0000FF"/>
                </a:solidFill>
              </a:rPr>
              <a:t>B</a:t>
            </a:r>
            <a:r>
              <a:rPr lang="en-US" altLang="ja-JP" b="1" dirty="0" err="1" smtClean="0">
                <a:solidFill>
                  <a:srgbClr val="0000FF"/>
                </a:solidFill>
                <a:sym typeface="Wingdings" pitchFamily="2" charset="2"/>
              </a:rPr>
              <a:t>φK</a:t>
            </a:r>
            <a:r>
              <a:rPr lang="en-US" altLang="ja-JP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en-US" altLang="ja-JP" b="1" dirty="0" smtClean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altLang="ja-JP" b="1" dirty="0" err="1" smtClean="0">
                <a:solidFill>
                  <a:srgbClr val="0000FF"/>
                </a:solidFill>
                <a:sym typeface="Wingdings" pitchFamily="2" charset="2"/>
              </a:rPr>
              <a:t>η’K</a:t>
            </a:r>
            <a:r>
              <a:rPr lang="en-US" altLang="ja-JP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endParaRPr kumimoji="1" lang="ja-JP" altLang="en-US" b="1" baseline="-25000" dirty="0">
              <a:solidFill>
                <a:srgbClr val="0000FF"/>
              </a:solidFill>
            </a:endParaRPr>
          </a:p>
        </p:txBody>
      </p:sp>
      <p:pic>
        <p:nvPicPr>
          <p:cNvPr id="4" name="Picture 3" descr="\begin{align*}&#10;  \tilde{m}^2_{\bf 10} =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5023" y="1721996"/>
            <a:ext cx="665446" cy="267316"/>
          </a:xfrm>
          <a:prstGeom prst="rect">
            <a:avLst/>
          </a:prstGeom>
          <a:noFill/>
        </p:spPr>
      </p:pic>
      <p:grpSp>
        <p:nvGrpSpPr>
          <p:cNvPr id="2" name="グループ化 4"/>
          <p:cNvGrpSpPr/>
          <p:nvPr/>
        </p:nvGrpSpPr>
        <p:grpSpPr>
          <a:xfrm>
            <a:off x="3624414" y="1477020"/>
            <a:ext cx="1161900" cy="723546"/>
            <a:chOff x="7525969" y="2857496"/>
            <a:chExt cx="1161900" cy="723546"/>
          </a:xfrm>
        </p:grpSpPr>
        <p:pic>
          <p:nvPicPr>
            <p:cNvPr id="6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25969" y="2894465"/>
              <a:ext cx="1161900" cy="686577"/>
            </a:xfrm>
            <a:prstGeom prst="rect">
              <a:avLst/>
            </a:prstGeom>
            <a:noFill/>
          </p:spPr>
        </p:pic>
        <p:pic>
          <p:nvPicPr>
            <p:cNvPr id="7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4410" y="28574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8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01292" y="3068750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9" name="Picture 5" descr="\begin{align*}&#10;  \textcolor[rgb]{1,0,0}{m^2_3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18174" y="3294085"/>
              <a:ext cx="264068" cy="248224"/>
            </a:xfrm>
            <a:prstGeom prst="rect">
              <a:avLst/>
            </a:prstGeom>
            <a:noFill/>
          </p:spPr>
        </p:pic>
      </p:grpSp>
      <p:grpSp>
        <p:nvGrpSpPr>
          <p:cNvPr id="5" name="グループ化 35"/>
          <p:cNvGrpSpPr/>
          <p:nvPr/>
        </p:nvGrpSpPr>
        <p:grpSpPr>
          <a:xfrm>
            <a:off x="599007" y="1503413"/>
            <a:ext cx="1857356" cy="687987"/>
            <a:chOff x="5092423" y="3035931"/>
            <a:chExt cx="1731292" cy="687987"/>
          </a:xfrm>
        </p:grpSpPr>
        <p:pic>
          <p:nvPicPr>
            <p:cNvPr id="11" name="Picture 17" descr="\begin{align*}&#10;  \begin{pmatrix}&#10;  ~~~~&amp;&amp;\\&#10;  &amp;~~~~&amp;\\&#10;  &amp;&amp;~~~~&#10;  \end{pmatrix}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629" y="3037341"/>
              <a:ext cx="1109086" cy="686577"/>
            </a:xfrm>
            <a:prstGeom prst="rect">
              <a:avLst/>
            </a:prstGeom>
            <a:noFill/>
          </p:spPr>
        </p:pic>
        <p:pic>
          <p:nvPicPr>
            <p:cNvPr id="12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73070" y="3035931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13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37138" y="3248596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14" name="Picture 4" descr="\begin{align*}&#10;  m^2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54020" y="3475694"/>
              <a:ext cx="264068" cy="195410"/>
            </a:xfrm>
            <a:prstGeom prst="rect">
              <a:avLst/>
            </a:prstGeom>
            <a:noFill/>
          </p:spPr>
        </p:pic>
        <p:pic>
          <p:nvPicPr>
            <p:cNvPr id="15" name="Picture 3" descr="\begin{align*}&#10;  \tilde{m}^2_{\bf \bar{5}}=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92423" y="3239796"/>
              <a:ext cx="565877" cy="288712"/>
            </a:xfrm>
            <a:prstGeom prst="rect">
              <a:avLst/>
            </a:prstGeom>
            <a:noFill/>
          </p:spPr>
        </p:pic>
      </p:grpSp>
      <p:sp>
        <p:nvSpPr>
          <p:cNvPr id="16" name="角丸四角形吹き出し 15"/>
          <p:cNvSpPr/>
          <p:nvPr/>
        </p:nvSpPr>
        <p:spPr>
          <a:xfrm>
            <a:off x="3313650" y="2191400"/>
            <a:ext cx="1329787" cy="428628"/>
          </a:xfrm>
          <a:prstGeom prst="wedgeRoundRectCallout">
            <a:avLst>
              <a:gd name="adj1" fmla="val -50737"/>
              <a:gd name="adj2" fmla="val -907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38"/>
          <p:cNvGrpSpPr/>
          <p:nvPr/>
        </p:nvGrpSpPr>
        <p:grpSpPr>
          <a:xfrm>
            <a:off x="1334431" y="2615781"/>
            <a:ext cx="7380973" cy="1225225"/>
            <a:chOff x="1334431" y="2996125"/>
            <a:chExt cx="7380973" cy="1225225"/>
          </a:xfrm>
        </p:grpSpPr>
        <p:grpSp>
          <p:nvGrpSpPr>
            <p:cNvPr id="17" name="グループ化 146"/>
            <p:cNvGrpSpPr/>
            <p:nvPr/>
          </p:nvGrpSpPr>
          <p:grpSpPr>
            <a:xfrm>
              <a:off x="4981602" y="2996125"/>
              <a:ext cx="3733802" cy="1225225"/>
              <a:chOff x="4981602" y="2996125"/>
              <a:chExt cx="3733802" cy="1225225"/>
            </a:xfrm>
          </p:grpSpPr>
          <p:pic>
            <p:nvPicPr>
              <p:cNvPr id="51" name="Picture 3" descr="\begin{align*}&#10;\begin{pmatrix}&#10;m^2&amp;\textcolor[rgb]{0.2,0.2,1}{\Delta m^2 \lambda^5}&amp;\textcolor[rgb]{0.2,0.2,1}{\Delta m^2 \lambda^3}\\&#10;\textcolor[rgb]{0.2,0.2,1}{\Delta m^2 \lambda^5}&amp;m^2&amp;\textcolor[rgb]{0.2,0.2,1}{\Delta m^2 \lambda^2}\\&#10;\textcolor[rgb]{0.2,0.2,1}{\Delta m^2 \lambda^3}&amp;\textcolor[rgb]{0.2,0.2,1}{\Delta m^2 \lambda^2}&amp;\textcolor[rgb]{1,0,0}{m^2_3}&#10;\end{pmatrix}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763587" y="3384351"/>
                <a:ext cx="2951817" cy="836999"/>
              </a:xfrm>
              <a:prstGeom prst="rect">
                <a:avLst/>
              </a:prstGeom>
              <a:noFill/>
            </p:spPr>
          </p:pic>
          <p:pic>
            <p:nvPicPr>
              <p:cNvPr id="52" name="Picture 2" descr="\begin{align*}&#10;\simeq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406397" y="3741541"/>
                <a:ext cx="214314" cy="137773"/>
              </a:xfrm>
              <a:prstGeom prst="rect">
                <a:avLst/>
              </a:prstGeom>
              <a:noFill/>
            </p:spPr>
          </p:pic>
          <p:pic>
            <p:nvPicPr>
              <p:cNvPr id="53" name="Picture 12" descr="\begin{align*}&#10;  (\Delta m^2 = (m^2 -\textcolor[rgb]{1,0,0}{m^2_3}))\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981602" y="2996125"/>
                <a:ext cx="1804976" cy="289999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グループ化 144"/>
            <p:cNvGrpSpPr/>
            <p:nvPr/>
          </p:nvGrpSpPr>
          <p:grpSpPr>
            <a:xfrm>
              <a:off x="1334431" y="3455789"/>
              <a:ext cx="3929088" cy="739110"/>
              <a:chOff x="1334431" y="3455789"/>
              <a:chExt cx="3929088" cy="739110"/>
            </a:xfrm>
          </p:grpSpPr>
          <p:grpSp>
            <p:nvGrpSpPr>
              <p:cNvPr id="19" name="グループ化 44"/>
              <p:cNvGrpSpPr/>
              <p:nvPr/>
            </p:nvGrpSpPr>
            <p:grpSpPr>
              <a:xfrm>
                <a:off x="1691619" y="3455789"/>
                <a:ext cx="3571900" cy="739110"/>
                <a:chOff x="3590918" y="4714884"/>
                <a:chExt cx="3838602" cy="739110"/>
              </a:xfrm>
            </p:grpSpPr>
            <p:pic>
              <p:nvPicPr>
                <p:cNvPr id="44" name="Picture 3" descr="\begin{align*}&#10;  \begin{pmatrix}&#10;  1 &amp; \lambda &amp; \lambda^3 \\&#10;  \lambda &amp; 1 &amp;\lambda^2 \\&#10;  \lambda^3 &amp; \lambda^2 &amp; 1  \end{pmatrix}&#10;\end{align*}&#10;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148397" y="4714884"/>
                  <a:ext cx="1281123" cy="73911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0" name="グループ化 38"/>
                <p:cNvGrpSpPr/>
                <p:nvPr/>
              </p:nvGrpSpPr>
              <p:grpSpPr>
                <a:xfrm>
                  <a:off x="4929190" y="4714884"/>
                  <a:ext cx="1180950" cy="723546"/>
                  <a:chOff x="7525969" y="2857496"/>
                  <a:chExt cx="1161900" cy="723546"/>
                </a:xfrm>
              </p:grpSpPr>
              <p:pic>
                <p:nvPicPr>
                  <p:cNvPr id="47" name="Picture 17" descr="\begin{align*}&#10;  \begin{pmatrix}&#10;  ~~~~&amp;&amp;\\&#10;  &amp;~~~~&amp;\\&#10;  &amp;&amp;~~~~&#10;  \end{pmatrix}&#10;\end{align*}&#10;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7525969" y="2894465"/>
                    <a:ext cx="1161900" cy="68657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Picture 4" descr="\begin{align*}&#10;  m^2&#10;\end{align*}&#10;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7684410" y="2857496"/>
                    <a:ext cx="264068" cy="19541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9" name="Picture 4" descr="\begin{align*}&#10;  m^2&#10;\end{align*}&#10;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8001292" y="3068750"/>
                    <a:ext cx="264068" cy="19541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" name="Picture 5" descr="\begin{align*}&#10;  \textcolor[rgb]{1,0,0}{m^2_3}&#10;\end{align*}&#10;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318174" y="3294085"/>
                    <a:ext cx="264068" cy="248224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6" name="Picture 3" descr="\begin{align*}&#10;  \begin{pmatrix}&#10;  1 &amp; \lambda &amp; \lambda^3 \\&#10;  \lambda &amp; 1 &amp;\lambda^2 \\&#10;  \lambda^3 &amp; \lambda^2 &amp; 1  \end{pmatrix}&#10;\end{align*}&#10;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590918" y="4714884"/>
                  <a:ext cx="1281123" cy="73911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3" name="Picture 2" descr="\begin{align*}&#10;\simeq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334431" y="3766271"/>
                <a:ext cx="214314" cy="13777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5" name="正方形/長方形 54"/>
          <p:cNvSpPr/>
          <p:nvPr/>
        </p:nvSpPr>
        <p:spPr>
          <a:xfrm>
            <a:off x="2714612" y="3905912"/>
            <a:ext cx="250033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320843" y="397735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と仮定</a:t>
            </a:r>
            <a:endParaRPr kumimoji="1" lang="ja-JP" altLang="en-US" dirty="0"/>
          </a:p>
        </p:txBody>
      </p:sp>
      <p:pic>
        <p:nvPicPr>
          <p:cNvPr id="235522" name="Picture 2" descr="\begin{align*}&#10;  \textcolor[rgb]{1,0,0}{q},\,u^c_R,\,e^c_R&#10;\end{align*}&#10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2287231"/>
            <a:ext cx="1071570" cy="261359"/>
          </a:xfrm>
          <a:prstGeom prst="rect">
            <a:avLst/>
          </a:prstGeom>
          <a:noFill/>
        </p:spPr>
      </p:pic>
      <p:grpSp>
        <p:nvGrpSpPr>
          <p:cNvPr id="24" name="グループ化 73"/>
          <p:cNvGrpSpPr/>
          <p:nvPr/>
        </p:nvGrpSpPr>
        <p:grpSpPr>
          <a:xfrm>
            <a:off x="6072199" y="1513768"/>
            <a:ext cx="2571767" cy="963384"/>
            <a:chOff x="5929322" y="1650411"/>
            <a:chExt cx="2710539" cy="1027462"/>
          </a:xfrm>
        </p:grpSpPr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6125269" y="2560461"/>
              <a:ext cx="4728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kumimoji="1" lang="ja-JP" altLang="en-US" kern="1200">
                <a:solidFill>
                  <a:prstClr val="black"/>
                </a:solidFill>
                <a:latin typeface="Century Schoolbook"/>
                <a:ea typeface="ＭＳ Ｐ明朝"/>
                <a:cs typeface="+mn-cs"/>
              </a:endParaRPr>
            </a:p>
          </p:txBody>
        </p:sp>
        <p:sp>
          <p:nvSpPr>
            <p:cNvPr id="22" name="Line 103"/>
            <p:cNvSpPr>
              <a:spLocks noChangeShapeType="1"/>
            </p:cNvSpPr>
            <p:nvPr/>
          </p:nvSpPr>
          <p:spPr bwMode="auto">
            <a:xfrm>
              <a:off x="7843487" y="2560461"/>
              <a:ext cx="4728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kumimoji="1" lang="ja-JP" altLang="en-US" kern="1200">
                <a:solidFill>
                  <a:prstClr val="black"/>
                </a:solidFill>
                <a:latin typeface="Century Schoolbook"/>
                <a:ea typeface="ＭＳ Ｐ明朝"/>
                <a:cs typeface="+mn-cs"/>
              </a:endParaRPr>
            </a:p>
          </p:txBody>
        </p:sp>
        <p:sp>
          <p:nvSpPr>
            <p:cNvPr id="23" name="Line 104"/>
            <p:cNvSpPr>
              <a:spLocks noChangeShapeType="1"/>
            </p:cNvSpPr>
            <p:nvPr/>
          </p:nvSpPr>
          <p:spPr bwMode="auto">
            <a:xfrm>
              <a:off x="6412471" y="2560461"/>
              <a:ext cx="15955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/>
              <a:endParaRPr kumimoji="1" lang="ja-JP" altLang="en-US" kern="1200">
                <a:solidFill>
                  <a:prstClr val="black"/>
                </a:solidFill>
                <a:latin typeface="Century Schoolbook"/>
                <a:ea typeface="ＭＳ Ｐ明朝"/>
                <a:cs typeface="+mn-cs"/>
              </a:endParaRPr>
            </a:p>
          </p:txBody>
        </p: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7132739" y="2480405"/>
              <a:ext cx="126342" cy="197468"/>
              <a:chOff x="4830" y="1661"/>
              <a:chExt cx="91" cy="91"/>
            </a:xfrm>
          </p:grpSpPr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>
                <a:off x="4830" y="1662"/>
                <a:ext cx="91" cy="9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 flipH="1">
                <a:off x="4830" y="1661"/>
                <a:ext cx="91" cy="9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</p:grpSp>
        <p:grpSp>
          <p:nvGrpSpPr>
            <p:cNvPr id="26" name="グループ化 30"/>
            <p:cNvGrpSpPr/>
            <p:nvPr/>
          </p:nvGrpSpPr>
          <p:grpSpPr>
            <a:xfrm>
              <a:off x="6465866" y="1759910"/>
              <a:ext cx="1546059" cy="800552"/>
              <a:chOff x="1349375" y="2887663"/>
              <a:chExt cx="1384300" cy="585787"/>
            </a:xfrm>
            <a:noFill/>
          </p:grpSpPr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 rot="21418483">
                <a:off x="1349375" y="2887663"/>
                <a:ext cx="717550" cy="585787"/>
              </a:xfrm>
              <a:custGeom>
                <a:avLst/>
                <a:gdLst>
                  <a:gd name="T0" fmla="*/ 0 w 635"/>
                  <a:gd name="T1" fmla="*/ 454 h 454"/>
                  <a:gd name="T2" fmla="*/ 46 w 635"/>
                  <a:gd name="T3" fmla="*/ 317 h 454"/>
                  <a:gd name="T4" fmla="*/ 136 w 635"/>
                  <a:gd name="T5" fmla="*/ 181 h 454"/>
                  <a:gd name="T6" fmla="*/ 318 w 635"/>
                  <a:gd name="T7" fmla="*/ 45 h 454"/>
                  <a:gd name="T8" fmla="*/ 635 w 635"/>
                  <a:gd name="T9" fmla="*/ 0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5"/>
                  <a:gd name="T16" fmla="*/ 0 h 454"/>
                  <a:gd name="T17" fmla="*/ 635 w 635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5" h="454">
                    <a:moveTo>
                      <a:pt x="0" y="454"/>
                    </a:moveTo>
                    <a:cubicBezTo>
                      <a:pt x="11" y="408"/>
                      <a:pt x="23" y="362"/>
                      <a:pt x="46" y="317"/>
                    </a:cubicBezTo>
                    <a:cubicBezTo>
                      <a:pt x="69" y="272"/>
                      <a:pt x="91" y="226"/>
                      <a:pt x="136" y="181"/>
                    </a:cubicBezTo>
                    <a:cubicBezTo>
                      <a:pt x="181" y="136"/>
                      <a:pt x="235" y="75"/>
                      <a:pt x="318" y="45"/>
                    </a:cubicBezTo>
                    <a:cubicBezTo>
                      <a:pt x="401" y="15"/>
                      <a:pt x="518" y="7"/>
                      <a:pt x="635" y="0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 rot="181517" flipH="1">
                <a:off x="2017713" y="2887663"/>
                <a:ext cx="715962" cy="585787"/>
              </a:xfrm>
              <a:custGeom>
                <a:avLst/>
                <a:gdLst>
                  <a:gd name="T0" fmla="*/ 0 w 635"/>
                  <a:gd name="T1" fmla="*/ 454 h 454"/>
                  <a:gd name="T2" fmla="*/ 46 w 635"/>
                  <a:gd name="T3" fmla="*/ 317 h 454"/>
                  <a:gd name="T4" fmla="*/ 136 w 635"/>
                  <a:gd name="T5" fmla="*/ 181 h 454"/>
                  <a:gd name="T6" fmla="*/ 318 w 635"/>
                  <a:gd name="T7" fmla="*/ 45 h 454"/>
                  <a:gd name="T8" fmla="*/ 635 w 635"/>
                  <a:gd name="T9" fmla="*/ 0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5"/>
                  <a:gd name="T16" fmla="*/ 0 h 454"/>
                  <a:gd name="T17" fmla="*/ 635 w 635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5" h="454">
                    <a:moveTo>
                      <a:pt x="0" y="454"/>
                    </a:moveTo>
                    <a:cubicBezTo>
                      <a:pt x="11" y="408"/>
                      <a:pt x="23" y="362"/>
                      <a:pt x="46" y="317"/>
                    </a:cubicBezTo>
                    <a:cubicBezTo>
                      <a:pt x="69" y="272"/>
                      <a:pt x="91" y="226"/>
                      <a:pt x="136" y="181"/>
                    </a:cubicBezTo>
                    <a:cubicBezTo>
                      <a:pt x="181" y="136"/>
                      <a:pt x="235" y="75"/>
                      <a:pt x="318" y="45"/>
                    </a:cubicBezTo>
                    <a:cubicBezTo>
                      <a:pt x="401" y="15"/>
                      <a:pt x="518" y="7"/>
                      <a:pt x="635" y="0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kumimoji="1" lang="ja-JP" altLang="en-US" kern="1200">
                  <a:solidFill>
                    <a:prstClr val="black"/>
                  </a:solidFill>
                  <a:latin typeface="Century Schoolbook"/>
                  <a:ea typeface="ＭＳ Ｐ明朝"/>
                  <a:cs typeface="+mn-cs"/>
                </a:endParaRPr>
              </a:p>
            </p:txBody>
          </p:sp>
        </p:grpSp>
        <p:pic>
          <p:nvPicPr>
            <p:cNvPr id="235523" name="Picture 3" descr="\begin{align*}&#10;  \textcolor[rgb]{1,0,0}{b}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929322" y="2346384"/>
              <a:ext cx="142875" cy="276225"/>
            </a:xfrm>
            <a:prstGeom prst="rect">
              <a:avLst/>
            </a:prstGeom>
            <a:noFill/>
          </p:spPr>
        </p:pic>
        <p:pic>
          <p:nvPicPr>
            <p:cNvPr id="235525" name="Picture 5" descr="\begin{align*}&#10;  \textcolor[rgb]{1,0,0}{s}&#10;\end{align*}&#10;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358214" y="2451159"/>
              <a:ext cx="152400" cy="171450"/>
            </a:xfrm>
            <a:prstGeom prst="rect">
              <a:avLst/>
            </a:prstGeom>
            <a:noFill/>
          </p:spPr>
        </p:pic>
        <p:sp>
          <p:nvSpPr>
            <p:cNvPr id="64" name="Freeform 89"/>
            <p:cNvSpPr>
              <a:spLocks/>
            </p:cNvSpPr>
            <p:nvPr/>
          </p:nvSpPr>
          <p:spPr bwMode="auto">
            <a:xfrm rot="3054117">
              <a:off x="8099804" y="1399380"/>
              <a:ext cx="289025" cy="791088"/>
            </a:xfrm>
            <a:custGeom>
              <a:avLst/>
              <a:gdLst>
                <a:gd name="T0" fmla="*/ 209 w 326"/>
                <a:gd name="T1" fmla="*/ 0 h 826"/>
                <a:gd name="T2" fmla="*/ 141 w 326"/>
                <a:gd name="T3" fmla="*/ 17 h 826"/>
                <a:gd name="T4" fmla="*/ 73 w 326"/>
                <a:gd name="T5" fmla="*/ 119 h 826"/>
                <a:gd name="T6" fmla="*/ 65 w 326"/>
                <a:gd name="T7" fmla="*/ 144 h 826"/>
                <a:gd name="T8" fmla="*/ 73 w 326"/>
                <a:gd name="T9" fmla="*/ 212 h 826"/>
                <a:gd name="T10" fmla="*/ 175 w 326"/>
                <a:gd name="T11" fmla="*/ 238 h 826"/>
                <a:gd name="T12" fmla="*/ 234 w 326"/>
                <a:gd name="T13" fmla="*/ 229 h 826"/>
                <a:gd name="T14" fmla="*/ 243 w 326"/>
                <a:gd name="T15" fmla="*/ 153 h 826"/>
                <a:gd name="T16" fmla="*/ 217 w 326"/>
                <a:gd name="T17" fmla="*/ 144 h 826"/>
                <a:gd name="T18" fmla="*/ 107 w 326"/>
                <a:gd name="T19" fmla="*/ 161 h 826"/>
                <a:gd name="T20" fmla="*/ 48 w 326"/>
                <a:gd name="T21" fmla="*/ 229 h 826"/>
                <a:gd name="T22" fmla="*/ 23 w 326"/>
                <a:gd name="T23" fmla="*/ 305 h 826"/>
                <a:gd name="T24" fmla="*/ 31 w 326"/>
                <a:gd name="T25" fmla="*/ 331 h 826"/>
                <a:gd name="T26" fmla="*/ 116 w 326"/>
                <a:gd name="T27" fmla="*/ 356 h 826"/>
                <a:gd name="T28" fmla="*/ 260 w 326"/>
                <a:gd name="T29" fmla="*/ 305 h 826"/>
                <a:gd name="T30" fmla="*/ 234 w 326"/>
                <a:gd name="T31" fmla="*/ 288 h 826"/>
                <a:gd name="T32" fmla="*/ 90 w 326"/>
                <a:gd name="T33" fmla="*/ 331 h 826"/>
                <a:gd name="T34" fmla="*/ 90 w 326"/>
                <a:gd name="T35" fmla="*/ 432 h 826"/>
                <a:gd name="T36" fmla="*/ 141 w 326"/>
                <a:gd name="T37" fmla="*/ 449 h 826"/>
                <a:gd name="T38" fmla="*/ 226 w 326"/>
                <a:gd name="T39" fmla="*/ 483 h 826"/>
                <a:gd name="T40" fmla="*/ 201 w 326"/>
                <a:gd name="T41" fmla="*/ 449 h 826"/>
                <a:gd name="T42" fmla="*/ 73 w 326"/>
                <a:gd name="T43" fmla="*/ 517 h 826"/>
                <a:gd name="T44" fmla="*/ 82 w 326"/>
                <a:gd name="T45" fmla="*/ 576 h 826"/>
                <a:gd name="T46" fmla="*/ 192 w 326"/>
                <a:gd name="T47" fmla="*/ 644 h 826"/>
                <a:gd name="T48" fmla="*/ 277 w 326"/>
                <a:gd name="T49" fmla="*/ 636 h 826"/>
                <a:gd name="T50" fmla="*/ 243 w 326"/>
                <a:gd name="T51" fmla="*/ 576 h 826"/>
                <a:gd name="T52" fmla="*/ 133 w 326"/>
                <a:gd name="T53" fmla="*/ 585 h 826"/>
                <a:gd name="T54" fmla="*/ 99 w 326"/>
                <a:gd name="T55" fmla="*/ 636 h 826"/>
                <a:gd name="T56" fmla="*/ 158 w 326"/>
                <a:gd name="T57" fmla="*/ 822 h 826"/>
                <a:gd name="T58" fmla="*/ 226 w 326"/>
                <a:gd name="T59" fmla="*/ 822 h 8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6"/>
                <a:gd name="T91" fmla="*/ 0 h 826"/>
                <a:gd name="T92" fmla="*/ 326 w 326"/>
                <a:gd name="T93" fmla="*/ 826 h 8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6" h="826">
                  <a:moveTo>
                    <a:pt x="209" y="0"/>
                  </a:moveTo>
                  <a:cubicBezTo>
                    <a:pt x="208" y="0"/>
                    <a:pt x="149" y="12"/>
                    <a:pt x="141" y="17"/>
                  </a:cubicBezTo>
                  <a:cubicBezTo>
                    <a:pt x="105" y="41"/>
                    <a:pt x="96" y="86"/>
                    <a:pt x="73" y="119"/>
                  </a:cubicBezTo>
                  <a:cubicBezTo>
                    <a:pt x="70" y="127"/>
                    <a:pt x="65" y="135"/>
                    <a:pt x="65" y="144"/>
                  </a:cubicBezTo>
                  <a:cubicBezTo>
                    <a:pt x="65" y="167"/>
                    <a:pt x="60" y="193"/>
                    <a:pt x="73" y="212"/>
                  </a:cubicBezTo>
                  <a:cubicBezTo>
                    <a:pt x="75" y="215"/>
                    <a:pt x="153" y="230"/>
                    <a:pt x="175" y="238"/>
                  </a:cubicBezTo>
                  <a:cubicBezTo>
                    <a:pt x="195" y="235"/>
                    <a:pt x="216" y="237"/>
                    <a:pt x="234" y="229"/>
                  </a:cubicBezTo>
                  <a:cubicBezTo>
                    <a:pt x="261" y="217"/>
                    <a:pt x="251" y="168"/>
                    <a:pt x="243" y="153"/>
                  </a:cubicBezTo>
                  <a:cubicBezTo>
                    <a:pt x="238" y="145"/>
                    <a:pt x="226" y="147"/>
                    <a:pt x="217" y="144"/>
                  </a:cubicBezTo>
                  <a:cubicBezTo>
                    <a:pt x="180" y="148"/>
                    <a:pt x="133" y="135"/>
                    <a:pt x="107" y="161"/>
                  </a:cubicBezTo>
                  <a:cubicBezTo>
                    <a:pt x="0" y="266"/>
                    <a:pt x="123" y="178"/>
                    <a:pt x="48" y="229"/>
                  </a:cubicBezTo>
                  <a:cubicBezTo>
                    <a:pt x="40" y="255"/>
                    <a:pt x="31" y="280"/>
                    <a:pt x="23" y="305"/>
                  </a:cubicBezTo>
                  <a:cubicBezTo>
                    <a:pt x="26" y="314"/>
                    <a:pt x="25" y="325"/>
                    <a:pt x="31" y="331"/>
                  </a:cubicBezTo>
                  <a:cubicBezTo>
                    <a:pt x="38" y="338"/>
                    <a:pt x="106" y="354"/>
                    <a:pt x="116" y="356"/>
                  </a:cubicBezTo>
                  <a:cubicBezTo>
                    <a:pt x="163" y="354"/>
                    <a:pt x="312" y="396"/>
                    <a:pt x="260" y="305"/>
                  </a:cubicBezTo>
                  <a:cubicBezTo>
                    <a:pt x="255" y="296"/>
                    <a:pt x="243" y="294"/>
                    <a:pt x="234" y="288"/>
                  </a:cubicBezTo>
                  <a:cubicBezTo>
                    <a:pt x="166" y="294"/>
                    <a:pt x="124" y="278"/>
                    <a:pt x="90" y="331"/>
                  </a:cubicBezTo>
                  <a:cubicBezTo>
                    <a:pt x="79" y="364"/>
                    <a:pt x="66" y="394"/>
                    <a:pt x="90" y="432"/>
                  </a:cubicBezTo>
                  <a:cubicBezTo>
                    <a:pt x="100" y="447"/>
                    <a:pt x="141" y="449"/>
                    <a:pt x="141" y="449"/>
                  </a:cubicBezTo>
                  <a:cubicBezTo>
                    <a:pt x="169" y="467"/>
                    <a:pt x="195" y="473"/>
                    <a:pt x="226" y="483"/>
                  </a:cubicBezTo>
                  <a:cubicBezTo>
                    <a:pt x="285" y="464"/>
                    <a:pt x="224" y="457"/>
                    <a:pt x="201" y="449"/>
                  </a:cubicBezTo>
                  <a:cubicBezTo>
                    <a:pt x="127" y="458"/>
                    <a:pt x="98" y="448"/>
                    <a:pt x="73" y="517"/>
                  </a:cubicBezTo>
                  <a:cubicBezTo>
                    <a:pt x="76" y="537"/>
                    <a:pt x="75" y="558"/>
                    <a:pt x="82" y="576"/>
                  </a:cubicBezTo>
                  <a:cubicBezTo>
                    <a:pt x="93" y="603"/>
                    <a:pt x="166" y="627"/>
                    <a:pt x="192" y="644"/>
                  </a:cubicBezTo>
                  <a:cubicBezTo>
                    <a:pt x="220" y="641"/>
                    <a:pt x="255" y="653"/>
                    <a:pt x="277" y="636"/>
                  </a:cubicBezTo>
                  <a:cubicBezTo>
                    <a:pt x="326" y="598"/>
                    <a:pt x="254" y="580"/>
                    <a:pt x="243" y="576"/>
                  </a:cubicBezTo>
                  <a:cubicBezTo>
                    <a:pt x="206" y="579"/>
                    <a:pt x="167" y="571"/>
                    <a:pt x="133" y="585"/>
                  </a:cubicBezTo>
                  <a:cubicBezTo>
                    <a:pt x="114" y="593"/>
                    <a:pt x="99" y="636"/>
                    <a:pt x="99" y="636"/>
                  </a:cubicBezTo>
                  <a:cubicBezTo>
                    <a:pt x="101" y="665"/>
                    <a:pt x="83" y="808"/>
                    <a:pt x="158" y="822"/>
                  </a:cubicBezTo>
                  <a:cubicBezTo>
                    <a:pt x="180" y="826"/>
                    <a:pt x="203" y="822"/>
                    <a:pt x="226" y="82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35526" name="Picture 6" descr="\begin{align*}&#10;  \textcolor[rgb]{1,0,0}{\tilde b_L}&#10;\end{align*}&#10;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715140" y="2122543"/>
              <a:ext cx="293690" cy="357190"/>
            </a:xfrm>
            <a:prstGeom prst="rect">
              <a:avLst/>
            </a:prstGeom>
            <a:noFill/>
          </p:spPr>
        </p:pic>
        <p:pic>
          <p:nvPicPr>
            <p:cNvPr id="235527" name="Picture 7" descr="\begin{align*}&#10;  \textcolor[rgb]{1,0,0}{\tilde s_L}&#10;\end{align*}&#10;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29521" y="2193981"/>
              <a:ext cx="319370" cy="285752"/>
            </a:xfrm>
            <a:prstGeom prst="rect">
              <a:avLst/>
            </a:prstGeom>
            <a:noFill/>
          </p:spPr>
        </p:pic>
      </p:grpSp>
      <p:sp>
        <p:nvSpPr>
          <p:cNvPr id="69" name="テキスト ボックス 68"/>
          <p:cNvSpPr txBox="1"/>
          <p:nvPr/>
        </p:nvSpPr>
        <p:spPr>
          <a:xfrm>
            <a:off x="357158" y="905516"/>
            <a:ext cx="778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クォークセクターの</a:t>
            </a:r>
            <a:r>
              <a:rPr kumimoji="1" lang="en-US" altLang="ja-JP" sz="2000" b="1" dirty="0" smtClean="0"/>
              <a:t>FCNC</a:t>
            </a:r>
            <a:r>
              <a:rPr kumimoji="1" lang="ja-JP" altLang="en-US" sz="2000" b="1" dirty="0" smtClean="0"/>
              <a:t>もレプトンのときと同じように考えることができる</a:t>
            </a:r>
            <a:endParaRPr kumimoji="1" lang="ja-JP" altLang="en-US" sz="2000" b="1" dirty="0"/>
          </a:p>
        </p:txBody>
      </p:sp>
      <p:grpSp>
        <p:nvGrpSpPr>
          <p:cNvPr id="27" name="グループ化 71"/>
          <p:cNvGrpSpPr/>
          <p:nvPr/>
        </p:nvGrpSpPr>
        <p:grpSpPr>
          <a:xfrm>
            <a:off x="428596" y="2405714"/>
            <a:ext cx="2714644" cy="500066"/>
            <a:chOff x="428596" y="2714620"/>
            <a:chExt cx="2714644" cy="500066"/>
          </a:xfrm>
        </p:grpSpPr>
        <p:cxnSp>
          <p:nvCxnSpPr>
            <p:cNvPr id="38" name="直線矢印コネクタ 37"/>
            <p:cNvCxnSpPr/>
            <p:nvPr/>
          </p:nvCxnSpPr>
          <p:spPr>
            <a:xfrm>
              <a:off x="1120117" y="2955723"/>
              <a:ext cx="428628" cy="1588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5528" name="Picture 8" descr="\begin{align*}&#10;  \textcolor[rgb]{1,0,0}{m^2_{\tilde d_L}}&#10;\end{align*}&#10;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28596" y="2714620"/>
              <a:ext cx="603528" cy="500066"/>
            </a:xfrm>
            <a:prstGeom prst="rect">
              <a:avLst/>
            </a:prstGeom>
            <a:noFill/>
          </p:spPr>
        </p:pic>
        <p:pic>
          <p:nvPicPr>
            <p:cNvPr id="235529" name="Picture 9" descr="\begin{align*}&#10;  V^\dagger_{d_L} m^2_{\tilde d_L} V_{d_L}&#10;\end{align*}&#10;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714480" y="2778914"/>
              <a:ext cx="1428760" cy="435772"/>
            </a:xfrm>
            <a:prstGeom prst="rect">
              <a:avLst/>
            </a:prstGeom>
            <a:noFill/>
          </p:spPr>
        </p:pic>
      </p:grpSp>
      <p:pic>
        <p:nvPicPr>
          <p:cNvPr id="235530" name="Picture 10" descr="\begin{align*}&#10;  V_{d_L} \simeq V_{CKM}&#10;\end{align*}&#10;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488" y="4048788"/>
            <a:ext cx="1500198" cy="252188"/>
          </a:xfrm>
          <a:prstGeom prst="rect">
            <a:avLst/>
          </a:prstGeom>
          <a:noFill/>
        </p:spPr>
      </p:pic>
      <p:sp>
        <p:nvSpPr>
          <p:cNvPr id="75" name="正方形/長方形 74"/>
          <p:cNvSpPr/>
          <p:nvPr/>
        </p:nvSpPr>
        <p:spPr>
          <a:xfrm>
            <a:off x="357158" y="4977482"/>
            <a:ext cx="5072098" cy="857256"/>
          </a:xfrm>
          <a:prstGeom prst="rect">
            <a:avLst/>
          </a:prstGeom>
          <a:solidFill>
            <a:srgbClr val="B6EA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5643570" y="4977482"/>
            <a:ext cx="1857388" cy="857256"/>
          </a:xfrm>
          <a:prstGeom prst="rect">
            <a:avLst/>
          </a:prstGeom>
          <a:solidFill>
            <a:srgbClr val="B6EA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7" name="Picture 3" descr="\begin{align*}&#10; (m^2_{\tilde d_L})_{ij} \simeq 3(V_{CKM}^*)_{3i} (V_{CKM})_{3j} \frac{Y_t^2}{(4\pi)^2}(3m_0^2+A_0^2) \log \frac{\Lambda^2}{M^2_{\rm SUSY}}&#10;\end{align*}&#10;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28596" y="5191796"/>
            <a:ext cx="4857783" cy="515600"/>
          </a:xfrm>
          <a:prstGeom prst="rect">
            <a:avLst/>
          </a:prstGeom>
          <a:noFill/>
        </p:spPr>
      </p:pic>
      <p:pic>
        <p:nvPicPr>
          <p:cNvPr id="79" name="Picture 6" descr="\begin{align*}&#10; \frac{(m^2_{\tilde d_L})_{23}}{\tilde m^2_{\tilde d}} \simeq \lambda^2&#10;\end{align*}&#10;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15008" y="5048920"/>
            <a:ext cx="1500198" cy="750099"/>
          </a:xfrm>
          <a:prstGeom prst="rect">
            <a:avLst/>
          </a:prstGeom>
          <a:noFill/>
        </p:spPr>
      </p:pic>
      <p:sp>
        <p:nvSpPr>
          <p:cNvPr id="81" name="テキスト ボックス 80"/>
          <p:cNvSpPr txBox="1"/>
          <p:nvPr/>
        </p:nvSpPr>
        <p:spPr>
          <a:xfrm>
            <a:off x="285720" y="4620292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mSUGRA</a:t>
            </a:r>
            <a:r>
              <a:rPr kumimoji="1" lang="ja-JP" altLang="en-US" sz="2000" b="1" dirty="0" smtClean="0"/>
              <a:t>の場合：</a:t>
            </a:r>
            <a:endParaRPr kumimoji="1" lang="ja-JP" altLang="en-US" sz="2000" b="1" dirty="0"/>
          </a:p>
        </p:txBody>
      </p:sp>
      <p:grpSp>
        <p:nvGrpSpPr>
          <p:cNvPr id="28" name="グループ化 70"/>
          <p:cNvGrpSpPr/>
          <p:nvPr/>
        </p:nvGrpSpPr>
        <p:grpSpPr>
          <a:xfrm>
            <a:off x="-32" y="3548722"/>
            <a:ext cx="2736647" cy="922200"/>
            <a:chOff x="-32" y="3548722"/>
            <a:chExt cx="2736647" cy="922200"/>
          </a:xfrm>
        </p:grpSpPr>
        <p:sp>
          <p:nvSpPr>
            <p:cNvPr id="105" name="テキスト ボックス 104"/>
            <p:cNvSpPr txBox="1"/>
            <p:nvPr/>
          </p:nvSpPr>
          <p:spPr>
            <a:xfrm>
              <a:off x="-32" y="3763036"/>
              <a:ext cx="27366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KM</a:t>
              </a:r>
              <a:r>
                <a:rPr kumimoji="1"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位相と</a:t>
              </a:r>
              <a:endParaRPr kumimoji="1"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  <a:p>
              <a:r>
                <a:rPr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独立な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CP</a:t>
              </a:r>
              <a:r>
                <a:rPr lang="ja-JP" altLang="en-US" sz="2000" dirty="0" smtClean="0">
                  <a:solidFill>
                    <a:srgbClr val="FF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位相をもつ！</a:t>
              </a:r>
              <a:endParaRPr kumimoji="1" lang="ja-JP" altLang="en-US" sz="2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cxnSp>
          <p:nvCxnSpPr>
            <p:cNvPr id="93" name="直線矢印コネクタ 92"/>
            <p:cNvCxnSpPr/>
            <p:nvPr/>
          </p:nvCxnSpPr>
          <p:spPr>
            <a:xfrm flipV="1">
              <a:off x="1285852" y="3548722"/>
              <a:ext cx="500066" cy="3571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矢印コネクタ 93"/>
            <p:cNvCxnSpPr/>
            <p:nvPr/>
          </p:nvCxnSpPr>
          <p:spPr>
            <a:xfrm flipV="1">
              <a:off x="1285852" y="3763036"/>
              <a:ext cx="500066" cy="2143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矢印コネクタ 94"/>
            <p:cNvCxnSpPr/>
            <p:nvPr/>
          </p:nvCxnSpPr>
          <p:spPr>
            <a:xfrm flipV="1">
              <a:off x="1285852" y="3763036"/>
              <a:ext cx="857256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テキスト ボックス 107"/>
          <p:cNvSpPr txBox="1"/>
          <p:nvPr/>
        </p:nvSpPr>
        <p:spPr>
          <a:xfrm>
            <a:off x="6836297" y="5406110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8000"/>
                </a:solidFill>
                <a:latin typeface="HGP創英角ﾎﾟｯﾌﾟ体" pitchFamily="50" charset="-128"/>
                <a:ea typeface="HGP創英角ﾎﾟｯﾌﾟ体" pitchFamily="50" charset="-128"/>
              </a:rPr>
              <a:t>r</a:t>
            </a:r>
            <a:r>
              <a:rPr kumimoji="1" lang="en-US" altLang="ja-JP" sz="2400" dirty="0" smtClean="0">
                <a:solidFill>
                  <a:srgbClr val="008000"/>
                </a:solidFill>
                <a:latin typeface="HGP創英角ﾎﾟｯﾌﾟ体" pitchFamily="50" charset="-128"/>
                <a:ea typeface="HGP創英角ﾎﾟｯﾌﾟ体" pitchFamily="50" charset="-128"/>
              </a:rPr>
              <a:t>eal</a:t>
            </a:r>
            <a:endParaRPr kumimoji="1" lang="ja-JP" altLang="en-US" sz="2400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143768" y="3763036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complex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95874" y="6000768"/>
            <a:ext cx="835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B decay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に関わる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CP violation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を見ることが重要！</a:t>
            </a:r>
            <a:endParaRPr kumimoji="1" lang="ja-JP" altLang="en-US" sz="28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2" name="左右矢印 111"/>
          <p:cNvSpPr/>
          <p:nvPr/>
        </p:nvSpPr>
        <p:spPr>
          <a:xfrm rot="5400000">
            <a:off x="6393669" y="4441698"/>
            <a:ext cx="1357320" cy="285752"/>
          </a:xfrm>
          <a:prstGeom prst="leftRightArrow">
            <a:avLst>
              <a:gd name="adj1" fmla="val 50000"/>
              <a:gd name="adj2" fmla="val 6651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186877" y="4263102"/>
            <a:ext cx="1885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7030A0"/>
                </a:solidFill>
              </a:rPr>
              <a:t>同じオーダー</a:t>
            </a:r>
            <a:endParaRPr kumimoji="1" lang="en-US" altLang="ja-JP" sz="2000" b="1" dirty="0" smtClean="0">
              <a:solidFill>
                <a:srgbClr val="7030A0"/>
              </a:solidFill>
            </a:endParaRPr>
          </a:p>
          <a:p>
            <a:r>
              <a:rPr lang="ja-JP" altLang="en-US" sz="2000" b="1" dirty="0" smtClean="0">
                <a:solidFill>
                  <a:srgbClr val="7030A0"/>
                </a:solidFill>
              </a:rPr>
              <a:t>区別できない？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353281" name="Picture 1" descr="\begin{align*}&#10;\textcolor[rgb]{1,0,0}{e^{i \theta_{\rm SUSY}}}&#10;  \end{align*}&#10;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598789" y="4214818"/>
            <a:ext cx="1116615" cy="362661"/>
          </a:xfrm>
          <a:prstGeom prst="rect">
            <a:avLst/>
          </a:prstGeom>
          <a:noFill/>
        </p:spPr>
      </p:pic>
      <p:sp>
        <p:nvSpPr>
          <p:cNvPr id="73" name="フリーフォーム 72"/>
          <p:cNvSpPr/>
          <p:nvPr/>
        </p:nvSpPr>
        <p:spPr>
          <a:xfrm>
            <a:off x="7358081" y="2500306"/>
            <a:ext cx="285753" cy="1000132"/>
          </a:xfrm>
          <a:custGeom>
            <a:avLst/>
            <a:gdLst>
              <a:gd name="connsiteX0" fmla="*/ 255639 w 455561"/>
              <a:gd name="connsiteY0" fmla="*/ 953729 h 953729"/>
              <a:gd name="connsiteX1" fmla="*/ 412955 w 455561"/>
              <a:gd name="connsiteY1" fmla="*/ 501445 h 953729"/>
              <a:gd name="connsiteX2" fmla="*/ 0 w 455561"/>
              <a:gd name="connsiteY2" fmla="*/ 0 h 95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561" h="953729">
                <a:moveTo>
                  <a:pt x="255639" y="953729"/>
                </a:moveTo>
                <a:cubicBezTo>
                  <a:pt x="355600" y="807064"/>
                  <a:pt x="455561" y="660400"/>
                  <a:pt x="412955" y="501445"/>
                </a:cubicBezTo>
                <a:cubicBezTo>
                  <a:pt x="370349" y="342490"/>
                  <a:pt x="185174" y="171245"/>
                  <a:pt x="0" y="0"/>
                </a:cubicBezTo>
              </a:path>
            </a:pathLst>
          </a:cu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角丸四角形 73"/>
          <p:cNvSpPr/>
          <p:nvPr/>
        </p:nvSpPr>
        <p:spPr>
          <a:xfrm>
            <a:off x="6786578" y="3477284"/>
            <a:ext cx="1000132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CP asymmetries of </a:t>
            </a:r>
            <a:r>
              <a:rPr lang="en-US" altLang="ja-JP" b="1" dirty="0" err="1" smtClean="0">
                <a:solidFill>
                  <a:srgbClr val="0000FF"/>
                </a:solidFill>
              </a:rPr>
              <a:t>B</a:t>
            </a:r>
            <a:r>
              <a:rPr lang="en-US" altLang="ja-JP" b="1" dirty="0" err="1" smtClean="0">
                <a:solidFill>
                  <a:srgbClr val="0000FF"/>
                </a:solidFill>
                <a:sym typeface="Wingdings" pitchFamily="2" charset="2"/>
              </a:rPr>
              <a:t>φK</a:t>
            </a:r>
            <a:r>
              <a:rPr lang="en-US" altLang="ja-JP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en-US" altLang="ja-JP" b="1" dirty="0" smtClean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altLang="ja-JP" b="1" dirty="0" err="1" smtClean="0">
                <a:solidFill>
                  <a:srgbClr val="0000FF"/>
                </a:solidFill>
                <a:sym typeface="Wingdings" pitchFamily="2" charset="2"/>
              </a:rPr>
              <a:t>η’K</a:t>
            </a:r>
            <a:r>
              <a:rPr lang="en-US" altLang="ja-JP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endParaRPr kumimoji="1" lang="ja-JP" altLang="en-US" b="1" baseline="-25000" dirty="0">
              <a:solidFill>
                <a:srgbClr val="0000FF"/>
              </a:solidFill>
            </a:endParaRPr>
          </a:p>
        </p:txBody>
      </p:sp>
      <p:grpSp>
        <p:nvGrpSpPr>
          <p:cNvPr id="2" name="グループ化 11"/>
          <p:cNvGrpSpPr/>
          <p:nvPr/>
        </p:nvGrpSpPr>
        <p:grpSpPr>
          <a:xfrm>
            <a:off x="928662" y="1226895"/>
            <a:ext cx="5852169" cy="2571437"/>
            <a:chOff x="138113" y="1619251"/>
            <a:chExt cx="6701179" cy="3024196"/>
          </a:xfrm>
        </p:grpSpPr>
        <p:grpSp>
          <p:nvGrpSpPr>
            <p:cNvPr id="4" name="グループ化 9"/>
            <p:cNvGrpSpPr/>
            <p:nvPr/>
          </p:nvGrpSpPr>
          <p:grpSpPr>
            <a:xfrm>
              <a:off x="138113" y="1619251"/>
              <a:ext cx="6701179" cy="3024196"/>
              <a:chOff x="138113" y="1619250"/>
              <a:chExt cx="9043956" cy="4081475"/>
            </a:xfrm>
          </p:grpSpPr>
          <p:pic>
            <p:nvPicPr>
              <p:cNvPr id="369670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8113" y="1619250"/>
                <a:ext cx="8867775" cy="361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671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2844" y="5214950"/>
                <a:ext cx="9039225" cy="485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6967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5643" y="1643050"/>
              <a:ext cx="985205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円/楕円 14"/>
          <p:cNvSpPr/>
          <p:nvPr/>
        </p:nvSpPr>
        <p:spPr>
          <a:xfrm>
            <a:off x="5286380" y="1226564"/>
            <a:ext cx="428628" cy="1000132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5521911" y="1000108"/>
            <a:ext cx="335973" cy="171328"/>
          </a:xfrm>
          <a:custGeom>
            <a:avLst/>
            <a:gdLst>
              <a:gd name="connsiteX0" fmla="*/ 346229 w 346229"/>
              <a:gd name="connsiteY0" fmla="*/ 1480 h 170156"/>
              <a:gd name="connsiteX1" fmla="*/ 97654 w 346229"/>
              <a:gd name="connsiteY1" fmla="*/ 28113 h 170156"/>
              <a:gd name="connsiteX2" fmla="*/ 0 w 346229"/>
              <a:gd name="connsiteY2" fmla="*/ 170156 h 1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229" h="170156">
                <a:moveTo>
                  <a:pt x="346229" y="1480"/>
                </a:moveTo>
                <a:cubicBezTo>
                  <a:pt x="250794" y="740"/>
                  <a:pt x="155359" y="0"/>
                  <a:pt x="97654" y="28113"/>
                </a:cubicBezTo>
                <a:cubicBezTo>
                  <a:pt x="39949" y="56226"/>
                  <a:pt x="19974" y="113191"/>
                  <a:pt x="0" y="170156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86446" y="857232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標準模型から期待される値</a:t>
            </a:r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4286248" y="2155258"/>
            <a:ext cx="1571636" cy="14287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60556" y="2298134"/>
            <a:ext cx="16530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ずれている？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28662" y="869374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2004</a:t>
            </a:r>
            <a:r>
              <a:rPr kumimoji="1" lang="ja-JP" altLang="en-US" sz="2000" dirty="0" smtClean="0"/>
              <a:t>年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/>
          <p:cNvSpPr/>
          <p:nvPr/>
        </p:nvSpPr>
        <p:spPr>
          <a:xfrm>
            <a:off x="357158" y="4929198"/>
            <a:ext cx="8501122" cy="1857388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57158" y="2571744"/>
            <a:ext cx="8501122" cy="1714512"/>
          </a:xfrm>
          <a:prstGeom prst="rect">
            <a:avLst/>
          </a:prstGeom>
          <a:solidFill>
            <a:schemeClr val="accent3">
              <a:lumMod val="20000"/>
              <a:lumOff val="80000"/>
              <a:alpha val="6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714348" y="1285860"/>
            <a:ext cx="771530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785794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70C0"/>
                </a:solidFill>
              </a:rPr>
              <a:t>標準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模型：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73067" y="818831"/>
            <a:ext cx="625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Weak scale </a:t>
            </a:r>
            <a:r>
              <a:rPr lang="ja-JP" altLang="en-US" sz="2000" dirty="0" err="1" smtClean="0"/>
              <a:t>までの</a:t>
            </a:r>
            <a:r>
              <a:rPr lang="ja-JP" altLang="en-US" sz="2000" dirty="0" smtClean="0"/>
              <a:t>現象を非常に良い精度で記述している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7224" y="1385816"/>
            <a:ext cx="750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それでも標準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模型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を越える物理の存在が示唆されている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7158" y="2171634"/>
            <a:ext cx="414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8000"/>
                </a:solidFill>
              </a:rPr>
              <a:t>フレーバーセクターの特徴的な構造：</a:t>
            </a:r>
            <a:endParaRPr kumimoji="1" lang="ja-JP" altLang="en-US" sz="2000" b="1" dirty="0">
              <a:solidFill>
                <a:srgbClr val="008000"/>
              </a:solidFill>
            </a:endParaRPr>
          </a:p>
        </p:txBody>
      </p:sp>
      <p:grpSp>
        <p:nvGrpSpPr>
          <p:cNvPr id="2" name="グループ化 12"/>
          <p:cNvGrpSpPr/>
          <p:nvPr/>
        </p:nvGrpSpPr>
        <p:grpSpPr>
          <a:xfrm>
            <a:off x="761665" y="2755280"/>
            <a:ext cx="4024649" cy="1316662"/>
            <a:chOff x="312316" y="3155390"/>
            <a:chExt cx="4024649" cy="1316662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57158" y="3155390"/>
              <a:ext cx="3979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(mu</a:t>
              </a:r>
              <a:r>
                <a:rPr lang="ja-JP" altLang="en-US" sz="2000" dirty="0" smtClean="0"/>
                <a:t> </a:t>
              </a:r>
              <a:r>
                <a:rPr lang="en-US" altLang="ja-JP" sz="2000" dirty="0" smtClean="0"/>
                <a:t>: mc : </a:t>
              </a:r>
              <a:r>
                <a:rPr lang="en-US" altLang="ja-JP" sz="2000" dirty="0" err="1" smtClean="0"/>
                <a:t>mt</a:t>
              </a:r>
              <a:r>
                <a:rPr kumimoji="1" lang="en-US" altLang="ja-JP" sz="2000" dirty="0" smtClean="0"/>
                <a:t>) = (0.00001 : 0.007 : 1)</a:t>
              </a:r>
              <a:endParaRPr kumimoji="1" lang="ja-JP" altLang="en-US" sz="20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12316" y="3600000"/>
              <a:ext cx="36327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(</a:t>
              </a:r>
              <a:r>
                <a:rPr kumimoji="1" lang="en-US" altLang="ja-JP" sz="2000" dirty="0" err="1" smtClean="0"/>
                <a:t>md</a:t>
              </a:r>
              <a:r>
                <a:rPr kumimoji="1" lang="en-US" altLang="ja-JP" sz="2000" dirty="0" smtClean="0"/>
                <a:t> </a:t>
              </a:r>
              <a:r>
                <a:rPr lang="en-US" altLang="ja-JP" sz="2000" dirty="0" smtClean="0"/>
                <a:t>: ms : </a:t>
              </a:r>
              <a:r>
                <a:rPr lang="en-US" altLang="ja-JP" sz="2000" dirty="0" err="1" smtClean="0"/>
                <a:t>mb</a:t>
              </a:r>
              <a:r>
                <a:rPr kumimoji="1" lang="en-US" altLang="ja-JP" sz="2000" dirty="0" smtClean="0"/>
                <a:t>) = (0.001 : 0.02 : 1)</a:t>
              </a:r>
              <a:endParaRPr kumimoji="1" lang="ja-JP" altLang="en-US" sz="20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26952" y="4071942"/>
              <a:ext cx="3760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(me </a:t>
              </a:r>
              <a:r>
                <a:rPr lang="en-US" altLang="ja-JP" sz="2000" dirty="0" smtClean="0"/>
                <a:t>: </a:t>
              </a:r>
              <a:r>
                <a:rPr lang="en-US" altLang="ja-JP" sz="2000" dirty="0" err="1" smtClean="0"/>
                <a:t>mμ</a:t>
              </a:r>
              <a:r>
                <a:rPr lang="en-US" altLang="ja-JP" sz="2000" dirty="0" smtClean="0"/>
                <a:t> : </a:t>
              </a:r>
              <a:r>
                <a:rPr lang="en-US" altLang="ja-JP" sz="2000" dirty="0" err="1" smtClean="0"/>
                <a:t>mτ</a:t>
              </a:r>
              <a:r>
                <a:rPr kumimoji="1" lang="en-US" altLang="ja-JP" sz="2000" dirty="0" smtClean="0"/>
                <a:t>) = (0.0003 : 0.06 : 1)</a:t>
              </a:r>
              <a:endParaRPr kumimoji="1" lang="ja-JP" altLang="en-US" sz="2000" dirty="0"/>
            </a:p>
          </p:txBody>
        </p:sp>
      </p:grpSp>
      <p:grpSp>
        <p:nvGrpSpPr>
          <p:cNvPr id="3" name="グループ化 25"/>
          <p:cNvGrpSpPr/>
          <p:nvPr/>
        </p:nvGrpSpPr>
        <p:grpSpPr>
          <a:xfrm>
            <a:off x="5000628" y="2654272"/>
            <a:ext cx="2121398" cy="1573941"/>
            <a:chOff x="5786446" y="2857496"/>
            <a:chExt cx="2214577" cy="1643074"/>
          </a:xfrm>
        </p:grpSpPr>
        <p:grpSp>
          <p:nvGrpSpPr>
            <p:cNvPr id="9" name="グループ化 24"/>
            <p:cNvGrpSpPr/>
            <p:nvPr/>
          </p:nvGrpSpPr>
          <p:grpSpPr>
            <a:xfrm>
              <a:off x="5786446" y="2857496"/>
              <a:ext cx="2214577" cy="752956"/>
              <a:chOff x="5643570" y="3500438"/>
              <a:chExt cx="2214577" cy="752956"/>
            </a:xfrm>
          </p:grpSpPr>
          <p:pic>
            <p:nvPicPr>
              <p:cNvPr id="14" name="Picture 3" descr="\begin{align*}&#10;  \begin{pmatrix}&#10;  1 &amp; \lambda &amp; \lambda^3 \\&#10;  \lambda &amp; 1 &amp;\lambda^2 \\&#10;  \lambda^3 &amp; \lambda^2 &amp; 1  \end{pmatrix}&#10;\end{align*}&#10;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43702" y="3500438"/>
                <a:ext cx="1214445" cy="752956"/>
              </a:xfrm>
              <a:prstGeom prst="rect">
                <a:avLst/>
              </a:prstGeom>
              <a:noFill/>
            </p:spPr>
          </p:pic>
          <p:pic>
            <p:nvPicPr>
              <p:cNvPr id="15" name="Picture 1" descr="\begin{align*}&#10;  V_{\rm CKM} &#10;\end{align*}&#10;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643570" y="3782068"/>
                <a:ext cx="617862" cy="218436"/>
              </a:xfrm>
              <a:prstGeom prst="rect">
                <a:avLst/>
              </a:prstGeom>
              <a:noFill/>
            </p:spPr>
          </p:pic>
          <p:pic>
            <p:nvPicPr>
              <p:cNvPr id="16" name="Picture 14" descr="\begin{align*}&#10; \sim&#10;\end{align*}&#10;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57950" y="3857628"/>
                <a:ext cx="175850" cy="62804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グループ化 23"/>
            <p:cNvGrpSpPr/>
            <p:nvPr/>
          </p:nvGrpSpPr>
          <p:grpSpPr>
            <a:xfrm>
              <a:off x="5786446" y="3786190"/>
              <a:ext cx="2169117" cy="714380"/>
              <a:chOff x="5643570" y="4572008"/>
              <a:chExt cx="2169117" cy="714380"/>
            </a:xfrm>
          </p:grpSpPr>
          <p:pic>
            <p:nvPicPr>
              <p:cNvPr id="18" name="Picture 15" descr="\begin{align*}&#10; \begin{pmatrix}&#10; 1&amp;1&amp;&gt;\lambda\\&#10; 1&amp;1&amp;1\\&#10; &gt;\lambda&amp;1&amp;1&#10; \end{pmatrix}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643702" y="4572008"/>
                <a:ext cx="1168985" cy="714380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\begin{align*}&#10;U_{\rm MNS} 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643570" y="4786322"/>
                <a:ext cx="642942" cy="214314"/>
              </a:xfrm>
              <a:prstGeom prst="rect">
                <a:avLst/>
              </a:prstGeom>
              <a:noFill/>
            </p:spPr>
          </p:pic>
          <p:pic>
            <p:nvPicPr>
              <p:cNvPr id="22" name="Picture 14" descr="\begin{align*}&#10; \sim&#10;\end{align*}&#10;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57950" y="4857760"/>
                <a:ext cx="175850" cy="628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8" name="Picture 27" descr="\begin{align*}&#10;  \lambda=0.22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2297082"/>
            <a:ext cx="857256" cy="165736"/>
          </a:xfrm>
          <a:prstGeom prst="rect">
            <a:avLst/>
          </a:prstGeom>
          <a:noFill/>
        </p:spPr>
      </p:pic>
      <p:sp>
        <p:nvSpPr>
          <p:cNvPr id="29" name="テキスト ボックス 28"/>
          <p:cNvSpPr txBox="1"/>
          <p:nvPr/>
        </p:nvSpPr>
        <p:spPr>
          <a:xfrm>
            <a:off x="6195513" y="2202412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C</a:t>
            </a:r>
            <a:r>
              <a:rPr kumimoji="1" lang="en-US" altLang="ja-JP" dirty="0" err="1" smtClean="0"/>
              <a:t>abibbo</a:t>
            </a:r>
            <a:r>
              <a:rPr kumimoji="1" lang="en-US" altLang="ja-JP" dirty="0" smtClean="0"/>
              <a:t> angle)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7158" y="4529088"/>
            <a:ext cx="2060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00FF"/>
                </a:solidFill>
              </a:rPr>
              <a:t>不自然さの問題：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33" name="雲形吹き出し 32"/>
          <p:cNvSpPr/>
          <p:nvPr/>
        </p:nvSpPr>
        <p:spPr>
          <a:xfrm>
            <a:off x="7715272" y="2214554"/>
            <a:ext cx="1214414" cy="1285884"/>
          </a:xfrm>
          <a:prstGeom prst="cloudCallout">
            <a:avLst>
              <a:gd name="adj1" fmla="val -42271"/>
              <a:gd name="adj2" fmla="val 594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829529" y="2274902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kumimoji="1" lang="ja-JP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\begin{align*}&#10;m^2_W = \frac{g^2}{4 \lambda_H} |m^2_H | 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5114994"/>
            <a:ext cx="2000264" cy="651249"/>
          </a:xfrm>
          <a:prstGeom prst="rect">
            <a:avLst/>
          </a:prstGeom>
          <a:noFill/>
        </p:spPr>
      </p:pic>
      <p:pic>
        <p:nvPicPr>
          <p:cNvPr id="1031" name="Picture 7" descr="\begin{align*}&#10;m_H^2 = m_H^2(\Lambda) - \frac{3|Y_t|^2}{8\pi^2} \Lambda + \cdots&#10;\end{align*}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55475" y="5043556"/>
            <a:ext cx="4293152" cy="734145"/>
          </a:xfrm>
          <a:prstGeom prst="rect">
            <a:avLst/>
          </a:prstGeom>
          <a:noFill/>
        </p:spPr>
      </p:pic>
      <p:grpSp>
        <p:nvGrpSpPr>
          <p:cNvPr id="17" name="グループ化 8"/>
          <p:cNvGrpSpPr/>
          <p:nvPr/>
        </p:nvGrpSpPr>
        <p:grpSpPr>
          <a:xfrm>
            <a:off x="1571604" y="5786454"/>
            <a:ext cx="1931988" cy="857250"/>
            <a:chOff x="857250" y="2571750"/>
            <a:chExt cx="1931988" cy="857250"/>
          </a:xfrm>
        </p:grpSpPr>
        <p:cxnSp>
          <p:nvCxnSpPr>
            <p:cNvPr id="41" name="直線コネクタ 40"/>
            <p:cNvCxnSpPr/>
            <p:nvPr/>
          </p:nvCxnSpPr>
          <p:spPr>
            <a:xfrm>
              <a:off x="857250" y="3143250"/>
              <a:ext cx="642938" cy="158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2143125" y="3143250"/>
              <a:ext cx="642938" cy="158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円/楕円 42"/>
            <p:cNvSpPr/>
            <p:nvPr/>
          </p:nvSpPr>
          <p:spPr>
            <a:xfrm>
              <a:off x="1500188" y="2786063"/>
              <a:ext cx="642937" cy="64293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44" name="Picture 3" descr="\begin{align*}&#10; t_R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14500" y="2571750"/>
              <a:ext cx="2381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" descr="\begin{align*}&#10; t_L&#10;\end{align*}&#10;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14500" y="3143250"/>
              <a:ext cx="214313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 descr="\begin{align*}&#10; H_u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57250" y="2928938"/>
              <a:ext cx="2889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5" descr="\begin{align*}&#10; H_u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00313" y="2928938"/>
              <a:ext cx="2889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\begin{align*}&#10; Y_t&#10;\end{align*}&#10;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285875" y="3214688"/>
              <a:ext cx="1905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6" descr="\begin{align*}&#10; Y_t&#10;\end{align*}&#10;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66938" y="3214688"/>
              <a:ext cx="1905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1" name="直線矢印コネクタ 50"/>
          <p:cNvCxnSpPr/>
          <p:nvPr/>
        </p:nvCxnSpPr>
        <p:spPr>
          <a:xfrm rot="16200000" flipV="1">
            <a:off x="3741227" y="5897422"/>
            <a:ext cx="285752" cy="14287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3832761" y="6020533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O(100)</a:t>
            </a:r>
            <a:r>
              <a:rPr kumimoji="1" lang="en-US" altLang="ja-JP" sz="2400" b="1" dirty="0" err="1" smtClean="0">
                <a:solidFill>
                  <a:srgbClr val="0000FF"/>
                </a:solidFill>
              </a:rPr>
              <a:t>GeV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54" name="直線矢印コネクタ 53"/>
          <p:cNvCxnSpPr/>
          <p:nvPr/>
        </p:nvCxnSpPr>
        <p:spPr>
          <a:xfrm rot="16200000" flipV="1">
            <a:off x="6643702" y="5877657"/>
            <a:ext cx="285752" cy="142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6493530" y="6000768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O(10</a:t>
            </a:r>
            <a:r>
              <a:rPr kumimoji="1" lang="en-US" altLang="ja-JP" sz="3600" b="1" baseline="30000" dirty="0" smtClean="0">
                <a:solidFill>
                  <a:srgbClr val="FF0000"/>
                </a:solidFill>
              </a:rPr>
              <a:t>18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)</a:t>
            </a:r>
            <a:r>
              <a:rPr kumimoji="1" lang="en-US" altLang="ja-JP" sz="3600" b="1" dirty="0" err="1" smtClean="0">
                <a:solidFill>
                  <a:srgbClr val="FF0000"/>
                </a:solidFill>
              </a:rPr>
              <a:t>GeV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57" name="雲形吹き出し 56"/>
          <p:cNvSpPr/>
          <p:nvPr/>
        </p:nvSpPr>
        <p:spPr>
          <a:xfrm>
            <a:off x="7858180" y="4500570"/>
            <a:ext cx="1142976" cy="1214446"/>
          </a:xfrm>
          <a:prstGeom prst="cloudCallout">
            <a:avLst>
              <a:gd name="adj1" fmla="val -52128"/>
              <a:gd name="adj2" fmla="val 516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972405" y="4572008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kumimoji="1" lang="ja-JP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Introduction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CP asymmetries of </a:t>
            </a:r>
            <a:r>
              <a:rPr lang="en-US" altLang="ja-JP" b="1" dirty="0" err="1" smtClean="0">
                <a:solidFill>
                  <a:srgbClr val="0000FF"/>
                </a:solidFill>
              </a:rPr>
              <a:t>B</a:t>
            </a:r>
            <a:r>
              <a:rPr lang="en-US" altLang="ja-JP" b="1" dirty="0" err="1" smtClean="0">
                <a:solidFill>
                  <a:srgbClr val="0000FF"/>
                </a:solidFill>
                <a:sym typeface="Wingdings" pitchFamily="2" charset="2"/>
              </a:rPr>
              <a:t>φK</a:t>
            </a:r>
            <a:r>
              <a:rPr lang="en-US" altLang="ja-JP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en-US" altLang="ja-JP" b="1" dirty="0" smtClean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altLang="ja-JP" b="1" dirty="0" err="1" smtClean="0">
                <a:solidFill>
                  <a:srgbClr val="0000FF"/>
                </a:solidFill>
                <a:sym typeface="Wingdings" pitchFamily="2" charset="2"/>
              </a:rPr>
              <a:t>η’K</a:t>
            </a:r>
            <a:r>
              <a:rPr lang="en-US" altLang="ja-JP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endParaRPr kumimoji="1" lang="ja-JP" altLang="en-US" b="1" baseline="-25000" dirty="0">
              <a:solidFill>
                <a:srgbClr val="0000FF"/>
              </a:solidFill>
            </a:endParaRPr>
          </a:p>
        </p:txBody>
      </p:sp>
      <p:grpSp>
        <p:nvGrpSpPr>
          <p:cNvPr id="2" name="グループ化 11"/>
          <p:cNvGrpSpPr/>
          <p:nvPr/>
        </p:nvGrpSpPr>
        <p:grpSpPr>
          <a:xfrm>
            <a:off x="928662" y="1226895"/>
            <a:ext cx="5852169" cy="2571437"/>
            <a:chOff x="138113" y="1619251"/>
            <a:chExt cx="6701179" cy="3024196"/>
          </a:xfrm>
        </p:grpSpPr>
        <p:grpSp>
          <p:nvGrpSpPr>
            <p:cNvPr id="4" name="グループ化 9"/>
            <p:cNvGrpSpPr/>
            <p:nvPr/>
          </p:nvGrpSpPr>
          <p:grpSpPr>
            <a:xfrm>
              <a:off x="138113" y="1619251"/>
              <a:ext cx="6701179" cy="3024196"/>
              <a:chOff x="138113" y="1619250"/>
              <a:chExt cx="9043956" cy="4081475"/>
            </a:xfrm>
          </p:grpSpPr>
          <p:pic>
            <p:nvPicPr>
              <p:cNvPr id="369670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8113" y="1619250"/>
                <a:ext cx="8867775" cy="361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671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2844" y="5214950"/>
                <a:ext cx="9039225" cy="485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6967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5643" y="1643050"/>
              <a:ext cx="985205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グループ化 19"/>
          <p:cNvGrpSpPr/>
          <p:nvPr/>
        </p:nvGrpSpPr>
        <p:grpSpPr>
          <a:xfrm>
            <a:off x="1073042" y="4286256"/>
            <a:ext cx="6713668" cy="1774234"/>
            <a:chOff x="-180975" y="2560382"/>
            <a:chExt cx="9505950" cy="2511692"/>
          </a:xfrm>
        </p:grpSpPr>
        <p:pic>
          <p:nvPicPr>
            <p:cNvPr id="369673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138113" y="2560382"/>
              <a:ext cx="9420227" cy="218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9674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80975" y="4710124"/>
              <a:ext cx="95059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6" name="直線コネクタ 15"/>
            <p:cNvCxnSpPr/>
            <p:nvPr/>
          </p:nvCxnSpPr>
          <p:spPr>
            <a:xfrm>
              <a:off x="-142908" y="4710124"/>
              <a:ext cx="942981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5400000">
              <a:off x="8250887" y="3674091"/>
              <a:ext cx="2071701" cy="19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円/楕円 14"/>
          <p:cNvSpPr/>
          <p:nvPr/>
        </p:nvSpPr>
        <p:spPr>
          <a:xfrm>
            <a:off x="5286380" y="1226564"/>
            <a:ext cx="428628" cy="1000132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5521911" y="1000108"/>
            <a:ext cx="335973" cy="171328"/>
          </a:xfrm>
          <a:custGeom>
            <a:avLst/>
            <a:gdLst>
              <a:gd name="connsiteX0" fmla="*/ 346229 w 346229"/>
              <a:gd name="connsiteY0" fmla="*/ 1480 h 170156"/>
              <a:gd name="connsiteX1" fmla="*/ 97654 w 346229"/>
              <a:gd name="connsiteY1" fmla="*/ 28113 h 170156"/>
              <a:gd name="connsiteX2" fmla="*/ 0 w 346229"/>
              <a:gd name="connsiteY2" fmla="*/ 170156 h 1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229" h="170156">
                <a:moveTo>
                  <a:pt x="346229" y="1480"/>
                </a:moveTo>
                <a:cubicBezTo>
                  <a:pt x="250794" y="740"/>
                  <a:pt x="155359" y="0"/>
                  <a:pt x="97654" y="28113"/>
                </a:cubicBezTo>
                <a:cubicBezTo>
                  <a:pt x="39949" y="56226"/>
                  <a:pt x="19974" y="113191"/>
                  <a:pt x="0" y="170156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86446" y="857232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標準模型から期待される値</a:t>
            </a:r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4286248" y="2155258"/>
            <a:ext cx="1571636" cy="14287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60556" y="2298134"/>
            <a:ext cx="16530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ずれている？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28662" y="869374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2004</a:t>
            </a:r>
            <a:r>
              <a:rPr kumimoji="1" lang="ja-JP" altLang="en-US" sz="2000" dirty="0" smtClean="0"/>
              <a:t>年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16657" y="3929066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200</a:t>
            </a:r>
            <a:r>
              <a:rPr lang="en-US" altLang="ja-JP" sz="2000" dirty="0" smtClean="0"/>
              <a:t>8</a:t>
            </a:r>
            <a:r>
              <a:rPr kumimoji="1" lang="ja-JP" altLang="en-US" sz="2000" dirty="0" smtClean="0"/>
              <a:t>年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57686" y="3929066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合って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しまった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90725" y="3667130"/>
            <a:ext cx="995985" cy="6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テキスト ボックス 26"/>
          <p:cNvSpPr txBox="1"/>
          <p:nvPr/>
        </p:nvSpPr>
        <p:spPr>
          <a:xfrm>
            <a:off x="907833" y="6182045"/>
            <a:ext cx="7378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将来の実験に期待してこのシナリオからの予言を調べる</a:t>
            </a:r>
            <a:endParaRPr kumimoji="1" lang="ja-JP" altLang="en-US" sz="2400" dirty="0">
              <a:solidFill>
                <a:srgbClr val="00206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>
            <a:spLocks noChangeArrowheads="1"/>
          </p:cNvSpPr>
          <p:nvPr/>
        </p:nvSpPr>
        <p:spPr bwMode="auto">
          <a:xfrm>
            <a:off x="4264735" y="1571612"/>
            <a:ext cx="3521975" cy="2000264"/>
          </a:xfrm>
          <a:prstGeom prst="rect">
            <a:avLst/>
          </a:prstGeom>
          <a:solidFill>
            <a:schemeClr val="accent5">
              <a:lumMod val="20000"/>
              <a:lumOff val="80000"/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solidFill>
                  <a:srgbClr val="0000FF"/>
                </a:solidFill>
              </a:rPr>
              <a:t>CP asymmetries of </a:t>
            </a:r>
            <a:r>
              <a:rPr lang="en-US" altLang="ja-JP" sz="4000" b="1" dirty="0" err="1" smtClean="0">
                <a:solidFill>
                  <a:srgbClr val="0000FF"/>
                </a:solidFill>
              </a:rPr>
              <a:t>B</a:t>
            </a:r>
            <a:r>
              <a:rPr lang="en-US" altLang="ja-JP" sz="4000" b="1" dirty="0" err="1" smtClean="0">
                <a:solidFill>
                  <a:srgbClr val="0000FF"/>
                </a:solidFill>
                <a:sym typeface="Wingdings" pitchFamily="2" charset="2"/>
              </a:rPr>
              <a:t>φK</a:t>
            </a:r>
            <a:r>
              <a:rPr lang="en-US" altLang="ja-JP" sz="4000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en-US" altLang="ja-JP" sz="4000" b="1" dirty="0" smtClean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altLang="ja-JP" sz="4000" b="1" dirty="0" err="1" smtClean="0">
                <a:solidFill>
                  <a:srgbClr val="0000FF"/>
                </a:solidFill>
                <a:sym typeface="Wingdings" pitchFamily="2" charset="2"/>
              </a:rPr>
              <a:t>η’K</a:t>
            </a:r>
            <a:r>
              <a:rPr lang="en-US" altLang="ja-JP" sz="4000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endParaRPr kumimoji="1" lang="ja-JP" altLang="en-US" sz="4000" b="1" baseline="-25000" dirty="0">
              <a:solidFill>
                <a:srgbClr val="0000FF"/>
              </a:solidFill>
            </a:endParaRPr>
          </a:p>
        </p:txBody>
      </p:sp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1219213" y="1571612"/>
            <a:ext cx="2951071" cy="2000264"/>
          </a:xfrm>
          <a:prstGeom prst="rect">
            <a:avLst/>
          </a:prstGeom>
          <a:solidFill>
            <a:schemeClr val="accent6">
              <a:lumMod val="40000"/>
              <a:lumOff val="60000"/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i="1" kern="120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6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7901" y="2085845"/>
            <a:ext cx="155320" cy="26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4567" y="3061839"/>
            <a:ext cx="155320" cy="26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790117" y="2367101"/>
            <a:ext cx="2371773" cy="669552"/>
            <a:chOff x="365" y="2748"/>
            <a:chExt cx="1859" cy="455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11" y="2749"/>
              <a:ext cx="148" cy="454"/>
            </a:xfrm>
            <a:custGeom>
              <a:avLst/>
              <a:gdLst>
                <a:gd name="T0" fmla="*/ 98 w 151"/>
                <a:gd name="T1" fmla="*/ 0 h 544"/>
                <a:gd name="T2" fmla="*/ 7 w 151"/>
                <a:gd name="T3" fmla="*/ 136 h 544"/>
                <a:gd name="T4" fmla="*/ 143 w 151"/>
                <a:gd name="T5" fmla="*/ 227 h 544"/>
                <a:gd name="T6" fmla="*/ 7 w 151"/>
                <a:gd name="T7" fmla="*/ 363 h 544"/>
                <a:gd name="T8" fmla="*/ 143 w 151"/>
                <a:gd name="T9" fmla="*/ 453 h 544"/>
                <a:gd name="T10" fmla="*/ 53 w 151"/>
                <a:gd name="T11" fmla="*/ 544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544"/>
                <a:gd name="T20" fmla="*/ 151 w 151"/>
                <a:gd name="T21" fmla="*/ 544 h 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544">
                  <a:moveTo>
                    <a:pt x="98" y="0"/>
                  </a:moveTo>
                  <a:cubicBezTo>
                    <a:pt x="49" y="49"/>
                    <a:pt x="0" y="98"/>
                    <a:pt x="7" y="136"/>
                  </a:cubicBezTo>
                  <a:cubicBezTo>
                    <a:pt x="14" y="174"/>
                    <a:pt x="143" y="189"/>
                    <a:pt x="143" y="227"/>
                  </a:cubicBezTo>
                  <a:cubicBezTo>
                    <a:pt x="143" y="265"/>
                    <a:pt x="7" y="325"/>
                    <a:pt x="7" y="363"/>
                  </a:cubicBezTo>
                  <a:cubicBezTo>
                    <a:pt x="7" y="401"/>
                    <a:pt x="135" y="423"/>
                    <a:pt x="143" y="453"/>
                  </a:cubicBezTo>
                  <a:cubicBezTo>
                    <a:pt x="151" y="483"/>
                    <a:pt x="102" y="513"/>
                    <a:pt x="53" y="54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i="1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20" y="2749"/>
              <a:ext cx="155" cy="454"/>
            </a:xfrm>
            <a:custGeom>
              <a:avLst/>
              <a:gdLst>
                <a:gd name="T0" fmla="*/ 98 w 151"/>
                <a:gd name="T1" fmla="*/ 0 h 544"/>
                <a:gd name="T2" fmla="*/ 7 w 151"/>
                <a:gd name="T3" fmla="*/ 136 h 544"/>
                <a:gd name="T4" fmla="*/ 143 w 151"/>
                <a:gd name="T5" fmla="*/ 227 h 544"/>
                <a:gd name="T6" fmla="*/ 7 w 151"/>
                <a:gd name="T7" fmla="*/ 363 h 544"/>
                <a:gd name="T8" fmla="*/ 143 w 151"/>
                <a:gd name="T9" fmla="*/ 453 h 544"/>
                <a:gd name="T10" fmla="*/ 53 w 151"/>
                <a:gd name="T11" fmla="*/ 544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544"/>
                <a:gd name="T20" fmla="*/ 151 w 151"/>
                <a:gd name="T21" fmla="*/ 544 h 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544">
                  <a:moveTo>
                    <a:pt x="98" y="0"/>
                  </a:moveTo>
                  <a:cubicBezTo>
                    <a:pt x="49" y="49"/>
                    <a:pt x="0" y="98"/>
                    <a:pt x="7" y="136"/>
                  </a:cubicBezTo>
                  <a:cubicBezTo>
                    <a:pt x="14" y="174"/>
                    <a:pt x="143" y="189"/>
                    <a:pt x="143" y="227"/>
                  </a:cubicBezTo>
                  <a:cubicBezTo>
                    <a:pt x="143" y="265"/>
                    <a:pt x="7" y="325"/>
                    <a:pt x="7" y="363"/>
                  </a:cubicBezTo>
                  <a:cubicBezTo>
                    <a:pt x="7" y="401"/>
                    <a:pt x="135" y="423"/>
                    <a:pt x="143" y="453"/>
                  </a:cubicBezTo>
                  <a:cubicBezTo>
                    <a:pt x="151" y="483"/>
                    <a:pt x="102" y="513"/>
                    <a:pt x="53" y="54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i="1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410" y="2748"/>
              <a:ext cx="1769" cy="0"/>
              <a:chOff x="612" y="1253"/>
              <a:chExt cx="1769" cy="0"/>
            </a:xfrm>
          </p:grpSpPr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1519" y="1253"/>
                <a:ext cx="8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>
                <a:off x="612" y="1253"/>
                <a:ext cx="9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65" y="3202"/>
              <a:ext cx="1859" cy="0"/>
              <a:chOff x="567" y="1797"/>
              <a:chExt cx="1859" cy="0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567" y="1797"/>
                <a:ext cx="9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1474" y="1797"/>
                <a:ext cx="9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599115" y="2310430"/>
            <a:ext cx="285453" cy="761903"/>
          </a:xfrm>
          <a:prstGeom prst="ellipse">
            <a:avLst/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i="1" kern="120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8" name="Picture 2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3664" y="2509826"/>
            <a:ext cx="419782" cy="314836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2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7901" y="3059743"/>
            <a:ext cx="188903" cy="26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4567" y="2012384"/>
            <a:ext cx="188903" cy="26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7378" y="1976704"/>
            <a:ext cx="335825" cy="29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1021" y="3120609"/>
            <a:ext cx="335825" cy="29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9449" y="2262154"/>
            <a:ext cx="138527" cy="17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45"/>
          <p:cNvSpPr>
            <a:spLocks noChangeArrowheads="1"/>
          </p:cNvSpPr>
          <p:nvPr/>
        </p:nvSpPr>
        <p:spPr bwMode="auto">
          <a:xfrm>
            <a:off x="6644902" y="2738607"/>
            <a:ext cx="153221" cy="518430"/>
          </a:xfrm>
          <a:prstGeom prst="ellipse">
            <a:avLst/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i="1" kern="120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27" name="Picture 46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2563" y="2833058"/>
            <a:ext cx="304344" cy="2875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28" name="Oval 47"/>
          <p:cNvSpPr>
            <a:spLocks noChangeArrowheads="1"/>
          </p:cNvSpPr>
          <p:nvPr/>
        </p:nvSpPr>
        <p:spPr bwMode="auto">
          <a:xfrm>
            <a:off x="6644902" y="2033372"/>
            <a:ext cx="191001" cy="514232"/>
          </a:xfrm>
          <a:prstGeom prst="ellipse">
            <a:avLst/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i="1" kern="120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" name="Freeform 48"/>
          <p:cNvSpPr>
            <a:spLocks/>
          </p:cNvSpPr>
          <p:nvPr/>
        </p:nvSpPr>
        <p:spPr bwMode="auto">
          <a:xfrm rot="20767497">
            <a:off x="4646737" y="1666063"/>
            <a:ext cx="1141808" cy="667454"/>
          </a:xfrm>
          <a:custGeom>
            <a:avLst/>
            <a:gdLst>
              <a:gd name="T0" fmla="*/ 0 w 786"/>
              <a:gd name="T1" fmla="*/ 324 h 460"/>
              <a:gd name="T2" fmla="*/ 91 w 786"/>
              <a:gd name="T3" fmla="*/ 188 h 460"/>
              <a:gd name="T4" fmla="*/ 181 w 786"/>
              <a:gd name="T5" fmla="*/ 234 h 460"/>
              <a:gd name="T6" fmla="*/ 227 w 786"/>
              <a:gd name="T7" fmla="*/ 97 h 460"/>
              <a:gd name="T8" fmla="*/ 317 w 786"/>
              <a:gd name="T9" fmla="*/ 143 h 460"/>
              <a:gd name="T10" fmla="*/ 408 w 786"/>
              <a:gd name="T11" fmla="*/ 7 h 460"/>
              <a:gd name="T12" fmla="*/ 499 w 786"/>
              <a:gd name="T13" fmla="*/ 188 h 460"/>
              <a:gd name="T14" fmla="*/ 589 w 786"/>
              <a:gd name="T15" fmla="*/ 97 h 460"/>
              <a:gd name="T16" fmla="*/ 635 w 786"/>
              <a:gd name="T17" fmla="*/ 279 h 460"/>
              <a:gd name="T18" fmla="*/ 771 w 786"/>
              <a:gd name="T19" fmla="*/ 279 h 460"/>
              <a:gd name="T20" fmla="*/ 726 w 786"/>
              <a:gd name="T21" fmla="*/ 460 h 4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86"/>
              <a:gd name="T34" fmla="*/ 0 h 460"/>
              <a:gd name="T35" fmla="*/ 786 w 786"/>
              <a:gd name="T36" fmla="*/ 460 h 4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86" h="460">
                <a:moveTo>
                  <a:pt x="0" y="324"/>
                </a:moveTo>
                <a:cubicBezTo>
                  <a:pt x="30" y="263"/>
                  <a:pt x="61" y="203"/>
                  <a:pt x="91" y="188"/>
                </a:cubicBezTo>
                <a:cubicBezTo>
                  <a:pt x="121" y="173"/>
                  <a:pt x="158" y="249"/>
                  <a:pt x="181" y="234"/>
                </a:cubicBezTo>
                <a:cubicBezTo>
                  <a:pt x="204" y="219"/>
                  <a:pt x="204" y="112"/>
                  <a:pt x="227" y="97"/>
                </a:cubicBezTo>
                <a:cubicBezTo>
                  <a:pt x="250" y="82"/>
                  <a:pt x="287" y="158"/>
                  <a:pt x="317" y="143"/>
                </a:cubicBezTo>
                <a:cubicBezTo>
                  <a:pt x="347" y="128"/>
                  <a:pt x="378" y="0"/>
                  <a:pt x="408" y="7"/>
                </a:cubicBezTo>
                <a:cubicBezTo>
                  <a:pt x="438" y="14"/>
                  <a:pt x="469" y="173"/>
                  <a:pt x="499" y="188"/>
                </a:cubicBezTo>
                <a:cubicBezTo>
                  <a:pt x="529" y="203"/>
                  <a:pt x="566" y="82"/>
                  <a:pt x="589" y="97"/>
                </a:cubicBezTo>
                <a:cubicBezTo>
                  <a:pt x="612" y="112"/>
                  <a:pt x="605" y="249"/>
                  <a:pt x="635" y="279"/>
                </a:cubicBezTo>
                <a:cubicBezTo>
                  <a:pt x="665" y="309"/>
                  <a:pt x="756" y="249"/>
                  <a:pt x="771" y="279"/>
                </a:cubicBezTo>
                <a:cubicBezTo>
                  <a:pt x="786" y="309"/>
                  <a:pt x="756" y="384"/>
                  <a:pt x="726" y="46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i="1" kern="120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4239547" y="2167703"/>
            <a:ext cx="2411651" cy="188903"/>
            <a:chOff x="2744" y="1117"/>
            <a:chExt cx="1270" cy="135"/>
          </a:xfrm>
        </p:grpSpPr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V="1">
              <a:off x="3334" y="1117"/>
              <a:ext cx="68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i="1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 flipV="1">
              <a:off x="2744" y="1207"/>
              <a:ext cx="59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i="1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4231151" y="2442670"/>
            <a:ext cx="2413750" cy="703137"/>
            <a:chOff x="2288" y="2659"/>
            <a:chExt cx="1726" cy="499"/>
          </a:xfrm>
        </p:grpSpPr>
        <p:grpSp>
          <p:nvGrpSpPr>
            <p:cNvPr id="33" name="Group 34"/>
            <p:cNvGrpSpPr>
              <a:grpSpLocks/>
            </p:cNvGrpSpPr>
            <p:nvPr/>
          </p:nvGrpSpPr>
          <p:grpSpPr bwMode="auto">
            <a:xfrm>
              <a:off x="2288" y="3067"/>
              <a:ext cx="1724" cy="91"/>
              <a:chOff x="2789" y="1797"/>
              <a:chExt cx="1316" cy="91"/>
            </a:xfrm>
          </p:grpSpPr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>
                <a:off x="2789" y="1797"/>
                <a:ext cx="590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 flipH="1" flipV="1">
                <a:off x="3379" y="1842"/>
                <a:ext cx="726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34" name="Group 40"/>
            <p:cNvGrpSpPr>
              <a:grpSpLocks/>
            </p:cNvGrpSpPr>
            <p:nvPr/>
          </p:nvGrpSpPr>
          <p:grpSpPr bwMode="auto">
            <a:xfrm>
              <a:off x="3288" y="2705"/>
              <a:ext cx="726" cy="317"/>
              <a:chOff x="3424" y="1344"/>
              <a:chExt cx="635" cy="317"/>
            </a:xfrm>
          </p:grpSpPr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3424" y="1344"/>
                <a:ext cx="635" cy="317"/>
              </a:xfrm>
              <a:custGeom>
                <a:avLst/>
                <a:gdLst>
                  <a:gd name="T0" fmla="*/ 907 w 907"/>
                  <a:gd name="T1" fmla="*/ 0 h 272"/>
                  <a:gd name="T2" fmla="*/ 0 w 907"/>
                  <a:gd name="T3" fmla="*/ 136 h 272"/>
                  <a:gd name="T4" fmla="*/ 907 w 907"/>
                  <a:gd name="T5" fmla="*/ 272 h 272"/>
                  <a:gd name="T6" fmla="*/ 0 60000 65536"/>
                  <a:gd name="T7" fmla="*/ 0 60000 65536"/>
                  <a:gd name="T8" fmla="*/ 0 60000 65536"/>
                  <a:gd name="T9" fmla="*/ 0 w 907"/>
                  <a:gd name="T10" fmla="*/ 0 h 272"/>
                  <a:gd name="T11" fmla="*/ 907 w 907"/>
                  <a:gd name="T12" fmla="*/ 272 h 2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7" h="272">
                    <a:moveTo>
                      <a:pt x="907" y="0"/>
                    </a:moveTo>
                    <a:cubicBezTo>
                      <a:pt x="453" y="45"/>
                      <a:pt x="0" y="91"/>
                      <a:pt x="0" y="136"/>
                    </a:cubicBezTo>
                    <a:cubicBezTo>
                      <a:pt x="0" y="181"/>
                      <a:pt x="453" y="226"/>
                      <a:pt x="907" y="27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 flipV="1">
                <a:off x="3787" y="1615"/>
                <a:ext cx="4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 flipH="1">
                <a:off x="3742" y="1389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6" name="Freeform 49"/>
            <p:cNvSpPr>
              <a:spLocks/>
            </p:cNvSpPr>
            <p:nvPr/>
          </p:nvSpPr>
          <p:spPr bwMode="auto">
            <a:xfrm rot="-2858979">
              <a:off x="3064" y="2520"/>
              <a:ext cx="129" cy="407"/>
            </a:xfrm>
            <a:custGeom>
              <a:avLst/>
              <a:gdLst>
                <a:gd name="T0" fmla="*/ 209 w 326"/>
                <a:gd name="T1" fmla="*/ 0 h 826"/>
                <a:gd name="T2" fmla="*/ 141 w 326"/>
                <a:gd name="T3" fmla="*/ 17 h 826"/>
                <a:gd name="T4" fmla="*/ 73 w 326"/>
                <a:gd name="T5" fmla="*/ 119 h 826"/>
                <a:gd name="T6" fmla="*/ 65 w 326"/>
                <a:gd name="T7" fmla="*/ 144 h 826"/>
                <a:gd name="T8" fmla="*/ 73 w 326"/>
                <a:gd name="T9" fmla="*/ 212 h 826"/>
                <a:gd name="T10" fmla="*/ 175 w 326"/>
                <a:gd name="T11" fmla="*/ 238 h 826"/>
                <a:gd name="T12" fmla="*/ 234 w 326"/>
                <a:gd name="T13" fmla="*/ 229 h 826"/>
                <a:gd name="T14" fmla="*/ 243 w 326"/>
                <a:gd name="T15" fmla="*/ 153 h 826"/>
                <a:gd name="T16" fmla="*/ 217 w 326"/>
                <a:gd name="T17" fmla="*/ 144 h 826"/>
                <a:gd name="T18" fmla="*/ 107 w 326"/>
                <a:gd name="T19" fmla="*/ 161 h 826"/>
                <a:gd name="T20" fmla="*/ 48 w 326"/>
                <a:gd name="T21" fmla="*/ 229 h 826"/>
                <a:gd name="T22" fmla="*/ 23 w 326"/>
                <a:gd name="T23" fmla="*/ 305 h 826"/>
                <a:gd name="T24" fmla="*/ 31 w 326"/>
                <a:gd name="T25" fmla="*/ 331 h 826"/>
                <a:gd name="T26" fmla="*/ 116 w 326"/>
                <a:gd name="T27" fmla="*/ 356 h 826"/>
                <a:gd name="T28" fmla="*/ 260 w 326"/>
                <a:gd name="T29" fmla="*/ 305 h 826"/>
                <a:gd name="T30" fmla="*/ 234 w 326"/>
                <a:gd name="T31" fmla="*/ 288 h 826"/>
                <a:gd name="T32" fmla="*/ 90 w 326"/>
                <a:gd name="T33" fmla="*/ 331 h 826"/>
                <a:gd name="T34" fmla="*/ 90 w 326"/>
                <a:gd name="T35" fmla="*/ 432 h 826"/>
                <a:gd name="T36" fmla="*/ 141 w 326"/>
                <a:gd name="T37" fmla="*/ 449 h 826"/>
                <a:gd name="T38" fmla="*/ 226 w 326"/>
                <a:gd name="T39" fmla="*/ 483 h 826"/>
                <a:gd name="T40" fmla="*/ 201 w 326"/>
                <a:gd name="T41" fmla="*/ 449 h 826"/>
                <a:gd name="T42" fmla="*/ 73 w 326"/>
                <a:gd name="T43" fmla="*/ 517 h 826"/>
                <a:gd name="T44" fmla="*/ 82 w 326"/>
                <a:gd name="T45" fmla="*/ 576 h 826"/>
                <a:gd name="T46" fmla="*/ 192 w 326"/>
                <a:gd name="T47" fmla="*/ 644 h 826"/>
                <a:gd name="T48" fmla="*/ 277 w 326"/>
                <a:gd name="T49" fmla="*/ 636 h 826"/>
                <a:gd name="T50" fmla="*/ 243 w 326"/>
                <a:gd name="T51" fmla="*/ 576 h 826"/>
                <a:gd name="T52" fmla="*/ 133 w 326"/>
                <a:gd name="T53" fmla="*/ 585 h 826"/>
                <a:gd name="T54" fmla="*/ 99 w 326"/>
                <a:gd name="T55" fmla="*/ 636 h 826"/>
                <a:gd name="T56" fmla="*/ 158 w 326"/>
                <a:gd name="T57" fmla="*/ 822 h 826"/>
                <a:gd name="T58" fmla="*/ 226 w 326"/>
                <a:gd name="T59" fmla="*/ 822 h 8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6"/>
                <a:gd name="T91" fmla="*/ 0 h 826"/>
                <a:gd name="T92" fmla="*/ 326 w 326"/>
                <a:gd name="T93" fmla="*/ 826 h 8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6" h="826">
                  <a:moveTo>
                    <a:pt x="209" y="0"/>
                  </a:moveTo>
                  <a:cubicBezTo>
                    <a:pt x="208" y="0"/>
                    <a:pt x="149" y="12"/>
                    <a:pt x="141" y="17"/>
                  </a:cubicBezTo>
                  <a:cubicBezTo>
                    <a:pt x="105" y="41"/>
                    <a:pt x="96" y="86"/>
                    <a:pt x="73" y="119"/>
                  </a:cubicBezTo>
                  <a:cubicBezTo>
                    <a:pt x="70" y="127"/>
                    <a:pt x="65" y="135"/>
                    <a:pt x="65" y="144"/>
                  </a:cubicBezTo>
                  <a:cubicBezTo>
                    <a:pt x="65" y="167"/>
                    <a:pt x="60" y="193"/>
                    <a:pt x="73" y="212"/>
                  </a:cubicBezTo>
                  <a:cubicBezTo>
                    <a:pt x="75" y="215"/>
                    <a:pt x="153" y="230"/>
                    <a:pt x="175" y="238"/>
                  </a:cubicBezTo>
                  <a:cubicBezTo>
                    <a:pt x="195" y="235"/>
                    <a:pt x="216" y="237"/>
                    <a:pt x="234" y="229"/>
                  </a:cubicBezTo>
                  <a:cubicBezTo>
                    <a:pt x="261" y="217"/>
                    <a:pt x="251" y="168"/>
                    <a:pt x="243" y="153"/>
                  </a:cubicBezTo>
                  <a:cubicBezTo>
                    <a:pt x="238" y="145"/>
                    <a:pt x="226" y="147"/>
                    <a:pt x="217" y="144"/>
                  </a:cubicBezTo>
                  <a:cubicBezTo>
                    <a:pt x="180" y="148"/>
                    <a:pt x="133" y="135"/>
                    <a:pt x="107" y="161"/>
                  </a:cubicBezTo>
                  <a:cubicBezTo>
                    <a:pt x="0" y="266"/>
                    <a:pt x="123" y="178"/>
                    <a:pt x="48" y="229"/>
                  </a:cubicBezTo>
                  <a:cubicBezTo>
                    <a:pt x="40" y="255"/>
                    <a:pt x="31" y="280"/>
                    <a:pt x="23" y="305"/>
                  </a:cubicBezTo>
                  <a:cubicBezTo>
                    <a:pt x="26" y="314"/>
                    <a:pt x="25" y="325"/>
                    <a:pt x="31" y="331"/>
                  </a:cubicBezTo>
                  <a:cubicBezTo>
                    <a:pt x="38" y="338"/>
                    <a:pt x="106" y="354"/>
                    <a:pt x="116" y="356"/>
                  </a:cubicBezTo>
                  <a:cubicBezTo>
                    <a:pt x="163" y="354"/>
                    <a:pt x="312" y="396"/>
                    <a:pt x="260" y="305"/>
                  </a:cubicBezTo>
                  <a:cubicBezTo>
                    <a:pt x="255" y="296"/>
                    <a:pt x="243" y="294"/>
                    <a:pt x="234" y="288"/>
                  </a:cubicBezTo>
                  <a:cubicBezTo>
                    <a:pt x="166" y="294"/>
                    <a:pt x="124" y="278"/>
                    <a:pt x="90" y="331"/>
                  </a:cubicBezTo>
                  <a:cubicBezTo>
                    <a:pt x="79" y="364"/>
                    <a:pt x="66" y="394"/>
                    <a:pt x="90" y="432"/>
                  </a:cubicBezTo>
                  <a:cubicBezTo>
                    <a:pt x="100" y="447"/>
                    <a:pt x="141" y="449"/>
                    <a:pt x="141" y="449"/>
                  </a:cubicBezTo>
                  <a:cubicBezTo>
                    <a:pt x="169" y="467"/>
                    <a:pt x="195" y="473"/>
                    <a:pt x="226" y="483"/>
                  </a:cubicBezTo>
                  <a:cubicBezTo>
                    <a:pt x="285" y="464"/>
                    <a:pt x="224" y="457"/>
                    <a:pt x="201" y="449"/>
                  </a:cubicBezTo>
                  <a:cubicBezTo>
                    <a:pt x="127" y="458"/>
                    <a:pt x="98" y="448"/>
                    <a:pt x="73" y="517"/>
                  </a:cubicBezTo>
                  <a:cubicBezTo>
                    <a:pt x="76" y="537"/>
                    <a:pt x="75" y="558"/>
                    <a:pt x="82" y="576"/>
                  </a:cubicBezTo>
                  <a:cubicBezTo>
                    <a:pt x="93" y="603"/>
                    <a:pt x="166" y="627"/>
                    <a:pt x="192" y="644"/>
                  </a:cubicBezTo>
                  <a:cubicBezTo>
                    <a:pt x="220" y="641"/>
                    <a:pt x="255" y="653"/>
                    <a:pt x="277" y="636"/>
                  </a:cubicBezTo>
                  <a:cubicBezTo>
                    <a:pt x="326" y="598"/>
                    <a:pt x="254" y="580"/>
                    <a:pt x="243" y="576"/>
                  </a:cubicBezTo>
                  <a:cubicBezTo>
                    <a:pt x="206" y="579"/>
                    <a:pt x="167" y="571"/>
                    <a:pt x="133" y="585"/>
                  </a:cubicBezTo>
                  <a:cubicBezTo>
                    <a:pt x="114" y="593"/>
                    <a:pt x="99" y="636"/>
                    <a:pt x="99" y="636"/>
                  </a:cubicBezTo>
                  <a:cubicBezTo>
                    <a:pt x="101" y="665"/>
                    <a:pt x="83" y="808"/>
                    <a:pt x="158" y="822"/>
                  </a:cubicBezTo>
                  <a:cubicBezTo>
                    <a:pt x="180" y="826"/>
                    <a:pt x="203" y="822"/>
                    <a:pt x="226" y="82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i="1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42" name="Picture 51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0188" y="2453154"/>
            <a:ext cx="361013" cy="2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2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7545" y="2262154"/>
            <a:ext cx="350519" cy="30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3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9449" y="3215061"/>
            <a:ext cx="188903" cy="26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4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9449" y="1882250"/>
            <a:ext cx="138527" cy="17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5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9449" y="2658847"/>
            <a:ext cx="138527" cy="17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63"/>
          <p:cNvGrpSpPr>
            <a:grpSpLocks/>
          </p:cNvGrpSpPr>
          <p:nvPr/>
        </p:nvGrpSpPr>
        <p:grpSpPr bwMode="auto">
          <a:xfrm>
            <a:off x="7121356" y="2738607"/>
            <a:ext cx="570904" cy="518430"/>
            <a:chOff x="4876" y="1842"/>
            <a:chExt cx="272" cy="247"/>
          </a:xfrm>
        </p:grpSpPr>
        <p:sp>
          <p:nvSpPr>
            <p:cNvPr id="48" name="Oval 32"/>
            <p:cNvSpPr>
              <a:spLocks noChangeArrowheads="1"/>
            </p:cNvSpPr>
            <p:nvPr/>
          </p:nvSpPr>
          <p:spPr bwMode="auto">
            <a:xfrm>
              <a:off x="5057" y="1842"/>
              <a:ext cx="91" cy="247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i="1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pic>
          <p:nvPicPr>
            <p:cNvPr id="49" name="Picture 56" descr="TP_tmp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1894"/>
              <a:ext cx="226" cy="130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" name="Picture 57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9353" y="2119428"/>
            <a:ext cx="476454" cy="35681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51" name="Oval 59"/>
          <p:cNvSpPr>
            <a:spLocks noChangeArrowheads="1"/>
          </p:cNvSpPr>
          <p:nvPr/>
        </p:nvSpPr>
        <p:spPr bwMode="auto">
          <a:xfrm>
            <a:off x="4086326" y="2262154"/>
            <a:ext cx="274959" cy="843763"/>
          </a:xfrm>
          <a:prstGeom prst="ellipse">
            <a:avLst/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i="1" kern="120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52" name="Picture 60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1503" y="2463651"/>
            <a:ext cx="419782" cy="382002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Picture 28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1021" y="1989297"/>
            <a:ext cx="348420" cy="25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0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7378" y="3133202"/>
            <a:ext cx="348420" cy="25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テキスト ボックス 72"/>
          <p:cNvSpPr txBox="1"/>
          <p:nvPr/>
        </p:nvSpPr>
        <p:spPr>
          <a:xfrm>
            <a:off x="1214414" y="1171502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標準模型の場合：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>
            <a:spLocks noChangeArrowheads="1"/>
          </p:cNvSpPr>
          <p:nvPr/>
        </p:nvSpPr>
        <p:spPr bwMode="auto">
          <a:xfrm>
            <a:off x="4264735" y="1571612"/>
            <a:ext cx="3521975" cy="2000264"/>
          </a:xfrm>
          <a:prstGeom prst="rect">
            <a:avLst/>
          </a:prstGeom>
          <a:solidFill>
            <a:schemeClr val="accent5">
              <a:lumMod val="20000"/>
              <a:lumOff val="80000"/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1" name="円/楕円 140"/>
          <p:cNvSpPr/>
          <p:nvPr/>
        </p:nvSpPr>
        <p:spPr>
          <a:xfrm>
            <a:off x="4500562" y="1571612"/>
            <a:ext cx="1643074" cy="150019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solidFill>
                  <a:srgbClr val="0000FF"/>
                </a:solidFill>
              </a:rPr>
              <a:t>CP asymmetries of </a:t>
            </a:r>
            <a:r>
              <a:rPr lang="en-US" altLang="ja-JP" sz="4000" b="1" dirty="0" err="1" smtClean="0">
                <a:solidFill>
                  <a:srgbClr val="0000FF"/>
                </a:solidFill>
              </a:rPr>
              <a:t>B</a:t>
            </a:r>
            <a:r>
              <a:rPr lang="en-US" altLang="ja-JP" sz="4000" b="1" dirty="0" err="1" smtClean="0">
                <a:solidFill>
                  <a:srgbClr val="0000FF"/>
                </a:solidFill>
                <a:sym typeface="Wingdings" pitchFamily="2" charset="2"/>
              </a:rPr>
              <a:t>φK</a:t>
            </a:r>
            <a:r>
              <a:rPr lang="en-US" altLang="ja-JP" sz="4000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en-US" altLang="ja-JP" sz="4000" b="1" dirty="0" smtClean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altLang="ja-JP" sz="4000" b="1" dirty="0" err="1" smtClean="0">
                <a:solidFill>
                  <a:srgbClr val="0000FF"/>
                </a:solidFill>
                <a:sym typeface="Wingdings" pitchFamily="2" charset="2"/>
              </a:rPr>
              <a:t>η’K</a:t>
            </a:r>
            <a:r>
              <a:rPr lang="en-US" altLang="ja-JP" sz="4000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endParaRPr kumimoji="1" lang="ja-JP" altLang="en-US" sz="4000" b="1" baseline="-25000" dirty="0">
              <a:solidFill>
                <a:srgbClr val="0000FF"/>
              </a:solidFill>
            </a:endParaRPr>
          </a:p>
        </p:txBody>
      </p:sp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1219213" y="1571612"/>
            <a:ext cx="2951071" cy="2000264"/>
          </a:xfrm>
          <a:prstGeom prst="rect">
            <a:avLst/>
          </a:prstGeom>
          <a:solidFill>
            <a:schemeClr val="accent6">
              <a:lumMod val="40000"/>
              <a:lumOff val="60000"/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i="1" kern="120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6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7901" y="2085845"/>
            <a:ext cx="155320" cy="26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4567" y="3061839"/>
            <a:ext cx="155320" cy="26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790117" y="2367101"/>
            <a:ext cx="2371773" cy="669552"/>
            <a:chOff x="365" y="2748"/>
            <a:chExt cx="1859" cy="455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11" y="2749"/>
              <a:ext cx="148" cy="454"/>
            </a:xfrm>
            <a:custGeom>
              <a:avLst/>
              <a:gdLst>
                <a:gd name="T0" fmla="*/ 98 w 151"/>
                <a:gd name="T1" fmla="*/ 0 h 544"/>
                <a:gd name="T2" fmla="*/ 7 w 151"/>
                <a:gd name="T3" fmla="*/ 136 h 544"/>
                <a:gd name="T4" fmla="*/ 143 w 151"/>
                <a:gd name="T5" fmla="*/ 227 h 544"/>
                <a:gd name="T6" fmla="*/ 7 w 151"/>
                <a:gd name="T7" fmla="*/ 363 h 544"/>
                <a:gd name="T8" fmla="*/ 143 w 151"/>
                <a:gd name="T9" fmla="*/ 453 h 544"/>
                <a:gd name="T10" fmla="*/ 53 w 151"/>
                <a:gd name="T11" fmla="*/ 544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544"/>
                <a:gd name="T20" fmla="*/ 151 w 151"/>
                <a:gd name="T21" fmla="*/ 544 h 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544">
                  <a:moveTo>
                    <a:pt x="98" y="0"/>
                  </a:moveTo>
                  <a:cubicBezTo>
                    <a:pt x="49" y="49"/>
                    <a:pt x="0" y="98"/>
                    <a:pt x="7" y="136"/>
                  </a:cubicBezTo>
                  <a:cubicBezTo>
                    <a:pt x="14" y="174"/>
                    <a:pt x="143" y="189"/>
                    <a:pt x="143" y="227"/>
                  </a:cubicBezTo>
                  <a:cubicBezTo>
                    <a:pt x="143" y="265"/>
                    <a:pt x="7" y="325"/>
                    <a:pt x="7" y="363"/>
                  </a:cubicBezTo>
                  <a:cubicBezTo>
                    <a:pt x="7" y="401"/>
                    <a:pt x="135" y="423"/>
                    <a:pt x="143" y="453"/>
                  </a:cubicBezTo>
                  <a:cubicBezTo>
                    <a:pt x="151" y="483"/>
                    <a:pt x="102" y="513"/>
                    <a:pt x="53" y="54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i="1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20" y="2749"/>
              <a:ext cx="155" cy="454"/>
            </a:xfrm>
            <a:custGeom>
              <a:avLst/>
              <a:gdLst>
                <a:gd name="T0" fmla="*/ 98 w 151"/>
                <a:gd name="T1" fmla="*/ 0 h 544"/>
                <a:gd name="T2" fmla="*/ 7 w 151"/>
                <a:gd name="T3" fmla="*/ 136 h 544"/>
                <a:gd name="T4" fmla="*/ 143 w 151"/>
                <a:gd name="T5" fmla="*/ 227 h 544"/>
                <a:gd name="T6" fmla="*/ 7 w 151"/>
                <a:gd name="T7" fmla="*/ 363 h 544"/>
                <a:gd name="T8" fmla="*/ 143 w 151"/>
                <a:gd name="T9" fmla="*/ 453 h 544"/>
                <a:gd name="T10" fmla="*/ 53 w 151"/>
                <a:gd name="T11" fmla="*/ 544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544"/>
                <a:gd name="T20" fmla="*/ 151 w 151"/>
                <a:gd name="T21" fmla="*/ 544 h 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544">
                  <a:moveTo>
                    <a:pt x="98" y="0"/>
                  </a:moveTo>
                  <a:cubicBezTo>
                    <a:pt x="49" y="49"/>
                    <a:pt x="0" y="98"/>
                    <a:pt x="7" y="136"/>
                  </a:cubicBezTo>
                  <a:cubicBezTo>
                    <a:pt x="14" y="174"/>
                    <a:pt x="143" y="189"/>
                    <a:pt x="143" y="227"/>
                  </a:cubicBezTo>
                  <a:cubicBezTo>
                    <a:pt x="143" y="265"/>
                    <a:pt x="7" y="325"/>
                    <a:pt x="7" y="363"/>
                  </a:cubicBezTo>
                  <a:cubicBezTo>
                    <a:pt x="7" y="401"/>
                    <a:pt x="135" y="423"/>
                    <a:pt x="143" y="453"/>
                  </a:cubicBezTo>
                  <a:cubicBezTo>
                    <a:pt x="151" y="483"/>
                    <a:pt x="102" y="513"/>
                    <a:pt x="53" y="54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i="1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410" y="2748"/>
              <a:ext cx="1769" cy="0"/>
              <a:chOff x="612" y="1253"/>
              <a:chExt cx="1769" cy="0"/>
            </a:xfrm>
          </p:grpSpPr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1519" y="1253"/>
                <a:ext cx="8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>
                <a:off x="612" y="1253"/>
                <a:ext cx="9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65" y="3202"/>
              <a:ext cx="1859" cy="0"/>
              <a:chOff x="567" y="1797"/>
              <a:chExt cx="1859" cy="0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567" y="1797"/>
                <a:ext cx="9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1474" y="1797"/>
                <a:ext cx="9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599115" y="2310430"/>
            <a:ext cx="285453" cy="761903"/>
          </a:xfrm>
          <a:prstGeom prst="ellipse">
            <a:avLst/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i="1" kern="120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8" name="Picture 2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3664" y="2509826"/>
            <a:ext cx="419782" cy="314836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2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7901" y="3059743"/>
            <a:ext cx="188903" cy="26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4567" y="2012384"/>
            <a:ext cx="188903" cy="26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7378" y="1976704"/>
            <a:ext cx="335825" cy="29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1021" y="3120609"/>
            <a:ext cx="335825" cy="29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9449" y="2262154"/>
            <a:ext cx="138527" cy="17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45"/>
          <p:cNvSpPr>
            <a:spLocks noChangeArrowheads="1"/>
          </p:cNvSpPr>
          <p:nvPr/>
        </p:nvSpPr>
        <p:spPr bwMode="auto">
          <a:xfrm>
            <a:off x="6644902" y="2738607"/>
            <a:ext cx="153221" cy="518430"/>
          </a:xfrm>
          <a:prstGeom prst="ellipse">
            <a:avLst/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i="1" kern="120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27" name="Picture 46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2563" y="2833058"/>
            <a:ext cx="304344" cy="2875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28" name="Oval 47"/>
          <p:cNvSpPr>
            <a:spLocks noChangeArrowheads="1"/>
          </p:cNvSpPr>
          <p:nvPr/>
        </p:nvSpPr>
        <p:spPr bwMode="auto">
          <a:xfrm>
            <a:off x="6644902" y="2033372"/>
            <a:ext cx="191001" cy="514232"/>
          </a:xfrm>
          <a:prstGeom prst="ellipse">
            <a:avLst/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i="1" kern="120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" name="Freeform 48"/>
          <p:cNvSpPr>
            <a:spLocks/>
          </p:cNvSpPr>
          <p:nvPr/>
        </p:nvSpPr>
        <p:spPr bwMode="auto">
          <a:xfrm rot="20767497">
            <a:off x="4646737" y="1666063"/>
            <a:ext cx="1141808" cy="667454"/>
          </a:xfrm>
          <a:custGeom>
            <a:avLst/>
            <a:gdLst>
              <a:gd name="T0" fmla="*/ 0 w 786"/>
              <a:gd name="T1" fmla="*/ 324 h 460"/>
              <a:gd name="T2" fmla="*/ 91 w 786"/>
              <a:gd name="T3" fmla="*/ 188 h 460"/>
              <a:gd name="T4" fmla="*/ 181 w 786"/>
              <a:gd name="T5" fmla="*/ 234 h 460"/>
              <a:gd name="T6" fmla="*/ 227 w 786"/>
              <a:gd name="T7" fmla="*/ 97 h 460"/>
              <a:gd name="T8" fmla="*/ 317 w 786"/>
              <a:gd name="T9" fmla="*/ 143 h 460"/>
              <a:gd name="T10" fmla="*/ 408 w 786"/>
              <a:gd name="T11" fmla="*/ 7 h 460"/>
              <a:gd name="T12" fmla="*/ 499 w 786"/>
              <a:gd name="T13" fmla="*/ 188 h 460"/>
              <a:gd name="T14" fmla="*/ 589 w 786"/>
              <a:gd name="T15" fmla="*/ 97 h 460"/>
              <a:gd name="T16" fmla="*/ 635 w 786"/>
              <a:gd name="T17" fmla="*/ 279 h 460"/>
              <a:gd name="T18" fmla="*/ 771 w 786"/>
              <a:gd name="T19" fmla="*/ 279 h 460"/>
              <a:gd name="T20" fmla="*/ 726 w 786"/>
              <a:gd name="T21" fmla="*/ 460 h 4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86"/>
              <a:gd name="T34" fmla="*/ 0 h 460"/>
              <a:gd name="T35" fmla="*/ 786 w 786"/>
              <a:gd name="T36" fmla="*/ 460 h 4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86" h="460">
                <a:moveTo>
                  <a:pt x="0" y="324"/>
                </a:moveTo>
                <a:cubicBezTo>
                  <a:pt x="30" y="263"/>
                  <a:pt x="61" y="203"/>
                  <a:pt x="91" y="188"/>
                </a:cubicBezTo>
                <a:cubicBezTo>
                  <a:pt x="121" y="173"/>
                  <a:pt x="158" y="249"/>
                  <a:pt x="181" y="234"/>
                </a:cubicBezTo>
                <a:cubicBezTo>
                  <a:pt x="204" y="219"/>
                  <a:pt x="204" y="112"/>
                  <a:pt x="227" y="97"/>
                </a:cubicBezTo>
                <a:cubicBezTo>
                  <a:pt x="250" y="82"/>
                  <a:pt x="287" y="158"/>
                  <a:pt x="317" y="143"/>
                </a:cubicBezTo>
                <a:cubicBezTo>
                  <a:pt x="347" y="128"/>
                  <a:pt x="378" y="0"/>
                  <a:pt x="408" y="7"/>
                </a:cubicBezTo>
                <a:cubicBezTo>
                  <a:pt x="438" y="14"/>
                  <a:pt x="469" y="173"/>
                  <a:pt x="499" y="188"/>
                </a:cubicBezTo>
                <a:cubicBezTo>
                  <a:pt x="529" y="203"/>
                  <a:pt x="566" y="82"/>
                  <a:pt x="589" y="97"/>
                </a:cubicBezTo>
                <a:cubicBezTo>
                  <a:pt x="612" y="112"/>
                  <a:pt x="605" y="249"/>
                  <a:pt x="635" y="279"/>
                </a:cubicBezTo>
                <a:cubicBezTo>
                  <a:pt x="665" y="309"/>
                  <a:pt x="756" y="249"/>
                  <a:pt x="771" y="279"/>
                </a:cubicBezTo>
                <a:cubicBezTo>
                  <a:pt x="786" y="309"/>
                  <a:pt x="756" y="384"/>
                  <a:pt x="726" y="46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i="1" kern="120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4239547" y="2167703"/>
            <a:ext cx="2411651" cy="188903"/>
            <a:chOff x="2744" y="1117"/>
            <a:chExt cx="1270" cy="135"/>
          </a:xfrm>
        </p:grpSpPr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V="1">
              <a:off x="3334" y="1117"/>
              <a:ext cx="68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i="1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 flipV="1">
              <a:off x="2744" y="1207"/>
              <a:ext cx="59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i="1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4231151" y="2442670"/>
            <a:ext cx="2413750" cy="703137"/>
            <a:chOff x="2288" y="2659"/>
            <a:chExt cx="1726" cy="499"/>
          </a:xfrm>
        </p:grpSpPr>
        <p:grpSp>
          <p:nvGrpSpPr>
            <p:cNvPr id="33" name="Group 34"/>
            <p:cNvGrpSpPr>
              <a:grpSpLocks/>
            </p:cNvGrpSpPr>
            <p:nvPr/>
          </p:nvGrpSpPr>
          <p:grpSpPr bwMode="auto">
            <a:xfrm>
              <a:off x="2288" y="3067"/>
              <a:ext cx="1724" cy="91"/>
              <a:chOff x="2789" y="1797"/>
              <a:chExt cx="1316" cy="91"/>
            </a:xfrm>
          </p:grpSpPr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>
                <a:off x="2789" y="1797"/>
                <a:ext cx="590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 flipH="1" flipV="1">
                <a:off x="3379" y="1842"/>
                <a:ext cx="726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34" name="Group 40"/>
            <p:cNvGrpSpPr>
              <a:grpSpLocks/>
            </p:cNvGrpSpPr>
            <p:nvPr/>
          </p:nvGrpSpPr>
          <p:grpSpPr bwMode="auto">
            <a:xfrm>
              <a:off x="3288" y="2705"/>
              <a:ext cx="726" cy="317"/>
              <a:chOff x="3424" y="1344"/>
              <a:chExt cx="635" cy="317"/>
            </a:xfrm>
          </p:grpSpPr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3424" y="1344"/>
                <a:ext cx="635" cy="317"/>
              </a:xfrm>
              <a:custGeom>
                <a:avLst/>
                <a:gdLst>
                  <a:gd name="T0" fmla="*/ 907 w 907"/>
                  <a:gd name="T1" fmla="*/ 0 h 272"/>
                  <a:gd name="T2" fmla="*/ 0 w 907"/>
                  <a:gd name="T3" fmla="*/ 136 h 272"/>
                  <a:gd name="T4" fmla="*/ 907 w 907"/>
                  <a:gd name="T5" fmla="*/ 272 h 272"/>
                  <a:gd name="T6" fmla="*/ 0 60000 65536"/>
                  <a:gd name="T7" fmla="*/ 0 60000 65536"/>
                  <a:gd name="T8" fmla="*/ 0 60000 65536"/>
                  <a:gd name="T9" fmla="*/ 0 w 907"/>
                  <a:gd name="T10" fmla="*/ 0 h 272"/>
                  <a:gd name="T11" fmla="*/ 907 w 907"/>
                  <a:gd name="T12" fmla="*/ 272 h 2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7" h="272">
                    <a:moveTo>
                      <a:pt x="907" y="0"/>
                    </a:moveTo>
                    <a:cubicBezTo>
                      <a:pt x="453" y="45"/>
                      <a:pt x="0" y="91"/>
                      <a:pt x="0" y="136"/>
                    </a:cubicBezTo>
                    <a:cubicBezTo>
                      <a:pt x="0" y="181"/>
                      <a:pt x="453" y="226"/>
                      <a:pt x="907" y="27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 flipV="1">
                <a:off x="3787" y="1615"/>
                <a:ext cx="4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 flipH="1">
                <a:off x="3742" y="1389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 i="1" kern="12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6" name="Freeform 49"/>
            <p:cNvSpPr>
              <a:spLocks/>
            </p:cNvSpPr>
            <p:nvPr/>
          </p:nvSpPr>
          <p:spPr bwMode="auto">
            <a:xfrm rot="-2858979">
              <a:off x="3064" y="2520"/>
              <a:ext cx="129" cy="407"/>
            </a:xfrm>
            <a:custGeom>
              <a:avLst/>
              <a:gdLst>
                <a:gd name="T0" fmla="*/ 209 w 326"/>
                <a:gd name="T1" fmla="*/ 0 h 826"/>
                <a:gd name="T2" fmla="*/ 141 w 326"/>
                <a:gd name="T3" fmla="*/ 17 h 826"/>
                <a:gd name="T4" fmla="*/ 73 w 326"/>
                <a:gd name="T5" fmla="*/ 119 h 826"/>
                <a:gd name="T6" fmla="*/ 65 w 326"/>
                <a:gd name="T7" fmla="*/ 144 h 826"/>
                <a:gd name="T8" fmla="*/ 73 w 326"/>
                <a:gd name="T9" fmla="*/ 212 h 826"/>
                <a:gd name="T10" fmla="*/ 175 w 326"/>
                <a:gd name="T11" fmla="*/ 238 h 826"/>
                <a:gd name="T12" fmla="*/ 234 w 326"/>
                <a:gd name="T13" fmla="*/ 229 h 826"/>
                <a:gd name="T14" fmla="*/ 243 w 326"/>
                <a:gd name="T15" fmla="*/ 153 h 826"/>
                <a:gd name="T16" fmla="*/ 217 w 326"/>
                <a:gd name="T17" fmla="*/ 144 h 826"/>
                <a:gd name="T18" fmla="*/ 107 w 326"/>
                <a:gd name="T19" fmla="*/ 161 h 826"/>
                <a:gd name="T20" fmla="*/ 48 w 326"/>
                <a:gd name="T21" fmla="*/ 229 h 826"/>
                <a:gd name="T22" fmla="*/ 23 w 326"/>
                <a:gd name="T23" fmla="*/ 305 h 826"/>
                <a:gd name="T24" fmla="*/ 31 w 326"/>
                <a:gd name="T25" fmla="*/ 331 h 826"/>
                <a:gd name="T26" fmla="*/ 116 w 326"/>
                <a:gd name="T27" fmla="*/ 356 h 826"/>
                <a:gd name="T28" fmla="*/ 260 w 326"/>
                <a:gd name="T29" fmla="*/ 305 h 826"/>
                <a:gd name="T30" fmla="*/ 234 w 326"/>
                <a:gd name="T31" fmla="*/ 288 h 826"/>
                <a:gd name="T32" fmla="*/ 90 w 326"/>
                <a:gd name="T33" fmla="*/ 331 h 826"/>
                <a:gd name="T34" fmla="*/ 90 w 326"/>
                <a:gd name="T35" fmla="*/ 432 h 826"/>
                <a:gd name="T36" fmla="*/ 141 w 326"/>
                <a:gd name="T37" fmla="*/ 449 h 826"/>
                <a:gd name="T38" fmla="*/ 226 w 326"/>
                <a:gd name="T39" fmla="*/ 483 h 826"/>
                <a:gd name="T40" fmla="*/ 201 w 326"/>
                <a:gd name="T41" fmla="*/ 449 h 826"/>
                <a:gd name="T42" fmla="*/ 73 w 326"/>
                <a:gd name="T43" fmla="*/ 517 h 826"/>
                <a:gd name="T44" fmla="*/ 82 w 326"/>
                <a:gd name="T45" fmla="*/ 576 h 826"/>
                <a:gd name="T46" fmla="*/ 192 w 326"/>
                <a:gd name="T47" fmla="*/ 644 h 826"/>
                <a:gd name="T48" fmla="*/ 277 w 326"/>
                <a:gd name="T49" fmla="*/ 636 h 826"/>
                <a:gd name="T50" fmla="*/ 243 w 326"/>
                <a:gd name="T51" fmla="*/ 576 h 826"/>
                <a:gd name="T52" fmla="*/ 133 w 326"/>
                <a:gd name="T53" fmla="*/ 585 h 826"/>
                <a:gd name="T54" fmla="*/ 99 w 326"/>
                <a:gd name="T55" fmla="*/ 636 h 826"/>
                <a:gd name="T56" fmla="*/ 158 w 326"/>
                <a:gd name="T57" fmla="*/ 822 h 826"/>
                <a:gd name="T58" fmla="*/ 226 w 326"/>
                <a:gd name="T59" fmla="*/ 822 h 8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6"/>
                <a:gd name="T91" fmla="*/ 0 h 826"/>
                <a:gd name="T92" fmla="*/ 326 w 326"/>
                <a:gd name="T93" fmla="*/ 826 h 8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6" h="826">
                  <a:moveTo>
                    <a:pt x="209" y="0"/>
                  </a:moveTo>
                  <a:cubicBezTo>
                    <a:pt x="208" y="0"/>
                    <a:pt x="149" y="12"/>
                    <a:pt x="141" y="17"/>
                  </a:cubicBezTo>
                  <a:cubicBezTo>
                    <a:pt x="105" y="41"/>
                    <a:pt x="96" y="86"/>
                    <a:pt x="73" y="119"/>
                  </a:cubicBezTo>
                  <a:cubicBezTo>
                    <a:pt x="70" y="127"/>
                    <a:pt x="65" y="135"/>
                    <a:pt x="65" y="144"/>
                  </a:cubicBezTo>
                  <a:cubicBezTo>
                    <a:pt x="65" y="167"/>
                    <a:pt x="60" y="193"/>
                    <a:pt x="73" y="212"/>
                  </a:cubicBezTo>
                  <a:cubicBezTo>
                    <a:pt x="75" y="215"/>
                    <a:pt x="153" y="230"/>
                    <a:pt x="175" y="238"/>
                  </a:cubicBezTo>
                  <a:cubicBezTo>
                    <a:pt x="195" y="235"/>
                    <a:pt x="216" y="237"/>
                    <a:pt x="234" y="229"/>
                  </a:cubicBezTo>
                  <a:cubicBezTo>
                    <a:pt x="261" y="217"/>
                    <a:pt x="251" y="168"/>
                    <a:pt x="243" y="153"/>
                  </a:cubicBezTo>
                  <a:cubicBezTo>
                    <a:pt x="238" y="145"/>
                    <a:pt x="226" y="147"/>
                    <a:pt x="217" y="144"/>
                  </a:cubicBezTo>
                  <a:cubicBezTo>
                    <a:pt x="180" y="148"/>
                    <a:pt x="133" y="135"/>
                    <a:pt x="107" y="161"/>
                  </a:cubicBezTo>
                  <a:cubicBezTo>
                    <a:pt x="0" y="266"/>
                    <a:pt x="123" y="178"/>
                    <a:pt x="48" y="229"/>
                  </a:cubicBezTo>
                  <a:cubicBezTo>
                    <a:pt x="40" y="255"/>
                    <a:pt x="31" y="280"/>
                    <a:pt x="23" y="305"/>
                  </a:cubicBezTo>
                  <a:cubicBezTo>
                    <a:pt x="26" y="314"/>
                    <a:pt x="25" y="325"/>
                    <a:pt x="31" y="331"/>
                  </a:cubicBezTo>
                  <a:cubicBezTo>
                    <a:pt x="38" y="338"/>
                    <a:pt x="106" y="354"/>
                    <a:pt x="116" y="356"/>
                  </a:cubicBezTo>
                  <a:cubicBezTo>
                    <a:pt x="163" y="354"/>
                    <a:pt x="312" y="396"/>
                    <a:pt x="260" y="305"/>
                  </a:cubicBezTo>
                  <a:cubicBezTo>
                    <a:pt x="255" y="296"/>
                    <a:pt x="243" y="294"/>
                    <a:pt x="234" y="288"/>
                  </a:cubicBezTo>
                  <a:cubicBezTo>
                    <a:pt x="166" y="294"/>
                    <a:pt x="124" y="278"/>
                    <a:pt x="90" y="331"/>
                  </a:cubicBezTo>
                  <a:cubicBezTo>
                    <a:pt x="79" y="364"/>
                    <a:pt x="66" y="394"/>
                    <a:pt x="90" y="432"/>
                  </a:cubicBezTo>
                  <a:cubicBezTo>
                    <a:pt x="100" y="447"/>
                    <a:pt x="141" y="449"/>
                    <a:pt x="141" y="449"/>
                  </a:cubicBezTo>
                  <a:cubicBezTo>
                    <a:pt x="169" y="467"/>
                    <a:pt x="195" y="473"/>
                    <a:pt x="226" y="483"/>
                  </a:cubicBezTo>
                  <a:cubicBezTo>
                    <a:pt x="285" y="464"/>
                    <a:pt x="224" y="457"/>
                    <a:pt x="201" y="449"/>
                  </a:cubicBezTo>
                  <a:cubicBezTo>
                    <a:pt x="127" y="458"/>
                    <a:pt x="98" y="448"/>
                    <a:pt x="73" y="517"/>
                  </a:cubicBezTo>
                  <a:cubicBezTo>
                    <a:pt x="76" y="537"/>
                    <a:pt x="75" y="558"/>
                    <a:pt x="82" y="576"/>
                  </a:cubicBezTo>
                  <a:cubicBezTo>
                    <a:pt x="93" y="603"/>
                    <a:pt x="166" y="627"/>
                    <a:pt x="192" y="644"/>
                  </a:cubicBezTo>
                  <a:cubicBezTo>
                    <a:pt x="220" y="641"/>
                    <a:pt x="255" y="653"/>
                    <a:pt x="277" y="636"/>
                  </a:cubicBezTo>
                  <a:cubicBezTo>
                    <a:pt x="326" y="598"/>
                    <a:pt x="254" y="580"/>
                    <a:pt x="243" y="576"/>
                  </a:cubicBezTo>
                  <a:cubicBezTo>
                    <a:pt x="206" y="579"/>
                    <a:pt x="167" y="571"/>
                    <a:pt x="133" y="585"/>
                  </a:cubicBezTo>
                  <a:cubicBezTo>
                    <a:pt x="114" y="593"/>
                    <a:pt x="99" y="636"/>
                    <a:pt x="99" y="636"/>
                  </a:cubicBezTo>
                  <a:cubicBezTo>
                    <a:pt x="101" y="665"/>
                    <a:pt x="83" y="808"/>
                    <a:pt x="158" y="822"/>
                  </a:cubicBezTo>
                  <a:cubicBezTo>
                    <a:pt x="180" y="826"/>
                    <a:pt x="203" y="822"/>
                    <a:pt x="226" y="82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i="1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42" name="Picture 51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0188" y="2453154"/>
            <a:ext cx="361013" cy="2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2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7545" y="2262154"/>
            <a:ext cx="350519" cy="30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3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9449" y="3215061"/>
            <a:ext cx="188903" cy="26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4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9449" y="1882250"/>
            <a:ext cx="138527" cy="17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5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9449" y="2658847"/>
            <a:ext cx="138527" cy="17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63"/>
          <p:cNvGrpSpPr>
            <a:grpSpLocks/>
          </p:cNvGrpSpPr>
          <p:nvPr/>
        </p:nvGrpSpPr>
        <p:grpSpPr bwMode="auto">
          <a:xfrm>
            <a:off x="7121356" y="2738607"/>
            <a:ext cx="570904" cy="518430"/>
            <a:chOff x="4876" y="1842"/>
            <a:chExt cx="272" cy="247"/>
          </a:xfrm>
        </p:grpSpPr>
        <p:sp>
          <p:nvSpPr>
            <p:cNvPr id="48" name="Oval 32"/>
            <p:cNvSpPr>
              <a:spLocks noChangeArrowheads="1"/>
            </p:cNvSpPr>
            <p:nvPr/>
          </p:nvSpPr>
          <p:spPr bwMode="auto">
            <a:xfrm>
              <a:off x="5057" y="1842"/>
              <a:ext cx="91" cy="247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i="1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pic>
          <p:nvPicPr>
            <p:cNvPr id="49" name="Picture 56" descr="TP_tmp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" y="1894"/>
              <a:ext cx="226" cy="130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" name="Picture 57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9353" y="2119428"/>
            <a:ext cx="476454" cy="35681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51" name="Oval 59"/>
          <p:cNvSpPr>
            <a:spLocks noChangeArrowheads="1"/>
          </p:cNvSpPr>
          <p:nvPr/>
        </p:nvSpPr>
        <p:spPr bwMode="auto">
          <a:xfrm>
            <a:off x="4086326" y="2262154"/>
            <a:ext cx="274959" cy="843763"/>
          </a:xfrm>
          <a:prstGeom prst="ellipse">
            <a:avLst/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i="1" kern="120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52" name="Picture 60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1503" y="2463651"/>
            <a:ext cx="419782" cy="382002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Picture 28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1021" y="1989297"/>
            <a:ext cx="348420" cy="25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0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7378" y="3133202"/>
            <a:ext cx="348420" cy="25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テキスト ボックス 72"/>
          <p:cNvSpPr txBox="1"/>
          <p:nvPr/>
        </p:nvSpPr>
        <p:spPr>
          <a:xfrm>
            <a:off x="1214414" y="1171502"/>
            <a:ext cx="3389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Modified Universality</a:t>
            </a:r>
            <a:r>
              <a:rPr kumimoji="1" lang="ja-JP" altLang="en-US" sz="2000" b="1" dirty="0" smtClean="0"/>
              <a:t>の</a:t>
            </a:r>
            <a:r>
              <a:rPr kumimoji="1" lang="ja-JP" altLang="en-US" sz="2000" b="1" dirty="0" smtClean="0"/>
              <a:t>場合：</a:t>
            </a:r>
            <a:endParaRPr kumimoji="1" lang="ja-JP" altLang="en-US" sz="2000" b="1" dirty="0"/>
          </a:p>
        </p:txBody>
      </p:sp>
      <p:sp>
        <p:nvSpPr>
          <p:cNvPr id="74" name="正方形/長方形 73"/>
          <p:cNvSpPr/>
          <p:nvPr/>
        </p:nvSpPr>
        <p:spPr>
          <a:xfrm>
            <a:off x="214282" y="4143380"/>
            <a:ext cx="8715436" cy="185738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3071802" y="4643446"/>
            <a:ext cx="1357322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7286644" y="4786322"/>
            <a:ext cx="150019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Group 108"/>
          <p:cNvGrpSpPr>
            <a:grpSpLocks/>
          </p:cNvGrpSpPr>
          <p:nvPr/>
        </p:nvGrpSpPr>
        <p:grpSpPr bwMode="auto">
          <a:xfrm>
            <a:off x="571903" y="4504995"/>
            <a:ext cx="2713965" cy="1352847"/>
            <a:chOff x="3712" y="1570"/>
            <a:chExt cx="1524" cy="777"/>
          </a:xfrm>
        </p:grpSpPr>
        <p:grpSp>
          <p:nvGrpSpPr>
            <p:cNvPr id="53" name="Group 102"/>
            <p:cNvGrpSpPr>
              <a:grpSpLocks/>
            </p:cNvGrpSpPr>
            <p:nvPr/>
          </p:nvGrpSpPr>
          <p:grpSpPr bwMode="auto">
            <a:xfrm>
              <a:off x="3713" y="1570"/>
              <a:ext cx="1526" cy="777"/>
              <a:chOff x="1134" y="2694"/>
              <a:chExt cx="2048" cy="777"/>
            </a:xfrm>
          </p:grpSpPr>
          <p:sp>
            <p:nvSpPr>
              <p:cNvPr id="87" name="Line 73"/>
              <p:cNvSpPr>
                <a:spLocks noChangeShapeType="1"/>
              </p:cNvSpPr>
              <p:nvPr/>
            </p:nvSpPr>
            <p:spPr bwMode="auto">
              <a:xfrm>
                <a:off x="1292" y="3272"/>
                <a:ext cx="18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74"/>
              <p:cNvSpPr>
                <a:spLocks noChangeShapeType="1"/>
              </p:cNvSpPr>
              <p:nvPr/>
            </p:nvSpPr>
            <p:spPr bwMode="auto">
              <a:xfrm>
                <a:off x="2853" y="3272"/>
                <a:ext cx="1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75"/>
              <p:cNvSpPr>
                <a:spLocks noChangeShapeType="1"/>
              </p:cNvSpPr>
              <p:nvPr/>
            </p:nvSpPr>
            <p:spPr bwMode="auto">
              <a:xfrm>
                <a:off x="1476" y="3272"/>
                <a:ext cx="138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Freeform 76"/>
              <p:cNvSpPr>
                <a:spLocks/>
              </p:cNvSpPr>
              <p:nvPr/>
            </p:nvSpPr>
            <p:spPr bwMode="auto">
              <a:xfrm>
                <a:off x="1522" y="2864"/>
                <a:ext cx="1336" cy="408"/>
              </a:xfrm>
              <a:custGeom>
                <a:avLst/>
                <a:gdLst>
                  <a:gd name="T0" fmla="*/ 0 w 1315"/>
                  <a:gd name="T1" fmla="*/ 507 h 507"/>
                  <a:gd name="T2" fmla="*/ 136 w 1315"/>
                  <a:gd name="T3" fmla="*/ 235 h 507"/>
                  <a:gd name="T4" fmla="*/ 408 w 1315"/>
                  <a:gd name="T5" fmla="*/ 54 h 507"/>
                  <a:gd name="T6" fmla="*/ 680 w 1315"/>
                  <a:gd name="T7" fmla="*/ 8 h 507"/>
                  <a:gd name="T8" fmla="*/ 952 w 1315"/>
                  <a:gd name="T9" fmla="*/ 99 h 507"/>
                  <a:gd name="T10" fmla="*/ 1224 w 1315"/>
                  <a:gd name="T11" fmla="*/ 280 h 507"/>
                  <a:gd name="T12" fmla="*/ 1315 w 1315"/>
                  <a:gd name="T13" fmla="*/ 507 h 5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5"/>
                  <a:gd name="T22" fmla="*/ 0 h 507"/>
                  <a:gd name="T23" fmla="*/ 1315 w 1315"/>
                  <a:gd name="T24" fmla="*/ 507 h 5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5" h="507">
                    <a:moveTo>
                      <a:pt x="0" y="507"/>
                    </a:moveTo>
                    <a:cubicBezTo>
                      <a:pt x="34" y="408"/>
                      <a:pt x="68" y="310"/>
                      <a:pt x="136" y="235"/>
                    </a:cubicBezTo>
                    <a:cubicBezTo>
                      <a:pt x="204" y="160"/>
                      <a:pt x="317" y="92"/>
                      <a:pt x="408" y="54"/>
                    </a:cubicBezTo>
                    <a:cubicBezTo>
                      <a:pt x="499" y="16"/>
                      <a:pt x="589" y="0"/>
                      <a:pt x="680" y="8"/>
                    </a:cubicBezTo>
                    <a:cubicBezTo>
                      <a:pt x="771" y="16"/>
                      <a:pt x="861" y="54"/>
                      <a:pt x="952" y="99"/>
                    </a:cubicBezTo>
                    <a:cubicBezTo>
                      <a:pt x="1043" y="144"/>
                      <a:pt x="1163" y="212"/>
                      <a:pt x="1224" y="280"/>
                    </a:cubicBezTo>
                    <a:cubicBezTo>
                      <a:pt x="1285" y="348"/>
                      <a:pt x="1300" y="427"/>
                      <a:pt x="1315" y="50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54" name="Group 77"/>
              <p:cNvGrpSpPr>
                <a:grpSpLocks/>
              </p:cNvGrpSpPr>
              <p:nvPr/>
            </p:nvGrpSpPr>
            <p:grpSpPr bwMode="auto">
              <a:xfrm>
                <a:off x="1890" y="3235"/>
                <a:ext cx="93" cy="73"/>
                <a:chOff x="793" y="3430"/>
                <a:chExt cx="91" cy="91"/>
              </a:xfrm>
            </p:grpSpPr>
            <p:sp>
              <p:nvSpPr>
                <p:cNvPr id="111" name="Line 78"/>
                <p:cNvSpPr>
                  <a:spLocks noChangeShapeType="1"/>
                </p:cNvSpPr>
                <p:nvPr/>
              </p:nvSpPr>
              <p:spPr bwMode="auto">
                <a:xfrm>
                  <a:off x="793" y="3431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793" y="3430"/>
                  <a:ext cx="91" cy="9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5" name="Group 80"/>
              <p:cNvGrpSpPr>
                <a:grpSpLocks/>
              </p:cNvGrpSpPr>
              <p:nvPr/>
            </p:nvGrpSpPr>
            <p:grpSpPr bwMode="auto">
              <a:xfrm>
                <a:off x="2397" y="3235"/>
                <a:ext cx="94" cy="73"/>
                <a:chOff x="793" y="3430"/>
                <a:chExt cx="91" cy="91"/>
              </a:xfrm>
            </p:grpSpPr>
            <p:sp>
              <p:nvSpPr>
                <p:cNvPr id="109" name="Line 81"/>
                <p:cNvSpPr>
                  <a:spLocks noChangeShapeType="1"/>
                </p:cNvSpPr>
                <p:nvPr/>
              </p:nvSpPr>
              <p:spPr bwMode="auto">
                <a:xfrm>
                  <a:off x="793" y="3431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793" y="3430"/>
                  <a:ext cx="91" cy="9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94" name="Line 83"/>
              <p:cNvSpPr>
                <a:spLocks noChangeShapeType="1"/>
              </p:cNvSpPr>
              <p:nvPr/>
            </p:nvSpPr>
            <p:spPr bwMode="auto">
              <a:xfrm flipH="1">
                <a:off x="1383" y="3272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84"/>
              <p:cNvSpPr>
                <a:spLocks noChangeShapeType="1"/>
              </p:cNvSpPr>
              <p:nvPr/>
            </p:nvSpPr>
            <p:spPr bwMode="auto">
              <a:xfrm flipH="1">
                <a:off x="1799" y="2944"/>
                <a:ext cx="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85"/>
              <p:cNvSpPr>
                <a:spLocks noChangeShapeType="1"/>
              </p:cNvSpPr>
              <p:nvPr/>
            </p:nvSpPr>
            <p:spPr bwMode="auto">
              <a:xfrm>
                <a:off x="2899" y="3272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86"/>
              <p:cNvSpPr>
                <a:spLocks noChangeShapeType="1"/>
              </p:cNvSpPr>
              <p:nvPr/>
            </p:nvSpPr>
            <p:spPr bwMode="auto">
              <a:xfrm>
                <a:off x="2490" y="294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pic>
            <p:nvPicPr>
              <p:cNvPr id="98" name="Picture 87" descr="TP_tmp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34" y="3101"/>
                <a:ext cx="23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88" descr="TP_tmp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5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97" y="2875"/>
                <a:ext cx="10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" name="Freeform 89"/>
              <p:cNvSpPr>
                <a:spLocks/>
              </p:cNvSpPr>
              <p:nvPr/>
            </p:nvSpPr>
            <p:spPr bwMode="auto">
              <a:xfrm rot="3633927">
                <a:off x="2692" y="2596"/>
                <a:ext cx="166" cy="391"/>
              </a:xfrm>
              <a:custGeom>
                <a:avLst/>
                <a:gdLst>
                  <a:gd name="T0" fmla="*/ 209 w 326"/>
                  <a:gd name="T1" fmla="*/ 0 h 826"/>
                  <a:gd name="T2" fmla="*/ 141 w 326"/>
                  <a:gd name="T3" fmla="*/ 17 h 826"/>
                  <a:gd name="T4" fmla="*/ 73 w 326"/>
                  <a:gd name="T5" fmla="*/ 119 h 826"/>
                  <a:gd name="T6" fmla="*/ 65 w 326"/>
                  <a:gd name="T7" fmla="*/ 144 h 826"/>
                  <a:gd name="T8" fmla="*/ 73 w 326"/>
                  <a:gd name="T9" fmla="*/ 212 h 826"/>
                  <a:gd name="T10" fmla="*/ 175 w 326"/>
                  <a:gd name="T11" fmla="*/ 238 h 826"/>
                  <a:gd name="T12" fmla="*/ 234 w 326"/>
                  <a:gd name="T13" fmla="*/ 229 h 826"/>
                  <a:gd name="T14" fmla="*/ 243 w 326"/>
                  <a:gd name="T15" fmla="*/ 153 h 826"/>
                  <a:gd name="T16" fmla="*/ 217 w 326"/>
                  <a:gd name="T17" fmla="*/ 144 h 826"/>
                  <a:gd name="T18" fmla="*/ 107 w 326"/>
                  <a:gd name="T19" fmla="*/ 161 h 826"/>
                  <a:gd name="T20" fmla="*/ 48 w 326"/>
                  <a:gd name="T21" fmla="*/ 229 h 826"/>
                  <a:gd name="T22" fmla="*/ 23 w 326"/>
                  <a:gd name="T23" fmla="*/ 305 h 826"/>
                  <a:gd name="T24" fmla="*/ 31 w 326"/>
                  <a:gd name="T25" fmla="*/ 331 h 826"/>
                  <a:gd name="T26" fmla="*/ 116 w 326"/>
                  <a:gd name="T27" fmla="*/ 356 h 826"/>
                  <a:gd name="T28" fmla="*/ 260 w 326"/>
                  <a:gd name="T29" fmla="*/ 305 h 826"/>
                  <a:gd name="T30" fmla="*/ 234 w 326"/>
                  <a:gd name="T31" fmla="*/ 288 h 826"/>
                  <a:gd name="T32" fmla="*/ 90 w 326"/>
                  <a:gd name="T33" fmla="*/ 331 h 826"/>
                  <a:gd name="T34" fmla="*/ 90 w 326"/>
                  <a:gd name="T35" fmla="*/ 432 h 826"/>
                  <a:gd name="T36" fmla="*/ 141 w 326"/>
                  <a:gd name="T37" fmla="*/ 449 h 826"/>
                  <a:gd name="T38" fmla="*/ 226 w 326"/>
                  <a:gd name="T39" fmla="*/ 483 h 826"/>
                  <a:gd name="T40" fmla="*/ 201 w 326"/>
                  <a:gd name="T41" fmla="*/ 449 h 826"/>
                  <a:gd name="T42" fmla="*/ 73 w 326"/>
                  <a:gd name="T43" fmla="*/ 517 h 826"/>
                  <a:gd name="T44" fmla="*/ 82 w 326"/>
                  <a:gd name="T45" fmla="*/ 576 h 826"/>
                  <a:gd name="T46" fmla="*/ 192 w 326"/>
                  <a:gd name="T47" fmla="*/ 644 h 826"/>
                  <a:gd name="T48" fmla="*/ 277 w 326"/>
                  <a:gd name="T49" fmla="*/ 636 h 826"/>
                  <a:gd name="T50" fmla="*/ 243 w 326"/>
                  <a:gd name="T51" fmla="*/ 576 h 826"/>
                  <a:gd name="T52" fmla="*/ 133 w 326"/>
                  <a:gd name="T53" fmla="*/ 585 h 826"/>
                  <a:gd name="T54" fmla="*/ 99 w 326"/>
                  <a:gd name="T55" fmla="*/ 636 h 826"/>
                  <a:gd name="T56" fmla="*/ 158 w 326"/>
                  <a:gd name="T57" fmla="*/ 822 h 826"/>
                  <a:gd name="T58" fmla="*/ 226 w 326"/>
                  <a:gd name="T59" fmla="*/ 822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6"/>
                  <a:gd name="T91" fmla="*/ 0 h 826"/>
                  <a:gd name="T92" fmla="*/ 326 w 326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6" h="826">
                    <a:moveTo>
                      <a:pt x="209" y="0"/>
                    </a:moveTo>
                    <a:cubicBezTo>
                      <a:pt x="208" y="0"/>
                      <a:pt x="149" y="12"/>
                      <a:pt x="141" y="17"/>
                    </a:cubicBezTo>
                    <a:cubicBezTo>
                      <a:pt x="105" y="41"/>
                      <a:pt x="96" y="86"/>
                      <a:pt x="73" y="119"/>
                    </a:cubicBezTo>
                    <a:cubicBezTo>
                      <a:pt x="70" y="127"/>
                      <a:pt x="65" y="135"/>
                      <a:pt x="65" y="144"/>
                    </a:cubicBezTo>
                    <a:cubicBezTo>
                      <a:pt x="65" y="167"/>
                      <a:pt x="60" y="193"/>
                      <a:pt x="73" y="212"/>
                    </a:cubicBezTo>
                    <a:cubicBezTo>
                      <a:pt x="75" y="215"/>
                      <a:pt x="153" y="230"/>
                      <a:pt x="175" y="238"/>
                    </a:cubicBezTo>
                    <a:cubicBezTo>
                      <a:pt x="195" y="235"/>
                      <a:pt x="216" y="237"/>
                      <a:pt x="234" y="229"/>
                    </a:cubicBezTo>
                    <a:cubicBezTo>
                      <a:pt x="261" y="217"/>
                      <a:pt x="251" y="168"/>
                      <a:pt x="243" y="153"/>
                    </a:cubicBezTo>
                    <a:cubicBezTo>
                      <a:pt x="238" y="145"/>
                      <a:pt x="226" y="147"/>
                      <a:pt x="217" y="144"/>
                    </a:cubicBezTo>
                    <a:cubicBezTo>
                      <a:pt x="180" y="148"/>
                      <a:pt x="133" y="135"/>
                      <a:pt x="107" y="161"/>
                    </a:cubicBezTo>
                    <a:cubicBezTo>
                      <a:pt x="0" y="266"/>
                      <a:pt x="123" y="178"/>
                      <a:pt x="48" y="229"/>
                    </a:cubicBezTo>
                    <a:cubicBezTo>
                      <a:pt x="40" y="255"/>
                      <a:pt x="31" y="280"/>
                      <a:pt x="23" y="305"/>
                    </a:cubicBezTo>
                    <a:cubicBezTo>
                      <a:pt x="26" y="314"/>
                      <a:pt x="25" y="325"/>
                      <a:pt x="31" y="331"/>
                    </a:cubicBezTo>
                    <a:cubicBezTo>
                      <a:pt x="38" y="338"/>
                      <a:pt x="106" y="354"/>
                      <a:pt x="116" y="356"/>
                    </a:cubicBezTo>
                    <a:cubicBezTo>
                      <a:pt x="163" y="354"/>
                      <a:pt x="312" y="396"/>
                      <a:pt x="260" y="305"/>
                    </a:cubicBezTo>
                    <a:cubicBezTo>
                      <a:pt x="255" y="296"/>
                      <a:pt x="243" y="294"/>
                      <a:pt x="234" y="288"/>
                    </a:cubicBezTo>
                    <a:cubicBezTo>
                      <a:pt x="166" y="294"/>
                      <a:pt x="124" y="278"/>
                      <a:pt x="90" y="331"/>
                    </a:cubicBezTo>
                    <a:cubicBezTo>
                      <a:pt x="79" y="364"/>
                      <a:pt x="66" y="394"/>
                      <a:pt x="90" y="432"/>
                    </a:cubicBezTo>
                    <a:cubicBezTo>
                      <a:pt x="100" y="447"/>
                      <a:pt x="141" y="449"/>
                      <a:pt x="141" y="449"/>
                    </a:cubicBezTo>
                    <a:cubicBezTo>
                      <a:pt x="169" y="467"/>
                      <a:pt x="195" y="473"/>
                      <a:pt x="226" y="483"/>
                    </a:cubicBezTo>
                    <a:cubicBezTo>
                      <a:pt x="285" y="464"/>
                      <a:pt x="224" y="457"/>
                      <a:pt x="201" y="449"/>
                    </a:cubicBezTo>
                    <a:cubicBezTo>
                      <a:pt x="127" y="458"/>
                      <a:pt x="98" y="448"/>
                      <a:pt x="73" y="517"/>
                    </a:cubicBezTo>
                    <a:cubicBezTo>
                      <a:pt x="76" y="537"/>
                      <a:pt x="75" y="558"/>
                      <a:pt x="82" y="576"/>
                    </a:cubicBezTo>
                    <a:cubicBezTo>
                      <a:pt x="93" y="603"/>
                      <a:pt x="166" y="627"/>
                      <a:pt x="192" y="644"/>
                    </a:cubicBezTo>
                    <a:cubicBezTo>
                      <a:pt x="220" y="641"/>
                      <a:pt x="255" y="653"/>
                      <a:pt x="277" y="636"/>
                    </a:cubicBezTo>
                    <a:cubicBezTo>
                      <a:pt x="326" y="598"/>
                      <a:pt x="254" y="580"/>
                      <a:pt x="243" y="576"/>
                    </a:cubicBezTo>
                    <a:cubicBezTo>
                      <a:pt x="206" y="579"/>
                      <a:pt x="167" y="571"/>
                      <a:pt x="133" y="585"/>
                    </a:cubicBezTo>
                    <a:cubicBezTo>
                      <a:pt x="114" y="593"/>
                      <a:pt x="99" y="636"/>
                      <a:pt x="99" y="636"/>
                    </a:cubicBezTo>
                    <a:cubicBezTo>
                      <a:pt x="101" y="665"/>
                      <a:pt x="83" y="808"/>
                      <a:pt x="158" y="822"/>
                    </a:cubicBezTo>
                    <a:cubicBezTo>
                      <a:pt x="180" y="826"/>
                      <a:pt x="203" y="822"/>
                      <a:pt x="226" y="82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56" name="Group 90"/>
              <p:cNvGrpSpPr>
                <a:grpSpLocks/>
              </p:cNvGrpSpPr>
              <p:nvPr/>
            </p:nvGrpSpPr>
            <p:grpSpPr bwMode="auto">
              <a:xfrm>
                <a:off x="2120" y="2833"/>
                <a:ext cx="94" cy="74"/>
                <a:chOff x="793" y="3430"/>
                <a:chExt cx="91" cy="91"/>
              </a:xfrm>
            </p:grpSpPr>
            <p:sp>
              <p:nvSpPr>
                <p:cNvPr id="107" name="Line 91"/>
                <p:cNvSpPr>
                  <a:spLocks noChangeShapeType="1"/>
                </p:cNvSpPr>
                <p:nvPr/>
              </p:nvSpPr>
              <p:spPr bwMode="auto">
                <a:xfrm>
                  <a:off x="793" y="3431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793" y="3430"/>
                  <a:ext cx="91" cy="9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pic>
            <p:nvPicPr>
              <p:cNvPr id="102" name="Picture 93" descr="TP_tmp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5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60" y="2694"/>
                <a:ext cx="220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94" descr="TP_tmp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5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26" y="3132"/>
                <a:ext cx="256" cy="13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95" descr="TP_tmp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5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97" y="3308"/>
                <a:ext cx="19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96" descr="TP_tmp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5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02" y="3303"/>
                <a:ext cx="212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97" descr="TP_tmp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5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89" y="3313"/>
                <a:ext cx="208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6" name="Picture 104" descr="TP_tmp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05" y="1963"/>
              <a:ext cx="449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3" name="Picture 106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576" y="4723623"/>
            <a:ext cx="1225109" cy="45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Freeform 107"/>
          <p:cNvSpPr>
            <a:spLocks/>
          </p:cNvSpPr>
          <p:nvPr/>
        </p:nvSpPr>
        <p:spPr bwMode="auto">
          <a:xfrm>
            <a:off x="2321979" y="5037429"/>
            <a:ext cx="699356" cy="385448"/>
          </a:xfrm>
          <a:custGeom>
            <a:avLst/>
            <a:gdLst>
              <a:gd name="T0" fmla="*/ 181 w 181"/>
              <a:gd name="T1" fmla="*/ 0 h 363"/>
              <a:gd name="T2" fmla="*/ 45 w 181"/>
              <a:gd name="T3" fmla="*/ 136 h 363"/>
              <a:gd name="T4" fmla="*/ 0 w 181"/>
              <a:gd name="T5" fmla="*/ 363 h 363"/>
              <a:gd name="T6" fmla="*/ 0 60000 65536"/>
              <a:gd name="T7" fmla="*/ 0 60000 65536"/>
              <a:gd name="T8" fmla="*/ 0 60000 65536"/>
              <a:gd name="T9" fmla="*/ 0 w 181"/>
              <a:gd name="T10" fmla="*/ 0 h 363"/>
              <a:gd name="T11" fmla="*/ 181 w 181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363">
                <a:moveTo>
                  <a:pt x="181" y="0"/>
                </a:moveTo>
                <a:cubicBezTo>
                  <a:pt x="128" y="38"/>
                  <a:pt x="75" y="76"/>
                  <a:pt x="45" y="136"/>
                </a:cubicBezTo>
                <a:cubicBezTo>
                  <a:pt x="15" y="196"/>
                  <a:pt x="7" y="279"/>
                  <a:pt x="0" y="363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57" name="Group 132"/>
          <p:cNvGrpSpPr>
            <a:grpSpLocks/>
          </p:cNvGrpSpPr>
          <p:nvPr/>
        </p:nvGrpSpPr>
        <p:grpSpPr bwMode="auto">
          <a:xfrm>
            <a:off x="4928616" y="4546688"/>
            <a:ext cx="2558920" cy="1128481"/>
            <a:chOff x="2732" y="2558"/>
            <a:chExt cx="1445" cy="568"/>
          </a:xfrm>
        </p:grpSpPr>
        <p:sp>
          <p:nvSpPr>
            <p:cNvPr id="116" name="Line 110"/>
            <p:cNvSpPr>
              <a:spLocks noChangeShapeType="1"/>
            </p:cNvSpPr>
            <p:nvPr/>
          </p:nvSpPr>
          <p:spPr bwMode="auto">
            <a:xfrm>
              <a:off x="2841" y="3092"/>
              <a:ext cx="1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Line 111"/>
            <p:cNvSpPr>
              <a:spLocks noChangeShapeType="1"/>
            </p:cNvSpPr>
            <p:nvPr/>
          </p:nvSpPr>
          <p:spPr bwMode="auto">
            <a:xfrm>
              <a:off x="3930" y="3092"/>
              <a:ext cx="1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Line 112"/>
            <p:cNvSpPr>
              <a:spLocks noChangeShapeType="1"/>
            </p:cNvSpPr>
            <p:nvPr/>
          </p:nvSpPr>
          <p:spPr bwMode="auto">
            <a:xfrm>
              <a:off x="2970" y="3092"/>
              <a:ext cx="9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Freeform 113"/>
            <p:cNvSpPr>
              <a:spLocks/>
            </p:cNvSpPr>
            <p:nvPr/>
          </p:nvSpPr>
          <p:spPr bwMode="auto">
            <a:xfrm>
              <a:off x="3002" y="2705"/>
              <a:ext cx="936" cy="387"/>
            </a:xfrm>
            <a:custGeom>
              <a:avLst/>
              <a:gdLst>
                <a:gd name="T0" fmla="*/ 0 w 1315"/>
                <a:gd name="T1" fmla="*/ 507 h 507"/>
                <a:gd name="T2" fmla="*/ 136 w 1315"/>
                <a:gd name="T3" fmla="*/ 235 h 507"/>
                <a:gd name="T4" fmla="*/ 408 w 1315"/>
                <a:gd name="T5" fmla="*/ 54 h 507"/>
                <a:gd name="T6" fmla="*/ 680 w 1315"/>
                <a:gd name="T7" fmla="*/ 8 h 507"/>
                <a:gd name="T8" fmla="*/ 952 w 1315"/>
                <a:gd name="T9" fmla="*/ 99 h 507"/>
                <a:gd name="T10" fmla="*/ 1224 w 1315"/>
                <a:gd name="T11" fmla="*/ 280 h 507"/>
                <a:gd name="T12" fmla="*/ 1315 w 1315"/>
                <a:gd name="T13" fmla="*/ 507 h 5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5"/>
                <a:gd name="T22" fmla="*/ 0 h 507"/>
                <a:gd name="T23" fmla="*/ 1315 w 1315"/>
                <a:gd name="T24" fmla="*/ 507 h 5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5" h="507">
                  <a:moveTo>
                    <a:pt x="0" y="507"/>
                  </a:moveTo>
                  <a:cubicBezTo>
                    <a:pt x="34" y="408"/>
                    <a:pt x="68" y="310"/>
                    <a:pt x="136" y="235"/>
                  </a:cubicBezTo>
                  <a:cubicBezTo>
                    <a:pt x="204" y="160"/>
                    <a:pt x="317" y="92"/>
                    <a:pt x="408" y="54"/>
                  </a:cubicBezTo>
                  <a:cubicBezTo>
                    <a:pt x="499" y="16"/>
                    <a:pt x="589" y="0"/>
                    <a:pt x="680" y="8"/>
                  </a:cubicBezTo>
                  <a:cubicBezTo>
                    <a:pt x="771" y="16"/>
                    <a:pt x="861" y="54"/>
                    <a:pt x="952" y="99"/>
                  </a:cubicBezTo>
                  <a:cubicBezTo>
                    <a:pt x="1043" y="144"/>
                    <a:pt x="1163" y="212"/>
                    <a:pt x="1224" y="280"/>
                  </a:cubicBezTo>
                  <a:cubicBezTo>
                    <a:pt x="1285" y="348"/>
                    <a:pt x="1300" y="427"/>
                    <a:pt x="1315" y="507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8" name="Group 114"/>
            <p:cNvGrpSpPr>
              <a:grpSpLocks/>
            </p:cNvGrpSpPr>
            <p:nvPr/>
          </p:nvGrpSpPr>
          <p:grpSpPr bwMode="auto">
            <a:xfrm>
              <a:off x="3424" y="3057"/>
              <a:ext cx="65" cy="69"/>
              <a:chOff x="793" y="3430"/>
              <a:chExt cx="91" cy="91"/>
            </a:xfrm>
          </p:grpSpPr>
          <p:sp>
            <p:nvSpPr>
              <p:cNvPr id="135" name="Line 115"/>
              <p:cNvSpPr>
                <a:spLocks noChangeShapeType="1"/>
              </p:cNvSpPr>
              <p:nvPr/>
            </p:nvSpPr>
            <p:spPr bwMode="auto">
              <a:xfrm>
                <a:off x="793" y="3431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116"/>
              <p:cNvSpPr>
                <a:spLocks noChangeShapeType="1"/>
              </p:cNvSpPr>
              <p:nvPr/>
            </p:nvSpPr>
            <p:spPr bwMode="auto">
              <a:xfrm flipH="1">
                <a:off x="793" y="343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21" name="Line 117"/>
            <p:cNvSpPr>
              <a:spLocks noChangeShapeType="1"/>
            </p:cNvSpPr>
            <p:nvPr/>
          </p:nvSpPr>
          <p:spPr bwMode="auto">
            <a:xfrm flipH="1">
              <a:off x="2905" y="3092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Line 118"/>
            <p:cNvSpPr>
              <a:spLocks noChangeShapeType="1"/>
            </p:cNvSpPr>
            <p:nvPr/>
          </p:nvSpPr>
          <p:spPr bwMode="auto">
            <a:xfrm flipV="1">
              <a:off x="3139" y="2796"/>
              <a:ext cx="61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Line 119"/>
            <p:cNvSpPr>
              <a:spLocks noChangeShapeType="1"/>
            </p:cNvSpPr>
            <p:nvPr/>
          </p:nvSpPr>
          <p:spPr bwMode="auto">
            <a:xfrm>
              <a:off x="3962" y="3092"/>
              <a:ext cx="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Line 120"/>
            <p:cNvSpPr>
              <a:spLocks noChangeShapeType="1"/>
            </p:cNvSpPr>
            <p:nvPr/>
          </p:nvSpPr>
          <p:spPr bwMode="auto">
            <a:xfrm flipH="1" flipV="1">
              <a:off x="3626" y="2748"/>
              <a:ext cx="61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25" name="Picture 121" descr="TP_tmp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2" y="2930"/>
              <a:ext cx="158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Freeform 122"/>
            <p:cNvSpPr>
              <a:spLocks/>
            </p:cNvSpPr>
            <p:nvPr/>
          </p:nvSpPr>
          <p:spPr bwMode="auto">
            <a:xfrm rot="3953731">
              <a:off x="3842" y="2492"/>
              <a:ext cx="180" cy="311"/>
            </a:xfrm>
            <a:custGeom>
              <a:avLst/>
              <a:gdLst>
                <a:gd name="T0" fmla="*/ 209 w 326"/>
                <a:gd name="T1" fmla="*/ 0 h 826"/>
                <a:gd name="T2" fmla="*/ 141 w 326"/>
                <a:gd name="T3" fmla="*/ 17 h 826"/>
                <a:gd name="T4" fmla="*/ 73 w 326"/>
                <a:gd name="T5" fmla="*/ 119 h 826"/>
                <a:gd name="T6" fmla="*/ 65 w 326"/>
                <a:gd name="T7" fmla="*/ 144 h 826"/>
                <a:gd name="T8" fmla="*/ 73 w 326"/>
                <a:gd name="T9" fmla="*/ 212 h 826"/>
                <a:gd name="T10" fmla="*/ 175 w 326"/>
                <a:gd name="T11" fmla="*/ 238 h 826"/>
                <a:gd name="T12" fmla="*/ 234 w 326"/>
                <a:gd name="T13" fmla="*/ 229 h 826"/>
                <a:gd name="T14" fmla="*/ 243 w 326"/>
                <a:gd name="T15" fmla="*/ 153 h 826"/>
                <a:gd name="T16" fmla="*/ 217 w 326"/>
                <a:gd name="T17" fmla="*/ 144 h 826"/>
                <a:gd name="T18" fmla="*/ 107 w 326"/>
                <a:gd name="T19" fmla="*/ 161 h 826"/>
                <a:gd name="T20" fmla="*/ 48 w 326"/>
                <a:gd name="T21" fmla="*/ 229 h 826"/>
                <a:gd name="T22" fmla="*/ 23 w 326"/>
                <a:gd name="T23" fmla="*/ 305 h 826"/>
                <a:gd name="T24" fmla="*/ 31 w 326"/>
                <a:gd name="T25" fmla="*/ 331 h 826"/>
                <a:gd name="T26" fmla="*/ 116 w 326"/>
                <a:gd name="T27" fmla="*/ 356 h 826"/>
                <a:gd name="T28" fmla="*/ 260 w 326"/>
                <a:gd name="T29" fmla="*/ 305 h 826"/>
                <a:gd name="T30" fmla="*/ 234 w 326"/>
                <a:gd name="T31" fmla="*/ 288 h 826"/>
                <a:gd name="T32" fmla="*/ 90 w 326"/>
                <a:gd name="T33" fmla="*/ 331 h 826"/>
                <a:gd name="T34" fmla="*/ 90 w 326"/>
                <a:gd name="T35" fmla="*/ 432 h 826"/>
                <a:gd name="T36" fmla="*/ 141 w 326"/>
                <a:gd name="T37" fmla="*/ 449 h 826"/>
                <a:gd name="T38" fmla="*/ 226 w 326"/>
                <a:gd name="T39" fmla="*/ 483 h 826"/>
                <a:gd name="T40" fmla="*/ 201 w 326"/>
                <a:gd name="T41" fmla="*/ 449 h 826"/>
                <a:gd name="T42" fmla="*/ 73 w 326"/>
                <a:gd name="T43" fmla="*/ 517 h 826"/>
                <a:gd name="T44" fmla="*/ 82 w 326"/>
                <a:gd name="T45" fmla="*/ 576 h 826"/>
                <a:gd name="T46" fmla="*/ 192 w 326"/>
                <a:gd name="T47" fmla="*/ 644 h 826"/>
                <a:gd name="T48" fmla="*/ 277 w 326"/>
                <a:gd name="T49" fmla="*/ 636 h 826"/>
                <a:gd name="T50" fmla="*/ 243 w 326"/>
                <a:gd name="T51" fmla="*/ 576 h 826"/>
                <a:gd name="T52" fmla="*/ 133 w 326"/>
                <a:gd name="T53" fmla="*/ 585 h 826"/>
                <a:gd name="T54" fmla="*/ 99 w 326"/>
                <a:gd name="T55" fmla="*/ 636 h 826"/>
                <a:gd name="T56" fmla="*/ 158 w 326"/>
                <a:gd name="T57" fmla="*/ 822 h 826"/>
                <a:gd name="T58" fmla="*/ 226 w 326"/>
                <a:gd name="T59" fmla="*/ 822 h 8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6"/>
                <a:gd name="T91" fmla="*/ 0 h 826"/>
                <a:gd name="T92" fmla="*/ 326 w 326"/>
                <a:gd name="T93" fmla="*/ 826 h 8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6" h="826">
                  <a:moveTo>
                    <a:pt x="209" y="0"/>
                  </a:moveTo>
                  <a:cubicBezTo>
                    <a:pt x="208" y="0"/>
                    <a:pt x="149" y="12"/>
                    <a:pt x="141" y="17"/>
                  </a:cubicBezTo>
                  <a:cubicBezTo>
                    <a:pt x="105" y="41"/>
                    <a:pt x="96" y="86"/>
                    <a:pt x="73" y="119"/>
                  </a:cubicBezTo>
                  <a:cubicBezTo>
                    <a:pt x="70" y="127"/>
                    <a:pt x="65" y="135"/>
                    <a:pt x="65" y="144"/>
                  </a:cubicBezTo>
                  <a:cubicBezTo>
                    <a:pt x="65" y="167"/>
                    <a:pt x="60" y="193"/>
                    <a:pt x="73" y="212"/>
                  </a:cubicBezTo>
                  <a:cubicBezTo>
                    <a:pt x="75" y="215"/>
                    <a:pt x="153" y="230"/>
                    <a:pt x="175" y="238"/>
                  </a:cubicBezTo>
                  <a:cubicBezTo>
                    <a:pt x="195" y="235"/>
                    <a:pt x="216" y="237"/>
                    <a:pt x="234" y="229"/>
                  </a:cubicBezTo>
                  <a:cubicBezTo>
                    <a:pt x="261" y="217"/>
                    <a:pt x="251" y="168"/>
                    <a:pt x="243" y="153"/>
                  </a:cubicBezTo>
                  <a:cubicBezTo>
                    <a:pt x="238" y="145"/>
                    <a:pt x="226" y="147"/>
                    <a:pt x="217" y="144"/>
                  </a:cubicBezTo>
                  <a:cubicBezTo>
                    <a:pt x="180" y="148"/>
                    <a:pt x="133" y="135"/>
                    <a:pt x="107" y="161"/>
                  </a:cubicBezTo>
                  <a:cubicBezTo>
                    <a:pt x="0" y="266"/>
                    <a:pt x="123" y="178"/>
                    <a:pt x="48" y="229"/>
                  </a:cubicBezTo>
                  <a:cubicBezTo>
                    <a:pt x="40" y="255"/>
                    <a:pt x="31" y="280"/>
                    <a:pt x="23" y="305"/>
                  </a:cubicBezTo>
                  <a:cubicBezTo>
                    <a:pt x="26" y="314"/>
                    <a:pt x="25" y="325"/>
                    <a:pt x="31" y="331"/>
                  </a:cubicBezTo>
                  <a:cubicBezTo>
                    <a:pt x="38" y="338"/>
                    <a:pt x="106" y="354"/>
                    <a:pt x="116" y="356"/>
                  </a:cubicBezTo>
                  <a:cubicBezTo>
                    <a:pt x="163" y="354"/>
                    <a:pt x="312" y="396"/>
                    <a:pt x="260" y="305"/>
                  </a:cubicBezTo>
                  <a:cubicBezTo>
                    <a:pt x="255" y="296"/>
                    <a:pt x="243" y="294"/>
                    <a:pt x="234" y="288"/>
                  </a:cubicBezTo>
                  <a:cubicBezTo>
                    <a:pt x="166" y="294"/>
                    <a:pt x="124" y="278"/>
                    <a:pt x="90" y="331"/>
                  </a:cubicBezTo>
                  <a:cubicBezTo>
                    <a:pt x="79" y="364"/>
                    <a:pt x="66" y="394"/>
                    <a:pt x="90" y="432"/>
                  </a:cubicBezTo>
                  <a:cubicBezTo>
                    <a:pt x="100" y="447"/>
                    <a:pt x="141" y="449"/>
                    <a:pt x="141" y="449"/>
                  </a:cubicBezTo>
                  <a:cubicBezTo>
                    <a:pt x="169" y="467"/>
                    <a:pt x="195" y="473"/>
                    <a:pt x="226" y="483"/>
                  </a:cubicBezTo>
                  <a:cubicBezTo>
                    <a:pt x="285" y="464"/>
                    <a:pt x="224" y="457"/>
                    <a:pt x="201" y="449"/>
                  </a:cubicBezTo>
                  <a:cubicBezTo>
                    <a:pt x="127" y="458"/>
                    <a:pt x="98" y="448"/>
                    <a:pt x="73" y="517"/>
                  </a:cubicBezTo>
                  <a:cubicBezTo>
                    <a:pt x="76" y="537"/>
                    <a:pt x="75" y="558"/>
                    <a:pt x="82" y="576"/>
                  </a:cubicBezTo>
                  <a:cubicBezTo>
                    <a:pt x="93" y="603"/>
                    <a:pt x="166" y="627"/>
                    <a:pt x="192" y="644"/>
                  </a:cubicBezTo>
                  <a:cubicBezTo>
                    <a:pt x="220" y="641"/>
                    <a:pt x="255" y="653"/>
                    <a:pt x="277" y="636"/>
                  </a:cubicBezTo>
                  <a:cubicBezTo>
                    <a:pt x="326" y="598"/>
                    <a:pt x="254" y="580"/>
                    <a:pt x="243" y="576"/>
                  </a:cubicBezTo>
                  <a:cubicBezTo>
                    <a:pt x="206" y="579"/>
                    <a:pt x="167" y="571"/>
                    <a:pt x="133" y="585"/>
                  </a:cubicBezTo>
                  <a:cubicBezTo>
                    <a:pt x="114" y="593"/>
                    <a:pt x="99" y="636"/>
                    <a:pt x="99" y="636"/>
                  </a:cubicBezTo>
                  <a:cubicBezTo>
                    <a:pt x="101" y="665"/>
                    <a:pt x="83" y="808"/>
                    <a:pt x="158" y="822"/>
                  </a:cubicBezTo>
                  <a:cubicBezTo>
                    <a:pt x="180" y="826"/>
                    <a:pt x="203" y="822"/>
                    <a:pt x="226" y="82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9" name="Group 123"/>
            <p:cNvGrpSpPr>
              <a:grpSpLocks/>
            </p:cNvGrpSpPr>
            <p:nvPr/>
          </p:nvGrpSpPr>
          <p:grpSpPr bwMode="auto">
            <a:xfrm>
              <a:off x="3317" y="2705"/>
              <a:ext cx="65" cy="69"/>
              <a:chOff x="793" y="3430"/>
              <a:chExt cx="91" cy="91"/>
            </a:xfrm>
          </p:grpSpPr>
          <p:sp>
            <p:nvSpPr>
              <p:cNvPr id="133" name="Line 124"/>
              <p:cNvSpPr>
                <a:spLocks noChangeShapeType="1"/>
              </p:cNvSpPr>
              <p:nvPr/>
            </p:nvSpPr>
            <p:spPr bwMode="auto">
              <a:xfrm>
                <a:off x="793" y="3431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125"/>
              <p:cNvSpPr>
                <a:spLocks noChangeShapeType="1"/>
              </p:cNvSpPr>
              <p:nvPr/>
            </p:nvSpPr>
            <p:spPr bwMode="auto">
              <a:xfrm flipH="1">
                <a:off x="793" y="343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128" name="Picture 126" descr="TP_tmp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23" y="2966"/>
              <a:ext cx="154" cy="1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129" name="Picture 128" descr="TP_tmp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02" y="2744"/>
              <a:ext cx="76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Picture 129" descr="TP_tmp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64" y="2596"/>
              <a:ext cx="10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130" descr="TP_tmp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2931"/>
              <a:ext cx="14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Picture 131" descr="TP_tmp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0" y="2931"/>
              <a:ext cx="1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7" name="Freeform 134"/>
          <p:cNvSpPr>
            <a:spLocks/>
          </p:cNvSpPr>
          <p:nvPr/>
        </p:nvSpPr>
        <p:spPr bwMode="auto">
          <a:xfrm>
            <a:off x="6177907" y="5126834"/>
            <a:ext cx="1080798" cy="447024"/>
          </a:xfrm>
          <a:custGeom>
            <a:avLst/>
            <a:gdLst>
              <a:gd name="T0" fmla="*/ 181 w 181"/>
              <a:gd name="T1" fmla="*/ 0 h 363"/>
              <a:gd name="T2" fmla="*/ 45 w 181"/>
              <a:gd name="T3" fmla="*/ 136 h 363"/>
              <a:gd name="T4" fmla="*/ 0 w 181"/>
              <a:gd name="T5" fmla="*/ 363 h 363"/>
              <a:gd name="T6" fmla="*/ 0 60000 65536"/>
              <a:gd name="T7" fmla="*/ 0 60000 65536"/>
              <a:gd name="T8" fmla="*/ 0 60000 65536"/>
              <a:gd name="T9" fmla="*/ 0 w 181"/>
              <a:gd name="T10" fmla="*/ 0 h 363"/>
              <a:gd name="T11" fmla="*/ 181 w 181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363">
                <a:moveTo>
                  <a:pt x="181" y="0"/>
                </a:moveTo>
                <a:cubicBezTo>
                  <a:pt x="128" y="38"/>
                  <a:pt x="75" y="76"/>
                  <a:pt x="45" y="136"/>
                </a:cubicBezTo>
                <a:cubicBezTo>
                  <a:pt x="15" y="196"/>
                  <a:pt x="7" y="279"/>
                  <a:pt x="0" y="363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38" name="Picture 1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1534" y="4844801"/>
            <a:ext cx="1293870" cy="38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Text Box 142"/>
          <p:cNvSpPr txBox="1">
            <a:spLocks noChangeArrowheads="1"/>
          </p:cNvSpPr>
          <p:nvPr/>
        </p:nvSpPr>
        <p:spPr bwMode="auto">
          <a:xfrm>
            <a:off x="428596" y="4298371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0" dirty="0">
                <a:solidFill>
                  <a:srgbClr val="FF0000"/>
                </a:solidFill>
              </a:rPr>
              <a:t>gluino:</a:t>
            </a:r>
          </a:p>
        </p:txBody>
      </p:sp>
      <p:sp>
        <p:nvSpPr>
          <p:cNvPr id="140" name="Text Box 143"/>
          <p:cNvSpPr txBox="1">
            <a:spLocks noChangeArrowheads="1"/>
          </p:cNvSpPr>
          <p:nvPr/>
        </p:nvSpPr>
        <p:spPr bwMode="auto">
          <a:xfrm>
            <a:off x="4643439" y="4286256"/>
            <a:ext cx="1372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0" dirty="0">
                <a:solidFill>
                  <a:srgbClr val="0000FF"/>
                </a:solidFill>
              </a:rPr>
              <a:t>chargino:</a:t>
            </a:r>
          </a:p>
        </p:txBody>
      </p:sp>
      <p:cxnSp>
        <p:nvCxnSpPr>
          <p:cNvPr id="142" name="直線矢印コネクタ 141"/>
          <p:cNvCxnSpPr/>
          <p:nvPr/>
        </p:nvCxnSpPr>
        <p:spPr>
          <a:xfrm rot="5400000">
            <a:off x="4821241" y="3607596"/>
            <a:ext cx="1072361" cy="79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正方形/長方形 119"/>
          <p:cNvSpPr/>
          <p:nvPr/>
        </p:nvSpPr>
        <p:spPr>
          <a:xfrm>
            <a:off x="1142976" y="952483"/>
            <a:ext cx="6786610" cy="154782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/>
          <p:cNvSpPr/>
          <p:nvPr/>
        </p:nvSpPr>
        <p:spPr>
          <a:xfrm>
            <a:off x="6715140" y="1381111"/>
            <a:ext cx="107157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/>
          <p:cNvSpPr/>
          <p:nvPr/>
        </p:nvSpPr>
        <p:spPr>
          <a:xfrm>
            <a:off x="3428992" y="1309673"/>
            <a:ext cx="107157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solidFill>
                  <a:srgbClr val="0000FF"/>
                </a:solidFill>
              </a:rPr>
              <a:t>Gluino diagram </a:t>
            </a:r>
            <a:r>
              <a:rPr lang="ja-JP" altLang="en-US" sz="4000" b="1" dirty="0" smtClean="0">
                <a:solidFill>
                  <a:srgbClr val="0000FF"/>
                </a:solidFill>
              </a:rPr>
              <a:t>と </a:t>
            </a:r>
            <a:r>
              <a:rPr lang="en-US" altLang="ja-JP" sz="4000" b="1" dirty="0" smtClean="0">
                <a:solidFill>
                  <a:srgbClr val="0000FF"/>
                </a:solidFill>
              </a:rPr>
              <a:t>Chargino diagram</a:t>
            </a:r>
            <a:endParaRPr kumimoji="1" lang="ja-JP" altLang="en-US" sz="4000" b="1" baseline="-25000" dirty="0">
              <a:solidFill>
                <a:srgbClr val="0000FF"/>
              </a:solidFill>
            </a:endParaRPr>
          </a:p>
        </p:txBody>
      </p:sp>
      <p:sp>
        <p:nvSpPr>
          <p:cNvPr id="124" name="Line 73"/>
          <p:cNvSpPr>
            <a:spLocks noChangeShapeType="1"/>
          </p:cNvSpPr>
          <p:nvPr/>
        </p:nvSpPr>
        <p:spPr bwMode="auto">
          <a:xfrm>
            <a:off x="1557658" y="2092465"/>
            <a:ext cx="20346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5" name="Line 74"/>
          <p:cNvSpPr>
            <a:spLocks noChangeShapeType="1"/>
          </p:cNvSpPr>
          <p:nvPr/>
        </p:nvSpPr>
        <p:spPr bwMode="auto">
          <a:xfrm>
            <a:off x="3283756" y="2092465"/>
            <a:ext cx="20235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6" name="Line 75"/>
          <p:cNvSpPr>
            <a:spLocks noChangeShapeType="1"/>
          </p:cNvSpPr>
          <p:nvPr/>
        </p:nvSpPr>
        <p:spPr bwMode="auto">
          <a:xfrm>
            <a:off x="1761119" y="2092465"/>
            <a:ext cx="1528167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" name="Freeform 76"/>
          <p:cNvSpPr>
            <a:spLocks/>
          </p:cNvSpPr>
          <p:nvPr/>
        </p:nvSpPr>
        <p:spPr bwMode="auto">
          <a:xfrm>
            <a:off x="1811984" y="1500486"/>
            <a:ext cx="1477302" cy="591979"/>
          </a:xfrm>
          <a:custGeom>
            <a:avLst/>
            <a:gdLst>
              <a:gd name="T0" fmla="*/ 0 w 1315"/>
              <a:gd name="T1" fmla="*/ 507 h 507"/>
              <a:gd name="T2" fmla="*/ 136 w 1315"/>
              <a:gd name="T3" fmla="*/ 235 h 507"/>
              <a:gd name="T4" fmla="*/ 408 w 1315"/>
              <a:gd name="T5" fmla="*/ 54 h 507"/>
              <a:gd name="T6" fmla="*/ 680 w 1315"/>
              <a:gd name="T7" fmla="*/ 8 h 507"/>
              <a:gd name="T8" fmla="*/ 952 w 1315"/>
              <a:gd name="T9" fmla="*/ 99 h 507"/>
              <a:gd name="T10" fmla="*/ 1224 w 1315"/>
              <a:gd name="T11" fmla="*/ 280 h 507"/>
              <a:gd name="T12" fmla="*/ 1315 w 1315"/>
              <a:gd name="T13" fmla="*/ 507 h 5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5"/>
              <a:gd name="T22" fmla="*/ 0 h 507"/>
              <a:gd name="T23" fmla="*/ 1315 w 1315"/>
              <a:gd name="T24" fmla="*/ 507 h 5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5" h="507">
                <a:moveTo>
                  <a:pt x="0" y="507"/>
                </a:moveTo>
                <a:cubicBezTo>
                  <a:pt x="34" y="408"/>
                  <a:pt x="68" y="310"/>
                  <a:pt x="136" y="235"/>
                </a:cubicBezTo>
                <a:cubicBezTo>
                  <a:pt x="204" y="160"/>
                  <a:pt x="317" y="92"/>
                  <a:pt x="408" y="54"/>
                </a:cubicBezTo>
                <a:cubicBezTo>
                  <a:pt x="499" y="16"/>
                  <a:pt x="589" y="0"/>
                  <a:pt x="680" y="8"/>
                </a:cubicBezTo>
                <a:cubicBezTo>
                  <a:pt x="771" y="16"/>
                  <a:pt x="861" y="54"/>
                  <a:pt x="952" y="99"/>
                </a:cubicBezTo>
                <a:cubicBezTo>
                  <a:pt x="1043" y="144"/>
                  <a:pt x="1163" y="212"/>
                  <a:pt x="1224" y="280"/>
                </a:cubicBezTo>
                <a:cubicBezTo>
                  <a:pt x="1285" y="348"/>
                  <a:pt x="1300" y="427"/>
                  <a:pt x="1315" y="50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2218905" y="2038781"/>
            <a:ext cx="102836" cy="105918"/>
            <a:chOff x="793" y="3430"/>
            <a:chExt cx="91" cy="91"/>
          </a:xfrm>
        </p:grpSpPr>
        <p:sp>
          <p:nvSpPr>
            <p:cNvPr id="147" name="Line 78"/>
            <p:cNvSpPr>
              <a:spLocks noChangeShapeType="1"/>
            </p:cNvSpPr>
            <p:nvPr/>
          </p:nvSpPr>
          <p:spPr bwMode="auto">
            <a:xfrm>
              <a:off x="793" y="3431"/>
              <a:ext cx="91" cy="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Line 79"/>
            <p:cNvSpPr>
              <a:spLocks noChangeShapeType="1"/>
            </p:cNvSpPr>
            <p:nvPr/>
          </p:nvSpPr>
          <p:spPr bwMode="auto">
            <a:xfrm flipH="1">
              <a:off x="793" y="3430"/>
              <a:ext cx="91" cy="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2779528" y="2038781"/>
            <a:ext cx="103942" cy="105918"/>
            <a:chOff x="793" y="3430"/>
            <a:chExt cx="91" cy="91"/>
          </a:xfrm>
        </p:grpSpPr>
        <p:sp>
          <p:nvSpPr>
            <p:cNvPr id="145" name="Line 81"/>
            <p:cNvSpPr>
              <a:spLocks noChangeShapeType="1"/>
            </p:cNvSpPr>
            <p:nvPr/>
          </p:nvSpPr>
          <p:spPr bwMode="auto">
            <a:xfrm>
              <a:off x="793" y="3431"/>
              <a:ext cx="91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Line 82"/>
            <p:cNvSpPr>
              <a:spLocks noChangeShapeType="1"/>
            </p:cNvSpPr>
            <p:nvPr/>
          </p:nvSpPr>
          <p:spPr bwMode="auto">
            <a:xfrm flipH="1">
              <a:off x="793" y="3430"/>
              <a:ext cx="91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0" name="Line 83"/>
          <p:cNvSpPr>
            <a:spLocks noChangeShapeType="1"/>
          </p:cNvSpPr>
          <p:nvPr/>
        </p:nvSpPr>
        <p:spPr bwMode="auto">
          <a:xfrm flipH="1">
            <a:off x="1658282" y="2092465"/>
            <a:ext cx="508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1" name="Line 84"/>
          <p:cNvSpPr>
            <a:spLocks noChangeShapeType="1"/>
          </p:cNvSpPr>
          <p:nvPr/>
        </p:nvSpPr>
        <p:spPr bwMode="auto">
          <a:xfrm flipH="1">
            <a:off x="2118280" y="1616560"/>
            <a:ext cx="4975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" name="Line 85"/>
          <p:cNvSpPr>
            <a:spLocks noChangeShapeType="1"/>
          </p:cNvSpPr>
          <p:nvPr/>
        </p:nvSpPr>
        <p:spPr bwMode="auto">
          <a:xfrm>
            <a:off x="3334622" y="2092465"/>
            <a:ext cx="100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" name="Line 86"/>
          <p:cNvSpPr>
            <a:spLocks noChangeShapeType="1"/>
          </p:cNvSpPr>
          <p:nvPr/>
        </p:nvSpPr>
        <p:spPr bwMode="auto">
          <a:xfrm>
            <a:off x="2882364" y="1613659"/>
            <a:ext cx="50865" cy="29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34" name="Picture 8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2947" y="1844356"/>
            <a:ext cx="255432" cy="2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8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4916" y="1516446"/>
            <a:ext cx="113894" cy="19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Freeform 89"/>
          <p:cNvSpPr>
            <a:spLocks/>
          </p:cNvSpPr>
          <p:nvPr/>
        </p:nvSpPr>
        <p:spPr bwMode="auto">
          <a:xfrm rot="3633927">
            <a:off x="3077080" y="1179117"/>
            <a:ext cx="240854" cy="432354"/>
          </a:xfrm>
          <a:custGeom>
            <a:avLst/>
            <a:gdLst>
              <a:gd name="T0" fmla="*/ 209 w 326"/>
              <a:gd name="T1" fmla="*/ 0 h 826"/>
              <a:gd name="T2" fmla="*/ 141 w 326"/>
              <a:gd name="T3" fmla="*/ 17 h 826"/>
              <a:gd name="T4" fmla="*/ 73 w 326"/>
              <a:gd name="T5" fmla="*/ 119 h 826"/>
              <a:gd name="T6" fmla="*/ 65 w 326"/>
              <a:gd name="T7" fmla="*/ 144 h 826"/>
              <a:gd name="T8" fmla="*/ 73 w 326"/>
              <a:gd name="T9" fmla="*/ 212 h 826"/>
              <a:gd name="T10" fmla="*/ 175 w 326"/>
              <a:gd name="T11" fmla="*/ 238 h 826"/>
              <a:gd name="T12" fmla="*/ 234 w 326"/>
              <a:gd name="T13" fmla="*/ 229 h 826"/>
              <a:gd name="T14" fmla="*/ 243 w 326"/>
              <a:gd name="T15" fmla="*/ 153 h 826"/>
              <a:gd name="T16" fmla="*/ 217 w 326"/>
              <a:gd name="T17" fmla="*/ 144 h 826"/>
              <a:gd name="T18" fmla="*/ 107 w 326"/>
              <a:gd name="T19" fmla="*/ 161 h 826"/>
              <a:gd name="T20" fmla="*/ 48 w 326"/>
              <a:gd name="T21" fmla="*/ 229 h 826"/>
              <a:gd name="T22" fmla="*/ 23 w 326"/>
              <a:gd name="T23" fmla="*/ 305 h 826"/>
              <a:gd name="T24" fmla="*/ 31 w 326"/>
              <a:gd name="T25" fmla="*/ 331 h 826"/>
              <a:gd name="T26" fmla="*/ 116 w 326"/>
              <a:gd name="T27" fmla="*/ 356 h 826"/>
              <a:gd name="T28" fmla="*/ 260 w 326"/>
              <a:gd name="T29" fmla="*/ 305 h 826"/>
              <a:gd name="T30" fmla="*/ 234 w 326"/>
              <a:gd name="T31" fmla="*/ 288 h 826"/>
              <a:gd name="T32" fmla="*/ 90 w 326"/>
              <a:gd name="T33" fmla="*/ 331 h 826"/>
              <a:gd name="T34" fmla="*/ 90 w 326"/>
              <a:gd name="T35" fmla="*/ 432 h 826"/>
              <a:gd name="T36" fmla="*/ 141 w 326"/>
              <a:gd name="T37" fmla="*/ 449 h 826"/>
              <a:gd name="T38" fmla="*/ 226 w 326"/>
              <a:gd name="T39" fmla="*/ 483 h 826"/>
              <a:gd name="T40" fmla="*/ 201 w 326"/>
              <a:gd name="T41" fmla="*/ 449 h 826"/>
              <a:gd name="T42" fmla="*/ 73 w 326"/>
              <a:gd name="T43" fmla="*/ 517 h 826"/>
              <a:gd name="T44" fmla="*/ 82 w 326"/>
              <a:gd name="T45" fmla="*/ 576 h 826"/>
              <a:gd name="T46" fmla="*/ 192 w 326"/>
              <a:gd name="T47" fmla="*/ 644 h 826"/>
              <a:gd name="T48" fmla="*/ 277 w 326"/>
              <a:gd name="T49" fmla="*/ 636 h 826"/>
              <a:gd name="T50" fmla="*/ 243 w 326"/>
              <a:gd name="T51" fmla="*/ 576 h 826"/>
              <a:gd name="T52" fmla="*/ 133 w 326"/>
              <a:gd name="T53" fmla="*/ 585 h 826"/>
              <a:gd name="T54" fmla="*/ 99 w 326"/>
              <a:gd name="T55" fmla="*/ 636 h 826"/>
              <a:gd name="T56" fmla="*/ 158 w 326"/>
              <a:gd name="T57" fmla="*/ 822 h 826"/>
              <a:gd name="T58" fmla="*/ 226 w 326"/>
              <a:gd name="T59" fmla="*/ 822 h 8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26"/>
              <a:gd name="T91" fmla="*/ 0 h 826"/>
              <a:gd name="T92" fmla="*/ 326 w 326"/>
              <a:gd name="T93" fmla="*/ 826 h 8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26" h="826">
                <a:moveTo>
                  <a:pt x="209" y="0"/>
                </a:moveTo>
                <a:cubicBezTo>
                  <a:pt x="208" y="0"/>
                  <a:pt x="149" y="12"/>
                  <a:pt x="141" y="17"/>
                </a:cubicBezTo>
                <a:cubicBezTo>
                  <a:pt x="105" y="41"/>
                  <a:pt x="96" y="86"/>
                  <a:pt x="73" y="119"/>
                </a:cubicBezTo>
                <a:cubicBezTo>
                  <a:pt x="70" y="127"/>
                  <a:pt x="65" y="135"/>
                  <a:pt x="65" y="144"/>
                </a:cubicBezTo>
                <a:cubicBezTo>
                  <a:pt x="65" y="167"/>
                  <a:pt x="60" y="193"/>
                  <a:pt x="73" y="212"/>
                </a:cubicBezTo>
                <a:cubicBezTo>
                  <a:pt x="75" y="215"/>
                  <a:pt x="153" y="230"/>
                  <a:pt x="175" y="238"/>
                </a:cubicBezTo>
                <a:cubicBezTo>
                  <a:pt x="195" y="235"/>
                  <a:pt x="216" y="237"/>
                  <a:pt x="234" y="229"/>
                </a:cubicBezTo>
                <a:cubicBezTo>
                  <a:pt x="261" y="217"/>
                  <a:pt x="251" y="168"/>
                  <a:pt x="243" y="153"/>
                </a:cubicBezTo>
                <a:cubicBezTo>
                  <a:pt x="238" y="145"/>
                  <a:pt x="226" y="147"/>
                  <a:pt x="217" y="144"/>
                </a:cubicBezTo>
                <a:cubicBezTo>
                  <a:pt x="180" y="148"/>
                  <a:pt x="133" y="135"/>
                  <a:pt x="107" y="161"/>
                </a:cubicBezTo>
                <a:cubicBezTo>
                  <a:pt x="0" y="266"/>
                  <a:pt x="123" y="178"/>
                  <a:pt x="48" y="229"/>
                </a:cubicBezTo>
                <a:cubicBezTo>
                  <a:pt x="40" y="255"/>
                  <a:pt x="31" y="280"/>
                  <a:pt x="23" y="305"/>
                </a:cubicBezTo>
                <a:cubicBezTo>
                  <a:pt x="26" y="314"/>
                  <a:pt x="25" y="325"/>
                  <a:pt x="31" y="331"/>
                </a:cubicBezTo>
                <a:cubicBezTo>
                  <a:pt x="38" y="338"/>
                  <a:pt x="106" y="354"/>
                  <a:pt x="116" y="356"/>
                </a:cubicBezTo>
                <a:cubicBezTo>
                  <a:pt x="163" y="354"/>
                  <a:pt x="312" y="396"/>
                  <a:pt x="260" y="305"/>
                </a:cubicBezTo>
                <a:cubicBezTo>
                  <a:pt x="255" y="296"/>
                  <a:pt x="243" y="294"/>
                  <a:pt x="234" y="288"/>
                </a:cubicBezTo>
                <a:cubicBezTo>
                  <a:pt x="166" y="294"/>
                  <a:pt x="124" y="278"/>
                  <a:pt x="90" y="331"/>
                </a:cubicBezTo>
                <a:cubicBezTo>
                  <a:pt x="79" y="364"/>
                  <a:pt x="66" y="394"/>
                  <a:pt x="90" y="432"/>
                </a:cubicBezTo>
                <a:cubicBezTo>
                  <a:pt x="100" y="447"/>
                  <a:pt x="141" y="449"/>
                  <a:pt x="141" y="449"/>
                </a:cubicBezTo>
                <a:cubicBezTo>
                  <a:pt x="169" y="467"/>
                  <a:pt x="195" y="473"/>
                  <a:pt x="226" y="483"/>
                </a:cubicBezTo>
                <a:cubicBezTo>
                  <a:pt x="285" y="464"/>
                  <a:pt x="224" y="457"/>
                  <a:pt x="201" y="449"/>
                </a:cubicBezTo>
                <a:cubicBezTo>
                  <a:pt x="127" y="458"/>
                  <a:pt x="98" y="448"/>
                  <a:pt x="73" y="517"/>
                </a:cubicBezTo>
                <a:cubicBezTo>
                  <a:pt x="76" y="537"/>
                  <a:pt x="75" y="558"/>
                  <a:pt x="82" y="576"/>
                </a:cubicBezTo>
                <a:cubicBezTo>
                  <a:pt x="93" y="603"/>
                  <a:pt x="166" y="627"/>
                  <a:pt x="192" y="644"/>
                </a:cubicBezTo>
                <a:cubicBezTo>
                  <a:pt x="220" y="641"/>
                  <a:pt x="255" y="653"/>
                  <a:pt x="277" y="636"/>
                </a:cubicBezTo>
                <a:cubicBezTo>
                  <a:pt x="326" y="598"/>
                  <a:pt x="254" y="580"/>
                  <a:pt x="243" y="576"/>
                </a:cubicBezTo>
                <a:cubicBezTo>
                  <a:pt x="206" y="579"/>
                  <a:pt x="167" y="571"/>
                  <a:pt x="133" y="585"/>
                </a:cubicBezTo>
                <a:cubicBezTo>
                  <a:pt x="114" y="593"/>
                  <a:pt x="99" y="636"/>
                  <a:pt x="99" y="636"/>
                </a:cubicBezTo>
                <a:cubicBezTo>
                  <a:pt x="101" y="665"/>
                  <a:pt x="83" y="808"/>
                  <a:pt x="158" y="822"/>
                </a:cubicBezTo>
                <a:cubicBezTo>
                  <a:pt x="180" y="826"/>
                  <a:pt x="203" y="822"/>
                  <a:pt x="226" y="822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2473231" y="1455507"/>
            <a:ext cx="103942" cy="107369"/>
            <a:chOff x="793" y="3430"/>
            <a:chExt cx="91" cy="91"/>
          </a:xfrm>
        </p:grpSpPr>
        <p:sp>
          <p:nvSpPr>
            <p:cNvPr id="143" name="Line 91"/>
            <p:cNvSpPr>
              <a:spLocks noChangeShapeType="1"/>
            </p:cNvSpPr>
            <p:nvPr/>
          </p:nvSpPr>
          <p:spPr bwMode="auto">
            <a:xfrm>
              <a:off x="793" y="3431"/>
              <a:ext cx="91" cy="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Line 92"/>
            <p:cNvSpPr>
              <a:spLocks noChangeShapeType="1"/>
            </p:cNvSpPr>
            <p:nvPr/>
          </p:nvSpPr>
          <p:spPr bwMode="auto">
            <a:xfrm flipH="1">
              <a:off x="793" y="3430"/>
              <a:ext cx="91" cy="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38" name="Picture 9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9000" y="1237868"/>
            <a:ext cx="331729" cy="21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9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4477" y="1889335"/>
            <a:ext cx="283076" cy="1944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40" name="Picture 95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7798" y="2144699"/>
            <a:ext cx="218941" cy="2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9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0445" y="2137444"/>
            <a:ext cx="234422" cy="24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97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1835" y="2151953"/>
            <a:ext cx="229999" cy="2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106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5357" y="1424112"/>
            <a:ext cx="900665" cy="37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Freeform 107"/>
          <p:cNvSpPr>
            <a:spLocks/>
          </p:cNvSpPr>
          <p:nvPr/>
        </p:nvSpPr>
        <p:spPr bwMode="auto">
          <a:xfrm>
            <a:off x="2839859" y="1697524"/>
            <a:ext cx="582797" cy="321207"/>
          </a:xfrm>
          <a:custGeom>
            <a:avLst/>
            <a:gdLst>
              <a:gd name="T0" fmla="*/ 181 w 181"/>
              <a:gd name="T1" fmla="*/ 0 h 363"/>
              <a:gd name="T2" fmla="*/ 45 w 181"/>
              <a:gd name="T3" fmla="*/ 136 h 363"/>
              <a:gd name="T4" fmla="*/ 0 w 181"/>
              <a:gd name="T5" fmla="*/ 363 h 363"/>
              <a:gd name="T6" fmla="*/ 0 60000 65536"/>
              <a:gd name="T7" fmla="*/ 0 60000 65536"/>
              <a:gd name="T8" fmla="*/ 0 60000 65536"/>
              <a:gd name="T9" fmla="*/ 0 w 181"/>
              <a:gd name="T10" fmla="*/ 0 h 363"/>
              <a:gd name="T11" fmla="*/ 181 w 181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363">
                <a:moveTo>
                  <a:pt x="181" y="0"/>
                </a:moveTo>
                <a:cubicBezTo>
                  <a:pt x="128" y="38"/>
                  <a:pt x="75" y="76"/>
                  <a:pt x="45" y="136"/>
                </a:cubicBezTo>
                <a:cubicBezTo>
                  <a:pt x="15" y="196"/>
                  <a:pt x="7" y="279"/>
                  <a:pt x="0" y="363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4714398" y="1281950"/>
            <a:ext cx="2132433" cy="947023"/>
            <a:chOff x="2732" y="2554"/>
            <a:chExt cx="1445" cy="572"/>
          </a:xfrm>
        </p:grpSpPr>
        <p:sp>
          <p:nvSpPr>
            <p:cNvPr id="152" name="Line 110"/>
            <p:cNvSpPr>
              <a:spLocks noChangeShapeType="1"/>
            </p:cNvSpPr>
            <p:nvPr/>
          </p:nvSpPr>
          <p:spPr bwMode="auto">
            <a:xfrm>
              <a:off x="2841" y="3092"/>
              <a:ext cx="1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Line 111"/>
            <p:cNvSpPr>
              <a:spLocks noChangeShapeType="1"/>
            </p:cNvSpPr>
            <p:nvPr/>
          </p:nvSpPr>
          <p:spPr bwMode="auto">
            <a:xfrm>
              <a:off x="3930" y="3092"/>
              <a:ext cx="1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Line 112"/>
            <p:cNvSpPr>
              <a:spLocks noChangeShapeType="1"/>
            </p:cNvSpPr>
            <p:nvPr/>
          </p:nvSpPr>
          <p:spPr bwMode="auto">
            <a:xfrm>
              <a:off x="2970" y="3092"/>
              <a:ext cx="9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Freeform 113"/>
            <p:cNvSpPr>
              <a:spLocks/>
            </p:cNvSpPr>
            <p:nvPr/>
          </p:nvSpPr>
          <p:spPr bwMode="auto">
            <a:xfrm>
              <a:off x="3002" y="2705"/>
              <a:ext cx="936" cy="387"/>
            </a:xfrm>
            <a:custGeom>
              <a:avLst/>
              <a:gdLst>
                <a:gd name="T0" fmla="*/ 0 w 1315"/>
                <a:gd name="T1" fmla="*/ 507 h 507"/>
                <a:gd name="T2" fmla="*/ 136 w 1315"/>
                <a:gd name="T3" fmla="*/ 235 h 507"/>
                <a:gd name="T4" fmla="*/ 408 w 1315"/>
                <a:gd name="T5" fmla="*/ 54 h 507"/>
                <a:gd name="T6" fmla="*/ 680 w 1315"/>
                <a:gd name="T7" fmla="*/ 8 h 507"/>
                <a:gd name="T8" fmla="*/ 952 w 1315"/>
                <a:gd name="T9" fmla="*/ 99 h 507"/>
                <a:gd name="T10" fmla="*/ 1224 w 1315"/>
                <a:gd name="T11" fmla="*/ 280 h 507"/>
                <a:gd name="T12" fmla="*/ 1315 w 1315"/>
                <a:gd name="T13" fmla="*/ 507 h 5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5"/>
                <a:gd name="T22" fmla="*/ 0 h 507"/>
                <a:gd name="T23" fmla="*/ 1315 w 1315"/>
                <a:gd name="T24" fmla="*/ 507 h 5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5" h="507">
                  <a:moveTo>
                    <a:pt x="0" y="507"/>
                  </a:moveTo>
                  <a:cubicBezTo>
                    <a:pt x="34" y="408"/>
                    <a:pt x="68" y="310"/>
                    <a:pt x="136" y="235"/>
                  </a:cubicBezTo>
                  <a:cubicBezTo>
                    <a:pt x="204" y="160"/>
                    <a:pt x="317" y="92"/>
                    <a:pt x="408" y="54"/>
                  </a:cubicBezTo>
                  <a:cubicBezTo>
                    <a:pt x="499" y="16"/>
                    <a:pt x="589" y="0"/>
                    <a:pt x="680" y="8"/>
                  </a:cubicBezTo>
                  <a:cubicBezTo>
                    <a:pt x="771" y="16"/>
                    <a:pt x="861" y="54"/>
                    <a:pt x="952" y="99"/>
                  </a:cubicBezTo>
                  <a:cubicBezTo>
                    <a:pt x="1043" y="144"/>
                    <a:pt x="1163" y="212"/>
                    <a:pt x="1224" y="280"/>
                  </a:cubicBezTo>
                  <a:cubicBezTo>
                    <a:pt x="1285" y="348"/>
                    <a:pt x="1300" y="427"/>
                    <a:pt x="1315" y="507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7" name="Group 114"/>
            <p:cNvGrpSpPr>
              <a:grpSpLocks/>
            </p:cNvGrpSpPr>
            <p:nvPr/>
          </p:nvGrpSpPr>
          <p:grpSpPr bwMode="auto">
            <a:xfrm>
              <a:off x="3424" y="3057"/>
              <a:ext cx="65" cy="69"/>
              <a:chOff x="793" y="3430"/>
              <a:chExt cx="91" cy="91"/>
            </a:xfrm>
          </p:grpSpPr>
          <p:sp>
            <p:nvSpPr>
              <p:cNvPr id="171" name="Line 115"/>
              <p:cNvSpPr>
                <a:spLocks noChangeShapeType="1"/>
              </p:cNvSpPr>
              <p:nvPr/>
            </p:nvSpPr>
            <p:spPr bwMode="auto">
              <a:xfrm>
                <a:off x="793" y="3431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116"/>
              <p:cNvSpPr>
                <a:spLocks noChangeShapeType="1"/>
              </p:cNvSpPr>
              <p:nvPr/>
            </p:nvSpPr>
            <p:spPr bwMode="auto">
              <a:xfrm flipH="1">
                <a:off x="793" y="343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57" name="Line 117"/>
            <p:cNvSpPr>
              <a:spLocks noChangeShapeType="1"/>
            </p:cNvSpPr>
            <p:nvPr/>
          </p:nvSpPr>
          <p:spPr bwMode="auto">
            <a:xfrm flipH="1">
              <a:off x="2905" y="3092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Line 118"/>
            <p:cNvSpPr>
              <a:spLocks noChangeShapeType="1"/>
            </p:cNvSpPr>
            <p:nvPr/>
          </p:nvSpPr>
          <p:spPr bwMode="auto">
            <a:xfrm flipV="1">
              <a:off x="3139" y="2796"/>
              <a:ext cx="61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Line 119"/>
            <p:cNvSpPr>
              <a:spLocks noChangeShapeType="1"/>
            </p:cNvSpPr>
            <p:nvPr/>
          </p:nvSpPr>
          <p:spPr bwMode="auto">
            <a:xfrm>
              <a:off x="3962" y="3092"/>
              <a:ext cx="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" name="Line 120"/>
            <p:cNvSpPr>
              <a:spLocks noChangeShapeType="1"/>
            </p:cNvSpPr>
            <p:nvPr/>
          </p:nvSpPr>
          <p:spPr bwMode="auto">
            <a:xfrm flipH="1" flipV="1">
              <a:off x="3626" y="2748"/>
              <a:ext cx="61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61" name="Picture 121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2" y="2930"/>
              <a:ext cx="158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" name="Freeform 122"/>
            <p:cNvSpPr>
              <a:spLocks/>
            </p:cNvSpPr>
            <p:nvPr/>
          </p:nvSpPr>
          <p:spPr bwMode="auto">
            <a:xfrm rot="3953731">
              <a:off x="3851" y="2478"/>
              <a:ext cx="180" cy="332"/>
            </a:xfrm>
            <a:custGeom>
              <a:avLst/>
              <a:gdLst>
                <a:gd name="T0" fmla="*/ 209 w 326"/>
                <a:gd name="T1" fmla="*/ 0 h 826"/>
                <a:gd name="T2" fmla="*/ 141 w 326"/>
                <a:gd name="T3" fmla="*/ 17 h 826"/>
                <a:gd name="T4" fmla="*/ 73 w 326"/>
                <a:gd name="T5" fmla="*/ 119 h 826"/>
                <a:gd name="T6" fmla="*/ 65 w 326"/>
                <a:gd name="T7" fmla="*/ 144 h 826"/>
                <a:gd name="T8" fmla="*/ 73 w 326"/>
                <a:gd name="T9" fmla="*/ 212 h 826"/>
                <a:gd name="T10" fmla="*/ 175 w 326"/>
                <a:gd name="T11" fmla="*/ 238 h 826"/>
                <a:gd name="T12" fmla="*/ 234 w 326"/>
                <a:gd name="T13" fmla="*/ 229 h 826"/>
                <a:gd name="T14" fmla="*/ 243 w 326"/>
                <a:gd name="T15" fmla="*/ 153 h 826"/>
                <a:gd name="T16" fmla="*/ 217 w 326"/>
                <a:gd name="T17" fmla="*/ 144 h 826"/>
                <a:gd name="T18" fmla="*/ 107 w 326"/>
                <a:gd name="T19" fmla="*/ 161 h 826"/>
                <a:gd name="T20" fmla="*/ 48 w 326"/>
                <a:gd name="T21" fmla="*/ 229 h 826"/>
                <a:gd name="T22" fmla="*/ 23 w 326"/>
                <a:gd name="T23" fmla="*/ 305 h 826"/>
                <a:gd name="T24" fmla="*/ 31 w 326"/>
                <a:gd name="T25" fmla="*/ 331 h 826"/>
                <a:gd name="T26" fmla="*/ 116 w 326"/>
                <a:gd name="T27" fmla="*/ 356 h 826"/>
                <a:gd name="T28" fmla="*/ 260 w 326"/>
                <a:gd name="T29" fmla="*/ 305 h 826"/>
                <a:gd name="T30" fmla="*/ 234 w 326"/>
                <a:gd name="T31" fmla="*/ 288 h 826"/>
                <a:gd name="T32" fmla="*/ 90 w 326"/>
                <a:gd name="T33" fmla="*/ 331 h 826"/>
                <a:gd name="T34" fmla="*/ 90 w 326"/>
                <a:gd name="T35" fmla="*/ 432 h 826"/>
                <a:gd name="T36" fmla="*/ 141 w 326"/>
                <a:gd name="T37" fmla="*/ 449 h 826"/>
                <a:gd name="T38" fmla="*/ 226 w 326"/>
                <a:gd name="T39" fmla="*/ 483 h 826"/>
                <a:gd name="T40" fmla="*/ 201 w 326"/>
                <a:gd name="T41" fmla="*/ 449 h 826"/>
                <a:gd name="T42" fmla="*/ 73 w 326"/>
                <a:gd name="T43" fmla="*/ 517 h 826"/>
                <a:gd name="T44" fmla="*/ 82 w 326"/>
                <a:gd name="T45" fmla="*/ 576 h 826"/>
                <a:gd name="T46" fmla="*/ 192 w 326"/>
                <a:gd name="T47" fmla="*/ 644 h 826"/>
                <a:gd name="T48" fmla="*/ 277 w 326"/>
                <a:gd name="T49" fmla="*/ 636 h 826"/>
                <a:gd name="T50" fmla="*/ 243 w 326"/>
                <a:gd name="T51" fmla="*/ 576 h 826"/>
                <a:gd name="T52" fmla="*/ 133 w 326"/>
                <a:gd name="T53" fmla="*/ 585 h 826"/>
                <a:gd name="T54" fmla="*/ 99 w 326"/>
                <a:gd name="T55" fmla="*/ 636 h 826"/>
                <a:gd name="T56" fmla="*/ 158 w 326"/>
                <a:gd name="T57" fmla="*/ 822 h 826"/>
                <a:gd name="T58" fmla="*/ 226 w 326"/>
                <a:gd name="T59" fmla="*/ 822 h 8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6"/>
                <a:gd name="T91" fmla="*/ 0 h 826"/>
                <a:gd name="T92" fmla="*/ 326 w 326"/>
                <a:gd name="T93" fmla="*/ 826 h 8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6" h="826">
                  <a:moveTo>
                    <a:pt x="209" y="0"/>
                  </a:moveTo>
                  <a:cubicBezTo>
                    <a:pt x="208" y="0"/>
                    <a:pt x="149" y="12"/>
                    <a:pt x="141" y="17"/>
                  </a:cubicBezTo>
                  <a:cubicBezTo>
                    <a:pt x="105" y="41"/>
                    <a:pt x="96" y="86"/>
                    <a:pt x="73" y="119"/>
                  </a:cubicBezTo>
                  <a:cubicBezTo>
                    <a:pt x="70" y="127"/>
                    <a:pt x="65" y="135"/>
                    <a:pt x="65" y="144"/>
                  </a:cubicBezTo>
                  <a:cubicBezTo>
                    <a:pt x="65" y="167"/>
                    <a:pt x="60" y="193"/>
                    <a:pt x="73" y="212"/>
                  </a:cubicBezTo>
                  <a:cubicBezTo>
                    <a:pt x="75" y="215"/>
                    <a:pt x="153" y="230"/>
                    <a:pt x="175" y="238"/>
                  </a:cubicBezTo>
                  <a:cubicBezTo>
                    <a:pt x="195" y="235"/>
                    <a:pt x="216" y="237"/>
                    <a:pt x="234" y="229"/>
                  </a:cubicBezTo>
                  <a:cubicBezTo>
                    <a:pt x="261" y="217"/>
                    <a:pt x="251" y="168"/>
                    <a:pt x="243" y="153"/>
                  </a:cubicBezTo>
                  <a:cubicBezTo>
                    <a:pt x="238" y="145"/>
                    <a:pt x="226" y="147"/>
                    <a:pt x="217" y="144"/>
                  </a:cubicBezTo>
                  <a:cubicBezTo>
                    <a:pt x="180" y="148"/>
                    <a:pt x="133" y="135"/>
                    <a:pt x="107" y="161"/>
                  </a:cubicBezTo>
                  <a:cubicBezTo>
                    <a:pt x="0" y="266"/>
                    <a:pt x="123" y="178"/>
                    <a:pt x="48" y="229"/>
                  </a:cubicBezTo>
                  <a:cubicBezTo>
                    <a:pt x="40" y="255"/>
                    <a:pt x="31" y="280"/>
                    <a:pt x="23" y="305"/>
                  </a:cubicBezTo>
                  <a:cubicBezTo>
                    <a:pt x="26" y="314"/>
                    <a:pt x="25" y="325"/>
                    <a:pt x="31" y="331"/>
                  </a:cubicBezTo>
                  <a:cubicBezTo>
                    <a:pt x="38" y="338"/>
                    <a:pt x="106" y="354"/>
                    <a:pt x="116" y="356"/>
                  </a:cubicBezTo>
                  <a:cubicBezTo>
                    <a:pt x="163" y="354"/>
                    <a:pt x="312" y="396"/>
                    <a:pt x="260" y="305"/>
                  </a:cubicBezTo>
                  <a:cubicBezTo>
                    <a:pt x="255" y="296"/>
                    <a:pt x="243" y="294"/>
                    <a:pt x="234" y="288"/>
                  </a:cubicBezTo>
                  <a:cubicBezTo>
                    <a:pt x="166" y="294"/>
                    <a:pt x="124" y="278"/>
                    <a:pt x="90" y="331"/>
                  </a:cubicBezTo>
                  <a:cubicBezTo>
                    <a:pt x="79" y="364"/>
                    <a:pt x="66" y="394"/>
                    <a:pt x="90" y="432"/>
                  </a:cubicBezTo>
                  <a:cubicBezTo>
                    <a:pt x="100" y="447"/>
                    <a:pt x="141" y="449"/>
                    <a:pt x="141" y="449"/>
                  </a:cubicBezTo>
                  <a:cubicBezTo>
                    <a:pt x="169" y="467"/>
                    <a:pt x="195" y="473"/>
                    <a:pt x="226" y="483"/>
                  </a:cubicBezTo>
                  <a:cubicBezTo>
                    <a:pt x="285" y="464"/>
                    <a:pt x="224" y="457"/>
                    <a:pt x="201" y="449"/>
                  </a:cubicBezTo>
                  <a:cubicBezTo>
                    <a:pt x="127" y="458"/>
                    <a:pt x="98" y="448"/>
                    <a:pt x="73" y="517"/>
                  </a:cubicBezTo>
                  <a:cubicBezTo>
                    <a:pt x="76" y="537"/>
                    <a:pt x="75" y="558"/>
                    <a:pt x="82" y="576"/>
                  </a:cubicBezTo>
                  <a:cubicBezTo>
                    <a:pt x="93" y="603"/>
                    <a:pt x="166" y="627"/>
                    <a:pt x="192" y="644"/>
                  </a:cubicBezTo>
                  <a:cubicBezTo>
                    <a:pt x="220" y="641"/>
                    <a:pt x="255" y="653"/>
                    <a:pt x="277" y="636"/>
                  </a:cubicBezTo>
                  <a:cubicBezTo>
                    <a:pt x="326" y="598"/>
                    <a:pt x="254" y="580"/>
                    <a:pt x="243" y="576"/>
                  </a:cubicBezTo>
                  <a:cubicBezTo>
                    <a:pt x="206" y="579"/>
                    <a:pt x="167" y="571"/>
                    <a:pt x="133" y="585"/>
                  </a:cubicBezTo>
                  <a:cubicBezTo>
                    <a:pt x="114" y="593"/>
                    <a:pt x="99" y="636"/>
                    <a:pt x="99" y="636"/>
                  </a:cubicBezTo>
                  <a:cubicBezTo>
                    <a:pt x="101" y="665"/>
                    <a:pt x="83" y="808"/>
                    <a:pt x="158" y="822"/>
                  </a:cubicBezTo>
                  <a:cubicBezTo>
                    <a:pt x="180" y="826"/>
                    <a:pt x="203" y="822"/>
                    <a:pt x="226" y="82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8" name="Group 123"/>
            <p:cNvGrpSpPr>
              <a:grpSpLocks/>
            </p:cNvGrpSpPr>
            <p:nvPr/>
          </p:nvGrpSpPr>
          <p:grpSpPr bwMode="auto">
            <a:xfrm>
              <a:off x="3317" y="2705"/>
              <a:ext cx="65" cy="69"/>
              <a:chOff x="793" y="3430"/>
              <a:chExt cx="91" cy="91"/>
            </a:xfrm>
          </p:grpSpPr>
          <p:sp>
            <p:nvSpPr>
              <p:cNvPr id="169" name="Line 124"/>
              <p:cNvSpPr>
                <a:spLocks noChangeShapeType="1"/>
              </p:cNvSpPr>
              <p:nvPr/>
            </p:nvSpPr>
            <p:spPr bwMode="auto">
              <a:xfrm>
                <a:off x="793" y="3431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125"/>
              <p:cNvSpPr>
                <a:spLocks noChangeShapeType="1"/>
              </p:cNvSpPr>
              <p:nvPr/>
            </p:nvSpPr>
            <p:spPr bwMode="auto">
              <a:xfrm flipH="1">
                <a:off x="793" y="343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164" name="Picture 126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23" y="2966"/>
              <a:ext cx="154" cy="1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165" name="Picture 128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4" y="2710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" name="Picture 129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64" y="2596"/>
              <a:ext cx="10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" name="Picture 130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2931"/>
              <a:ext cx="14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131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0" y="2931"/>
              <a:ext cx="1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3" name="Freeform 134"/>
          <p:cNvSpPr>
            <a:spLocks/>
          </p:cNvSpPr>
          <p:nvPr/>
        </p:nvSpPr>
        <p:spPr bwMode="auto">
          <a:xfrm>
            <a:off x="5755474" y="1772028"/>
            <a:ext cx="900665" cy="372520"/>
          </a:xfrm>
          <a:custGeom>
            <a:avLst/>
            <a:gdLst>
              <a:gd name="T0" fmla="*/ 181 w 181"/>
              <a:gd name="T1" fmla="*/ 0 h 363"/>
              <a:gd name="T2" fmla="*/ 45 w 181"/>
              <a:gd name="T3" fmla="*/ 136 h 363"/>
              <a:gd name="T4" fmla="*/ 0 w 181"/>
              <a:gd name="T5" fmla="*/ 363 h 363"/>
              <a:gd name="T6" fmla="*/ 0 60000 65536"/>
              <a:gd name="T7" fmla="*/ 0 60000 65536"/>
              <a:gd name="T8" fmla="*/ 0 60000 65536"/>
              <a:gd name="T9" fmla="*/ 0 w 181"/>
              <a:gd name="T10" fmla="*/ 0 h 363"/>
              <a:gd name="T11" fmla="*/ 181 w 181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363">
                <a:moveTo>
                  <a:pt x="181" y="0"/>
                </a:moveTo>
                <a:cubicBezTo>
                  <a:pt x="128" y="38"/>
                  <a:pt x="75" y="76"/>
                  <a:pt x="45" y="136"/>
                </a:cubicBezTo>
                <a:cubicBezTo>
                  <a:pt x="15" y="196"/>
                  <a:pt x="7" y="279"/>
                  <a:pt x="0" y="363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74" name="Picture 135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523987"/>
            <a:ext cx="975168" cy="32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 Box 142"/>
          <p:cNvSpPr txBox="1">
            <a:spLocks noChangeArrowheads="1"/>
          </p:cNvSpPr>
          <p:nvPr/>
        </p:nvSpPr>
        <p:spPr bwMode="auto">
          <a:xfrm>
            <a:off x="1262039" y="1081642"/>
            <a:ext cx="915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i="0" dirty="0">
                <a:solidFill>
                  <a:srgbClr val="FF0000"/>
                </a:solidFill>
              </a:rPr>
              <a:t>gluino:</a:t>
            </a:r>
          </a:p>
        </p:txBody>
      </p:sp>
      <p:sp>
        <p:nvSpPr>
          <p:cNvPr id="176" name="Text Box 143"/>
          <p:cNvSpPr txBox="1">
            <a:spLocks noChangeArrowheads="1"/>
          </p:cNvSpPr>
          <p:nvPr/>
        </p:nvSpPr>
        <p:spPr bwMode="auto">
          <a:xfrm>
            <a:off x="4595813" y="1071546"/>
            <a:ext cx="1175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i="0" dirty="0">
                <a:solidFill>
                  <a:srgbClr val="0000FF"/>
                </a:solidFill>
              </a:rPr>
              <a:t>chargino:</a:t>
            </a:r>
          </a:p>
        </p:txBody>
      </p:sp>
      <p:pic>
        <p:nvPicPr>
          <p:cNvPr id="168962" name="Picture 2" descr="\begin{align*}&#10;  \textcolor[rgb]{0.2,0.2,1}{\mu} \tan\beta&#10;\end{align*}&#10;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071671" y="1714488"/>
            <a:ext cx="785817" cy="28691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</p:pic>
      <p:grpSp>
        <p:nvGrpSpPr>
          <p:cNvPr id="9" name="グループ化 81"/>
          <p:cNvGrpSpPr/>
          <p:nvPr/>
        </p:nvGrpSpPr>
        <p:grpSpPr>
          <a:xfrm>
            <a:off x="4180956" y="3471920"/>
            <a:ext cx="4931087" cy="400110"/>
            <a:chOff x="4180956" y="3471920"/>
            <a:chExt cx="4931087" cy="400110"/>
          </a:xfrm>
        </p:grpSpPr>
        <p:sp>
          <p:nvSpPr>
            <p:cNvPr id="102" name="右矢印 101"/>
            <p:cNvSpPr/>
            <p:nvPr/>
          </p:nvSpPr>
          <p:spPr>
            <a:xfrm>
              <a:off x="4180956" y="3514840"/>
              <a:ext cx="428628" cy="35719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4681022" y="3471920"/>
              <a:ext cx="4431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g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luino</a:t>
              </a:r>
              <a:r>
                <a:rPr kumimoji="1" lang="ja-JP" altLang="en-US" sz="2000" b="1" dirty="0" smtClean="0">
                  <a:solidFill>
                    <a:srgbClr val="FF0000"/>
                  </a:solidFill>
                </a:rPr>
                <a:t>の寄与はそんなに大きくなれない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グループ化 84"/>
          <p:cNvGrpSpPr/>
          <p:nvPr/>
        </p:nvGrpSpPr>
        <p:grpSpPr>
          <a:xfrm>
            <a:off x="928662" y="3900549"/>
            <a:ext cx="2662845" cy="642941"/>
            <a:chOff x="928662" y="3900549"/>
            <a:chExt cx="2662845" cy="642941"/>
          </a:xfrm>
        </p:grpSpPr>
        <p:cxnSp>
          <p:nvCxnSpPr>
            <p:cNvPr id="108" name="直線矢印コネクタ 107"/>
            <p:cNvCxnSpPr/>
            <p:nvPr/>
          </p:nvCxnSpPr>
          <p:spPr>
            <a:xfrm rot="5400000">
              <a:off x="1785918" y="4043425"/>
              <a:ext cx="285754" cy="1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矢印コネクタ 112"/>
            <p:cNvCxnSpPr/>
            <p:nvPr/>
          </p:nvCxnSpPr>
          <p:spPr>
            <a:xfrm rot="5400000">
              <a:off x="1214414" y="4043425"/>
              <a:ext cx="285754" cy="1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テキスト ボックス 115"/>
            <p:cNvSpPr txBox="1"/>
            <p:nvPr/>
          </p:nvSpPr>
          <p:spPr>
            <a:xfrm>
              <a:off x="928662" y="4143380"/>
              <a:ext cx="2662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0000FF"/>
                  </a:solidFill>
                </a:rPr>
                <a:t>stop </a:t>
              </a:r>
              <a:r>
                <a:rPr lang="ja-JP" altLang="en-US" sz="2000" b="1" dirty="0" smtClean="0">
                  <a:solidFill>
                    <a:srgbClr val="0000FF"/>
                  </a:solidFill>
                </a:rPr>
                <a:t>と </a:t>
              </a:r>
              <a:r>
                <a:rPr kumimoji="1" lang="en-US" altLang="ja-JP" sz="2000" b="1" dirty="0" smtClean="0">
                  <a:solidFill>
                    <a:srgbClr val="0000FF"/>
                  </a:solidFill>
                </a:rPr>
                <a:t>higgsino</a:t>
              </a:r>
              <a:r>
                <a:rPr lang="en-US" altLang="ja-JP" sz="2000" b="1" dirty="0" smtClean="0">
                  <a:solidFill>
                    <a:srgbClr val="0000FF"/>
                  </a:solidFill>
                </a:rPr>
                <a:t> </a:t>
              </a:r>
              <a:r>
                <a:rPr lang="ja-JP" altLang="en-US" sz="2000" b="1" dirty="0" smtClean="0">
                  <a:solidFill>
                    <a:srgbClr val="0000FF"/>
                  </a:solidFill>
                </a:rPr>
                <a:t>が軽い</a:t>
              </a:r>
              <a:endParaRPr kumimoji="1" lang="ja-JP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グループ化 85"/>
          <p:cNvGrpSpPr/>
          <p:nvPr/>
        </p:nvGrpSpPr>
        <p:grpSpPr>
          <a:xfrm>
            <a:off x="4180956" y="4043424"/>
            <a:ext cx="3778720" cy="400110"/>
            <a:chOff x="4180956" y="4043424"/>
            <a:chExt cx="3778720" cy="400110"/>
          </a:xfrm>
        </p:grpSpPr>
        <p:sp>
          <p:nvSpPr>
            <p:cNvPr id="117" name="右矢印 116"/>
            <p:cNvSpPr/>
            <p:nvPr/>
          </p:nvSpPr>
          <p:spPr>
            <a:xfrm>
              <a:off x="4180956" y="4086344"/>
              <a:ext cx="428628" cy="35719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4681022" y="4043424"/>
              <a:ext cx="3278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00FF"/>
                  </a:solidFill>
                </a:rPr>
                <a:t>chargino</a:t>
              </a:r>
              <a:r>
                <a:rPr lang="ja-JP" altLang="en-US" sz="2000" b="1" dirty="0" smtClean="0">
                  <a:solidFill>
                    <a:srgbClr val="0000FF"/>
                  </a:solidFill>
                </a:rPr>
                <a:t>の寄与が大きくなる</a:t>
              </a:r>
              <a:endParaRPr kumimoji="1" lang="ja-JP" altLang="en-US" sz="20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74785" name="Picture 1" descr="\begin{align*}&#10;  m_{\tilde g},\,m_{\tilde t},\,\textcolor[rgb]{0.2,0.2,1}{\mu}&#10;  \end{align*}&#10;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57158" y="3614796"/>
            <a:ext cx="1724025" cy="285750"/>
          </a:xfrm>
          <a:prstGeom prst="rect">
            <a:avLst/>
          </a:prstGeom>
          <a:noFill/>
        </p:spPr>
      </p:pic>
      <p:pic>
        <p:nvPicPr>
          <p:cNvPr id="374786" name="Picture 2" descr="\begin{align*}&#10; \simeq {\cal O}(100)\,{\rm GeV}&#10;  \end{align*}&#10;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2262769" y="3581461"/>
            <a:ext cx="1809165" cy="319087"/>
          </a:xfrm>
          <a:prstGeom prst="rect">
            <a:avLst/>
          </a:prstGeom>
          <a:noFill/>
        </p:spPr>
      </p:pic>
      <p:sp>
        <p:nvSpPr>
          <p:cNvPr id="84" name="テキスト ボックス 83"/>
          <p:cNvSpPr txBox="1"/>
          <p:nvPr/>
        </p:nvSpPr>
        <p:spPr>
          <a:xfrm>
            <a:off x="275009" y="3000372"/>
            <a:ext cx="2225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</a:t>
            </a:r>
            <a:r>
              <a:rPr kumimoji="1" lang="en-US" altLang="ja-JP" sz="2000" dirty="0" smtClean="0"/>
              <a:t>uning </a:t>
            </a:r>
            <a:r>
              <a:rPr kumimoji="1" lang="ja-JP" altLang="en-US" sz="2000" dirty="0" smtClean="0"/>
              <a:t>のないとき、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正方形/長方形 118"/>
          <p:cNvSpPr/>
          <p:nvPr/>
        </p:nvSpPr>
        <p:spPr>
          <a:xfrm>
            <a:off x="357158" y="4614928"/>
            <a:ext cx="8572560" cy="20717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/>
          <p:cNvSpPr/>
          <p:nvPr/>
        </p:nvSpPr>
        <p:spPr>
          <a:xfrm>
            <a:off x="1142976" y="952483"/>
            <a:ext cx="6786610" cy="154782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/>
          <p:cNvSpPr/>
          <p:nvPr/>
        </p:nvSpPr>
        <p:spPr>
          <a:xfrm>
            <a:off x="6715140" y="1381111"/>
            <a:ext cx="107157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/>
          <p:cNvSpPr/>
          <p:nvPr/>
        </p:nvSpPr>
        <p:spPr>
          <a:xfrm>
            <a:off x="3428992" y="1309673"/>
            <a:ext cx="107157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Line 73"/>
          <p:cNvSpPr>
            <a:spLocks noChangeShapeType="1"/>
          </p:cNvSpPr>
          <p:nvPr/>
        </p:nvSpPr>
        <p:spPr bwMode="auto">
          <a:xfrm>
            <a:off x="1557658" y="2092465"/>
            <a:ext cx="20346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5" name="Line 74"/>
          <p:cNvSpPr>
            <a:spLocks noChangeShapeType="1"/>
          </p:cNvSpPr>
          <p:nvPr/>
        </p:nvSpPr>
        <p:spPr bwMode="auto">
          <a:xfrm>
            <a:off x="3283756" y="2092465"/>
            <a:ext cx="20235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6" name="Line 75"/>
          <p:cNvSpPr>
            <a:spLocks noChangeShapeType="1"/>
          </p:cNvSpPr>
          <p:nvPr/>
        </p:nvSpPr>
        <p:spPr bwMode="auto">
          <a:xfrm>
            <a:off x="1761119" y="2092465"/>
            <a:ext cx="1528167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" name="Freeform 76"/>
          <p:cNvSpPr>
            <a:spLocks/>
          </p:cNvSpPr>
          <p:nvPr/>
        </p:nvSpPr>
        <p:spPr bwMode="auto">
          <a:xfrm>
            <a:off x="1811984" y="1500486"/>
            <a:ext cx="1477302" cy="591979"/>
          </a:xfrm>
          <a:custGeom>
            <a:avLst/>
            <a:gdLst>
              <a:gd name="T0" fmla="*/ 0 w 1315"/>
              <a:gd name="T1" fmla="*/ 507 h 507"/>
              <a:gd name="T2" fmla="*/ 136 w 1315"/>
              <a:gd name="T3" fmla="*/ 235 h 507"/>
              <a:gd name="T4" fmla="*/ 408 w 1315"/>
              <a:gd name="T5" fmla="*/ 54 h 507"/>
              <a:gd name="T6" fmla="*/ 680 w 1315"/>
              <a:gd name="T7" fmla="*/ 8 h 507"/>
              <a:gd name="T8" fmla="*/ 952 w 1315"/>
              <a:gd name="T9" fmla="*/ 99 h 507"/>
              <a:gd name="T10" fmla="*/ 1224 w 1315"/>
              <a:gd name="T11" fmla="*/ 280 h 507"/>
              <a:gd name="T12" fmla="*/ 1315 w 1315"/>
              <a:gd name="T13" fmla="*/ 507 h 5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5"/>
              <a:gd name="T22" fmla="*/ 0 h 507"/>
              <a:gd name="T23" fmla="*/ 1315 w 1315"/>
              <a:gd name="T24" fmla="*/ 507 h 5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5" h="507">
                <a:moveTo>
                  <a:pt x="0" y="507"/>
                </a:moveTo>
                <a:cubicBezTo>
                  <a:pt x="34" y="408"/>
                  <a:pt x="68" y="310"/>
                  <a:pt x="136" y="235"/>
                </a:cubicBezTo>
                <a:cubicBezTo>
                  <a:pt x="204" y="160"/>
                  <a:pt x="317" y="92"/>
                  <a:pt x="408" y="54"/>
                </a:cubicBezTo>
                <a:cubicBezTo>
                  <a:pt x="499" y="16"/>
                  <a:pt x="589" y="0"/>
                  <a:pt x="680" y="8"/>
                </a:cubicBezTo>
                <a:cubicBezTo>
                  <a:pt x="771" y="16"/>
                  <a:pt x="861" y="54"/>
                  <a:pt x="952" y="99"/>
                </a:cubicBezTo>
                <a:cubicBezTo>
                  <a:pt x="1043" y="144"/>
                  <a:pt x="1163" y="212"/>
                  <a:pt x="1224" y="280"/>
                </a:cubicBezTo>
                <a:cubicBezTo>
                  <a:pt x="1285" y="348"/>
                  <a:pt x="1300" y="427"/>
                  <a:pt x="1315" y="50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2218905" y="2038781"/>
            <a:ext cx="102836" cy="105918"/>
            <a:chOff x="793" y="3430"/>
            <a:chExt cx="91" cy="91"/>
          </a:xfrm>
        </p:grpSpPr>
        <p:sp>
          <p:nvSpPr>
            <p:cNvPr id="147" name="Line 78"/>
            <p:cNvSpPr>
              <a:spLocks noChangeShapeType="1"/>
            </p:cNvSpPr>
            <p:nvPr/>
          </p:nvSpPr>
          <p:spPr bwMode="auto">
            <a:xfrm>
              <a:off x="793" y="3431"/>
              <a:ext cx="91" cy="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Line 79"/>
            <p:cNvSpPr>
              <a:spLocks noChangeShapeType="1"/>
            </p:cNvSpPr>
            <p:nvPr/>
          </p:nvSpPr>
          <p:spPr bwMode="auto">
            <a:xfrm flipH="1">
              <a:off x="793" y="3430"/>
              <a:ext cx="91" cy="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2779528" y="2038781"/>
            <a:ext cx="103942" cy="105918"/>
            <a:chOff x="793" y="3430"/>
            <a:chExt cx="91" cy="91"/>
          </a:xfrm>
        </p:grpSpPr>
        <p:sp>
          <p:nvSpPr>
            <p:cNvPr id="145" name="Line 81"/>
            <p:cNvSpPr>
              <a:spLocks noChangeShapeType="1"/>
            </p:cNvSpPr>
            <p:nvPr/>
          </p:nvSpPr>
          <p:spPr bwMode="auto">
            <a:xfrm>
              <a:off x="793" y="3431"/>
              <a:ext cx="91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Line 82"/>
            <p:cNvSpPr>
              <a:spLocks noChangeShapeType="1"/>
            </p:cNvSpPr>
            <p:nvPr/>
          </p:nvSpPr>
          <p:spPr bwMode="auto">
            <a:xfrm flipH="1">
              <a:off x="793" y="3430"/>
              <a:ext cx="91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0" name="Line 83"/>
          <p:cNvSpPr>
            <a:spLocks noChangeShapeType="1"/>
          </p:cNvSpPr>
          <p:nvPr/>
        </p:nvSpPr>
        <p:spPr bwMode="auto">
          <a:xfrm flipH="1">
            <a:off x="1658282" y="2092465"/>
            <a:ext cx="508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1" name="Line 84"/>
          <p:cNvSpPr>
            <a:spLocks noChangeShapeType="1"/>
          </p:cNvSpPr>
          <p:nvPr/>
        </p:nvSpPr>
        <p:spPr bwMode="auto">
          <a:xfrm flipH="1">
            <a:off x="2118280" y="1616560"/>
            <a:ext cx="4975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" name="Line 85"/>
          <p:cNvSpPr>
            <a:spLocks noChangeShapeType="1"/>
          </p:cNvSpPr>
          <p:nvPr/>
        </p:nvSpPr>
        <p:spPr bwMode="auto">
          <a:xfrm>
            <a:off x="3334622" y="2092465"/>
            <a:ext cx="100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" name="Line 86"/>
          <p:cNvSpPr>
            <a:spLocks noChangeShapeType="1"/>
          </p:cNvSpPr>
          <p:nvPr/>
        </p:nvSpPr>
        <p:spPr bwMode="auto">
          <a:xfrm>
            <a:off x="2882364" y="1613659"/>
            <a:ext cx="50865" cy="29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34" name="Picture 8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2947" y="1844356"/>
            <a:ext cx="255432" cy="2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8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4916" y="1516446"/>
            <a:ext cx="113894" cy="19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Freeform 89"/>
          <p:cNvSpPr>
            <a:spLocks/>
          </p:cNvSpPr>
          <p:nvPr/>
        </p:nvSpPr>
        <p:spPr bwMode="auto">
          <a:xfrm rot="3633927">
            <a:off x="3077080" y="1179117"/>
            <a:ext cx="240854" cy="432354"/>
          </a:xfrm>
          <a:custGeom>
            <a:avLst/>
            <a:gdLst>
              <a:gd name="T0" fmla="*/ 209 w 326"/>
              <a:gd name="T1" fmla="*/ 0 h 826"/>
              <a:gd name="T2" fmla="*/ 141 w 326"/>
              <a:gd name="T3" fmla="*/ 17 h 826"/>
              <a:gd name="T4" fmla="*/ 73 w 326"/>
              <a:gd name="T5" fmla="*/ 119 h 826"/>
              <a:gd name="T6" fmla="*/ 65 w 326"/>
              <a:gd name="T7" fmla="*/ 144 h 826"/>
              <a:gd name="T8" fmla="*/ 73 w 326"/>
              <a:gd name="T9" fmla="*/ 212 h 826"/>
              <a:gd name="T10" fmla="*/ 175 w 326"/>
              <a:gd name="T11" fmla="*/ 238 h 826"/>
              <a:gd name="T12" fmla="*/ 234 w 326"/>
              <a:gd name="T13" fmla="*/ 229 h 826"/>
              <a:gd name="T14" fmla="*/ 243 w 326"/>
              <a:gd name="T15" fmla="*/ 153 h 826"/>
              <a:gd name="T16" fmla="*/ 217 w 326"/>
              <a:gd name="T17" fmla="*/ 144 h 826"/>
              <a:gd name="T18" fmla="*/ 107 w 326"/>
              <a:gd name="T19" fmla="*/ 161 h 826"/>
              <a:gd name="T20" fmla="*/ 48 w 326"/>
              <a:gd name="T21" fmla="*/ 229 h 826"/>
              <a:gd name="T22" fmla="*/ 23 w 326"/>
              <a:gd name="T23" fmla="*/ 305 h 826"/>
              <a:gd name="T24" fmla="*/ 31 w 326"/>
              <a:gd name="T25" fmla="*/ 331 h 826"/>
              <a:gd name="T26" fmla="*/ 116 w 326"/>
              <a:gd name="T27" fmla="*/ 356 h 826"/>
              <a:gd name="T28" fmla="*/ 260 w 326"/>
              <a:gd name="T29" fmla="*/ 305 h 826"/>
              <a:gd name="T30" fmla="*/ 234 w 326"/>
              <a:gd name="T31" fmla="*/ 288 h 826"/>
              <a:gd name="T32" fmla="*/ 90 w 326"/>
              <a:gd name="T33" fmla="*/ 331 h 826"/>
              <a:gd name="T34" fmla="*/ 90 w 326"/>
              <a:gd name="T35" fmla="*/ 432 h 826"/>
              <a:gd name="T36" fmla="*/ 141 w 326"/>
              <a:gd name="T37" fmla="*/ 449 h 826"/>
              <a:gd name="T38" fmla="*/ 226 w 326"/>
              <a:gd name="T39" fmla="*/ 483 h 826"/>
              <a:gd name="T40" fmla="*/ 201 w 326"/>
              <a:gd name="T41" fmla="*/ 449 h 826"/>
              <a:gd name="T42" fmla="*/ 73 w 326"/>
              <a:gd name="T43" fmla="*/ 517 h 826"/>
              <a:gd name="T44" fmla="*/ 82 w 326"/>
              <a:gd name="T45" fmla="*/ 576 h 826"/>
              <a:gd name="T46" fmla="*/ 192 w 326"/>
              <a:gd name="T47" fmla="*/ 644 h 826"/>
              <a:gd name="T48" fmla="*/ 277 w 326"/>
              <a:gd name="T49" fmla="*/ 636 h 826"/>
              <a:gd name="T50" fmla="*/ 243 w 326"/>
              <a:gd name="T51" fmla="*/ 576 h 826"/>
              <a:gd name="T52" fmla="*/ 133 w 326"/>
              <a:gd name="T53" fmla="*/ 585 h 826"/>
              <a:gd name="T54" fmla="*/ 99 w 326"/>
              <a:gd name="T55" fmla="*/ 636 h 826"/>
              <a:gd name="T56" fmla="*/ 158 w 326"/>
              <a:gd name="T57" fmla="*/ 822 h 826"/>
              <a:gd name="T58" fmla="*/ 226 w 326"/>
              <a:gd name="T59" fmla="*/ 822 h 8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26"/>
              <a:gd name="T91" fmla="*/ 0 h 826"/>
              <a:gd name="T92" fmla="*/ 326 w 326"/>
              <a:gd name="T93" fmla="*/ 826 h 8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26" h="826">
                <a:moveTo>
                  <a:pt x="209" y="0"/>
                </a:moveTo>
                <a:cubicBezTo>
                  <a:pt x="208" y="0"/>
                  <a:pt x="149" y="12"/>
                  <a:pt x="141" y="17"/>
                </a:cubicBezTo>
                <a:cubicBezTo>
                  <a:pt x="105" y="41"/>
                  <a:pt x="96" y="86"/>
                  <a:pt x="73" y="119"/>
                </a:cubicBezTo>
                <a:cubicBezTo>
                  <a:pt x="70" y="127"/>
                  <a:pt x="65" y="135"/>
                  <a:pt x="65" y="144"/>
                </a:cubicBezTo>
                <a:cubicBezTo>
                  <a:pt x="65" y="167"/>
                  <a:pt x="60" y="193"/>
                  <a:pt x="73" y="212"/>
                </a:cubicBezTo>
                <a:cubicBezTo>
                  <a:pt x="75" y="215"/>
                  <a:pt x="153" y="230"/>
                  <a:pt x="175" y="238"/>
                </a:cubicBezTo>
                <a:cubicBezTo>
                  <a:pt x="195" y="235"/>
                  <a:pt x="216" y="237"/>
                  <a:pt x="234" y="229"/>
                </a:cubicBezTo>
                <a:cubicBezTo>
                  <a:pt x="261" y="217"/>
                  <a:pt x="251" y="168"/>
                  <a:pt x="243" y="153"/>
                </a:cubicBezTo>
                <a:cubicBezTo>
                  <a:pt x="238" y="145"/>
                  <a:pt x="226" y="147"/>
                  <a:pt x="217" y="144"/>
                </a:cubicBezTo>
                <a:cubicBezTo>
                  <a:pt x="180" y="148"/>
                  <a:pt x="133" y="135"/>
                  <a:pt x="107" y="161"/>
                </a:cubicBezTo>
                <a:cubicBezTo>
                  <a:pt x="0" y="266"/>
                  <a:pt x="123" y="178"/>
                  <a:pt x="48" y="229"/>
                </a:cubicBezTo>
                <a:cubicBezTo>
                  <a:pt x="40" y="255"/>
                  <a:pt x="31" y="280"/>
                  <a:pt x="23" y="305"/>
                </a:cubicBezTo>
                <a:cubicBezTo>
                  <a:pt x="26" y="314"/>
                  <a:pt x="25" y="325"/>
                  <a:pt x="31" y="331"/>
                </a:cubicBezTo>
                <a:cubicBezTo>
                  <a:pt x="38" y="338"/>
                  <a:pt x="106" y="354"/>
                  <a:pt x="116" y="356"/>
                </a:cubicBezTo>
                <a:cubicBezTo>
                  <a:pt x="163" y="354"/>
                  <a:pt x="312" y="396"/>
                  <a:pt x="260" y="305"/>
                </a:cubicBezTo>
                <a:cubicBezTo>
                  <a:pt x="255" y="296"/>
                  <a:pt x="243" y="294"/>
                  <a:pt x="234" y="288"/>
                </a:cubicBezTo>
                <a:cubicBezTo>
                  <a:pt x="166" y="294"/>
                  <a:pt x="124" y="278"/>
                  <a:pt x="90" y="331"/>
                </a:cubicBezTo>
                <a:cubicBezTo>
                  <a:pt x="79" y="364"/>
                  <a:pt x="66" y="394"/>
                  <a:pt x="90" y="432"/>
                </a:cubicBezTo>
                <a:cubicBezTo>
                  <a:pt x="100" y="447"/>
                  <a:pt x="141" y="449"/>
                  <a:pt x="141" y="449"/>
                </a:cubicBezTo>
                <a:cubicBezTo>
                  <a:pt x="169" y="467"/>
                  <a:pt x="195" y="473"/>
                  <a:pt x="226" y="483"/>
                </a:cubicBezTo>
                <a:cubicBezTo>
                  <a:pt x="285" y="464"/>
                  <a:pt x="224" y="457"/>
                  <a:pt x="201" y="449"/>
                </a:cubicBezTo>
                <a:cubicBezTo>
                  <a:pt x="127" y="458"/>
                  <a:pt x="98" y="448"/>
                  <a:pt x="73" y="517"/>
                </a:cubicBezTo>
                <a:cubicBezTo>
                  <a:pt x="76" y="537"/>
                  <a:pt x="75" y="558"/>
                  <a:pt x="82" y="576"/>
                </a:cubicBezTo>
                <a:cubicBezTo>
                  <a:pt x="93" y="603"/>
                  <a:pt x="166" y="627"/>
                  <a:pt x="192" y="644"/>
                </a:cubicBezTo>
                <a:cubicBezTo>
                  <a:pt x="220" y="641"/>
                  <a:pt x="255" y="653"/>
                  <a:pt x="277" y="636"/>
                </a:cubicBezTo>
                <a:cubicBezTo>
                  <a:pt x="326" y="598"/>
                  <a:pt x="254" y="580"/>
                  <a:pt x="243" y="576"/>
                </a:cubicBezTo>
                <a:cubicBezTo>
                  <a:pt x="206" y="579"/>
                  <a:pt x="167" y="571"/>
                  <a:pt x="133" y="585"/>
                </a:cubicBezTo>
                <a:cubicBezTo>
                  <a:pt x="114" y="593"/>
                  <a:pt x="99" y="636"/>
                  <a:pt x="99" y="636"/>
                </a:cubicBezTo>
                <a:cubicBezTo>
                  <a:pt x="101" y="665"/>
                  <a:pt x="83" y="808"/>
                  <a:pt x="158" y="822"/>
                </a:cubicBezTo>
                <a:cubicBezTo>
                  <a:pt x="180" y="826"/>
                  <a:pt x="203" y="822"/>
                  <a:pt x="226" y="822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2473231" y="1455507"/>
            <a:ext cx="103942" cy="107369"/>
            <a:chOff x="793" y="3430"/>
            <a:chExt cx="91" cy="91"/>
          </a:xfrm>
        </p:grpSpPr>
        <p:sp>
          <p:nvSpPr>
            <p:cNvPr id="143" name="Line 91"/>
            <p:cNvSpPr>
              <a:spLocks noChangeShapeType="1"/>
            </p:cNvSpPr>
            <p:nvPr/>
          </p:nvSpPr>
          <p:spPr bwMode="auto">
            <a:xfrm>
              <a:off x="793" y="3431"/>
              <a:ext cx="91" cy="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Line 92"/>
            <p:cNvSpPr>
              <a:spLocks noChangeShapeType="1"/>
            </p:cNvSpPr>
            <p:nvPr/>
          </p:nvSpPr>
          <p:spPr bwMode="auto">
            <a:xfrm flipH="1">
              <a:off x="793" y="3430"/>
              <a:ext cx="91" cy="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38" name="Picture 9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9000" y="1237868"/>
            <a:ext cx="331729" cy="21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9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4477" y="1889335"/>
            <a:ext cx="283076" cy="1944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40" name="Picture 95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7798" y="2144699"/>
            <a:ext cx="218941" cy="2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9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0445" y="2137444"/>
            <a:ext cx="234422" cy="24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97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1835" y="2151953"/>
            <a:ext cx="229999" cy="2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106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5357" y="1424112"/>
            <a:ext cx="900665" cy="37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Freeform 107"/>
          <p:cNvSpPr>
            <a:spLocks/>
          </p:cNvSpPr>
          <p:nvPr/>
        </p:nvSpPr>
        <p:spPr bwMode="auto">
          <a:xfrm>
            <a:off x="2839859" y="1697524"/>
            <a:ext cx="582797" cy="321207"/>
          </a:xfrm>
          <a:custGeom>
            <a:avLst/>
            <a:gdLst>
              <a:gd name="T0" fmla="*/ 181 w 181"/>
              <a:gd name="T1" fmla="*/ 0 h 363"/>
              <a:gd name="T2" fmla="*/ 45 w 181"/>
              <a:gd name="T3" fmla="*/ 136 h 363"/>
              <a:gd name="T4" fmla="*/ 0 w 181"/>
              <a:gd name="T5" fmla="*/ 363 h 363"/>
              <a:gd name="T6" fmla="*/ 0 60000 65536"/>
              <a:gd name="T7" fmla="*/ 0 60000 65536"/>
              <a:gd name="T8" fmla="*/ 0 60000 65536"/>
              <a:gd name="T9" fmla="*/ 0 w 181"/>
              <a:gd name="T10" fmla="*/ 0 h 363"/>
              <a:gd name="T11" fmla="*/ 181 w 181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363">
                <a:moveTo>
                  <a:pt x="181" y="0"/>
                </a:moveTo>
                <a:cubicBezTo>
                  <a:pt x="128" y="38"/>
                  <a:pt x="75" y="76"/>
                  <a:pt x="45" y="136"/>
                </a:cubicBezTo>
                <a:cubicBezTo>
                  <a:pt x="15" y="196"/>
                  <a:pt x="7" y="279"/>
                  <a:pt x="0" y="363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4714398" y="1281950"/>
            <a:ext cx="2132433" cy="947023"/>
            <a:chOff x="2732" y="2554"/>
            <a:chExt cx="1445" cy="572"/>
          </a:xfrm>
        </p:grpSpPr>
        <p:sp>
          <p:nvSpPr>
            <p:cNvPr id="152" name="Line 110"/>
            <p:cNvSpPr>
              <a:spLocks noChangeShapeType="1"/>
            </p:cNvSpPr>
            <p:nvPr/>
          </p:nvSpPr>
          <p:spPr bwMode="auto">
            <a:xfrm>
              <a:off x="2841" y="3092"/>
              <a:ext cx="1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Line 111"/>
            <p:cNvSpPr>
              <a:spLocks noChangeShapeType="1"/>
            </p:cNvSpPr>
            <p:nvPr/>
          </p:nvSpPr>
          <p:spPr bwMode="auto">
            <a:xfrm>
              <a:off x="3930" y="3092"/>
              <a:ext cx="1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Line 112"/>
            <p:cNvSpPr>
              <a:spLocks noChangeShapeType="1"/>
            </p:cNvSpPr>
            <p:nvPr/>
          </p:nvSpPr>
          <p:spPr bwMode="auto">
            <a:xfrm>
              <a:off x="2970" y="3092"/>
              <a:ext cx="9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Freeform 113"/>
            <p:cNvSpPr>
              <a:spLocks/>
            </p:cNvSpPr>
            <p:nvPr/>
          </p:nvSpPr>
          <p:spPr bwMode="auto">
            <a:xfrm>
              <a:off x="3002" y="2705"/>
              <a:ext cx="936" cy="387"/>
            </a:xfrm>
            <a:custGeom>
              <a:avLst/>
              <a:gdLst>
                <a:gd name="T0" fmla="*/ 0 w 1315"/>
                <a:gd name="T1" fmla="*/ 507 h 507"/>
                <a:gd name="T2" fmla="*/ 136 w 1315"/>
                <a:gd name="T3" fmla="*/ 235 h 507"/>
                <a:gd name="T4" fmla="*/ 408 w 1315"/>
                <a:gd name="T5" fmla="*/ 54 h 507"/>
                <a:gd name="T6" fmla="*/ 680 w 1315"/>
                <a:gd name="T7" fmla="*/ 8 h 507"/>
                <a:gd name="T8" fmla="*/ 952 w 1315"/>
                <a:gd name="T9" fmla="*/ 99 h 507"/>
                <a:gd name="T10" fmla="*/ 1224 w 1315"/>
                <a:gd name="T11" fmla="*/ 280 h 507"/>
                <a:gd name="T12" fmla="*/ 1315 w 1315"/>
                <a:gd name="T13" fmla="*/ 507 h 5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5"/>
                <a:gd name="T22" fmla="*/ 0 h 507"/>
                <a:gd name="T23" fmla="*/ 1315 w 1315"/>
                <a:gd name="T24" fmla="*/ 507 h 5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5" h="507">
                  <a:moveTo>
                    <a:pt x="0" y="507"/>
                  </a:moveTo>
                  <a:cubicBezTo>
                    <a:pt x="34" y="408"/>
                    <a:pt x="68" y="310"/>
                    <a:pt x="136" y="235"/>
                  </a:cubicBezTo>
                  <a:cubicBezTo>
                    <a:pt x="204" y="160"/>
                    <a:pt x="317" y="92"/>
                    <a:pt x="408" y="54"/>
                  </a:cubicBezTo>
                  <a:cubicBezTo>
                    <a:pt x="499" y="16"/>
                    <a:pt x="589" y="0"/>
                    <a:pt x="680" y="8"/>
                  </a:cubicBezTo>
                  <a:cubicBezTo>
                    <a:pt x="771" y="16"/>
                    <a:pt x="861" y="54"/>
                    <a:pt x="952" y="99"/>
                  </a:cubicBezTo>
                  <a:cubicBezTo>
                    <a:pt x="1043" y="144"/>
                    <a:pt x="1163" y="212"/>
                    <a:pt x="1224" y="280"/>
                  </a:cubicBezTo>
                  <a:cubicBezTo>
                    <a:pt x="1285" y="348"/>
                    <a:pt x="1300" y="427"/>
                    <a:pt x="1315" y="507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6" name="Group 114"/>
            <p:cNvGrpSpPr>
              <a:grpSpLocks/>
            </p:cNvGrpSpPr>
            <p:nvPr/>
          </p:nvGrpSpPr>
          <p:grpSpPr bwMode="auto">
            <a:xfrm>
              <a:off x="3424" y="3057"/>
              <a:ext cx="65" cy="69"/>
              <a:chOff x="793" y="3430"/>
              <a:chExt cx="91" cy="91"/>
            </a:xfrm>
          </p:grpSpPr>
          <p:sp>
            <p:nvSpPr>
              <p:cNvPr id="171" name="Line 115"/>
              <p:cNvSpPr>
                <a:spLocks noChangeShapeType="1"/>
              </p:cNvSpPr>
              <p:nvPr/>
            </p:nvSpPr>
            <p:spPr bwMode="auto">
              <a:xfrm>
                <a:off x="793" y="3431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116"/>
              <p:cNvSpPr>
                <a:spLocks noChangeShapeType="1"/>
              </p:cNvSpPr>
              <p:nvPr/>
            </p:nvSpPr>
            <p:spPr bwMode="auto">
              <a:xfrm flipH="1">
                <a:off x="793" y="343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57" name="Line 117"/>
            <p:cNvSpPr>
              <a:spLocks noChangeShapeType="1"/>
            </p:cNvSpPr>
            <p:nvPr/>
          </p:nvSpPr>
          <p:spPr bwMode="auto">
            <a:xfrm flipH="1">
              <a:off x="2905" y="3092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Line 118"/>
            <p:cNvSpPr>
              <a:spLocks noChangeShapeType="1"/>
            </p:cNvSpPr>
            <p:nvPr/>
          </p:nvSpPr>
          <p:spPr bwMode="auto">
            <a:xfrm flipV="1">
              <a:off x="3139" y="2796"/>
              <a:ext cx="61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Line 119"/>
            <p:cNvSpPr>
              <a:spLocks noChangeShapeType="1"/>
            </p:cNvSpPr>
            <p:nvPr/>
          </p:nvSpPr>
          <p:spPr bwMode="auto">
            <a:xfrm>
              <a:off x="3962" y="3092"/>
              <a:ext cx="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" name="Line 120"/>
            <p:cNvSpPr>
              <a:spLocks noChangeShapeType="1"/>
            </p:cNvSpPr>
            <p:nvPr/>
          </p:nvSpPr>
          <p:spPr bwMode="auto">
            <a:xfrm flipH="1" flipV="1">
              <a:off x="3626" y="2748"/>
              <a:ext cx="61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61" name="Picture 121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2" y="2930"/>
              <a:ext cx="158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" name="Freeform 122"/>
            <p:cNvSpPr>
              <a:spLocks/>
            </p:cNvSpPr>
            <p:nvPr/>
          </p:nvSpPr>
          <p:spPr bwMode="auto">
            <a:xfrm rot="3953731">
              <a:off x="3851" y="2478"/>
              <a:ext cx="180" cy="332"/>
            </a:xfrm>
            <a:custGeom>
              <a:avLst/>
              <a:gdLst>
                <a:gd name="T0" fmla="*/ 209 w 326"/>
                <a:gd name="T1" fmla="*/ 0 h 826"/>
                <a:gd name="T2" fmla="*/ 141 w 326"/>
                <a:gd name="T3" fmla="*/ 17 h 826"/>
                <a:gd name="T4" fmla="*/ 73 w 326"/>
                <a:gd name="T5" fmla="*/ 119 h 826"/>
                <a:gd name="T6" fmla="*/ 65 w 326"/>
                <a:gd name="T7" fmla="*/ 144 h 826"/>
                <a:gd name="T8" fmla="*/ 73 w 326"/>
                <a:gd name="T9" fmla="*/ 212 h 826"/>
                <a:gd name="T10" fmla="*/ 175 w 326"/>
                <a:gd name="T11" fmla="*/ 238 h 826"/>
                <a:gd name="T12" fmla="*/ 234 w 326"/>
                <a:gd name="T13" fmla="*/ 229 h 826"/>
                <a:gd name="T14" fmla="*/ 243 w 326"/>
                <a:gd name="T15" fmla="*/ 153 h 826"/>
                <a:gd name="T16" fmla="*/ 217 w 326"/>
                <a:gd name="T17" fmla="*/ 144 h 826"/>
                <a:gd name="T18" fmla="*/ 107 w 326"/>
                <a:gd name="T19" fmla="*/ 161 h 826"/>
                <a:gd name="T20" fmla="*/ 48 w 326"/>
                <a:gd name="T21" fmla="*/ 229 h 826"/>
                <a:gd name="T22" fmla="*/ 23 w 326"/>
                <a:gd name="T23" fmla="*/ 305 h 826"/>
                <a:gd name="T24" fmla="*/ 31 w 326"/>
                <a:gd name="T25" fmla="*/ 331 h 826"/>
                <a:gd name="T26" fmla="*/ 116 w 326"/>
                <a:gd name="T27" fmla="*/ 356 h 826"/>
                <a:gd name="T28" fmla="*/ 260 w 326"/>
                <a:gd name="T29" fmla="*/ 305 h 826"/>
                <a:gd name="T30" fmla="*/ 234 w 326"/>
                <a:gd name="T31" fmla="*/ 288 h 826"/>
                <a:gd name="T32" fmla="*/ 90 w 326"/>
                <a:gd name="T33" fmla="*/ 331 h 826"/>
                <a:gd name="T34" fmla="*/ 90 w 326"/>
                <a:gd name="T35" fmla="*/ 432 h 826"/>
                <a:gd name="T36" fmla="*/ 141 w 326"/>
                <a:gd name="T37" fmla="*/ 449 h 826"/>
                <a:gd name="T38" fmla="*/ 226 w 326"/>
                <a:gd name="T39" fmla="*/ 483 h 826"/>
                <a:gd name="T40" fmla="*/ 201 w 326"/>
                <a:gd name="T41" fmla="*/ 449 h 826"/>
                <a:gd name="T42" fmla="*/ 73 w 326"/>
                <a:gd name="T43" fmla="*/ 517 h 826"/>
                <a:gd name="T44" fmla="*/ 82 w 326"/>
                <a:gd name="T45" fmla="*/ 576 h 826"/>
                <a:gd name="T46" fmla="*/ 192 w 326"/>
                <a:gd name="T47" fmla="*/ 644 h 826"/>
                <a:gd name="T48" fmla="*/ 277 w 326"/>
                <a:gd name="T49" fmla="*/ 636 h 826"/>
                <a:gd name="T50" fmla="*/ 243 w 326"/>
                <a:gd name="T51" fmla="*/ 576 h 826"/>
                <a:gd name="T52" fmla="*/ 133 w 326"/>
                <a:gd name="T53" fmla="*/ 585 h 826"/>
                <a:gd name="T54" fmla="*/ 99 w 326"/>
                <a:gd name="T55" fmla="*/ 636 h 826"/>
                <a:gd name="T56" fmla="*/ 158 w 326"/>
                <a:gd name="T57" fmla="*/ 822 h 826"/>
                <a:gd name="T58" fmla="*/ 226 w 326"/>
                <a:gd name="T59" fmla="*/ 822 h 8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6"/>
                <a:gd name="T91" fmla="*/ 0 h 826"/>
                <a:gd name="T92" fmla="*/ 326 w 326"/>
                <a:gd name="T93" fmla="*/ 826 h 8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6" h="826">
                  <a:moveTo>
                    <a:pt x="209" y="0"/>
                  </a:moveTo>
                  <a:cubicBezTo>
                    <a:pt x="208" y="0"/>
                    <a:pt x="149" y="12"/>
                    <a:pt x="141" y="17"/>
                  </a:cubicBezTo>
                  <a:cubicBezTo>
                    <a:pt x="105" y="41"/>
                    <a:pt x="96" y="86"/>
                    <a:pt x="73" y="119"/>
                  </a:cubicBezTo>
                  <a:cubicBezTo>
                    <a:pt x="70" y="127"/>
                    <a:pt x="65" y="135"/>
                    <a:pt x="65" y="144"/>
                  </a:cubicBezTo>
                  <a:cubicBezTo>
                    <a:pt x="65" y="167"/>
                    <a:pt x="60" y="193"/>
                    <a:pt x="73" y="212"/>
                  </a:cubicBezTo>
                  <a:cubicBezTo>
                    <a:pt x="75" y="215"/>
                    <a:pt x="153" y="230"/>
                    <a:pt x="175" y="238"/>
                  </a:cubicBezTo>
                  <a:cubicBezTo>
                    <a:pt x="195" y="235"/>
                    <a:pt x="216" y="237"/>
                    <a:pt x="234" y="229"/>
                  </a:cubicBezTo>
                  <a:cubicBezTo>
                    <a:pt x="261" y="217"/>
                    <a:pt x="251" y="168"/>
                    <a:pt x="243" y="153"/>
                  </a:cubicBezTo>
                  <a:cubicBezTo>
                    <a:pt x="238" y="145"/>
                    <a:pt x="226" y="147"/>
                    <a:pt x="217" y="144"/>
                  </a:cubicBezTo>
                  <a:cubicBezTo>
                    <a:pt x="180" y="148"/>
                    <a:pt x="133" y="135"/>
                    <a:pt x="107" y="161"/>
                  </a:cubicBezTo>
                  <a:cubicBezTo>
                    <a:pt x="0" y="266"/>
                    <a:pt x="123" y="178"/>
                    <a:pt x="48" y="229"/>
                  </a:cubicBezTo>
                  <a:cubicBezTo>
                    <a:pt x="40" y="255"/>
                    <a:pt x="31" y="280"/>
                    <a:pt x="23" y="305"/>
                  </a:cubicBezTo>
                  <a:cubicBezTo>
                    <a:pt x="26" y="314"/>
                    <a:pt x="25" y="325"/>
                    <a:pt x="31" y="331"/>
                  </a:cubicBezTo>
                  <a:cubicBezTo>
                    <a:pt x="38" y="338"/>
                    <a:pt x="106" y="354"/>
                    <a:pt x="116" y="356"/>
                  </a:cubicBezTo>
                  <a:cubicBezTo>
                    <a:pt x="163" y="354"/>
                    <a:pt x="312" y="396"/>
                    <a:pt x="260" y="305"/>
                  </a:cubicBezTo>
                  <a:cubicBezTo>
                    <a:pt x="255" y="296"/>
                    <a:pt x="243" y="294"/>
                    <a:pt x="234" y="288"/>
                  </a:cubicBezTo>
                  <a:cubicBezTo>
                    <a:pt x="166" y="294"/>
                    <a:pt x="124" y="278"/>
                    <a:pt x="90" y="331"/>
                  </a:cubicBezTo>
                  <a:cubicBezTo>
                    <a:pt x="79" y="364"/>
                    <a:pt x="66" y="394"/>
                    <a:pt x="90" y="432"/>
                  </a:cubicBezTo>
                  <a:cubicBezTo>
                    <a:pt x="100" y="447"/>
                    <a:pt x="141" y="449"/>
                    <a:pt x="141" y="449"/>
                  </a:cubicBezTo>
                  <a:cubicBezTo>
                    <a:pt x="169" y="467"/>
                    <a:pt x="195" y="473"/>
                    <a:pt x="226" y="483"/>
                  </a:cubicBezTo>
                  <a:cubicBezTo>
                    <a:pt x="285" y="464"/>
                    <a:pt x="224" y="457"/>
                    <a:pt x="201" y="449"/>
                  </a:cubicBezTo>
                  <a:cubicBezTo>
                    <a:pt x="127" y="458"/>
                    <a:pt x="98" y="448"/>
                    <a:pt x="73" y="517"/>
                  </a:cubicBezTo>
                  <a:cubicBezTo>
                    <a:pt x="76" y="537"/>
                    <a:pt x="75" y="558"/>
                    <a:pt x="82" y="576"/>
                  </a:cubicBezTo>
                  <a:cubicBezTo>
                    <a:pt x="93" y="603"/>
                    <a:pt x="166" y="627"/>
                    <a:pt x="192" y="644"/>
                  </a:cubicBezTo>
                  <a:cubicBezTo>
                    <a:pt x="220" y="641"/>
                    <a:pt x="255" y="653"/>
                    <a:pt x="277" y="636"/>
                  </a:cubicBezTo>
                  <a:cubicBezTo>
                    <a:pt x="326" y="598"/>
                    <a:pt x="254" y="580"/>
                    <a:pt x="243" y="576"/>
                  </a:cubicBezTo>
                  <a:cubicBezTo>
                    <a:pt x="206" y="579"/>
                    <a:pt x="167" y="571"/>
                    <a:pt x="133" y="585"/>
                  </a:cubicBezTo>
                  <a:cubicBezTo>
                    <a:pt x="114" y="593"/>
                    <a:pt x="99" y="636"/>
                    <a:pt x="99" y="636"/>
                  </a:cubicBezTo>
                  <a:cubicBezTo>
                    <a:pt x="101" y="665"/>
                    <a:pt x="83" y="808"/>
                    <a:pt x="158" y="822"/>
                  </a:cubicBezTo>
                  <a:cubicBezTo>
                    <a:pt x="180" y="826"/>
                    <a:pt x="203" y="822"/>
                    <a:pt x="226" y="82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7" name="Group 123"/>
            <p:cNvGrpSpPr>
              <a:grpSpLocks/>
            </p:cNvGrpSpPr>
            <p:nvPr/>
          </p:nvGrpSpPr>
          <p:grpSpPr bwMode="auto">
            <a:xfrm>
              <a:off x="3317" y="2705"/>
              <a:ext cx="65" cy="69"/>
              <a:chOff x="793" y="3430"/>
              <a:chExt cx="91" cy="91"/>
            </a:xfrm>
          </p:grpSpPr>
          <p:sp>
            <p:nvSpPr>
              <p:cNvPr id="169" name="Line 124"/>
              <p:cNvSpPr>
                <a:spLocks noChangeShapeType="1"/>
              </p:cNvSpPr>
              <p:nvPr/>
            </p:nvSpPr>
            <p:spPr bwMode="auto">
              <a:xfrm>
                <a:off x="793" y="3431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125"/>
              <p:cNvSpPr>
                <a:spLocks noChangeShapeType="1"/>
              </p:cNvSpPr>
              <p:nvPr/>
            </p:nvSpPr>
            <p:spPr bwMode="auto">
              <a:xfrm flipH="1">
                <a:off x="793" y="343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164" name="Picture 126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23" y="2966"/>
              <a:ext cx="154" cy="1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165" name="Picture 128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4" y="2710"/>
              <a:ext cx="1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" name="Picture 129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64" y="2596"/>
              <a:ext cx="10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" name="Picture 130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2931"/>
              <a:ext cx="14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131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0" y="2931"/>
              <a:ext cx="1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3" name="Freeform 134"/>
          <p:cNvSpPr>
            <a:spLocks/>
          </p:cNvSpPr>
          <p:nvPr/>
        </p:nvSpPr>
        <p:spPr bwMode="auto">
          <a:xfrm>
            <a:off x="5755474" y="1772028"/>
            <a:ext cx="900665" cy="372520"/>
          </a:xfrm>
          <a:custGeom>
            <a:avLst/>
            <a:gdLst>
              <a:gd name="T0" fmla="*/ 181 w 181"/>
              <a:gd name="T1" fmla="*/ 0 h 363"/>
              <a:gd name="T2" fmla="*/ 45 w 181"/>
              <a:gd name="T3" fmla="*/ 136 h 363"/>
              <a:gd name="T4" fmla="*/ 0 w 181"/>
              <a:gd name="T5" fmla="*/ 363 h 363"/>
              <a:gd name="T6" fmla="*/ 0 60000 65536"/>
              <a:gd name="T7" fmla="*/ 0 60000 65536"/>
              <a:gd name="T8" fmla="*/ 0 60000 65536"/>
              <a:gd name="T9" fmla="*/ 0 w 181"/>
              <a:gd name="T10" fmla="*/ 0 h 363"/>
              <a:gd name="T11" fmla="*/ 181 w 181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363">
                <a:moveTo>
                  <a:pt x="181" y="0"/>
                </a:moveTo>
                <a:cubicBezTo>
                  <a:pt x="128" y="38"/>
                  <a:pt x="75" y="76"/>
                  <a:pt x="45" y="136"/>
                </a:cubicBezTo>
                <a:cubicBezTo>
                  <a:pt x="15" y="196"/>
                  <a:pt x="7" y="279"/>
                  <a:pt x="0" y="363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74" name="Picture 135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523987"/>
            <a:ext cx="975168" cy="32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 Box 142"/>
          <p:cNvSpPr txBox="1">
            <a:spLocks noChangeArrowheads="1"/>
          </p:cNvSpPr>
          <p:nvPr/>
        </p:nvSpPr>
        <p:spPr bwMode="auto">
          <a:xfrm>
            <a:off x="1262039" y="1081642"/>
            <a:ext cx="915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i="0" dirty="0">
                <a:solidFill>
                  <a:srgbClr val="FF0000"/>
                </a:solidFill>
              </a:rPr>
              <a:t>gluino:</a:t>
            </a:r>
          </a:p>
        </p:txBody>
      </p:sp>
      <p:sp>
        <p:nvSpPr>
          <p:cNvPr id="176" name="Text Box 143"/>
          <p:cNvSpPr txBox="1">
            <a:spLocks noChangeArrowheads="1"/>
          </p:cNvSpPr>
          <p:nvPr/>
        </p:nvSpPr>
        <p:spPr bwMode="auto">
          <a:xfrm>
            <a:off x="4595813" y="1071546"/>
            <a:ext cx="1175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i="0" dirty="0">
                <a:solidFill>
                  <a:srgbClr val="0000FF"/>
                </a:solidFill>
              </a:rPr>
              <a:t>chargino:</a:t>
            </a:r>
          </a:p>
        </p:txBody>
      </p:sp>
      <p:pic>
        <p:nvPicPr>
          <p:cNvPr id="168962" name="Picture 2" descr="\begin{align*}&#10;  \textcolor[rgb]{0.2,0.2,1}{\mu} \tan\beta&#10;\end{align*}&#10;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071671" y="1714488"/>
            <a:ext cx="785817" cy="28691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</p:pic>
      <p:pic>
        <p:nvPicPr>
          <p:cNvPr id="168965" name="Picture 5" descr="\begin{align*}&#10;  {\rm Im}[(V_{CKM}^{\dagger} \textcolor[rgb]{1,0,0}{m^2_{\tilde{q}}} V_{CKM})_{32}]&#10;\end{align*}&#10;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207478" y="5341647"/>
            <a:ext cx="2357455" cy="311362"/>
          </a:xfrm>
          <a:prstGeom prst="rect">
            <a:avLst/>
          </a:prstGeom>
          <a:noFill/>
        </p:spPr>
      </p:pic>
      <p:pic>
        <p:nvPicPr>
          <p:cNvPr id="168967" name="Picture 7" descr="\begin{align*}&#10; {\rm Im}[(V^{\dagger}_{CKM})_{33} \textcolor[rgb]{1,0,0}{(m^2_{\tilde{q}})_{32}} (V_{CKM})_{22} &#10; + (V^{\dagger}_{CKM})_{33} \textcolor[rgb]{1,0,0}{(m^2_{\tilde{q}})_{33}} (V_{CKM})_{32} + \cdots]&#10;\end{align*}&#10;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2207479" y="5784984"/>
            <a:ext cx="6500858" cy="301614"/>
          </a:xfrm>
          <a:prstGeom prst="rect">
            <a:avLst/>
          </a:prstGeom>
          <a:noFill/>
        </p:spPr>
      </p:pic>
      <p:pic>
        <p:nvPicPr>
          <p:cNvPr id="168968" name="Picture 8" descr="\begin{align*}&#10; {\rm Im}[(m^2_{\tilde{d}_L})_{32}] =&#10;\end{align*}&#10;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84418" y="5318583"/>
            <a:ext cx="1480185" cy="331470"/>
          </a:xfrm>
          <a:prstGeom prst="rect">
            <a:avLst/>
          </a:prstGeom>
          <a:noFill/>
        </p:spPr>
      </p:pic>
      <p:pic>
        <p:nvPicPr>
          <p:cNvPr id="168969" name="Picture 9" descr="\begin{align*}&#10; =&#10;\end{align*}&#10;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921727" y="5892465"/>
            <a:ext cx="178689" cy="63818"/>
          </a:xfrm>
          <a:prstGeom prst="rect">
            <a:avLst/>
          </a:prstGeom>
          <a:noFill/>
        </p:spPr>
      </p:pic>
      <p:pic>
        <p:nvPicPr>
          <p:cNvPr id="168973" name="Picture 13" descr="\begin{align*}&#10; \simeq {\rm Im}[\textcolor[rgb]{1,0,0}{(m^2_{\tilde{q}})_{32}}]&#10;\end{align*}&#10;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958313" y="6242034"/>
            <a:ext cx="1320736" cy="301720"/>
          </a:xfrm>
          <a:prstGeom prst="rect">
            <a:avLst/>
          </a:prstGeom>
          <a:noFill/>
        </p:spPr>
      </p:pic>
      <p:pic>
        <p:nvPicPr>
          <p:cNvPr id="168974" name="Picture 14" descr="\begin{align*}&#10; {\rm Im} [(m^2_{\tilde{u}_L})_{32}] = {\rm Im}[\textcolor[rgb]{1,0,0}{(m^2_{\tilde{q}})_{32}}]&#10;\end{align*}&#10;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71472" y="4791084"/>
            <a:ext cx="2707577" cy="307943"/>
          </a:xfrm>
          <a:prstGeom prst="rect">
            <a:avLst/>
          </a:prstGeom>
          <a:noFill/>
        </p:spPr>
      </p:pic>
      <p:sp>
        <p:nvSpPr>
          <p:cNvPr id="102" name="右矢印 101"/>
          <p:cNvSpPr/>
          <p:nvPr/>
        </p:nvSpPr>
        <p:spPr>
          <a:xfrm>
            <a:off x="4180956" y="3514840"/>
            <a:ext cx="428628" cy="35719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4681022" y="3471920"/>
            <a:ext cx="443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g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luino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の寄与はそんなに大きくなれない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8" name="直線矢印コネクタ 107"/>
          <p:cNvCxnSpPr/>
          <p:nvPr/>
        </p:nvCxnSpPr>
        <p:spPr>
          <a:xfrm rot="5400000">
            <a:off x="1785918" y="4043425"/>
            <a:ext cx="285754" cy="1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/>
          <p:nvPr/>
        </p:nvCxnSpPr>
        <p:spPr>
          <a:xfrm rot="5400000">
            <a:off x="1214414" y="4043425"/>
            <a:ext cx="285754" cy="1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928662" y="4143380"/>
            <a:ext cx="2662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stop </a:t>
            </a:r>
            <a:r>
              <a:rPr lang="ja-JP" altLang="en-US" sz="2000" b="1" dirty="0" smtClean="0">
                <a:solidFill>
                  <a:srgbClr val="0000FF"/>
                </a:solidFill>
              </a:rPr>
              <a:t>と 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higgsino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 </a:t>
            </a:r>
            <a:r>
              <a:rPr lang="ja-JP" altLang="en-US" sz="2000" b="1" dirty="0" smtClean="0">
                <a:solidFill>
                  <a:srgbClr val="0000FF"/>
                </a:solidFill>
              </a:rPr>
              <a:t>が軽い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17" name="右矢印 116"/>
          <p:cNvSpPr/>
          <p:nvPr/>
        </p:nvSpPr>
        <p:spPr>
          <a:xfrm>
            <a:off x="4180956" y="4086344"/>
            <a:ext cx="428628" cy="35719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681022" y="4043424"/>
            <a:ext cx="3278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chargino</a:t>
            </a:r>
            <a:r>
              <a:rPr lang="ja-JP" altLang="en-US" sz="2000" b="1" dirty="0" smtClean="0">
                <a:solidFill>
                  <a:srgbClr val="0000FF"/>
                </a:solidFill>
              </a:rPr>
              <a:t>の寄与が大きくなる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grpSp>
        <p:nvGrpSpPr>
          <p:cNvPr id="8" name="グループ化 81"/>
          <p:cNvGrpSpPr/>
          <p:nvPr/>
        </p:nvGrpSpPr>
        <p:grpSpPr>
          <a:xfrm>
            <a:off x="3000364" y="1856536"/>
            <a:ext cx="2537874" cy="1391187"/>
            <a:chOff x="3000364" y="1856536"/>
            <a:chExt cx="2537874" cy="1391187"/>
          </a:xfrm>
        </p:grpSpPr>
        <p:sp>
          <p:nvSpPr>
            <p:cNvPr id="121" name="二方向矢印 120"/>
            <p:cNvSpPr/>
            <p:nvPr/>
          </p:nvSpPr>
          <p:spPr>
            <a:xfrm rot="2754871">
              <a:off x="3731520" y="1847769"/>
              <a:ext cx="1001788" cy="1019321"/>
            </a:xfrm>
            <a:prstGeom prst="leftUpArrow">
              <a:avLst>
                <a:gd name="adj1" fmla="val 18949"/>
                <a:gd name="adj2" fmla="val 20851"/>
                <a:gd name="adj3" fmla="val 260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3000364" y="2786058"/>
              <a:ext cx="2537874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rgbClr val="008000"/>
                  </a:solidFill>
                </a:rPr>
                <a:t>強い干渉が起こる</a:t>
              </a:r>
              <a:endParaRPr kumimoji="1" lang="ja-JP" altLang="en-US" sz="2400" b="1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79" name="直線矢印コネクタ 78"/>
          <p:cNvCxnSpPr/>
          <p:nvPr/>
        </p:nvCxnSpPr>
        <p:spPr>
          <a:xfrm rot="10800000">
            <a:off x="3643307" y="4972118"/>
            <a:ext cx="1714512" cy="1588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rot="10800000" flipV="1">
            <a:off x="3643306" y="5186432"/>
            <a:ext cx="1857386" cy="1203334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5522673" y="4734650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FF6600"/>
                </a:solidFill>
              </a:rPr>
              <a:t>虚部は同じ値になる</a:t>
            </a:r>
            <a:endParaRPr kumimoji="1" lang="ja-JP" altLang="en-US" sz="2400" b="1" dirty="0">
              <a:solidFill>
                <a:srgbClr val="FF6600"/>
              </a:solidFill>
            </a:endParaRPr>
          </a:p>
        </p:txBody>
      </p:sp>
      <p:pic>
        <p:nvPicPr>
          <p:cNvPr id="374785" name="Picture 1" descr="\begin{align*}&#10;  m_{\tilde g},\,m_{\tilde t},\,\textcolor[rgb]{0.2,0.2,1}{\mu}&#10;  \end{align*}&#10;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57158" y="3614796"/>
            <a:ext cx="1724025" cy="285750"/>
          </a:xfrm>
          <a:prstGeom prst="rect">
            <a:avLst/>
          </a:prstGeom>
          <a:noFill/>
        </p:spPr>
      </p:pic>
      <p:pic>
        <p:nvPicPr>
          <p:cNvPr id="374786" name="Picture 2" descr="\begin{align*}&#10; \simeq {\cal O}(100)\,{\rm GeV}&#10;  \end{align*}&#10;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262769" y="3581461"/>
            <a:ext cx="1809165" cy="319087"/>
          </a:xfrm>
          <a:prstGeom prst="rect">
            <a:avLst/>
          </a:prstGeom>
          <a:noFill/>
        </p:spPr>
      </p:pic>
      <p:sp>
        <p:nvSpPr>
          <p:cNvPr id="84" name="テキスト ボックス 83"/>
          <p:cNvSpPr txBox="1"/>
          <p:nvPr/>
        </p:nvSpPr>
        <p:spPr>
          <a:xfrm>
            <a:off x="275009" y="3000372"/>
            <a:ext cx="2225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</a:t>
            </a:r>
            <a:r>
              <a:rPr kumimoji="1" lang="en-US" altLang="ja-JP" sz="2000" dirty="0" smtClean="0"/>
              <a:t>uning </a:t>
            </a:r>
            <a:r>
              <a:rPr kumimoji="1" lang="ja-JP" altLang="en-US" sz="2000" dirty="0" smtClean="0"/>
              <a:t>のないとき、</a:t>
            </a:r>
            <a:endParaRPr kumimoji="1" lang="ja-JP" altLang="en-US" sz="2000" dirty="0"/>
          </a:p>
        </p:txBody>
      </p:sp>
      <p:sp>
        <p:nvSpPr>
          <p:cNvPr id="86" name="タイトル 1"/>
          <p:cNvSpPr txBox="1">
            <a:spLocks/>
          </p:cNvSpPr>
          <p:nvPr/>
        </p:nvSpPr>
        <p:spPr>
          <a:xfrm>
            <a:off x="457200" y="-24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Gluino diagram </a:t>
            </a:r>
            <a:r>
              <a:rPr kumimoji="1" lang="ja-JP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と </a:t>
            </a:r>
            <a:r>
              <a:rPr kumimoji="1" lang="en-US" altLang="ja-JP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Chargino diagram</a:t>
            </a:r>
            <a:endParaRPr kumimoji="1" lang="ja-JP" altLang="en-US" sz="40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1214414" y="1357298"/>
            <a:ext cx="6786610" cy="7858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65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6925"/>
          </a:xfrm>
        </p:spPr>
        <p:txBody>
          <a:bodyPr/>
          <a:lstStyle/>
          <a:p>
            <a:pPr eaLnBrk="1" hangingPunct="1"/>
            <a:r>
              <a:rPr lang="en-US" altLang="ja-JP" sz="4000" b="1" dirty="0" smtClean="0">
                <a:solidFill>
                  <a:srgbClr val="0000FF"/>
                </a:solidFill>
              </a:rPr>
              <a:t>μ </a:t>
            </a:r>
            <a:r>
              <a:rPr lang="ja-JP" altLang="en-US" sz="4000" b="1" dirty="0" smtClean="0">
                <a:solidFill>
                  <a:srgbClr val="0000FF"/>
                </a:solidFill>
              </a:rPr>
              <a:t>依存性</a:t>
            </a:r>
            <a:endParaRPr lang="ja-JP" altLang="en-US" sz="40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00730" y="142852"/>
            <a:ext cx="3143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S.-G.Kim, N.Maekawa, A.Matsuzaki, KS, T.Yoshikawa, ‘08 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グループ化 17"/>
          <p:cNvGrpSpPr/>
          <p:nvPr/>
        </p:nvGrpSpPr>
        <p:grpSpPr>
          <a:xfrm>
            <a:off x="642910" y="2571744"/>
            <a:ext cx="7151169" cy="4143381"/>
            <a:chOff x="928662" y="2571744"/>
            <a:chExt cx="7151169" cy="4143381"/>
          </a:xfrm>
        </p:grpSpPr>
        <p:grpSp>
          <p:nvGrpSpPr>
            <p:cNvPr id="3" name="グループ化 3"/>
            <p:cNvGrpSpPr>
              <a:grpSpLocks/>
            </p:cNvGrpSpPr>
            <p:nvPr/>
          </p:nvGrpSpPr>
          <p:grpSpPr bwMode="auto">
            <a:xfrm>
              <a:off x="928662" y="2571744"/>
              <a:ext cx="7151169" cy="4143381"/>
              <a:chOff x="159852" y="285728"/>
              <a:chExt cx="5483718" cy="3143272"/>
            </a:xfrm>
          </p:grpSpPr>
          <p:pic>
            <p:nvPicPr>
              <p:cNvPr id="6656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9852" y="285728"/>
                <a:ext cx="5423728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570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9852" y="1714488"/>
                <a:ext cx="5483718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82980" name="Picture 4" descr="\begin{align*}&#10;\mu\,[\rm GeV]&#10;  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298" y="6370946"/>
              <a:ext cx="857256" cy="27276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Picture 4" descr="\begin{align*}&#10;\mu\,[\rm GeV]&#10;  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6357958"/>
              <a:ext cx="857256" cy="27276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7610422" y="3171766"/>
            <a:ext cx="1287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chargino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10422" y="371475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</a:rPr>
              <a:t>gluino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43475" y="5467665"/>
            <a:ext cx="78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total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382981" name="Picture 5" descr="\begin{align*}&#10;B \to \phi K&#10;  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8831" y="2369112"/>
            <a:ext cx="1157285" cy="269305"/>
          </a:xfrm>
          <a:prstGeom prst="rect">
            <a:avLst/>
          </a:prstGeom>
          <a:noFill/>
        </p:spPr>
      </p:pic>
      <p:pic>
        <p:nvPicPr>
          <p:cNvPr id="382982" name="Picture 6" descr="\begin{align*}&#10;B \to \eta' K&#10;  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9320" y="2357430"/>
            <a:ext cx="1243010" cy="318151"/>
          </a:xfrm>
          <a:prstGeom prst="rect">
            <a:avLst/>
          </a:prstGeom>
          <a:noFill/>
        </p:spPr>
      </p:pic>
      <p:pic>
        <p:nvPicPr>
          <p:cNvPr id="382978" name="Picture 2" descr="\begin{align*}&#10; m_{30}=100\,{\rm GeV},\,m_0=1000\,{\rm GeV},\,m_{1/2}=200\,{\rm GeV},\,A_0=0\,{\rm GeV}&#10;  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4806" y="1890136"/>
            <a:ext cx="5797590" cy="252980"/>
          </a:xfrm>
          <a:prstGeom prst="rect">
            <a:avLst/>
          </a:prstGeom>
          <a:noFill/>
        </p:spPr>
      </p:pic>
      <p:pic>
        <p:nvPicPr>
          <p:cNvPr id="382983" name="Picture 7" descr="\begin{align*}&#10;\theta_{\rm SUSY}=-\pi/2,\,\mu=250,\,{\rm GeV},\,\tan\beta=10&#10;  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74805" y="1484299"/>
            <a:ext cx="4273510" cy="233931"/>
          </a:xfrm>
          <a:prstGeom prst="rect">
            <a:avLst/>
          </a:prstGeom>
          <a:noFill/>
        </p:spPr>
      </p:pic>
      <p:sp>
        <p:nvSpPr>
          <p:cNvPr id="34" name="正方形/長方形 33"/>
          <p:cNvSpPr/>
          <p:nvPr/>
        </p:nvSpPr>
        <p:spPr>
          <a:xfrm>
            <a:off x="1643042" y="1428736"/>
            <a:ext cx="1712924" cy="329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881047"/>
            <a:ext cx="392090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フリーフォーム 39"/>
          <p:cNvSpPr/>
          <p:nvPr/>
        </p:nvSpPr>
        <p:spPr>
          <a:xfrm>
            <a:off x="5786446" y="785794"/>
            <a:ext cx="650454" cy="181589"/>
          </a:xfrm>
          <a:custGeom>
            <a:avLst/>
            <a:gdLst>
              <a:gd name="connsiteX0" fmla="*/ 973393 w 973393"/>
              <a:gd name="connsiteY0" fmla="*/ 0 h 324465"/>
              <a:gd name="connsiteX1" fmla="*/ 353961 w 973393"/>
              <a:gd name="connsiteY1" fmla="*/ 88491 h 324465"/>
              <a:gd name="connsiteX2" fmla="*/ 0 w 973393"/>
              <a:gd name="connsiteY2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393" h="324465">
                <a:moveTo>
                  <a:pt x="973393" y="0"/>
                </a:moveTo>
                <a:cubicBezTo>
                  <a:pt x="744793" y="17207"/>
                  <a:pt x="516193" y="34414"/>
                  <a:pt x="353961" y="88491"/>
                </a:cubicBezTo>
                <a:cubicBezTo>
                  <a:pt x="191729" y="142568"/>
                  <a:pt x="95864" y="233516"/>
                  <a:pt x="0" y="324465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453384" y="642918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70C0"/>
                </a:solidFill>
              </a:rPr>
              <a:t>標準模型の期待</a:t>
            </a:r>
            <a:endParaRPr kumimoji="1" lang="en-US" altLang="ja-JP" sz="2000" b="1" dirty="0" smtClean="0">
              <a:solidFill>
                <a:srgbClr val="0070C0"/>
              </a:solidFill>
            </a:endParaRPr>
          </a:p>
          <a:p>
            <a:r>
              <a:rPr kumimoji="1" lang="ja-JP" altLang="en-US" sz="2000" b="1" dirty="0" smtClean="0">
                <a:solidFill>
                  <a:srgbClr val="0070C0"/>
                </a:solidFill>
              </a:rPr>
              <a:t>からのずれ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6925"/>
          </a:xfrm>
        </p:spPr>
        <p:txBody>
          <a:bodyPr/>
          <a:lstStyle/>
          <a:p>
            <a:pPr eaLnBrk="1" hangingPunct="1"/>
            <a:r>
              <a:rPr lang="en-US" altLang="ja-JP" sz="4000" b="1" dirty="0" err="1" smtClean="0">
                <a:solidFill>
                  <a:srgbClr val="0000FF"/>
                </a:solidFill>
                <a:sym typeface="Wingdings" pitchFamily="2" charset="2"/>
              </a:rPr>
              <a:t>bsγ</a:t>
            </a:r>
            <a:r>
              <a:rPr lang="en-US" altLang="ja-JP" sz="40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ja-JP" altLang="en-US" sz="4000" b="1" dirty="0" smtClean="0">
                <a:solidFill>
                  <a:srgbClr val="0000FF"/>
                </a:solidFill>
                <a:sym typeface="Wingdings" pitchFamily="2" charset="2"/>
              </a:rPr>
              <a:t>からの制限</a:t>
            </a:r>
            <a:endParaRPr lang="ja-JP" altLang="en-US" sz="4000" b="1" dirty="0" smtClean="0">
              <a:solidFill>
                <a:srgbClr val="0000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251" y="2390791"/>
            <a:ext cx="4157550" cy="446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 descr="\begin{align*}&#10; \frac{Amp(b \to s\gamma)_{SM+SUSY}}{Amp(b \to s\gamma)_{SM}}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105174"/>
            <a:ext cx="28575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18"/>
          <p:cNvGrpSpPr>
            <a:grpSpLocks/>
          </p:cNvGrpSpPr>
          <p:nvPr/>
        </p:nvGrpSpPr>
        <p:grpSpPr bwMode="auto">
          <a:xfrm>
            <a:off x="5357813" y="3319487"/>
            <a:ext cx="642937" cy="501650"/>
            <a:chOff x="5357024" y="3072604"/>
            <a:chExt cx="1072364" cy="715174"/>
          </a:xfrm>
        </p:grpSpPr>
        <p:cxnSp>
          <p:nvCxnSpPr>
            <p:cNvPr id="24" name="直線コネクタ 23"/>
            <p:cNvCxnSpPr/>
            <p:nvPr/>
          </p:nvCxnSpPr>
          <p:spPr>
            <a:xfrm rot="5400000">
              <a:off x="5000761" y="3428867"/>
              <a:ext cx="715174" cy="26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357024" y="3785514"/>
              <a:ext cx="1072364" cy="22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円/楕円 25"/>
          <p:cNvSpPr/>
          <p:nvPr/>
        </p:nvSpPr>
        <p:spPr>
          <a:xfrm>
            <a:off x="3357554" y="4891124"/>
            <a:ext cx="642942" cy="571501"/>
          </a:xfrm>
          <a:prstGeom prst="ellipse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4000505" y="5176873"/>
            <a:ext cx="1357313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357813" y="4962559"/>
            <a:ext cx="34515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latin typeface="+mn-lt"/>
              </a:rPr>
              <a:t>大きな</a:t>
            </a:r>
            <a:r>
              <a:rPr lang="en-US" altLang="ja-JP" sz="2400" b="1" dirty="0" smtClean="0">
                <a:solidFill>
                  <a:srgbClr val="FF0000"/>
                </a:solidFill>
                <a:latin typeface="+mn-lt"/>
              </a:rPr>
              <a:t>CP</a:t>
            </a:r>
            <a:r>
              <a:rPr lang="ja-JP" altLang="en-US" sz="2400" b="1" dirty="0" smtClean="0">
                <a:solidFill>
                  <a:srgbClr val="FF0000"/>
                </a:solidFill>
                <a:latin typeface="+mn-lt"/>
              </a:rPr>
              <a:t>位相が好まれる</a:t>
            </a:r>
            <a:endParaRPr lang="ja-JP" altLang="en-US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9" name="Picture 2" descr="\begin{align*}&#10; |\theta_{SUSY}| \simeq \frac{\pi}{2} 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4" y="5462625"/>
            <a:ext cx="1643084" cy="54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正方形/長方形 31"/>
          <p:cNvSpPr/>
          <p:nvPr/>
        </p:nvSpPr>
        <p:spPr>
          <a:xfrm>
            <a:off x="3929058" y="4676807"/>
            <a:ext cx="57150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/>
          <p:cNvSpPr/>
          <p:nvPr/>
        </p:nvSpPr>
        <p:spPr>
          <a:xfrm rot="5400000">
            <a:off x="3571869" y="3962426"/>
            <a:ext cx="714380" cy="714381"/>
          </a:xfrm>
          <a:prstGeom prst="arc">
            <a:avLst>
              <a:gd name="adj1" fmla="val 16200000"/>
              <a:gd name="adj2" fmla="val 1058112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Picture 17" descr="\begin{align*}&#10;\textcolor[rgb]{1,0,0}{\theta_{\rm SUSY}}&#10;  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558444"/>
            <a:ext cx="761325" cy="2612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正方形/長方形 37"/>
          <p:cNvSpPr/>
          <p:nvPr/>
        </p:nvSpPr>
        <p:spPr>
          <a:xfrm>
            <a:off x="1214414" y="1357298"/>
            <a:ext cx="6786610" cy="7858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Picture 2" descr="\begin{align*}&#10; m_{30}=100\,{\rm GeV},\,m_0=1000\,{\rm GeV},\,m_{1/2}=200\,{\rm GeV},\,A_0=0\,{\rm GeV}&#10;  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4806" y="1890136"/>
            <a:ext cx="5797590" cy="252980"/>
          </a:xfrm>
          <a:prstGeom prst="rect">
            <a:avLst/>
          </a:prstGeom>
          <a:noFill/>
        </p:spPr>
      </p:pic>
      <p:pic>
        <p:nvPicPr>
          <p:cNvPr id="40" name="Picture 7" descr="\begin{align*}&#10;\theta_{\rm SUSY}=-\pi/2,\,\mu=250,\,{\rm GeV},\,\tan\beta=10&#10;  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4805" y="1484299"/>
            <a:ext cx="4273510" cy="233931"/>
          </a:xfrm>
          <a:prstGeom prst="rect">
            <a:avLst/>
          </a:prstGeom>
          <a:noFill/>
        </p:spPr>
      </p:pic>
      <p:sp>
        <p:nvSpPr>
          <p:cNvPr id="41" name="正方形/長方形 40"/>
          <p:cNvSpPr/>
          <p:nvPr/>
        </p:nvSpPr>
        <p:spPr>
          <a:xfrm>
            <a:off x="1643042" y="1428736"/>
            <a:ext cx="1712924" cy="329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286248" y="762640"/>
            <a:ext cx="48577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S.-G.Kim, N.Maekawa, A.Matsuzaki, KS, T.Yoshikawa, 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‘08 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1214414" y="1357298"/>
            <a:ext cx="6786610" cy="7858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65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6925"/>
          </a:xfrm>
        </p:spPr>
        <p:txBody>
          <a:bodyPr/>
          <a:lstStyle/>
          <a:p>
            <a:pPr eaLnBrk="1" hangingPunct="1"/>
            <a:r>
              <a:rPr lang="en-US" altLang="ja-JP" sz="4000" b="1" dirty="0" smtClean="0">
                <a:solidFill>
                  <a:srgbClr val="0000FF"/>
                </a:solidFill>
              </a:rPr>
              <a:t>m</a:t>
            </a:r>
            <a:r>
              <a:rPr lang="en-US" altLang="ja-JP" sz="4000" b="1" baseline="-25000" dirty="0" smtClean="0">
                <a:solidFill>
                  <a:srgbClr val="0000FF"/>
                </a:solidFill>
              </a:rPr>
              <a:t>1/2</a:t>
            </a:r>
            <a:r>
              <a:rPr lang="en-US" altLang="ja-JP" sz="4000" b="1" dirty="0" smtClean="0">
                <a:solidFill>
                  <a:srgbClr val="0000FF"/>
                </a:solidFill>
              </a:rPr>
              <a:t> </a:t>
            </a:r>
            <a:r>
              <a:rPr lang="ja-JP" altLang="en-US" sz="4000" b="1" dirty="0" smtClean="0">
                <a:solidFill>
                  <a:srgbClr val="0000FF"/>
                </a:solidFill>
              </a:rPr>
              <a:t>依存性</a:t>
            </a:r>
            <a:endParaRPr lang="ja-JP" altLang="en-US" sz="40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00730" y="142852"/>
            <a:ext cx="3143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S.-G.Kim, N.Maekawa, A.Matsuzaki, KS, T.Yoshikawa, ‘08 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82978" name="Picture 2" descr="\begin{align*}&#10; m_{30}=100\,{\rm GeV},\,m_0=1000\,{\rm GeV},\,m_{1/2}=200\,{\rm GeV},\,A_0=0\,{\rm GeV}&#10;  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06" y="1890136"/>
            <a:ext cx="5797590" cy="252980"/>
          </a:xfrm>
          <a:prstGeom prst="rect">
            <a:avLst/>
          </a:prstGeom>
          <a:noFill/>
        </p:spPr>
      </p:pic>
      <p:pic>
        <p:nvPicPr>
          <p:cNvPr id="382983" name="Picture 7" descr="\begin{align*}&#10;\theta_{\rm SUSY}=-\pi/2,\,\mu=250,\,{\rm GeV},\,\tan\beta=10&#10;  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05" y="1484299"/>
            <a:ext cx="4273510" cy="233931"/>
          </a:xfrm>
          <a:prstGeom prst="rect">
            <a:avLst/>
          </a:prstGeom>
          <a:noFill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881047"/>
            <a:ext cx="392090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フリーフォーム 39"/>
          <p:cNvSpPr/>
          <p:nvPr/>
        </p:nvSpPr>
        <p:spPr>
          <a:xfrm>
            <a:off x="5786446" y="785794"/>
            <a:ext cx="650454" cy="181589"/>
          </a:xfrm>
          <a:custGeom>
            <a:avLst/>
            <a:gdLst>
              <a:gd name="connsiteX0" fmla="*/ 973393 w 973393"/>
              <a:gd name="connsiteY0" fmla="*/ 0 h 324465"/>
              <a:gd name="connsiteX1" fmla="*/ 353961 w 973393"/>
              <a:gd name="connsiteY1" fmla="*/ 88491 h 324465"/>
              <a:gd name="connsiteX2" fmla="*/ 0 w 973393"/>
              <a:gd name="connsiteY2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393" h="324465">
                <a:moveTo>
                  <a:pt x="973393" y="0"/>
                </a:moveTo>
                <a:cubicBezTo>
                  <a:pt x="744793" y="17207"/>
                  <a:pt x="516193" y="34414"/>
                  <a:pt x="353961" y="88491"/>
                </a:cubicBezTo>
                <a:cubicBezTo>
                  <a:pt x="191729" y="142568"/>
                  <a:pt x="95864" y="233516"/>
                  <a:pt x="0" y="324465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453384" y="642918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70C0"/>
                </a:solidFill>
              </a:rPr>
              <a:t>標準模型の期待</a:t>
            </a:r>
            <a:endParaRPr kumimoji="1" lang="en-US" altLang="ja-JP" sz="2000" b="1" dirty="0" smtClean="0">
              <a:solidFill>
                <a:srgbClr val="0070C0"/>
              </a:solidFill>
            </a:endParaRPr>
          </a:p>
          <a:p>
            <a:r>
              <a:rPr kumimoji="1" lang="ja-JP" altLang="en-US" sz="2000" b="1" dirty="0" smtClean="0">
                <a:solidFill>
                  <a:srgbClr val="0070C0"/>
                </a:solidFill>
              </a:rPr>
              <a:t>からのずれ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43621" y="2879725"/>
            <a:ext cx="728662" cy="382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2" name="グループ化 13"/>
          <p:cNvGrpSpPr>
            <a:grpSpLocks/>
          </p:cNvGrpSpPr>
          <p:nvPr/>
        </p:nvGrpSpPr>
        <p:grpSpPr bwMode="auto">
          <a:xfrm>
            <a:off x="642910" y="2571744"/>
            <a:ext cx="7429552" cy="4243969"/>
            <a:chOff x="142844" y="3643314"/>
            <a:chExt cx="5569613" cy="321468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845" y="3643314"/>
              <a:ext cx="5500726" cy="173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2844" y="5140647"/>
              <a:ext cx="5569613" cy="171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円/楕円 25"/>
          <p:cNvSpPr/>
          <p:nvPr/>
        </p:nvSpPr>
        <p:spPr>
          <a:xfrm>
            <a:off x="1142976" y="5429264"/>
            <a:ext cx="819150" cy="10017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857752" y="5429264"/>
            <a:ext cx="819150" cy="10017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28" name="Picture 5" descr="\begin{align*}&#10;B \to \phi K&#10;  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2445315"/>
            <a:ext cx="1157285" cy="269305"/>
          </a:xfrm>
          <a:prstGeom prst="rect">
            <a:avLst/>
          </a:prstGeom>
          <a:noFill/>
        </p:spPr>
      </p:pic>
      <p:pic>
        <p:nvPicPr>
          <p:cNvPr id="29" name="Picture 6" descr="\begin{align*}&#10;B \to \eta' K&#10;  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3634" y="2428868"/>
            <a:ext cx="1243010" cy="318151"/>
          </a:xfrm>
          <a:prstGeom prst="rect">
            <a:avLst/>
          </a:prstGeom>
          <a:noFill/>
        </p:spPr>
      </p:pic>
      <p:sp>
        <p:nvSpPr>
          <p:cNvPr id="32" name="テキスト ボックス 31"/>
          <p:cNvSpPr txBox="1"/>
          <p:nvPr/>
        </p:nvSpPr>
        <p:spPr>
          <a:xfrm>
            <a:off x="6286153" y="5143512"/>
            <a:ext cx="78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total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57422" y="5072074"/>
            <a:ext cx="78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total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71736" y="3286124"/>
            <a:ext cx="1287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chargino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71736" y="3610277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</a:rPr>
              <a:t>gluino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357950" y="3286124"/>
            <a:ext cx="1287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chargino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357950" y="3643314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</a:rPr>
              <a:t>gluino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424961" name="Picture 1" descr="\begin{align*}&#10;m_{1/2}\,[\rm GeV]&#10;  \end{align*}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6468031"/>
            <a:ext cx="1357322" cy="3185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Picture 1" descr="\begin{align*}&#10;m_{1/2}\,[\rm GeV]&#10;  \end{align*}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6468031"/>
            <a:ext cx="1357322" cy="31855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6925"/>
          </a:xfrm>
        </p:spPr>
        <p:txBody>
          <a:bodyPr/>
          <a:lstStyle/>
          <a:p>
            <a:pPr eaLnBrk="1" hangingPunct="1"/>
            <a:r>
              <a:rPr lang="en-US" altLang="ja-JP" sz="4000" b="1" dirty="0" smtClean="0">
                <a:solidFill>
                  <a:srgbClr val="0000FF"/>
                </a:solidFill>
              </a:rPr>
              <a:t>m</a:t>
            </a:r>
            <a:r>
              <a:rPr lang="en-US" altLang="ja-JP" sz="4000" b="1" baseline="-25000" dirty="0" smtClean="0">
                <a:solidFill>
                  <a:srgbClr val="0000FF"/>
                </a:solidFill>
              </a:rPr>
              <a:t>1/2</a:t>
            </a:r>
            <a:r>
              <a:rPr lang="en-US" altLang="ja-JP" sz="4000" b="1" dirty="0" smtClean="0">
                <a:solidFill>
                  <a:srgbClr val="0000FF"/>
                </a:solidFill>
              </a:rPr>
              <a:t> </a:t>
            </a:r>
            <a:r>
              <a:rPr lang="ja-JP" altLang="en-US" sz="4000" b="1" dirty="0" smtClean="0">
                <a:solidFill>
                  <a:srgbClr val="0000FF"/>
                </a:solidFill>
              </a:rPr>
              <a:t>依存性</a:t>
            </a:r>
            <a:endParaRPr lang="ja-JP" altLang="en-US" sz="40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00730" y="142852"/>
            <a:ext cx="3143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S.-G.Kim, N.Maekawa, A.Matsuzaki, KS, T.Yoshikawa, ‘08 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43621" y="2879725"/>
            <a:ext cx="728662" cy="382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2" name="グループ化 13"/>
          <p:cNvGrpSpPr>
            <a:grpSpLocks/>
          </p:cNvGrpSpPr>
          <p:nvPr/>
        </p:nvGrpSpPr>
        <p:grpSpPr bwMode="auto">
          <a:xfrm>
            <a:off x="642910" y="2571744"/>
            <a:ext cx="7429552" cy="4243969"/>
            <a:chOff x="142844" y="3643314"/>
            <a:chExt cx="5569613" cy="321468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45" y="3643314"/>
              <a:ext cx="5500726" cy="173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44" y="5140647"/>
              <a:ext cx="5569613" cy="171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円/楕円 25"/>
          <p:cNvSpPr/>
          <p:nvPr/>
        </p:nvSpPr>
        <p:spPr>
          <a:xfrm>
            <a:off x="1142976" y="5429264"/>
            <a:ext cx="819150" cy="10017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857752" y="5429264"/>
            <a:ext cx="819150" cy="10017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286153" y="5143512"/>
            <a:ext cx="78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total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57422" y="5072074"/>
            <a:ext cx="78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total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424961" name="Picture 1" descr="\begin{align*}&#10;m_{1/2}\,[\rm GeV]&#10;  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6468031"/>
            <a:ext cx="1357322" cy="3185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Picture 1" descr="\begin{align*}&#10;m_{1/2}\,[\rm GeV]&#10;  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6468031"/>
            <a:ext cx="1357322" cy="3185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正方形/長方形 46"/>
          <p:cNvSpPr/>
          <p:nvPr/>
        </p:nvSpPr>
        <p:spPr>
          <a:xfrm>
            <a:off x="285720" y="1571612"/>
            <a:ext cx="8358246" cy="2928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53"/>
          <p:cNvGrpSpPr/>
          <p:nvPr/>
        </p:nvGrpSpPr>
        <p:grpSpPr>
          <a:xfrm>
            <a:off x="500034" y="1500174"/>
            <a:ext cx="8015693" cy="2857520"/>
            <a:chOff x="1214414" y="1643050"/>
            <a:chExt cx="6713668" cy="2393360"/>
          </a:xfrm>
        </p:grpSpPr>
        <p:grpSp>
          <p:nvGrpSpPr>
            <p:cNvPr id="4" name="グループ化 19"/>
            <p:cNvGrpSpPr/>
            <p:nvPr/>
          </p:nvGrpSpPr>
          <p:grpSpPr>
            <a:xfrm>
              <a:off x="1214414" y="2262176"/>
              <a:ext cx="6713668" cy="1774234"/>
              <a:chOff x="-180975" y="2560382"/>
              <a:chExt cx="9505950" cy="2511692"/>
            </a:xfrm>
          </p:grpSpPr>
          <p:pic>
            <p:nvPicPr>
              <p:cNvPr id="49" name="Picture 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-138113" y="2560382"/>
                <a:ext cx="9420227" cy="2181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0" name="Picture 1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-180975" y="4710124"/>
                <a:ext cx="950595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51" name="直線コネクタ 50"/>
              <p:cNvCxnSpPr/>
              <p:nvPr/>
            </p:nvCxnSpPr>
            <p:spPr>
              <a:xfrm>
                <a:off x="-142908" y="4710124"/>
                <a:ext cx="942981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rot="5400000">
                <a:off x="8250887" y="3674091"/>
                <a:ext cx="2071701" cy="19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32097" y="1643050"/>
              <a:ext cx="995985" cy="619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57" name="直線コネクタ 56"/>
          <p:cNvCxnSpPr/>
          <p:nvPr/>
        </p:nvCxnSpPr>
        <p:spPr>
          <a:xfrm rot="5400000">
            <a:off x="4572000" y="3107530"/>
            <a:ext cx="1928827" cy="1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8033" name="Picture 1" descr="\begin{align*}&#10;\textcolor[rgb]{1,0,0}{\Delta S_{f} = -0.1}&#10;  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1882268"/>
            <a:ext cx="1576384" cy="30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正方形/長方形 96"/>
          <p:cNvSpPr/>
          <p:nvPr/>
        </p:nvSpPr>
        <p:spPr>
          <a:xfrm>
            <a:off x="285720" y="2786058"/>
            <a:ext cx="4786346" cy="1285884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208"/>
          <p:cNvGrpSpPr/>
          <p:nvPr/>
        </p:nvGrpSpPr>
        <p:grpSpPr>
          <a:xfrm>
            <a:off x="5280663" y="2928958"/>
            <a:ext cx="3934807" cy="3857628"/>
            <a:chOff x="5500694" y="3286124"/>
            <a:chExt cx="3643338" cy="3571876"/>
          </a:xfrm>
        </p:grpSpPr>
        <p:sp>
          <p:nvSpPr>
            <p:cNvPr id="177" name="正方形/長方形 176"/>
            <p:cNvSpPr/>
            <p:nvPr/>
          </p:nvSpPr>
          <p:spPr>
            <a:xfrm>
              <a:off x="5500694" y="3286124"/>
              <a:ext cx="3429024" cy="3571876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72132" y="3357562"/>
              <a:ext cx="2796905" cy="337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9" name="直線矢印コネクタ 178"/>
            <p:cNvCxnSpPr>
              <a:stCxn id="180" idx="2"/>
            </p:cNvCxnSpPr>
            <p:nvPr/>
          </p:nvCxnSpPr>
          <p:spPr>
            <a:xfrm rot="5400000">
              <a:off x="7977491" y="4031983"/>
              <a:ext cx="357963" cy="453755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テキスト ボックス 179"/>
            <p:cNvSpPr txBox="1"/>
            <p:nvPr/>
          </p:nvSpPr>
          <p:spPr>
            <a:xfrm>
              <a:off x="7622668" y="3794901"/>
              <a:ext cx="1521364" cy="28497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kumimoji="1" lang="en-US" altLang="ja-JP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referred region</a:t>
              </a:r>
              <a:endParaRPr kumimoji="1" lang="ja-JP" alt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4" name="Picture 5" descr="\begin{align*}&#10;  \textcolor[rgb]{1,0,0}{V_{CKM}^{like \dagger}} \tilde{m}^2_{\bf 10} \textcolor[rgb]{1,0,0}{V_{CKM}^{like}} \simeq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59162"/>
            <a:ext cx="2193989" cy="333185"/>
          </a:xfrm>
          <a:prstGeom prst="rect">
            <a:avLst/>
          </a:prstGeom>
          <a:noFill/>
        </p:spPr>
      </p:pic>
      <p:pic>
        <p:nvPicPr>
          <p:cNvPr id="185" name="Picture 6" descr="\begin{align*}&#10;  \Delta m^2 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06" y="2998217"/>
            <a:ext cx="560070" cy="246697"/>
          </a:xfrm>
          <a:prstGeom prst="rect">
            <a:avLst/>
          </a:prstGeom>
          <a:noFill/>
        </p:spPr>
      </p:pic>
      <p:pic>
        <p:nvPicPr>
          <p:cNvPr id="186" name="Picture 17" descr="\begin{align*}&#10;  \begin{pmatrix}&#10;  ~~~~&amp;&amp;\\&#10;  &amp;~~~~&amp;\\&#10;  &amp;&amp;~~~~&#10;  \end{pmatrix}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928934"/>
            <a:ext cx="1500198" cy="928694"/>
          </a:xfrm>
          <a:prstGeom prst="rect">
            <a:avLst/>
          </a:prstGeom>
          <a:noFill/>
        </p:spPr>
      </p:pic>
      <p:pic>
        <p:nvPicPr>
          <p:cNvPr id="187" name="Picture 7" descr="\begin{align*}&#10;  *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928934"/>
            <a:ext cx="152400" cy="171450"/>
          </a:xfrm>
          <a:prstGeom prst="rect">
            <a:avLst/>
          </a:prstGeom>
          <a:noFill/>
        </p:spPr>
      </p:pic>
      <p:pic>
        <p:nvPicPr>
          <p:cNvPr id="188" name="Picture 7" descr="\begin{align*}&#10;  *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257550"/>
            <a:ext cx="152400" cy="171450"/>
          </a:xfrm>
          <a:prstGeom prst="rect">
            <a:avLst/>
          </a:prstGeom>
          <a:noFill/>
        </p:spPr>
      </p:pic>
      <p:pic>
        <p:nvPicPr>
          <p:cNvPr id="189" name="Picture 7" descr="\begin{align*}&#10;  *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828922"/>
            <a:ext cx="152400" cy="171450"/>
          </a:xfrm>
          <a:prstGeom prst="rect">
            <a:avLst/>
          </a:prstGeom>
          <a:noFill/>
        </p:spPr>
      </p:pic>
      <p:pic>
        <p:nvPicPr>
          <p:cNvPr id="190" name="Picture 8" descr="\begin{align*}&#10;  \textcolor[rgb]{1,0,0}{\lambda^2}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8113" y="3539493"/>
            <a:ext cx="246697" cy="246697"/>
          </a:xfrm>
          <a:prstGeom prst="rect">
            <a:avLst/>
          </a:prstGeom>
          <a:noFill/>
        </p:spPr>
      </p:pic>
      <p:pic>
        <p:nvPicPr>
          <p:cNvPr id="191" name="Picture 8" descr="\begin{align*}&#10;  \textcolor[rgb]{1,0,0}{\lambda^2}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3214686"/>
            <a:ext cx="246697" cy="246697"/>
          </a:xfrm>
          <a:prstGeom prst="rect">
            <a:avLst/>
          </a:prstGeom>
          <a:noFill/>
        </p:spPr>
      </p:pic>
      <p:pic>
        <p:nvPicPr>
          <p:cNvPr id="192" name="Picture 9" descr="\begin{align*}&#10;  \textcolor[rgb]{1,0,0}{\lambda^3}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3539493"/>
            <a:ext cx="246697" cy="246697"/>
          </a:xfrm>
          <a:prstGeom prst="rect">
            <a:avLst/>
          </a:prstGeom>
          <a:noFill/>
        </p:spPr>
      </p:pic>
      <p:pic>
        <p:nvPicPr>
          <p:cNvPr id="193" name="Picture 9" descr="\begin{align*}&#10;  \textcolor[rgb]{1,0,0}{\lambda^3}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2857496"/>
            <a:ext cx="246697" cy="246697"/>
          </a:xfrm>
          <a:prstGeom prst="rect">
            <a:avLst/>
          </a:prstGeom>
          <a:noFill/>
        </p:spPr>
      </p:pic>
      <p:pic>
        <p:nvPicPr>
          <p:cNvPr id="194" name="Picture 10" descr="\begin{align*}&#10;  \textcolor[rgb]{1,0,0}{\lambda^5}&#10;\end{align*}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3182303"/>
            <a:ext cx="246697" cy="246697"/>
          </a:xfrm>
          <a:prstGeom prst="rect">
            <a:avLst/>
          </a:prstGeom>
          <a:noFill/>
        </p:spPr>
      </p:pic>
      <p:pic>
        <p:nvPicPr>
          <p:cNvPr id="195" name="Picture 10" descr="\begin{align*}&#10;  \textcolor[rgb]{1,0,0}{\lambda^5}&#10;\end{align*}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2857496"/>
            <a:ext cx="246697" cy="246697"/>
          </a:xfrm>
          <a:prstGeom prst="rect">
            <a:avLst/>
          </a:prstGeom>
          <a:noFill/>
        </p:spPr>
      </p:pic>
      <p:pic>
        <p:nvPicPr>
          <p:cNvPr id="196" name="Picture 2" descr="\begin{align*}&#10;  q,u_R^c,e_R^c&#10;\end{align*}&#10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3571876"/>
            <a:ext cx="928684" cy="247649"/>
          </a:xfrm>
          <a:prstGeom prst="rect">
            <a:avLst/>
          </a:prstGeom>
          <a:noFill/>
        </p:spPr>
      </p:pic>
      <p:sp>
        <p:nvSpPr>
          <p:cNvPr id="197" name="角丸四角形吹き出し 196"/>
          <p:cNvSpPr/>
          <p:nvPr/>
        </p:nvSpPr>
        <p:spPr>
          <a:xfrm>
            <a:off x="785786" y="3500438"/>
            <a:ext cx="1214446" cy="428628"/>
          </a:xfrm>
          <a:prstGeom prst="wedgeRoundRectCallout">
            <a:avLst>
              <a:gd name="adj1" fmla="val -6146"/>
              <a:gd name="adj2" fmla="val -804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5500694" y="2559626"/>
            <a:ext cx="3354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Endo, Mishima, Yamaguchi ‘05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212" name="円/楕円 211"/>
          <p:cNvSpPr/>
          <p:nvPr/>
        </p:nvSpPr>
        <p:spPr>
          <a:xfrm>
            <a:off x="714348" y="3500438"/>
            <a:ext cx="428628" cy="42862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タイトル 1"/>
          <p:cNvSpPr>
            <a:spLocks noGrp="1"/>
          </p:cNvSpPr>
          <p:nvPr>
            <p:ph type="title"/>
          </p:nvPr>
        </p:nvSpPr>
        <p:spPr>
          <a:xfrm>
            <a:off x="842994" y="-2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mSUGRA 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vs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 Modified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Univ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357158" y="1428736"/>
            <a:ext cx="6429420" cy="857256"/>
          </a:xfrm>
          <a:prstGeom prst="rect">
            <a:avLst/>
          </a:prstGeom>
          <a:solidFill>
            <a:srgbClr val="CC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3" name="Picture 4" descr="\begin{align*}&#10; (m^2_{\tilde d_R})_{ij} \simeq (U_{MNS}^*)_{ik} (U_{MNS})_{jk} \frac{Y_{\nu_k}^2}{(4\pi)^2}(3m_0^2+A_0^2) \log \frac{\Lambda^2}{M^2_{H^C}}&#10;\end{align*}&#10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5" y="1500174"/>
            <a:ext cx="6146299" cy="642943"/>
          </a:xfrm>
          <a:prstGeom prst="rect">
            <a:avLst/>
          </a:prstGeom>
          <a:noFill/>
        </p:spPr>
      </p:pic>
      <p:sp>
        <p:nvSpPr>
          <p:cNvPr id="95" name="テキスト ボックス 94"/>
          <p:cNvSpPr txBox="1"/>
          <p:nvPr/>
        </p:nvSpPr>
        <p:spPr>
          <a:xfrm>
            <a:off x="285720" y="1000108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mSUGRA:</a:t>
            </a:r>
            <a:endParaRPr kumimoji="1" lang="ja-JP" altLang="en-US" sz="2400" b="1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85720" y="2395831"/>
            <a:ext cx="303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Modified Universality</a:t>
            </a:r>
            <a:r>
              <a:rPr kumimoji="1" lang="en-US" altLang="ja-JP" sz="2400" b="1" dirty="0" smtClean="0"/>
              <a:t>:</a:t>
            </a:r>
            <a:endParaRPr kumimoji="1" lang="ja-JP" altLang="en-US" sz="2400" b="1" dirty="0"/>
          </a:p>
        </p:txBody>
      </p:sp>
      <p:cxnSp>
        <p:nvCxnSpPr>
          <p:cNvPr id="99" name="直線コネクタ 98"/>
          <p:cNvCxnSpPr/>
          <p:nvPr/>
        </p:nvCxnSpPr>
        <p:spPr>
          <a:xfrm>
            <a:off x="785786" y="2071678"/>
            <a:ext cx="28575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 flipV="1">
            <a:off x="4286248" y="5143512"/>
            <a:ext cx="1357322" cy="2143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785786" y="4786322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Left-handed down squark </a:t>
            </a:r>
            <a:r>
              <a:rPr lang="ja-JP" altLang="en-US" sz="2400" dirty="0" smtClean="0"/>
              <a:t>の </a:t>
            </a:r>
            <a:r>
              <a:rPr lang="en-US" altLang="ja-JP" sz="2400" dirty="0" smtClean="0"/>
              <a:t>flavor mixing </a:t>
            </a:r>
            <a:r>
              <a:rPr lang="ja-JP" altLang="en-US" sz="2400" dirty="0" smtClean="0"/>
              <a:t>を示唆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Introduction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1071546"/>
            <a:ext cx="700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B050"/>
                </a:solidFill>
              </a:rPr>
              <a:t>標準模型を越える物理として超対称性は有力である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.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10" y="164305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000" dirty="0" smtClean="0"/>
              <a:t> ゲージ結合定数の統一</a:t>
            </a:r>
            <a:endParaRPr lang="en-US" altLang="ja-JP" sz="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2910" y="2022265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</a:t>
            </a:r>
            <a:r>
              <a:rPr lang="ja-JP" altLang="en-US" sz="2000" dirty="0" smtClean="0"/>
              <a:t>ダークマター候補の存在</a:t>
            </a:r>
            <a:endParaRPr kumimoji="1" lang="en-US" altLang="ja-JP" sz="2400" b="1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2910" y="2512448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b="1" dirty="0" smtClean="0"/>
              <a:t> </a:t>
            </a:r>
            <a:r>
              <a:rPr kumimoji="1" lang="ja-JP" altLang="en-US" sz="2400" b="1" dirty="0" smtClean="0"/>
              <a:t>ゲージ階層性問題の解決</a:t>
            </a:r>
            <a:endParaRPr lang="en-US" altLang="ja-JP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2994" y="-2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mSUGRA 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vs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 Modified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Univ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3" name="グループ化 19"/>
          <p:cNvGrpSpPr/>
          <p:nvPr/>
        </p:nvGrpSpPr>
        <p:grpSpPr>
          <a:xfrm>
            <a:off x="1000100" y="1654766"/>
            <a:ext cx="6713668" cy="1774234"/>
            <a:chOff x="-180975" y="2560382"/>
            <a:chExt cx="9505950" cy="2511692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38113" y="2560382"/>
              <a:ext cx="9420227" cy="218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80975" y="4710124"/>
              <a:ext cx="95059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直線コネクタ 5"/>
            <p:cNvCxnSpPr/>
            <p:nvPr/>
          </p:nvCxnSpPr>
          <p:spPr>
            <a:xfrm>
              <a:off x="-142908" y="4710124"/>
              <a:ext cx="942981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rot="5400000">
              <a:off x="8250887" y="3674091"/>
              <a:ext cx="2071701" cy="19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19"/>
          <p:cNvGrpSpPr/>
          <p:nvPr/>
        </p:nvGrpSpPr>
        <p:grpSpPr>
          <a:xfrm>
            <a:off x="1000100" y="4440848"/>
            <a:ext cx="6713668" cy="1774234"/>
            <a:chOff x="-180975" y="2560382"/>
            <a:chExt cx="9505950" cy="2511692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38113" y="2560382"/>
              <a:ext cx="9420227" cy="218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80975" y="4710124"/>
              <a:ext cx="95059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直線コネクタ 10"/>
            <p:cNvCxnSpPr/>
            <p:nvPr/>
          </p:nvCxnSpPr>
          <p:spPr>
            <a:xfrm>
              <a:off x="-142908" y="4710124"/>
              <a:ext cx="942981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>
              <a:off x="8250887" y="3674091"/>
              <a:ext cx="2071701" cy="19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/>
          <p:cNvSpPr txBox="1"/>
          <p:nvPr/>
        </p:nvSpPr>
        <p:spPr>
          <a:xfrm>
            <a:off x="1008278" y="1193101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mSUGRA: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rot="5400000">
            <a:off x="4608513" y="2107397"/>
            <a:ext cx="927900" cy="794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5214545" y="2857099"/>
            <a:ext cx="714380" cy="794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000100" y="3967467"/>
            <a:ext cx="303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Modified Universality: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rot="5400000">
            <a:off x="4286645" y="5214553"/>
            <a:ext cx="1571636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939784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Really Non-universal ?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42" y="928670"/>
            <a:ext cx="7786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From “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The # of b-jets distribution</a:t>
            </a:r>
            <a:r>
              <a:rPr kumimoji="1" lang="en-US" altLang="ja-JP" sz="2000" dirty="0" smtClean="0"/>
              <a:t>” and “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The highest </a:t>
            </a:r>
            <a:r>
              <a:rPr kumimoji="1" lang="en-US" altLang="ja-JP" sz="2000" b="1" dirty="0" err="1" smtClean="0">
                <a:solidFill>
                  <a:srgbClr val="0000FF"/>
                </a:solidFill>
              </a:rPr>
              <a:t>pT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 distribution</a:t>
            </a:r>
            <a:r>
              <a:rPr kumimoji="1" lang="en-US" altLang="ja-JP" sz="2000" dirty="0" smtClean="0"/>
              <a:t>”,</a:t>
            </a:r>
          </a:p>
          <a:p>
            <a:r>
              <a:rPr lang="en-US" altLang="ja-JP" sz="2000" dirty="0" smtClean="0"/>
              <a:t>we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could demonstrate to distinguish </a:t>
            </a:r>
            <a:r>
              <a:rPr lang="en-US" altLang="ja-JP" sz="2000" dirty="0" smtClean="0"/>
              <a:t>our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Non-universal</a:t>
            </a:r>
            <a:r>
              <a:rPr lang="en-US" altLang="ja-JP" sz="2000" dirty="0" smtClean="0"/>
              <a:t> scenario from several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Universal</a:t>
            </a:r>
            <a:r>
              <a:rPr lang="en-US" altLang="ja-JP" sz="2000" dirty="0" smtClean="0"/>
              <a:t> model points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even in 1 fb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-1</a:t>
            </a:r>
            <a:r>
              <a:rPr lang="en-US" altLang="ja-JP" sz="2000" dirty="0" smtClean="0"/>
              <a:t> at the LHC !! 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939784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Really Non-universal ?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2942" y="928670"/>
            <a:ext cx="7786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From “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The # of b-jets distribution</a:t>
            </a:r>
            <a:r>
              <a:rPr kumimoji="1" lang="en-US" altLang="ja-JP" sz="2000" dirty="0" smtClean="0"/>
              <a:t>” and “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The highest </a:t>
            </a:r>
            <a:r>
              <a:rPr kumimoji="1" lang="en-US" altLang="ja-JP" sz="2000" b="1" dirty="0" err="1" smtClean="0">
                <a:solidFill>
                  <a:srgbClr val="0000FF"/>
                </a:solidFill>
              </a:rPr>
              <a:t>pT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 distribution</a:t>
            </a:r>
            <a:r>
              <a:rPr kumimoji="1" lang="en-US" altLang="ja-JP" sz="2000" dirty="0" smtClean="0"/>
              <a:t>”,</a:t>
            </a:r>
          </a:p>
          <a:p>
            <a:r>
              <a:rPr lang="en-US" altLang="ja-JP" sz="2000" dirty="0" smtClean="0"/>
              <a:t>we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could demonstrate to distinguish </a:t>
            </a:r>
            <a:r>
              <a:rPr lang="en-US" altLang="ja-JP" sz="2000" dirty="0" smtClean="0"/>
              <a:t>our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Non-universal</a:t>
            </a:r>
            <a:r>
              <a:rPr lang="en-US" altLang="ja-JP" sz="2000" dirty="0" smtClean="0"/>
              <a:t> scenario from several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Universal</a:t>
            </a:r>
            <a:r>
              <a:rPr lang="en-US" altLang="ja-JP" sz="2000" dirty="0" smtClean="0"/>
              <a:t> model points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even in 1 fb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-1</a:t>
            </a:r>
            <a:r>
              <a:rPr lang="en-US" altLang="ja-JP" sz="2000" dirty="0" smtClean="0"/>
              <a:t> at the LHC !! </a:t>
            </a:r>
            <a:endParaRPr kumimoji="1" lang="ja-JP" altLang="en-US" sz="2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28694" y="2097937"/>
            <a:ext cx="771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a typeface="HGP創英角ﾎﾟｯﾌﾟ体" pitchFamily="50" charset="-128"/>
              </a:rPr>
              <a:t>But, </a:t>
            </a:r>
            <a:r>
              <a:rPr lang="en-US" altLang="ja-JP" sz="2400" dirty="0" smtClean="0">
                <a:ea typeface="HGP創英角ﾎﾟｯﾌﾟ体" pitchFamily="50" charset="-128"/>
              </a:rPr>
              <a:t>were</a:t>
            </a:r>
            <a:r>
              <a:rPr kumimoji="1" lang="en-US" altLang="ja-JP" sz="2400" dirty="0" smtClean="0">
                <a:ea typeface="HGP創英角ﾎﾟｯﾌﾟ体" pitchFamily="50" charset="-128"/>
              </a:rPr>
              <a:t> we really able to </a:t>
            </a:r>
            <a:r>
              <a:rPr lang="en-US" altLang="ja-JP" sz="2400" dirty="0" smtClean="0">
                <a:ea typeface="HGP創英角ﾎﾟｯﾌﾟ体" pitchFamily="50" charset="-128"/>
              </a:rPr>
              <a:t>say </a:t>
            </a:r>
            <a:r>
              <a:rPr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“We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confirmed our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non-universal scenario in the LHC simulation”</a:t>
            </a:r>
            <a:r>
              <a:rPr kumimoji="1" lang="en-US" altLang="ja-JP" sz="2400" dirty="0" smtClean="0">
                <a:latin typeface="HGP創英角ﾎﾟｯﾌﾟ体" pitchFamily="50" charset="-128"/>
                <a:ea typeface="HGP創英角ﾎﾟｯﾌﾟ体" pitchFamily="50" charset="-128"/>
              </a:rPr>
              <a:t>?</a:t>
            </a:r>
            <a:endParaRPr kumimoji="1" lang="ja-JP" altLang="en-US" sz="2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939784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Really Non-universal ?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42" y="928670"/>
            <a:ext cx="7786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From “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The # of b-jets distribution</a:t>
            </a:r>
            <a:r>
              <a:rPr kumimoji="1" lang="en-US" altLang="ja-JP" sz="2000" dirty="0" smtClean="0"/>
              <a:t>” and “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The highest </a:t>
            </a:r>
            <a:r>
              <a:rPr kumimoji="1" lang="en-US" altLang="ja-JP" sz="2000" b="1" dirty="0" err="1" smtClean="0">
                <a:solidFill>
                  <a:srgbClr val="0000FF"/>
                </a:solidFill>
              </a:rPr>
              <a:t>pT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 distribution</a:t>
            </a:r>
            <a:r>
              <a:rPr kumimoji="1" lang="en-US" altLang="ja-JP" sz="2000" dirty="0" smtClean="0"/>
              <a:t>”,</a:t>
            </a:r>
          </a:p>
          <a:p>
            <a:r>
              <a:rPr lang="en-US" altLang="ja-JP" sz="2000" dirty="0" smtClean="0"/>
              <a:t>we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could demonstrate to distinguish </a:t>
            </a:r>
            <a:r>
              <a:rPr lang="en-US" altLang="ja-JP" sz="2000" dirty="0" smtClean="0"/>
              <a:t>our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Non-universal</a:t>
            </a:r>
            <a:r>
              <a:rPr lang="en-US" altLang="ja-JP" sz="2000" dirty="0" smtClean="0"/>
              <a:t> scenario from several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Universal</a:t>
            </a:r>
            <a:r>
              <a:rPr lang="en-US" altLang="ja-JP" sz="2000" dirty="0" smtClean="0"/>
              <a:t> model points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even in 1 fb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-1</a:t>
            </a:r>
            <a:r>
              <a:rPr lang="en-US" altLang="ja-JP" sz="2000" dirty="0" smtClean="0"/>
              <a:t> at the LHC !! </a:t>
            </a:r>
            <a:endParaRPr kumimoji="1" lang="ja-JP" altLang="en-US" sz="2000" dirty="0"/>
          </a:p>
        </p:txBody>
      </p:sp>
      <p:sp>
        <p:nvSpPr>
          <p:cNvPr id="30" name="正方形/長方形 29"/>
          <p:cNvSpPr/>
          <p:nvPr/>
        </p:nvSpPr>
        <p:spPr>
          <a:xfrm>
            <a:off x="6429388" y="3678959"/>
            <a:ext cx="2214578" cy="1071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28573"/>
            <a:ext cx="1928826" cy="161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テキスト ボックス 32"/>
          <p:cNvSpPr txBox="1"/>
          <p:nvPr/>
        </p:nvSpPr>
        <p:spPr>
          <a:xfrm>
            <a:off x="1285852" y="3471449"/>
            <a:ext cx="15590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highest </a:t>
            </a:r>
            <a:r>
              <a:rPr kumimoji="1" lang="en-US" altLang="ja-JP" dirty="0" err="1" smtClean="0"/>
              <a:t>pT</a:t>
            </a:r>
            <a:endParaRPr kumimoji="1" lang="ja-JP" altLang="en-US" dirty="0"/>
          </a:p>
        </p:txBody>
      </p:sp>
      <p:sp>
        <p:nvSpPr>
          <p:cNvPr id="34" name="右矢印 33"/>
          <p:cNvSpPr/>
          <p:nvPr/>
        </p:nvSpPr>
        <p:spPr>
          <a:xfrm>
            <a:off x="2214546" y="3971515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28926" y="3527356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and 2</a:t>
            </a:r>
            <a:r>
              <a:rPr lang="en-US" altLang="ja-JP" sz="2000" baseline="30000" dirty="0" smtClean="0"/>
              <a:t>nd</a:t>
            </a:r>
            <a:r>
              <a:rPr lang="en-US" altLang="ja-JP" sz="2000" dirty="0" smtClean="0"/>
              <a:t> generation squarks are much heavier than gluino</a:t>
            </a:r>
            <a:endParaRPr kumimoji="1" lang="ja-JP" altLang="en-US" sz="2000" dirty="0"/>
          </a:p>
        </p:txBody>
      </p:sp>
      <p:sp>
        <p:nvSpPr>
          <p:cNvPr id="36" name="右矢印 35"/>
          <p:cNvSpPr/>
          <p:nvPr/>
        </p:nvSpPr>
        <p:spPr>
          <a:xfrm>
            <a:off x="5790453" y="406921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Picture 1" descr="\begin{align*}&#10;  m_0 \gg m_{1/2}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346097"/>
            <a:ext cx="1643074" cy="332994"/>
          </a:xfrm>
          <a:prstGeom prst="rect">
            <a:avLst/>
          </a:prstGeom>
          <a:noFill/>
        </p:spPr>
      </p:pic>
      <p:sp>
        <p:nvSpPr>
          <p:cNvPr id="38" name="テキスト ボックス 37"/>
          <p:cNvSpPr txBox="1"/>
          <p:nvPr/>
        </p:nvSpPr>
        <p:spPr>
          <a:xfrm>
            <a:off x="6500826" y="3750397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</a:t>
            </a:r>
            <a:r>
              <a:rPr kumimoji="1" lang="en-US" altLang="ja-JP" sz="2000" dirty="0" smtClean="0"/>
              <a:t>ossible if we take</a:t>
            </a:r>
            <a:endParaRPr kumimoji="1" lang="ja-JP" altLang="en-US" sz="2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782471" y="3036017"/>
            <a:ext cx="3361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--- </a:t>
            </a:r>
            <a:r>
              <a:rPr lang="en-US" altLang="ja-JP" sz="2400" b="1" dirty="0" smtClean="0"/>
              <a:t>I</a:t>
            </a:r>
            <a:r>
              <a:rPr kumimoji="1" lang="en-US" altLang="ja-JP" sz="2400" b="1" dirty="0" smtClean="0"/>
              <a:t>n Universal scenario</a:t>
            </a:r>
            <a:r>
              <a:rPr kumimoji="1" lang="en-US" altLang="ja-JP" dirty="0" smtClean="0"/>
              <a:t> ---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28694" y="2097937"/>
            <a:ext cx="771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a typeface="HGP創英角ﾎﾟｯﾌﾟ体" pitchFamily="50" charset="-128"/>
              </a:rPr>
              <a:t>But, </a:t>
            </a:r>
            <a:r>
              <a:rPr lang="en-US" altLang="ja-JP" sz="2400" dirty="0" smtClean="0">
                <a:ea typeface="HGP創英角ﾎﾟｯﾌﾟ体" pitchFamily="50" charset="-128"/>
              </a:rPr>
              <a:t>were</a:t>
            </a:r>
            <a:r>
              <a:rPr kumimoji="1" lang="en-US" altLang="ja-JP" sz="2400" dirty="0" smtClean="0">
                <a:ea typeface="HGP創英角ﾎﾟｯﾌﾟ体" pitchFamily="50" charset="-128"/>
              </a:rPr>
              <a:t> we really able to </a:t>
            </a:r>
            <a:r>
              <a:rPr lang="en-US" altLang="ja-JP" sz="2400" dirty="0" smtClean="0">
                <a:ea typeface="HGP創英角ﾎﾟｯﾌﾟ体" pitchFamily="50" charset="-128"/>
              </a:rPr>
              <a:t>say </a:t>
            </a:r>
            <a:r>
              <a:rPr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“We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confirmed our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non-universal scenario in the LHC simulation”</a:t>
            </a:r>
            <a:r>
              <a:rPr kumimoji="1" lang="en-US" altLang="ja-JP" sz="2400" dirty="0" smtClean="0">
                <a:latin typeface="HGP創英角ﾎﾟｯﾌﾟ体" pitchFamily="50" charset="-128"/>
                <a:ea typeface="HGP創英角ﾎﾟｯﾌﾟ体" pitchFamily="50" charset="-128"/>
              </a:rPr>
              <a:t>?</a:t>
            </a:r>
            <a:endParaRPr kumimoji="1" lang="ja-JP" altLang="en-US" sz="2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6429388" y="5207999"/>
            <a:ext cx="2428892" cy="1428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429388" y="3678959"/>
            <a:ext cx="2214578" cy="1071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939784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Really Non-universal ?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42" y="928670"/>
            <a:ext cx="7786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From “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The # of b-jets distribution</a:t>
            </a:r>
            <a:r>
              <a:rPr kumimoji="1" lang="en-US" altLang="ja-JP" sz="2000" dirty="0" smtClean="0"/>
              <a:t>” and “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The highest </a:t>
            </a:r>
            <a:r>
              <a:rPr kumimoji="1" lang="en-US" altLang="ja-JP" sz="2000" b="1" dirty="0" err="1" smtClean="0">
                <a:solidFill>
                  <a:srgbClr val="0000FF"/>
                </a:solidFill>
              </a:rPr>
              <a:t>pT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 distribution</a:t>
            </a:r>
            <a:r>
              <a:rPr kumimoji="1" lang="en-US" altLang="ja-JP" sz="2000" dirty="0" smtClean="0"/>
              <a:t>”,</a:t>
            </a:r>
          </a:p>
          <a:p>
            <a:r>
              <a:rPr lang="en-US" altLang="ja-JP" sz="2000" dirty="0" smtClean="0"/>
              <a:t>we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could demonstrate to distinguish </a:t>
            </a:r>
            <a:r>
              <a:rPr lang="en-US" altLang="ja-JP" sz="2000" dirty="0" smtClean="0"/>
              <a:t>our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Non-universal</a:t>
            </a:r>
            <a:r>
              <a:rPr lang="en-US" altLang="ja-JP" sz="2000" dirty="0" smtClean="0"/>
              <a:t> scenario from several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Universal</a:t>
            </a:r>
            <a:r>
              <a:rPr lang="en-US" altLang="ja-JP" sz="2000" dirty="0" smtClean="0"/>
              <a:t> model points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even in 1 fb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-1</a:t>
            </a:r>
            <a:r>
              <a:rPr lang="en-US" altLang="ja-JP" sz="2000" dirty="0" smtClean="0"/>
              <a:t> at the LHC !! </a:t>
            </a:r>
            <a:endParaRPr kumimoji="1" lang="ja-JP" altLang="en-US" sz="20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107719"/>
            <a:ext cx="1857388" cy="160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28573"/>
            <a:ext cx="1928826" cy="161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テキスト ボックス 15"/>
          <p:cNvSpPr txBox="1"/>
          <p:nvPr/>
        </p:nvSpPr>
        <p:spPr>
          <a:xfrm>
            <a:off x="1285852" y="3471449"/>
            <a:ext cx="15590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highest </a:t>
            </a:r>
            <a:r>
              <a:rPr kumimoji="1" lang="en-US" altLang="ja-JP" dirty="0" err="1" smtClean="0"/>
              <a:t>pT</a:t>
            </a:r>
            <a:endParaRPr kumimoji="1" lang="ja-JP" altLang="en-US" dirty="0"/>
          </a:p>
        </p:txBody>
      </p:sp>
      <p:sp>
        <p:nvSpPr>
          <p:cNvPr id="17" name="右矢印 16"/>
          <p:cNvSpPr/>
          <p:nvPr/>
        </p:nvSpPr>
        <p:spPr>
          <a:xfrm>
            <a:off x="2214546" y="3971515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28926" y="3527356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and 2</a:t>
            </a:r>
            <a:r>
              <a:rPr lang="en-US" altLang="ja-JP" sz="2000" baseline="30000" dirty="0" smtClean="0"/>
              <a:t>nd</a:t>
            </a:r>
            <a:r>
              <a:rPr lang="en-US" altLang="ja-JP" sz="2000" dirty="0" smtClean="0"/>
              <a:t> generation squarks are much heavier than gluino</a:t>
            </a:r>
            <a:endParaRPr kumimoji="1" lang="ja-JP" altLang="en-US" sz="2000" dirty="0"/>
          </a:p>
        </p:txBody>
      </p:sp>
      <p:sp>
        <p:nvSpPr>
          <p:cNvPr id="19" name="右矢印 18"/>
          <p:cNvSpPr/>
          <p:nvPr/>
        </p:nvSpPr>
        <p:spPr>
          <a:xfrm>
            <a:off x="5790453" y="406921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21" name="Picture 1" descr="\begin{align*}&#10;  m_0 \gg m_{1/2}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346097"/>
            <a:ext cx="1643074" cy="332994"/>
          </a:xfrm>
          <a:prstGeom prst="rect">
            <a:avLst/>
          </a:prstGeom>
          <a:noFill/>
        </p:spPr>
      </p:pic>
      <p:sp>
        <p:nvSpPr>
          <p:cNvPr id="21" name="テキスト ボックス 20"/>
          <p:cNvSpPr txBox="1"/>
          <p:nvPr/>
        </p:nvSpPr>
        <p:spPr>
          <a:xfrm>
            <a:off x="1357290" y="5250595"/>
            <a:ext cx="15283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# of </a:t>
            </a:r>
            <a:r>
              <a:rPr kumimoji="1" lang="en-US" altLang="ja-JP" i="1" dirty="0" smtClean="0"/>
              <a:t>b</a:t>
            </a:r>
            <a:r>
              <a:rPr kumimoji="1" lang="en-US" altLang="ja-JP" dirty="0" smtClean="0"/>
              <a:t>-jets</a:t>
            </a:r>
            <a:endParaRPr kumimoji="1" lang="ja-JP" altLang="en-US" dirty="0"/>
          </a:p>
        </p:txBody>
      </p:sp>
      <p:sp>
        <p:nvSpPr>
          <p:cNvPr id="22" name="右矢印 21"/>
          <p:cNvSpPr/>
          <p:nvPr/>
        </p:nvSpPr>
        <p:spPr>
          <a:xfrm>
            <a:off x="2214546" y="5857745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28926" y="5320124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squarks that are lighter than gluino are only the 3</a:t>
            </a:r>
            <a:r>
              <a:rPr lang="en-US" altLang="ja-JP" sz="2000" baseline="30000" dirty="0" smtClean="0"/>
              <a:t>rd</a:t>
            </a:r>
            <a:r>
              <a:rPr lang="en-US" altLang="ja-JP" sz="2000" dirty="0" smtClean="0"/>
              <a:t> generation squarks </a:t>
            </a:r>
            <a:endParaRPr kumimoji="1" lang="ja-JP" altLang="en-US" sz="2000" dirty="0"/>
          </a:p>
        </p:txBody>
      </p:sp>
      <p:sp>
        <p:nvSpPr>
          <p:cNvPr id="24" name="右矢印 23"/>
          <p:cNvSpPr/>
          <p:nvPr/>
        </p:nvSpPr>
        <p:spPr>
          <a:xfrm>
            <a:off x="5790453" y="5812566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00826" y="3750397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</a:t>
            </a:r>
            <a:r>
              <a:rPr kumimoji="1" lang="en-US" altLang="ja-JP" sz="2000" dirty="0" smtClean="0"/>
              <a:t>ossible if we take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33395" y="526958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</a:t>
            </a:r>
            <a:r>
              <a:rPr kumimoji="1" lang="en-US" altLang="ja-JP" sz="2000" dirty="0" smtClean="0"/>
              <a:t>ossible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in large A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 </a:t>
            </a:r>
            <a:endParaRPr kumimoji="1" lang="ja-JP" alt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82471" y="3036017"/>
            <a:ext cx="3361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--- </a:t>
            </a:r>
            <a:r>
              <a:rPr lang="en-US" altLang="ja-JP" sz="2400" b="1" dirty="0" smtClean="0"/>
              <a:t>I</a:t>
            </a:r>
            <a:r>
              <a:rPr kumimoji="1" lang="en-US" altLang="ja-JP" sz="2400" b="1" dirty="0" smtClean="0"/>
              <a:t>n Universal scenario</a:t>
            </a:r>
            <a:r>
              <a:rPr kumimoji="1" lang="en-US" altLang="ja-JP" dirty="0" smtClean="0"/>
              <a:t> ---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429388" y="5734324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O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ne of the stops can be very light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28694" y="2097937"/>
            <a:ext cx="771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a typeface="HGP創英角ﾎﾟｯﾌﾟ体" pitchFamily="50" charset="-128"/>
              </a:rPr>
              <a:t>But, </a:t>
            </a:r>
            <a:r>
              <a:rPr lang="en-US" altLang="ja-JP" sz="2400" dirty="0" smtClean="0">
                <a:ea typeface="HGP創英角ﾎﾟｯﾌﾟ体" pitchFamily="50" charset="-128"/>
              </a:rPr>
              <a:t>were</a:t>
            </a:r>
            <a:r>
              <a:rPr kumimoji="1" lang="en-US" altLang="ja-JP" sz="2400" dirty="0" smtClean="0">
                <a:ea typeface="HGP創英角ﾎﾟｯﾌﾟ体" pitchFamily="50" charset="-128"/>
              </a:rPr>
              <a:t> we really able to </a:t>
            </a:r>
            <a:r>
              <a:rPr lang="en-US" altLang="ja-JP" sz="2400" dirty="0" smtClean="0">
                <a:ea typeface="HGP創英角ﾎﾟｯﾌﾟ体" pitchFamily="50" charset="-128"/>
              </a:rPr>
              <a:t>say </a:t>
            </a:r>
            <a:r>
              <a:rPr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“We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confirmed our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non-universal scenario in the LHC simulation”</a:t>
            </a:r>
            <a:r>
              <a:rPr kumimoji="1" lang="en-US" altLang="ja-JP" sz="2400" dirty="0" smtClean="0">
                <a:latin typeface="HGP創英角ﾎﾟｯﾌﾟ体" pitchFamily="50" charset="-128"/>
                <a:ea typeface="HGP創英角ﾎﾟｯﾌﾟ体" pitchFamily="50" charset="-128"/>
              </a:rPr>
              <a:t>?</a:t>
            </a:r>
            <a:endParaRPr kumimoji="1" lang="ja-JP" altLang="en-US" sz="2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000132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Large |A</a:t>
            </a:r>
            <a:r>
              <a:rPr kumimoji="1" lang="en-US" altLang="ja-JP" b="1" baseline="-250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|, m</a:t>
            </a:r>
            <a:r>
              <a:rPr kumimoji="1" lang="en-US" altLang="ja-JP" b="1" baseline="-250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scenario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3" name="グループ化 46"/>
          <p:cNvGrpSpPr/>
          <p:nvPr/>
        </p:nvGrpSpPr>
        <p:grpSpPr>
          <a:xfrm>
            <a:off x="428596" y="928670"/>
            <a:ext cx="5175987" cy="4071966"/>
            <a:chOff x="1643042" y="785794"/>
            <a:chExt cx="5359577" cy="4216395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285983" y="928670"/>
              <a:ext cx="3952884" cy="3684775"/>
              <a:chOff x="2357422" y="1357298"/>
              <a:chExt cx="3952884" cy="368477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57422" y="1357298"/>
                <a:ext cx="3952884" cy="36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3071802" y="2000240"/>
                <a:ext cx="428628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" name="正方形/長方形 39"/>
            <p:cNvSpPr/>
            <p:nvPr/>
          </p:nvSpPr>
          <p:spPr>
            <a:xfrm rot="5400000">
              <a:off x="500033" y="2500306"/>
              <a:ext cx="3857652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571735" y="4429132"/>
              <a:ext cx="3786214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286247" y="4000504"/>
              <a:ext cx="1714512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3907402" y="2113178"/>
              <a:ext cx="378845" cy="24425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星 5 6"/>
            <p:cNvSpPr/>
            <p:nvPr/>
          </p:nvSpPr>
          <p:spPr>
            <a:xfrm>
              <a:off x="3927332" y="2143116"/>
              <a:ext cx="214314" cy="214314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143239" y="2857496"/>
              <a:ext cx="1122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Point U</a:t>
              </a:r>
              <a:endParaRPr kumimoji="1" lang="ja-JP" altLang="en-US" sz="2400" b="1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rot="5400000" flipH="1" flipV="1">
              <a:off x="3500429" y="2500306"/>
              <a:ext cx="428628" cy="28575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下矢印 10"/>
            <p:cNvSpPr/>
            <p:nvPr/>
          </p:nvSpPr>
          <p:spPr>
            <a:xfrm rot="10800000">
              <a:off x="3143239" y="2071677"/>
              <a:ext cx="357190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グループ化 16"/>
            <p:cNvGrpSpPr/>
            <p:nvPr/>
          </p:nvGrpSpPr>
          <p:grpSpPr>
            <a:xfrm>
              <a:off x="2214545" y="1571612"/>
              <a:ext cx="2143140" cy="428628"/>
              <a:chOff x="4714876" y="5429264"/>
              <a:chExt cx="2143140" cy="428628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4714876" y="5429264"/>
                <a:ext cx="2143140" cy="4286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28" name="Picture 4" descr="\begin{align*}&#10;  {\rm open:}~~\widetilde g \to \widetilde t_1 t&#10;\end{align*}&#10;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57752" y="5500702"/>
                <a:ext cx="1776407" cy="303772"/>
              </a:xfrm>
              <a:prstGeom prst="rect">
                <a:avLst/>
              </a:prstGeom>
              <a:noFill/>
            </p:spPr>
          </p:pic>
        </p:grpSp>
        <p:pic>
          <p:nvPicPr>
            <p:cNvPr id="1029" name="Picture 5" descr="\begin{align*}&#10;  m_h &lt; 114\,{\rm GeV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7685" y="4052657"/>
              <a:ext cx="1576381" cy="209784"/>
            </a:xfrm>
            <a:prstGeom prst="rect">
              <a:avLst/>
            </a:prstGeom>
            <a:noFill/>
          </p:spPr>
        </p:pic>
        <p:sp>
          <p:nvSpPr>
            <p:cNvPr id="22" name="正方形/長方形 21"/>
            <p:cNvSpPr/>
            <p:nvPr/>
          </p:nvSpPr>
          <p:spPr>
            <a:xfrm>
              <a:off x="4807797" y="3000372"/>
              <a:ext cx="1285884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下矢印 22"/>
            <p:cNvSpPr/>
            <p:nvPr/>
          </p:nvSpPr>
          <p:spPr>
            <a:xfrm rot="12317995">
              <a:off x="5998274" y="1229222"/>
              <a:ext cx="338782" cy="36035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45"/>
            <p:cNvGrpSpPr/>
            <p:nvPr/>
          </p:nvGrpSpPr>
          <p:grpSpPr>
            <a:xfrm>
              <a:off x="5502420" y="785794"/>
              <a:ext cx="1500199" cy="370419"/>
              <a:chOff x="5217158" y="1017965"/>
              <a:chExt cx="1928826" cy="500066"/>
            </a:xfrm>
          </p:grpSpPr>
          <p:sp>
            <p:nvSpPr>
              <p:cNvPr id="45" name="正方形/長方形 44"/>
              <p:cNvSpPr/>
              <p:nvPr/>
            </p:nvSpPr>
            <p:spPr>
              <a:xfrm>
                <a:off x="5217158" y="1017965"/>
                <a:ext cx="1928826" cy="50006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30" name="Picture 6" descr="\begin{align*}&#10;  {\rm open:}~\widetilde g \to \widetilde b_1 b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288595" y="1089403"/>
                <a:ext cx="1700239" cy="319201"/>
              </a:xfrm>
              <a:prstGeom prst="rect">
                <a:avLst/>
              </a:prstGeom>
              <a:noFill/>
            </p:spPr>
          </p:pic>
        </p:grpSp>
        <p:pic>
          <p:nvPicPr>
            <p:cNvPr id="1032" name="Picture 8" descr="\begin{align*}&#10;  40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72131" y="4443428"/>
              <a:ext cx="232410" cy="1626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33" name="Picture 9" descr="\begin{align*}&#10;  30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86318" y="4443428"/>
              <a:ext cx="226600" cy="1626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34" name="Picture 10" descr="\begin{align*}&#10;  20&#10;\end{align*}&#10;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71911" y="4443428"/>
              <a:ext cx="220790" cy="1626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35" name="Picture 11" descr="\begin{align*}&#10;  10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21798" y="4443428"/>
              <a:ext cx="214979" cy="1626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36" name="Picture 12" descr="\begin{align*}&#10;  \tan\beta&#10;\end{align*}&#10;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71933" y="4714884"/>
              <a:ext cx="714380" cy="287305"/>
            </a:xfrm>
            <a:prstGeom prst="rect">
              <a:avLst/>
            </a:prstGeom>
            <a:noFill/>
          </p:spPr>
        </p:pic>
        <p:pic>
          <p:nvPicPr>
            <p:cNvPr id="1037" name="Picture 13" descr="\begin{align*}&#10;  0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48875" y="4353885"/>
              <a:ext cx="94298" cy="146685"/>
            </a:xfrm>
            <a:prstGeom prst="rect">
              <a:avLst/>
            </a:prstGeom>
            <a:noFill/>
          </p:spPr>
        </p:pic>
        <p:pic>
          <p:nvPicPr>
            <p:cNvPr id="1038" name="Picture 14" descr="\begin{align*}&#10;  -500&#10;\end{align*}&#10;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71685" y="3643314"/>
              <a:ext cx="471488" cy="146685"/>
            </a:xfrm>
            <a:prstGeom prst="rect">
              <a:avLst/>
            </a:prstGeom>
            <a:noFill/>
          </p:spPr>
        </p:pic>
        <p:pic>
          <p:nvPicPr>
            <p:cNvPr id="1039" name="Picture 15" descr="\begin{align*}&#10;  -1500&#10;\end{align*}&#10;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061672" y="2282183"/>
              <a:ext cx="581501" cy="146685"/>
            </a:xfrm>
            <a:prstGeom prst="rect">
              <a:avLst/>
            </a:prstGeom>
            <a:noFill/>
          </p:spPr>
        </p:pic>
        <p:pic>
          <p:nvPicPr>
            <p:cNvPr id="1040" name="Picture 16" descr="\begin{align*}&#10;  -1000&#10;\end{align*}&#10;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061672" y="2996563"/>
              <a:ext cx="581501" cy="146685"/>
            </a:xfrm>
            <a:prstGeom prst="rect">
              <a:avLst/>
            </a:prstGeom>
            <a:noFill/>
          </p:spPr>
        </p:pic>
        <p:pic>
          <p:nvPicPr>
            <p:cNvPr id="1042" name="Picture 18" descr="\begin{align*}&#10;  -2500&#10;\end{align*}&#10;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061672" y="928670"/>
              <a:ext cx="581501" cy="146685"/>
            </a:xfrm>
            <a:prstGeom prst="rect">
              <a:avLst/>
            </a:prstGeom>
            <a:noFill/>
          </p:spPr>
        </p:pic>
        <p:pic>
          <p:nvPicPr>
            <p:cNvPr id="1043" name="Picture 19" descr="\begin{align*}&#10;  A_0~[\rm GeV]&#10;\end{align*}&#10;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 rot="16200000">
              <a:off x="1191328" y="2451954"/>
              <a:ext cx="1214446" cy="311017"/>
            </a:xfrm>
            <a:prstGeom prst="rect">
              <a:avLst/>
            </a:prstGeom>
            <a:noFill/>
          </p:spPr>
        </p:pic>
      </p:grpSp>
      <p:grpSp>
        <p:nvGrpSpPr>
          <p:cNvPr id="13" name="グループ化 63"/>
          <p:cNvGrpSpPr/>
          <p:nvPr/>
        </p:nvGrpSpPr>
        <p:grpSpPr>
          <a:xfrm>
            <a:off x="6572264" y="1357298"/>
            <a:ext cx="2000264" cy="1828813"/>
            <a:chOff x="5929322" y="2143116"/>
            <a:chExt cx="2500330" cy="2286016"/>
          </a:xfrm>
        </p:grpSpPr>
        <p:sp>
          <p:nvSpPr>
            <p:cNvPr id="60" name="正方形/長方形 59"/>
            <p:cNvSpPr/>
            <p:nvPr/>
          </p:nvSpPr>
          <p:spPr>
            <a:xfrm>
              <a:off x="5929322" y="2143116"/>
              <a:ext cx="2500330" cy="2286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" name="グループ化 55"/>
            <p:cNvGrpSpPr/>
            <p:nvPr/>
          </p:nvGrpSpPr>
          <p:grpSpPr>
            <a:xfrm>
              <a:off x="6143636" y="2790820"/>
              <a:ext cx="2071702" cy="1423997"/>
              <a:chOff x="6429388" y="2643182"/>
              <a:chExt cx="2571736" cy="1643074"/>
            </a:xfrm>
          </p:grpSpPr>
          <p:pic>
            <p:nvPicPr>
              <p:cNvPr id="1045" name="Picture 21" descr="\begin{align*}&#10;  m_{1/2}=270\,{\rm GeV}&#10;\end{align*}&#10;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429388" y="2643182"/>
                <a:ext cx="2095495" cy="312548"/>
              </a:xfrm>
              <a:prstGeom prst="rect">
                <a:avLst/>
              </a:prstGeom>
              <a:noFill/>
            </p:spPr>
          </p:pic>
          <p:pic>
            <p:nvPicPr>
              <p:cNvPr id="1048" name="Picture 24" descr="\begin{align*}&#10;  \tan\beta=20&#10;\end{align*}&#10;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715140" y="3685492"/>
                <a:ext cx="1147758" cy="225889"/>
              </a:xfrm>
              <a:prstGeom prst="rect">
                <a:avLst/>
              </a:prstGeom>
              <a:noFill/>
            </p:spPr>
          </p:pic>
          <p:pic>
            <p:nvPicPr>
              <p:cNvPr id="1050" name="Picture 26" descr="\begin{align*}&#10;  \textcolor[rgb]{1,0,0}{A_0=-1.6\,{\rm TeV}}&#10;\end{align*}&#10;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6553200" y="3105010"/>
                <a:ext cx="2447924" cy="323990"/>
              </a:xfrm>
              <a:prstGeom prst="rect">
                <a:avLst/>
              </a:prstGeom>
              <a:noFill/>
            </p:spPr>
          </p:pic>
          <p:pic>
            <p:nvPicPr>
              <p:cNvPr id="1051" name="Picture 27" descr="\begin{align*}&#10; \rm sing(\mu)=+&#10;\end{align*}&#10;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6715140" y="4028006"/>
                <a:ext cx="1341642" cy="25825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7" name="テキスト ボックス 56"/>
          <p:cNvSpPr txBox="1"/>
          <p:nvPr/>
        </p:nvSpPr>
        <p:spPr>
          <a:xfrm>
            <a:off x="6942833" y="714356"/>
            <a:ext cx="127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Point U :</a:t>
            </a:r>
            <a:endParaRPr kumimoji="1" lang="ja-JP" altLang="en-US" sz="2400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117986" y="1000108"/>
            <a:ext cx="2811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Universal</a:t>
            </a:r>
            <a:r>
              <a:rPr kumimoji="1" lang="en-US" altLang="ja-JP" sz="1600" dirty="0" smtClean="0"/>
              <a:t> in sfermion flavor)</a:t>
            </a:r>
            <a:endParaRPr kumimoji="1" lang="ja-JP" altLang="en-US" sz="1600" dirty="0"/>
          </a:p>
        </p:txBody>
      </p:sp>
      <p:pic>
        <p:nvPicPr>
          <p:cNvPr id="1055" name="Picture 31" descr="\begin{align*}&#10;  \textcolor[rgb]{1,0,0}{m_0 = 1\,\rm TeV}&#10;\end{align*}&#10;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829455" y="1511913"/>
            <a:ext cx="1314445" cy="21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6"/>
          <p:cNvGrpSpPr/>
          <p:nvPr/>
        </p:nvGrpSpPr>
        <p:grpSpPr>
          <a:xfrm>
            <a:off x="428596" y="928670"/>
            <a:ext cx="5175987" cy="4071966"/>
            <a:chOff x="1643042" y="785794"/>
            <a:chExt cx="5359577" cy="4216395"/>
          </a:xfrm>
        </p:grpSpPr>
        <p:grpSp>
          <p:nvGrpSpPr>
            <p:cNvPr id="3" name="グループ化 4"/>
            <p:cNvGrpSpPr/>
            <p:nvPr/>
          </p:nvGrpSpPr>
          <p:grpSpPr>
            <a:xfrm>
              <a:off x="2285983" y="928670"/>
              <a:ext cx="3952884" cy="3684775"/>
              <a:chOff x="2357422" y="1357298"/>
              <a:chExt cx="3952884" cy="368477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57422" y="1357298"/>
                <a:ext cx="3952884" cy="36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3071802" y="2000240"/>
                <a:ext cx="428628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" name="正方形/長方形 39"/>
            <p:cNvSpPr/>
            <p:nvPr/>
          </p:nvSpPr>
          <p:spPr>
            <a:xfrm rot="5400000">
              <a:off x="500033" y="2500306"/>
              <a:ext cx="3857652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571735" y="4429132"/>
              <a:ext cx="3786214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286247" y="4000504"/>
              <a:ext cx="1714512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3907402" y="2113178"/>
              <a:ext cx="378845" cy="24425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星 5 6"/>
            <p:cNvSpPr/>
            <p:nvPr/>
          </p:nvSpPr>
          <p:spPr>
            <a:xfrm>
              <a:off x="3927332" y="2143116"/>
              <a:ext cx="214314" cy="214314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143239" y="2857496"/>
              <a:ext cx="1122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Point U</a:t>
              </a:r>
              <a:endParaRPr kumimoji="1" lang="ja-JP" altLang="en-US" sz="2400" b="1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rot="5400000" flipH="1" flipV="1">
              <a:off x="3500429" y="2500306"/>
              <a:ext cx="428628" cy="28575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下矢印 10"/>
            <p:cNvSpPr/>
            <p:nvPr/>
          </p:nvSpPr>
          <p:spPr>
            <a:xfrm rot="10800000">
              <a:off x="3143239" y="2071677"/>
              <a:ext cx="357190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16"/>
            <p:cNvGrpSpPr/>
            <p:nvPr/>
          </p:nvGrpSpPr>
          <p:grpSpPr>
            <a:xfrm>
              <a:off x="2214545" y="1571612"/>
              <a:ext cx="2143140" cy="428628"/>
              <a:chOff x="4714876" y="5429264"/>
              <a:chExt cx="2143140" cy="428628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4714876" y="5429264"/>
                <a:ext cx="2143140" cy="4286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28" name="Picture 4" descr="\begin{align*}&#10;  {\rm open:}~~\widetilde g \to \widetilde t_1 t&#10;\end{align*}&#10;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57752" y="5500702"/>
                <a:ext cx="1776407" cy="303772"/>
              </a:xfrm>
              <a:prstGeom prst="rect">
                <a:avLst/>
              </a:prstGeom>
              <a:noFill/>
            </p:spPr>
          </p:pic>
        </p:grpSp>
        <p:pic>
          <p:nvPicPr>
            <p:cNvPr id="1029" name="Picture 5" descr="\begin{align*}&#10;  m_h &lt; 114\,{\rm GeV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7685" y="4052657"/>
              <a:ext cx="1576381" cy="209784"/>
            </a:xfrm>
            <a:prstGeom prst="rect">
              <a:avLst/>
            </a:prstGeom>
            <a:noFill/>
          </p:spPr>
        </p:pic>
        <p:sp>
          <p:nvSpPr>
            <p:cNvPr id="22" name="正方形/長方形 21"/>
            <p:cNvSpPr/>
            <p:nvPr/>
          </p:nvSpPr>
          <p:spPr>
            <a:xfrm>
              <a:off x="4807797" y="3000372"/>
              <a:ext cx="1285884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下矢印 22"/>
            <p:cNvSpPr/>
            <p:nvPr/>
          </p:nvSpPr>
          <p:spPr>
            <a:xfrm rot="12317995">
              <a:off x="5998274" y="1229222"/>
              <a:ext cx="338782" cy="36035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グループ化 45"/>
            <p:cNvGrpSpPr/>
            <p:nvPr/>
          </p:nvGrpSpPr>
          <p:grpSpPr>
            <a:xfrm>
              <a:off x="5502420" y="785794"/>
              <a:ext cx="1500199" cy="370419"/>
              <a:chOff x="5217158" y="1017965"/>
              <a:chExt cx="1928826" cy="500066"/>
            </a:xfrm>
          </p:grpSpPr>
          <p:sp>
            <p:nvSpPr>
              <p:cNvPr id="45" name="正方形/長方形 44"/>
              <p:cNvSpPr/>
              <p:nvPr/>
            </p:nvSpPr>
            <p:spPr>
              <a:xfrm>
                <a:off x="5217158" y="1017965"/>
                <a:ext cx="1928826" cy="50006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30" name="Picture 6" descr="\begin{align*}&#10;  {\rm open:}~\widetilde g \to \widetilde b_1 b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288595" y="1089403"/>
                <a:ext cx="1700239" cy="319201"/>
              </a:xfrm>
              <a:prstGeom prst="rect">
                <a:avLst/>
              </a:prstGeom>
              <a:noFill/>
            </p:spPr>
          </p:pic>
        </p:grpSp>
        <p:pic>
          <p:nvPicPr>
            <p:cNvPr id="1032" name="Picture 8" descr="\begin{align*}&#10;  40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72131" y="4443428"/>
              <a:ext cx="232410" cy="1626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33" name="Picture 9" descr="\begin{align*}&#10;  30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86318" y="4443428"/>
              <a:ext cx="226600" cy="1626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34" name="Picture 10" descr="\begin{align*}&#10;  20&#10;\end{align*}&#10;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71911" y="4443428"/>
              <a:ext cx="220790" cy="1626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35" name="Picture 11" descr="\begin{align*}&#10;  10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21798" y="4443428"/>
              <a:ext cx="214979" cy="1626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36" name="Picture 12" descr="\begin{align*}&#10;  \tan\beta&#10;\end{align*}&#10;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71933" y="4714884"/>
              <a:ext cx="714380" cy="287305"/>
            </a:xfrm>
            <a:prstGeom prst="rect">
              <a:avLst/>
            </a:prstGeom>
            <a:noFill/>
          </p:spPr>
        </p:pic>
        <p:pic>
          <p:nvPicPr>
            <p:cNvPr id="1037" name="Picture 13" descr="\begin{align*}&#10;  0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48875" y="4353885"/>
              <a:ext cx="94298" cy="146685"/>
            </a:xfrm>
            <a:prstGeom prst="rect">
              <a:avLst/>
            </a:prstGeom>
            <a:noFill/>
          </p:spPr>
        </p:pic>
        <p:pic>
          <p:nvPicPr>
            <p:cNvPr id="1038" name="Picture 14" descr="\begin{align*}&#10;  -500&#10;\end{align*}&#10;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71685" y="3643314"/>
              <a:ext cx="471488" cy="146685"/>
            </a:xfrm>
            <a:prstGeom prst="rect">
              <a:avLst/>
            </a:prstGeom>
            <a:noFill/>
          </p:spPr>
        </p:pic>
        <p:pic>
          <p:nvPicPr>
            <p:cNvPr id="1039" name="Picture 15" descr="\begin{align*}&#10;  -1500&#10;\end{align*}&#10;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061672" y="2282183"/>
              <a:ext cx="581501" cy="146685"/>
            </a:xfrm>
            <a:prstGeom prst="rect">
              <a:avLst/>
            </a:prstGeom>
            <a:noFill/>
          </p:spPr>
        </p:pic>
        <p:pic>
          <p:nvPicPr>
            <p:cNvPr id="1040" name="Picture 16" descr="\begin{align*}&#10;  -1000&#10;\end{align*}&#10;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061672" y="2996563"/>
              <a:ext cx="581501" cy="146685"/>
            </a:xfrm>
            <a:prstGeom prst="rect">
              <a:avLst/>
            </a:prstGeom>
            <a:noFill/>
          </p:spPr>
        </p:pic>
        <p:pic>
          <p:nvPicPr>
            <p:cNvPr id="1042" name="Picture 18" descr="\begin{align*}&#10;  -2500&#10;\end{align*}&#10;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061672" y="928670"/>
              <a:ext cx="581501" cy="146685"/>
            </a:xfrm>
            <a:prstGeom prst="rect">
              <a:avLst/>
            </a:prstGeom>
            <a:noFill/>
          </p:spPr>
        </p:pic>
        <p:pic>
          <p:nvPicPr>
            <p:cNvPr id="1043" name="Picture 19" descr="\begin{align*}&#10;  A_0~[\rm GeV]&#10;\end{align*}&#10;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 rot="16200000">
              <a:off x="1191328" y="2451954"/>
              <a:ext cx="1214446" cy="311017"/>
            </a:xfrm>
            <a:prstGeom prst="rect">
              <a:avLst/>
            </a:prstGeom>
            <a:noFill/>
          </p:spPr>
        </p:pic>
      </p:grpSp>
      <p:sp>
        <p:nvSpPr>
          <p:cNvPr id="44" name="正方形/長方形 43"/>
          <p:cNvSpPr/>
          <p:nvPr/>
        </p:nvSpPr>
        <p:spPr>
          <a:xfrm>
            <a:off x="428596" y="3214686"/>
            <a:ext cx="8286808" cy="3571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45"/>
          <p:cNvGrpSpPr/>
          <p:nvPr/>
        </p:nvGrpSpPr>
        <p:grpSpPr>
          <a:xfrm>
            <a:off x="3357554" y="3571876"/>
            <a:ext cx="2428892" cy="2357454"/>
            <a:chOff x="3643306" y="1928802"/>
            <a:chExt cx="2428892" cy="2357454"/>
          </a:xfrm>
        </p:grpSpPr>
        <p:grpSp>
          <p:nvGrpSpPr>
            <p:cNvPr id="13" name="グループ化 11"/>
            <p:cNvGrpSpPr/>
            <p:nvPr/>
          </p:nvGrpSpPr>
          <p:grpSpPr>
            <a:xfrm>
              <a:off x="3643306" y="1928802"/>
              <a:ext cx="2428892" cy="2286016"/>
              <a:chOff x="3643306" y="1928802"/>
              <a:chExt cx="2428892" cy="2286016"/>
            </a:xfrm>
          </p:grpSpPr>
          <p:pic>
            <p:nvPicPr>
              <p:cNvPr id="49" name="Picture 29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3643306" y="1928802"/>
                <a:ext cx="2428892" cy="2179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0" name="正方形/長方形 49"/>
              <p:cNvSpPr/>
              <p:nvPr/>
            </p:nvSpPr>
            <p:spPr>
              <a:xfrm>
                <a:off x="5500694" y="3929066"/>
                <a:ext cx="500066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214810" y="3916924"/>
              <a:ext cx="1633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 smtClean="0"/>
                <a:t>p</a:t>
              </a:r>
              <a:r>
                <a:rPr kumimoji="1" lang="en-US" altLang="ja-JP" b="1" baseline="-25000" dirty="0" err="1" smtClean="0"/>
                <a:t>T</a:t>
              </a:r>
              <a:r>
                <a:rPr kumimoji="1" lang="en-US" altLang="ja-JP" b="1" dirty="0" smtClean="0"/>
                <a:t>(max) (</a:t>
              </a:r>
              <a:r>
                <a:rPr kumimoji="1" lang="en-US" altLang="ja-JP" b="1" dirty="0" smtClean="0">
                  <a:solidFill>
                    <a:srgbClr val="0000FF"/>
                  </a:solidFill>
                </a:rPr>
                <a:t>not </a:t>
              </a:r>
              <a:r>
                <a:rPr kumimoji="1" lang="en-US" altLang="ja-JP" b="1" i="1" dirty="0" smtClean="0">
                  <a:solidFill>
                    <a:srgbClr val="0000FF"/>
                  </a:solidFill>
                </a:rPr>
                <a:t>b</a:t>
              </a:r>
              <a:r>
                <a:rPr kumimoji="1" lang="en-US" altLang="ja-JP" b="1" dirty="0" smtClean="0"/>
                <a:t>)</a:t>
              </a:r>
              <a:endParaRPr kumimoji="1" lang="ja-JP" altLang="en-US" b="1" dirty="0"/>
            </a:p>
          </p:txBody>
        </p:sp>
      </p:grpSp>
      <p:grpSp>
        <p:nvGrpSpPr>
          <p:cNvPr id="14" name="グループ化 50"/>
          <p:cNvGrpSpPr/>
          <p:nvPr/>
        </p:nvGrpSpPr>
        <p:grpSpPr>
          <a:xfrm>
            <a:off x="5929322" y="3566837"/>
            <a:ext cx="2428891" cy="2362493"/>
            <a:chOff x="6286512" y="1923763"/>
            <a:chExt cx="2560619" cy="2362493"/>
          </a:xfrm>
        </p:grpSpPr>
        <p:grpSp>
          <p:nvGrpSpPr>
            <p:cNvPr id="15" name="グループ化 10"/>
            <p:cNvGrpSpPr/>
            <p:nvPr/>
          </p:nvGrpSpPr>
          <p:grpSpPr>
            <a:xfrm>
              <a:off x="6286512" y="1923763"/>
              <a:ext cx="2560619" cy="2291055"/>
              <a:chOff x="6286512" y="1923763"/>
              <a:chExt cx="2560619" cy="2291055"/>
            </a:xfrm>
          </p:grpSpPr>
          <p:pic>
            <p:nvPicPr>
              <p:cNvPr id="54" name="Picture 30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286512" y="1923763"/>
                <a:ext cx="2560619" cy="2219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5" name="正方形/長方形 9"/>
              <p:cNvSpPr/>
              <p:nvPr/>
            </p:nvSpPr>
            <p:spPr>
              <a:xfrm>
                <a:off x="8215338" y="4000504"/>
                <a:ext cx="571504" cy="21431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" name="テキスト ボックス 52"/>
            <p:cNvSpPr txBox="1"/>
            <p:nvPr/>
          </p:nvSpPr>
          <p:spPr>
            <a:xfrm>
              <a:off x="6784371" y="3916924"/>
              <a:ext cx="200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 smtClean="0"/>
                <a:t>p</a:t>
              </a:r>
              <a:r>
                <a:rPr kumimoji="1" lang="en-US" altLang="ja-JP" b="1" baseline="-25000" dirty="0" err="1" smtClean="0"/>
                <a:t>T</a:t>
              </a:r>
              <a:r>
                <a:rPr kumimoji="1" lang="en-US" altLang="ja-JP" b="1" dirty="0" smtClean="0"/>
                <a:t>(max) (</a:t>
              </a:r>
              <a:r>
                <a:rPr kumimoji="1" lang="en-US" altLang="ja-JP" b="1" i="1" dirty="0" smtClean="0">
                  <a:solidFill>
                    <a:srgbClr val="FF0000"/>
                  </a:solidFill>
                </a:rPr>
                <a:t>b-tagged</a:t>
              </a:r>
              <a:r>
                <a:rPr kumimoji="1" lang="en-US" altLang="ja-JP" b="1" dirty="0" smtClean="0"/>
                <a:t>)</a:t>
              </a:r>
              <a:endParaRPr kumimoji="1" lang="ja-JP" altLang="en-US" b="1" dirty="0"/>
            </a:p>
          </p:txBody>
        </p:sp>
      </p:grpSp>
      <p:grpSp>
        <p:nvGrpSpPr>
          <p:cNvPr id="17" name="グループ化 55"/>
          <p:cNvGrpSpPr/>
          <p:nvPr/>
        </p:nvGrpSpPr>
        <p:grpSpPr>
          <a:xfrm>
            <a:off x="785786" y="3569775"/>
            <a:ext cx="2357454" cy="2288117"/>
            <a:chOff x="714348" y="1928802"/>
            <a:chExt cx="2428892" cy="2357454"/>
          </a:xfrm>
        </p:grpSpPr>
        <p:pic>
          <p:nvPicPr>
            <p:cNvPr id="58" name="Picture 28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14348" y="1928802"/>
              <a:ext cx="2428892" cy="220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1" name="テキスト ボックス 60"/>
            <p:cNvSpPr txBox="1"/>
            <p:nvPr/>
          </p:nvSpPr>
          <p:spPr>
            <a:xfrm>
              <a:off x="1214414" y="3916924"/>
              <a:ext cx="18425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# of </a:t>
              </a:r>
              <a:r>
                <a:rPr kumimoji="1" lang="en-US" altLang="ja-JP" b="1" i="1" dirty="0" smtClean="0"/>
                <a:t>b</a:t>
              </a:r>
              <a:r>
                <a:rPr kumimoji="1" lang="en-US" altLang="ja-JP" b="1" dirty="0" smtClean="0"/>
                <a:t>-tagged jets</a:t>
              </a:r>
              <a:endParaRPr kumimoji="1" lang="ja-JP" altLang="en-US" b="1" dirty="0"/>
            </a:p>
          </p:txBody>
        </p:sp>
      </p:grpSp>
      <p:cxnSp>
        <p:nvCxnSpPr>
          <p:cNvPr id="62" name="直線矢印コネクタ 61"/>
          <p:cNvCxnSpPr/>
          <p:nvPr/>
        </p:nvCxnSpPr>
        <p:spPr>
          <a:xfrm rot="5400000">
            <a:off x="1106463" y="4321975"/>
            <a:ext cx="64373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1606472" y="3247723"/>
            <a:ext cx="96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Point U</a:t>
            </a:r>
            <a:endParaRPr kumimoji="1" lang="ja-JP" altLang="en-US" sz="20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157847" y="3214686"/>
            <a:ext cx="96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Point U</a:t>
            </a:r>
            <a:endParaRPr kumimoji="1" lang="ja-JP" altLang="en-US" sz="2000" b="1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750008" y="3214686"/>
            <a:ext cx="96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Point U</a:t>
            </a:r>
            <a:endParaRPr kumimoji="1" lang="ja-JP" altLang="en-US" sz="2000" b="1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500166" y="5955589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Similar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 distributions to </a:t>
            </a:r>
            <a:r>
              <a:rPr lang="en-US" altLang="ja-JP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those of our</a:t>
            </a:r>
          </a:p>
          <a:p>
            <a:pPr algn="ctr"/>
            <a:r>
              <a:rPr lang="en-US" altLang="ja-JP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 Non-universal scenario 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are obtained ! </a:t>
            </a:r>
          </a:p>
        </p:txBody>
      </p:sp>
      <p:sp>
        <p:nvSpPr>
          <p:cNvPr id="78" name="タイトル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000132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Large |A</a:t>
            </a:r>
            <a:r>
              <a:rPr kumimoji="1" lang="en-US" altLang="ja-JP" b="1" baseline="-250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|, m</a:t>
            </a:r>
            <a:r>
              <a:rPr kumimoji="1" lang="en-US" altLang="ja-JP" b="1" baseline="-250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scenario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18" name="グループ化 78"/>
          <p:cNvGrpSpPr/>
          <p:nvPr/>
        </p:nvGrpSpPr>
        <p:grpSpPr>
          <a:xfrm>
            <a:off x="6572264" y="1357298"/>
            <a:ext cx="2000264" cy="1828813"/>
            <a:chOff x="5929322" y="2143116"/>
            <a:chExt cx="2500330" cy="2286016"/>
          </a:xfrm>
        </p:grpSpPr>
        <p:sp>
          <p:nvSpPr>
            <p:cNvPr id="80" name="正方形/長方形 79"/>
            <p:cNvSpPr/>
            <p:nvPr/>
          </p:nvSpPr>
          <p:spPr>
            <a:xfrm>
              <a:off x="5929322" y="2143116"/>
              <a:ext cx="2500330" cy="2286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" name="グループ化 55"/>
            <p:cNvGrpSpPr/>
            <p:nvPr/>
          </p:nvGrpSpPr>
          <p:grpSpPr>
            <a:xfrm>
              <a:off x="6143636" y="2790819"/>
              <a:ext cx="2071702" cy="1423998"/>
              <a:chOff x="6429388" y="2643182"/>
              <a:chExt cx="2571736" cy="1643074"/>
            </a:xfrm>
          </p:grpSpPr>
          <p:pic>
            <p:nvPicPr>
              <p:cNvPr id="82" name="Picture 21" descr="\begin{align*}&#10;  m_{1/2}=270\,{\rm GeV}&#10;\end{align*}&#10;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6429388" y="2643182"/>
                <a:ext cx="2095495" cy="312548"/>
              </a:xfrm>
              <a:prstGeom prst="rect">
                <a:avLst/>
              </a:prstGeom>
              <a:noFill/>
            </p:spPr>
          </p:pic>
          <p:pic>
            <p:nvPicPr>
              <p:cNvPr id="84" name="Picture 24" descr="\begin{align*}&#10;  \tan\beta=20&#10;\end{align*}&#10;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6715140" y="3685492"/>
                <a:ext cx="1147758" cy="225889"/>
              </a:xfrm>
              <a:prstGeom prst="rect">
                <a:avLst/>
              </a:prstGeom>
              <a:noFill/>
            </p:spPr>
          </p:pic>
          <p:pic>
            <p:nvPicPr>
              <p:cNvPr id="85" name="Picture 26" descr="\begin{align*}&#10;  \textcolor[rgb]{1,0,0}{A_0=-1.6\,{\rm TeV}}&#10;\end{align*}&#10;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6553200" y="3105010"/>
                <a:ext cx="2447924" cy="323990"/>
              </a:xfrm>
              <a:prstGeom prst="rect">
                <a:avLst/>
              </a:prstGeom>
              <a:noFill/>
            </p:spPr>
          </p:pic>
          <p:pic>
            <p:nvPicPr>
              <p:cNvPr id="86" name="Picture 27" descr="\begin{align*}&#10; \rm sing(\mu)=+&#10;\end{align*}&#10;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6715140" y="4028006"/>
                <a:ext cx="1341642" cy="25825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7" name="テキスト ボックス 86"/>
          <p:cNvSpPr txBox="1"/>
          <p:nvPr/>
        </p:nvSpPr>
        <p:spPr>
          <a:xfrm>
            <a:off x="6942833" y="714356"/>
            <a:ext cx="127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Point U :</a:t>
            </a:r>
            <a:endParaRPr kumimoji="1" lang="ja-JP" altLang="en-US" sz="2400" b="1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6117986" y="1000108"/>
            <a:ext cx="2811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Universal</a:t>
            </a:r>
            <a:r>
              <a:rPr kumimoji="1" lang="en-US" altLang="ja-JP" sz="1600" dirty="0" smtClean="0"/>
              <a:t> in sfermion flavor)</a:t>
            </a:r>
            <a:endParaRPr kumimoji="1" lang="ja-JP" altLang="en-US" sz="1600" dirty="0"/>
          </a:p>
        </p:txBody>
      </p:sp>
      <p:pic>
        <p:nvPicPr>
          <p:cNvPr id="89" name="Picture 31" descr="\begin{align*}&#10;  \textcolor[rgb]{1,0,0}{m_0 = 1\,\rm TeV}&#10;\end{align*}&#10;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829455" y="1511913"/>
            <a:ext cx="1314445" cy="21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714348" y="1428736"/>
            <a:ext cx="3571900" cy="1357322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714876" y="1428736"/>
            <a:ext cx="3429024" cy="1357322"/>
          </a:xfrm>
          <a:prstGeom prst="rect">
            <a:avLst/>
          </a:prstGeom>
          <a:solidFill>
            <a:srgbClr val="EBF1DE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Difference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71538" y="1428736"/>
            <a:ext cx="2756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Non-universal scenario :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32769" name="Picture 1" descr="\begin{align*}&#10;  \widetilde g 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620" y="1988098"/>
            <a:ext cx="176645" cy="279689"/>
          </a:xfrm>
          <a:prstGeom prst="rect">
            <a:avLst/>
          </a:prstGeom>
          <a:noFill/>
        </p:spPr>
      </p:pic>
      <p:cxnSp>
        <p:nvCxnSpPr>
          <p:cNvPr id="29" name="直線矢印コネクタ 28"/>
          <p:cNvCxnSpPr/>
          <p:nvPr/>
        </p:nvCxnSpPr>
        <p:spPr>
          <a:xfrm>
            <a:off x="1551372" y="2130974"/>
            <a:ext cx="42862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Picture 3" descr="\begin{align*}&#10;  \widetilde t_1 t 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2876" y="1988098"/>
            <a:ext cx="353291" cy="323850"/>
          </a:xfrm>
          <a:prstGeom prst="rect">
            <a:avLst/>
          </a:prstGeom>
          <a:noFill/>
        </p:spPr>
      </p:pic>
      <p:grpSp>
        <p:nvGrpSpPr>
          <p:cNvPr id="2" name="グループ化 45"/>
          <p:cNvGrpSpPr/>
          <p:nvPr/>
        </p:nvGrpSpPr>
        <p:grpSpPr>
          <a:xfrm>
            <a:off x="5713848" y="2000240"/>
            <a:ext cx="1143008" cy="328706"/>
            <a:chOff x="4572000" y="1928802"/>
            <a:chExt cx="1457332" cy="419100"/>
          </a:xfrm>
        </p:grpSpPr>
        <p:pic>
          <p:nvPicPr>
            <p:cNvPr id="36" name="Picture 1" descr="\begin{align*}&#10;  \widetilde g 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1928802"/>
              <a:ext cx="228600" cy="361950"/>
            </a:xfrm>
            <a:prstGeom prst="rect">
              <a:avLst/>
            </a:prstGeom>
            <a:noFill/>
          </p:spPr>
        </p:pic>
        <p:cxnSp>
          <p:nvCxnSpPr>
            <p:cNvPr id="37" name="直線矢印コネクタ 36"/>
            <p:cNvCxnSpPr/>
            <p:nvPr/>
          </p:nvCxnSpPr>
          <p:spPr>
            <a:xfrm>
              <a:off x="4857752" y="2143116"/>
              <a:ext cx="50006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" descr="\begin{align*}&#10;  \widetilde t_1 t 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2132" y="1928802"/>
              <a:ext cx="457200" cy="419100"/>
            </a:xfrm>
            <a:prstGeom prst="rect">
              <a:avLst/>
            </a:prstGeom>
            <a:noFill/>
          </p:spPr>
        </p:pic>
      </p:grpSp>
      <p:sp>
        <p:nvSpPr>
          <p:cNvPr id="41" name="テキスト ボックス 40"/>
          <p:cNvSpPr txBox="1"/>
          <p:nvPr/>
        </p:nvSpPr>
        <p:spPr>
          <a:xfrm>
            <a:off x="1479934" y="234528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50-70%)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811653" y="234528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3</a:t>
            </a:r>
            <a:r>
              <a:rPr kumimoji="1" lang="en-US" altLang="ja-JP" dirty="0" smtClean="0"/>
              <a:t>0-50%)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285352" y="234528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0%)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72066" y="1428736"/>
            <a:ext cx="2801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Large |A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|, m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scenario :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67885" y="200024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or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928926" y="1928802"/>
            <a:ext cx="642942" cy="4286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770" name="Picture 2" descr="\begin{align*}&#10;  \widetilde b_1 b 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2422" y="1988098"/>
            <a:ext cx="412173" cy="345931"/>
          </a:xfrm>
          <a:prstGeom prst="rect">
            <a:avLst/>
          </a:prstGeom>
          <a:noFill/>
        </p:spPr>
      </p:pic>
      <p:sp>
        <p:nvSpPr>
          <p:cNvPr id="33" name="正方形/長方形 32"/>
          <p:cNvSpPr/>
          <p:nvPr/>
        </p:nvSpPr>
        <p:spPr>
          <a:xfrm>
            <a:off x="1571604" y="2928934"/>
            <a:ext cx="2071702" cy="2857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42976" y="2886014"/>
            <a:ext cx="6383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If </a:t>
            </a:r>
            <a:r>
              <a:rPr lang="en-US" altLang="ja-JP" sz="2000" dirty="0" err="1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gluino</a:t>
            </a:r>
            <a:r>
              <a:rPr lang="en-US" altLang="ja-JP" sz="2000" dirty="0" err="1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itchFamily="2" charset="2"/>
              </a:rPr>
              <a:t></a:t>
            </a:r>
            <a:r>
              <a:rPr lang="en-US" altLang="ja-JP" sz="2000" dirty="0" err="1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sbottom</a:t>
            </a:r>
            <a:r>
              <a:rPr lang="en-US" altLang="ja-JP" sz="20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 chains can be found in events, </a:t>
            </a:r>
          </a:p>
          <a:p>
            <a:pPr algn="ctr"/>
            <a:r>
              <a:rPr lang="en-US" altLang="ja-JP" sz="20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we can distinguish theses two scenarios !</a:t>
            </a:r>
            <a:endParaRPr kumimoji="1" lang="ja-JP" altLang="en-US" sz="2000" dirty="0">
              <a:solidFill>
                <a:srgbClr val="0000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52146" y="928670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8000"/>
                </a:solidFill>
                <a:latin typeface="HGP創英角ﾎﾟｯﾌﾟ体" pitchFamily="50" charset="-128"/>
                <a:ea typeface="HGP創英角ﾎﾟｯﾌﾟ体" pitchFamily="50" charset="-128"/>
              </a:rPr>
              <a:t>What is a difference between </a:t>
            </a:r>
            <a:r>
              <a:rPr kumimoji="1" lang="en-US" altLang="ja-JP" sz="20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Non-</a:t>
            </a:r>
            <a:r>
              <a:rPr kumimoji="1" lang="en-US" altLang="ja-JP" sz="2000" dirty="0" err="1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univ</a:t>
            </a:r>
            <a:r>
              <a:rPr kumimoji="1" lang="en-US" altLang="ja-JP" sz="20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and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Large |A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|, m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HGP創英角ﾎﾟｯﾌﾟ体" pitchFamily="50" charset="-128"/>
                <a:ea typeface="HGP創英角ﾎﾟｯﾌﾟ体" pitchFamily="50" charset="-128"/>
              </a:rPr>
              <a:t>scenarios ?</a:t>
            </a:r>
            <a:endParaRPr kumimoji="1" lang="ja-JP" altLang="en-US" sz="2000" dirty="0">
              <a:solidFill>
                <a:srgbClr val="008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角丸四角形 124"/>
          <p:cNvSpPr/>
          <p:nvPr/>
        </p:nvSpPr>
        <p:spPr>
          <a:xfrm>
            <a:off x="4929158" y="4429132"/>
            <a:ext cx="3500494" cy="13573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角丸四角形 123"/>
          <p:cNvSpPr/>
          <p:nvPr/>
        </p:nvSpPr>
        <p:spPr>
          <a:xfrm>
            <a:off x="571472" y="4429132"/>
            <a:ext cx="4214842" cy="1143008"/>
          </a:xfrm>
          <a:prstGeom prst="roundRect">
            <a:avLst/>
          </a:prstGeom>
          <a:solidFill>
            <a:srgbClr val="FFFFCC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14348" y="1428736"/>
            <a:ext cx="3571900" cy="1357322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714876" y="1428736"/>
            <a:ext cx="3429024" cy="1357322"/>
          </a:xfrm>
          <a:prstGeom prst="rect">
            <a:avLst/>
          </a:prstGeom>
          <a:solidFill>
            <a:srgbClr val="EBF1DE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Difference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71538" y="1428736"/>
            <a:ext cx="2756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Non-universal scenario :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32769" name="Picture 1" descr="\begin{align*}&#10;  \widetilde g 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620" y="1988098"/>
            <a:ext cx="176645" cy="279689"/>
          </a:xfrm>
          <a:prstGeom prst="rect">
            <a:avLst/>
          </a:prstGeom>
          <a:noFill/>
        </p:spPr>
      </p:pic>
      <p:cxnSp>
        <p:nvCxnSpPr>
          <p:cNvPr id="29" name="直線矢印コネクタ 28"/>
          <p:cNvCxnSpPr/>
          <p:nvPr/>
        </p:nvCxnSpPr>
        <p:spPr>
          <a:xfrm>
            <a:off x="1551372" y="2130974"/>
            <a:ext cx="42862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Picture 3" descr="\begin{align*}&#10;  \widetilde t_1 t 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2876" y="1988098"/>
            <a:ext cx="353291" cy="323850"/>
          </a:xfrm>
          <a:prstGeom prst="rect">
            <a:avLst/>
          </a:prstGeom>
          <a:noFill/>
        </p:spPr>
      </p:pic>
      <p:grpSp>
        <p:nvGrpSpPr>
          <p:cNvPr id="2" name="グループ化 45"/>
          <p:cNvGrpSpPr/>
          <p:nvPr/>
        </p:nvGrpSpPr>
        <p:grpSpPr>
          <a:xfrm>
            <a:off x="5713848" y="2000240"/>
            <a:ext cx="1143008" cy="328706"/>
            <a:chOff x="4572000" y="1928802"/>
            <a:chExt cx="1457332" cy="419100"/>
          </a:xfrm>
        </p:grpSpPr>
        <p:pic>
          <p:nvPicPr>
            <p:cNvPr id="36" name="Picture 1" descr="\begin{align*}&#10;  \widetilde g 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1928802"/>
              <a:ext cx="228600" cy="361950"/>
            </a:xfrm>
            <a:prstGeom prst="rect">
              <a:avLst/>
            </a:prstGeom>
            <a:noFill/>
          </p:spPr>
        </p:pic>
        <p:cxnSp>
          <p:nvCxnSpPr>
            <p:cNvPr id="37" name="直線矢印コネクタ 36"/>
            <p:cNvCxnSpPr/>
            <p:nvPr/>
          </p:nvCxnSpPr>
          <p:spPr>
            <a:xfrm>
              <a:off x="4857752" y="2143116"/>
              <a:ext cx="50006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" descr="\begin{align*}&#10;  \widetilde t_1 t 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2132" y="1928802"/>
              <a:ext cx="457200" cy="419100"/>
            </a:xfrm>
            <a:prstGeom prst="rect">
              <a:avLst/>
            </a:prstGeom>
            <a:noFill/>
          </p:spPr>
        </p:pic>
      </p:grpSp>
      <p:sp>
        <p:nvSpPr>
          <p:cNvPr id="41" name="テキスト ボックス 40"/>
          <p:cNvSpPr txBox="1"/>
          <p:nvPr/>
        </p:nvSpPr>
        <p:spPr>
          <a:xfrm>
            <a:off x="1479934" y="234528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50-70%)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811653" y="234528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3</a:t>
            </a:r>
            <a:r>
              <a:rPr kumimoji="1" lang="en-US" altLang="ja-JP" dirty="0" smtClean="0"/>
              <a:t>0-50%)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285352" y="234528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0%)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72066" y="1428736"/>
            <a:ext cx="2801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Large |A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|, m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scenario :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67885" y="200024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or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928926" y="1928802"/>
            <a:ext cx="642942" cy="4286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770" name="Picture 2" descr="\begin{align*}&#10;  \widetilde b_1 b 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2422" y="1988098"/>
            <a:ext cx="412173" cy="345931"/>
          </a:xfrm>
          <a:prstGeom prst="rect">
            <a:avLst/>
          </a:prstGeom>
          <a:noFill/>
        </p:spPr>
      </p:pic>
      <p:sp>
        <p:nvSpPr>
          <p:cNvPr id="22" name="テキスト ボックス 21"/>
          <p:cNvSpPr txBox="1"/>
          <p:nvPr/>
        </p:nvSpPr>
        <p:spPr>
          <a:xfrm>
            <a:off x="352146" y="928670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8000"/>
                </a:solidFill>
                <a:latin typeface="HGP創英角ﾎﾟｯﾌﾟ体" pitchFamily="50" charset="-128"/>
                <a:ea typeface="HGP創英角ﾎﾟｯﾌﾟ体" pitchFamily="50" charset="-128"/>
              </a:rPr>
              <a:t>What is a difference between </a:t>
            </a:r>
            <a:r>
              <a:rPr kumimoji="1" lang="en-US" altLang="ja-JP" sz="20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Non-</a:t>
            </a:r>
            <a:r>
              <a:rPr kumimoji="1" lang="en-US" altLang="ja-JP" sz="2000" dirty="0" err="1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univ</a:t>
            </a:r>
            <a:r>
              <a:rPr kumimoji="1" lang="en-US" altLang="ja-JP" sz="20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and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Large |A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|, m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HGP創英角ﾎﾟｯﾌﾟ体" pitchFamily="50" charset="-128"/>
                <a:ea typeface="HGP創英角ﾎﾟｯﾌﾟ体" pitchFamily="50" charset="-128"/>
              </a:rPr>
              <a:t>scenarios ?</a:t>
            </a:r>
            <a:endParaRPr kumimoji="1" lang="ja-JP" altLang="en-US" sz="2000" dirty="0">
              <a:solidFill>
                <a:srgbClr val="008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3918" y="3643314"/>
            <a:ext cx="6880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What is a difference between sbottom and stop chain ?</a:t>
            </a:r>
            <a:endParaRPr kumimoji="1" lang="ja-JP" altLang="en-US" sz="2000" dirty="0">
              <a:solidFill>
                <a:srgbClr val="0066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571604" y="2928934"/>
            <a:ext cx="2071702" cy="2857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42976" y="2886014"/>
            <a:ext cx="6383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If </a:t>
            </a:r>
            <a:r>
              <a:rPr lang="en-US" altLang="ja-JP" sz="2000" dirty="0" err="1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gluino</a:t>
            </a:r>
            <a:r>
              <a:rPr lang="en-US" altLang="ja-JP" sz="2000" dirty="0" err="1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itchFamily="2" charset="2"/>
              </a:rPr>
              <a:t></a:t>
            </a:r>
            <a:r>
              <a:rPr lang="en-US" altLang="ja-JP" sz="2000" dirty="0" err="1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sbottom</a:t>
            </a:r>
            <a:r>
              <a:rPr lang="en-US" altLang="ja-JP" sz="20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 chains can be found in events, </a:t>
            </a:r>
          </a:p>
          <a:p>
            <a:pPr algn="ctr"/>
            <a:r>
              <a:rPr lang="en-US" altLang="ja-JP" sz="20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we can distinguish theses two scenarios !</a:t>
            </a:r>
            <a:endParaRPr kumimoji="1" lang="ja-JP" altLang="en-US" sz="2000" dirty="0">
              <a:solidFill>
                <a:srgbClr val="0000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3" name="グループ化 115"/>
          <p:cNvGrpSpPr/>
          <p:nvPr/>
        </p:nvGrpSpPr>
        <p:grpSpPr>
          <a:xfrm>
            <a:off x="945144" y="4572009"/>
            <a:ext cx="3269666" cy="785817"/>
            <a:chOff x="4588482" y="4533875"/>
            <a:chExt cx="3841170" cy="966827"/>
          </a:xfrm>
        </p:grpSpPr>
        <p:sp>
          <p:nvSpPr>
            <p:cNvPr id="73" name="正方形/長方形 72"/>
            <p:cNvSpPr/>
            <p:nvPr/>
          </p:nvSpPr>
          <p:spPr>
            <a:xfrm>
              <a:off x="5214942" y="5143512"/>
              <a:ext cx="285752" cy="285752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7072330" y="5143512"/>
              <a:ext cx="285752" cy="285752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6215074" y="5143512"/>
              <a:ext cx="357190" cy="357190"/>
            </a:xfrm>
            <a:prstGeom prst="rect">
              <a:avLst/>
            </a:prstGeom>
            <a:solidFill>
              <a:srgbClr val="FF0066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8001024" y="5143512"/>
              <a:ext cx="357190" cy="357190"/>
            </a:xfrm>
            <a:prstGeom prst="rect">
              <a:avLst/>
            </a:prstGeom>
            <a:solidFill>
              <a:srgbClr val="FF0066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54"/>
            <p:cNvGrpSpPr/>
            <p:nvPr/>
          </p:nvGrpSpPr>
          <p:grpSpPr>
            <a:xfrm>
              <a:off x="4588482" y="4533875"/>
              <a:ext cx="3841170" cy="895389"/>
              <a:chOff x="785786" y="4286256"/>
              <a:chExt cx="4429156" cy="1032450"/>
            </a:xfrm>
          </p:grpSpPr>
          <p:pic>
            <p:nvPicPr>
              <p:cNvPr id="98" name="Picture 1" descr="\begin{align*}&#10;  \widetilde g &#10;\end{align*}&#10;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85786" y="4357694"/>
                <a:ext cx="248083" cy="392800"/>
              </a:xfrm>
              <a:prstGeom prst="rect">
                <a:avLst/>
              </a:prstGeom>
              <a:noFill/>
            </p:spPr>
          </p:pic>
          <p:cxnSp>
            <p:nvCxnSpPr>
              <p:cNvPr id="99" name="直線矢印コネクタ 98"/>
              <p:cNvCxnSpPr/>
              <p:nvPr/>
            </p:nvCxnSpPr>
            <p:spPr>
              <a:xfrm>
                <a:off x="1142976" y="4570420"/>
                <a:ext cx="428628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0" name="Picture 1" descr="\begin{align*}&#10;  \widetilde b_1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14480" y="4338647"/>
                <a:ext cx="323850" cy="447675"/>
              </a:xfrm>
              <a:prstGeom prst="rect">
                <a:avLst/>
              </a:prstGeom>
              <a:noFill/>
            </p:spPr>
          </p:pic>
          <p:pic>
            <p:nvPicPr>
              <p:cNvPr id="101" name="Picture 2" descr="\begin{align*}&#10;  \widetilde t_1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86052" y="4357694"/>
                <a:ext cx="285750" cy="419100"/>
              </a:xfrm>
              <a:prstGeom prst="rect">
                <a:avLst/>
              </a:prstGeom>
              <a:noFill/>
            </p:spPr>
          </p:pic>
          <p:pic>
            <p:nvPicPr>
              <p:cNvPr id="102" name="Picture 3" descr="\begin{align*}&#10;  \widetilde \chi^{\pm}_1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762372" y="4286256"/>
                <a:ext cx="466725" cy="476250"/>
              </a:xfrm>
              <a:prstGeom prst="rect">
                <a:avLst/>
              </a:prstGeom>
              <a:noFill/>
            </p:spPr>
          </p:pic>
          <p:pic>
            <p:nvPicPr>
              <p:cNvPr id="103" name="Picture 4" descr="\begin{align*}&#10;  \widetilde \chi^{0}_1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833942" y="4333878"/>
                <a:ext cx="381000" cy="447675"/>
              </a:xfrm>
              <a:prstGeom prst="rect">
                <a:avLst/>
              </a:prstGeom>
              <a:noFill/>
            </p:spPr>
          </p:pic>
          <p:pic>
            <p:nvPicPr>
              <p:cNvPr id="104" name="Picture 5" descr="\begin{align*}&#10;  W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714612" y="5072075"/>
                <a:ext cx="357190" cy="246631"/>
              </a:xfrm>
              <a:prstGeom prst="rect">
                <a:avLst/>
              </a:prstGeom>
              <a:noFill/>
            </p:spPr>
          </p:pic>
          <p:pic>
            <p:nvPicPr>
              <p:cNvPr id="105" name="Picture 6" descr="\begin{align*}&#10;  b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643043" y="5000636"/>
                <a:ext cx="142875" cy="276225"/>
              </a:xfrm>
              <a:prstGeom prst="rect">
                <a:avLst/>
              </a:prstGeom>
              <a:noFill/>
            </p:spPr>
          </p:pic>
          <p:cxnSp>
            <p:nvCxnSpPr>
              <p:cNvPr id="106" name="直線矢印コネクタ 105"/>
              <p:cNvCxnSpPr/>
              <p:nvPr/>
            </p:nvCxnSpPr>
            <p:spPr>
              <a:xfrm rot="16200000" flipH="1">
                <a:off x="1142976" y="4714884"/>
                <a:ext cx="357190" cy="3571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矢印コネクタ 106"/>
              <p:cNvCxnSpPr/>
              <p:nvPr/>
            </p:nvCxnSpPr>
            <p:spPr>
              <a:xfrm>
                <a:off x="2214546" y="4572008"/>
                <a:ext cx="428628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矢印コネクタ 107"/>
              <p:cNvCxnSpPr/>
              <p:nvPr/>
            </p:nvCxnSpPr>
            <p:spPr>
              <a:xfrm>
                <a:off x="3190868" y="4572008"/>
                <a:ext cx="428628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矢印コネクタ 108"/>
              <p:cNvCxnSpPr/>
              <p:nvPr/>
            </p:nvCxnSpPr>
            <p:spPr>
              <a:xfrm>
                <a:off x="4286248" y="4548192"/>
                <a:ext cx="428628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矢印コネクタ 109"/>
              <p:cNvCxnSpPr/>
              <p:nvPr/>
            </p:nvCxnSpPr>
            <p:spPr>
              <a:xfrm rot="16200000" flipH="1">
                <a:off x="2214546" y="4714884"/>
                <a:ext cx="347666" cy="3476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矢印コネクタ 110"/>
              <p:cNvCxnSpPr/>
              <p:nvPr/>
            </p:nvCxnSpPr>
            <p:spPr>
              <a:xfrm rot="16200000" flipH="1">
                <a:off x="3214678" y="4724408"/>
                <a:ext cx="347666" cy="3476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2" name="Picture 6" descr="\begin{align*}&#10;  b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714745" y="5010163"/>
                <a:ext cx="142875" cy="276225"/>
              </a:xfrm>
              <a:prstGeom prst="rect">
                <a:avLst/>
              </a:prstGeom>
              <a:noFill/>
            </p:spPr>
          </p:pic>
          <p:cxnSp>
            <p:nvCxnSpPr>
              <p:cNvPr id="113" name="直線矢印コネクタ 112"/>
              <p:cNvCxnSpPr/>
              <p:nvPr/>
            </p:nvCxnSpPr>
            <p:spPr>
              <a:xfrm rot="16200000" flipH="1">
                <a:off x="4295772" y="4724408"/>
                <a:ext cx="347666" cy="3476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4" name="Picture 5" descr="\begin{align*}&#10;  W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786314" y="5072074"/>
                <a:ext cx="357190" cy="24663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グループ化 114"/>
          <p:cNvGrpSpPr/>
          <p:nvPr/>
        </p:nvGrpSpPr>
        <p:grpSpPr>
          <a:xfrm>
            <a:off x="5378160" y="4515909"/>
            <a:ext cx="2622864" cy="1199107"/>
            <a:chOff x="714348" y="4544427"/>
            <a:chExt cx="2928958" cy="1456341"/>
          </a:xfrm>
        </p:grpSpPr>
        <p:sp>
          <p:nvSpPr>
            <p:cNvPr id="71" name="正方形/長方形 70"/>
            <p:cNvSpPr/>
            <p:nvPr/>
          </p:nvSpPr>
          <p:spPr>
            <a:xfrm>
              <a:off x="1714480" y="5715016"/>
              <a:ext cx="285752" cy="285752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2214546" y="5072074"/>
              <a:ext cx="285752" cy="285752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2000232" y="5429264"/>
              <a:ext cx="357190" cy="357190"/>
            </a:xfrm>
            <a:prstGeom prst="rect">
              <a:avLst/>
            </a:prstGeom>
            <a:solidFill>
              <a:srgbClr val="FF0066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214678" y="5072074"/>
              <a:ext cx="357190" cy="357190"/>
            </a:xfrm>
            <a:prstGeom prst="rect">
              <a:avLst/>
            </a:prstGeom>
            <a:solidFill>
              <a:srgbClr val="FF0066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78"/>
            <p:cNvGrpSpPr/>
            <p:nvPr/>
          </p:nvGrpSpPr>
          <p:grpSpPr>
            <a:xfrm>
              <a:off x="714348" y="4544427"/>
              <a:ext cx="2928958" cy="1456341"/>
              <a:chOff x="785786" y="4286256"/>
              <a:chExt cx="3429024" cy="1704985"/>
            </a:xfrm>
          </p:grpSpPr>
          <p:pic>
            <p:nvPicPr>
              <p:cNvPr id="80" name="Picture 1" descr="\begin{align*}&#10;  \widetilde g &#10;\end{align*}&#10;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85786" y="4357694"/>
                <a:ext cx="248083" cy="392800"/>
              </a:xfrm>
              <a:prstGeom prst="rect">
                <a:avLst/>
              </a:prstGeom>
              <a:noFill/>
            </p:spPr>
          </p:pic>
          <p:cxnSp>
            <p:nvCxnSpPr>
              <p:cNvPr id="81" name="直線矢印コネクタ 80"/>
              <p:cNvCxnSpPr/>
              <p:nvPr/>
            </p:nvCxnSpPr>
            <p:spPr>
              <a:xfrm>
                <a:off x="1142976" y="4570420"/>
                <a:ext cx="428628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2" name="Picture 2" descr="\begin{align*}&#10;  \widetilde t_1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714480" y="4357694"/>
                <a:ext cx="285750" cy="419100"/>
              </a:xfrm>
              <a:prstGeom prst="rect">
                <a:avLst/>
              </a:prstGeom>
              <a:noFill/>
            </p:spPr>
          </p:pic>
          <p:pic>
            <p:nvPicPr>
              <p:cNvPr id="83" name="Picture 3" descr="\begin{align*}&#10;  \widetilde \chi^{\pm}_1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62240" y="4286256"/>
                <a:ext cx="466725" cy="476250"/>
              </a:xfrm>
              <a:prstGeom prst="rect">
                <a:avLst/>
              </a:prstGeom>
              <a:noFill/>
            </p:spPr>
          </p:pic>
          <p:pic>
            <p:nvPicPr>
              <p:cNvPr id="84" name="Picture 4" descr="\begin{align*}&#10;  \widetilde \chi^{0}_1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833810" y="4333878"/>
                <a:ext cx="381000" cy="447675"/>
              </a:xfrm>
              <a:prstGeom prst="rect">
                <a:avLst/>
              </a:prstGeom>
              <a:noFill/>
            </p:spPr>
          </p:pic>
          <p:pic>
            <p:nvPicPr>
              <p:cNvPr id="85" name="Picture 5" descr="\begin{align*}&#10;  W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285984" y="5429264"/>
                <a:ext cx="357190" cy="246631"/>
              </a:xfrm>
              <a:prstGeom prst="rect">
                <a:avLst/>
              </a:prstGeom>
              <a:noFill/>
            </p:spPr>
          </p:pic>
          <p:pic>
            <p:nvPicPr>
              <p:cNvPr id="86" name="Picture 6" descr="\begin{align*}&#10;  b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71670" y="5715016"/>
                <a:ext cx="142875" cy="276225"/>
              </a:xfrm>
              <a:prstGeom prst="rect">
                <a:avLst/>
              </a:prstGeom>
              <a:noFill/>
            </p:spPr>
          </p:pic>
          <p:pic>
            <p:nvPicPr>
              <p:cNvPr id="87" name="Picture 7" descr="\begin{align*}&#10;  t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643042" y="5000636"/>
                <a:ext cx="133350" cy="247650"/>
              </a:xfrm>
              <a:prstGeom prst="rect">
                <a:avLst/>
              </a:prstGeom>
              <a:noFill/>
            </p:spPr>
          </p:pic>
          <p:cxnSp>
            <p:nvCxnSpPr>
              <p:cNvPr id="88" name="直線矢印コネクタ 87"/>
              <p:cNvCxnSpPr/>
              <p:nvPr/>
            </p:nvCxnSpPr>
            <p:spPr>
              <a:xfrm rot="16200000" flipH="1">
                <a:off x="1142976" y="4714884"/>
                <a:ext cx="357190" cy="3571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>
                <a:off x="1857356" y="5286388"/>
                <a:ext cx="357190" cy="2143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2190736" y="4572008"/>
                <a:ext cx="428628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矢印コネクタ 90"/>
              <p:cNvCxnSpPr/>
              <p:nvPr/>
            </p:nvCxnSpPr>
            <p:spPr>
              <a:xfrm>
                <a:off x="3286116" y="4548192"/>
                <a:ext cx="428628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矢印コネクタ 91"/>
              <p:cNvCxnSpPr/>
              <p:nvPr/>
            </p:nvCxnSpPr>
            <p:spPr>
              <a:xfrm rot="16200000" flipH="1">
                <a:off x="1714480" y="5429264"/>
                <a:ext cx="357190" cy="2143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矢印コネクタ 92"/>
              <p:cNvCxnSpPr/>
              <p:nvPr/>
            </p:nvCxnSpPr>
            <p:spPr>
              <a:xfrm rot="16200000" flipH="1">
                <a:off x="2214546" y="4714884"/>
                <a:ext cx="347666" cy="3476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4" name="Picture 6" descr="\begin{align*}&#10;  b&#10;\end{align*}&#10;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643174" y="4929198"/>
                <a:ext cx="142875" cy="276225"/>
              </a:xfrm>
              <a:prstGeom prst="rect">
                <a:avLst/>
              </a:prstGeom>
              <a:noFill/>
            </p:spPr>
          </p:pic>
          <p:cxnSp>
            <p:nvCxnSpPr>
              <p:cNvPr id="95" name="直線矢印コネクタ 94"/>
              <p:cNvCxnSpPr/>
              <p:nvPr/>
            </p:nvCxnSpPr>
            <p:spPr>
              <a:xfrm rot="16200000" flipH="1">
                <a:off x="3295640" y="4724408"/>
                <a:ext cx="347666" cy="3476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6" name="Picture 5" descr="\begin{align*}&#10;  W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714744" y="4968319"/>
                <a:ext cx="357190" cy="24663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7" name="テキスト ボックス 116"/>
          <p:cNvSpPr txBox="1"/>
          <p:nvPr/>
        </p:nvSpPr>
        <p:spPr>
          <a:xfrm>
            <a:off x="5693982" y="4090578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latin typeface="HG丸ｺﾞｼｯｸM-PRO" pitchFamily="50" charset="-128"/>
                <a:ea typeface="HG丸ｺﾞｼｯｸM-PRO" pitchFamily="50" charset="-128"/>
                <a:cs typeface="DFPGothicP-W5-AribTrB14" pitchFamily="1" charset="-128"/>
              </a:rPr>
              <a:t>g</a:t>
            </a:r>
            <a:r>
              <a:rPr kumimoji="1" lang="en-US" altLang="ja-JP" sz="1600" b="1" dirty="0" smtClean="0">
                <a:latin typeface="HG丸ｺﾞｼｯｸM-PRO" pitchFamily="50" charset="-128"/>
                <a:ea typeface="HG丸ｺﾞｼｯｸM-PRO" pitchFamily="50" charset="-128"/>
                <a:cs typeface="DFPGothicP-W5-AribTrB14" pitchFamily="1" charset="-128"/>
              </a:rPr>
              <a:t>luino </a:t>
            </a:r>
            <a:r>
              <a:rPr kumimoji="1" lang="en-US" altLang="ja-JP" sz="1600" b="1" dirty="0" smtClean="0">
                <a:latin typeface="HG丸ｺﾞｼｯｸM-PRO" pitchFamily="50" charset="-128"/>
                <a:ea typeface="HG丸ｺﾞｼｯｸM-PRO" pitchFamily="50" charset="-128"/>
                <a:cs typeface="DFPGothicP-W5-AribTrB14" pitchFamily="1" charset="-128"/>
                <a:sym typeface="Wingdings" pitchFamily="2" charset="2"/>
              </a:rPr>
              <a:t> 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DFPGothicP-W5-AribTrB14" pitchFamily="1" charset="-128"/>
                <a:sym typeface="Wingdings" pitchFamily="2" charset="2"/>
              </a:rPr>
              <a:t>stop</a:t>
            </a:r>
            <a:r>
              <a:rPr kumimoji="1" lang="en-US" altLang="ja-JP" sz="1600" b="1" dirty="0" smtClean="0">
                <a:latin typeface="HG丸ｺﾞｼｯｸM-PRO" pitchFamily="50" charset="-128"/>
                <a:ea typeface="HG丸ｺﾞｼｯｸM-PRO" pitchFamily="50" charset="-128"/>
                <a:cs typeface="DFPGothicP-W5-AribTrB14" pitchFamily="1" charset="-128"/>
                <a:sym typeface="Wingdings" pitchFamily="2" charset="2"/>
              </a:rPr>
              <a:t> chain</a:t>
            </a:r>
            <a:r>
              <a:rPr kumimoji="1" lang="en-US" altLang="ja-JP" sz="1600" b="1" dirty="0" smtClean="0">
                <a:latin typeface="HG丸ｺﾞｼｯｸM-PRO" pitchFamily="50" charset="-128"/>
                <a:ea typeface="HG丸ｺﾞｼｯｸM-PRO" pitchFamily="50" charset="-128"/>
                <a:cs typeface="DFPGothicP-W5-AribTrB14" pitchFamily="1" charset="-128"/>
              </a:rPr>
              <a:t>:</a:t>
            </a:r>
            <a:endParaRPr kumimoji="1" lang="ja-JP" altLang="en-US" sz="1600" b="1" dirty="0">
              <a:latin typeface="HG丸ｺﾞｼｯｸM-PRO" pitchFamily="50" charset="-128"/>
              <a:ea typeface="HG丸ｺﾞｼｯｸM-PRO" pitchFamily="50" charset="-128"/>
              <a:cs typeface="DFPGothicP-W5-AribTrB14" pitchFamily="1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1071538" y="4071942"/>
            <a:ext cx="281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latin typeface="HG丸ｺﾞｼｯｸM-PRO" pitchFamily="50" charset="-128"/>
                <a:ea typeface="HG丸ｺﾞｼｯｸM-PRO" pitchFamily="50" charset="-128"/>
              </a:rPr>
              <a:t>g</a:t>
            </a:r>
            <a:r>
              <a:rPr kumimoji="1" lang="en-US" altLang="ja-JP" sz="1600" b="1" dirty="0" smtClean="0">
                <a:latin typeface="HG丸ｺﾞｼｯｸM-PRO" pitchFamily="50" charset="-128"/>
                <a:ea typeface="HG丸ｺﾞｼｯｸM-PRO" pitchFamily="50" charset="-128"/>
              </a:rPr>
              <a:t>luino </a:t>
            </a:r>
            <a:r>
              <a:rPr kumimoji="1" lang="en-US" altLang="ja-JP" sz="1600" b="1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 </a:t>
            </a:r>
            <a:r>
              <a:rPr kumimoji="1" lang="en-US" altLang="ja-JP" sz="16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sbottom</a:t>
            </a:r>
            <a:r>
              <a:rPr kumimoji="1" lang="en-US" altLang="ja-JP" sz="1600" b="1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 chain</a:t>
            </a:r>
            <a:r>
              <a:rPr kumimoji="1" lang="en-US" altLang="ja-JP" sz="1600" b="1" dirty="0" smtClean="0">
                <a:latin typeface="HG丸ｺﾞｼｯｸM-PRO" pitchFamily="50" charset="-128"/>
                <a:ea typeface="HG丸ｺﾞｼｯｸM-PRO" pitchFamily="50" charset="-128"/>
              </a:rPr>
              <a:t>:</a:t>
            </a:r>
            <a:endParaRPr kumimoji="1" lang="ja-JP" altLang="en-US" sz="16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413328" y="5857892"/>
            <a:ext cx="5441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a typeface="HGPｺﾞｼｯｸE" pitchFamily="50" charset="-128"/>
              </a:rPr>
              <a:t>Final states are similar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sz="2800" b="1" i="1" dirty="0" smtClean="0">
                <a:solidFill>
                  <a:srgbClr val="0000FF"/>
                </a:solidFill>
              </a:rPr>
              <a:t>b</a:t>
            </a:r>
            <a:r>
              <a:rPr kumimoji="1" lang="en-US" altLang="ja-JP" sz="2800" b="1" dirty="0" smtClean="0">
                <a:solidFill>
                  <a:srgbClr val="0000FF"/>
                </a:solidFill>
              </a:rPr>
              <a:t>×2</a:t>
            </a:r>
            <a:r>
              <a:rPr kumimoji="1" lang="en-US" altLang="ja-JP" sz="2800" b="1" dirty="0" smtClean="0"/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+</a:t>
            </a:r>
            <a:r>
              <a:rPr lang="en-US" altLang="ja-JP" sz="28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2800" b="1" i="1" dirty="0" smtClean="0">
                <a:solidFill>
                  <a:srgbClr val="990099"/>
                </a:solidFill>
              </a:rPr>
              <a:t>W</a:t>
            </a:r>
            <a:r>
              <a:rPr lang="en-US" altLang="ja-JP" sz="2800" b="1" dirty="0" smtClean="0">
                <a:solidFill>
                  <a:srgbClr val="990099"/>
                </a:solidFill>
              </a:rPr>
              <a:t>×2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!!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1440030" y="6309674"/>
            <a:ext cx="6846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It is not easy to find a difference of these two chains</a:t>
            </a:r>
            <a:r>
              <a:rPr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itchFamily="2" charset="2"/>
              </a:rPr>
              <a:t> </a:t>
            </a:r>
            <a:endParaRPr kumimoji="1" lang="ja-JP" altLang="en-US" sz="20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正方形/長方形 158"/>
          <p:cNvSpPr/>
          <p:nvPr/>
        </p:nvSpPr>
        <p:spPr>
          <a:xfrm>
            <a:off x="4857752" y="1785926"/>
            <a:ext cx="3929090" cy="3143272"/>
          </a:xfrm>
          <a:prstGeom prst="rect">
            <a:avLst/>
          </a:prstGeom>
          <a:solidFill>
            <a:srgbClr val="EBF1D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>
            <a:off x="500034" y="1785926"/>
            <a:ext cx="4143404" cy="3143272"/>
          </a:xfrm>
          <a:prstGeom prst="rect">
            <a:avLst/>
          </a:prstGeom>
          <a:solidFill>
            <a:srgbClr val="FFFFC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正方形/長方形 159"/>
          <p:cNvSpPr/>
          <p:nvPr/>
        </p:nvSpPr>
        <p:spPr>
          <a:xfrm>
            <a:off x="3643306" y="4357694"/>
            <a:ext cx="428628" cy="4286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3857620" y="3071810"/>
            <a:ext cx="428628" cy="4286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65" name="正方形/長方形 164"/>
          <p:cNvSpPr/>
          <p:nvPr/>
        </p:nvSpPr>
        <p:spPr>
          <a:xfrm>
            <a:off x="8143900" y="3214686"/>
            <a:ext cx="428628" cy="4286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55" name="角丸四角形吹き出し 154"/>
          <p:cNvSpPr/>
          <p:nvPr/>
        </p:nvSpPr>
        <p:spPr>
          <a:xfrm>
            <a:off x="2714612" y="1643050"/>
            <a:ext cx="1785950" cy="642942"/>
          </a:xfrm>
          <a:prstGeom prst="wedgeRoundRectCallout">
            <a:avLst>
              <a:gd name="adj1" fmla="val -42208"/>
              <a:gd name="adj2" fmla="val 7907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 rot="16200000" flipH="1">
            <a:off x="6322231" y="4107660"/>
            <a:ext cx="357192" cy="1428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5984237" y="4316663"/>
            <a:ext cx="255889" cy="235280"/>
          </a:xfrm>
          <a:prstGeom prst="rect">
            <a:avLst/>
          </a:prstGeom>
          <a:solidFill>
            <a:srgbClr val="00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" descr="\begin{align*}&#10;  \widetilde g 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80213"/>
            <a:ext cx="189759" cy="276255"/>
          </a:xfrm>
          <a:prstGeom prst="rect">
            <a:avLst/>
          </a:prstGeom>
          <a:noFill/>
        </p:spPr>
      </p:pic>
      <p:cxnSp>
        <p:nvCxnSpPr>
          <p:cNvPr id="37" name="直線矢印コネクタ 36"/>
          <p:cNvCxnSpPr/>
          <p:nvPr/>
        </p:nvCxnSpPr>
        <p:spPr>
          <a:xfrm>
            <a:off x="5286380" y="2928933"/>
            <a:ext cx="692852" cy="20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\begin{align*}&#10;  \widetilde t_1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518" y="2780213"/>
            <a:ext cx="218570" cy="294752"/>
          </a:xfrm>
          <a:prstGeom prst="rect">
            <a:avLst/>
          </a:prstGeom>
          <a:noFill/>
        </p:spPr>
      </p:pic>
      <p:pic>
        <p:nvPicPr>
          <p:cNvPr id="41" name="Picture 5" descr="\begin{align*}&#10;  W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4" y="3748142"/>
            <a:ext cx="273215" cy="173455"/>
          </a:xfrm>
          <a:prstGeom prst="rect">
            <a:avLst/>
          </a:prstGeom>
          <a:noFill/>
        </p:spPr>
      </p:pic>
      <p:pic>
        <p:nvPicPr>
          <p:cNvPr id="42" name="Picture 6" descr="\begin{align*}&#10;  b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357693"/>
            <a:ext cx="109285" cy="194268"/>
          </a:xfrm>
          <a:prstGeom prst="rect">
            <a:avLst/>
          </a:prstGeom>
          <a:noFill/>
        </p:spPr>
      </p:pic>
      <p:pic>
        <p:nvPicPr>
          <p:cNvPr id="43" name="Picture 7" descr="\begin{align*}&#10;  t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6617" y="3446689"/>
            <a:ext cx="102000" cy="174172"/>
          </a:xfrm>
          <a:prstGeom prst="rect">
            <a:avLst/>
          </a:prstGeom>
          <a:noFill/>
        </p:spPr>
      </p:pic>
      <p:cxnSp>
        <p:nvCxnSpPr>
          <p:cNvPr id="44" name="直線矢印コネクタ 43"/>
          <p:cNvCxnSpPr/>
          <p:nvPr/>
        </p:nvCxnSpPr>
        <p:spPr>
          <a:xfrm>
            <a:off x="5286382" y="3143249"/>
            <a:ext cx="349385" cy="3261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5920546" y="3647658"/>
            <a:ext cx="273215" cy="1507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V="1">
            <a:off x="6452806" y="2928933"/>
            <a:ext cx="905276" cy="20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16200000" flipH="1">
            <a:off x="5710592" y="3853210"/>
            <a:ext cx="516917" cy="2062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16200000" flipH="1">
            <a:off x="6465729" y="3036712"/>
            <a:ext cx="326140" cy="3155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53"/>
          <p:cNvGrpSpPr/>
          <p:nvPr/>
        </p:nvGrpSpPr>
        <p:grpSpPr>
          <a:xfrm>
            <a:off x="7436910" y="2758436"/>
            <a:ext cx="1064180" cy="742001"/>
            <a:chOff x="2662226" y="3187065"/>
            <a:chExt cx="1064180" cy="742001"/>
          </a:xfrm>
        </p:grpSpPr>
        <p:pic>
          <p:nvPicPr>
            <p:cNvPr id="55" name="Picture 4" descr="\begin{align*}&#10;  \widetilde \chi^{0}_1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33484" y="3214686"/>
              <a:ext cx="281260" cy="315557"/>
            </a:xfrm>
            <a:prstGeom prst="rect">
              <a:avLst/>
            </a:prstGeom>
            <a:noFill/>
          </p:spPr>
        </p:pic>
        <p:cxnSp>
          <p:nvCxnSpPr>
            <p:cNvPr id="56" name="直線矢印コネクタ 55"/>
            <p:cNvCxnSpPr/>
            <p:nvPr/>
          </p:nvCxnSpPr>
          <p:spPr>
            <a:xfrm>
              <a:off x="3029169" y="3365752"/>
              <a:ext cx="316419" cy="11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1" descr="\begin{align*}&#10;  \widetilde \chi_2^0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62226" y="3187065"/>
              <a:ext cx="266700" cy="313373"/>
            </a:xfrm>
            <a:prstGeom prst="rect">
              <a:avLst/>
            </a:prstGeom>
            <a:noFill/>
          </p:spPr>
        </p:pic>
        <p:cxnSp>
          <p:nvCxnSpPr>
            <p:cNvPr id="58" name="直線矢印コネクタ 57"/>
            <p:cNvCxnSpPr/>
            <p:nvPr/>
          </p:nvCxnSpPr>
          <p:spPr>
            <a:xfrm>
              <a:off x="3029464" y="3500438"/>
              <a:ext cx="418582" cy="2857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2" descr="\begin{align*}&#10;  Z&#10;\end{align*}&#10;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9482" y="3714752"/>
              <a:ext cx="206924" cy="214314"/>
            </a:xfrm>
            <a:prstGeom prst="rect">
              <a:avLst/>
            </a:prstGeom>
            <a:noFill/>
          </p:spPr>
        </p:pic>
      </p:grpSp>
      <p:pic>
        <p:nvPicPr>
          <p:cNvPr id="63" name="Picture 5" descr="\begin{align*}&#10;  W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7120" y="3628534"/>
            <a:ext cx="273215" cy="173455"/>
          </a:xfrm>
          <a:prstGeom prst="rect">
            <a:avLst/>
          </a:prstGeom>
          <a:noFill/>
        </p:spPr>
      </p:pic>
      <p:grpSp>
        <p:nvGrpSpPr>
          <p:cNvPr id="3" name="グループ化 119"/>
          <p:cNvGrpSpPr/>
          <p:nvPr/>
        </p:nvGrpSpPr>
        <p:grpSpPr>
          <a:xfrm>
            <a:off x="7366088" y="4143379"/>
            <a:ext cx="255889" cy="235298"/>
            <a:chOff x="6912910" y="4288540"/>
            <a:chExt cx="255889" cy="235298"/>
          </a:xfrm>
        </p:grpSpPr>
        <p:sp>
          <p:nvSpPr>
            <p:cNvPr id="61" name="正方形/長方形 60"/>
            <p:cNvSpPr/>
            <p:nvPr/>
          </p:nvSpPr>
          <p:spPr>
            <a:xfrm>
              <a:off x="6912910" y="4288540"/>
              <a:ext cx="255889" cy="235280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4" name="Picture 6" descr="\begin{align*}&#10;  b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00871" y="4329570"/>
              <a:ext cx="109285" cy="194268"/>
            </a:xfrm>
            <a:prstGeom prst="rect">
              <a:avLst/>
            </a:prstGeom>
            <a:noFill/>
          </p:spPr>
        </p:pic>
      </p:grpSp>
      <p:pic>
        <p:nvPicPr>
          <p:cNvPr id="65" name="Picture 7" descr="\begin{align*}&#10;  t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5333" y="3327081"/>
            <a:ext cx="102000" cy="174172"/>
          </a:xfrm>
          <a:prstGeom prst="rect">
            <a:avLst/>
          </a:prstGeom>
          <a:noFill/>
        </p:spPr>
      </p:pic>
      <p:cxnSp>
        <p:nvCxnSpPr>
          <p:cNvPr id="66" name="直線矢印コネクタ 65"/>
          <p:cNvCxnSpPr/>
          <p:nvPr/>
        </p:nvCxnSpPr>
        <p:spPr>
          <a:xfrm>
            <a:off x="7059262" y="3528050"/>
            <a:ext cx="273215" cy="1507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rot="16200000" flipH="1">
            <a:off x="6938529" y="3644381"/>
            <a:ext cx="493649" cy="3614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rot="16200000" flipH="1">
            <a:off x="6500826" y="4000503"/>
            <a:ext cx="276230" cy="2762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rot="16200000" flipH="1">
            <a:off x="7718699" y="3790768"/>
            <a:ext cx="321471" cy="3123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 rot="16200000" flipH="1">
            <a:off x="7592308" y="3917158"/>
            <a:ext cx="285754" cy="1666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130"/>
          <p:cNvGrpSpPr/>
          <p:nvPr/>
        </p:nvGrpSpPr>
        <p:grpSpPr>
          <a:xfrm>
            <a:off x="6429388" y="4265290"/>
            <a:ext cx="593479" cy="521032"/>
            <a:chOff x="6429388" y="4765356"/>
            <a:chExt cx="642942" cy="564457"/>
          </a:xfrm>
        </p:grpSpPr>
        <p:sp>
          <p:nvSpPr>
            <p:cNvPr id="115" name="正方形/長方形 114"/>
            <p:cNvSpPr/>
            <p:nvPr/>
          </p:nvSpPr>
          <p:spPr>
            <a:xfrm>
              <a:off x="6429388" y="4908232"/>
              <a:ext cx="255889" cy="235280"/>
            </a:xfrm>
            <a:prstGeom prst="rect">
              <a:avLst/>
            </a:prstGeom>
            <a:solidFill>
              <a:srgbClr val="66FF3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6715140" y="4765356"/>
              <a:ext cx="255889" cy="235280"/>
            </a:xfrm>
            <a:prstGeom prst="rect">
              <a:avLst/>
            </a:prstGeom>
            <a:solidFill>
              <a:srgbClr val="66FF3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869" name="Picture 5" descr="\begin{align*}&#10;  q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25554" y="4929198"/>
              <a:ext cx="140129" cy="214314"/>
            </a:xfrm>
            <a:prstGeom prst="rect">
              <a:avLst/>
            </a:prstGeom>
            <a:noFill/>
          </p:spPr>
        </p:pic>
        <p:pic>
          <p:nvPicPr>
            <p:cNvPr id="107" name="Picture 5" descr="\begin{align*}&#10;  q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786578" y="4786322"/>
              <a:ext cx="140129" cy="214314"/>
            </a:xfrm>
            <a:prstGeom prst="rect">
              <a:avLst/>
            </a:prstGeom>
            <a:noFill/>
          </p:spPr>
        </p:pic>
        <p:grpSp>
          <p:nvGrpSpPr>
            <p:cNvPr id="7" name="グループ化 129"/>
            <p:cNvGrpSpPr/>
            <p:nvPr/>
          </p:nvGrpSpPr>
          <p:grpSpPr>
            <a:xfrm>
              <a:off x="6715140" y="5000637"/>
              <a:ext cx="357190" cy="329176"/>
              <a:chOff x="6715140" y="5000636"/>
              <a:chExt cx="404814" cy="373065"/>
            </a:xfrm>
          </p:grpSpPr>
          <p:pic>
            <p:nvPicPr>
              <p:cNvPr id="36870" name="Picture 6" descr="\begin{align*}&#10;  l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715140" y="5143512"/>
                <a:ext cx="71438" cy="230189"/>
              </a:xfrm>
              <a:prstGeom prst="rect">
                <a:avLst/>
              </a:prstGeom>
              <a:noFill/>
            </p:spPr>
          </p:pic>
          <p:pic>
            <p:nvPicPr>
              <p:cNvPr id="36871" name="Picture 7" descr="\begin{align*}&#10;  \nu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929454" y="5000636"/>
                <a:ext cx="190500" cy="17145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7" name="正方形/長方形 116"/>
          <p:cNvSpPr/>
          <p:nvPr/>
        </p:nvSpPr>
        <p:spPr>
          <a:xfrm>
            <a:off x="7776955" y="4178403"/>
            <a:ext cx="228221" cy="209841"/>
          </a:xfrm>
          <a:prstGeom prst="rect">
            <a:avLst/>
          </a:prstGeom>
          <a:solidFill>
            <a:srgbClr val="66FF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8031810" y="4050975"/>
            <a:ext cx="228221" cy="209841"/>
          </a:xfrm>
          <a:prstGeom prst="rect">
            <a:avLst/>
          </a:prstGeom>
          <a:solidFill>
            <a:srgbClr val="66FF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1" name="Picture 5" descr="\begin{align*}&#10;  q&#10;\end{align*}&#10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38539" y="4197102"/>
            <a:ext cx="124978" cy="191142"/>
          </a:xfrm>
          <a:prstGeom prst="rect">
            <a:avLst/>
          </a:prstGeom>
          <a:noFill/>
        </p:spPr>
      </p:pic>
      <p:pic>
        <p:nvPicPr>
          <p:cNvPr id="112" name="Picture 5" descr="\begin{align*}&#10;  q&#10;\end{align*}&#10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1340" y="4069674"/>
            <a:ext cx="124978" cy="191142"/>
          </a:xfrm>
          <a:prstGeom prst="rect">
            <a:avLst/>
          </a:prstGeom>
          <a:noFill/>
        </p:spPr>
      </p:pic>
      <p:grpSp>
        <p:nvGrpSpPr>
          <p:cNvPr id="8" name="グループ化 131"/>
          <p:cNvGrpSpPr/>
          <p:nvPr/>
        </p:nvGrpSpPr>
        <p:grpSpPr>
          <a:xfrm>
            <a:off x="8005176" y="4246660"/>
            <a:ext cx="353038" cy="296069"/>
            <a:chOff x="7782856" y="4746724"/>
            <a:chExt cx="361044" cy="332728"/>
          </a:xfrm>
        </p:grpSpPr>
        <p:pic>
          <p:nvPicPr>
            <p:cNvPr id="113" name="Picture 6" descr="\begin{align*}&#10;  l&#10;\end{align*}&#10;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782856" y="4874152"/>
              <a:ext cx="63714" cy="205300"/>
            </a:xfrm>
            <a:prstGeom prst="rect">
              <a:avLst/>
            </a:prstGeom>
            <a:noFill/>
          </p:spPr>
        </p:pic>
        <p:pic>
          <p:nvPicPr>
            <p:cNvPr id="114" name="Picture 7" descr="\begin{align*}&#10;  \nu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973998" y="4746724"/>
              <a:ext cx="169902" cy="152912"/>
            </a:xfrm>
            <a:prstGeom prst="rect">
              <a:avLst/>
            </a:prstGeom>
            <a:noFill/>
          </p:spPr>
        </p:pic>
      </p:grpSp>
      <p:sp>
        <p:nvSpPr>
          <p:cNvPr id="133" name="テキスト ボックス 132"/>
          <p:cNvSpPr txBox="1"/>
          <p:nvPr/>
        </p:nvSpPr>
        <p:spPr>
          <a:xfrm>
            <a:off x="6356790" y="2488163"/>
            <a:ext cx="107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10%]</a:t>
            </a:r>
            <a:endParaRPr kumimoji="1" lang="ja-JP" altLang="en-US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588965" y="1824327"/>
            <a:ext cx="2125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Non-universal :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5000628" y="1824327"/>
            <a:ext cx="2178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Large |A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|, m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: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9" name="グループ化 147"/>
          <p:cNvGrpSpPr/>
          <p:nvPr/>
        </p:nvGrpSpPr>
        <p:grpSpPr>
          <a:xfrm>
            <a:off x="714348" y="3643314"/>
            <a:ext cx="3429024" cy="1071570"/>
            <a:chOff x="714348" y="5429264"/>
            <a:chExt cx="3429024" cy="1071570"/>
          </a:xfrm>
        </p:grpSpPr>
        <p:sp>
          <p:nvSpPr>
            <p:cNvPr id="5" name="正方形/長方形 4"/>
            <p:cNvSpPr/>
            <p:nvPr/>
          </p:nvSpPr>
          <p:spPr>
            <a:xfrm>
              <a:off x="1328367" y="6210517"/>
              <a:ext cx="243237" cy="232253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Picture 1" descr="\begin{align*}&#10;  \widetilde g 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5765374"/>
              <a:ext cx="183138" cy="276877"/>
            </a:xfrm>
            <a:prstGeom prst="rect">
              <a:avLst/>
            </a:prstGeom>
            <a:noFill/>
          </p:spPr>
        </p:pic>
        <p:cxnSp>
          <p:nvCxnSpPr>
            <p:cNvPr id="11" name="直線矢印コネクタ 10"/>
            <p:cNvCxnSpPr/>
            <p:nvPr/>
          </p:nvCxnSpPr>
          <p:spPr>
            <a:xfrm flipV="1">
              <a:off x="1000100" y="5916440"/>
              <a:ext cx="810897" cy="128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" descr="\begin{align*}&#10;  \widetilde b_1&#10;\end{align*}&#10;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16470" y="5751948"/>
              <a:ext cx="239071" cy="315557"/>
            </a:xfrm>
            <a:prstGeom prst="rect">
              <a:avLst/>
            </a:prstGeom>
            <a:noFill/>
          </p:spPr>
        </p:pic>
        <p:pic>
          <p:nvPicPr>
            <p:cNvPr id="17" name="Picture 6" descr="\begin{align*}&#10;  b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7953" y="6218572"/>
              <a:ext cx="105472" cy="194706"/>
            </a:xfrm>
            <a:prstGeom prst="rect">
              <a:avLst/>
            </a:prstGeom>
            <a:noFill/>
          </p:spPr>
        </p:pic>
        <p:cxnSp>
          <p:nvCxnSpPr>
            <p:cNvPr id="18" name="直線矢印コネクタ 17"/>
            <p:cNvCxnSpPr/>
            <p:nvPr/>
          </p:nvCxnSpPr>
          <p:spPr>
            <a:xfrm rot="16200000" flipH="1">
              <a:off x="1006054" y="5994815"/>
              <a:ext cx="251776" cy="2636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2285984" y="5929330"/>
              <a:ext cx="71438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rot="16200000" flipH="1">
              <a:off x="2291421" y="6011356"/>
              <a:ext cx="245063" cy="2566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グループ化 26"/>
            <p:cNvGrpSpPr/>
            <p:nvPr/>
          </p:nvGrpSpPr>
          <p:grpSpPr>
            <a:xfrm>
              <a:off x="2571736" y="6215082"/>
              <a:ext cx="243237" cy="232253"/>
              <a:chOff x="4286248" y="4786322"/>
              <a:chExt cx="243237" cy="232253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4286248" y="4786322"/>
                <a:ext cx="243237" cy="232253"/>
              </a:xfrm>
              <a:prstGeom prst="rect">
                <a:avLst/>
              </a:prstGeom>
              <a:solidFill>
                <a:srgbClr val="00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4" name="Picture 6" descr="\begin{align*}&#10;  b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57686" y="4786322"/>
                <a:ext cx="105472" cy="194706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グループ化 52"/>
            <p:cNvGrpSpPr/>
            <p:nvPr/>
          </p:nvGrpSpPr>
          <p:grpSpPr>
            <a:xfrm>
              <a:off x="3090854" y="5758833"/>
              <a:ext cx="1052518" cy="742001"/>
              <a:chOff x="2662226" y="3187065"/>
              <a:chExt cx="1052518" cy="742001"/>
            </a:xfrm>
          </p:grpSpPr>
          <p:pic>
            <p:nvPicPr>
              <p:cNvPr id="15" name="Picture 4" descr="\begin{align*}&#10;  \widetilde \chi^{0}_1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33484" y="3214686"/>
                <a:ext cx="281260" cy="315557"/>
              </a:xfrm>
              <a:prstGeom prst="rect">
                <a:avLst/>
              </a:prstGeom>
              <a:noFill/>
            </p:spPr>
          </p:pic>
          <p:cxnSp>
            <p:nvCxnSpPr>
              <p:cNvPr id="21" name="直線矢印コネクタ 20"/>
              <p:cNvCxnSpPr/>
              <p:nvPr/>
            </p:nvCxnSpPr>
            <p:spPr>
              <a:xfrm>
                <a:off x="3029169" y="3365752"/>
                <a:ext cx="316419" cy="11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865" name="Picture 1" descr="\begin{align*}&#10;  \widetilde \chi_2^0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662226" y="3187065"/>
                <a:ext cx="266700" cy="313373"/>
              </a:xfrm>
              <a:prstGeom prst="rect">
                <a:avLst/>
              </a:prstGeom>
              <a:noFill/>
            </p:spPr>
          </p:pic>
          <p:cxnSp>
            <p:nvCxnSpPr>
              <p:cNvPr id="28" name="直線矢印コネクタ 27"/>
              <p:cNvCxnSpPr/>
              <p:nvPr/>
            </p:nvCxnSpPr>
            <p:spPr>
              <a:xfrm rot="16200000" flipH="1">
                <a:off x="3035258" y="3494644"/>
                <a:ext cx="245063" cy="2566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866" name="Picture 2" descr="\begin{align*}&#10;  Z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357554" y="3714752"/>
                <a:ext cx="206924" cy="214314"/>
              </a:xfrm>
              <a:prstGeom prst="rect">
                <a:avLst/>
              </a:prstGeom>
              <a:noFill/>
            </p:spPr>
          </p:pic>
        </p:grpSp>
        <p:sp>
          <p:nvSpPr>
            <p:cNvPr id="137" name="テキスト ボックス 136"/>
            <p:cNvSpPr txBox="1"/>
            <p:nvPr/>
          </p:nvSpPr>
          <p:spPr>
            <a:xfrm>
              <a:off x="2000232" y="5429264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[1</a:t>
              </a:r>
              <a:r>
                <a:rPr kumimoji="1" lang="en-US" altLang="ja-JP" dirty="0" smtClean="0"/>
                <a:t>0</a:t>
              </a:r>
              <a:r>
                <a:rPr kumimoji="1" lang="ja-JP" altLang="en-US" dirty="0" smtClean="0"/>
                <a:t>～</a:t>
              </a:r>
              <a:r>
                <a:rPr lang="en-US" altLang="ja-JP" dirty="0" smtClean="0"/>
                <a:t>3</a:t>
              </a:r>
              <a:r>
                <a:rPr kumimoji="1" lang="en-US" altLang="ja-JP" dirty="0" smtClean="0"/>
                <a:t>0%]</a:t>
              </a:r>
              <a:endParaRPr kumimoji="1" lang="ja-JP" altLang="en-US" dirty="0"/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785786" y="5429264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[3</a:t>
              </a:r>
              <a:r>
                <a:rPr kumimoji="1" lang="en-US" altLang="ja-JP" dirty="0" smtClean="0"/>
                <a:t>0</a:t>
              </a:r>
              <a:r>
                <a:rPr kumimoji="1" lang="ja-JP" altLang="en-US" dirty="0" smtClean="0"/>
                <a:t>～</a:t>
              </a:r>
              <a:r>
                <a:rPr kumimoji="1" lang="en-US" altLang="ja-JP" dirty="0" smtClean="0"/>
                <a:t>50%]</a:t>
              </a:r>
              <a:endParaRPr kumimoji="1" lang="ja-JP" altLang="en-US" dirty="0"/>
            </a:p>
          </p:txBody>
        </p:sp>
      </p:grpSp>
      <p:grpSp>
        <p:nvGrpSpPr>
          <p:cNvPr id="16" name="グループ化 152"/>
          <p:cNvGrpSpPr/>
          <p:nvPr/>
        </p:nvGrpSpPr>
        <p:grpSpPr>
          <a:xfrm>
            <a:off x="714348" y="2357430"/>
            <a:ext cx="3421634" cy="1012274"/>
            <a:chOff x="714348" y="3000372"/>
            <a:chExt cx="3421634" cy="1012274"/>
          </a:xfrm>
        </p:grpSpPr>
        <p:pic>
          <p:nvPicPr>
            <p:cNvPr id="72" name="Picture 1" descr="\begin{align*}&#10;  \widetilde g 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3292422"/>
              <a:ext cx="189759" cy="276255"/>
            </a:xfrm>
            <a:prstGeom prst="rect">
              <a:avLst/>
            </a:prstGeom>
            <a:noFill/>
          </p:spPr>
        </p:pic>
        <p:cxnSp>
          <p:nvCxnSpPr>
            <p:cNvPr id="73" name="直線矢印コネクタ 72"/>
            <p:cNvCxnSpPr/>
            <p:nvPr/>
          </p:nvCxnSpPr>
          <p:spPr>
            <a:xfrm>
              <a:off x="1000100" y="3429000"/>
              <a:ext cx="78581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 descr="\begin{align*}&#10;  \widetilde t_1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4773" y="3292422"/>
              <a:ext cx="218570" cy="294752"/>
            </a:xfrm>
            <a:prstGeom prst="rect">
              <a:avLst/>
            </a:prstGeom>
            <a:noFill/>
          </p:spPr>
        </p:pic>
        <p:pic>
          <p:nvPicPr>
            <p:cNvPr id="77" name="Picture 7" descr="\begin{align*}&#10;  t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55290" y="3798332"/>
              <a:ext cx="102000" cy="174172"/>
            </a:xfrm>
            <a:prstGeom prst="rect">
              <a:avLst/>
            </a:prstGeom>
            <a:noFill/>
          </p:spPr>
        </p:pic>
        <p:cxnSp>
          <p:nvCxnSpPr>
            <p:cNvPr id="78" name="直線矢印コネクタ 77"/>
            <p:cNvCxnSpPr/>
            <p:nvPr/>
          </p:nvCxnSpPr>
          <p:spPr>
            <a:xfrm rot="16200000" flipH="1">
              <a:off x="973639" y="3557557"/>
              <a:ext cx="254700" cy="2268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 flipV="1">
              <a:off x="2289061" y="3441142"/>
              <a:ext cx="711303" cy="20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 rot="16200000" flipH="1">
              <a:off x="2276435" y="3574469"/>
              <a:ext cx="254702" cy="1930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グループ化 82"/>
            <p:cNvGrpSpPr/>
            <p:nvPr/>
          </p:nvGrpSpPr>
          <p:grpSpPr>
            <a:xfrm>
              <a:off x="3071802" y="3270645"/>
              <a:ext cx="1064180" cy="742001"/>
              <a:chOff x="2662226" y="3187065"/>
              <a:chExt cx="1064180" cy="742001"/>
            </a:xfrm>
          </p:grpSpPr>
          <p:pic>
            <p:nvPicPr>
              <p:cNvPr id="84" name="Picture 4" descr="\begin{align*}&#10;  \widetilde \chi^{0}_1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33484" y="3214686"/>
                <a:ext cx="281260" cy="315557"/>
              </a:xfrm>
              <a:prstGeom prst="rect">
                <a:avLst/>
              </a:prstGeom>
              <a:noFill/>
            </p:spPr>
          </p:pic>
          <p:cxnSp>
            <p:nvCxnSpPr>
              <p:cNvPr id="85" name="直線矢印コネクタ 84"/>
              <p:cNvCxnSpPr/>
              <p:nvPr/>
            </p:nvCxnSpPr>
            <p:spPr>
              <a:xfrm>
                <a:off x="3029169" y="3365752"/>
                <a:ext cx="316419" cy="11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6" name="Picture 1" descr="\begin{align*}&#10;  \widetilde \chi_2^0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662226" y="3187065"/>
                <a:ext cx="266700" cy="313373"/>
              </a:xfrm>
              <a:prstGeom prst="rect">
                <a:avLst/>
              </a:prstGeom>
              <a:noFill/>
            </p:spPr>
          </p:pic>
          <p:cxnSp>
            <p:nvCxnSpPr>
              <p:cNvPr id="87" name="直線矢印コネクタ 86"/>
              <p:cNvCxnSpPr/>
              <p:nvPr/>
            </p:nvCxnSpPr>
            <p:spPr>
              <a:xfrm>
                <a:off x="3029464" y="3500438"/>
                <a:ext cx="418582" cy="28575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2" descr="\begin{align*}&#10;  Z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519482" y="3714752"/>
                <a:ext cx="206924" cy="214314"/>
              </a:xfrm>
              <a:prstGeom prst="rect">
                <a:avLst/>
              </a:prstGeom>
              <a:noFill/>
            </p:spPr>
          </p:pic>
        </p:grpSp>
        <p:pic>
          <p:nvPicPr>
            <p:cNvPr id="93" name="Picture 7" descr="\begin{align*}&#10;  t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12612" y="3798332"/>
              <a:ext cx="102000" cy="174172"/>
            </a:xfrm>
            <a:prstGeom prst="rect">
              <a:avLst/>
            </a:prstGeom>
            <a:noFill/>
          </p:spPr>
        </p:pic>
        <p:sp>
          <p:nvSpPr>
            <p:cNvPr id="139" name="テキスト ボックス 138"/>
            <p:cNvSpPr txBox="1"/>
            <p:nvPr/>
          </p:nvSpPr>
          <p:spPr>
            <a:xfrm>
              <a:off x="2285984" y="300037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[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0%]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857224" y="3000372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[5</a:t>
              </a:r>
              <a:r>
                <a:rPr kumimoji="1" lang="en-US" altLang="ja-JP" dirty="0" smtClean="0"/>
                <a:t>0</a:t>
              </a:r>
              <a:r>
                <a:rPr kumimoji="1" lang="ja-JP" altLang="en-US" dirty="0" smtClean="0"/>
                <a:t>～</a:t>
              </a:r>
              <a:r>
                <a:rPr lang="en-US" altLang="ja-JP" dirty="0" smtClean="0"/>
                <a:t>7</a:t>
              </a:r>
              <a:r>
                <a:rPr kumimoji="1" lang="en-US" altLang="ja-JP" dirty="0" smtClean="0"/>
                <a:t>0%]</a:t>
              </a:r>
              <a:endParaRPr kumimoji="1" lang="ja-JP" altLang="en-US" dirty="0"/>
            </a:p>
          </p:txBody>
        </p:sp>
      </p:grpSp>
      <p:sp>
        <p:nvSpPr>
          <p:cNvPr id="149" name="テキスト ボックス 148"/>
          <p:cNvSpPr txBox="1"/>
          <p:nvPr/>
        </p:nvSpPr>
        <p:spPr>
          <a:xfrm>
            <a:off x="5214942" y="2488163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[10</a:t>
            </a:r>
            <a:r>
              <a:rPr kumimoji="1" lang="en-US" altLang="ja-JP" dirty="0" smtClean="0"/>
              <a:t>0%]</a:t>
            </a:r>
            <a:endParaRPr kumimoji="1" lang="ja-JP" altLang="en-US" dirty="0"/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2786050" y="1643050"/>
            <a:ext cx="1730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annot open </a:t>
            </a:r>
          </a:p>
          <a:p>
            <a:r>
              <a:rPr kumimoji="1" lang="en-US" altLang="ja-JP" dirty="0" smtClean="0"/>
              <a:t>due to small m</a:t>
            </a:r>
            <a:r>
              <a:rPr kumimoji="1" lang="en-US" altLang="ja-JP" baseline="-25000" dirty="0" smtClean="0"/>
              <a:t>30</a:t>
            </a:r>
            <a:endParaRPr kumimoji="1" lang="ja-JP" altLang="en-US" baseline="-25000" dirty="0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2643174" y="928670"/>
            <a:ext cx="3891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ea typeface="HGP創英角ﾎﾟｯﾌﾟ体" pitchFamily="50" charset="-128"/>
              </a:rPr>
              <a:t>Focusing on χ</a:t>
            </a:r>
            <a:r>
              <a:rPr lang="en-US" altLang="ja-JP" sz="2800" b="1" baseline="-25000" dirty="0" smtClean="0">
                <a:ea typeface="HGP創英角ﾎﾟｯﾌﾟ体" pitchFamily="50" charset="-128"/>
              </a:rPr>
              <a:t>2</a:t>
            </a:r>
            <a:r>
              <a:rPr lang="en-US" altLang="ja-JP" sz="2800" b="1" baseline="30000" dirty="0" smtClean="0">
                <a:ea typeface="HGP創英角ﾎﾟｯﾌﾟ体" pitchFamily="50" charset="-128"/>
              </a:rPr>
              <a:t>0</a:t>
            </a:r>
            <a:r>
              <a:rPr lang="en-US" altLang="ja-JP" sz="2800" b="1" dirty="0" smtClean="0">
                <a:ea typeface="HGP創英角ﾎﾟｯﾌﾟ体" pitchFamily="50" charset="-128"/>
                <a:sym typeface="Wingdings" pitchFamily="2" charset="2"/>
              </a:rPr>
              <a:t>Z mode</a:t>
            </a:r>
            <a:endParaRPr kumimoji="1" lang="ja-JP" altLang="en-US" sz="2800" b="1" baseline="30000" dirty="0">
              <a:ea typeface="HGP創英角ﾎﾟｯﾌﾟ体" pitchFamily="50" charset="-128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642910" y="2357430"/>
            <a:ext cx="3857652" cy="107157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714348" y="5110475"/>
            <a:ext cx="773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number of associate jets </a:t>
            </a:r>
            <a:r>
              <a:rPr kumimoji="1" lang="en-US" altLang="ja-JP" sz="2400" b="1" i="1" dirty="0" smtClean="0">
                <a:solidFill>
                  <a:srgbClr val="FF0000"/>
                </a:solidFill>
              </a:rPr>
              <a:t>is different </a:t>
            </a:r>
            <a:r>
              <a:rPr kumimoji="1" lang="en-US" altLang="ja-JP" sz="2400" dirty="0" smtClean="0"/>
              <a:t>in χ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baseline="30000" dirty="0" smtClean="0"/>
              <a:t>0</a:t>
            </a:r>
            <a:r>
              <a:rPr kumimoji="1" lang="en-US" altLang="ja-JP" sz="2400" dirty="0" smtClean="0">
                <a:sym typeface="Wingdings" pitchFamily="2" charset="2"/>
              </a:rPr>
              <a:t>Z </a:t>
            </a:r>
            <a:r>
              <a:rPr kumimoji="1" lang="en-US" altLang="ja-JP" sz="2400" dirty="0" smtClean="0"/>
              <a:t> events !!</a:t>
            </a:r>
            <a:endParaRPr kumimoji="1" lang="ja-JP" altLang="en-US" sz="2400" dirty="0"/>
          </a:p>
        </p:txBody>
      </p:sp>
      <p:sp>
        <p:nvSpPr>
          <p:cNvPr id="170" name="正方形/長方形 169"/>
          <p:cNvSpPr/>
          <p:nvPr/>
        </p:nvSpPr>
        <p:spPr>
          <a:xfrm>
            <a:off x="4135509" y="5715016"/>
            <a:ext cx="379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Z with a </a:t>
            </a:r>
            <a:r>
              <a:rPr lang="en-US" altLang="ja-JP" sz="2400" dirty="0" smtClean="0">
                <a:solidFill>
                  <a:srgbClr val="0000FF"/>
                </a:solidFill>
              </a:rPr>
              <a:t>small</a:t>
            </a:r>
            <a:r>
              <a:rPr lang="en-US" altLang="ja-JP" sz="2400" dirty="0" smtClean="0"/>
              <a:t> number of jets</a:t>
            </a:r>
            <a:endParaRPr lang="ja-JP" altLang="en-US" sz="2400" dirty="0"/>
          </a:p>
        </p:txBody>
      </p:sp>
      <p:sp>
        <p:nvSpPr>
          <p:cNvPr id="171" name="正方形/長方形 170"/>
          <p:cNvSpPr/>
          <p:nvPr/>
        </p:nvSpPr>
        <p:spPr>
          <a:xfrm>
            <a:off x="4143372" y="6253483"/>
            <a:ext cx="3758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Z with a </a:t>
            </a:r>
            <a:r>
              <a:rPr lang="en-US" altLang="ja-JP" sz="2400" dirty="0" smtClean="0">
                <a:solidFill>
                  <a:srgbClr val="FF0000"/>
                </a:solidFill>
              </a:rPr>
              <a:t>large</a:t>
            </a:r>
            <a:r>
              <a:rPr lang="en-US" altLang="ja-JP" sz="2400" dirty="0" smtClean="0"/>
              <a:t> number of jets</a:t>
            </a:r>
            <a:endParaRPr lang="ja-JP" altLang="en-US" sz="2400" dirty="0"/>
          </a:p>
        </p:txBody>
      </p:sp>
      <p:sp>
        <p:nvSpPr>
          <p:cNvPr id="172" name="右矢印 171"/>
          <p:cNvSpPr/>
          <p:nvPr/>
        </p:nvSpPr>
        <p:spPr>
          <a:xfrm>
            <a:off x="3714744" y="578645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右矢印 172"/>
          <p:cNvSpPr/>
          <p:nvPr/>
        </p:nvSpPr>
        <p:spPr>
          <a:xfrm>
            <a:off x="3714744" y="635795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1571604" y="5715016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Non-universal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1571604" y="6215082"/>
            <a:ext cx="202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Large |A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|, m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9" name="タイトル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Difference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643834" y="24288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0%]</a:t>
            </a:r>
            <a:endParaRPr kumimoji="1" lang="ja-JP" altLang="en-US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214678" y="363117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0%]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Introduction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1071546"/>
            <a:ext cx="700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B050"/>
                </a:solidFill>
              </a:rPr>
              <a:t>標準模型を越える物理として超対称性は有力である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.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10" y="164305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000" dirty="0" smtClean="0"/>
              <a:t> ゲージ結合定数の統一</a:t>
            </a:r>
            <a:endParaRPr lang="en-US" altLang="ja-JP" sz="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2910" y="2022265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</a:t>
            </a:r>
            <a:r>
              <a:rPr lang="ja-JP" altLang="en-US" sz="2000" dirty="0" smtClean="0"/>
              <a:t>ダークマター候補の存在</a:t>
            </a:r>
            <a:endParaRPr kumimoji="1" lang="en-US" altLang="ja-JP" sz="24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2910" y="2512448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b="1" dirty="0" smtClean="0"/>
              <a:t> 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ゲージ階層性問題の解決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3" name="グループ化 8"/>
          <p:cNvGrpSpPr/>
          <p:nvPr/>
        </p:nvGrpSpPr>
        <p:grpSpPr>
          <a:xfrm>
            <a:off x="3643306" y="2857496"/>
            <a:ext cx="1931988" cy="857250"/>
            <a:chOff x="857250" y="2571750"/>
            <a:chExt cx="1931988" cy="857250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857250" y="3143250"/>
              <a:ext cx="642938" cy="158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2143125" y="3143250"/>
              <a:ext cx="642938" cy="158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1500188" y="2786063"/>
              <a:ext cx="642937" cy="64293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13" name="Picture 3" descr="\begin{align*}&#10; t_R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4500" y="2571750"/>
              <a:ext cx="2381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 descr="\begin{align*}&#10; t_L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14500" y="3143250"/>
              <a:ext cx="214313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\begin{align*}&#10; H_u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50" y="2928938"/>
              <a:ext cx="2889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 descr="\begin{align*}&#10; H_u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313" y="2928938"/>
              <a:ext cx="2889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" descr="\begin{align*}&#10; Y_t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75" y="3214688"/>
              <a:ext cx="1905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\begin{align*}&#10; Y_t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66938" y="3214688"/>
              <a:ext cx="1905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5345" name="Picture 1" descr="\begin{align*}&#10; \Delta m^2_{H_u} = 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8624" y="4006144"/>
            <a:ext cx="1023268" cy="328218"/>
          </a:xfrm>
          <a:prstGeom prst="rect">
            <a:avLst/>
          </a:prstGeom>
          <a:noFill/>
        </p:spPr>
      </p:pic>
      <p:pic>
        <p:nvPicPr>
          <p:cNvPr id="185351" name="Picture 7" descr="\begin{align*}&#10; \Big[ -\frac{|Y_t|^2}{8 \pi^2} \Lambda^2 + \cdots \Big]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7440" y="3857628"/>
            <a:ext cx="1962993" cy="571504"/>
          </a:xfrm>
          <a:prstGeom prst="rect">
            <a:avLst/>
          </a:prstGeom>
          <a:noFill/>
        </p:spPr>
      </p:pic>
      <p:sp>
        <p:nvSpPr>
          <p:cNvPr id="53" name="テキスト ボックス 39"/>
          <p:cNvSpPr txBox="1">
            <a:spLocks noChangeArrowheads="1"/>
          </p:cNvSpPr>
          <p:nvPr/>
        </p:nvSpPr>
        <p:spPr bwMode="auto">
          <a:xfrm>
            <a:off x="4429124" y="2214554"/>
            <a:ext cx="668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/>
              <a:t>SM</a:t>
            </a:r>
            <a:endParaRPr lang="ja-JP" altLang="en-US" sz="28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5786" y="3314642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f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ine tuning </a:t>
            </a:r>
            <a:r>
              <a:rPr kumimoji="1" lang="ja-JP" altLang="en-US" sz="2000" b="1" dirty="0" smtClean="0">
                <a:solidFill>
                  <a:srgbClr val="0000FF"/>
                </a:solidFill>
              </a:rPr>
              <a:t>がないとき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rot="5400000">
            <a:off x="2320909" y="3893347"/>
            <a:ext cx="35719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" descr="\begin{align*}&#10;  \textcolor[rgb]{0.2,0.2,1}{[{\cal O}(100)\,{\rm GeV}]^2 \simeq}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000504"/>
            <a:ext cx="1857388" cy="300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正方形/長方形 158"/>
          <p:cNvSpPr/>
          <p:nvPr/>
        </p:nvSpPr>
        <p:spPr>
          <a:xfrm>
            <a:off x="4857752" y="1785926"/>
            <a:ext cx="3929090" cy="3143272"/>
          </a:xfrm>
          <a:prstGeom prst="rect">
            <a:avLst/>
          </a:prstGeom>
          <a:solidFill>
            <a:srgbClr val="EBF1D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>
            <a:off x="500034" y="1785926"/>
            <a:ext cx="4143404" cy="3143272"/>
          </a:xfrm>
          <a:prstGeom prst="rect">
            <a:avLst/>
          </a:prstGeom>
          <a:solidFill>
            <a:srgbClr val="FFFFC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正方形/長方形 159"/>
          <p:cNvSpPr/>
          <p:nvPr/>
        </p:nvSpPr>
        <p:spPr>
          <a:xfrm>
            <a:off x="3643306" y="4357694"/>
            <a:ext cx="428628" cy="4286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3857620" y="3071810"/>
            <a:ext cx="428628" cy="4286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65" name="正方形/長方形 164"/>
          <p:cNvSpPr/>
          <p:nvPr/>
        </p:nvSpPr>
        <p:spPr>
          <a:xfrm>
            <a:off x="8143900" y="3214686"/>
            <a:ext cx="428628" cy="4286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55" name="角丸四角形吹き出し 154"/>
          <p:cNvSpPr/>
          <p:nvPr/>
        </p:nvSpPr>
        <p:spPr>
          <a:xfrm>
            <a:off x="2714612" y="1643050"/>
            <a:ext cx="1785950" cy="642942"/>
          </a:xfrm>
          <a:prstGeom prst="wedgeRoundRectCallout">
            <a:avLst>
              <a:gd name="adj1" fmla="val -42208"/>
              <a:gd name="adj2" fmla="val 7907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 rot="16200000" flipH="1">
            <a:off x="6322231" y="4107660"/>
            <a:ext cx="357192" cy="1428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5984237" y="4316663"/>
            <a:ext cx="255889" cy="235280"/>
          </a:xfrm>
          <a:prstGeom prst="rect">
            <a:avLst/>
          </a:prstGeom>
          <a:solidFill>
            <a:srgbClr val="00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" descr="\begin{align*}&#10;  \widetilde g 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80213"/>
            <a:ext cx="189759" cy="276255"/>
          </a:xfrm>
          <a:prstGeom prst="rect">
            <a:avLst/>
          </a:prstGeom>
          <a:noFill/>
        </p:spPr>
      </p:pic>
      <p:cxnSp>
        <p:nvCxnSpPr>
          <p:cNvPr id="37" name="直線矢印コネクタ 36"/>
          <p:cNvCxnSpPr/>
          <p:nvPr/>
        </p:nvCxnSpPr>
        <p:spPr>
          <a:xfrm>
            <a:off x="5286380" y="2928933"/>
            <a:ext cx="692852" cy="20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\begin{align*}&#10;  \widetilde t_1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518" y="2780213"/>
            <a:ext cx="218570" cy="294752"/>
          </a:xfrm>
          <a:prstGeom prst="rect">
            <a:avLst/>
          </a:prstGeom>
          <a:noFill/>
        </p:spPr>
      </p:pic>
      <p:pic>
        <p:nvPicPr>
          <p:cNvPr id="41" name="Picture 5" descr="\begin{align*}&#10;  W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4" y="3748142"/>
            <a:ext cx="273215" cy="173455"/>
          </a:xfrm>
          <a:prstGeom prst="rect">
            <a:avLst/>
          </a:prstGeom>
          <a:noFill/>
        </p:spPr>
      </p:pic>
      <p:pic>
        <p:nvPicPr>
          <p:cNvPr id="42" name="Picture 6" descr="\begin{align*}&#10;  b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357693"/>
            <a:ext cx="109285" cy="194268"/>
          </a:xfrm>
          <a:prstGeom prst="rect">
            <a:avLst/>
          </a:prstGeom>
          <a:noFill/>
        </p:spPr>
      </p:pic>
      <p:pic>
        <p:nvPicPr>
          <p:cNvPr id="43" name="Picture 7" descr="\begin{align*}&#10;  t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6617" y="3446689"/>
            <a:ext cx="102000" cy="174172"/>
          </a:xfrm>
          <a:prstGeom prst="rect">
            <a:avLst/>
          </a:prstGeom>
          <a:noFill/>
        </p:spPr>
      </p:pic>
      <p:cxnSp>
        <p:nvCxnSpPr>
          <p:cNvPr id="44" name="直線矢印コネクタ 43"/>
          <p:cNvCxnSpPr/>
          <p:nvPr/>
        </p:nvCxnSpPr>
        <p:spPr>
          <a:xfrm>
            <a:off x="5286382" y="3143249"/>
            <a:ext cx="349385" cy="3261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5920546" y="3647658"/>
            <a:ext cx="273215" cy="1507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V="1">
            <a:off x="6452806" y="2928933"/>
            <a:ext cx="905276" cy="20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16200000" flipH="1">
            <a:off x="5710592" y="3853210"/>
            <a:ext cx="516917" cy="2062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16200000" flipH="1">
            <a:off x="6465729" y="3036712"/>
            <a:ext cx="326140" cy="3155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53"/>
          <p:cNvGrpSpPr/>
          <p:nvPr/>
        </p:nvGrpSpPr>
        <p:grpSpPr>
          <a:xfrm>
            <a:off x="7436910" y="2758436"/>
            <a:ext cx="1064180" cy="742001"/>
            <a:chOff x="2662226" y="3187065"/>
            <a:chExt cx="1064180" cy="742001"/>
          </a:xfrm>
        </p:grpSpPr>
        <p:pic>
          <p:nvPicPr>
            <p:cNvPr id="55" name="Picture 4" descr="\begin{align*}&#10;  \widetilde \chi^{0}_1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33484" y="3214686"/>
              <a:ext cx="281260" cy="315557"/>
            </a:xfrm>
            <a:prstGeom prst="rect">
              <a:avLst/>
            </a:prstGeom>
            <a:noFill/>
          </p:spPr>
        </p:pic>
        <p:cxnSp>
          <p:nvCxnSpPr>
            <p:cNvPr id="56" name="直線矢印コネクタ 55"/>
            <p:cNvCxnSpPr/>
            <p:nvPr/>
          </p:nvCxnSpPr>
          <p:spPr>
            <a:xfrm>
              <a:off x="3029169" y="3365752"/>
              <a:ext cx="316419" cy="11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1" descr="\begin{align*}&#10;  \widetilde \chi_2^0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62226" y="3187065"/>
              <a:ext cx="266700" cy="313373"/>
            </a:xfrm>
            <a:prstGeom prst="rect">
              <a:avLst/>
            </a:prstGeom>
            <a:noFill/>
          </p:spPr>
        </p:pic>
        <p:cxnSp>
          <p:nvCxnSpPr>
            <p:cNvPr id="58" name="直線矢印コネクタ 57"/>
            <p:cNvCxnSpPr/>
            <p:nvPr/>
          </p:nvCxnSpPr>
          <p:spPr>
            <a:xfrm>
              <a:off x="3029464" y="3500438"/>
              <a:ext cx="418582" cy="2857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2" descr="\begin{align*}&#10;  Z&#10;\end{align*}&#10;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9482" y="3714752"/>
              <a:ext cx="206924" cy="214314"/>
            </a:xfrm>
            <a:prstGeom prst="rect">
              <a:avLst/>
            </a:prstGeom>
            <a:noFill/>
          </p:spPr>
        </p:pic>
      </p:grpSp>
      <p:pic>
        <p:nvPicPr>
          <p:cNvPr id="63" name="Picture 5" descr="\begin{align*}&#10;  W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7120" y="3628534"/>
            <a:ext cx="273215" cy="173455"/>
          </a:xfrm>
          <a:prstGeom prst="rect">
            <a:avLst/>
          </a:prstGeom>
          <a:noFill/>
        </p:spPr>
      </p:pic>
      <p:grpSp>
        <p:nvGrpSpPr>
          <p:cNvPr id="3" name="グループ化 119"/>
          <p:cNvGrpSpPr/>
          <p:nvPr/>
        </p:nvGrpSpPr>
        <p:grpSpPr>
          <a:xfrm>
            <a:off x="7366088" y="4143379"/>
            <a:ext cx="255889" cy="235298"/>
            <a:chOff x="6912910" y="4288540"/>
            <a:chExt cx="255889" cy="235298"/>
          </a:xfrm>
        </p:grpSpPr>
        <p:sp>
          <p:nvSpPr>
            <p:cNvPr id="61" name="正方形/長方形 60"/>
            <p:cNvSpPr/>
            <p:nvPr/>
          </p:nvSpPr>
          <p:spPr>
            <a:xfrm>
              <a:off x="6912910" y="4288540"/>
              <a:ext cx="255889" cy="235280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4" name="Picture 6" descr="\begin{align*}&#10;  b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00871" y="4329570"/>
              <a:ext cx="109285" cy="194268"/>
            </a:xfrm>
            <a:prstGeom prst="rect">
              <a:avLst/>
            </a:prstGeom>
            <a:noFill/>
          </p:spPr>
        </p:pic>
      </p:grpSp>
      <p:pic>
        <p:nvPicPr>
          <p:cNvPr id="65" name="Picture 7" descr="\begin{align*}&#10;  t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5333" y="3327081"/>
            <a:ext cx="102000" cy="174172"/>
          </a:xfrm>
          <a:prstGeom prst="rect">
            <a:avLst/>
          </a:prstGeom>
          <a:noFill/>
        </p:spPr>
      </p:pic>
      <p:cxnSp>
        <p:nvCxnSpPr>
          <p:cNvPr id="66" name="直線矢印コネクタ 65"/>
          <p:cNvCxnSpPr/>
          <p:nvPr/>
        </p:nvCxnSpPr>
        <p:spPr>
          <a:xfrm>
            <a:off x="7059262" y="3528050"/>
            <a:ext cx="273215" cy="1507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rot="16200000" flipH="1">
            <a:off x="6938529" y="3644381"/>
            <a:ext cx="493649" cy="3614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rot="16200000" flipH="1">
            <a:off x="6500826" y="4000503"/>
            <a:ext cx="276230" cy="2762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rot="16200000" flipH="1">
            <a:off x="7718699" y="3790768"/>
            <a:ext cx="321471" cy="3123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 rot="16200000" flipH="1">
            <a:off x="7592308" y="3917158"/>
            <a:ext cx="285754" cy="1666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130"/>
          <p:cNvGrpSpPr/>
          <p:nvPr/>
        </p:nvGrpSpPr>
        <p:grpSpPr>
          <a:xfrm>
            <a:off x="6429388" y="4265290"/>
            <a:ext cx="593479" cy="521032"/>
            <a:chOff x="6429388" y="4765356"/>
            <a:chExt cx="642942" cy="564457"/>
          </a:xfrm>
        </p:grpSpPr>
        <p:sp>
          <p:nvSpPr>
            <p:cNvPr id="115" name="正方形/長方形 114"/>
            <p:cNvSpPr/>
            <p:nvPr/>
          </p:nvSpPr>
          <p:spPr>
            <a:xfrm>
              <a:off x="6429388" y="4908232"/>
              <a:ext cx="255889" cy="235280"/>
            </a:xfrm>
            <a:prstGeom prst="rect">
              <a:avLst/>
            </a:prstGeom>
            <a:solidFill>
              <a:srgbClr val="66FF3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6715140" y="4765356"/>
              <a:ext cx="255889" cy="235280"/>
            </a:xfrm>
            <a:prstGeom prst="rect">
              <a:avLst/>
            </a:prstGeom>
            <a:solidFill>
              <a:srgbClr val="66FF3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869" name="Picture 5" descr="\begin{align*}&#10;  q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25554" y="4929198"/>
              <a:ext cx="140129" cy="214314"/>
            </a:xfrm>
            <a:prstGeom prst="rect">
              <a:avLst/>
            </a:prstGeom>
            <a:noFill/>
          </p:spPr>
        </p:pic>
        <p:pic>
          <p:nvPicPr>
            <p:cNvPr id="107" name="Picture 5" descr="\begin{align*}&#10;  q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786578" y="4786322"/>
              <a:ext cx="140129" cy="214314"/>
            </a:xfrm>
            <a:prstGeom prst="rect">
              <a:avLst/>
            </a:prstGeom>
            <a:noFill/>
          </p:spPr>
        </p:pic>
        <p:grpSp>
          <p:nvGrpSpPr>
            <p:cNvPr id="7" name="グループ化 129"/>
            <p:cNvGrpSpPr/>
            <p:nvPr/>
          </p:nvGrpSpPr>
          <p:grpSpPr>
            <a:xfrm>
              <a:off x="6715140" y="5000637"/>
              <a:ext cx="357190" cy="329176"/>
              <a:chOff x="6715140" y="5000636"/>
              <a:chExt cx="404814" cy="373065"/>
            </a:xfrm>
          </p:grpSpPr>
          <p:pic>
            <p:nvPicPr>
              <p:cNvPr id="36870" name="Picture 6" descr="\begin{align*}&#10;  l&#10;\end{align*}&#10;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715140" y="5143512"/>
                <a:ext cx="71438" cy="230189"/>
              </a:xfrm>
              <a:prstGeom prst="rect">
                <a:avLst/>
              </a:prstGeom>
              <a:noFill/>
            </p:spPr>
          </p:pic>
          <p:pic>
            <p:nvPicPr>
              <p:cNvPr id="36871" name="Picture 7" descr="\begin{align*}&#10;  \nu&#10;\end{align*}&#1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929454" y="5000636"/>
                <a:ext cx="190500" cy="17145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7" name="正方形/長方形 116"/>
          <p:cNvSpPr/>
          <p:nvPr/>
        </p:nvSpPr>
        <p:spPr>
          <a:xfrm>
            <a:off x="7776955" y="4178403"/>
            <a:ext cx="228221" cy="209841"/>
          </a:xfrm>
          <a:prstGeom prst="rect">
            <a:avLst/>
          </a:prstGeom>
          <a:solidFill>
            <a:srgbClr val="66FF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8031810" y="4050975"/>
            <a:ext cx="228221" cy="209841"/>
          </a:xfrm>
          <a:prstGeom prst="rect">
            <a:avLst/>
          </a:prstGeom>
          <a:solidFill>
            <a:srgbClr val="66FF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1" name="Picture 5" descr="\begin{align*}&#10;  q&#10;\end{align*}&#10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38539" y="4197102"/>
            <a:ext cx="124978" cy="191142"/>
          </a:xfrm>
          <a:prstGeom prst="rect">
            <a:avLst/>
          </a:prstGeom>
          <a:noFill/>
        </p:spPr>
      </p:pic>
      <p:pic>
        <p:nvPicPr>
          <p:cNvPr id="112" name="Picture 5" descr="\begin{align*}&#10;  q&#10;\end{align*}&#10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1340" y="4069674"/>
            <a:ext cx="124978" cy="191142"/>
          </a:xfrm>
          <a:prstGeom prst="rect">
            <a:avLst/>
          </a:prstGeom>
          <a:noFill/>
        </p:spPr>
      </p:pic>
      <p:grpSp>
        <p:nvGrpSpPr>
          <p:cNvPr id="8" name="グループ化 131"/>
          <p:cNvGrpSpPr/>
          <p:nvPr/>
        </p:nvGrpSpPr>
        <p:grpSpPr>
          <a:xfrm>
            <a:off x="8005176" y="4246660"/>
            <a:ext cx="353038" cy="296069"/>
            <a:chOff x="7782856" y="4746724"/>
            <a:chExt cx="361044" cy="332728"/>
          </a:xfrm>
        </p:grpSpPr>
        <p:pic>
          <p:nvPicPr>
            <p:cNvPr id="113" name="Picture 6" descr="\begin{align*}&#10;  l&#10;\end{align*}&#10;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782856" y="4874152"/>
              <a:ext cx="63714" cy="205300"/>
            </a:xfrm>
            <a:prstGeom prst="rect">
              <a:avLst/>
            </a:prstGeom>
            <a:noFill/>
          </p:spPr>
        </p:pic>
        <p:pic>
          <p:nvPicPr>
            <p:cNvPr id="114" name="Picture 7" descr="\begin{align*}&#10;  \nu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973998" y="4746724"/>
              <a:ext cx="169902" cy="152912"/>
            </a:xfrm>
            <a:prstGeom prst="rect">
              <a:avLst/>
            </a:prstGeom>
            <a:noFill/>
          </p:spPr>
        </p:pic>
      </p:grpSp>
      <p:sp>
        <p:nvSpPr>
          <p:cNvPr id="133" name="テキスト ボックス 132"/>
          <p:cNvSpPr txBox="1"/>
          <p:nvPr/>
        </p:nvSpPr>
        <p:spPr>
          <a:xfrm>
            <a:off x="6356790" y="2488163"/>
            <a:ext cx="107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10%]</a:t>
            </a:r>
            <a:endParaRPr kumimoji="1" lang="ja-JP" altLang="en-US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588965" y="1824327"/>
            <a:ext cx="2125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Non-universal :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5000628" y="1824327"/>
            <a:ext cx="2178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Large |A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|, m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: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9" name="グループ化 147"/>
          <p:cNvGrpSpPr/>
          <p:nvPr/>
        </p:nvGrpSpPr>
        <p:grpSpPr>
          <a:xfrm>
            <a:off x="714348" y="3643314"/>
            <a:ext cx="3429024" cy="1071570"/>
            <a:chOff x="714348" y="5429264"/>
            <a:chExt cx="3429024" cy="1071570"/>
          </a:xfrm>
        </p:grpSpPr>
        <p:sp>
          <p:nvSpPr>
            <p:cNvPr id="5" name="正方形/長方形 4"/>
            <p:cNvSpPr/>
            <p:nvPr/>
          </p:nvSpPr>
          <p:spPr>
            <a:xfrm>
              <a:off x="1328367" y="6210517"/>
              <a:ext cx="243237" cy="232253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Picture 1" descr="\begin{align*}&#10;  \widetilde g 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5765374"/>
              <a:ext cx="183138" cy="276877"/>
            </a:xfrm>
            <a:prstGeom prst="rect">
              <a:avLst/>
            </a:prstGeom>
            <a:noFill/>
          </p:spPr>
        </p:pic>
        <p:cxnSp>
          <p:nvCxnSpPr>
            <p:cNvPr id="11" name="直線矢印コネクタ 10"/>
            <p:cNvCxnSpPr/>
            <p:nvPr/>
          </p:nvCxnSpPr>
          <p:spPr>
            <a:xfrm flipV="1">
              <a:off x="1000100" y="5916440"/>
              <a:ext cx="810897" cy="128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" descr="\begin{align*}&#10;  \widetilde b_1&#10;\end{align*}&#10;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16470" y="5751948"/>
              <a:ext cx="239071" cy="315557"/>
            </a:xfrm>
            <a:prstGeom prst="rect">
              <a:avLst/>
            </a:prstGeom>
            <a:noFill/>
          </p:spPr>
        </p:pic>
        <p:pic>
          <p:nvPicPr>
            <p:cNvPr id="17" name="Picture 6" descr="\begin{align*}&#10;  b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7953" y="6218572"/>
              <a:ext cx="105472" cy="194706"/>
            </a:xfrm>
            <a:prstGeom prst="rect">
              <a:avLst/>
            </a:prstGeom>
            <a:noFill/>
          </p:spPr>
        </p:pic>
        <p:cxnSp>
          <p:nvCxnSpPr>
            <p:cNvPr id="18" name="直線矢印コネクタ 17"/>
            <p:cNvCxnSpPr/>
            <p:nvPr/>
          </p:nvCxnSpPr>
          <p:spPr>
            <a:xfrm rot="16200000" flipH="1">
              <a:off x="1006054" y="5994815"/>
              <a:ext cx="251776" cy="2636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2285984" y="5929330"/>
              <a:ext cx="71438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rot="16200000" flipH="1">
              <a:off x="2291421" y="6011356"/>
              <a:ext cx="245063" cy="2566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グループ化 26"/>
            <p:cNvGrpSpPr/>
            <p:nvPr/>
          </p:nvGrpSpPr>
          <p:grpSpPr>
            <a:xfrm>
              <a:off x="2571736" y="6215082"/>
              <a:ext cx="243237" cy="232253"/>
              <a:chOff x="4286248" y="4786322"/>
              <a:chExt cx="243237" cy="232253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4286248" y="4786322"/>
                <a:ext cx="243237" cy="232253"/>
              </a:xfrm>
              <a:prstGeom prst="rect">
                <a:avLst/>
              </a:prstGeom>
              <a:solidFill>
                <a:srgbClr val="00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4" name="Picture 6" descr="\begin{align*}&#10;  b&#10;\end{align*}&#10;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57686" y="4786322"/>
                <a:ext cx="105472" cy="194706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グループ化 52"/>
            <p:cNvGrpSpPr/>
            <p:nvPr/>
          </p:nvGrpSpPr>
          <p:grpSpPr>
            <a:xfrm>
              <a:off x="3090854" y="5758833"/>
              <a:ext cx="1052518" cy="742001"/>
              <a:chOff x="2662226" y="3187065"/>
              <a:chExt cx="1052518" cy="742001"/>
            </a:xfrm>
          </p:grpSpPr>
          <p:pic>
            <p:nvPicPr>
              <p:cNvPr id="15" name="Picture 4" descr="\begin{align*}&#10;  \widetilde \chi^{0}_1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33484" y="3214686"/>
                <a:ext cx="281260" cy="315557"/>
              </a:xfrm>
              <a:prstGeom prst="rect">
                <a:avLst/>
              </a:prstGeom>
              <a:noFill/>
            </p:spPr>
          </p:pic>
          <p:cxnSp>
            <p:nvCxnSpPr>
              <p:cNvPr id="21" name="直線矢印コネクタ 20"/>
              <p:cNvCxnSpPr/>
              <p:nvPr/>
            </p:nvCxnSpPr>
            <p:spPr>
              <a:xfrm>
                <a:off x="3029169" y="3365752"/>
                <a:ext cx="316419" cy="11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865" name="Picture 1" descr="\begin{align*}&#10;  \widetilde \chi_2^0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662226" y="3187065"/>
                <a:ext cx="266700" cy="313373"/>
              </a:xfrm>
              <a:prstGeom prst="rect">
                <a:avLst/>
              </a:prstGeom>
              <a:noFill/>
            </p:spPr>
          </p:pic>
          <p:cxnSp>
            <p:nvCxnSpPr>
              <p:cNvPr id="28" name="直線矢印コネクタ 27"/>
              <p:cNvCxnSpPr/>
              <p:nvPr/>
            </p:nvCxnSpPr>
            <p:spPr>
              <a:xfrm rot="16200000" flipH="1">
                <a:off x="3035258" y="3494644"/>
                <a:ext cx="245063" cy="2566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866" name="Picture 2" descr="\begin{align*}&#10;  Z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357554" y="3714752"/>
                <a:ext cx="206924" cy="214314"/>
              </a:xfrm>
              <a:prstGeom prst="rect">
                <a:avLst/>
              </a:prstGeom>
              <a:noFill/>
            </p:spPr>
          </p:pic>
        </p:grpSp>
        <p:sp>
          <p:nvSpPr>
            <p:cNvPr id="137" name="テキスト ボックス 136"/>
            <p:cNvSpPr txBox="1"/>
            <p:nvPr/>
          </p:nvSpPr>
          <p:spPr>
            <a:xfrm>
              <a:off x="2000232" y="5429264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[1</a:t>
              </a:r>
              <a:r>
                <a:rPr kumimoji="1" lang="en-US" altLang="ja-JP" dirty="0" smtClean="0"/>
                <a:t>0</a:t>
              </a:r>
              <a:r>
                <a:rPr kumimoji="1" lang="ja-JP" altLang="en-US" dirty="0" smtClean="0"/>
                <a:t>～</a:t>
              </a:r>
              <a:r>
                <a:rPr lang="en-US" altLang="ja-JP" dirty="0" smtClean="0"/>
                <a:t>3</a:t>
              </a:r>
              <a:r>
                <a:rPr kumimoji="1" lang="en-US" altLang="ja-JP" dirty="0" smtClean="0"/>
                <a:t>0%]</a:t>
              </a:r>
              <a:endParaRPr kumimoji="1" lang="ja-JP" altLang="en-US" dirty="0"/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785786" y="5429264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[3</a:t>
              </a:r>
              <a:r>
                <a:rPr kumimoji="1" lang="en-US" altLang="ja-JP" dirty="0" smtClean="0"/>
                <a:t>0</a:t>
              </a:r>
              <a:r>
                <a:rPr kumimoji="1" lang="ja-JP" altLang="en-US" dirty="0" smtClean="0"/>
                <a:t>～</a:t>
              </a:r>
              <a:r>
                <a:rPr kumimoji="1" lang="en-US" altLang="ja-JP" dirty="0" smtClean="0"/>
                <a:t>50%]</a:t>
              </a:r>
              <a:endParaRPr kumimoji="1" lang="ja-JP" altLang="en-US" dirty="0"/>
            </a:p>
          </p:txBody>
        </p:sp>
      </p:grpSp>
      <p:grpSp>
        <p:nvGrpSpPr>
          <p:cNvPr id="16" name="グループ化 152"/>
          <p:cNvGrpSpPr/>
          <p:nvPr/>
        </p:nvGrpSpPr>
        <p:grpSpPr>
          <a:xfrm>
            <a:off x="714348" y="2357430"/>
            <a:ext cx="3421634" cy="1012274"/>
            <a:chOff x="714348" y="3000372"/>
            <a:chExt cx="3421634" cy="1012274"/>
          </a:xfrm>
        </p:grpSpPr>
        <p:pic>
          <p:nvPicPr>
            <p:cNvPr id="72" name="Picture 1" descr="\begin{align*}&#10;  \widetilde g 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3292422"/>
              <a:ext cx="189759" cy="276255"/>
            </a:xfrm>
            <a:prstGeom prst="rect">
              <a:avLst/>
            </a:prstGeom>
            <a:noFill/>
          </p:spPr>
        </p:pic>
        <p:cxnSp>
          <p:nvCxnSpPr>
            <p:cNvPr id="73" name="直線矢印コネクタ 72"/>
            <p:cNvCxnSpPr/>
            <p:nvPr/>
          </p:nvCxnSpPr>
          <p:spPr>
            <a:xfrm>
              <a:off x="1000100" y="3429000"/>
              <a:ext cx="78581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 descr="\begin{align*}&#10;  \widetilde t_1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4773" y="3292422"/>
              <a:ext cx="218570" cy="294752"/>
            </a:xfrm>
            <a:prstGeom prst="rect">
              <a:avLst/>
            </a:prstGeom>
            <a:noFill/>
          </p:spPr>
        </p:pic>
        <p:pic>
          <p:nvPicPr>
            <p:cNvPr id="77" name="Picture 7" descr="\begin{align*}&#10;  t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55290" y="3798332"/>
              <a:ext cx="102000" cy="174172"/>
            </a:xfrm>
            <a:prstGeom prst="rect">
              <a:avLst/>
            </a:prstGeom>
            <a:noFill/>
          </p:spPr>
        </p:pic>
        <p:cxnSp>
          <p:nvCxnSpPr>
            <p:cNvPr id="78" name="直線矢印コネクタ 77"/>
            <p:cNvCxnSpPr/>
            <p:nvPr/>
          </p:nvCxnSpPr>
          <p:spPr>
            <a:xfrm rot="16200000" flipH="1">
              <a:off x="973639" y="3557557"/>
              <a:ext cx="254700" cy="2268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 flipV="1">
              <a:off x="2289061" y="3441142"/>
              <a:ext cx="711303" cy="20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 rot="16200000" flipH="1">
              <a:off x="2276435" y="3574469"/>
              <a:ext cx="254702" cy="1930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グループ化 82"/>
            <p:cNvGrpSpPr/>
            <p:nvPr/>
          </p:nvGrpSpPr>
          <p:grpSpPr>
            <a:xfrm>
              <a:off x="3071802" y="3270645"/>
              <a:ext cx="1064180" cy="742001"/>
              <a:chOff x="2662226" y="3187065"/>
              <a:chExt cx="1064180" cy="742001"/>
            </a:xfrm>
          </p:grpSpPr>
          <p:pic>
            <p:nvPicPr>
              <p:cNvPr id="84" name="Picture 4" descr="\begin{align*}&#10;  \widetilde \chi^{0}_1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33484" y="3214686"/>
                <a:ext cx="281260" cy="315557"/>
              </a:xfrm>
              <a:prstGeom prst="rect">
                <a:avLst/>
              </a:prstGeom>
              <a:noFill/>
            </p:spPr>
          </p:pic>
          <p:cxnSp>
            <p:nvCxnSpPr>
              <p:cNvPr id="85" name="直線矢印コネクタ 84"/>
              <p:cNvCxnSpPr/>
              <p:nvPr/>
            </p:nvCxnSpPr>
            <p:spPr>
              <a:xfrm>
                <a:off x="3029169" y="3365752"/>
                <a:ext cx="316419" cy="11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6" name="Picture 1" descr="\begin{align*}&#10;  \widetilde \chi_2^0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662226" y="3187065"/>
                <a:ext cx="266700" cy="313373"/>
              </a:xfrm>
              <a:prstGeom prst="rect">
                <a:avLst/>
              </a:prstGeom>
              <a:noFill/>
            </p:spPr>
          </p:pic>
          <p:cxnSp>
            <p:nvCxnSpPr>
              <p:cNvPr id="87" name="直線矢印コネクタ 86"/>
              <p:cNvCxnSpPr/>
              <p:nvPr/>
            </p:nvCxnSpPr>
            <p:spPr>
              <a:xfrm>
                <a:off x="3029464" y="3500438"/>
                <a:ext cx="418582" cy="28575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2" descr="\begin{align*}&#10;  Z&#10;\end{align*}&#10;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519482" y="3714752"/>
                <a:ext cx="206924" cy="214314"/>
              </a:xfrm>
              <a:prstGeom prst="rect">
                <a:avLst/>
              </a:prstGeom>
              <a:noFill/>
            </p:spPr>
          </p:pic>
        </p:grpSp>
        <p:pic>
          <p:nvPicPr>
            <p:cNvPr id="93" name="Picture 7" descr="\begin{align*}&#10;  t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12612" y="3798332"/>
              <a:ext cx="102000" cy="174172"/>
            </a:xfrm>
            <a:prstGeom prst="rect">
              <a:avLst/>
            </a:prstGeom>
            <a:noFill/>
          </p:spPr>
        </p:pic>
        <p:sp>
          <p:nvSpPr>
            <p:cNvPr id="139" name="テキスト ボックス 138"/>
            <p:cNvSpPr txBox="1"/>
            <p:nvPr/>
          </p:nvSpPr>
          <p:spPr>
            <a:xfrm>
              <a:off x="2285984" y="300037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[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0%]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857224" y="3000372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[5</a:t>
              </a:r>
              <a:r>
                <a:rPr kumimoji="1" lang="en-US" altLang="ja-JP" dirty="0" smtClean="0"/>
                <a:t>0</a:t>
              </a:r>
              <a:r>
                <a:rPr kumimoji="1" lang="ja-JP" altLang="en-US" dirty="0" smtClean="0"/>
                <a:t>～</a:t>
              </a:r>
              <a:r>
                <a:rPr lang="en-US" altLang="ja-JP" dirty="0" smtClean="0"/>
                <a:t>7</a:t>
              </a:r>
              <a:r>
                <a:rPr kumimoji="1" lang="en-US" altLang="ja-JP" dirty="0" smtClean="0"/>
                <a:t>0%]</a:t>
              </a:r>
              <a:endParaRPr kumimoji="1" lang="ja-JP" altLang="en-US" dirty="0"/>
            </a:p>
          </p:txBody>
        </p:sp>
      </p:grpSp>
      <p:sp>
        <p:nvSpPr>
          <p:cNvPr id="149" name="テキスト ボックス 148"/>
          <p:cNvSpPr txBox="1"/>
          <p:nvPr/>
        </p:nvSpPr>
        <p:spPr>
          <a:xfrm>
            <a:off x="5214942" y="2488163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[10</a:t>
            </a:r>
            <a:r>
              <a:rPr kumimoji="1" lang="en-US" altLang="ja-JP" dirty="0" smtClean="0"/>
              <a:t>0%]</a:t>
            </a:r>
            <a:endParaRPr kumimoji="1" lang="ja-JP" altLang="en-US" dirty="0"/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2786050" y="1643050"/>
            <a:ext cx="1730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annot open </a:t>
            </a:r>
          </a:p>
          <a:p>
            <a:r>
              <a:rPr kumimoji="1" lang="en-US" altLang="ja-JP" dirty="0" smtClean="0"/>
              <a:t>due to small m</a:t>
            </a:r>
            <a:r>
              <a:rPr kumimoji="1" lang="en-US" altLang="ja-JP" baseline="-25000" dirty="0" smtClean="0"/>
              <a:t>30</a:t>
            </a:r>
            <a:endParaRPr kumimoji="1" lang="ja-JP" altLang="en-US" baseline="-25000" dirty="0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2643174" y="928670"/>
            <a:ext cx="3891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ea typeface="HGP創英角ﾎﾟｯﾌﾟ体" pitchFamily="50" charset="-128"/>
              </a:rPr>
              <a:t>Focusing on χ</a:t>
            </a:r>
            <a:r>
              <a:rPr lang="en-US" altLang="ja-JP" sz="2800" b="1" baseline="-25000" dirty="0" smtClean="0">
                <a:ea typeface="HGP創英角ﾎﾟｯﾌﾟ体" pitchFamily="50" charset="-128"/>
              </a:rPr>
              <a:t>2</a:t>
            </a:r>
            <a:r>
              <a:rPr lang="en-US" altLang="ja-JP" sz="2800" b="1" baseline="30000" dirty="0" smtClean="0">
                <a:ea typeface="HGP創英角ﾎﾟｯﾌﾟ体" pitchFamily="50" charset="-128"/>
              </a:rPr>
              <a:t>0</a:t>
            </a:r>
            <a:r>
              <a:rPr lang="en-US" altLang="ja-JP" sz="2800" b="1" dirty="0" smtClean="0">
                <a:ea typeface="HGP創英角ﾎﾟｯﾌﾟ体" pitchFamily="50" charset="-128"/>
                <a:sym typeface="Wingdings" pitchFamily="2" charset="2"/>
              </a:rPr>
              <a:t>Z mode</a:t>
            </a:r>
            <a:endParaRPr kumimoji="1" lang="ja-JP" altLang="en-US" sz="2800" b="1" baseline="30000" dirty="0">
              <a:ea typeface="HGP創英角ﾎﾟｯﾌﾟ体" pitchFamily="50" charset="-128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642910" y="2357430"/>
            <a:ext cx="3857652" cy="107157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714348" y="5110475"/>
            <a:ext cx="773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number of associate jets </a:t>
            </a:r>
            <a:r>
              <a:rPr kumimoji="1" lang="en-US" altLang="ja-JP" sz="2400" b="1" i="1" dirty="0" smtClean="0">
                <a:solidFill>
                  <a:srgbClr val="FF0000"/>
                </a:solidFill>
              </a:rPr>
              <a:t>is different </a:t>
            </a:r>
            <a:r>
              <a:rPr kumimoji="1" lang="en-US" altLang="ja-JP" sz="2400" dirty="0" smtClean="0"/>
              <a:t>in χ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baseline="30000" dirty="0" smtClean="0"/>
              <a:t>0</a:t>
            </a:r>
            <a:r>
              <a:rPr kumimoji="1" lang="en-US" altLang="ja-JP" sz="2400" dirty="0" smtClean="0">
                <a:sym typeface="Wingdings" pitchFamily="2" charset="2"/>
              </a:rPr>
              <a:t>Z </a:t>
            </a:r>
            <a:r>
              <a:rPr kumimoji="1" lang="en-US" altLang="ja-JP" sz="2400" dirty="0" smtClean="0"/>
              <a:t> events !!</a:t>
            </a:r>
            <a:endParaRPr kumimoji="1" lang="ja-JP" altLang="en-US" sz="2400" dirty="0"/>
          </a:p>
        </p:txBody>
      </p:sp>
      <p:sp>
        <p:nvSpPr>
          <p:cNvPr id="170" name="正方形/長方形 169"/>
          <p:cNvSpPr/>
          <p:nvPr/>
        </p:nvSpPr>
        <p:spPr>
          <a:xfrm>
            <a:off x="4135509" y="5715016"/>
            <a:ext cx="379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Z with a </a:t>
            </a:r>
            <a:r>
              <a:rPr lang="en-US" altLang="ja-JP" sz="2400" dirty="0" smtClean="0">
                <a:solidFill>
                  <a:srgbClr val="0000FF"/>
                </a:solidFill>
              </a:rPr>
              <a:t>small</a:t>
            </a:r>
            <a:r>
              <a:rPr lang="en-US" altLang="ja-JP" sz="2400" dirty="0" smtClean="0"/>
              <a:t> number of jets</a:t>
            </a:r>
            <a:endParaRPr lang="ja-JP" altLang="en-US" sz="2400" dirty="0"/>
          </a:p>
        </p:txBody>
      </p:sp>
      <p:sp>
        <p:nvSpPr>
          <p:cNvPr id="171" name="正方形/長方形 170"/>
          <p:cNvSpPr/>
          <p:nvPr/>
        </p:nvSpPr>
        <p:spPr>
          <a:xfrm>
            <a:off x="4143372" y="6253483"/>
            <a:ext cx="3758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Z with a </a:t>
            </a:r>
            <a:r>
              <a:rPr lang="en-US" altLang="ja-JP" sz="2400" dirty="0" smtClean="0">
                <a:solidFill>
                  <a:srgbClr val="FF0000"/>
                </a:solidFill>
              </a:rPr>
              <a:t>large</a:t>
            </a:r>
            <a:r>
              <a:rPr lang="en-US" altLang="ja-JP" sz="2400" dirty="0" smtClean="0"/>
              <a:t> number of jets</a:t>
            </a:r>
            <a:endParaRPr lang="ja-JP" altLang="en-US" sz="2400" dirty="0"/>
          </a:p>
        </p:txBody>
      </p:sp>
      <p:sp>
        <p:nvSpPr>
          <p:cNvPr id="172" name="右矢印 171"/>
          <p:cNvSpPr/>
          <p:nvPr/>
        </p:nvSpPr>
        <p:spPr>
          <a:xfrm>
            <a:off x="3714744" y="578645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右矢印 172"/>
          <p:cNvSpPr/>
          <p:nvPr/>
        </p:nvSpPr>
        <p:spPr>
          <a:xfrm>
            <a:off x="3714744" y="635795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1571604" y="5715016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Non-universal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1571604" y="6215082"/>
            <a:ext cx="202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Large |A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|, m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9" name="タイトル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Difference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643834" y="24288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0%]</a:t>
            </a:r>
            <a:endParaRPr kumimoji="1" lang="ja-JP" altLang="en-US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214678" y="363117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0%]</a:t>
            </a:r>
            <a:endParaRPr kumimoji="1" lang="ja-JP" altLang="en-US" dirty="0"/>
          </a:p>
        </p:txBody>
      </p:sp>
      <p:sp>
        <p:nvSpPr>
          <p:cNvPr id="108" name="フリーフォーム 107"/>
          <p:cNvSpPr/>
          <p:nvPr/>
        </p:nvSpPr>
        <p:spPr>
          <a:xfrm>
            <a:off x="1000100" y="4279628"/>
            <a:ext cx="2027833" cy="506693"/>
          </a:xfrm>
          <a:custGeom>
            <a:avLst/>
            <a:gdLst>
              <a:gd name="connsiteX0" fmla="*/ 759401 w 1766080"/>
              <a:gd name="connsiteY0" fmla="*/ 451762 h 466404"/>
              <a:gd name="connsiteX1" fmla="*/ 482564 w 1766080"/>
              <a:gd name="connsiteY1" fmla="*/ 443373 h 466404"/>
              <a:gd name="connsiteX2" fmla="*/ 432230 w 1766080"/>
              <a:gd name="connsiteY2" fmla="*/ 434984 h 466404"/>
              <a:gd name="connsiteX3" fmla="*/ 339951 w 1766080"/>
              <a:gd name="connsiteY3" fmla="*/ 426595 h 466404"/>
              <a:gd name="connsiteX4" fmla="*/ 256061 w 1766080"/>
              <a:gd name="connsiteY4" fmla="*/ 418206 h 466404"/>
              <a:gd name="connsiteX5" fmla="*/ 147005 w 1766080"/>
              <a:gd name="connsiteY5" fmla="*/ 401428 h 466404"/>
              <a:gd name="connsiteX6" fmla="*/ 88282 w 1766080"/>
              <a:gd name="connsiteY6" fmla="*/ 367872 h 466404"/>
              <a:gd name="connsiteX7" fmla="*/ 63115 w 1766080"/>
              <a:gd name="connsiteY7" fmla="*/ 342705 h 466404"/>
              <a:gd name="connsiteX8" fmla="*/ 12781 w 1766080"/>
              <a:gd name="connsiteY8" fmla="*/ 292371 h 466404"/>
              <a:gd name="connsiteX9" fmla="*/ 12781 w 1766080"/>
              <a:gd name="connsiteY9" fmla="*/ 174925 h 466404"/>
              <a:gd name="connsiteX10" fmla="*/ 21170 w 1766080"/>
              <a:gd name="connsiteY10" fmla="*/ 149758 h 466404"/>
              <a:gd name="connsiteX11" fmla="*/ 54726 w 1766080"/>
              <a:gd name="connsiteY11" fmla="*/ 132980 h 466404"/>
              <a:gd name="connsiteX12" fmla="*/ 79893 w 1766080"/>
              <a:gd name="connsiteY12" fmla="*/ 116202 h 466404"/>
              <a:gd name="connsiteX13" fmla="*/ 163783 w 1766080"/>
              <a:gd name="connsiteY13" fmla="*/ 91035 h 466404"/>
              <a:gd name="connsiteX14" fmla="*/ 188949 w 1766080"/>
              <a:gd name="connsiteY14" fmla="*/ 82646 h 466404"/>
              <a:gd name="connsiteX15" fmla="*/ 339951 w 1766080"/>
              <a:gd name="connsiteY15" fmla="*/ 65868 h 466404"/>
              <a:gd name="connsiteX16" fmla="*/ 490953 w 1766080"/>
              <a:gd name="connsiteY16" fmla="*/ 40701 h 466404"/>
              <a:gd name="connsiteX17" fmla="*/ 700678 w 1766080"/>
              <a:gd name="connsiteY17" fmla="*/ 23923 h 466404"/>
              <a:gd name="connsiteX18" fmla="*/ 1162072 w 1766080"/>
              <a:gd name="connsiteY18" fmla="*/ 23923 h 466404"/>
              <a:gd name="connsiteX19" fmla="*/ 1245962 w 1766080"/>
              <a:gd name="connsiteY19" fmla="*/ 32312 h 466404"/>
              <a:gd name="connsiteX20" fmla="*/ 1363408 w 1766080"/>
              <a:gd name="connsiteY20" fmla="*/ 49090 h 466404"/>
              <a:gd name="connsiteX21" fmla="*/ 1438909 w 1766080"/>
              <a:gd name="connsiteY21" fmla="*/ 65868 h 466404"/>
              <a:gd name="connsiteX22" fmla="*/ 1489243 w 1766080"/>
              <a:gd name="connsiteY22" fmla="*/ 82646 h 466404"/>
              <a:gd name="connsiteX23" fmla="*/ 1573133 w 1766080"/>
              <a:gd name="connsiteY23" fmla="*/ 107813 h 466404"/>
              <a:gd name="connsiteX24" fmla="*/ 1598300 w 1766080"/>
              <a:gd name="connsiteY24" fmla="*/ 116202 h 466404"/>
              <a:gd name="connsiteX25" fmla="*/ 1648634 w 1766080"/>
              <a:gd name="connsiteY25" fmla="*/ 149758 h 466404"/>
              <a:gd name="connsiteX26" fmla="*/ 1673801 w 1766080"/>
              <a:gd name="connsiteY26" fmla="*/ 166536 h 466404"/>
              <a:gd name="connsiteX27" fmla="*/ 1698968 w 1766080"/>
              <a:gd name="connsiteY27" fmla="*/ 183314 h 466404"/>
              <a:gd name="connsiteX28" fmla="*/ 1757691 w 1766080"/>
              <a:gd name="connsiteY28" fmla="*/ 258815 h 466404"/>
              <a:gd name="connsiteX29" fmla="*/ 1766080 w 1766080"/>
              <a:gd name="connsiteY29" fmla="*/ 283982 h 466404"/>
              <a:gd name="connsiteX30" fmla="*/ 1749302 w 1766080"/>
              <a:gd name="connsiteY30" fmla="*/ 309149 h 466404"/>
              <a:gd name="connsiteX31" fmla="*/ 1740913 w 1766080"/>
              <a:gd name="connsiteY31" fmla="*/ 334316 h 466404"/>
              <a:gd name="connsiteX32" fmla="*/ 1690579 w 1766080"/>
              <a:gd name="connsiteY32" fmla="*/ 376261 h 466404"/>
              <a:gd name="connsiteX33" fmla="*/ 1665412 w 1766080"/>
              <a:gd name="connsiteY33" fmla="*/ 401428 h 466404"/>
              <a:gd name="connsiteX34" fmla="*/ 1640245 w 1766080"/>
              <a:gd name="connsiteY34" fmla="*/ 409817 h 466404"/>
              <a:gd name="connsiteX35" fmla="*/ 1615078 w 1766080"/>
              <a:gd name="connsiteY35" fmla="*/ 426595 h 466404"/>
              <a:gd name="connsiteX36" fmla="*/ 1581522 w 1766080"/>
              <a:gd name="connsiteY36" fmla="*/ 434984 h 466404"/>
              <a:gd name="connsiteX37" fmla="*/ 1531188 w 1766080"/>
              <a:gd name="connsiteY37" fmla="*/ 451762 h 466404"/>
              <a:gd name="connsiteX38" fmla="*/ 1506021 w 1766080"/>
              <a:gd name="connsiteY38" fmla="*/ 460151 h 466404"/>
              <a:gd name="connsiteX39" fmla="*/ 851680 w 1766080"/>
              <a:gd name="connsiteY39" fmla="*/ 451762 h 466404"/>
              <a:gd name="connsiteX40" fmla="*/ 742623 w 1766080"/>
              <a:gd name="connsiteY40" fmla="*/ 451762 h 466404"/>
              <a:gd name="connsiteX41" fmla="*/ 709067 w 1766080"/>
              <a:gd name="connsiteY41" fmla="*/ 451762 h 46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66080" h="466404">
                <a:moveTo>
                  <a:pt x="759401" y="451762"/>
                </a:moveTo>
                <a:cubicBezTo>
                  <a:pt x="667122" y="448966"/>
                  <a:pt x="574764" y="448101"/>
                  <a:pt x="482564" y="443373"/>
                </a:cubicBezTo>
                <a:cubicBezTo>
                  <a:pt x="465577" y="442502"/>
                  <a:pt x="449123" y="436971"/>
                  <a:pt x="432230" y="434984"/>
                </a:cubicBezTo>
                <a:cubicBezTo>
                  <a:pt x="401555" y="431375"/>
                  <a:pt x="370698" y="429523"/>
                  <a:pt x="339951" y="426595"/>
                </a:cubicBezTo>
                <a:lnTo>
                  <a:pt x="256061" y="418206"/>
                </a:lnTo>
                <a:cubicBezTo>
                  <a:pt x="219357" y="413888"/>
                  <a:pt x="183416" y="407497"/>
                  <a:pt x="147005" y="401428"/>
                </a:cubicBezTo>
                <a:cubicBezTo>
                  <a:pt x="126492" y="391172"/>
                  <a:pt x="106068" y="382694"/>
                  <a:pt x="88282" y="367872"/>
                </a:cubicBezTo>
                <a:cubicBezTo>
                  <a:pt x="79168" y="360277"/>
                  <a:pt x="72229" y="350300"/>
                  <a:pt x="63115" y="342705"/>
                </a:cubicBezTo>
                <a:cubicBezTo>
                  <a:pt x="14048" y="301816"/>
                  <a:pt x="61008" y="356674"/>
                  <a:pt x="12781" y="292371"/>
                </a:cubicBezTo>
                <a:cubicBezTo>
                  <a:pt x="2408" y="230131"/>
                  <a:pt x="0" y="245221"/>
                  <a:pt x="12781" y="174925"/>
                </a:cubicBezTo>
                <a:cubicBezTo>
                  <a:pt x="14363" y="166225"/>
                  <a:pt x="14917" y="156011"/>
                  <a:pt x="21170" y="149758"/>
                </a:cubicBezTo>
                <a:cubicBezTo>
                  <a:pt x="30013" y="140915"/>
                  <a:pt x="43868" y="139185"/>
                  <a:pt x="54726" y="132980"/>
                </a:cubicBezTo>
                <a:cubicBezTo>
                  <a:pt x="63480" y="127978"/>
                  <a:pt x="70680" y="120297"/>
                  <a:pt x="79893" y="116202"/>
                </a:cubicBezTo>
                <a:cubicBezTo>
                  <a:pt x="115779" y="100253"/>
                  <a:pt x="129619" y="100796"/>
                  <a:pt x="163783" y="91035"/>
                </a:cubicBezTo>
                <a:cubicBezTo>
                  <a:pt x="172285" y="88606"/>
                  <a:pt x="180249" y="84228"/>
                  <a:pt x="188949" y="82646"/>
                </a:cubicBezTo>
                <a:cubicBezTo>
                  <a:pt x="217975" y="77368"/>
                  <a:pt x="315864" y="68277"/>
                  <a:pt x="339951" y="65868"/>
                </a:cubicBezTo>
                <a:cubicBezTo>
                  <a:pt x="426667" y="36963"/>
                  <a:pt x="364211" y="53375"/>
                  <a:pt x="490953" y="40701"/>
                </a:cubicBezTo>
                <a:cubicBezTo>
                  <a:pt x="674752" y="22321"/>
                  <a:pt x="388895" y="42263"/>
                  <a:pt x="700678" y="23923"/>
                </a:cubicBezTo>
                <a:cubicBezTo>
                  <a:pt x="892065" y="0"/>
                  <a:pt x="781211" y="10559"/>
                  <a:pt x="1162072" y="23923"/>
                </a:cubicBezTo>
                <a:cubicBezTo>
                  <a:pt x="1190158" y="24908"/>
                  <a:pt x="1218076" y="28826"/>
                  <a:pt x="1245962" y="32312"/>
                </a:cubicBezTo>
                <a:cubicBezTo>
                  <a:pt x="1285203" y="37217"/>
                  <a:pt x="1363408" y="49090"/>
                  <a:pt x="1363408" y="49090"/>
                </a:cubicBezTo>
                <a:cubicBezTo>
                  <a:pt x="1435414" y="73092"/>
                  <a:pt x="1320796" y="36340"/>
                  <a:pt x="1438909" y="65868"/>
                </a:cubicBezTo>
                <a:cubicBezTo>
                  <a:pt x="1456067" y="70157"/>
                  <a:pt x="1472085" y="78357"/>
                  <a:pt x="1489243" y="82646"/>
                </a:cubicBezTo>
                <a:cubicBezTo>
                  <a:pt x="1539957" y="95324"/>
                  <a:pt x="1511861" y="87389"/>
                  <a:pt x="1573133" y="107813"/>
                </a:cubicBezTo>
                <a:cubicBezTo>
                  <a:pt x="1581522" y="110609"/>
                  <a:pt x="1590942" y="111297"/>
                  <a:pt x="1598300" y="116202"/>
                </a:cubicBezTo>
                <a:lnTo>
                  <a:pt x="1648634" y="149758"/>
                </a:lnTo>
                <a:lnTo>
                  <a:pt x="1673801" y="166536"/>
                </a:lnTo>
                <a:cubicBezTo>
                  <a:pt x="1682190" y="172129"/>
                  <a:pt x="1691839" y="176185"/>
                  <a:pt x="1698968" y="183314"/>
                </a:cubicBezTo>
                <a:cubicBezTo>
                  <a:pt x="1720683" y="205029"/>
                  <a:pt x="1747657" y="228712"/>
                  <a:pt x="1757691" y="258815"/>
                </a:cubicBezTo>
                <a:lnTo>
                  <a:pt x="1766080" y="283982"/>
                </a:lnTo>
                <a:cubicBezTo>
                  <a:pt x="1760487" y="292371"/>
                  <a:pt x="1753811" y="300131"/>
                  <a:pt x="1749302" y="309149"/>
                </a:cubicBezTo>
                <a:cubicBezTo>
                  <a:pt x="1745347" y="317058"/>
                  <a:pt x="1745818" y="326958"/>
                  <a:pt x="1740913" y="334316"/>
                </a:cubicBezTo>
                <a:cubicBezTo>
                  <a:pt x="1722532" y="361888"/>
                  <a:pt x="1713792" y="356917"/>
                  <a:pt x="1690579" y="376261"/>
                </a:cubicBezTo>
                <a:cubicBezTo>
                  <a:pt x="1681465" y="383856"/>
                  <a:pt x="1675283" y="394847"/>
                  <a:pt x="1665412" y="401428"/>
                </a:cubicBezTo>
                <a:cubicBezTo>
                  <a:pt x="1658054" y="406333"/>
                  <a:pt x="1648154" y="405862"/>
                  <a:pt x="1640245" y="409817"/>
                </a:cubicBezTo>
                <a:cubicBezTo>
                  <a:pt x="1631227" y="414326"/>
                  <a:pt x="1624345" y="422623"/>
                  <a:pt x="1615078" y="426595"/>
                </a:cubicBezTo>
                <a:cubicBezTo>
                  <a:pt x="1604481" y="431137"/>
                  <a:pt x="1592565" y="431671"/>
                  <a:pt x="1581522" y="434984"/>
                </a:cubicBezTo>
                <a:cubicBezTo>
                  <a:pt x="1564582" y="440066"/>
                  <a:pt x="1547966" y="446169"/>
                  <a:pt x="1531188" y="451762"/>
                </a:cubicBezTo>
                <a:lnTo>
                  <a:pt x="1506021" y="460151"/>
                </a:lnTo>
                <a:lnTo>
                  <a:pt x="851680" y="451762"/>
                </a:lnTo>
                <a:cubicBezTo>
                  <a:pt x="721981" y="448674"/>
                  <a:pt x="887772" y="431026"/>
                  <a:pt x="742623" y="451762"/>
                </a:cubicBezTo>
                <a:cubicBezTo>
                  <a:pt x="713704" y="461402"/>
                  <a:pt x="723709" y="466404"/>
                  <a:pt x="709067" y="451762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/>
          <p:cNvSpPr/>
          <p:nvPr/>
        </p:nvSpPr>
        <p:spPr>
          <a:xfrm>
            <a:off x="5715008" y="3857628"/>
            <a:ext cx="2770551" cy="999598"/>
          </a:xfrm>
          <a:custGeom>
            <a:avLst/>
            <a:gdLst>
              <a:gd name="connsiteX0" fmla="*/ 755009 w 2655210"/>
              <a:gd name="connsiteY0" fmla="*/ 906011 h 931178"/>
              <a:gd name="connsiteX1" fmla="*/ 679508 w 2655210"/>
              <a:gd name="connsiteY1" fmla="*/ 880844 h 931178"/>
              <a:gd name="connsiteX2" fmla="*/ 637563 w 2655210"/>
              <a:gd name="connsiteY2" fmla="*/ 864066 h 931178"/>
              <a:gd name="connsiteX3" fmla="*/ 562062 w 2655210"/>
              <a:gd name="connsiteY3" fmla="*/ 838899 h 931178"/>
              <a:gd name="connsiteX4" fmla="*/ 536895 w 2655210"/>
              <a:gd name="connsiteY4" fmla="*/ 830510 h 931178"/>
              <a:gd name="connsiteX5" fmla="*/ 486561 w 2655210"/>
              <a:gd name="connsiteY5" fmla="*/ 822121 h 931178"/>
              <a:gd name="connsiteX6" fmla="*/ 394282 w 2655210"/>
              <a:gd name="connsiteY6" fmla="*/ 788565 h 931178"/>
              <a:gd name="connsiteX7" fmla="*/ 369115 w 2655210"/>
              <a:gd name="connsiteY7" fmla="*/ 780176 h 931178"/>
              <a:gd name="connsiteX8" fmla="*/ 285225 w 2655210"/>
              <a:gd name="connsiteY8" fmla="*/ 755009 h 931178"/>
              <a:gd name="connsiteX9" fmla="*/ 260058 w 2655210"/>
              <a:gd name="connsiteY9" fmla="*/ 738231 h 931178"/>
              <a:gd name="connsiteX10" fmla="*/ 209724 w 2655210"/>
              <a:gd name="connsiteY10" fmla="*/ 721453 h 931178"/>
              <a:gd name="connsiteX11" fmla="*/ 151001 w 2655210"/>
              <a:gd name="connsiteY11" fmla="*/ 696286 h 931178"/>
              <a:gd name="connsiteX12" fmla="*/ 125834 w 2655210"/>
              <a:gd name="connsiteY12" fmla="*/ 679508 h 931178"/>
              <a:gd name="connsiteX13" fmla="*/ 58723 w 2655210"/>
              <a:gd name="connsiteY13" fmla="*/ 645952 h 931178"/>
              <a:gd name="connsiteX14" fmla="*/ 33556 w 2655210"/>
              <a:gd name="connsiteY14" fmla="*/ 620785 h 931178"/>
              <a:gd name="connsiteX15" fmla="*/ 25167 w 2655210"/>
              <a:gd name="connsiteY15" fmla="*/ 595618 h 931178"/>
              <a:gd name="connsiteX16" fmla="*/ 8389 w 2655210"/>
              <a:gd name="connsiteY16" fmla="*/ 553673 h 931178"/>
              <a:gd name="connsiteX17" fmla="*/ 0 w 2655210"/>
              <a:gd name="connsiteY17" fmla="*/ 520117 h 931178"/>
              <a:gd name="connsiteX18" fmla="*/ 8389 w 2655210"/>
              <a:gd name="connsiteY18" fmla="*/ 419449 h 931178"/>
              <a:gd name="connsiteX19" fmla="*/ 16778 w 2655210"/>
              <a:gd name="connsiteY19" fmla="*/ 394282 h 931178"/>
              <a:gd name="connsiteX20" fmla="*/ 92279 w 2655210"/>
              <a:gd name="connsiteY20" fmla="*/ 360726 h 931178"/>
              <a:gd name="connsiteX21" fmla="*/ 117445 w 2655210"/>
              <a:gd name="connsiteY21" fmla="*/ 352337 h 931178"/>
              <a:gd name="connsiteX22" fmla="*/ 226502 w 2655210"/>
              <a:gd name="connsiteY22" fmla="*/ 335559 h 931178"/>
              <a:gd name="connsiteX23" fmla="*/ 276836 w 2655210"/>
              <a:gd name="connsiteY23" fmla="*/ 318781 h 931178"/>
              <a:gd name="connsiteX24" fmla="*/ 302003 w 2655210"/>
              <a:gd name="connsiteY24" fmla="*/ 310392 h 931178"/>
              <a:gd name="connsiteX25" fmla="*/ 411060 w 2655210"/>
              <a:gd name="connsiteY25" fmla="*/ 293614 h 931178"/>
              <a:gd name="connsiteX26" fmla="*/ 536895 w 2655210"/>
              <a:gd name="connsiteY26" fmla="*/ 285225 h 931178"/>
              <a:gd name="connsiteX27" fmla="*/ 595618 w 2655210"/>
              <a:gd name="connsiteY27" fmla="*/ 276836 h 931178"/>
              <a:gd name="connsiteX28" fmla="*/ 654341 w 2655210"/>
              <a:gd name="connsiteY28" fmla="*/ 260058 h 931178"/>
              <a:gd name="connsiteX29" fmla="*/ 704675 w 2655210"/>
              <a:gd name="connsiteY29" fmla="*/ 251669 h 931178"/>
              <a:gd name="connsiteX30" fmla="*/ 746620 w 2655210"/>
              <a:gd name="connsiteY30" fmla="*/ 243280 h 931178"/>
              <a:gd name="connsiteX31" fmla="*/ 922789 w 2655210"/>
              <a:gd name="connsiteY31" fmla="*/ 226502 h 931178"/>
              <a:gd name="connsiteX32" fmla="*/ 947956 w 2655210"/>
              <a:gd name="connsiteY32" fmla="*/ 218113 h 931178"/>
              <a:gd name="connsiteX33" fmla="*/ 1241570 w 2655210"/>
              <a:gd name="connsiteY33" fmla="*/ 201335 h 931178"/>
              <a:gd name="connsiteX34" fmla="*/ 1518407 w 2655210"/>
              <a:gd name="connsiteY34" fmla="*/ 184558 h 931178"/>
              <a:gd name="connsiteX35" fmla="*/ 1786855 w 2655210"/>
              <a:gd name="connsiteY35" fmla="*/ 176169 h 931178"/>
              <a:gd name="connsiteX36" fmla="*/ 1820411 w 2655210"/>
              <a:gd name="connsiteY36" fmla="*/ 167780 h 931178"/>
              <a:gd name="connsiteX37" fmla="*/ 1870745 w 2655210"/>
              <a:gd name="connsiteY37" fmla="*/ 151002 h 931178"/>
              <a:gd name="connsiteX38" fmla="*/ 1895912 w 2655210"/>
              <a:gd name="connsiteY38" fmla="*/ 142613 h 931178"/>
              <a:gd name="connsiteX39" fmla="*/ 1929468 w 2655210"/>
              <a:gd name="connsiteY39" fmla="*/ 134224 h 931178"/>
              <a:gd name="connsiteX40" fmla="*/ 1988190 w 2655210"/>
              <a:gd name="connsiteY40" fmla="*/ 109057 h 931178"/>
              <a:gd name="connsiteX41" fmla="*/ 2013357 w 2655210"/>
              <a:gd name="connsiteY41" fmla="*/ 92279 h 931178"/>
              <a:gd name="connsiteX42" fmla="*/ 2038524 w 2655210"/>
              <a:gd name="connsiteY42" fmla="*/ 83890 h 931178"/>
              <a:gd name="connsiteX43" fmla="*/ 2063691 w 2655210"/>
              <a:gd name="connsiteY43" fmla="*/ 67112 h 931178"/>
              <a:gd name="connsiteX44" fmla="*/ 2130803 w 2655210"/>
              <a:gd name="connsiteY44" fmla="*/ 50334 h 931178"/>
              <a:gd name="connsiteX45" fmla="*/ 2189526 w 2655210"/>
              <a:gd name="connsiteY45" fmla="*/ 33556 h 931178"/>
              <a:gd name="connsiteX46" fmla="*/ 2239860 w 2655210"/>
              <a:gd name="connsiteY46" fmla="*/ 16778 h 931178"/>
              <a:gd name="connsiteX47" fmla="*/ 2298583 w 2655210"/>
              <a:gd name="connsiteY47" fmla="*/ 0 h 931178"/>
              <a:gd name="connsiteX48" fmla="*/ 2432807 w 2655210"/>
              <a:gd name="connsiteY48" fmla="*/ 8389 h 931178"/>
              <a:gd name="connsiteX49" fmla="*/ 2483141 w 2655210"/>
              <a:gd name="connsiteY49" fmla="*/ 25167 h 931178"/>
              <a:gd name="connsiteX50" fmla="*/ 2508308 w 2655210"/>
              <a:gd name="connsiteY50" fmla="*/ 33556 h 931178"/>
              <a:gd name="connsiteX51" fmla="*/ 2575420 w 2655210"/>
              <a:gd name="connsiteY51" fmla="*/ 83890 h 931178"/>
              <a:gd name="connsiteX52" fmla="*/ 2600587 w 2655210"/>
              <a:gd name="connsiteY52" fmla="*/ 109057 h 931178"/>
              <a:gd name="connsiteX53" fmla="*/ 2625754 w 2655210"/>
              <a:gd name="connsiteY53" fmla="*/ 192946 h 931178"/>
              <a:gd name="connsiteX54" fmla="*/ 2634143 w 2655210"/>
              <a:gd name="connsiteY54" fmla="*/ 218113 h 931178"/>
              <a:gd name="connsiteX55" fmla="*/ 2650921 w 2655210"/>
              <a:gd name="connsiteY55" fmla="*/ 276836 h 931178"/>
              <a:gd name="connsiteX56" fmla="*/ 2617365 w 2655210"/>
              <a:gd name="connsiteY56" fmla="*/ 377504 h 931178"/>
              <a:gd name="connsiteX57" fmla="*/ 2608976 w 2655210"/>
              <a:gd name="connsiteY57" fmla="*/ 402671 h 931178"/>
              <a:gd name="connsiteX58" fmla="*/ 2592198 w 2655210"/>
              <a:gd name="connsiteY58" fmla="*/ 427838 h 931178"/>
              <a:gd name="connsiteX59" fmla="*/ 2550253 w 2655210"/>
              <a:gd name="connsiteY59" fmla="*/ 494950 h 931178"/>
              <a:gd name="connsiteX60" fmla="*/ 2525086 w 2655210"/>
              <a:gd name="connsiteY60" fmla="*/ 511728 h 931178"/>
              <a:gd name="connsiteX61" fmla="*/ 2499919 w 2655210"/>
              <a:gd name="connsiteY61" fmla="*/ 536895 h 931178"/>
              <a:gd name="connsiteX62" fmla="*/ 2424418 w 2655210"/>
              <a:gd name="connsiteY62" fmla="*/ 578840 h 931178"/>
              <a:gd name="connsiteX63" fmla="*/ 2399251 w 2655210"/>
              <a:gd name="connsiteY63" fmla="*/ 604007 h 931178"/>
              <a:gd name="connsiteX64" fmla="*/ 2332139 w 2655210"/>
              <a:gd name="connsiteY64" fmla="*/ 645952 h 931178"/>
              <a:gd name="connsiteX65" fmla="*/ 2281805 w 2655210"/>
              <a:gd name="connsiteY65" fmla="*/ 662730 h 931178"/>
              <a:gd name="connsiteX66" fmla="*/ 2256638 w 2655210"/>
              <a:gd name="connsiteY66" fmla="*/ 671119 h 931178"/>
              <a:gd name="connsiteX67" fmla="*/ 2231471 w 2655210"/>
              <a:gd name="connsiteY67" fmla="*/ 687897 h 931178"/>
              <a:gd name="connsiteX68" fmla="*/ 2172748 w 2655210"/>
              <a:gd name="connsiteY68" fmla="*/ 704675 h 931178"/>
              <a:gd name="connsiteX69" fmla="*/ 2139192 w 2655210"/>
              <a:gd name="connsiteY69" fmla="*/ 721453 h 931178"/>
              <a:gd name="connsiteX70" fmla="*/ 2097247 w 2655210"/>
              <a:gd name="connsiteY70" fmla="*/ 729842 h 931178"/>
              <a:gd name="connsiteX71" fmla="*/ 2072080 w 2655210"/>
              <a:gd name="connsiteY71" fmla="*/ 738231 h 931178"/>
              <a:gd name="connsiteX72" fmla="*/ 2038524 w 2655210"/>
              <a:gd name="connsiteY72" fmla="*/ 746620 h 931178"/>
              <a:gd name="connsiteX73" fmla="*/ 1988190 w 2655210"/>
              <a:gd name="connsiteY73" fmla="*/ 771787 h 931178"/>
              <a:gd name="connsiteX74" fmla="*/ 1937857 w 2655210"/>
              <a:gd name="connsiteY74" fmla="*/ 788565 h 931178"/>
              <a:gd name="connsiteX75" fmla="*/ 1912690 w 2655210"/>
              <a:gd name="connsiteY75" fmla="*/ 805343 h 931178"/>
              <a:gd name="connsiteX76" fmla="*/ 1870745 w 2655210"/>
              <a:gd name="connsiteY76" fmla="*/ 813732 h 931178"/>
              <a:gd name="connsiteX77" fmla="*/ 1845578 w 2655210"/>
              <a:gd name="connsiteY77" fmla="*/ 822121 h 931178"/>
              <a:gd name="connsiteX78" fmla="*/ 1812022 w 2655210"/>
              <a:gd name="connsiteY78" fmla="*/ 830510 h 931178"/>
              <a:gd name="connsiteX79" fmla="*/ 1744910 w 2655210"/>
              <a:gd name="connsiteY79" fmla="*/ 855677 h 931178"/>
              <a:gd name="connsiteX80" fmla="*/ 1702965 w 2655210"/>
              <a:gd name="connsiteY80" fmla="*/ 864066 h 931178"/>
              <a:gd name="connsiteX81" fmla="*/ 1635853 w 2655210"/>
              <a:gd name="connsiteY81" fmla="*/ 889233 h 931178"/>
              <a:gd name="connsiteX82" fmla="*/ 1610686 w 2655210"/>
              <a:gd name="connsiteY82" fmla="*/ 897622 h 931178"/>
              <a:gd name="connsiteX83" fmla="*/ 1468073 w 2655210"/>
              <a:gd name="connsiteY83" fmla="*/ 914400 h 931178"/>
              <a:gd name="connsiteX84" fmla="*/ 1291904 w 2655210"/>
              <a:gd name="connsiteY84" fmla="*/ 931178 h 931178"/>
              <a:gd name="connsiteX85" fmla="*/ 897622 w 2655210"/>
              <a:gd name="connsiteY85" fmla="*/ 922789 h 931178"/>
              <a:gd name="connsiteX86" fmla="*/ 847288 w 2655210"/>
              <a:gd name="connsiteY86" fmla="*/ 914400 h 931178"/>
              <a:gd name="connsiteX87" fmla="*/ 796954 w 2655210"/>
              <a:gd name="connsiteY87" fmla="*/ 897622 h 931178"/>
              <a:gd name="connsiteX88" fmla="*/ 746620 w 2655210"/>
              <a:gd name="connsiteY88" fmla="*/ 906011 h 931178"/>
              <a:gd name="connsiteX89" fmla="*/ 755009 w 2655210"/>
              <a:gd name="connsiteY89" fmla="*/ 906011 h 93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655210" h="931178">
                <a:moveTo>
                  <a:pt x="755009" y="906011"/>
                </a:moveTo>
                <a:cubicBezTo>
                  <a:pt x="743824" y="901817"/>
                  <a:pt x="760820" y="905237"/>
                  <a:pt x="679508" y="880844"/>
                </a:cubicBezTo>
                <a:cubicBezTo>
                  <a:pt x="665084" y="876517"/>
                  <a:pt x="651715" y="869212"/>
                  <a:pt x="637563" y="864066"/>
                </a:cubicBezTo>
                <a:lnTo>
                  <a:pt x="562062" y="838899"/>
                </a:lnTo>
                <a:cubicBezTo>
                  <a:pt x="553673" y="836103"/>
                  <a:pt x="545617" y="831964"/>
                  <a:pt x="536895" y="830510"/>
                </a:cubicBezTo>
                <a:lnTo>
                  <a:pt x="486561" y="822121"/>
                </a:lnTo>
                <a:cubicBezTo>
                  <a:pt x="428195" y="798775"/>
                  <a:pt x="458902" y="810105"/>
                  <a:pt x="394282" y="788565"/>
                </a:cubicBezTo>
                <a:cubicBezTo>
                  <a:pt x="385893" y="785769"/>
                  <a:pt x="377694" y="782321"/>
                  <a:pt x="369115" y="780176"/>
                </a:cubicBezTo>
                <a:cubicBezTo>
                  <a:pt x="350357" y="775487"/>
                  <a:pt x="297479" y="763179"/>
                  <a:pt x="285225" y="755009"/>
                </a:cubicBezTo>
                <a:cubicBezTo>
                  <a:pt x="276836" y="749416"/>
                  <a:pt x="269271" y="742326"/>
                  <a:pt x="260058" y="738231"/>
                </a:cubicBezTo>
                <a:cubicBezTo>
                  <a:pt x="243897" y="731048"/>
                  <a:pt x="224439" y="731263"/>
                  <a:pt x="209724" y="721453"/>
                </a:cubicBezTo>
                <a:cubicBezTo>
                  <a:pt x="174964" y="698280"/>
                  <a:pt x="194338" y="707120"/>
                  <a:pt x="151001" y="696286"/>
                </a:cubicBezTo>
                <a:cubicBezTo>
                  <a:pt x="142612" y="690693"/>
                  <a:pt x="134852" y="684017"/>
                  <a:pt x="125834" y="679508"/>
                </a:cubicBezTo>
                <a:cubicBezTo>
                  <a:pt x="74225" y="653703"/>
                  <a:pt x="128486" y="698275"/>
                  <a:pt x="58723" y="645952"/>
                </a:cubicBezTo>
                <a:cubicBezTo>
                  <a:pt x="49232" y="638834"/>
                  <a:pt x="41945" y="629174"/>
                  <a:pt x="33556" y="620785"/>
                </a:cubicBezTo>
                <a:cubicBezTo>
                  <a:pt x="30760" y="612396"/>
                  <a:pt x="28272" y="603898"/>
                  <a:pt x="25167" y="595618"/>
                </a:cubicBezTo>
                <a:cubicBezTo>
                  <a:pt x="19880" y="581518"/>
                  <a:pt x="13151" y="567959"/>
                  <a:pt x="8389" y="553673"/>
                </a:cubicBezTo>
                <a:cubicBezTo>
                  <a:pt x="4743" y="542735"/>
                  <a:pt x="2796" y="531302"/>
                  <a:pt x="0" y="520117"/>
                </a:cubicBezTo>
                <a:cubicBezTo>
                  <a:pt x="2796" y="486561"/>
                  <a:pt x="3939" y="452826"/>
                  <a:pt x="8389" y="419449"/>
                </a:cubicBezTo>
                <a:cubicBezTo>
                  <a:pt x="9558" y="410684"/>
                  <a:pt x="11254" y="401187"/>
                  <a:pt x="16778" y="394282"/>
                </a:cubicBezTo>
                <a:cubicBezTo>
                  <a:pt x="31281" y="376154"/>
                  <a:pt x="76899" y="365853"/>
                  <a:pt x="92279" y="360726"/>
                </a:cubicBezTo>
                <a:cubicBezTo>
                  <a:pt x="100668" y="357930"/>
                  <a:pt x="108723" y="353791"/>
                  <a:pt x="117445" y="352337"/>
                </a:cubicBezTo>
                <a:cubicBezTo>
                  <a:pt x="187283" y="340697"/>
                  <a:pt x="150941" y="346353"/>
                  <a:pt x="226502" y="335559"/>
                </a:cubicBezTo>
                <a:lnTo>
                  <a:pt x="276836" y="318781"/>
                </a:lnTo>
                <a:cubicBezTo>
                  <a:pt x="285225" y="315985"/>
                  <a:pt x="293281" y="311846"/>
                  <a:pt x="302003" y="310392"/>
                </a:cubicBezTo>
                <a:cubicBezTo>
                  <a:pt x="327269" y="306181"/>
                  <a:pt x="387312" y="295773"/>
                  <a:pt x="411060" y="293614"/>
                </a:cubicBezTo>
                <a:cubicBezTo>
                  <a:pt x="452925" y="289808"/>
                  <a:pt x="494950" y="288021"/>
                  <a:pt x="536895" y="285225"/>
                </a:cubicBezTo>
                <a:cubicBezTo>
                  <a:pt x="556469" y="282429"/>
                  <a:pt x="576164" y="280373"/>
                  <a:pt x="595618" y="276836"/>
                </a:cubicBezTo>
                <a:cubicBezTo>
                  <a:pt x="696107" y="258565"/>
                  <a:pt x="573481" y="278027"/>
                  <a:pt x="654341" y="260058"/>
                </a:cubicBezTo>
                <a:cubicBezTo>
                  <a:pt x="670945" y="256368"/>
                  <a:pt x="687940" y="254712"/>
                  <a:pt x="704675" y="251669"/>
                </a:cubicBezTo>
                <a:cubicBezTo>
                  <a:pt x="718704" y="249118"/>
                  <a:pt x="732455" y="244914"/>
                  <a:pt x="746620" y="243280"/>
                </a:cubicBezTo>
                <a:cubicBezTo>
                  <a:pt x="805220" y="236518"/>
                  <a:pt x="922789" y="226502"/>
                  <a:pt x="922789" y="226502"/>
                </a:cubicBezTo>
                <a:cubicBezTo>
                  <a:pt x="931178" y="223706"/>
                  <a:pt x="939453" y="220542"/>
                  <a:pt x="947956" y="218113"/>
                </a:cubicBezTo>
                <a:cubicBezTo>
                  <a:pt x="1049069" y="189224"/>
                  <a:pt x="1094746" y="206071"/>
                  <a:pt x="1241570" y="201335"/>
                </a:cubicBezTo>
                <a:cubicBezTo>
                  <a:pt x="1359694" y="177710"/>
                  <a:pt x="1272821" y="192744"/>
                  <a:pt x="1518407" y="184558"/>
                </a:cubicBezTo>
                <a:lnTo>
                  <a:pt x="1786855" y="176169"/>
                </a:lnTo>
                <a:cubicBezTo>
                  <a:pt x="1798040" y="173373"/>
                  <a:pt x="1809368" y="171093"/>
                  <a:pt x="1820411" y="167780"/>
                </a:cubicBezTo>
                <a:cubicBezTo>
                  <a:pt x="1837351" y="162698"/>
                  <a:pt x="1853967" y="156595"/>
                  <a:pt x="1870745" y="151002"/>
                </a:cubicBezTo>
                <a:cubicBezTo>
                  <a:pt x="1879134" y="148206"/>
                  <a:pt x="1887333" y="144758"/>
                  <a:pt x="1895912" y="142613"/>
                </a:cubicBezTo>
                <a:lnTo>
                  <a:pt x="1929468" y="134224"/>
                </a:lnTo>
                <a:cubicBezTo>
                  <a:pt x="1992646" y="92104"/>
                  <a:pt x="1912354" y="141558"/>
                  <a:pt x="1988190" y="109057"/>
                </a:cubicBezTo>
                <a:cubicBezTo>
                  <a:pt x="1997457" y="105085"/>
                  <a:pt x="2004339" y="96788"/>
                  <a:pt x="2013357" y="92279"/>
                </a:cubicBezTo>
                <a:cubicBezTo>
                  <a:pt x="2021266" y="88324"/>
                  <a:pt x="2030615" y="87845"/>
                  <a:pt x="2038524" y="83890"/>
                </a:cubicBezTo>
                <a:cubicBezTo>
                  <a:pt x="2047542" y="79381"/>
                  <a:pt x="2054216" y="70558"/>
                  <a:pt x="2063691" y="67112"/>
                </a:cubicBezTo>
                <a:cubicBezTo>
                  <a:pt x="2085362" y="59232"/>
                  <a:pt x="2108927" y="57626"/>
                  <a:pt x="2130803" y="50334"/>
                </a:cubicBezTo>
                <a:cubicBezTo>
                  <a:pt x="2215382" y="22141"/>
                  <a:pt x="2084189" y="65157"/>
                  <a:pt x="2189526" y="33556"/>
                </a:cubicBezTo>
                <a:cubicBezTo>
                  <a:pt x="2206466" y="28474"/>
                  <a:pt x="2222702" y="21067"/>
                  <a:pt x="2239860" y="16778"/>
                </a:cubicBezTo>
                <a:cubicBezTo>
                  <a:pt x="2281995" y="6244"/>
                  <a:pt x="2262478" y="12035"/>
                  <a:pt x="2298583" y="0"/>
                </a:cubicBezTo>
                <a:cubicBezTo>
                  <a:pt x="2343324" y="2796"/>
                  <a:pt x="2388389" y="2332"/>
                  <a:pt x="2432807" y="8389"/>
                </a:cubicBezTo>
                <a:cubicBezTo>
                  <a:pt x="2450330" y="10779"/>
                  <a:pt x="2466363" y="19574"/>
                  <a:pt x="2483141" y="25167"/>
                </a:cubicBezTo>
                <a:cubicBezTo>
                  <a:pt x="2491530" y="27963"/>
                  <a:pt x="2500950" y="28651"/>
                  <a:pt x="2508308" y="33556"/>
                </a:cubicBezTo>
                <a:cubicBezTo>
                  <a:pt x="2538274" y="53534"/>
                  <a:pt x="2543536" y="55992"/>
                  <a:pt x="2575420" y="83890"/>
                </a:cubicBezTo>
                <a:cubicBezTo>
                  <a:pt x="2584348" y="91702"/>
                  <a:pt x="2592198" y="100668"/>
                  <a:pt x="2600587" y="109057"/>
                </a:cubicBezTo>
                <a:cubicBezTo>
                  <a:pt x="2640459" y="228674"/>
                  <a:pt x="2600397" y="104198"/>
                  <a:pt x="2625754" y="192946"/>
                </a:cubicBezTo>
                <a:cubicBezTo>
                  <a:pt x="2628183" y="201449"/>
                  <a:pt x="2631714" y="209610"/>
                  <a:pt x="2634143" y="218113"/>
                </a:cubicBezTo>
                <a:cubicBezTo>
                  <a:pt x="2655210" y="291849"/>
                  <a:pt x="2630807" y="216494"/>
                  <a:pt x="2650921" y="276836"/>
                </a:cubicBezTo>
                <a:lnTo>
                  <a:pt x="2617365" y="377504"/>
                </a:lnTo>
                <a:cubicBezTo>
                  <a:pt x="2614569" y="385893"/>
                  <a:pt x="2613881" y="395313"/>
                  <a:pt x="2608976" y="402671"/>
                </a:cubicBezTo>
                <a:cubicBezTo>
                  <a:pt x="2603383" y="411060"/>
                  <a:pt x="2597200" y="419084"/>
                  <a:pt x="2592198" y="427838"/>
                </a:cubicBezTo>
                <a:cubicBezTo>
                  <a:pt x="2574477" y="458849"/>
                  <a:pt x="2576986" y="468217"/>
                  <a:pt x="2550253" y="494950"/>
                </a:cubicBezTo>
                <a:cubicBezTo>
                  <a:pt x="2543124" y="502079"/>
                  <a:pt x="2532831" y="505273"/>
                  <a:pt x="2525086" y="511728"/>
                </a:cubicBezTo>
                <a:cubicBezTo>
                  <a:pt x="2515972" y="519323"/>
                  <a:pt x="2509284" y="529611"/>
                  <a:pt x="2499919" y="536895"/>
                </a:cubicBezTo>
                <a:cubicBezTo>
                  <a:pt x="2456650" y="570548"/>
                  <a:pt x="2462390" y="566183"/>
                  <a:pt x="2424418" y="578840"/>
                </a:cubicBezTo>
                <a:cubicBezTo>
                  <a:pt x="2416029" y="587229"/>
                  <a:pt x="2408259" y="596286"/>
                  <a:pt x="2399251" y="604007"/>
                </a:cubicBezTo>
                <a:cubicBezTo>
                  <a:pt x="2377165" y="622938"/>
                  <a:pt x="2358993" y="635210"/>
                  <a:pt x="2332139" y="645952"/>
                </a:cubicBezTo>
                <a:cubicBezTo>
                  <a:pt x="2315718" y="652520"/>
                  <a:pt x="2298583" y="657137"/>
                  <a:pt x="2281805" y="662730"/>
                </a:cubicBezTo>
                <a:cubicBezTo>
                  <a:pt x="2273416" y="665526"/>
                  <a:pt x="2263996" y="666214"/>
                  <a:pt x="2256638" y="671119"/>
                </a:cubicBezTo>
                <a:cubicBezTo>
                  <a:pt x="2248249" y="676712"/>
                  <a:pt x="2240489" y="683388"/>
                  <a:pt x="2231471" y="687897"/>
                </a:cubicBezTo>
                <a:cubicBezTo>
                  <a:pt x="2211190" y="698037"/>
                  <a:pt x="2194251" y="696611"/>
                  <a:pt x="2172748" y="704675"/>
                </a:cubicBezTo>
                <a:cubicBezTo>
                  <a:pt x="2161039" y="709066"/>
                  <a:pt x="2151056" y="717498"/>
                  <a:pt x="2139192" y="721453"/>
                </a:cubicBezTo>
                <a:cubicBezTo>
                  <a:pt x="2125665" y="725962"/>
                  <a:pt x="2111080" y="726384"/>
                  <a:pt x="2097247" y="729842"/>
                </a:cubicBezTo>
                <a:cubicBezTo>
                  <a:pt x="2088668" y="731987"/>
                  <a:pt x="2080583" y="735802"/>
                  <a:pt x="2072080" y="738231"/>
                </a:cubicBezTo>
                <a:cubicBezTo>
                  <a:pt x="2060994" y="741398"/>
                  <a:pt x="2049610" y="743453"/>
                  <a:pt x="2038524" y="746620"/>
                </a:cubicBezTo>
                <a:cubicBezTo>
                  <a:pt x="1974277" y="764976"/>
                  <a:pt x="2054367" y="742375"/>
                  <a:pt x="1988190" y="771787"/>
                </a:cubicBezTo>
                <a:cubicBezTo>
                  <a:pt x="1972029" y="778970"/>
                  <a:pt x="1954018" y="781382"/>
                  <a:pt x="1937857" y="788565"/>
                </a:cubicBezTo>
                <a:cubicBezTo>
                  <a:pt x="1928644" y="792660"/>
                  <a:pt x="1922130" y="801803"/>
                  <a:pt x="1912690" y="805343"/>
                </a:cubicBezTo>
                <a:cubicBezTo>
                  <a:pt x="1899339" y="810350"/>
                  <a:pt x="1884578" y="810274"/>
                  <a:pt x="1870745" y="813732"/>
                </a:cubicBezTo>
                <a:cubicBezTo>
                  <a:pt x="1862166" y="815877"/>
                  <a:pt x="1854081" y="819692"/>
                  <a:pt x="1845578" y="822121"/>
                </a:cubicBezTo>
                <a:cubicBezTo>
                  <a:pt x="1834492" y="825288"/>
                  <a:pt x="1822960" y="826864"/>
                  <a:pt x="1812022" y="830510"/>
                </a:cubicBezTo>
                <a:cubicBezTo>
                  <a:pt x="1788928" y="838208"/>
                  <a:pt x="1768472" y="849787"/>
                  <a:pt x="1744910" y="855677"/>
                </a:cubicBezTo>
                <a:cubicBezTo>
                  <a:pt x="1731077" y="859135"/>
                  <a:pt x="1716947" y="861270"/>
                  <a:pt x="1702965" y="864066"/>
                </a:cubicBezTo>
                <a:cubicBezTo>
                  <a:pt x="1661536" y="891685"/>
                  <a:pt x="1693904" y="874720"/>
                  <a:pt x="1635853" y="889233"/>
                </a:cubicBezTo>
                <a:cubicBezTo>
                  <a:pt x="1627274" y="891378"/>
                  <a:pt x="1619318" y="895704"/>
                  <a:pt x="1610686" y="897622"/>
                </a:cubicBezTo>
                <a:cubicBezTo>
                  <a:pt x="1564070" y="907981"/>
                  <a:pt x="1515217" y="910114"/>
                  <a:pt x="1468073" y="914400"/>
                </a:cubicBezTo>
                <a:cubicBezTo>
                  <a:pt x="1396926" y="928629"/>
                  <a:pt x="1393967" y="931178"/>
                  <a:pt x="1291904" y="931178"/>
                </a:cubicBezTo>
                <a:cubicBezTo>
                  <a:pt x="1160447" y="931178"/>
                  <a:pt x="1029049" y="925585"/>
                  <a:pt x="897622" y="922789"/>
                </a:cubicBezTo>
                <a:cubicBezTo>
                  <a:pt x="880844" y="919993"/>
                  <a:pt x="863790" y="918525"/>
                  <a:pt x="847288" y="914400"/>
                </a:cubicBezTo>
                <a:cubicBezTo>
                  <a:pt x="830130" y="910111"/>
                  <a:pt x="796954" y="897622"/>
                  <a:pt x="796954" y="897622"/>
                </a:cubicBezTo>
                <a:cubicBezTo>
                  <a:pt x="780176" y="900418"/>
                  <a:pt x="763629" y="906011"/>
                  <a:pt x="746620" y="906011"/>
                </a:cubicBezTo>
                <a:cubicBezTo>
                  <a:pt x="735090" y="906011"/>
                  <a:pt x="766194" y="910206"/>
                  <a:pt x="755009" y="90601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Z boson and # of jets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57290" y="2753021"/>
            <a:ext cx="378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Z and a </a:t>
            </a:r>
            <a:r>
              <a:rPr lang="en-US" altLang="ja-JP" sz="2400" dirty="0" smtClean="0">
                <a:solidFill>
                  <a:srgbClr val="0000FF"/>
                </a:solidFill>
              </a:rPr>
              <a:t>small</a:t>
            </a:r>
            <a:r>
              <a:rPr lang="en-US" altLang="ja-JP" sz="2400" dirty="0" smtClean="0"/>
              <a:t> number of jets</a:t>
            </a:r>
            <a:endParaRPr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1365153" y="3181649"/>
            <a:ext cx="3675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Z and a </a:t>
            </a:r>
            <a:r>
              <a:rPr lang="en-US" altLang="ja-JP" sz="2400" dirty="0" smtClean="0">
                <a:solidFill>
                  <a:srgbClr val="FF0000"/>
                </a:solidFill>
              </a:rPr>
              <a:t>large</a:t>
            </a:r>
            <a:r>
              <a:rPr lang="en-US" altLang="ja-JP" sz="2400" dirty="0" smtClean="0"/>
              <a:t> number of jets</a:t>
            </a:r>
            <a:endParaRPr lang="ja-JP" altLang="en-US" sz="2400" dirty="0"/>
          </a:p>
        </p:txBody>
      </p:sp>
      <p:sp>
        <p:nvSpPr>
          <p:cNvPr id="7" name="右矢印 6"/>
          <p:cNvSpPr/>
          <p:nvPr/>
        </p:nvSpPr>
        <p:spPr>
          <a:xfrm>
            <a:off x="5047930" y="2824459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5047930" y="328612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47996" y="2719984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Non-universal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47996" y="3181649"/>
            <a:ext cx="202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Large |A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|, m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596" y="2285992"/>
            <a:ext cx="283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 </a:t>
            </a:r>
            <a:r>
              <a:rPr kumimoji="1" lang="en-US" altLang="ja-JP" sz="2000" dirty="0" err="1" smtClean="0"/>
              <a:t>gl-gl</a:t>
            </a:r>
            <a:r>
              <a:rPr kumimoji="1" lang="en-US" altLang="ja-JP" sz="2000" dirty="0" smtClean="0"/>
              <a:t> events, if we find </a:t>
            </a:r>
            <a:endParaRPr kumimoji="1" lang="ja-JP" altLang="en-US" sz="2000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49040"/>
            <a:ext cx="2357454" cy="212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テキスト ボックス 14"/>
          <p:cNvSpPr txBox="1"/>
          <p:nvPr/>
        </p:nvSpPr>
        <p:spPr>
          <a:xfrm>
            <a:off x="928662" y="3886146"/>
            <a:ext cx="9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Point A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282" y="6345816"/>
            <a:ext cx="24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 lepton inv. mass (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28728" y="457200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Z-peak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14942" y="214311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reduce sq-</a:t>
            </a:r>
            <a:r>
              <a:rPr lang="en-US" altLang="ja-JP" dirty="0" err="1" smtClean="0"/>
              <a:t>gl</a:t>
            </a:r>
            <a:r>
              <a:rPr lang="en-US" altLang="ja-JP" dirty="0" smtClean="0"/>
              <a:t> events with cut: </a:t>
            </a:r>
          </a:p>
          <a:p>
            <a:r>
              <a:rPr kumimoji="1" lang="en-US" altLang="ja-JP" dirty="0" smtClean="0"/>
              <a:t>The highest jet is b-tagged,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&lt;300GeV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5720" y="92867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Since these are the only processes to produce Z boson in </a:t>
            </a:r>
            <a:r>
              <a:rPr kumimoji="1" lang="en-US" altLang="ja-JP" sz="2400" dirty="0" err="1" smtClean="0"/>
              <a:t>gl-gl</a:t>
            </a:r>
            <a:r>
              <a:rPr kumimoji="1" lang="en-US" altLang="ja-JP" sz="2400" dirty="0" smtClean="0"/>
              <a:t> events</a:t>
            </a:r>
            <a:r>
              <a:rPr lang="en-US" altLang="ja-JP" sz="2400" dirty="0" smtClean="0"/>
              <a:t>,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if we </a:t>
            </a:r>
            <a:r>
              <a:rPr lang="en-US" altLang="ja-JP" sz="2400" dirty="0" smtClean="0">
                <a:solidFill>
                  <a:srgbClr val="008000"/>
                </a:solidFill>
              </a:rPr>
              <a:t>find a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Z boson together with a small number of </a:t>
            </a:r>
            <a:r>
              <a:rPr lang="en-US" altLang="ja-JP" sz="2400" dirty="0" smtClean="0">
                <a:solidFill>
                  <a:srgbClr val="008000"/>
                </a:solidFill>
              </a:rPr>
              <a:t>jets in </a:t>
            </a:r>
            <a:r>
              <a:rPr lang="en-US" altLang="ja-JP" sz="2400" dirty="0" err="1" smtClean="0">
                <a:solidFill>
                  <a:srgbClr val="008000"/>
                </a:solidFill>
              </a:rPr>
              <a:t>gl-gl</a:t>
            </a:r>
            <a:r>
              <a:rPr lang="en-US" altLang="ja-JP" sz="2400" dirty="0" smtClean="0">
                <a:solidFill>
                  <a:srgbClr val="008000"/>
                </a:solidFill>
              </a:rPr>
              <a:t> events,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we can </a:t>
            </a:r>
            <a:r>
              <a:rPr lang="en-US" altLang="ja-JP" sz="2400" dirty="0" smtClean="0">
                <a:solidFill>
                  <a:srgbClr val="008000"/>
                </a:solidFill>
              </a:rPr>
              <a:t>find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 that the </a:t>
            </a:r>
            <a:r>
              <a:rPr kumimoji="1" lang="en-US" altLang="ja-JP" sz="2400" dirty="0" err="1" smtClean="0">
                <a:solidFill>
                  <a:srgbClr val="008000"/>
                </a:solidFill>
              </a:rPr>
              <a:t>gluino</a:t>
            </a:r>
            <a:r>
              <a:rPr kumimoji="1" lang="en-US" altLang="ja-JP" sz="2400" dirty="0" err="1" smtClean="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kumimoji="1" lang="en-US" altLang="ja-JP" sz="2400" dirty="0" err="1" smtClean="0">
                <a:solidFill>
                  <a:srgbClr val="008000"/>
                </a:solidFill>
              </a:rPr>
              <a:t>sbottom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 chain exists!!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Z boson and # of jets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5047930" y="2824459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5047930" y="328612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47996" y="2719984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Non-universal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47996" y="3181649"/>
            <a:ext cx="202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Large |A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|, m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596" y="2285992"/>
            <a:ext cx="283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 </a:t>
            </a:r>
            <a:r>
              <a:rPr kumimoji="1" lang="en-US" altLang="ja-JP" sz="2000" dirty="0" err="1" smtClean="0"/>
              <a:t>gl-gl</a:t>
            </a:r>
            <a:r>
              <a:rPr kumimoji="1" lang="en-US" altLang="ja-JP" sz="2000" dirty="0" smtClean="0"/>
              <a:t> events, if we find </a:t>
            </a:r>
            <a:endParaRPr kumimoji="1" lang="ja-JP" altLang="en-US" sz="2000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49040"/>
            <a:ext cx="2357454" cy="212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テキスト ボックス 14"/>
          <p:cNvSpPr txBox="1"/>
          <p:nvPr/>
        </p:nvSpPr>
        <p:spPr>
          <a:xfrm>
            <a:off x="928662" y="3886146"/>
            <a:ext cx="9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Point A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282" y="6345816"/>
            <a:ext cx="24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 lepton inv. mass (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28728" y="457200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Z-peak</a:t>
            </a:r>
            <a:endParaRPr kumimoji="1" lang="ja-JP" altLang="en-US" dirty="0"/>
          </a:p>
        </p:txBody>
      </p:sp>
      <p:sp>
        <p:nvSpPr>
          <p:cNvPr id="18" name="右矢印 17"/>
          <p:cNvSpPr/>
          <p:nvPr/>
        </p:nvSpPr>
        <p:spPr>
          <a:xfrm>
            <a:off x="2786050" y="5143512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28860" y="4143380"/>
            <a:ext cx="1943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select # of jets</a:t>
            </a:r>
          </a:p>
          <a:p>
            <a:r>
              <a:rPr lang="en-US" altLang="ja-JP" dirty="0" smtClean="0"/>
              <a:t>in the events</a:t>
            </a:r>
          </a:p>
          <a:p>
            <a:r>
              <a:rPr lang="en-US" altLang="ja-JP" dirty="0" smtClean="0"/>
              <a:t>(η&lt;2.5,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&gt;50GeV)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14942" y="214311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reduce sq-</a:t>
            </a:r>
            <a:r>
              <a:rPr lang="en-US" altLang="ja-JP" dirty="0" err="1" smtClean="0"/>
              <a:t>gl</a:t>
            </a:r>
            <a:r>
              <a:rPr lang="en-US" altLang="ja-JP" dirty="0" smtClean="0"/>
              <a:t> events with cut: </a:t>
            </a:r>
          </a:p>
          <a:p>
            <a:r>
              <a:rPr kumimoji="1" lang="en-US" altLang="ja-JP" dirty="0" smtClean="0"/>
              <a:t>The highest jet is b-tagged,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&lt;300GeV</a:t>
            </a:r>
            <a:endParaRPr kumimoji="1" lang="ja-JP" altLang="en-US" dirty="0"/>
          </a:p>
        </p:txBody>
      </p:sp>
      <p:grpSp>
        <p:nvGrpSpPr>
          <p:cNvPr id="3" name="グループ化 29"/>
          <p:cNvGrpSpPr/>
          <p:nvPr/>
        </p:nvGrpSpPr>
        <p:grpSpPr>
          <a:xfrm>
            <a:off x="4224734" y="4132944"/>
            <a:ext cx="2418968" cy="2439328"/>
            <a:chOff x="4224734" y="4132944"/>
            <a:chExt cx="2418968" cy="2439328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17" y="4461616"/>
              <a:ext cx="2300285" cy="211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正方形/長方形 21"/>
            <p:cNvSpPr/>
            <p:nvPr/>
          </p:nvSpPr>
          <p:spPr>
            <a:xfrm>
              <a:off x="4357686" y="453305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224734" y="4390178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12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4643438" y="4604492"/>
              <a:ext cx="1000132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4880486" y="4132944"/>
              <a:ext cx="1406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# of jets = </a:t>
              </a:r>
              <a:r>
                <a:rPr lang="en-US" altLang="ja-JP" sz="2000" b="1" dirty="0" smtClean="0">
                  <a:solidFill>
                    <a:srgbClr val="0000FF"/>
                  </a:solidFill>
                </a:rPr>
                <a:t>4</a:t>
              </a:r>
              <a:endParaRPr kumimoji="1" lang="ja-JP" altLang="en-US" sz="20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1357290" y="2753021"/>
            <a:ext cx="378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Z and a </a:t>
            </a:r>
            <a:r>
              <a:rPr lang="en-US" altLang="ja-JP" sz="2400" dirty="0" smtClean="0">
                <a:solidFill>
                  <a:srgbClr val="0000FF"/>
                </a:solidFill>
              </a:rPr>
              <a:t>small</a:t>
            </a:r>
            <a:r>
              <a:rPr lang="en-US" altLang="ja-JP" sz="2400" dirty="0" smtClean="0"/>
              <a:t> number of jets</a:t>
            </a:r>
            <a:endParaRPr lang="ja-JP" altLang="en-US" sz="2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1365153" y="3181649"/>
            <a:ext cx="3675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Z and a </a:t>
            </a:r>
            <a:r>
              <a:rPr lang="en-US" altLang="ja-JP" sz="2400" dirty="0" smtClean="0">
                <a:solidFill>
                  <a:srgbClr val="FF0000"/>
                </a:solidFill>
              </a:rPr>
              <a:t>large</a:t>
            </a:r>
            <a:r>
              <a:rPr lang="en-US" altLang="ja-JP" sz="2400" dirty="0" smtClean="0"/>
              <a:t> number of jets</a:t>
            </a:r>
            <a:endParaRPr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85720" y="92867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Since these are the only processes to produce Z boson in </a:t>
            </a:r>
            <a:r>
              <a:rPr kumimoji="1" lang="en-US" altLang="ja-JP" sz="2400" dirty="0" err="1" smtClean="0"/>
              <a:t>gl-gl</a:t>
            </a:r>
            <a:r>
              <a:rPr kumimoji="1" lang="en-US" altLang="ja-JP" sz="2400" dirty="0" smtClean="0"/>
              <a:t> events</a:t>
            </a:r>
            <a:r>
              <a:rPr lang="en-US" altLang="ja-JP" sz="2400" dirty="0" smtClean="0"/>
              <a:t>,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if we </a:t>
            </a:r>
            <a:r>
              <a:rPr lang="en-US" altLang="ja-JP" sz="2400" dirty="0" smtClean="0">
                <a:solidFill>
                  <a:srgbClr val="008000"/>
                </a:solidFill>
              </a:rPr>
              <a:t>find a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Z boson together with a small number of </a:t>
            </a:r>
            <a:r>
              <a:rPr lang="en-US" altLang="ja-JP" sz="2400" dirty="0" smtClean="0">
                <a:solidFill>
                  <a:srgbClr val="008000"/>
                </a:solidFill>
              </a:rPr>
              <a:t>jets in </a:t>
            </a:r>
            <a:r>
              <a:rPr lang="en-US" altLang="ja-JP" sz="2400" dirty="0" err="1" smtClean="0">
                <a:solidFill>
                  <a:srgbClr val="008000"/>
                </a:solidFill>
              </a:rPr>
              <a:t>gl-gl</a:t>
            </a:r>
            <a:r>
              <a:rPr lang="en-US" altLang="ja-JP" sz="2400" dirty="0" smtClean="0">
                <a:solidFill>
                  <a:srgbClr val="008000"/>
                </a:solidFill>
              </a:rPr>
              <a:t> events,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we can </a:t>
            </a:r>
            <a:r>
              <a:rPr lang="en-US" altLang="ja-JP" sz="2400" dirty="0" smtClean="0">
                <a:solidFill>
                  <a:srgbClr val="008000"/>
                </a:solidFill>
              </a:rPr>
              <a:t>find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 that the </a:t>
            </a:r>
            <a:r>
              <a:rPr kumimoji="1" lang="en-US" altLang="ja-JP" sz="2400" dirty="0" err="1" smtClean="0">
                <a:solidFill>
                  <a:srgbClr val="008000"/>
                </a:solidFill>
              </a:rPr>
              <a:t>gluino</a:t>
            </a:r>
            <a:r>
              <a:rPr kumimoji="1" lang="en-US" altLang="ja-JP" sz="2400" dirty="0" err="1" smtClean="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kumimoji="1" lang="en-US" altLang="ja-JP" sz="2400" dirty="0" err="1" smtClean="0">
                <a:solidFill>
                  <a:srgbClr val="008000"/>
                </a:solidFill>
              </a:rPr>
              <a:t>sbottom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 chain exists!!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Z boson and # of jets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5047930" y="2824459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5047930" y="328612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47996" y="2719984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Non-universal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47996" y="3181649"/>
            <a:ext cx="202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Large |A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|, m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596" y="2285992"/>
            <a:ext cx="283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 </a:t>
            </a:r>
            <a:r>
              <a:rPr kumimoji="1" lang="en-US" altLang="ja-JP" sz="2000" dirty="0" err="1" smtClean="0"/>
              <a:t>gl-gl</a:t>
            </a:r>
            <a:r>
              <a:rPr kumimoji="1" lang="en-US" altLang="ja-JP" sz="2000" dirty="0" smtClean="0"/>
              <a:t> events, if we find </a:t>
            </a:r>
            <a:endParaRPr kumimoji="1" lang="ja-JP" altLang="en-US" sz="2000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49040"/>
            <a:ext cx="2357454" cy="212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テキスト ボックス 14"/>
          <p:cNvSpPr txBox="1"/>
          <p:nvPr/>
        </p:nvSpPr>
        <p:spPr>
          <a:xfrm>
            <a:off x="928662" y="3886146"/>
            <a:ext cx="9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Point A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282" y="6345816"/>
            <a:ext cx="24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 lepton inv. mass (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28728" y="457200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Z-peak</a:t>
            </a:r>
            <a:endParaRPr kumimoji="1" lang="ja-JP" altLang="en-US" dirty="0"/>
          </a:p>
        </p:txBody>
      </p:sp>
      <p:sp>
        <p:nvSpPr>
          <p:cNvPr id="18" name="右矢印 17"/>
          <p:cNvSpPr/>
          <p:nvPr/>
        </p:nvSpPr>
        <p:spPr>
          <a:xfrm>
            <a:off x="2786050" y="5143512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28860" y="4143380"/>
            <a:ext cx="1943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select # of jets</a:t>
            </a:r>
          </a:p>
          <a:p>
            <a:r>
              <a:rPr lang="en-US" altLang="ja-JP" dirty="0" smtClean="0"/>
              <a:t>in the events</a:t>
            </a:r>
          </a:p>
          <a:p>
            <a:r>
              <a:rPr lang="en-US" altLang="ja-JP" dirty="0" smtClean="0"/>
              <a:t>(η&lt;2.5,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&gt;50GeV)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14942" y="214311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reduce sq-</a:t>
            </a:r>
            <a:r>
              <a:rPr lang="en-US" altLang="ja-JP" dirty="0" err="1" smtClean="0"/>
              <a:t>gl</a:t>
            </a:r>
            <a:r>
              <a:rPr lang="en-US" altLang="ja-JP" dirty="0" smtClean="0"/>
              <a:t> events with cut: </a:t>
            </a:r>
          </a:p>
          <a:p>
            <a:r>
              <a:rPr kumimoji="1" lang="en-US" altLang="ja-JP" dirty="0" smtClean="0"/>
              <a:t>The highest jet is b-tagged,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&lt;300GeV</a:t>
            </a:r>
            <a:endParaRPr kumimoji="1" lang="ja-JP" altLang="en-US" dirty="0"/>
          </a:p>
        </p:txBody>
      </p:sp>
      <p:grpSp>
        <p:nvGrpSpPr>
          <p:cNvPr id="3" name="グループ化 29"/>
          <p:cNvGrpSpPr/>
          <p:nvPr/>
        </p:nvGrpSpPr>
        <p:grpSpPr>
          <a:xfrm>
            <a:off x="4224734" y="4132944"/>
            <a:ext cx="2418968" cy="2439328"/>
            <a:chOff x="4224734" y="4132944"/>
            <a:chExt cx="2418968" cy="2439328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17" y="4461616"/>
              <a:ext cx="2300285" cy="211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正方形/長方形 21"/>
            <p:cNvSpPr/>
            <p:nvPr/>
          </p:nvSpPr>
          <p:spPr>
            <a:xfrm>
              <a:off x="4357686" y="453305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224734" y="4390178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12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4643438" y="4604492"/>
              <a:ext cx="1000132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4880486" y="4132944"/>
              <a:ext cx="1406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# of jets = </a:t>
              </a:r>
              <a:r>
                <a:rPr lang="en-US" altLang="ja-JP" sz="2000" b="1" dirty="0" smtClean="0">
                  <a:solidFill>
                    <a:srgbClr val="0000FF"/>
                  </a:solidFill>
                </a:rPr>
                <a:t>4</a:t>
              </a:r>
              <a:endParaRPr kumimoji="1" lang="ja-JP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グループ化 38"/>
          <p:cNvGrpSpPr/>
          <p:nvPr/>
        </p:nvGrpSpPr>
        <p:grpSpPr>
          <a:xfrm>
            <a:off x="5429256" y="4000504"/>
            <a:ext cx="2500330" cy="2643206"/>
            <a:chOff x="5000628" y="4000504"/>
            <a:chExt cx="2500330" cy="2643206"/>
          </a:xfrm>
        </p:grpSpPr>
        <p:sp>
          <p:nvSpPr>
            <p:cNvPr id="32" name="正方形/長方形 31"/>
            <p:cNvSpPr/>
            <p:nvPr/>
          </p:nvSpPr>
          <p:spPr>
            <a:xfrm>
              <a:off x="5000628" y="4000504"/>
              <a:ext cx="2500330" cy="2643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32"/>
            <p:cNvGrpSpPr/>
            <p:nvPr/>
          </p:nvGrpSpPr>
          <p:grpSpPr>
            <a:xfrm>
              <a:off x="5016367" y="4071942"/>
              <a:ext cx="2413153" cy="2500330"/>
              <a:chOff x="6296436" y="1928802"/>
              <a:chExt cx="2413153" cy="2500330"/>
            </a:xfrm>
          </p:grpSpPr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29388" y="2285992"/>
                <a:ext cx="2280201" cy="2143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正方形/長方形 34"/>
              <p:cNvSpPr/>
              <p:nvPr/>
            </p:nvSpPr>
            <p:spPr>
              <a:xfrm>
                <a:off x="6429388" y="2488164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6296436" y="2345288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20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7" name="直線コネクタ 36"/>
              <p:cNvCxnSpPr/>
              <p:nvPr/>
            </p:nvCxnSpPr>
            <p:spPr>
              <a:xfrm>
                <a:off x="6705216" y="2471788"/>
                <a:ext cx="1000132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テキスト ボックス 37"/>
              <p:cNvSpPr txBox="1"/>
              <p:nvPr/>
            </p:nvSpPr>
            <p:spPr>
              <a:xfrm>
                <a:off x="6942264" y="1928802"/>
                <a:ext cx="1406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# of jets = </a:t>
                </a:r>
                <a:r>
                  <a:rPr lang="en-US" altLang="ja-JP" sz="2000" b="1" dirty="0" smtClean="0">
                    <a:solidFill>
                      <a:srgbClr val="0000FF"/>
                    </a:solidFill>
                  </a:rPr>
                  <a:t>5</a:t>
                </a:r>
                <a:endParaRPr kumimoji="1" lang="ja-JP" altLang="en-US" sz="2000" b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39" name="正方形/長方形 38"/>
          <p:cNvSpPr/>
          <p:nvPr/>
        </p:nvSpPr>
        <p:spPr>
          <a:xfrm>
            <a:off x="1357290" y="2753021"/>
            <a:ext cx="378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Z and a </a:t>
            </a:r>
            <a:r>
              <a:rPr lang="en-US" altLang="ja-JP" sz="2400" dirty="0" smtClean="0">
                <a:solidFill>
                  <a:srgbClr val="0000FF"/>
                </a:solidFill>
              </a:rPr>
              <a:t>small</a:t>
            </a:r>
            <a:r>
              <a:rPr lang="en-US" altLang="ja-JP" sz="2400" dirty="0" smtClean="0"/>
              <a:t> number of jets</a:t>
            </a:r>
            <a:endParaRPr lang="ja-JP" altLang="en-US" sz="2400" dirty="0"/>
          </a:p>
        </p:txBody>
      </p:sp>
      <p:sp>
        <p:nvSpPr>
          <p:cNvPr id="40" name="正方形/長方形 39"/>
          <p:cNvSpPr/>
          <p:nvPr/>
        </p:nvSpPr>
        <p:spPr>
          <a:xfrm>
            <a:off x="1365153" y="3181649"/>
            <a:ext cx="3675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Z and a </a:t>
            </a:r>
            <a:r>
              <a:rPr lang="en-US" altLang="ja-JP" sz="2400" dirty="0" smtClean="0">
                <a:solidFill>
                  <a:srgbClr val="FF0000"/>
                </a:solidFill>
              </a:rPr>
              <a:t>large</a:t>
            </a:r>
            <a:r>
              <a:rPr lang="en-US" altLang="ja-JP" sz="2400" dirty="0" smtClean="0"/>
              <a:t> number of jets</a:t>
            </a:r>
            <a:endParaRPr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85720" y="92867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Since these are the only processes to produce Z boson in </a:t>
            </a:r>
            <a:r>
              <a:rPr kumimoji="1" lang="en-US" altLang="ja-JP" sz="2400" dirty="0" err="1" smtClean="0"/>
              <a:t>gl-gl</a:t>
            </a:r>
            <a:r>
              <a:rPr kumimoji="1" lang="en-US" altLang="ja-JP" sz="2400" dirty="0" smtClean="0"/>
              <a:t> events</a:t>
            </a:r>
            <a:r>
              <a:rPr lang="en-US" altLang="ja-JP" sz="2400" dirty="0" smtClean="0"/>
              <a:t>,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if we </a:t>
            </a:r>
            <a:r>
              <a:rPr lang="en-US" altLang="ja-JP" sz="2400" dirty="0" smtClean="0">
                <a:solidFill>
                  <a:srgbClr val="008000"/>
                </a:solidFill>
              </a:rPr>
              <a:t>find a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Z boson together with a small number of </a:t>
            </a:r>
            <a:r>
              <a:rPr lang="en-US" altLang="ja-JP" sz="2400" dirty="0" smtClean="0">
                <a:solidFill>
                  <a:srgbClr val="008000"/>
                </a:solidFill>
              </a:rPr>
              <a:t>jets in </a:t>
            </a:r>
            <a:r>
              <a:rPr lang="en-US" altLang="ja-JP" sz="2400" dirty="0" err="1" smtClean="0">
                <a:solidFill>
                  <a:srgbClr val="008000"/>
                </a:solidFill>
              </a:rPr>
              <a:t>gl-gl</a:t>
            </a:r>
            <a:r>
              <a:rPr lang="en-US" altLang="ja-JP" sz="2400" dirty="0" smtClean="0">
                <a:solidFill>
                  <a:srgbClr val="008000"/>
                </a:solidFill>
              </a:rPr>
              <a:t> events,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we can </a:t>
            </a:r>
            <a:r>
              <a:rPr lang="en-US" altLang="ja-JP" sz="2400" dirty="0" smtClean="0">
                <a:solidFill>
                  <a:srgbClr val="008000"/>
                </a:solidFill>
              </a:rPr>
              <a:t>find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 that the </a:t>
            </a:r>
            <a:r>
              <a:rPr kumimoji="1" lang="en-US" altLang="ja-JP" sz="2400" dirty="0" err="1" smtClean="0">
                <a:solidFill>
                  <a:srgbClr val="008000"/>
                </a:solidFill>
              </a:rPr>
              <a:t>gluino</a:t>
            </a:r>
            <a:r>
              <a:rPr kumimoji="1" lang="en-US" altLang="ja-JP" sz="2400" dirty="0" err="1" smtClean="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kumimoji="1" lang="en-US" altLang="ja-JP" sz="2400" dirty="0" err="1" smtClean="0">
                <a:solidFill>
                  <a:srgbClr val="008000"/>
                </a:solidFill>
              </a:rPr>
              <a:t>sbottom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 chain exists!!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Z boson and # of jets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5047930" y="2824459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5047930" y="328612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47996" y="2719984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Non-universal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47996" y="3181649"/>
            <a:ext cx="202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Large |A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|, m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596" y="2285992"/>
            <a:ext cx="283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 </a:t>
            </a:r>
            <a:r>
              <a:rPr kumimoji="1" lang="en-US" altLang="ja-JP" sz="2000" dirty="0" err="1" smtClean="0"/>
              <a:t>gl-gl</a:t>
            </a:r>
            <a:r>
              <a:rPr kumimoji="1" lang="en-US" altLang="ja-JP" sz="2000" dirty="0" smtClean="0"/>
              <a:t> events, if we find </a:t>
            </a:r>
            <a:endParaRPr kumimoji="1" lang="ja-JP" altLang="en-US" sz="2000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49040"/>
            <a:ext cx="2357454" cy="212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テキスト ボックス 14"/>
          <p:cNvSpPr txBox="1"/>
          <p:nvPr/>
        </p:nvSpPr>
        <p:spPr>
          <a:xfrm>
            <a:off x="928662" y="3886146"/>
            <a:ext cx="9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Point A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282" y="6345816"/>
            <a:ext cx="24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 lepton inv. mass (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28728" y="457200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Z-peak</a:t>
            </a:r>
            <a:endParaRPr kumimoji="1" lang="ja-JP" altLang="en-US" dirty="0"/>
          </a:p>
        </p:txBody>
      </p:sp>
      <p:sp>
        <p:nvSpPr>
          <p:cNvPr id="18" name="右矢印 17"/>
          <p:cNvSpPr/>
          <p:nvPr/>
        </p:nvSpPr>
        <p:spPr>
          <a:xfrm>
            <a:off x="2786050" y="5143512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28860" y="4143380"/>
            <a:ext cx="1943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select # of jets</a:t>
            </a:r>
          </a:p>
          <a:p>
            <a:r>
              <a:rPr lang="en-US" altLang="ja-JP" dirty="0" smtClean="0"/>
              <a:t>in the events</a:t>
            </a:r>
          </a:p>
          <a:p>
            <a:r>
              <a:rPr lang="en-US" altLang="ja-JP" dirty="0" smtClean="0"/>
              <a:t>(η&lt;2.5,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&gt;50GeV)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14942" y="214311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reduce sq-</a:t>
            </a:r>
            <a:r>
              <a:rPr lang="en-US" altLang="ja-JP" dirty="0" err="1" smtClean="0"/>
              <a:t>gl</a:t>
            </a:r>
            <a:r>
              <a:rPr lang="en-US" altLang="ja-JP" dirty="0" smtClean="0"/>
              <a:t> events with cut: </a:t>
            </a:r>
          </a:p>
          <a:p>
            <a:r>
              <a:rPr kumimoji="1" lang="en-US" altLang="ja-JP" dirty="0" smtClean="0"/>
              <a:t>The highest jet is b-tagged,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&lt;300GeV</a:t>
            </a:r>
            <a:endParaRPr kumimoji="1" lang="ja-JP" altLang="en-US" dirty="0"/>
          </a:p>
        </p:txBody>
      </p:sp>
      <p:grpSp>
        <p:nvGrpSpPr>
          <p:cNvPr id="3" name="グループ化 29"/>
          <p:cNvGrpSpPr/>
          <p:nvPr/>
        </p:nvGrpSpPr>
        <p:grpSpPr>
          <a:xfrm>
            <a:off x="4224734" y="4132944"/>
            <a:ext cx="2418968" cy="2439328"/>
            <a:chOff x="4224734" y="4132944"/>
            <a:chExt cx="2418968" cy="2439328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17" y="4461616"/>
              <a:ext cx="2300285" cy="211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正方形/長方形 21"/>
            <p:cNvSpPr/>
            <p:nvPr/>
          </p:nvSpPr>
          <p:spPr>
            <a:xfrm>
              <a:off x="4357686" y="453305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224734" y="4390178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12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4643438" y="4604492"/>
              <a:ext cx="1000132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4880486" y="4132944"/>
              <a:ext cx="1406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# of jets = </a:t>
              </a:r>
              <a:r>
                <a:rPr lang="en-US" altLang="ja-JP" sz="2000" b="1" dirty="0" smtClean="0">
                  <a:solidFill>
                    <a:srgbClr val="0000FF"/>
                  </a:solidFill>
                </a:rPr>
                <a:t>4</a:t>
              </a:r>
              <a:endParaRPr kumimoji="1" lang="ja-JP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グループ化 38"/>
          <p:cNvGrpSpPr/>
          <p:nvPr/>
        </p:nvGrpSpPr>
        <p:grpSpPr>
          <a:xfrm>
            <a:off x="5429256" y="4000504"/>
            <a:ext cx="2500330" cy="2643206"/>
            <a:chOff x="5000628" y="4000504"/>
            <a:chExt cx="2500330" cy="2643206"/>
          </a:xfrm>
        </p:grpSpPr>
        <p:sp>
          <p:nvSpPr>
            <p:cNvPr id="32" name="正方形/長方形 31"/>
            <p:cNvSpPr/>
            <p:nvPr/>
          </p:nvSpPr>
          <p:spPr>
            <a:xfrm>
              <a:off x="5000628" y="4000504"/>
              <a:ext cx="2500330" cy="2643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32"/>
            <p:cNvGrpSpPr/>
            <p:nvPr/>
          </p:nvGrpSpPr>
          <p:grpSpPr>
            <a:xfrm>
              <a:off x="5016367" y="4071942"/>
              <a:ext cx="2413153" cy="2500330"/>
              <a:chOff x="6296436" y="1928802"/>
              <a:chExt cx="2413153" cy="2500330"/>
            </a:xfrm>
          </p:grpSpPr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29388" y="2285992"/>
                <a:ext cx="2280201" cy="2143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正方形/長方形 34"/>
              <p:cNvSpPr/>
              <p:nvPr/>
            </p:nvSpPr>
            <p:spPr>
              <a:xfrm>
                <a:off x="6429388" y="2488164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6296436" y="2345288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20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7" name="直線コネクタ 36"/>
              <p:cNvCxnSpPr/>
              <p:nvPr/>
            </p:nvCxnSpPr>
            <p:spPr>
              <a:xfrm>
                <a:off x="6705216" y="2471788"/>
                <a:ext cx="1000132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テキスト ボックス 37"/>
              <p:cNvSpPr txBox="1"/>
              <p:nvPr/>
            </p:nvSpPr>
            <p:spPr>
              <a:xfrm>
                <a:off x="6942264" y="1928802"/>
                <a:ext cx="1406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# of jets = </a:t>
                </a:r>
                <a:r>
                  <a:rPr lang="en-US" altLang="ja-JP" sz="2000" b="1" dirty="0" smtClean="0">
                    <a:solidFill>
                      <a:srgbClr val="0000FF"/>
                    </a:solidFill>
                  </a:rPr>
                  <a:t>5</a:t>
                </a:r>
                <a:endParaRPr kumimoji="1" lang="ja-JP" altLang="en-US" sz="2000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6" name="グループ化 47"/>
          <p:cNvGrpSpPr/>
          <p:nvPr/>
        </p:nvGrpSpPr>
        <p:grpSpPr>
          <a:xfrm>
            <a:off x="6357950" y="4000504"/>
            <a:ext cx="2571768" cy="2643206"/>
            <a:chOff x="6357950" y="4000504"/>
            <a:chExt cx="2571768" cy="2643206"/>
          </a:xfrm>
        </p:grpSpPr>
        <p:sp>
          <p:nvSpPr>
            <p:cNvPr id="46" name="正方形/長方形 45"/>
            <p:cNvSpPr/>
            <p:nvPr/>
          </p:nvSpPr>
          <p:spPr>
            <a:xfrm>
              <a:off x="6357950" y="4000504"/>
              <a:ext cx="2571768" cy="2643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32"/>
            <p:cNvGrpSpPr/>
            <p:nvPr/>
          </p:nvGrpSpPr>
          <p:grpSpPr>
            <a:xfrm>
              <a:off x="6429388" y="4057671"/>
              <a:ext cx="2429199" cy="2514601"/>
              <a:chOff x="6367874" y="2000240"/>
              <a:chExt cx="2429199" cy="2514601"/>
            </a:xfrm>
          </p:grpSpPr>
          <p:pic>
            <p:nvPicPr>
              <p:cNvPr id="39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429388" y="2357430"/>
                <a:ext cx="2367685" cy="2157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0" name="正方形/長方形 39"/>
              <p:cNvSpPr/>
              <p:nvPr/>
            </p:nvSpPr>
            <p:spPr>
              <a:xfrm>
                <a:off x="6500826" y="2357430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6367874" y="2214554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FF0000"/>
                    </a:solidFill>
                  </a:rPr>
                  <a:t>15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2" name="直線コネクタ 41"/>
              <p:cNvCxnSpPr/>
              <p:nvPr/>
            </p:nvCxnSpPr>
            <p:spPr>
              <a:xfrm>
                <a:off x="6766730" y="2543226"/>
                <a:ext cx="1000132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テキスト ボックス 42"/>
              <p:cNvSpPr txBox="1"/>
              <p:nvPr/>
            </p:nvSpPr>
            <p:spPr>
              <a:xfrm>
                <a:off x="7003778" y="2000240"/>
                <a:ext cx="1406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# of jets = </a:t>
                </a:r>
                <a:r>
                  <a:rPr lang="en-US" altLang="ja-JP" sz="2000" b="1" dirty="0" smtClean="0">
                    <a:solidFill>
                      <a:srgbClr val="0000FF"/>
                    </a:solidFill>
                  </a:rPr>
                  <a:t>6</a:t>
                </a:r>
                <a:endParaRPr kumimoji="1" lang="ja-JP" altLang="en-US" sz="2000" b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45" name="正方形/長方形 44"/>
          <p:cNvSpPr/>
          <p:nvPr/>
        </p:nvSpPr>
        <p:spPr>
          <a:xfrm>
            <a:off x="1357290" y="2753021"/>
            <a:ext cx="378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Z and a </a:t>
            </a:r>
            <a:r>
              <a:rPr lang="en-US" altLang="ja-JP" sz="2400" dirty="0" smtClean="0">
                <a:solidFill>
                  <a:srgbClr val="0000FF"/>
                </a:solidFill>
              </a:rPr>
              <a:t>small</a:t>
            </a:r>
            <a:r>
              <a:rPr lang="en-US" altLang="ja-JP" sz="2400" dirty="0" smtClean="0"/>
              <a:t> number of jets</a:t>
            </a:r>
            <a:endParaRPr lang="ja-JP" altLang="en-US" sz="2400" dirty="0"/>
          </a:p>
        </p:txBody>
      </p:sp>
      <p:sp>
        <p:nvSpPr>
          <p:cNvPr id="47" name="正方形/長方形 46"/>
          <p:cNvSpPr/>
          <p:nvPr/>
        </p:nvSpPr>
        <p:spPr>
          <a:xfrm>
            <a:off x="1365153" y="3181649"/>
            <a:ext cx="3675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Z and a </a:t>
            </a:r>
            <a:r>
              <a:rPr lang="en-US" altLang="ja-JP" sz="2400" dirty="0" smtClean="0">
                <a:solidFill>
                  <a:srgbClr val="FF0000"/>
                </a:solidFill>
              </a:rPr>
              <a:t>large</a:t>
            </a:r>
            <a:r>
              <a:rPr lang="en-US" altLang="ja-JP" sz="2400" dirty="0" smtClean="0"/>
              <a:t> number of jets</a:t>
            </a:r>
            <a:endParaRPr lang="ja-JP" altLang="en-US" sz="2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85720" y="92867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Since these are the only processes to produce Z boson in </a:t>
            </a:r>
            <a:r>
              <a:rPr kumimoji="1" lang="en-US" altLang="ja-JP" sz="2400" dirty="0" err="1" smtClean="0"/>
              <a:t>gl-gl</a:t>
            </a:r>
            <a:r>
              <a:rPr kumimoji="1" lang="en-US" altLang="ja-JP" sz="2400" dirty="0" smtClean="0"/>
              <a:t> events</a:t>
            </a:r>
            <a:r>
              <a:rPr lang="en-US" altLang="ja-JP" sz="2400" dirty="0" smtClean="0"/>
              <a:t>,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if we </a:t>
            </a:r>
            <a:r>
              <a:rPr lang="en-US" altLang="ja-JP" sz="2400" dirty="0" smtClean="0">
                <a:solidFill>
                  <a:srgbClr val="008000"/>
                </a:solidFill>
              </a:rPr>
              <a:t>find a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Z boson together with a small number of </a:t>
            </a:r>
            <a:r>
              <a:rPr lang="en-US" altLang="ja-JP" sz="2400" dirty="0" smtClean="0">
                <a:solidFill>
                  <a:srgbClr val="008000"/>
                </a:solidFill>
              </a:rPr>
              <a:t>jets in </a:t>
            </a:r>
            <a:r>
              <a:rPr lang="en-US" altLang="ja-JP" sz="2400" dirty="0" err="1" smtClean="0">
                <a:solidFill>
                  <a:srgbClr val="008000"/>
                </a:solidFill>
              </a:rPr>
              <a:t>gl-gl</a:t>
            </a:r>
            <a:r>
              <a:rPr lang="en-US" altLang="ja-JP" sz="2400" dirty="0" smtClean="0">
                <a:solidFill>
                  <a:srgbClr val="008000"/>
                </a:solidFill>
              </a:rPr>
              <a:t> events,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we can </a:t>
            </a:r>
            <a:r>
              <a:rPr lang="en-US" altLang="ja-JP" sz="2400" dirty="0" smtClean="0">
                <a:solidFill>
                  <a:srgbClr val="008000"/>
                </a:solidFill>
              </a:rPr>
              <a:t>find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 that the </a:t>
            </a:r>
            <a:r>
              <a:rPr kumimoji="1" lang="en-US" altLang="ja-JP" sz="2400" dirty="0" err="1" smtClean="0">
                <a:solidFill>
                  <a:srgbClr val="008000"/>
                </a:solidFill>
              </a:rPr>
              <a:t>gluino</a:t>
            </a:r>
            <a:r>
              <a:rPr kumimoji="1" lang="en-US" altLang="ja-JP" sz="2400" dirty="0" err="1" smtClean="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kumimoji="1" lang="en-US" altLang="ja-JP" sz="2400" dirty="0" err="1" smtClean="0">
                <a:solidFill>
                  <a:srgbClr val="008000"/>
                </a:solidFill>
              </a:rPr>
              <a:t>sbottom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 chain exists!!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Z boson and # of jets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49040"/>
            <a:ext cx="2357454" cy="212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テキスト ボックス 14"/>
          <p:cNvSpPr txBox="1"/>
          <p:nvPr/>
        </p:nvSpPr>
        <p:spPr>
          <a:xfrm>
            <a:off x="928662" y="3886146"/>
            <a:ext cx="9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Point A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282" y="6345816"/>
            <a:ext cx="24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 lepton inv. mass (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28728" y="457200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Z-peak</a:t>
            </a:r>
            <a:endParaRPr kumimoji="1" lang="ja-JP" altLang="en-US" dirty="0"/>
          </a:p>
        </p:txBody>
      </p:sp>
      <p:sp>
        <p:nvSpPr>
          <p:cNvPr id="18" name="右矢印 17"/>
          <p:cNvSpPr/>
          <p:nvPr/>
        </p:nvSpPr>
        <p:spPr>
          <a:xfrm>
            <a:off x="2786050" y="5143512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28860" y="4143380"/>
            <a:ext cx="1943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select # of jets</a:t>
            </a:r>
          </a:p>
          <a:p>
            <a:r>
              <a:rPr lang="en-US" altLang="ja-JP" dirty="0" smtClean="0"/>
              <a:t>in the events</a:t>
            </a:r>
          </a:p>
          <a:p>
            <a:r>
              <a:rPr lang="en-US" altLang="ja-JP" dirty="0" smtClean="0"/>
              <a:t>(η&lt;2.5,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&gt;50GeV)</a:t>
            </a:r>
            <a:endParaRPr kumimoji="1" lang="ja-JP" altLang="en-US" dirty="0"/>
          </a:p>
        </p:txBody>
      </p:sp>
      <p:grpSp>
        <p:nvGrpSpPr>
          <p:cNvPr id="3" name="グループ化 29"/>
          <p:cNvGrpSpPr/>
          <p:nvPr/>
        </p:nvGrpSpPr>
        <p:grpSpPr>
          <a:xfrm>
            <a:off x="4224734" y="4132944"/>
            <a:ext cx="2418968" cy="2439328"/>
            <a:chOff x="4224734" y="4132944"/>
            <a:chExt cx="2418968" cy="2439328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17" y="4461616"/>
              <a:ext cx="2300285" cy="211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正方形/長方形 21"/>
            <p:cNvSpPr/>
            <p:nvPr/>
          </p:nvSpPr>
          <p:spPr>
            <a:xfrm>
              <a:off x="4357686" y="453305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224734" y="4390178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12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4643438" y="4604492"/>
              <a:ext cx="1000132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4880486" y="4132944"/>
              <a:ext cx="1406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# of jets = </a:t>
              </a:r>
              <a:r>
                <a:rPr lang="en-US" altLang="ja-JP" sz="2000" b="1" dirty="0" smtClean="0">
                  <a:solidFill>
                    <a:srgbClr val="0000FF"/>
                  </a:solidFill>
                </a:rPr>
                <a:t>4</a:t>
              </a:r>
              <a:endParaRPr kumimoji="1" lang="ja-JP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グループ化 38"/>
          <p:cNvGrpSpPr/>
          <p:nvPr/>
        </p:nvGrpSpPr>
        <p:grpSpPr>
          <a:xfrm>
            <a:off x="5429256" y="4000504"/>
            <a:ext cx="2500330" cy="2643206"/>
            <a:chOff x="5000628" y="4000504"/>
            <a:chExt cx="2500330" cy="2643206"/>
          </a:xfrm>
        </p:grpSpPr>
        <p:sp>
          <p:nvSpPr>
            <p:cNvPr id="32" name="正方形/長方形 31"/>
            <p:cNvSpPr/>
            <p:nvPr/>
          </p:nvSpPr>
          <p:spPr>
            <a:xfrm>
              <a:off x="5000628" y="4000504"/>
              <a:ext cx="2500330" cy="2643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32"/>
            <p:cNvGrpSpPr/>
            <p:nvPr/>
          </p:nvGrpSpPr>
          <p:grpSpPr>
            <a:xfrm>
              <a:off x="5016367" y="4071942"/>
              <a:ext cx="2413153" cy="2500330"/>
              <a:chOff x="6296436" y="1928802"/>
              <a:chExt cx="2413153" cy="2500330"/>
            </a:xfrm>
          </p:grpSpPr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29388" y="2285992"/>
                <a:ext cx="2280201" cy="2143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正方形/長方形 34"/>
              <p:cNvSpPr/>
              <p:nvPr/>
            </p:nvSpPr>
            <p:spPr>
              <a:xfrm>
                <a:off x="6429388" y="2488164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6296436" y="2345288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20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7" name="直線コネクタ 36"/>
              <p:cNvCxnSpPr/>
              <p:nvPr/>
            </p:nvCxnSpPr>
            <p:spPr>
              <a:xfrm>
                <a:off x="6705216" y="2471788"/>
                <a:ext cx="1000132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テキスト ボックス 37"/>
              <p:cNvSpPr txBox="1"/>
              <p:nvPr/>
            </p:nvSpPr>
            <p:spPr>
              <a:xfrm>
                <a:off x="6942264" y="1928802"/>
                <a:ext cx="1406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# of jets = </a:t>
                </a:r>
                <a:r>
                  <a:rPr lang="en-US" altLang="ja-JP" sz="2000" b="1" dirty="0" smtClean="0">
                    <a:solidFill>
                      <a:srgbClr val="0000FF"/>
                    </a:solidFill>
                  </a:rPr>
                  <a:t>5</a:t>
                </a:r>
                <a:endParaRPr kumimoji="1" lang="ja-JP" altLang="en-US" sz="2000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6" name="グループ化 47"/>
          <p:cNvGrpSpPr/>
          <p:nvPr/>
        </p:nvGrpSpPr>
        <p:grpSpPr>
          <a:xfrm>
            <a:off x="6357950" y="4000504"/>
            <a:ext cx="2571768" cy="2643206"/>
            <a:chOff x="6357950" y="4000504"/>
            <a:chExt cx="2571768" cy="2643206"/>
          </a:xfrm>
        </p:grpSpPr>
        <p:sp>
          <p:nvSpPr>
            <p:cNvPr id="46" name="正方形/長方形 45"/>
            <p:cNvSpPr/>
            <p:nvPr/>
          </p:nvSpPr>
          <p:spPr>
            <a:xfrm>
              <a:off x="6357950" y="4000504"/>
              <a:ext cx="2571768" cy="2643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32"/>
            <p:cNvGrpSpPr/>
            <p:nvPr/>
          </p:nvGrpSpPr>
          <p:grpSpPr>
            <a:xfrm>
              <a:off x="6429388" y="4057671"/>
              <a:ext cx="2429199" cy="2514601"/>
              <a:chOff x="6367874" y="2000240"/>
              <a:chExt cx="2429199" cy="2514601"/>
            </a:xfrm>
          </p:grpSpPr>
          <p:pic>
            <p:nvPicPr>
              <p:cNvPr id="39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429388" y="2357430"/>
                <a:ext cx="2367685" cy="2157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0" name="正方形/長方形 39"/>
              <p:cNvSpPr/>
              <p:nvPr/>
            </p:nvSpPr>
            <p:spPr>
              <a:xfrm>
                <a:off x="6500826" y="2357430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6367874" y="2214554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FF0000"/>
                    </a:solidFill>
                  </a:rPr>
                  <a:t>15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2" name="直線コネクタ 41"/>
              <p:cNvCxnSpPr/>
              <p:nvPr/>
            </p:nvCxnSpPr>
            <p:spPr>
              <a:xfrm>
                <a:off x="6766730" y="2543226"/>
                <a:ext cx="1000132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テキスト ボックス 42"/>
              <p:cNvSpPr txBox="1"/>
              <p:nvPr/>
            </p:nvSpPr>
            <p:spPr>
              <a:xfrm>
                <a:off x="7003778" y="2000240"/>
                <a:ext cx="1406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# of jets = </a:t>
                </a:r>
                <a:r>
                  <a:rPr lang="en-US" altLang="ja-JP" sz="2000" b="1" dirty="0" smtClean="0">
                    <a:solidFill>
                      <a:srgbClr val="0000FF"/>
                    </a:solidFill>
                  </a:rPr>
                  <a:t>6</a:t>
                </a:r>
                <a:endParaRPr kumimoji="1" lang="ja-JP" altLang="en-US" sz="2000" b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45" name="正方形/長方形 44"/>
          <p:cNvSpPr/>
          <p:nvPr/>
        </p:nvSpPr>
        <p:spPr>
          <a:xfrm>
            <a:off x="0" y="3857628"/>
            <a:ext cx="9144000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357298"/>
            <a:ext cx="59150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正方形/長方形 47"/>
          <p:cNvSpPr/>
          <p:nvPr/>
        </p:nvSpPr>
        <p:spPr>
          <a:xfrm>
            <a:off x="5857884" y="1571612"/>
            <a:ext cx="135732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00298" y="1643050"/>
            <a:ext cx="110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Point A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071934" y="1571612"/>
            <a:ext cx="112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Point U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54" name="直線矢印コネクタ 53"/>
          <p:cNvCxnSpPr/>
          <p:nvPr/>
        </p:nvCxnSpPr>
        <p:spPr>
          <a:xfrm rot="16200000" flipH="1">
            <a:off x="4536283" y="2178832"/>
            <a:ext cx="500062" cy="1428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429256" y="928670"/>
            <a:ext cx="1907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50"/>
                </a:solidFill>
              </a:rPr>
              <a:t>Preliminary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rot="16200000" flipH="1">
            <a:off x="3036085" y="2178837"/>
            <a:ext cx="428626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43"/>
          <p:cNvSpPr/>
          <p:nvPr/>
        </p:nvSpPr>
        <p:spPr>
          <a:xfrm>
            <a:off x="3428992" y="1428736"/>
            <a:ext cx="500066" cy="1143008"/>
          </a:xfrm>
          <a:prstGeom prst="ellipse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3428992" y="3500438"/>
            <a:ext cx="500066" cy="1143008"/>
          </a:xfrm>
          <a:prstGeom prst="ellipse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Z boson and # of jets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49040"/>
            <a:ext cx="2357454" cy="212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テキスト ボックス 14"/>
          <p:cNvSpPr txBox="1"/>
          <p:nvPr/>
        </p:nvSpPr>
        <p:spPr>
          <a:xfrm>
            <a:off x="928662" y="3886146"/>
            <a:ext cx="9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Point A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282" y="6345816"/>
            <a:ext cx="24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 lepton inv. mass (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28728" y="457200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Z-peak</a:t>
            </a:r>
            <a:endParaRPr kumimoji="1" lang="ja-JP" altLang="en-US" dirty="0"/>
          </a:p>
        </p:txBody>
      </p:sp>
      <p:sp>
        <p:nvSpPr>
          <p:cNvPr id="18" name="右矢印 17"/>
          <p:cNvSpPr/>
          <p:nvPr/>
        </p:nvSpPr>
        <p:spPr>
          <a:xfrm>
            <a:off x="2786050" y="5143512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28860" y="4143380"/>
            <a:ext cx="1943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select # of jets</a:t>
            </a:r>
          </a:p>
          <a:p>
            <a:r>
              <a:rPr lang="en-US" altLang="ja-JP" dirty="0" smtClean="0"/>
              <a:t>in the events</a:t>
            </a:r>
          </a:p>
          <a:p>
            <a:r>
              <a:rPr lang="en-US" altLang="ja-JP" dirty="0" smtClean="0"/>
              <a:t>(η&lt;2.5,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&gt;50GeV)</a:t>
            </a:r>
            <a:endParaRPr kumimoji="1" lang="ja-JP" altLang="en-US" dirty="0"/>
          </a:p>
        </p:txBody>
      </p:sp>
      <p:grpSp>
        <p:nvGrpSpPr>
          <p:cNvPr id="3" name="グループ化 29"/>
          <p:cNvGrpSpPr/>
          <p:nvPr/>
        </p:nvGrpSpPr>
        <p:grpSpPr>
          <a:xfrm>
            <a:off x="4224734" y="4132944"/>
            <a:ext cx="2418968" cy="2439328"/>
            <a:chOff x="4224734" y="4132944"/>
            <a:chExt cx="2418968" cy="2439328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17" y="4461616"/>
              <a:ext cx="2300285" cy="211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正方形/長方形 21"/>
            <p:cNvSpPr/>
            <p:nvPr/>
          </p:nvSpPr>
          <p:spPr>
            <a:xfrm>
              <a:off x="4357686" y="453305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224734" y="4390178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12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4643438" y="4604492"/>
              <a:ext cx="1000132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4880486" y="4132944"/>
              <a:ext cx="1406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# of jets = </a:t>
              </a:r>
              <a:r>
                <a:rPr lang="en-US" altLang="ja-JP" sz="2000" b="1" dirty="0" smtClean="0">
                  <a:solidFill>
                    <a:srgbClr val="0000FF"/>
                  </a:solidFill>
                </a:rPr>
                <a:t>4</a:t>
              </a:r>
              <a:endParaRPr kumimoji="1" lang="ja-JP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グループ化 38"/>
          <p:cNvGrpSpPr/>
          <p:nvPr/>
        </p:nvGrpSpPr>
        <p:grpSpPr>
          <a:xfrm>
            <a:off x="5429256" y="4000504"/>
            <a:ext cx="2500330" cy="2643206"/>
            <a:chOff x="5000628" y="4000504"/>
            <a:chExt cx="2500330" cy="2643206"/>
          </a:xfrm>
        </p:grpSpPr>
        <p:sp>
          <p:nvSpPr>
            <p:cNvPr id="32" name="正方形/長方形 31"/>
            <p:cNvSpPr/>
            <p:nvPr/>
          </p:nvSpPr>
          <p:spPr>
            <a:xfrm>
              <a:off x="5000628" y="4000504"/>
              <a:ext cx="2500330" cy="2643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32"/>
            <p:cNvGrpSpPr/>
            <p:nvPr/>
          </p:nvGrpSpPr>
          <p:grpSpPr>
            <a:xfrm>
              <a:off x="5016367" y="4071942"/>
              <a:ext cx="2413153" cy="2500330"/>
              <a:chOff x="6296436" y="1928802"/>
              <a:chExt cx="2413153" cy="2500330"/>
            </a:xfrm>
          </p:grpSpPr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29388" y="2285992"/>
                <a:ext cx="2280201" cy="2143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正方形/長方形 34"/>
              <p:cNvSpPr/>
              <p:nvPr/>
            </p:nvSpPr>
            <p:spPr>
              <a:xfrm>
                <a:off x="6429388" y="2488164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6296436" y="2345288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20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7" name="直線コネクタ 36"/>
              <p:cNvCxnSpPr/>
              <p:nvPr/>
            </p:nvCxnSpPr>
            <p:spPr>
              <a:xfrm>
                <a:off x="6705216" y="2471788"/>
                <a:ext cx="1000132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テキスト ボックス 37"/>
              <p:cNvSpPr txBox="1"/>
              <p:nvPr/>
            </p:nvSpPr>
            <p:spPr>
              <a:xfrm>
                <a:off x="6942264" y="1928802"/>
                <a:ext cx="1406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# of jets = </a:t>
                </a:r>
                <a:r>
                  <a:rPr lang="en-US" altLang="ja-JP" sz="2000" b="1" dirty="0" smtClean="0">
                    <a:solidFill>
                      <a:srgbClr val="0000FF"/>
                    </a:solidFill>
                  </a:rPr>
                  <a:t>5</a:t>
                </a:r>
                <a:endParaRPr kumimoji="1" lang="ja-JP" altLang="en-US" sz="2000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6" name="グループ化 47"/>
          <p:cNvGrpSpPr/>
          <p:nvPr/>
        </p:nvGrpSpPr>
        <p:grpSpPr>
          <a:xfrm>
            <a:off x="6357950" y="4000504"/>
            <a:ext cx="2571768" cy="2643206"/>
            <a:chOff x="6357950" y="4000504"/>
            <a:chExt cx="2571768" cy="2643206"/>
          </a:xfrm>
        </p:grpSpPr>
        <p:sp>
          <p:nvSpPr>
            <p:cNvPr id="46" name="正方形/長方形 45"/>
            <p:cNvSpPr/>
            <p:nvPr/>
          </p:nvSpPr>
          <p:spPr>
            <a:xfrm>
              <a:off x="6357950" y="4000504"/>
              <a:ext cx="2571768" cy="2643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32"/>
            <p:cNvGrpSpPr/>
            <p:nvPr/>
          </p:nvGrpSpPr>
          <p:grpSpPr>
            <a:xfrm>
              <a:off x="6429388" y="4057671"/>
              <a:ext cx="2429199" cy="2514601"/>
              <a:chOff x="6367874" y="2000240"/>
              <a:chExt cx="2429199" cy="2514601"/>
            </a:xfrm>
          </p:grpSpPr>
          <p:pic>
            <p:nvPicPr>
              <p:cNvPr id="39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429388" y="2357430"/>
                <a:ext cx="2367685" cy="2157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0" name="正方形/長方形 39"/>
              <p:cNvSpPr/>
              <p:nvPr/>
            </p:nvSpPr>
            <p:spPr>
              <a:xfrm>
                <a:off x="6500826" y="2357430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6367874" y="2214554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FF0000"/>
                    </a:solidFill>
                  </a:rPr>
                  <a:t>15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2" name="直線コネクタ 41"/>
              <p:cNvCxnSpPr/>
              <p:nvPr/>
            </p:nvCxnSpPr>
            <p:spPr>
              <a:xfrm>
                <a:off x="6766730" y="2543226"/>
                <a:ext cx="1000132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テキスト ボックス 42"/>
              <p:cNvSpPr txBox="1"/>
              <p:nvPr/>
            </p:nvSpPr>
            <p:spPr>
              <a:xfrm>
                <a:off x="7003778" y="2000240"/>
                <a:ext cx="1406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# of jets = </a:t>
                </a:r>
                <a:r>
                  <a:rPr lang="en-US" altLang="ja-JP" sz="2000" b="1" dirty="0" smtClean="0">
                    <a:solidFill>
                      <a:srgbClr val="0000FF"/>
                    </a:solidFill>
                  </a:rPr>
                  <a:t>6</a:t>
                </a:r>
                <a:endParaRPr kumimoji="1" lang="ja-JP" altLang="en-US" sz="2000" b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45" name="正方形/長方形 44"/>
          <p:cNvSpPr/>
          <p:nvPr/>
        </p:nvSpPr>
        <p:spPr>
          <a:xfrm>
            <a:off x="0" y="3857628"/>
            <a:ext cx="9144000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357298"/>
            <a:ext cx="59150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正方形/長方形 47"/>
          <p:cNvSpPr/>
          <p:nvPr/>
        </p:nvSpPr>
        <p:spPr>
          <a:xfrm>
            <a:off x="5857884" y="1571612"/>
            <a:ext cx="135732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00298" y="1643050"/>
            <a:ext cx="110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Point A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rot="16200000" flipH="1">
            <a:off x="3036085" y="2178837"/>
            <a:ext cx="428626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4071934" y="1571612"/>
            <a:ext cx="112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Point U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54" name="直線矢印コネクタ 53"/>
          <p:cNvCxnSpPr/>
          <p:nvPr/>
        </p:nvCxnSpPr>
        <p:spPr>
          <a:xfrm rot="16200000" flipH="1">
            <a:off x="4536283" y="2178832"/>
            <a:ext cx="500062" cy="1428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429256" y="928670"/>
            <a:ext cx="1907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50"/>
                </a:solidFill>
              </a:rPr>
              <a:t>Preliminary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3428992" y="1428736"/>
            <a:ext cx="500066" cy="1143008"/>
          </a:xfrm>
          <a:prstGeom prst="ellipse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428992" y="3500438"/>
            <a:ext cx="500066" cy="1143008"/>
          </a:xfrm>
          <a:prstGeom prst="ellipse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角丸四角形 55"/>
          <p:cNvSpPr/>
          <p:nvPr/>
        </p:nvSpPr>
        <p:spPr>
          <a:xfrm>
            <a:off x="214282" y="5572164"/>
            <a:ext cx="8786874" cy="1214422"/>
          </a:xfrm>
          <a:prstGeom prst="round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14348" y="557214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By seeing Z-peak events </a:t>
            </a:r>
            <a:r>
              <a:rPr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on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various jet number cuts,  </a:t>
            </a:r>
            <a:r>
              <a:rPr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w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e can distinguish our non-universal scenario from a large |A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|, m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scenario !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928686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Inclusive mT2 analysis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2" name="グループ化 110"/>
          <p:cNvGrpSpPr/>
          <p:nvPr/>
        </p:nvGrpSpPr>
        <p:grpSpPr>
          <a:xfrm>
            <a:off x="714348" y="1765342"/>
            <a:ext cx="4714908" cy="2092286"/>
            <a:chOff x="714348" y="1571612"/>
            <a:chExt cx="4214842" cy="1928826"/>
          </a:xfrm>
        </p:grpSpPr>
        <p:sp>
          <p:nvSpPr>
            <p:cNvPr id="109" name="正方形/長方形 108"/>
            <p:cNvSpPr/>
            <p:nvPr/>
          </p:nvSpPr>
          <p:spPr>
            <a:xfrm>
              <a:off x="2928926" y="2000240"/>
              <a:ext cx="214314" cy="214314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2643174" y="1857364"/>
              <a:ext cx="214314" cy="2143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4000496" y="1928802"/>
              <a:ext cx="214314" cy="2143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4714876" y="3286124"/>
              <a:ext cx="214314" cy="2143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3000364" y="3286124"/>
              <a:ext cx="214314" cy="2143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2571736" y="1571612"/>
              <a:ext cx="214314" cy="214314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4000496" y="3214686"/>
              <a:ext cx="214314" cy="214314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2143108" y="3286124"/>
              <a:ext cx="214314" cy="214314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0833" name="Picture 1" descr="\begin{align*}&#10;  \widetilde g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2428868"/>
              <a:ext cx="192622" cy="304985"/>
            </a:xfrm>
            <a:prstGeom prst="rect">
              <a:avLst/>
            </a:prstGeom>
            <a:noFill/>
          </p:spPr>
        </p:pic>
        <p:cxnSp>
          <p:nvCxnSpPr>
            <p:cNvPr id="12" name="直線コネクタ 11"/>
            <p:cNvCxnSpPr/>
            <p:nvPr/>
          </p:nvCxnSpPr>
          <p:spPr>
            <a:xfrm rot="5400000" flipH="1" flipV="1">
              <a:off x="1828992" y="2206219"/>
              <a:ext cx="325133" cy="174512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1380763" y="2456041"/>
              <a:ext cx="741680" cy="1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1380763" y="2987795"/>
              <a:ext cx="741680" cy="970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16200000" flipH="1">
              <a:off x="1848728" y="3044338"/>
              <a:ext cx="329289" cy="218141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0836" name="Picture 4" descr="\begin{align*}&#10;  W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64" y="3349817"/>
              <a:ext cx="218141" cy="150621"/>
            </a:xfrm>
            <a:prstGeom prst="rect">
              <a:avLst/>
            </a:prstGeom>
            <a:noFill/>
          </p:spPr>
        </p:pic>
        <p:pic>
          <p:nvPicPr>
            <p:cNvPr id="120837" name="Picture 5" descr="\begin{align*}&#10;  b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9699" y="3306189"/>
              <a:ext cx="87256" cy="168695"/>
            </a:xfrm>
            <a:prstGeom prst="rect">
              <a:avLst/>
            </a:prstGeom>
            <a:noFill/>
          </p:spPr>
        </p:pic>
        <p:pic>
          <p:nvPicPr>
            <p:cNvPr id="120838" name="Picture 6" descr="\begin{align*}&#10;  \widetilde t_1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09700" y="2249927"/>
              <a:ext cx="174512" cy="255950"/>
            </a:xfrm>
            <a:prstGeom prst="rect">
              <a:avLst/>
            </a:prstGeom>
            <a:noFill/>
          </p:spPr>
        </p:pic>
        <p:pic>
          <p:nvPicPr>
            <p:cNvPr id="120839" name="Picture 7" descr="\begin{align*}&#10;  \widetilde b_1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86432" y="2826278"/>
              <a:ext cx="197780" cy="273402"/>
            </a:xfrm>
            <a:prstGeom prst="rect">
              <a:avLst/>
            </a:prstGeom>
            <a:noFill/>
          </p:spPr>
        </p:pic>
        <p:cxnSp>
          <p:nvCxnSpPr>
            <p:cNvPr id="21" name="直線コネクタ 20"/>
            <p:cNvCxnSpPr/>
            <p:nvPr/>
          </p:nvCxnSpPr>
          <p:spPr>
            <a:xfrm>
              <a:off x="2427841" y="2968427"/>
              <a:ext cx="567166" cy="970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16200000" flipH="1">
              <a:off x="2536911" y="2859357"/>
              <a:ext cx="349026" cy="567166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 flipV="1">
              <a:off x="2518212" y="2040535"/>
              <a:ext cx="305398" cy="486142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2427840" y="2436305"/>
              <a:ext cx="567166" cy="970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0840" name="Picture 8" descr="\begin{align*}&#10;  t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22443" y="1900901"/>
              <a:ext cx="81439" cy="151243"/>
            </a:xfrm>
            <a:prstGeom prst="rect">
              <a:avLst/>
            </a:prstGeom>
            <a:noFill/>
          </p:spPr>
        </p:pic>
        <p:pic>
          <p:nvPicPr>
            <p:cNvPr id="30" name="Picture 6" descr="\begin{align*}&#10;  \widetilde t_1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6254" y="2869906"/>
              <a:ext cx="174512" cy="255950"/>
            </a:xfrm>
            <a:prstGeom prst="rect">
              <a:avLst/>
            </a:prstGeom>
            <a:noFill/>
          </p:spPr>
        </p:pic>
        <p:pic>
          <p:nvPicPr>
            <p:cNvPr id="31" name="Picture 4" descr="\begin{align*}&#10;  W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61800" y="1857273"/>
              <a:ext cx="218141" cy="150621"/>
            </a:xfrm>
            <a:prstGeom prst="rect">
              <a:avLst/>
            </a:prstGeom>
            <a:noFill/>
          </p:spPr>
        </p:pic>
        <p:pic>
          <p:nvPicPr>
            <p:cNvPr id="32" name="Picture 5" descr="\begin{align*}&#10;  b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18171" y="1571612"/>
              <a:ext cx="87256" cy="168695"/>
            </a:xfrm>
            <a:prstGeom prst="rect">
              <a:avLst/>
            </a:prstGeom>
            <a:noFill/>
          </p:spPr>
        </p:pic>
        <p:pic>
          <p:nvPicPr>
            <p:cNvPr id="33" name="Picture 5" descr="\begin{align*}&#10;  b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00364" y="2045859"/>
              <a:ext cx="87256" cy="168695"/>
            </a:xfrm>
            <a:prstGeom prst="rect">
              <a:avLst/>
            </a:prstGeom>
            <a:noFill/>
          </p:spPr>
        </p:pic>
        <p:pic>
          <p:nvPicPr>
            <p:cNvPr id="120841" name="Picture 9" descr="\begin{align*}&#10;  \chi^{\pm}_1&#10;\end{align*}&#10;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02625" y="2226035"/>
              <a:ext cx="285036" cy="290853"/>
            </a:xfrm>
            <a:prstGeom prst="rect">
              <a:avLst/>
            </a:prstGeom>
            <a:noFill/>
          </p:spPr>
        </p:pic>
        <p:pic>
          <p:nvPicPr>
            <p:cNvPr id="37" name="Picture 4" descr="\begin{align*}&#10;  W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0496" y="2000240"/>
              <a:ext cx="218141" cy="150621"/>
            </a:xfrm>
            <a:prstGeom prst="rect">
              <a:avLst/>
            </a:prstGeom>
            <a:noFill/>
          </p:spPr>
        </p:pic>
        <p:pic>
          <p:nvPicPr>
            <p:cNvPr id="120842" name="Picture 10" descr="\begin{align*}&#10;  \chi^0_1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62446" y="2269664"/>
              <a:ext cx="232682" cy="273402"/>
            </a:xfrm>
            <a:prstGeom prst="rect">
              <a:avLst/>
            </a:prstGeom>
            <a:noFill/>
          </p:spPr>
        </p:pic>
        <p:cxnSp>
          <p:nvCxnSpPr>
            <p:cNvPr id="35" name="直線コネクタ 34"/>
            <p:cNvCxnSpPr/>
            <p:nvPr/>
          </p:nvCxnSpPr>
          <p:spPr>
            <a:xfrm rot="5400000" flipH="1" flipV="1">
              <a:off x="3496732" y="2028738"/>
              <a:ext cx="305397" cy="523539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3387661" y="2443206"/>
              <a:ext cx="610795" cy="970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16200000" flipH="1">
              <a:off x="3479591" y="2888524"/>
              <a:ext cx="368762" cy="552621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3387661" y="2980453"/>
              <a:ext cx="610795" cy="970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5" descr="\begin{align*}&#10;  b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76987" y="3262560"/>
              <a:ext cx="87256" cy="168695"/>
            </a:xfrm>
            <a:prstGeom prst="rect">
              <a:avLst/>
            </a:prstGeom>
            <a:noFill/>
          </p:spPr>
        </p:pic>
        <p:pic>
          <p:nvPicPr>
            <p:cNvPr id="44" name="Picture 9" descr="\begin{align*}&#10;  \chi^{\pm}_1&#10;\end{align*}&#10;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62446" y="2782650"/>
              <a:ext cx="285036" cy="290853"/>
            </a:xfrm>
            <a:prstGeom prst="rect">
              <a:avLst/>
            </a:prstGeom>
            <a:noFill/>
          </p:spPr>
        </p:pic>
        <p:cxnSp>
          <p:nvCxnSpPr>
            <p:cNvPr id="45" name="直線コネクタ 44"/>
            <p:cNvCxnSpPr/>
            <p:nvPr/>
          </p:nvCxnSpPr>
          <p:spPr>
            <a:xfrm rot="16200000" flipH="1">
              <a:off x="4340209" y="3022605"/>
              <a:ext cx="305398" cy="261769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4347482" y="2999821"/>
              <a:ext cx="305398" cy="970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" descr="\begin{align*}&#10;  W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1049" y="3306189"/>
              <a:ext cx="218141" cy="150621"/>
            </a:xfrm>
            <a:prstGeom prst="rect">
              <a:avLst/>
            </a:prstGeom>
            <a:noFill/>
          </p:spPr>
        </p:pic>
        <p:pic>
          <p:nvPicPr>
            <p:cNvPr id="48" name="Picture 10" descr="\begin{align*}&#10;  \chi^0_1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96508" y="2826278"/>
              <a:ext cx="232682" cy="273402"/>
            </a:xfrm>
            <a:prstGeom prst="rect">
              <a:avLst/>
            </a:prstGeom>
            <a:noFill/>
          </p:spPr>
        </p:pic>
        <p:cxnSp>
          <p:nvCxnSpPr>
            <p:cNvPr id="70" name="直線コネクタ 69"/>
            <p:cNvCxnSpPr/>
            <p:nvPr/>
          </p:nvCxnSpPr>
          <p:spPr>
            <a:xfrm flipV="1">
              <a:off x="2253327" y="1714488"/>
              <a:ext cx="318409" cy="218016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2253327" y="1932503"/>
              <a:ext cx="392654" cy="970"/>
            </a:xfrm>
            <a:prstGeom prst="line">
              <a:avLst/>
            </a:prstGeom>
            <a:ln w="2857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左中かっこ 78"/>
            <p:cNvSpPr/>
            <p:nvPr/>
          </p:nvSpPr>
          <p:spPr>
            <a:xfrm>
              <a:off x="1000100" y="2214554"/>
              <a:ext cx="285752" cy="901394"/>
            </a:xfrm>
            <a:prstGeom prst="leftBrace">
              <a:avLst>
                <a:gd name="adj1" fmla="val 3550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0850" name="Picture 18" descr="\begin{align*}&#10; 100\%&#10;\end{align*}&#10;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00298" y="2491088"/>
              <a:ext cx="428628" cy="152094"/>
            </a:xfrm>
            <a:prstGeom prst="rect">
              <a:avLst/>
            </a:prstGeom>
            <a:noFill/>
          </p:spPr>
        </p:pic>
        <p:pic>
          <p:nvPicPr>
            <p:cNvPr id="120851" name="Picture 19" descr="\begin{align*}&#10; 60\%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71736" y="2783251"/>
              <a:ext cx="357190" cy="161470"/>
            </a:xfrm>
            <a:prstGeom prst="rect">
              <a:avLst/>
            </a:prstGeom>
            <a:noFill/>
          </p:spPr>
        </p:pic>
        <p:pic>
          <p:nvPicPr>
            <p:cNvPr id="98" name="Picture 18" descr="\begin{align*}&#10; 100\%&#10;\end{align*}&#10;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500430" y="2500306"/>
              <a:ext cx="428628" cy="152094"/>
            </a:xfrm>
            <a:prstGeom prst="rect">
              <a:avLst/>
            </a:prstGeom>
            <a:noFill/>
          </p:spPr>
        </p:pic>
        <p:pic>
          <p:nvPicPr>
            <p:cNvPr id="99" name="Picture 19" descr="\begin{align*}&#10; 60\%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28728" y="2214554"/>
              <a:ext cx="357190" cy="161470"/>
            </a:xfrm>
            <a:prstGeom prst="rect">
              <a:avLst/>
            </a:prstGeom>
            <a:noFill/>
          </p:spPr>
        </p:pic>
        <p:pic>
          <p:nvPicPr>
            <p:cNvPr id="120852" name="Picture 20" descr="\begin{align*}&#10; 30\%&#10;\end{align*}&#10;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428728" y="2769646"/>
              <a:ext cx="357190" cy="159288"/>
            </a:xfrm>
            <a:prstGeom prst="rect">
              <a:avLst/>
            </a:prstGeom>
            <a:noFill/>
          </p:spPr>
        </p:pic>
      </p:grpSp>
      <p:sp>
        <p:nvSpPr>
          <p:cNvPr id="112" name="テキスト ボックス 111"/>
          <p:cNvSpPr txBox="1"/>
          <p:nvPr/>
        </p:nvSpPr>
        <p:spPr>
          <a:xfrm>
            <a:off x="500034" y="857232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Gluino decay chains </a:t>
            </a:r>
            <a:r>
              <a:rPr lang="en-US" altLang="ja-JP" sz="2400" dirty="0" smtClean="0"/>
              <a:t>are</a:t>
            </a:r>
            <a:r>
              <a:rPr kumimoji="1" lang="en-US" altLang="ja-JP" sz="2400" dirty="0" smtClean="0"/>
              <a:t> complicated (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4×</a:t>
            </a:r>
            <a:r>
              <a:rPr kumimoji="1" lang="en-US" altLang="ja-JP" sz="2400" i="1" dirty="0" smtClean="0">
                <a:solidFill>
                  <a:srgbClr val="0000FF"/>
                </a:solidFill>
              </a:rPr>
              <a:t>b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-jets </a:t>
            </a:r>
            <a:r>
              <a:rPr kumimoji="1" lang="en-US" altLang="ja-JP" sz="2400" dirty="0" smtClean="0"/>
              <a:t>+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4×W  </a:t>
            </a:r>
            <a:r>
              <a:rPr kumimoji="1" lang="en-US" altLang="ja-JP" sz="2400" dirty="0" smtClean="0"/>
              <a:t>+ …); </a:t>
            </a:r>
          </a:p>
          <a:p>
            <a:r>
              <a:rPr lang="en-US" altLang="ja-JP" sz="2400" dirty="0" smtClean="0"/>
              <a:t>  </a:t>
            </a:r>
            <a:r>
              <a:rPr kumimoji="1" lang="en-US" altLang="ja-JP" sz="2400" dirty="0" smtClean="0"/>
              <a:t>SFOC lepton pair channel cannot be used </a:t>
            </a:r>
            <a:endParaRPr kumimoji="1" lang="ja-JP" altLang="en-US" sz="24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28628" y="4071942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The inclusive analysis is available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28596" y="4566360"/>
            <a:ext cx="87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We </a:t>
            </a:r>
            <a:r>
              <a:rPr lang="en-US" altLang="ja-JP" sz="2400" dirty="0" smtClean="0"/>
              <a:t>performed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mT2 analysis inclusively</a:t>
            </a:r>
            <a:r>
              <a:rPr kumimoji="1" lang="en-US" altLang="ja-JP" sz="2400" dirty="0" smtClean="0"/>
              <a:t> by employing “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Hemisphere</a:t>
            </a:r>
            <a:r>
              <a:rPr kumimoji="1" lang="en-US" altLang="ja-JP" sz="2400" dirty="0" smtClean="0"/>
              <a:t>”</a:t>
            </a:r>
          </a:p>
          <a:p>
            <a:r>
              <a:rPr lang="en-US" altLang="ja-JP" sz="2400" dirty="0" smtClean="0"/>
              <a:t> </a:t>
            </a:r>
            <a:r>
              <a:rPr kumimoji="1" lang="en-US" altLang="ja-JP" sz="2400" dirty="0" smtClean="0"/>
              <a:t> algorism to separate visible systems into two </a:t>
            </a:r>
            <a:r>
              <a:rPr lang="en-US" altLang="ja-JP" sz="2400" dirty="0" smtClean="0"/>
              <a:t>parts</a:t>
            </a:r>
            <a:endParaRPr kumimoji="1" lang="ja-JP" altLang="en-US" sz="24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5286380" y="5357826"/>
            <a:ext cx="353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Nojiri, Shimizu, Okada, Kawagoe ‘08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61441" name="Picture 1" descr="\begin{align*}&#10;  m_{T2}^{\rm max} = \max\{ m_{\widetilde q}, m_{\widetilde g} \}=m_{\widetilde q}&#10;\end{align*}&#10;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47" y="6286520"/>
            <a:ext cx="3643339" cy="326058"/>
          </a:xfrm>
          <a:prstGeom prst="rect">
            <a:avLst/>
          </a:prstGeom>
          <a:noFill/>
        </p:spPr>
      </p:pic>
      <p:sp>
        <p:nvSpPr>
          <p:cNvPr id="58" name="テキスト ボックス 57"/>
          <p:cNvSpPr txBox="1"/>
          <p:nvPr/>
        </p:nvSpPr>
        <p:spPr>
          <a:xfrm>
            <a:off x="428596" y="5753417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The endpoint of the inclusive mT2 is given by the squark mass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5"/>
          <p:cNvGrpSpPr/>
          <p:nvPr/>
        </p:nvGrpSpPr>
        <p:grpSpPr>
          <a:xfrm>
            <a:off x="285719" y="1898853"/>
            <a:ext cx="8143965" cy="2601717"/>
            <a:chOff x="285719" y="1898853"/>
            <a:chExt cx="8143965" cy="2601717"/>
          </a:xfrm>
        </p:grpSpPr>
        <p:grpSp>
          <p:nvGrpSpPr>
            <p:cNvPr id="3" name="グループ化 50"/>
            <p:cNvGrpSpPr/>
            <p:nvPr/>
          </p:nvGrpSpPr>
          <p:grpSpPr>
            <a:xfrm>
              <a:off x="285719" y="1912252"/>
              <a:ext cx="2510911" cy="2588318"/>
              <a:chOff x="5214942" y="1142984"/>
              <a:chExt cx="2887547" cy="2976566"/>
            </a:xfrm>
          </p:grpSpPr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14942" y="1142984"/>
                <a:ext cx="2887547" cy="2976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77" name="直線矢印コネクタ 76"/>
              <p:cNvCxnSpPr/>
              <p:nvPr/>
            </p:nvCxnSpPr>
            <p:spPr>
              <a:xfrm rot="5400000">
                <a:off x="6464313" y="3035297"/>
                <a:ext cx="500066" cy="1588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0792" y="1898853"/>
              <a:ext cx="2428892" cy="2601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9" name="直線矢印コネクタ 68"/>
            <p:cNvCxnSpPr/>
            <p:nvPr/>
          </p:nvCxnSpPr>
          <p:spPr>
            <a:xfrm rot="5400000">
              <a:off x="6998508" y="3502854"/>
              <a:ext cx="434840" cy="138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58"/>
            <p:cNvGrpSpPr/>
            <p:nvPr/>
          </p:nvGrpSpPr>
          <p:grpSpPr>
            <a:xfrm>
              <a:off x="3091990" y="1928802"/>
              <a:ext cx="2908769" cy="2571768"/>
              <a:chOff x="3091990" y="3214686"/>
              <a:chExt cx="2908769" cy="2571768"/>
            </a:xfrm>
          </p:grpSpPr>
          <p:pic>
            <p:nvPicPr>
              <p:cNvPr id="72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91990" y="3214686"/>
                <a:ext cx="2408703" cy="2571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74" name="直線矢印コネクタ 73"/>
              <p:cNvCxnSpPr/>
              <p:nvPr/>
            </p:nvCxnSpPr>
            <p:spPr>
              <a:xfrm rot="5400000">
                <a:off x="4251219" y="4821352"/>
                <a:ext cx="500067" cy="138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3" name="Picture 5" descr="\begin{align*}&#10; m_{\widetilde q} \simeq 1500\,\rm GeV&#10;\end{align*}&#10;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214809" y="4214818"/>
                <a:ext cx="1785950" cy="26693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928686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Inclusive mT2 analysis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31023" y="1038509"/>
            <a:ext cx="891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mT2 distribution with SUSY cut + no isolated lepton at 1, 5, 5 fb</a:t>
            </a:r>
            <a:r>
              <a:rPr kumimoji="1" lang="en-US" altLang="ja-JP" sz="2400" baseline="30000" dirty="0" smtClean="0"/>
              <a:t>-1</a:t>
            </a:r>
            <a:endParaRPr kumimoji="1" lang="ja-JP" altLang="en-US" sz="2400" baseline="300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78420" y="4896161"/>
            <a:ext cx="882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The endpoint of the distributions correctly indicate the squark mass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143372" y="2857496"/>
            <a:ext cx="1857388" cy="357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1285852" y="2928934"/>
            <a:ext cx="1857388" cy="357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7000892" y="2857496"/>
            <a:ext cx="1857388" cy="357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1285852" y="2928934"/>
            <a:ext cx="178595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6" name="Picture 1" descr="\begin{align*}&#10; m_{\widetilde q} \simeq 1150\,\rm GeV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3000372"/>
            <a:ext cx="1748677" cy="261367"/>
          </a:xfrm>
          <a:prstGeom prst="rect">
            <a:avLst/>
          </a:prstGeom>
          <a:noFill/>
        </p:spPr>
      </p:pic>
      <p:pic>
        <p:nvPicPr>
          <p:cNvPr id="107" name="Picture 5" descr="\begin{align*}&#10; m_{\widetilde q} \simeq 1500\,\rm GeV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928934"/>
            <a:ext cx="1785950" cy="266939"/>
          </a:xfrm>
          <a:prstGeom prst="rect">
            <a:avLst/>
          </a:prstGeom>
          <a:noFill/>
        </p:spPr>
      </p:pic>
      <p:pic>
        <p:nvPicPr>
          <p:cNvPr id="108" name="Picture 7" descr="\begin{align*}&#10; m_{\widetilde q} \simeq 1780\,\rm GeV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38979" y="2939612"/>
            <a:ext cx="1819301" cy="271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928686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Sub-system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mT2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8" name="フローチャート : 論理積ゲート 7"/>
          <p:cNvSpPr/>
          <p:nvPr/>
        </p:nvSpPr>
        <p:spPr bwMode="auto">
          <a:xfrm>
            <a:off x="500034" y="1959679"/>
            <a:ext cx="1553620" cy="422106"/>
          </a:xfrm>
          <a:prstGeom prst="flowChartDelay">
            <a:avLst/>
          </a:prstGeom>
          <a:solidFill>
            <a:srgbClr val="66FF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" name="Picture 1" descr="\begin{align*}&#10; \widetilde g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8186" y="1531051"/>
            <a:ext cx="187021" cy="296116"/>
          </a:xfrm>
          <a:prstGeom prst="rect">
            <a:avLst/>
          </a:prstGeom>
          <a:noFill/>
        </p:spPr>
      </p:pic>
      <p:pic>
        <p:nvPicPr>
          <p:cNvPr id="6" name="Picture 2" descr="\begin{align*}&#10; \widetilde g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4173" y="2102555"/>
            <a:ext cx="187021" cy="296116"/>
          </a:xfrm>
          <a:prstGeom prst="rect">
            <a:avLst/>
          </a:prstGeom>
          <a:noFill/>
        </p:spPr>
      </p:pic>
      <p:pic>
        <p:nvPicPr>
          <p:cNvPr id="7" name="Picture 26" descr="\begin{align*}&#10;q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054" y="2102555"/>
            <a:ext cx="105979" cy="1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矢印コネクタ 46"/>
          <p:cNvCxnSpPr>
            <a:cxnSpLocks noChangeShapeType="1"/>
          </p:cNvCxnSpPr>
          <p:nvPr/>
        </p:nvCxnSpPr>
        <p:spPr bwMode="auto">
          <a:xfrm rot="10800000" flipV="1">
            <a:off x="1661579" y="2173993"/>
            <a:ext cx="713731" cy="1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0" name="直線矢印コネクタ 42"/>
          <p:cNvCxnSpPr>
            <a:cxnSpLocks noChangeShapeType="1"/>
          </p:cNvCxnSpPr>
          <p:nvPr/>
        </p:nvCxnSpPr>
        <p:spPr bwMode="auto">
          <a:xfrm>
            <a:off x="2811731" y="2173993"/>
            <a:ext cx="563711" cy="1588"/>
          </a:xfrm>
          <a:prstGeom prst="straightConnector1">
            <a:avLst/>
          </a:prstGeom>
          <a:noFill/>
          <a:ln w="28575" algn="ctr">
            <a:solidFill>
              <a:srgbClr val="FF6600">
                <a:alpha val="50196"/>
              </a:srgbClr>
            </a:solidFill>
            <a:round/>
            <a:headEnd/>
            <a:tailEnd type="triangle" w="med" len="med"/>
          </a:ln>
        </p:spPr>
      </p:cxnSp>
      <p:sp>
        <p:nvSpPr>
          <p:cNvPr id="11" name="テキスト ボックス 10"/>
          <p:cNvSpPr txBox="1"/>
          <p:nvPr/>
        </p:nvSpPr>
        <p:spPr>
          <a:xfrm>
            <a:off x="428596" y="2377557"/>
            <a:ext cx="1208937" cy="302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highest </a:t>
            </a:r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jet</a:t>
            </a:r>
            <a:endParaRPr kumimoji="1" lang="ja-JP" altLang="en-US" dirty="0"/>
          </a:p>
        </p:txBody>
      </p:sp>
      <p:pic>
        <p:nvPicPr>
          <p:cNvPr id="12" name="Picture 6" descr="\begin{align*}&#10;  \widetilde \chi^0_1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520301"/>
            <a:ext cx="214724" cy="252301"/>
          </a:xfrm>
          <a:prstGeom prst="rect">
            <a:avLst/>
          </a:prstGeom>
          <a:noFill/>
        </p:spPr>
      </p:pic>
      <p:cxnSp>
        <p:nvCxnSpPr>
          <p:cNvPr id="14" name="直線矢印コネクタ 42"/>
          <p:cNvCxnSpPr>
            <a:cxnSpLocks noChangeShapeType="1"/>
          </p:cNvCxnSpPr>
          <p:nvPr/>
        </p:nvCxnSpPr>
        <p:spPr bwMode="auto">
          <a:xfrm flipV="1">
            <a:off x="3786182" y="1663177"/>
            <a:ext cx="642942" cy="428628"/>
          </a:xfrm>
          <a:prstGeom prst="straightConnector1">
            <a:avLst/>
          </a:prstGeom>
          <a:noFill/>
          <a:ln w="28575" algn="ctr">
            <a:solidFill>
              <a:srgbClr val="FF6600"/>
            </a:solidFill>
            <a:round/>
            <a:headEnd/>
            <a:tailEnd type="triangle" w="med" len="med"/>
          </a:ln>
        </p:spPr>
      </p:cxnSp>
      <p:grpSp>
        <p:nvGrpSpPr>
          <p:cNvPr id="2" name="グループ化 34"/>
          <p:cNvGrpSpPr/>
          <p:nvPr/>
        </p:nvGrpSpPr>
        <p:grpSpPr>
          <a:xfrm rot="14007154">
            <a:off x="1179200" y="1021730"/>
            <a:ext cx="1087629" cy="993522"/>
            <a:chOff x="1817911" y="1282990"/>
            <a:chExt cx="1062577" cy="1012092"/>
          </a:xfrm>
        </p:grpSpPr>
        <p:sp>
          <p:nvSpPr>
            <p:cNvPr id="13" name="フローチャート : 論理積ゲート 102"/>
            <p:cNvSpPr>
              <a:spLocks noChangeArrowheads="1"/>
            </p:cNvSpPr>
            <p:nvPr/>
          </p:nvSpPr>
          <p:spPr bwMode="auto">
            <a:xfrm rot="8528146">
              <a:off x="1817911" y="1746437"/>
              <a:ext cx="930208" cy="463221"/>
            </a:xfrm>
            <a:prstGeom prst="flowChartDelay">
              <a:avLst/>
            </a:prstGeom>
            <a:solidFill>
              <a:srgbClr val="EBF1DE">
                <a:alpha val="80000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cxnSp>
          <p:nvCxnSpPr>
            <p:cNvPr id="15" name="直線矢印コネクタ 43"/>
            <p:cNvCxnSpPr>
              <a:cxnSpLocks noChangeShapeType="1"/>
            </p:cNvCxnSpPr>
            <p:nvPr/>
          </p:nvCxnSpPr>
          <p:spPr bwMode="auto">
            <a:xfrm flipV="1">
              <a:off x="1915694" y="1743498"/>
              <a:ext cx="642889" cy="517758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直線矢印コネクタ 46"/>
            <p:cNvCxnSpPr>
              <a:cxnSpLocks noChangeShapeType="1"/>
            </p:cNvCxnSpPr>
            <p:nvPr/>
          </p:nvCxnSpPr>
          <p:spPr bwMode="auto">
            <a:xfrm flipV="1">
              <a:off x="1952965" y="2035721"/>
              <a:ext cx="488729" cy="259361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pic>
          <p:nvPicPr>
            <p:cNvPr id="17" name="Picture 8" descr="\begin{align*}&#10;  {\rm visible(1)}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3082668">
              <a:off x="2432521" y="1551770"/>
              <a:ext cx="716748" cy="179187"/>
            </a:xfrm>
            <a:prstGeom prst="rect">
              <a:avLst/>
            </a:prstGeom>
            <a:noFill/>
          </p:spPr>
        </p:pic>
        <p:cxnSp>
          <p:nvCxnSpPr>
            <p:cNvPr id="18" name="直線矢印コネクタ 46"/>
            <p:cNvCxnSpPr>
              <a:cxnSpLocks noChangeShapeType="1"/>
            </p:cNvCxnSpPr>
            <p:nvPr/>
          </p:nvCxnSpPr>
          <p:spPr bwMode="auto">
            <a:xfrm rot="5400000" flipH="1" flipV="1">
              <a:off x="1886473" y="1655833"/>
              <a:ext cx="584445" cy="525999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20" name="Picture 5" descr="\begin{align*}&#10;  \widetilde \chi^0_1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305987"/>
            <a:ext cx="214724" cy="252301"/>
          </a:xfrm>
          <a:prstGeom prst="rect">
            <a:avLst/>
          </a:prstGeom>
          <a:noFill/>
        </p:spPr>
      </p:pic>
      <p:cxnSp>
        <p:nvCxnSpPr>
          <p:cNvPr id="21" name="直線矢印コネクタ 42"/>
          <p:cNvCxnSpPr>
            <a:cxnSpLocks noChangeShapeType="1"/>
          </p:cNvCxnSpPr>
          <p:nvPr/>
        </p:nvCxnSpPr>
        <p:spPr bwMode="auto">
          <a:xfrm flipV="1">
            <a:off x="2786050" y="1448863"/>
            <a:ext cx="678046" cy="214314"/>
          </a:xfrm>
          <a:prstGeom prst="straightConnector1">
            <a:avLst/>
          </a:prstGeom>
          <a:noFill/>
          <a:ln w="28575" algn="ctr">
            <a:solidFill>
              <a:srgbClr val="FF6600"/>
            </a:solidFill>
            <a:round/>
            <a:headEnd/>
            <a:tailEnd type="triangle" w="med" len="med"/>
          </a:ln>
        </p:spPr>
      </p:cxnSp>
      <p:grpSp>
        <p:nvGrpSpPr>
          <p:cNvPr id="3" name="グループ化 33"/>
          <p:cNvGrpSpPr/>
          <p:nvPr/>
        </p:nvGrpSpPr>
        <p:grpSpPr>
          <a:xfrm rot="19034542">
            <a:off x="4070944" y="1934574"/>
            <a:ext cx="834979" cy="1165765"/>
            <a:chOff x="7863526" y="2766905"/>
            <a:chExt cx="834979" cy="1165765"/>
          </a:xfrm>
        </p:grpSpPr>
        <p:sp>
          <p:nvSpPr>
            <p:cNvPr id="19" name="フローチャート : 論理積ゲート 102"/>
            <p:cNvSpPr>
              <a:spLocks noChangeArrowheads="1"/>
            </p:cNvSpPr>
            <p:nvPr/>
          </p:nvSpPr>
          <p:spPr bwMode="auto">
            <a:xfrm rot="15075909" flipV="1">
              <a:off x="7607048" y="3023383"/>
              <a:ext cx="1004197" cy="491242"/>
            </a:xfrm>
            <a:prstGeom prst="flowChartDelay">
              <a:avLst/>
            </a:prstGeom>
            <a:solidFill>
              <a:srgbClr val="EBF1DE">
                <a:alpha val="80000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cxnSp>
          <p:nvCxnSpPr>
            <p:cNvPr id="22" name="直線矢印コネクタ 43"/>
            <p:cNvCxnSpPr>
              <a:cxnSpLocks noChangeShapeType="1"/>
            </p:cNvCxnSpPr>
            <p:nvPr/>
          </p:nvCxnSpPr>
          <p:spPr bwMode="auto">
            <a:xfrm rot="16200000" flipH="1">
              <a:off x="7707622" y="3128493"/>
              <a:ext cx="851739" cy="278009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直線矢印コネクタ 46"/>
            <p:cNvCxnSpPr>
              <a:cxnSpLocks noChangeShapeType="1"/>
            </p:cNvCxnSpPr>
            <p:nvPr/>
          </p:nvCxnSpPr>
          <p:spPr bwMode="auto">
            <a:xfrm rot="16200000" flipH="1">
              <a:off x="7671735" y="3057017"/>
              <a:ext cx="530983" cy="100205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直線矢印コネクタ 46"/>
            <p:cNvCxnSpPr>
              <a:cxnSpLocks noChangeShapeType="1"/>
            </p:cNvCxnSpPr>
            <p:nvPr/>
          </p:nvCxnSpPr>
          <p:spPr bwMode="auto">
            <a:xfrm rot="16200000" flipH="1">
              <a:off x="7698576" y="3083857"/>
              <a:ext cx="638345" cy="153886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pic>
          <p:nvPicPr>
            <p:cNvPr id="25" name="Picture 9" descr="\begin{align*}&#10;  {\rm visible(2)}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0492181">
              <a:off x="8017054" y="3762307"/>
              <a:ext cx="681451" cy="170363"/>
            </a:xfrm>
            <a:prstGeom prst="rect">
              <a:avLst/>
            </a:prstGeom>
            <a:noFill/>
          </p:spPr>
        </p:pic>
      </p:grpSp>
      <p:pic>
        <p:nvPicPr>
          <p:cNvPr id="124930" name="Picture 2" descr="\begin{align*}&#10; \textcolor[rgb]{0.6,0.6,0.6}{\widetilde q}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8186" y="2031117"/>
            <a:ext cx="187021" cy="296116"/>
          </a:xfrm>
          <a:prstGeom prst="rect">
            <a:avLst/>
          </a:prstGeom>
          <a:noFill/>
        </p:spPr>
      </p:pic>
      <p:sp>
        <p:nvSpPr>
          <p:cNvPr id="29" name="正方形/長方形 28"/>
          <p:cNvSpPr/>
          <p:nvPr/>
        </p:nvSpPr>
        <p:spPr>
          <a:xfrm rot="16200000">
            <a:off x="795571" y="1133197"/>
            <a:ext cx="909123" cy="2357454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3710624"/>
            <a:ext cx="7992444" cy="271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テキスト ボックス 40"/>
          <p:cNvSpPr txBox="1"/>
          <p:nvPr/>
        </p:nvSpPr>
        <p:spPr>
          <a:xfrm>
            <a:off x="-32" y="2743138"/>
            <a:ext cx="263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Remove the highest jet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86380" y="785794"/>
            <a:ext cx="3786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If we remove the highest</a:t>
            </a:r>
          </a:p>
          <a:p>
            <a:r>
              <a:rPr lang="en-US" altLang="ja-JP" sz="2400" dirty="0" smtClean="0"/>
              <a:t>   </a:t>
            </a:r>
            <a:r>
              <a:rPr kumimoji="1" lang="en-US" altLang="ja-JP" sz="2400" dirty="0" err="1" smtClean="0"/>
              <a:t>pT</a:t>
            </a:r>
            <a:r>
              <a:rPr kumimoji="1" lang="en-US" altLang="ja-JP" sz="2400" dirty="0" smtClean="0"/>
              <a:t> jet before hemisphere</a:t>
            </a:r>
          </a:p>
          <a:p>
            <a:r>
              <a:rPr lang="en-US" altLang="ja-JP" sz="2400" dirty="0" smtClean="0"/>
              <a:t>  </a:t>
            </a:r>
            <a:r>
              <a:rPr kumimoji="1" lang="en-US" altLang="ja-JP" sz="2400" dirty="0" smtClean="0"/>
              <a:t> reconstruction, remaining</a:t>
            </a:r>
          </a:p>
          <a:p>
            <a:r>
              <a:rPr lang="en-US" altLang="ja-JP" sz="2400" dirty="0" smtClean="0"/>
              <a:t>  </a:t>
            </a:r>
            <a:r>
              <a:rPr kumimoji="1" lang="en-US" altLang="ja-JP" sz="2400" dirty="0" smtClean="0"/>
              <a:t> system is </a:t>
            </a:r>
            <a:r>
              <a:rPr kumimoji="1" lang="en-US" altLang="ja-JP" sz="2400" dirty="0" err="1" smtClean="0"/>
              <a:t>gl-gl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86380" y="242886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Then,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the endpoint of the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“sub-system” mT2 is given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by the gluino mass</a:t>
            </a:r>
            <a:r>
              <a:rPr lang="en-US" altLang="ja-JP" sz="2400" dirty="0" smtClean="0"/>
              <a:t>   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cxnSp>
        <p:nvCxnSpPr>
          <p:cNvPr id="44" name="直線矢印コネクタ 43"/>
          <p:cNvCxnSpPr/>
          <p:nvPr/>
        </p:nvCxnSpPr>
        <p:spPr>
          <a:xfrm rot="5400000">
            <a:off x="1640627" y="5360266"/>
            <a:ext cx="434840" cy="138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rot="5400000">
            <a:off x="4389610" y="5395986"/>
            <a:ext cx="506277" cy="138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5400000">
            <a:off x="7105634" y="5467422"/>
            <a:ext cx="506277" cy="138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109186" y="6357958"/>
            <a:ext cx="9034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The endpoints of the sub-system mT2 indicate the gluino mass correctly</a:t>
            </a:r>
            <a:endParaRPr kumimoji="1" lang="ja-JP" altLang="en-US" sz="20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643042" y="4786322"/>
            <a:ext cx="1500198" cy="357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4286248" y="4786322"/>
            <a:ext cx="1500198" cy="357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7000892" y="4857760"/>
            <a:ext cx="1643074" cy="357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2" name="Picture 4" descr="\begin{align*}&#10; m_{\widetilde g} \simeq 697\,\rm GeV&#10;\end{align*}&#10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43042" y="4857760"/>
            <a:ext cx="1500198" cy="241412"/>
          </a:xfrm>
          <a:prstGeom prst="rect">
            <a:avLst/>
          </a:prstGeom>
          <a:noFill/>
        </p:spPr>
      </p:pic>
      <p:pic>
        <p:nvPicPr>
          <p:cNvPr id="63" name="Picture 1" descr="\begin{align*}&#10; m_{\widetilde g} \simeq 711\,\rm GeV&#10;\end{align*}&#10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48" y="4884858"/>
            <a:ext cx="1500198" cy="241411"/>
          </a:xfrm>
          <a:prstGeom prst="rect">
            <a:avLst/>
          </a:prstGeom>
          <a:noFill/>
        </p:spPr>
      </p:pic>
      <p:pic>
        <p:nvPicPr>
          <p:cNvPr id="64" name="Picture 3" descr="\begin{align*}&#10; m_{\widetilde g}=721\, \rm GeV&#10;\end{align*}&#10;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2330" y="4917703"/>
            <a:ext cx="1571636" cy="252907"/>
          </a:xfrm>
          <a:prstGeom prst="rect">
            <a:avLst/>
          </a:prstGeom>
          <a:noFill/>
        </p:spPr>
      </p:pic>
      <p:sp>
        <p:nvSpPr>
          <p:cNvPr id="45" name="テキスト ボックス 44"/>
          <p:cNvSpPr txBox="1"/>
          <p:nvPr/>
        </p:nvSpPr>
        <p:spPr>
          <a:xfrm>
            <a:off x="6858016" y="71414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Nojiri, </a:t>
            </a:r>
            <a:r>
              <a:rPr lang="en-US" altLang="ja-JP" dirty="0" smtClean="0">
                <a:solidFill>
                  <a:srgbClr val="00B050"/>
                </a:solidFill>
              </a:rPr>
              <a:t>K.S., </a:t>
            </a:r>
            <a:r>
              <a:rPr kumimoji="1" lang="en-US" altLang="ja-JP" dirty="0" smtClean="0">
                <a:solidFill>
                  <a:srgbClr val="00B050"/>
                </a:solidFill>
              </a:rPr>
              <a:t>Shimizu, Takeuchi ‘08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Introduction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1071546"/>
            <a:ext cx="700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B050"/>
                </a:solidFill>
              </a:rPr>
              <a:t>標準模型を越える物理として超対称性は有力である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.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10" y="164305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000" dirty="0" smtClean="0"/>
              <a:t> ゲージ結合定数の統一</a:t>
            </a:r>
            <a:endParaRPr lang="en-US" altLang="ja-JP" sz="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2910" y="2022265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</a:t>
            </a:r>
            <a:r>
              <a:rPr lang="ja-JP" altLang="en-US" sz="2000" dirty="0" smtClean="0"/>
              <a:t>ダークマター候補の存在</a:t>
            </a:r>
            <a:endParaRPr kumimoji="1" lang="en-US" altLang="ja-JP" sz="24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2910" y="2512448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b="1" dirty="0" smtClean="0"/>
              <a:t> 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ゲージ階層性問題の解決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3" name="グループ化 8"/>
          <p:cNvGrpSpPr/>
          <p:nvPr/>
        </p:nvGrpSpPr>
        <p:grpSpPr>
          <a:xfrm>
            <a:off x="3643306" y="2857496"/>
            <a:ext cx="1931988" cy="857250"/>
            <a:chOff x="857250" y="2571750"/>
            <a:chExt cx="1931988" cy="857250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857250" y="3143250"/>
              <a:ext cx="642938" cy="158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2143125" y="3143250"/>
              <a:ext cx="642938" cy="158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1500188" y="2786063"/>
              <a:ext cx="642937" cy="64293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13" name="Picture 3" descr="\begin{align*}&#10; t_R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4500" y="2571750"/>
              <a:ext cx="2381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 descr="\begin{align*}&#10; t_L&#10;\end{align*}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14500" y="3143250"/>
              <a:ext cx="214313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\begin{align*}&#10; H_u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50" y="2928938"/>
              <a:ext cx="2889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 descr="\begin{align*}&#10; H_u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313" y="2928938"/>
              <a:ext cx="2889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" descr="\begin{align*}&#10; Y_t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75" y="3214688"/>
              <a:ext cx="1905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\begin{align*}&#10; Y_t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66938" y="3214688"/>
              <a:ext cx="1905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上下矢印 18"/>
          <p:cNvSpPr/>
          <p:nvPr/>
        </p:nvSpPr>
        <p:spPr>
          <a:xfrm rot="5400000">
            <a:off x="6000759" y="3071811"/>
            <a:ext cx="357187" cy="6429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テキスト ボックス 39"/>
          <p:cNvSpPr txBox="1">
            <a:spLocks noChangeArrowheads="1"/>
          </p:cNvSpPr>
          <p:nvPr/>
        </p:nvSpPr>
        <p:spPr bwMode="auto">
          <a:xfrm>
            <a:off x="7358082" y="2214554"/>
            <a:ext cx="937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SUSY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8" name="グループ化 20"/>
          <p:cNvGrpSpPr/>
          <p:nvPr/>
        </p:nvGrpSpPr>
        <p:grpSpPr>
          <a:xfrm>
            <a:off x="6786578" y="2857503"/>
            <a:ext cx="2078037" cy="928687"/>
            <a:chOff x="779463" y="4214813"/>
            <a:chExt cx="2078037" cy="928687"/>
          </a:xfrm>
        </p:grpSpPr>
        <p:cxnSp>
          <p:nvCxnSpPr>
            <p:cNvPr id="22" name="直線コネクタ 21"/>
            <p:cNvCxnSpPr/>
            <p:nvPr/>
          </p:nvCxnSpPr>
          <p:spPr>
            <a:xfrm>
              <a:off x="857250" y="4856163"/>
              <a:ext cx="2000250" cy="158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円/楕円 22"/>
            <p:cNvSpPr/>
            <p:nvPr/>
          </p:nvSpPr>
          <p:spPr>
            <a:xfrm>
              <a:off x="1500188" y="4214813"/>
              <a:ext cx="642937" cy="642937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24" name="Picture 5" descr="\begin{align*}&#10; H_u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50" y="4643438"/>
              <a:ext cx="2889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 descr="\begin{align*}&#10; H_u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313" y="4643438"/>
              <a:ext cx="2889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\begin{align*}&#10; \tilde{t}_L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08088" y="4214813"/>
              <a:ext cx="220662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グループ化 21"/>
            <p:cNvGrpSpPr>
              <a:grpSpLocks/>
            </p:cNvGrpSpPr>
            <p:nvPr/>
          </p:nvGrpSpPr>
          <p:grpSpPr bwMode="auto">
            <a:xfrm>
              <a:off x="779463" y="4235450"/>
              <a:ext cx="357187" cy="265113"/>
              <a:chOff x="785786" y="2413756"/>
              <a:chExt cx="423862" cy="334199"/>
            </a:xfrm>
          </p:grpSpPr>
          <p:pic>
            <p:nvPicPr>
              <p:cNvPr id="29" name="Picture 8" descr="\begin{align*}&#10; \tilde{t}_R&#10;\end{align*}&#10;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57224" y="2428868"/>
                <a:ext cx="272144" cy="285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9" descr="\begin{align*}&#10; (~~)&#10;\end{align*}&#10;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5786" y="2413756"/>
                <a:ext cx="423862" cy="334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" name="Picture 10" descr="\begin{align*}&#10; |Y_t|^2&#10;\end{align*}&#10;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43063" y="4910138"/>
              <a:ext cx="357187" cy="23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5345" name="Picture 1" descr="\begin{align*}&#10; \Delta m^2_{H_u} = &#10;\end{align*}&#10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58624" y="4006144"/>
            <a:ext cx="1023268" cy="328218"/>
          </a:xfrm>
          <a:prstGeom prst="rect">
            <a:avLst/>
          </a:prstGeom>
          <a:noFill/>
        </p:spPr>
      </p:pic>
      <p:pic>
        <p:nvPicPr>
          <p:cNvPr id="185351" name="Picture 7" descr="\begin{align*}&#10; \Big[ -\frac{|Y_t|^2}{8 \pi^2} \Lambda^2 + \cdots \Big]&#10;\end{align*}&#10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07440" y="3857628"/>
            <a:ext cx="1962993" cy="571504"/>
          </a:xfrm>
          <a:prstGeom prst="rect">
            <a:avLst/>
          </a:prstGeom>
          <a:noFill/>
        </p:spPr>
      </p:pic>
      <p:pic>
        <p:nvPicPr>
          <p:cNvPr id="185352" name="Picture 8" descr="\begin{align*}&#10; \Big[ 2 \times \frac{|Y_t|^2}{16 \pi^2} \Lambda^2 + \cdots \Big]&#10;\end{align*}&#10;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3" y="3857628"/>
            <a:ext cx="2079224" cy="560964"/>
          </a:xfrm>
          <a:prstGeom prst="rect">
            <a:avLst/>
          </a:prstGeom>
          <a:noFill/>
        </p:spPr>
      </p:pic>
      <p:pic>
        <p:nvPicPr>
          <p:cNvPr id="185354" name="Picture 10" descr="\begin{align*}&#10; +&#10;\end{align*}&#10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06467" y="4080402"/>
            <a:ext cx="202970" cy="202970"/>
          </a:xfrm>
          <a:prstGeom prst="rect">
            <a:avLst/>
          </a:prstGeom>
          <a:noFill/>
        </p:spPr>
      </p:pic>
      <p:cxnSp>
        <p:nvCxnSpPr>
          <p:cNvPr id="42" name="直線コネクタ 41"/>
          <p:cNvCxnSpPr/>
          <p:nvPr/>
        </p:nvCxnSpPr>
        <p:spPr>
          <a:xfrm flipV="1">
            <a:off x="4071934" y="3929066"/>
            <a:ext cx="1000132" cy="428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6500826" y="3929066"/>
            <a:ext cx="1000132" cy="428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357818" y="2714620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キャンセル</a:t>
            </a:r>
            <a:r>
              <a:rPr lang="ja-JP" altLang="en-US" b="1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！</a:t>
            </a:r>
            <a:endParaRPr kumimoji="1" lang="ja-JP" altLang="en-US" b="1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308995" y="6000768"/>
            <a:ext cx="6620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が 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weak scale </a:t>
            </a:r>
            <a:r>
              <a:rPr kumimoji="1" lang="ja-JP" altLang="en-US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であれば </a:t>
            </a:r>
            <a:r>
              <a:rPr lang="en-US" altLang="ja-JP" sz="2400" b="1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fine tuning </a:t>
            </a:r>
            <a:r>
              <a:rPr lang="ja-JP" altLang="en-US" sz="2400" b="1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いらない！</a:t>
            </a:r>
            <a:endParaRPr kumimoji="1" lang="ja-JP" altLang="en-US" sz="2400" dirty="0">
              <a:solidFill>
                <a:srgbClr val="0000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166119" y="6433915"/>
            <a:ext cx="142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(b</a:t>
            </a:r>
            <a:r>
              <a:rPr kumimoji="1" lang="en-US" altLang="ja-JP" sz="2000" b="1" dirty="0" smtClean="0"/>
              <a:t>are mass)</a:t>
            </a:r>
            <a:endParaRPr kumimoji="1" lang="ja-JP" altLang="en-US" sz="2000" b="1" dirty="0"/>
          </a:p>
        </p:txBody>
      </p:sp>
      <p:grpSp>
        <p:nvGrpSpPr>
          <p:cNvPr id="86" name="グループ化 85"/>
          <p:cNvGrpSpPr/>
          <p:nvPr/>
        </p:nvGrpSpPr>
        <p:grpSpPr>
          <a:xfrm>
            <a:off x="1142976" y="4578502"/>
            <a:ext cx="6215106" cy="1224354"/>
            <a:chOff x="1142976" y="4578502"/>
            <a:chExt cx="6215106" cy="1224354"/>
          </a:xfrm>
        </p:grpSpPr>
        <p:sp>
          <p:nvSpPr>
            <p:cNvPr id="85" name="正方形/長方形 84"/>
            <p:cNvSpPr/>
            <p:nvPr/>
          </p:nvSpPr>
          <p:spPr>
            <a:xfrm>
              <a:off x="4357686" y="5357826"/>
              <a:ext cx="785818" cy="428628"/>
            </a:xfrm>
            <a:prstGeom prst="rect">
              <a:avLst/>
            </a:prstGeom>
            <a:solidFill>
              <a:srgbClr val="FFFF00">
                <a:alpha val="69804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5857884" y="5357826"/>
              <a:ext cx="785818" cy="428628"/>
            </a:xfrm>
            <a:prstGeom prst="rect">
              <a:avLst/>
            </a:prstGeom>
            <a:solidFill>
              <a:srgbClr val="FFFF00">
                <a:alpha val="69804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48"/>
            <p:cNvGrpSpPr/>
            <p:nvPr/>
          </p:nvGrpSpPr>
          <p:grpSpPr>
            <a:xfrm>
              <a:off x="1142976" y="4578502"/>
              <a:ext cx="6215106" cy="1224354"/>
              <a:chOff x="1142976" y="4578502"/>
              <a:chExt cx="6215106" cy="1224354"/>
            </a:xfrm>
          </p:grpSpPr>
          <p:pic>
            <p:nvPicPr>
              <p:cNvPr id="185356" name="Picture 12" descr="\begin{align*}&#10; \simeq - \frac{3|Y_t|^2}{4 \pi^2}m^2_{\tilde t}(\mu_W) \log\Big( \frac{\Lambda}{m_{\tilde t}}\Big)&#10;\end{align*}&#10;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643305" y="4643446"/>
                <a:ext cx="3189499" cy="642942"/>
              </a:xfrm>
              <a:prstGeom prst="rect">
                <a:avLst/>
              </a:prstGeom>
              <a:noFill/>
            </p:spPr>
          </p:pic>
          <p:pic>
            <p:nvPicPr>
              <p:cNvPr id="225281" name="Picture 1" descr="\begin{align*}&#10;  \simeq 0.8 \textcolor[rgb]{1,0,0}{m^2_{\tilde t}(\Lambda)} + 3.0 \textcolor[rgb]{1,0,0}{m^2_{\tilde g}(\Lambda)} + \cdots&#10;\end{align*}&#10;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643306" y="5429264"/>
                <a:ext cx="3714776" cy="373592"/>
              </a:xfrm>
              <a:prstGeom prst="rect">
                <a:avLst/>
              </a:prstGeom>
              <a:noFill/>
            </p:spPr>
          </p:pic>
          <p:sp>
            <p:nvSpPr>
              <p:cNvPr id="52" name="テキスト ボックス 51"/>
              <p:cNvSpPr txBox="1"/>
              <p:nvPr/>
            </p:nvSpPr>
            <p:spPr>
              <a:xfrm>
                <a:off x="1142976" y="4578502"/>
                <a:ext cx="24192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 smtClean="0">
                    <a:solidFill>
                      <a:srgbClr val="CC0099"/>
                    </a:solidFill>
                  </a:rPr>
                  <a:t>超対称性が</a:t>
                </a:r>
                <a:endParaRPr kumimoji="1" lang="en-US" altLang="ja-JP" sz="2000" b="1" dirty="0" smtClean="0">
                  <a:solidFill>
                    <a:srgbClr val="CC0099"/>
                  </a:solidFill>
                </a:endParaRPr>
              </a:p>
              <a:p>
                <a:r>
                  <a:rPr kumimoji="1" lang="ja-JP" altLang="en-US" sz="2000" b="1" dirty="0" smtClean="0">
                    <a:solidFill>
                      <a:srgbClr val="CC0099"/>
                    </a:solidFill>
                  </a:rPr>
                  <a:t>破れていたとしても、</a:t>
                </a:r>
                <a:endParaRPr kumimoji="1" lang="ja-JP" altLang="en-US" sz="2000" b="1" dirty="0">
                  <a:solidFill>
                    <a:srgbClr val="CC0099"/>
                  </a:solidFill>
                </a:endParaRPr>
              </a:p>
            </p:txBody>
          </p:sp>
        </p:grpSp>
      </p:grpSp>
      <p:sp>
        <p:nvSpPr>
          <p:cNvPr id="54" name="テキスト ボックス 39"/>
          <p:cNvSpPr txBox="1">
            <a:spLocks noChangeArrowheads="1"/>
          </p:cNvSpPr>
          <p:nvPr/>
        </p:nvSpPr>
        <p:spPr bwMode="auto">
          <a:xfrm>
            <a:off x="4429124" y="2214554"/>
            <a:ext cx="668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/>
              <a:t>SM</a:t>
            </a:r>
            <a:endParaRPr lang="ja-JP" altLang="en-US" sz="2800" b="1" dirty="0"/>
          </a:p>
        </p:txBody>
      </p:sp>
      <p:grpSp>
        <p:nvGrpSpPr>
          <p:cNvPr id="89" name="グループ化 88"/>
          <p:cNvGrpSpPr/>
          <p:nvPr/>
        </p:nvGrpSpPr>
        <p:grpSpPr>
          <a:xfrm>
            <a:off x="428596" y="6072206"/>
            <a:ext cx="1747036" cy="361707"/>
            <a:chOff x="428596" y="6072206"/>
            <a:chExt cx="1747036" cy="361707"/>
          </a:xfrm>
        </p:grpSpPr>
        <p:sp>
          <p:nvSpPr>
            <p:cNvPr id="87" name="正方形/長方形 86"/>
            <p:cNvSpPr/>
            <p:nvPr/>
          </p:nvSpPr>
          <p:spPr>
            <a:xfrm>
              <a:off x="428596" y="6072206"/>
              <a:ext cx="500066" cy="357190"/>
            </a:xfrm>
            <a:prstGeom prst="rect">
              <a:avLst/>
            </a:prstGeom>
            <a:solidFill>
              <a:srgbClr val="FFFF00">
                <a:alpha val="69804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1142976" y="6072206"/>
              <a:ext cx="571504" cy="357190"/>
            </a:xfrm>
            <a:prstGeom prst="rect">
              <a:avLst/>
            </a:prstGeom>
            <a:solidFill>
              <a:srgbClr val="FFFF00">
                <a:alpha val="69804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0401" name="Picture 1" descr="\begin{align*}&#10; m_{\tilde t},\,m_{\tilde g},\,\mu&#10;\end{align*}&#10;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51607" y="6148163"/>
              <a:ext cx="1724025" cy="285750"/>
            </a:xfrm>
            <a:prstGeom prst="rect">
              <a:avLst/>
            </a:prstGeom>
            <a:noFill/>
          </p:spPr>
        </p:pic>
      </p:grpSp>
      <p:sp>
        <p:nvSpPr>
          <p:cNvPr id="53" name="フリーフォーム 52"/>
          <p:cNvSpPr/>
          <p:nvPr/>
        </p:nvSpPr>
        <p:spPr>
          <a:xfrm>
            <a:off x="2094868" y="6433915"/>
            <a:ext cx="142689" cy="214314"/>
          </a:xfrm>
          <a:custGeom>
            <a:avLst/>
            <a:gdLst>
              <a:gd name="connsiteX0" fmla="*/ 285565 w 285565"/>
              <a:gd name="connsiteY0" fmla="*/ 316636 h 318116"/>
              <a:gd name="connsiteX1" fmla="*/ 45868 w 285565"/>
              <a:gd name="connsiteY1" fmla="*/ 272248 h 318116"/>
              <a:gd name="connsiteX2" fmla="*/ 10357 w 285565"/>
              <a:gd name="connsiteY2" fmla="*/ 41429 h 318116"/>
              <a:gd name="connsiteX3" fmla="*/ 10357 w 285565"/>
              <a:gd name="connsiteY3" fmla="*/ 23673 h 3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565" h="318116">
                <a:moveTo>
                  <a:pt x="285565" y="316636"/>
                </a:moveTo>
                <a:cubicBezTo>
                  <a:pt x="188650" y="317376"/>
                  <a:pt x="91736" y="318116"/>
                  <a:pt x="45868" y="272248"/>
                </a:cubicBezTo>
                <a:cubicBezTo>
                  <a:pt x="0" y="226380"/>
                  <a:pt x="16276" y="82858"/>
                  <a:pt x="10357" y="41429"/>
                </a:cubicBezTo>
                <a:cubicBezTo>
                  <a:pt x="4438" y="0"/>
                  <a:pt x="7397" y="11836"/>
                  <a:pt x="10357" y="23673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85786" y="3314642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f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ine tuning </a:t>
            </a:r>
            <a:r>
              <a:rPr kumimoji="1" lang="ja-JP" altLang="en-US" sz="2000" b="1" dirty="0" smtClean="0">
                <a:solidFill>
                  <a:srgbClr val="0000FF"/>
                </a:solidFill>
              </a:rPr>
              <a:t>がないとき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rot="5400000">
            <a:off x="2320909" y="3893347"/>
            <a:ext cx="35719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" descr="\begin{align*}&#10;  \textcolor[rgb]{0.2,0.2,1}{[{\cal O}(100)\,{\rm GeV}]^2 \simeq}&#10;\end{align*}&#10;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4348" y="4000504"/>
            <a:ext cx="1857388" cy="300184"/>
          </a:xfrm>
          <a:prstGeom prst="rect">
            <a:avLst/>
          </a:prstGeom>
          <a:noFill/>
        </p:spPr>
      </p:pic>
      <p:grpSp>
        <p:nvGrpSpPr>
          <p:cNvPr id="82" name="グループ化 81"/>
          <p:cNvGrpSpPr/>
          <p:nvPr/>
        </p:nvGrpSpPr>
        <p:grpSpPr>
          <a:xfrm>
            <a:off x="7874612" y="2214554"/>
            <a:ext cx="1203723" cy="1318808"/>
            <a:chOff x="7874612" y="2214554"/>
            <a:chExt cx="1203723" cy="1318808"/>
          </a:xfrm>
        </p:grpSpPr>
        <p:grpSp>
          <p:nvGrpSpPr>
            <p:cNvPr id="59" name="グループ化 126"/>
            <p:cNvGrpSpPr/>
            <p:nvPr/>
          </p:nvGrpSpPr>
          <p:grpSpPr>
            <a:xfrm>
              <a:off x="7874612" y="2283364"/>
              <a:ext cx="1203723" cy="1249998"/>
              <a:chOff x="5072069" y="1714488"/>
              <a:chExt cx="1554540" cy="1700223"/>
            </a:xfrm>
          </p:grpSpPr>
          <p:sp>
            <p:nvSpPr>
              <p:cNvPr id="63" name="正方形/長方形 62"/>
              <p:cNvSpPr/>
              <p:nvPr/>
            </p:nvSpPr>
            <p:spPr>
              <a:xfrm>
                <a:off x="5715008" y="2143116"/>
                <a:ext cx="285752" cy="42862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4" name="グループ化 76"/>
              <p:cNvGrpSpPr/>
              <p:nvPr/>
            </p:nvGrpSpPr>
            <p:grpSpPr>
              <a:xfrm>
                <a:off x="5072069" y="1714488"/>
                <a:ext cx="1554540" cy="1700223"/>
                <a:chOff x="5774004" y="4800611"/>
                <a:chExt cx="1755528" cy="1920048"/>
              </a:xfrm>
            </p:grpSpPr>
            <p:grpSp>
              <p:nvGrpSpPr>
                <p:cNvPr id="65" name="グループ化 75"/>
                <p:cNvGrpSpPr/>
                <p:nvPr/>
              </p:nvGrpSpPr>
              <p:grpSpPr>
                <a:xfrm>
                  <a:off x="6580749" y="4800611"/>
                  <a:ext cx="948783" cy="1471620"/>
                  <a:chOff x="6580749" y="4800611"/>
                  <a:chExt cx="948783" cy="1471620"/>
                </a:xfrm>
              </p:grpSpPr>
              <p:sp>
                <p:nvSpPr>
                  <p:cNvPr id="68" name="円/楕円 67"/>
                  <p:cNvSpPr/>
                  <p:nvPr/>
                </p:nvSpPr>
                <p:spPr>
                  <a:xfrm rot="2951473">
                    <a:off x="6868956" y="5225890"/>
                    <a:ext cx="642937" cy="642937"/>
                  </a:xfrm>
                  <a:prstGeom prst="ellipse">
                    <a:avLst/>
                  </a:prstGeom>
                  <a:noFill/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pic>
                <p:nvPicPr>
                  <p:cNvPr id="69" name="Picture 5" descr="\begin{align*}&#10; \widetilde t&#10;\end{align*} &#10;"/>
                  <p:cNvPicPr>
                    <a:picLocks noChangeAspect="1" noChangeArrowheads="1"/>
                  </p:cNvPicPr>
                  <p:nvPr/>
                </p:nvPicPr>
                <p:blipFill>
                  <a:blip r:embed="rId18"/>
                  <a:srcRect/>
                  <a:stretch>
                    <a:fillRect/>
                  </a:stretch>
                </p:blipFill>
                <p:spPr bwMode="auto">
                  <a:xfrm>
                    <a:off x="7043756" y="4800611"/>
                    <a:ext cx="171450" cy="2714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0" name="Picture 5" descr="\begin{align*}&#10; \widetilde t&#10;\end{align*} &#10;"/>
                  <p:cNvPicPr>
                    <a:picLocks noChangeAspect="1" noChangeArrowheads="1"/>
                  </p:cNvPicPr>
                  <p:nvPr/>
                </p:nvPicPr>
                <p:blipFill>
                  <a:blip r:embed="rId18"/>
                  <a:srcRect/>
                  <a:stretch>
                    <a:fillRect/>
                  </a:stretch>
                </p:blipFill>
                <p:spPr bwMode="auto">
                  <a:xfrm>
                    <a:off x="7358082" y="6000768"/>
                    <a:ext cx="171450" cy="2714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1" name="Picture 6" descr="\begin{align*}&#10; \widetilde g&#10;\end{align*} &#10;"/>
                  <p:cNvPicPr>
                    <a:picLocks noChangeAspect="1" noChangeArrowheads="1"/>
                  </p:cNvPicPr>
                  <p:nvPr/>
                </p:nvPicPr>
                <p:blipFill>
                  <a:blip r:embed="rId19"/>
                  <a:srcRect/>
                  <a:stretch>
                    <a:fillRect/>
                  </a:stretch>
                </p:blipFill>
                <p:spPr bwMode="auto">
                  <a:xfrm>
                    <a:off x="6580749" y="5329586"/>
                    <a:ext cx="234405" cy="371141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2" name="Picture 7" descr="\begin{align*}&#10; t&#10;\end{align*} &#10;"/>
                  <p:cNvPicPr>
                    <a:picLocks noChangeAspect="1" noChangeArrowheads="1"/>
                  </p:cNvPicPr>
                  <p:nvPr/>
                </p:nvPicPr>
                <p:blipFill>
                  <a:blip r:embed="rId20"/>
                  <a:srcRect/>
                  <a:stretch>
                    <a:fillRect/>
                  </a:stretch>
                </p:blipFill>
                <p:spPr bwMode="auto">
                  <a:xfrm>
                    <a:off x="7286644" y="5500702"/>
                    <a:ext cx="100013" cy="185738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66" name="円弧 65"/>
                <p:cNvSpPr/>
                <p:nvPr/>
              </p:nvSpPr>
              <p:spPr>
                <a:xfrm rot="20306683">
                  <a:off x="5774004" y="4816816"/>
                  <a:ext cx="1357322" cy="1357298"/>
                </a:xfrm>
                <a:prstGeom prst="arc">
                  <a:avLst>
                    <a:gd name="adj1" fmla="val 18925728"/>
                    <a:gd name="adj2" fmla="val 0"/>
                  </a:avLst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円弧 66"/>
                <p:cNvSpPr/>
                <p:nvPr/>
              </p:nvSpPr>
              <p:spPr>
                <a:xfrm rot="2553357">
                  <a:off x="5934844" y="5363361"/>
                  <a:ext cx="1357322" cy="1357298"/>
                </a:xfrm>
                <a:prstGeom prst="arc">
                  <a:avLst>
                    <a:gd name="adj1" fmla="val 18091068"/>
                    <a:gd name="adj2" fmla="val 20642297"/>
                  </a:avLst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60" name="円/楕円 59"/>
            <p:cNvSpPr/>
            <p:nvPr/>
          </p:nvSpPr>
          <p:spPr>
            <a:xfrm>
              <a:off x="7935051" y="2845286"/>
              <a:ext cx="241790" cy="2293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1" name="直線コネクタ 60"/>
            <p:cNvCxnSpPr>
              <a:stCxn id="60" idx="1"/>
            </p:cNvCxnSpPr>
            <p:nvPr/>
          </p:nvCxnSpPr>
          <p:spPr>
            <a:xfrm rot="5400000" flipH="1" flipV="1">
              <a:off x="7922834" y="2262180"/>
              <a:ext cx="664320" cy="569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stCxn id="60" idx="4"/>
            </p:cNvCxnSpPr>
            <p:nvPr/>
          </p:nvCxnSpPr>
          <p:spPr>
            <a:xfrm rot="16200000" flipH="1">
              <a:off x="8365956" y="2764635"/>
              <a:ext cx="286699" cy="9067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5" grpId="0"/>
      <p:bldP spid="48" grpId="0"/>
      <p:bldP spid="50" grpId="0"/>
      <p:bldP spid="5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325"/>
            <a:ext cx="20002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436563"/>
            <a:ext cx="2000250" cy="763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テキスト ボックス 4"/>
          <p:cNvSpPr txBox="1">
            <a:spLocks noChangeArrowheads="1"/>
          </p:cNvSpPr>
          <p:nvPr/>
        </p:nvSpPr>
        <p:spPr bwMode="auto">
          <a:xfrm>
            <a:off x="142875" y="142875"/>
            <a:ext cx="1227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0033CC"/>
                </a:solidFill>
                <a:latin typeface="Calibri" pitchFamily="34" charset="0"/>
                <a:ea typeface="Malgun Gothic" pitchFamily="34" charset="-127"/>
              </a:rPr>
              <a:t>GUT scale</a:t>
            </a:r>
            <a:endParaRPr lang="ja-JP" altLang="en-US" sz="2000" b="1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73733" name="テキスト ボックス 5"/>
          <p:cNvSpPr txBox="1">
            <a:spLocks noChangeArrowheads="1"/>
          </p:cNvSpPr>
          <p:nvPr/>
        </p:nvSpPr>
        <p:spPr bwMode="auto">
          <a:xfrm>
            <a:off x="2214563" y="142875"/>
            <a:ext cx="137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0033CC"/>
                </a:solidFill>
                <a:latin typeface="Calibri" pitchFamily="34" charset="0"/>
                <a:ea typeface="Malgun Gothic" pitchFamily="34" charset="-127"/>
              </a:rPr>
              <a:t>Weak scale</a:t>
            </a:r>
            <a:endParaRPr lang="ja-JP" altLang="en-US" sz="2000" b="1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71688" y="6715125"/>
            <a:ext cx="185737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2087563" y="6696075"/>
            <a:ext cx="1820862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142875" y="1331913"/>
            <a:ext cx="1785938" cy="35718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42875" y="1714500"/>
            <a:ext cx="1785938" cy="3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071688" y="928688"/>
            <a:ext cx="1857375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142875" y="928688"/>
            <a:ext cx="1785938" cy="35718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2071688" y="3643313"/>
            <a:ext cx="1857375" cy="2857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2071688" y="2928938"/>
            <a:ext cx="1857375" cy="2857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071688" y="2571750"/>
            <a:ext cx="1857375" cy="35718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2071688" y="1223963"/>
            <a:ext cx="1857375" cy="134778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071688" y="6000750"/>
            <a:ext cx="1857375" cy="7143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3745" name="テキスト ボックス 80"/>
          <p:cNvSpPr txBox="1">
            <a:spLocks noChangeArrowheads="1"/>
          </p:cNvSpPr>
          <p:nvPr/>
        </p:nvSpPr>
        <p:spPr bwMode="auto">
          <a:xfrm>
            <a:off x="3929063" y="1714500"/>
            <a:ext cx="947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>
                <a:solidFill>
                  <a:srgbClr val="008000"/>
                </a:solidFill>
                <a:latin typeface="Calibri" pitchFamily="34" charset="0"/>
              </a:rPr>
              <a:t>heavy</a:t>
            </a:r>
            <a:endParaRPr lang="ja-JP" altLang="en-US" sz="24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3746" name="テキスト ボックス 81"/>
          <p:cNvSpPr txBox="1">
            <a:spLocks noChangeArrowheads="1"/>
          </p:cNvSpPr>
          <p:nvPr/>
        </p:nvSpPr>
        <p:spPr bwMode="auto">
          <a:xfrm>
            <a:off x="3929063" y="2643188"/>
            <a:ext cx="763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>
                <a:solidFill>
                  <a:srgbClr val="0000FF"/>
                </a:solidFill>
                <a:latin typeface="Calibri" pitchFamily="34" charset="0"/>
              </a:rPr>
              <a:t>light</a:t>
            </a:r>
            <a:endParaRPr lang="ja-JP" altLang="en-US" sz="2400" b="1" i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3747" name="テキスト ボックス 82"/>
          <p:cNvSpPr txBox="1">
            <a:spLocks noChangeArrowheads="1"/>
          </p:cNvSpPr>
          <p:nvPr/>
        </p:nvSpPr>
        <p:spPr bwMode="auto">
          <a:xfrm>
            <a:off x="3929063" y="6110288"/>
            <a:ext cx="763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>
                <a:solidFill>
                  <a:srgbClr val="FF0000"/>
                </a:solidFill>
                <a:latin typeface="Calibri" pitchFamily="34" charset="0"/>
              </a:rPr>
              <a:t>light</a:t>
            </a:r>
            <a:endParaRPr lang="ja-JP" altLang="en-US" sz="24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4429125" y="214313"/>
            <a:ext cx="4429125" cy="1428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4610100" y="252413"/>
            <a:ext cx="41640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Malgun Gothic" pitchFamily="34" charset="-127"/>
              </a:rPr>
              <a:t>SUSY production cross section :</a:t>
            </a:r>
            <a:endParaRPr lang="ja-JP" altLang="en-US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5457825" y="681038"/>
            <a:ext cx="211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lt"/>
              </a:rPr>
              <a:t>40 [</a:t>
            </a:r>
            <a:r>
              <a:rPr lang="en-US" altLang="ja-JP" sz="2400" dirty="0" err="1">
                <a:latin typeface="+mn-lt"/>
              </a:rPr>
              <a:t>pb</a:t>
            </a:r>
            <a:r>
              <a:rPr lang="en-US" altLang="ja-JP" sz="2400" dirty="0">
                <a:latin typeface="+mn-lt"/>
              </a:rPr>
              <a:t>]  </a:t>
            </a:r>
            <a:r>
              <a:rPr lang="en-US" altLang="ja-JP" sz="2000" b="1" dirty="0">
                <a:solidFill>
                  <a:srgbClr val="FF0000"/>
                </a:solidFill>
                <a:latin typeface="+mn-lt"/>
              </a:rPr>
              <a:t>(Large!!)</a:t>
            </a:r>
            <a:endParaRPr lang="ja-JP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4643438" y="1181100"/>
            <a:ext cx="17970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 dirty="0">
                <a:latin typeface="+mn-lt"/>
              </a:rPr>
              <a:t>LHC 1 year (10 fb</a:t>
            </a:r>
            <a:r>
              <a:rPr lang="en-US" altLang="ja-JP" sz="1600" b="1" baseline="30000" dirty="0">
                <a:latin typeface="+mn-lt"/>
              </a:rPr>
              <a:t>-1</a:t>
            </a:r>
            <a:r>
              <a:rPr lang="en-US" altLang="ja-JP" sz="1600" b="1" dirty="0">
                <a:latin typeface="+mn-lt"/>
              </a:rPr>
              <a:t>)</a:t>
            </a:r>
            <a:endParaRPr lang="ja-JP" altLang="en-US" sz="1600" b="1" dirty="0">
              <a:latin typeface="+mn-lt"/>
            </a:endParaRPr>
          </a:p>
        </p:txBody>
      </p:sp>
      <p:cxnSp>
        <p:nvCxnSpPr>
          <p:cNvPr id="96" name="直線矢印コネクタ 95"/>
          <p:cNvCxnSpPr/>
          <p:nvPr/>
        </p:nvCxnSpPr>
        <p:spPr>
          <a:xfrm flipV="1">
            <a:off x="4714875" y="1466850"/>
            <a:ext cx="1857375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6635750" y="1181100"/>
            <a:ext cx="19367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lt"/>
              </a:rPr>
              <a:t>4×10</a:t>
            </a:r>
            <a:r>
              <a:rPr lang="en-US" altLang="ja-JP" sz="2400" baseline="30000" dirty="0">
                <a:latin typeface="+mn-lt"/>
              </a:rPr>
              <a:t>5</a:t>
            </a:r>
            <a:r>
              <a:rPr lang="en-US" altLang="ja-JP" sz="2400" dirty="0">
                <a:latin typeface="+mn-lt"/>
              </a:rPr>
              <a:t> event!</a:t>
            </a:r>
            <a:endParaRPr lang="ja-JP" altLang="en-US" sz="2400" dirty="0">
              <a:latin typeface="+mn-lt"/>
            </a:endParaRPr>
          </a:p>
        </p:txBody>
      </p:sp>
      <p:sp>
        <p:nvSpPr>
          <p:cNvPr id="73755" name="テキスト ボックス 77"/>
          <p:cNvSpPr txBox="1">
            <a:spLocks noChangeArrowheads="1"/>
          </p:cNvSpPr>
          <p:nvPr/>
        </p:nvSpPr>
        <p:spPr bwMode="auto">
          <a:xfrm>
            <a:off x="5370513" y="5429250"/>
            <a:ext cx="213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altLang="ja-JP" baseline="-25000">
                <a:solidFill>
                  <a:srgbClr val="000000"/>
                </a:solidFill>
                <a:latin typeface="Calibri" pitchFamily="34" charset="0"/>
              </a:rPr>
              <a:t>eff</a:t>
            </a:r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ja-JP" altLang="en-US">
                <a:solidFill>
                  <a:srgbClr val="000000"/>
                </a:solidFill>
                <a:latin typeface="Calibri" pitchFamily="34" charset="0"/>
              </a:rPr>
              <a:t>≡</a:t>
            </a:r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ja-JP" altLang="en-US">
                <a:solidFill>
                  <a:srgbClr val="000000"/>
                </a:solidFill>
                <a:latin typeface="Calibri" pitchFamily="34" charset="0"/>
              </a:rPr>
              <a:t>∑</a:t>
            </a:r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|P</a:t>
            </a:r>
            <a:r>
              <a:rPr lang="en-US" altLang="ja-JP" baseline="-25000">
                <a:solidFill>
                  <a:srgbClr val="000000"/>
                </a:solidFill>
                <a:latin typeface="Calibri" pitchFamily="34" charset="0"/>
              </a:rPr>
              <a:t>Ti</a:t>
            </a:r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| + E</a:t>
            </a:r>
            <a:r>
              <a:rPr lang="en-US" altLang="ja-JP" baseline="-2500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en-US" altLang="ja-JP" baseline="30000">
                <a:solidFill>
                  <a:srgbClr val="000000"/>
                </a:solidFill>
                <a:latin typeface="Calibri" pitchFamily="34" charset="0"/>
              </a:rPr>
              <a:t>miss</a:t>
            </a:r>
            <a:endParaRPr lang="ja-JP" altLang="en-US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56" name="テキスト ボックス 78"/>
          <p:cNvSpPr txBox="1">
            <a:spLocks noChangeArrowheads="1"/>
          </p:cNvSpPr>
          <p:nvPr/>
        </p:nvSpPr>
        <p:spPr bwMode="auto">
          <a:xfrm>
            <a:off x="5934075" y="3386138"/>
            <a:ext cx="171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altLang="ja-JP" sz="2000" baseline="-25000">
                <a:solidFill>
                  <a:srgbClr val="000000"/>
                </a:solidFill>
                <a:latin typeface="Calibri" pitchFamily="34" charset="0"/>
              </a:rPr>
              <a:t>eff</a:t>
            </a:r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 &gt; 500 GeV</a:t>
            </a:r>
            <a:endParaRPr lang="ja-JP" alt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57" name="テキスト ボックス 84"/>
          <p:cNvSpPr txBox="1">
            <a:spLocks noChangeArrowheads="1"/>
          </p:cNvSpPr>
          <p:nvPr/>
        </p:nvSpPr>
        <p:spPr bwMode="auto">
          <a:xfrm>
            <a:off x="5929313" y="3814763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US" altLang="ja-JP" sz="2000" baseline="-2500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en-US" altLang="ja-JP" sz="2000" baseline="30000">
                <a:solidFill>
                  <a:srgbClr val="000000"/>
                </a:solidFill>
                <a:latin typeface="Calibri" pitchFamily="34" charset="0"/>
              </a:rPr>
              <a:t>miss</a:t>
            </a:r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 &gt; 100 GeV</a:t>
            </a:r>
            <a:endParaRPr lang="ja-JP" alt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58" name="テキスト ボックス 90"/>
          <p:cNvSpPr txBox="1">
            <a:spLocks noChangeArrowheads="1"/>
          </p:cNvSpPr>
          <p:nvPr/>
        </p:nvSpPr>
        <p:spPr bwMode="auto">
          <a:xfrm>
            <a:off x="5929313" y="4171950"/>
            <a:ext cx="172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US" altLang="ja-JP" sz="2000" baseline="-2500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en-US" altLang="ja-JP" sz="2000" baseline="30000">
                <a:solidFill>
                  <a:srgbClr val="000000"/>
                </a:solidFill>
                <a:latin typeface="Calibri" pitchFamily="34" charset="0"/>
              </a:rPr>
              <a:t>miss</a:t>
            </a:r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 &gt; 0.2 M</a:t>
            </a:r>
            <a:r>
              <a:rPr lang="en-US" altLang="ja-JP" sz="2000" baseline="-25000">
                <a:solidFill>
                  <a:srgbClr val="000000"/>
                </a:solidFill>
                <a:latin typeface="Calibri" pitchFamily="34" charset="0"/>
              </a:rPr>
              <a:t>eff</a:t>
            </a:r>
            <a:endParaRPr lang="ja-JP" altLang="en-US" sz="2000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59" name="テキスト ボックス 92"/>
          <p:cNvSpPr txBox="1">
            <a:spLocks noChangeArrowheads="1"/>
          </p:cNvSpPr>
          <p:nvPr/>
        </p:nvSpPr>
        <p:spPr bwMode="auto">
          <a:xfrm>
            <a:off x="5929313" y="3000375"/>
            <a:ext cx="2070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altLang="ja-JP" sz="2000" baseline="-25000">
                <a:solidFill>
                  <a:srgbClr val="000000"/>
                </a:solidFill>
                <a:latin typeface="Calibri" pitchFamily="34" charset="0"/>
              </a:rPr>
              <a:t>100</a:t>
            </a:r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 =&gt; 1,  n</a:t>
            </a:r>
            <a:r>
              <a:rPr lang="en-US" altLang="ja-JP" sz="2000" baseline="-25000">
                <a:solidFill>
                  <a:srgbClr val="000000"/>
                </a:solidFill>
                <a:latin typeface="Calibri" pitchFamily="34" charset="0"/>
              </a:rPr>
              <a:t>50</a:t>
            </a:r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 =&gt; 4</a:t>
            </a:r>
            <a:endParaRPr lang="ja-JP" alt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60" name="テキスト ボックス 94"/>
          <p:cNvSpPr txBox="1">
            <a:spLocks noChangeArrowheads="1"/>
          </p:cNvSpPr>
          <p:nvPr/>
        </p:nvSpPr>
        <p:spPr bwMode="auto">
          <a:xfrm>
            <a:off x="5357813" y="5786438"/>
            <a:ext cx="341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altLang="ja-JP" baseline="-25000">
                <a:solidFill>
                  <a:srgbClr val="000000"/>
                </a:solidFill>
                <a:latin typeface="Calibri" pitchFamily="34" charset="0"/>
              </a:rPr>
              <a:t>100</a:t>
            </a:r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ja-JP" altLang="en-US">
                <a:solidFill>
                  <a:srgbClr val="000000"/>
                </a:solidFill>
                <a:latin typeface="Calibri" pitchFamily="34" charset="0"/>
              </a:rPr>
              <a:t>≡</a:t>
            </a:r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  # of jets with P</a:t>
            </a:r>
            <a:r>
              <a:rPr lang="en-US" altLang="ja-JP" baseline="-2500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 &gt; 100 GeV</a:t>
            </a:r>
            <a:endParaRPr lang="ja-JP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61" name="テキスト ボックス 107"/>
          <p:cNvSpPr txBox="1">
            <a:spLocks noChangeArrowheads="1"/>
          </p:cNvSpPr>
          <p:nvPr/>
        </p:nvSpPr>
        <p:spPr bwMode="auto">
          <a:xfrm>
            <a:off x="5435600" y="6130925"/>
            <a:ext cx="3217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altLang="ja-JP" baseline="-25000">
                <a:solidFill>
                  <a:srgbClr val="000000"/>
                </a:solidFill>
                <a:latin typeface="Calibri" pitchFamily="34" charset="0"/>
              </a:rPr>
              <a:t>50</a:t>
            </a:r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ja-JP" altLang="en-US">
                <a:solidFill>
                  <a:srgbClr val="000000"/>
                </a:solidFill>
                <a:latin typeface="Calibri" pitchFamily="34" charset="0"/>
              </a:rPr>
              <a:t>≡</a:t>
            </a:r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  # of jets with P</a:t>
            </a:r>
            <a:r>
              <a:rPr lang="en-US" altLang="ja-JP" baseline="-2500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 &gt; 50 GeV</a:t>
            </a:r>
            <a:endParaRPr lang="ja-JP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62" name="テキスト ボックス 108"/>
          <p:cNvSpPr txBox="1">
            <a:spLocks noChangeArrowheads="1"/>
          </p:cNvSpPr>
          <p:nvPr/>
        </p:nvSpPr>
        <p:spPr bwMode="auto">
          <a:xfrm>
            <a:off x="5857875" y="2500313"/>
            <a:ext cx="2193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General SUSY cut :</a:t>
            </a:r>
            <a:endParaRPr lang="ja-JP" altLang="en-US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000750" y="4762500"/>
            <a:ext cx="2143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Hinchliff</a:t>
            </a:r>
            <a:r>
              <a: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et al. ’97,</a:t>
            </a:r>
          </a:p>
          <a:p>
            <a:pPr>
              <a:defRPr/>
            </a:pPr>
            <a:r>
              <a: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ATLAS collaboration ‘99</a:t>
            </a:r>
          </a:p>
        </p:txBody>
      </p:sp>
      <p:sp>
        <p:nvSpPr>
          <p:cNvPr id="108" name="正方形/長方形 107"/>
          <p:cNvSpPr/>
          <p:nvPr/>
        </p:nvSpPr>
        <p:spPr>
          <a:xfrm>
            <a:off x="5643563" y="2928938"/>
            <a:ext cx="2643187" cy="178593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フローチャート : 論理積ゲート 33"/>
          <p:cNvSpPr/>
          <p:nvPr/>
        </p:nvSpPr>
        <p:spPr>
          <a:xfrm>
            <a:off x="0" y="785794"/>
            <a:ext cx="1928794" cy="1214446"/>
          </a:xfrm>
          <a:prstGeom prst="flowChartDelay">
            <a:avLst/>
          </a:prstGeom>
          <a:solidFill>
            <a:srgbClr val="CCFF99">
              <a:alpha val="61961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006666">
                  <a:lumMod val="50000"/>
                </a:srgbClr>
              </a:solidFill>
              <a:latin typeface="Tahoma"/>
              <a:ea typeface="ＭＳ Ｐゴシック"/>
              <a:cs typeface="+mn-cs"/>
            </a:endParaRPr>
          </a:p>
        </p:txBody>
      </p:sp>
      <p:pic>
        <p:nvPicPr>
          <p:cNvPr id="4" name="Picture 19" descr="\begin{align*}&#10;\tilde{g}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444" y="1435237"/>
            <a:ext cx="135085" cy="243153"/>
          </a:xfrm>
          <a:prstGeom prst="rect">
            <a:avLst/>
          </a:prstGeom>
          <a:noFill/>
        </p:spPr>
      </p:pic>
      <p:pic>
        <p:nvPicPr>
          <p:cNvPr id="5" name="Picture 23" descr="\begin{align*}&#10;\tilde{\chi}_2^0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8735" y="1462323"/>
            <a:ext cx="225136" cy="264536"/>
          </a:xfrm>
          <a:prstGeom prst="rect">
            <a:avLst/>
          </a:prstGeom>
          <a:noFill/>
        </p:spPr>
      </p:pic>
      <p:pic>
        <p:nvPicPr>
          <p:cNvPr id="6" name="Picture 24" descr="\begin{align*}&#10;\tilde{\chi}_1^0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5200" y="1458356"/>
            <a:ext cx="225136" cy="264536"/>
          </a:xfrm>
          <a:prstGeom prst="rect">
            <a:avLst/>
          </a:prstGeom>
          <a:noFill/>
        </p:spPr>
      </p:pic>
      <p:cxnSp>
        <p:nvCxnSpPr>
          <p:cNvPr id="7" name="直線矢印コネクタ 6"/>
          <p:cNvCxnSpPr/>
          <p:nvPr/>
        </p:nvCxnSpPr>
        <p:spPr>
          <a:xfrm>
            <a:off x="4535735" y="1561884"/>
            <a:ext cx="695563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4535735" y="1118634"/>
            <a:ext cx="569893" cy="31660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2" descr="\begin{align*}&#10;\tilde{b}_1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1621" y="1435236"/>
            <a:ext cx="168852" cy="253279"/>
          </a:xfrm>
          <a:prstGeom prst="rect">
            <a:avLst/>
          </a:prstGeom>
          <a:noFill/>
        </p:spPr>
      </p:pic>
      <p:cxnSp>
        <p:nvCxnSpPr>
          <p:cNvPr id="10" name="直線矢印コネクタ 9"/>
          <p:cNvCxnSpPr/>
          <p:nvPr/>
        </p:nvCxnSpPr>
        <p:spPr>
          <a:xfrm>
            <a:off x="5548878" y="156188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5548878" y="1118634"/>
            <a:ext cx="569893" cy="31660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625343" y="156188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6688664" y="1308598"/>
            <a:ext cx="569893" cy="126642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688664" y="1055312"/>
            <a:ext cx="443250" cy="37992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\begin{align*}&#10; b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4863" y="928670"/>
            <a:ext cx="101314" cy="195873"/>
          </a:xfrm>
          <a:prstGeom prst="rect">
            <a:avLst/>
          </a:prstGeom>
          <a:noFill/>
        </p:spPr>
      </p:pic>
      <p:pic>
        <p:nvPicPr>
          <p:cNvPr id="16" name="Picture 5" descr="\begin{align*}&#10; b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330" y="928670"/>
            <a:ext cx="101314" cy="195873"/>
          </a:xfrm>
          <a:prstGeom prst="rect">
            <a:avLst/>
          </a:prstGeom>
          <a:noFill/>
        </p:spPr>
      </p:pic>
      <p:pic>
        <p:nvPicPr>
          <p:cNvPr id="32" name="Picture 19" descr="\begin{align*}&#10;\tilde{g}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556" y="1435230"/>
            <a:ext cx="135085" cy="243153"/>
          </a:xfrm>
          <a:prstGeom prst="rect">
            <a:avLst/>
          </a:prstGeom>
          <a:noFill/>
        </p:spPr>
      </p:pic>
      <p:cxnSp>
        <p:nvCxnSpPr>
          <p:cNvPr id="40" name="直線矢印コネクタ 39"/>
          <p:cNvCxnSpPr/>
          <p:nvPr/>
        </p:nvCxnSpPr>
        <p:spPr>
          <a:xfrm>
            <a:off x="798416" y="1561885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200903" y="1350804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ja-JP" altLang="en-US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rPr>
              <a:t>・・・</a:t>
            </a:r>
          </a:p>
        </p:txBody>
      </p:sp>
      <p:sp>
        <p:nvSpPr>
          <p:cNvPr id="48" name="爆発 1 47"/>
          <p:cNvSpPr/>
          <p:nvPr/>
        </p:nvSpPr>
        <p:spPr>
          <a:xfrm>
            <a:off x="2699458" y="1322936"/>
            <a:ext cx="633215" cy="534428"/>
          </a:xfrm>
          <a:prstGeom prst="irregularSeal1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1834068" y="157020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438176" y="1571612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58"/>
          <p:cNvGrpSpPr/>
          <p:nvPr/>
        </p:nvGrpSpPr>
        <p:grpSpPr>
          <a:xfrm>
            <a:off x="6417525" y="2071678"/>
            <a:ext cx="2726475" cy="2928959"/>
            <a:chOff x="3071802" y="3500437"/>
            <a:chExt cx="3014636" cy="3238521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1802" y="3786190"/>
              <a:ext cx="3014636" cy="272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0" name="直線コネクタ 59"/>
            <p:cNvCxnSpPr/>
            <p:nvPr/>
          </p:nvCxnSpPr>
          <p:spPr>
            <a:xfrm rot="5400000">
              <a:off x="4429521" y="6357561"/>
              <a:ext cx="285752" cy="7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3959879" y="3500437"/>
              <a:ext cx="1907482" cy="340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kumimoji="1" lang="en-US" altLang="ja-JP" sz="1400" kern="1200" dirty="0" err="1">
                  <a:solidFill>
                    <a:srgbClr val="006666">
                      <a:lumMod val="50000"/>
                    </a:srgbClr>
                  </a:solidFill>
                  <a:latin typeface="HGP行書体" pitchFamily="66" charset="-128"/>
                  <a:ea typeface="HGP行書体" pitchFamily="66" charset="-128"/>
                  <a:cs typeface="+mn-cs"/>
                </a:rPr>
                <a:t>ll</a:t>
              </a:r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 mass distribution</a:t>
              </a:r>
              <a:endParaRPr kumimoji="1" lang="ja-JP" altLang="en-US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endParaRPr>
            </a:p>
          </p:txBody>
        </p:sp>
        <p:pic>
          <p:nvPicPr>
            <p:cNvPr id="33800" name="Picture 8" descr="\begin{align*}&#10;  m_{ll}^{\rm max}&#10;\end{align*}&#1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29124" y="6500834"/>
              <a:ext cx="571498" cy="238124"/>
            </a:xfrm>
            <a:prstGeom prst="rect">
              <a:avLst/>
            </a:prstGeom>
            <a:noFill/>
          </p:spPr>
        </p:pic>
      </p:grpSp>
      <p:pic>
        <p:nvPicPr>
          <p:cNvPr id="16385" name="Picture 1" descr="\begin{align*}&#10;  m_{\chi^0_2}-m_{\chi^0_1}=56\,[GeV]&#10;\end{align*}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05003" y="5118235"/>
            <a:ext cx="1867591" cy="239591"/>
          </a:xfrm>
          <a:prstGeom prst="rect">
            <a:avLst/>
          </a:prstGeom>
          <a:noFill/>
        </p:spPr>
      </p:pic>
      <p:grpSp>
        <p:nvGrpSpPr>
          <p:cNvPr id="3" name="グループ化 54"/>
          <p:cNvGrpSpPr/>
          <p:nvPr/>
        </p:nvGrpSpPr>
        <p:grpSpPr>
          <a:xfrm>
            <a:off x="6859796" y="714356"/>
            <a:ext cx="1498418" cy="579668"/>
            <a:chOff x="6859796" y="714356"/>
            <a:chExt cx="1498418" cy="579668"/>
          </a:xfrm>
        </p:grpSpPr>
        <p:sp>
          <p:nvSpPr>
            <p:cNvPr id="42" name="円/楕円 41"/>
            <p:cNvSpPr/>
            <p:nvPr/>
          </p:nvSpPr>
          <p:spPr>
            <a:xfrm rot="2683700">
              <a:off x="6859796" y="725930"/>
              <a:ext cx="1000132" cy="52427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ja-JP" altLang="en-US" kern="1200">
                <a:solidFill>
                  <a:srgbClr val="FFFFFF"/>
                </a:solidFill>
                <a:latin typeface="Tahoma"/>
                <a:ea typeface="ＭＳ Ｐゴシック"/>
                <a:cs typeface="+mn-cs"/>
              </a:endParaRPr>
            </a:p>
          </p:txBody>
        </p:sp>
        <p:pic>
          <p:nvPicPr>
            <p:cNvPr id="30722" name="Picture 2" descr="\begin{align*}&#10; l^+_i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58082" y="1000108"/>
              <a:ext cx="214314" cy="293916"/>
            </a:xfrm>
            <a:prstGeom prst="rect">
              <a:avLst/>
            </a:prstGeom>
            <a:noFill/>
          </p:spPr>
        </p:pic>
        <p:pic>
          <p:nvPicPr>
            <p:cNvPr id="30723" name="Picture 3" descr="\begin{align*}&#10; l^-_i&#10;\end{align*}&#10;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143768" y="785794"/>
              <a:ext cx="214314" cy="252134"/>
            </a:xfrm>
            <a:prstGeom prst="rect">
              <a:avLst/>
            </a:prstGeom>
            <a:noFill/>
          </p:spPr>
        </p:pic>
        <p:sp>
          <p:nvSpPr>
            <p:cNvPr id="69" name="テキスト ボックス 68"/>
            <p:cNvSpPr txBox="1"/>
            <p:nvPr/>
          </p:nvSpPr>
          <p:spPr>
            <a:xfrm>
              <a:off x="7643834" y="714356"/>
              <a:ext cx="714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kumimoji="1" lang="en-US" altLang="ja-JP" sz="16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(5%)</a:t>
              </a:r>
              <a:endParaRPr kumimoji="1" lang="ja-JP" altLang="en-US" sz="16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endParaRPr>
            </a:p>
          </p:txBody>
        </p:sp>
      </p:grpSp>
      <p:sp>
        <p:nvSpPr>
          <p:cNvPr id="74" name="タイトル 1"/>
          <p:cNvSpPr>
            <a:spLocks noGrp="1"/>
          </p:cNvSpPr>
          <p:nvPr>
            <p:ph type="title"/>
          </p:nvPr>
        </p:nvSpPr>
        <p:spPr>
          <a:xfrm>
            <a:off x="557242" y="-24"/>
            <a:ext cx="8229600" cy="868346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質量の測定</a:t>
            </a:r>
            <a:endParaRPr kumimoji="1" lang="ja-JP" altLang="en-US" sz="3600" b="1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222650" y="1873922"/>
            <a:ext cx="173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( 6×10</a:t>
            </a:r>
            <a:r>
              <a:rPr kumimoji="1" lang="en-US" altLang="ja-JP" sz="1400" kern="1200" baseline="300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5</a:t>
            </a:r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 SUSY event )</a:t>
            </a:r>
            <a:endParaRPr kumimoji="1" lang="ja-JP" altLang="en-US" sz="1400" kern="1200" dirty="0">
              <a:solidFill>
                <a:srgbClr val="006666">
                  <a:lumMod val="50000"/>
                </a:srgbClr>
              </a:solidFill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-35787" y="409968"/>
            <a:ext cx="310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en-US" altLang="ja-JP" sz="2000" b="1" kern="1200" dirty="0" smtClean="0">
                <a:solidFill>
                  <a:srgbClr val="0000FF"/>
                </a:solidFill>
                <a:latin typeface="Calibri" pitchFamily="34" charset="0"/>
                <a:ea typeface="ＭＳ Ｐゴシック"/>
              </a:rPr>
              <a:t>Hemisphere  </a:t>
            </a:r>
            <a:r>
              <a:rPr kumimoji="1" lang="en-US" altLang="ja-JP" sz="2000" b="1" kern="1200" dirty="0">
                <a:solidFill>
                  <a:srgbClr val="0000FF"/>
                </a:solidFill>
                <a:latin typeface="Calibri" pitchFamily="34" charset="0"/>
                <a:ea typeface="ＭＳ Ｐゴシック"/>
              </a:rPr>
              <a:t>algorithm</a:t>
            </a:r>
            <a:endParaRPr kumimoji="1" lang="ja-JP" altLang="en-US" sz="2000" b="1" kern="1200" dirty="0">
              <a:solidFill>
                <a:srgbClr val="0000FF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-35787" y="214290"/>
            <a:ext cx="2588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[</a:t>
            </a:r>
            <a:r>
              <a:rPr kumimoji="1" lang="en-US" altLang="ja-JP" sz="1600" kern="1200" dirty="0" err="1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F.Moortgat</a:t>
            </a:r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, and </a:t>
            </a:r>
            <a:r>
              <a:rPr kumimoji="1" lang="en-US" altLang="ja-JP" sz="1600" kern="1200" dirty="0" err="1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L.Pape</a:t>
            </a:r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, ‘06]</a:t>
            </a:r>
            <a:endParaRPr kumimoji="1" lang="ja-JP" altLang="en-US" sz="1600" kern="1200" dirty="0">
              <a:solidFill>
                <a:srgbClr val="006666">
                  <a:lumMod val="50000"/>
                </a:srgbClr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2071670" y="4000505"/>
            <a:ext cx="2857500" cy="500062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428627" y="2571753"/>
            <a:ext cx="5572133" cy="2071693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7" name="グループ化 97"/>
          <p:cNvGrpSpPr>
            <a:grpSpLocks/>
          </p:cNvGrpSpPr>
          <p:nvPr/>
        </p:nvGrpSpPr>
        <p:grpSpPr bwMode="auto">
          <a:xfrm>
            <a:off x="714377" y="3067054"/>
            <a:ext cx="5133975" cy="504825"/>
            <a:chOff x="1025936" y="2308253"/>
            <a:chExt cx="6320153" cy="620681"/>
          </a:xfrm>
        </p:grpSpPr>
        <p:pic>
          <p:nvPicPr>
            <p:cNvPr id="72" name="Picture 1" descr="\begin{align*}&#10;m_{\tilde{\chi}^0_2} = E_{ll} + E_{\tilde{\chi}_1^0}&#10;\end{align*}&#1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25936" y="2500306"/>
              <a:ext cx="2393511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" descr="\begin{align*}&#10;=\sqrt{m^2_{ll} + p^2} + \sqrt{m_{\tilde{\chi}_1^0}+p^2}&#10;\end{align*}&#10;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88437" y="2308253"/>
              <a:ext cx="3857652" cy="620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5" name="Picture 4" descr="\begin{align*}&#10;\tilde{\chi}_2^0 ~{\rm rest~frame}:&#10;\end{align*}&#10;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77" y="2693992"/>
            <a:ext cx="17859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右矢印 75"/>
          <p:cNvSpPr/>
          <p:nvPr/>
        </p:nvSpPr>
        <p:spPr>
          <a:xfrm>
            <a:off x="1643064" y="4071940"/>
            <a:ext cx="357188" cy="357188"/>
          </a:xfrm>
          <a:prstGeom prst="rightArrow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77" name="Picture 5" descr="\begin{align*}&#10;p=0&#10;\end{align*}&#10;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57312" y="3786191"/>
            <a:ext cx="7143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6" descr="\begin{align*}&#10; m_{\tilde{\chi}_2^0} = m^{\rm max}_{ll} + m_{\tilde{\chi}_1^0}&#10;\end{align*}&#10;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43127" y="4071940"/>
            <a:ext cx="2643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円/楕円 64"/>
          <p:cNvSpPr/>
          <p:nvPr/>
        </p:nvSpPr>
        <p:spPr>
          <a:xfrm rot="20553722">
            <a:off x="6072198" y="689940"/>
            <a:ext cx="500066" cy="1214446"/>
          </a:xfrm>
          <a:prstGeom prst="ellipse">
            <a:avLst/>
          </a:prstGeom>
          <a:solidFill>
            <a:srgbClr val="0000FF">
              <a:alpha val="20000"/>
            </a:srgbClr>
          </a:solidFill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004E4C"/>
              </a:solidFill>
              <a:latin typeface="Tahoma"/>
              <a:ea typeface="ＭＳ Ｐゴシック"/>
              <a:cs typeface="+mn-cs"/>
            </a:endParaRPr>
          </a:p>
        </p:txBody>
      </p:sp>
      <p:sp>
        <p:nvSpPr>
          <p:cNvPr id="57" name="フローチャート : 論理積ゲート 56"/>
          <p:cNvSpPr/>
          <p:nvPr/>
        </p:nvSpPr>
        <p:spPr>
          <a:xfrm>
            <a:off x="0" y="785794"/>
            <a:ext cx="1928794" cy="1214446"/>
          </a:xfrm>
          <a:prstGeom prst="flowChartDelay">
            <a:avLst/>
          </a:prstGeom>
          <a:solidFill>
            <a:srgbClr val="CCFF99">
              <a:alpha val="61961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pic>
        <p:nvPicPr>
          <p:cNvPr id="4" name="Picture 19" descr="\begin{align*}&#10;\tilde{g}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444" y="1435237"/>
            <a:ext cx="135085" cy="243153"/>
          </a:xfrm>
          <a:prstGeom prst="rect">
            <a:avLst/>
          </a:prstGeom>
          <a:noFill/>
        </p:spPr>
      </p:pic>
      <p:pic>
        <p:nvPicPr>
          <p:cNvPr id="5" name="Picture 23" descr="\begin{align*}&#10;\tilde{\chi}_2^0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8735" y="1462323"/>
            <a:ext cx="225136" cy="264536"/>
          </a:xfrm>
          <a:prstGeom prst="rect">
            <a:avLst/>
          </a:prstGeom>
          <a:noFill/>
        </p:spPr>
      </p:pic>
      <p:pic>
        <p:nvPicPr>
          <p:cNvPr id="6" name="Picture 24" descr="\begin{align*}&#10;\tilde{\chi}_1^0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5200" y="1458356"/>
            <a:ext cx="225136" cy="264536"/>
          </a:xfrm>
          <a:prstGeom prst="rect">
            <a:avLst/>
          </a:prstGeom>
          <a:noFill/>
        </p:spPr>
      </p:pic>
      <p:cxnSp>
        <p:nvCxnSpPr>
          <p:cNvPr id="7" name="直線矢印コネクタ 6"/>
          <p:cNvCxnSpPr/>
          <p:nvPr/>
        </p:nvCxnSpPr>
        <p:spPr>
          <a:xfrm>
            <a:off x="4535735" y="1561884"/>
            <a:ext cx="695563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4535735" y="1118634"/>
            <a:ext cx="569893" cy="31660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2" descr="\begin{align*}&#10;\tilde{b}_1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1621" y="1435236"/>
            <a:ext cx="168852" cy="253279"/>
          </a:xfrm>
          <a:prstGeom prst="rect">
            <a:avLst/>
          </a:prstGeom>
          <a:noFill/>
        </p:spPr>
      </p:pic>
      <p:cxnSp>
        <p:nvCxnSpPr>
          <p:cNvPr id="10" name="直線矢印コネクタ 9"/>
          <p:cNvCxnSpPr/>
          <p:nvPr/>
        </p:nvCxnSpPr>
        <p:spPr>
          <a:xfrm>
            <a:off x="5548878" y="156188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5548878" y="1118634"/>
            <a:ext cx="569893" cy="31660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625343" y="156188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6688664" y="1308598"/>
            <a:ext cx="569893" cy="126642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688664" y="1055312"/>
            <a:ext cx="443250" cy="37992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\begin{align*}&#10; b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4863" y="928670"/>
            <a:ext cx="101314" cy="195873"/>
          </a:xfrm>
          <a:prstGeom prst="rect">
            <a:avLst/>
          </a:prstGeom>
          <a:noFill/>
        </p:spPr>
      </p:pic>
      <p:pic>
        <p:nvPicPr>
          <p:cNvPr id="16" name="Picture 5" descr="\begin{align*}&#10; b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330" y="928670"/>
            <a:ext cx="101314" cy="195873"/>
          </a:xfrm>
          <a:prstGeom prst="rect">
            <a:avLst/>
          </a:prstGeom>
          <a:noFill/>
        </p:spPr>
      </p:pic>
      <p:pic>
        <p:nvPicPr>
          <p:cNvPr id="32" name="Picture 19" descr="\begin{align*}&#10;\tilde{g}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556" y="1435230"/>
            <a:ext cx="135085" cy="243153"/>
          </a:xfrm>
          <a:prstGeom prst="rect">
            <a:avLst/>
          </a:prstGeom>
          <a:noFill/>
        </p:spPr>
      </p:pic>
      <p:cxnSp>
        <p:nvCxnSpPr>
          <p:cNvPr id="40" name="直線矢印コネクタ 39"/>
          <p:cNvCxnSpPr/>
          <p:nvPr/>
        </p:nvCxnSpPr>
        <p:spPr>
          <a:xfrm>
            <a:off x="798416" y="1561885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200903" y="1350804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ja-JP" altLang="en-US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rPr>
              <a:t>・・・</a:t>
            </a:r>
          </a:p>
        </p:txBody>
      </p:sp>
      <p:sp>
        <p:nvSpPr>
          <p:cNvPr id="48" name="爆発 1 47"/>
          <p:cNvSpPr/>
          <p:nvPr/>
        </p:nvSpPr>
        <p:spPr>
          <a:xfrm>
            <a:off x="2699458" y="1322936"/>
            <a:ext cx="633215" cy="534428"/>
          </a:xfrm>
          <a:prstGeom prst="irregularSeal1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1834068" y="157020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438176" y="1571612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\begin{align*}&#10; l^+_i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1000108"/>
            <a:ext cx="214314" cy="293916"/>
          </a:xfrm>
          <a:prstGeom prst="rect">
            <a:avLst/>
          </a:prstGeom>
          <a:noFill/>
        </p:spPr>
      </p:pic>
      <p:pic>
        <p:nvPicPr>
          <p:cNvPr id="30723" name="Picture 3" descr="\begin{align*}&#10; l^-_i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785794"/>
            <a:ext cx="214314" cy="252134"/>
          </a:xfrm>
          <a:prstGeom prst="rect">
            <a:avLst/>
          </a:prstGeom>
          <a:noFill/>
        </p:spPr>
      </p:pic>
      <p:grpSp>
        <p:nvGrpSpPr>
          <p:cNvPr id="2" name="グループ化 58"/>
          <p:cNvGrpSpPr/>
          <p:nvPr/>
        </p:nvGrpSpPr>
        <p:grpSpPr>
          <a:xfrm>
            <a:off x="6417525" y="2071678"/>
            <a:ext cx="2726475" cy="2928959"/>
            <a:chOff x="3071802" y="3500437"/>
            <a:chExt cx="3014636" cy="3238521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71802" y="3786190"/>
              <a:ext cx="3014636" cy="272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0" name="直線コネクタ 59"/>
            <p:cNvCxnSpPr/>
            <p:nvPr/>
          </p:nvCxnSpPr>
          <p:spPr>
            <a:xfrm rot="5400000">
              <a:off x="4429521" y="6357561"/>
              <a:ext cx="285752" cy="7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3959879" y="3500437"/>
              <a:ext cx="1907482" cy="340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kumimoji="1" lang="en-US" altLang="ja-JP" sz="1400" kern="1200" dirty="0" err="1">
                  <a:solidFill>
                    <a:srgbClr val="006666">
                      <a:lumMod val="50000"/>
                    </a:srgbClr>
                  </a:solidFill>
                  <a:latin typeface="HGP行書体" pitchFamily="66" charset="-128"/>
                  <a:ea typeface="HGP行書体" pitchFamily="66" charset="-128"/>
                  <a:cs typeface="+mn-cs"/>
                </a:rPr>
                <a:t>ll</a:t>
              </a:r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 mass distribution</a:t>
              </a:r>
              <a:endParaRPr kumimoji="1" lang="ja-JP" altLang="en-US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endParaRPr>
            </a:p>
          </p:txBody>
        </p:sp>
        <p:pic>
          <p:nvPicPr>
            <p:cNvPr id="33800" name="Picture 8" descr="\begin{align*}&#10;  m_{ll}^{\rm max}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29124" y="6500834"/>
              <a:ext cx="571498" cy="238124"/>
            </a:xfrm>
            <a:prstGeom prst="rect">
              <a:avLst/>
            </a:prstGeom>
            <a:noFill/>
          </p:spPr>
        </p:pic>
      </p:grpSp>
      <p:pic>
        <p:nvPicPr>
          <p:cNvPr id="16385" name="Picture 1" descr="\begin{align*}&#10;  m_{\chi^0_2}-m_{\chi^0_1}=56\,[GeV]&#10;\end{align*}&#10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05003" y="5118235"/>
            <a:ext cx="1867591" cy="239591"/>
          </a:xfrm>
          <a:prstGeom prst="rect">
            <a:avLst/>
          </a:prstGeom>
          <a:noFill/>
        </p:spPr>
      </p:pic>
      <p:sp>
        <p:nvSpPr>
          <p:cNvPr id="69" name="テキスト ボックス 68"/>
          <p:cNvSpPr txBox="1"/>
          <p:nvPr/>
        </p:nvSpPr>
        <p:spPr>
          <a:xfrm>
            <a:off x="7643834" y="714356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en-US" altLang="ja-JP" sz="1600" kern="1200" dirty="0">
                <a:solidFill>
                  <a:srgbClr val="FFFFFF"/>
                </a:solidFill>
                <a:latin typeface="Tahoma"/>
                <a:ea typeface="ＭＳ Ｐゴシック"/>
                <a:cs typeface="+mn-cs"/>
              </a:rPr>
              <a:t>(5%)</a:t>
            </a:r>
            <a:endParaRPr kumimoji="1" lang="ja-JP" altLang="en-US" sz="1600" kern="1200" dirty="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grpSp>
        <p:nvGrpSpPr>
          <p:cNvPr id="3" name="グループ化 61"/>
          <p:cNvGrpSpPr/>
          <p:nvPr/>
        </p:nvGrpSpPr>
        <p:grpSpPr>
          <a:xfrm>
            <a:off x="4523683" y="2049653"/>
            <a:ext cx="2620085" cy="3000250"/>
            <a:chOff x="441229" y="3351016"/>
            <a:chExt cx="2995616" cy="3430270"/>
          </a:xfrm>
        </p:grpSpPr>
        <p:grpSp>
          <p:nvGrpSpPr>
            <p:cNvPr id="17" name="グループ化 45"/>
            <p:cNvGrpSpPr/>
            <p:nvPr/>
          </p:nvGrpSpPr>
          <p:grpSpPr>
            <a:xfrm>
              <a:off x="441229" y="3351016"/>
              <a:ext cx="2995616" cy="3149818"/>
              <a:chOff x="441229" y="3351016"/>
              <a:chExt cx="2995616" cy="3149818"/>
            </a:xfrm>
          </p:grpSpPr>
          <p:pic>
            <p:nvPicPr>
              <p:cNvPr id="72" name="Picture 7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41229" y="3658236"/>
                <a:ext cx="2995616" cy="2842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3" name="テキスト ボックス 72"/>
              <p:cNvSpPr txBox="1"/>
              <p:nvPr/>
            </p:nvSpPr>
            <p:spPr>
              <a:xfrm>
                <a:off x="1394919" y="3351016"/>
                <a:ext cx="1967258" cy="351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kumimoji="1" lang="en-US" altLang="ja-JP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 mass</a:t>
                </a:r>
                <a:r>
                  <a:rPr kumimoji="1" lang="ja-JP" altLang="en-US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distribution</a:t>
                </a:r>
                <a:endParaRPr kumimoji="1" lang="ja-JP" altLang="en-US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endParaRPr>
              </a:p>
            </p:txBody>
          </p:sp>
          <p:pic>
            <p:nvPicPr>
              <p:cNvPr id="76" name="Picture 1" descr="\begin{align*}&#10;  \chi_2^0 + b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57224" y="3394627"/>
                <a:ext cx="622567" cy="263610"/>
              </a:xfrm>
              <a:prstGeom prst="rect">
                <a:avLst/>
              </a:prstGeom>
              <a:noFill/>
            </p:spPr>
          </p:pic>
        </p:grpSp>
        <p:sp>
          <p:nvSpPr>
            <p:cNvPr id="71" name="テキスト ボックス 70"/>
            <p:cNvSpPr txBox="1"/>
            <p:nvPr/>
          </p:nvSpPr>
          <p:spPr>
            <a:xfrm>
              <a:off x="1564360" y="6429396"/>
              <a:ext cx="749965" cy="351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[</a:t>
              </a:r>
              <a:r>
                <a:rPr kumimoji="1" lang="en-US" altLang="ja-JP" sz="1400" kern="1200" dirty="0" err="1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GeV</a:t>
              </a:r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]</a:t>
              </a:r>
              <a:endParaRPr kumimoji="1" lang="ja-JP" altLang="en-US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endParaRPr>
            </a:p>
          </p:txBody>
        </p:sp>
      </p:grpSp>
      <p:sp>
        <p:nvSpPr>
          <p:cNvPr id="85" name="テキスト ボックス 84"/>
          <p:cNvSpPr txBox="1"/>
          <p:nvPr/>
        </p:nvSpPr>
        <p:spPr>
          <a:xfrm>
            <a:off x="7210595" y="1873922"/>
            <a:ext cx="174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( 6×10</a:t>
            </a:r>
            <a:r>
              <a:rPr kumimoji="1" lang="en-US" altLang="ja-JP" sz="1400" kern="1200" baseline="300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5</a:t>
            </a:r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 SUSY event )</a:t>
            </a:r>
            <a:endParaRPr kumimoji="1" lang="ja-JP" altLang="en-US" sz="1400" kern="1200" dirty="0">
              <a:solidFill>
                <a:srgbClr val="006666">
                  <a:lumMod val="50000"/>
                </a:srgbClr>
              </a:solidFill>
              <a:latin typeface="Calibri" pitchFamily="34" charset="0"/>
              <a:ea typeface="ＭＳ Ｐゴシック"/>
              <a:cs typeface="+mn-cs"/>
            </a:endParaRPr>
          </a:p>
        </p:txBody>
      </p:sp>
      <p:pic>
        <p:nvPicPr>
          <p:cNvPr id="89" name="Picture 3" descr="\begin{align*}&#10;  m_{\tilde{b}_1}=364\,[\rm GeV]&#10;\end{align*}&#10;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42" y="5143513"/>
            <a:ext cx="1428760" cy="233267"/>
          </a:xfrm>
          <a:prstGeom prst="rect">
            <a:avLst/>
          </a:prstGeom>
          <a:noFill/>
        </p:spPr>
      </p:pic>
      <p:cxnSp>
        <p:nvCxnSpPr>
          <p:cNvPr id="91" name="直線コネクタ 90"/>
          <p:cNvCxnSpPr/>
          <p:nvPr/>
        </p:nvCxnSpPr>
        <p:spPr>
          <a:xfrm rot="5400000">
            <a:off x="5787240" y="4571214"/>
            <a:ext cx="285752" cy="15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タイトル 1"/>
          <p:cNvSpPr>
            <a:spLocks noGrp="1"/>
          </p:cNvSpPr>
          <p:nvPr>
            <p:ph type="title"/>
          </p:nvPr>
        </p:nvSpPr>
        <p:spPr>
          <a:xfrm>
            <a:off x="557242" y="-24"/>
            <a:ext cx="8229600" cy="868346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質量の測定</a:t>
            </a:r>
            <a:endParaRPr kumimoji="1" lang="ja-JP" altLang="en-US" sz="3600" b="1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-35787" y="409968"/>
            <a:ext cx="310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en-US" altLang="ja-JP" sz="2000" b="1" kern="1200" dirty="0" smtClean="0">
                <a:solidFill>
                  <a:srgbClr val="0000FF"/>
                </a:solidFill>
                <a:latin typeface="Calibri" pitchFamily="34" charset="0"/>
                <a:ea typeface="ＭＳ Ｐゴシック"/>
              </a:rPr>
              <a:t>Hemisphere  </a:t>
            </a:r>
            <a:r>
              <a:rPr kumimoji="1" lang="en-US" altLang="ja-JP" sz="2000" b="1" kern="1200" dirty="0">
                <a:solidFill>
                  <a:srgbClr val="0000FF"/>
                </a:solidFill>
                <a:latin typeface="Calibri" pitchFamily="34" charset="0"/>
                <a:ea typeface="ＭＳ Ｐゴシック"/>
              </a:rPr>
              <a:t>algorithm</a:t>
            </a:r>
            <a:endParaRPr kumimoji="1" lang="ja-JP" altLang="en-US" sz="2000" b="1" kern="1200" dirty="0">
              <a:solidFill>
                <a:srgbClr val="0000FF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-35787" y="214290"/>
            <a:ext cx="2588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[</a:t>
            </a:r>
            <a:r>
              <a:rPr kumimoji="1" lang="en-US" altLang="ja-JP" sz="1600" kern="1200" dirty="0" err="1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F.Moortgat</a:t>
            </a:r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, and </a:t>
            </a:r>
            <a:r>
              <a:rPr kumimoji="1" lang="en-US" altLang="ja-JP" sz="1600" kern="1200" dirty="0" err="1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L.Pape</a:t>
            </a:r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, ‘06]</a:t>
            </a:r>
            <a:endParaRPr kumimoji="1" lang="ja-JP" altLang="en-US" sz="1600" kern="1200" dirty="0">
              <a:solidFill>
                <a:srgbClr val="006666">
                  <a:lumMod val="50000"/>
                </a:srgbClr>
              </a:solidFill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円/楕円 64"/>
          <p:cNvSpPr/>
          <p:nvPr/>
        </p:nvSpPr>
        <p:spPr>
          <a:xfrm rot="20553722">
            <a:off x="5044464" y="689940"/>
            <a:ext cx="500066" cy="1214446"/>
          </a:xfrm>
          <a:prstGeom prst="ellipse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004E4C"/>
              </a:solidFill>
              <a:latin typeface="Tahoma"/>
              <a:ea typeface="ＭＳ Ｐゴシック"/>
              <a:cs typeface="+mn-cs"/>
            </a:endParaRPr>
          </a:p>
        </p:txBody>
      </p:sp>
      <p:sp>
        <p:nvSpPr>
          <p:cNvPr id="57" name="フローチャート : 論理積ゲート 56"/>
          <p:cNvSpPr/>
          <p:nvPr/>
        </p:nvSpPr>
        <p:spPr>
          <a:xfrm>
            <a:off x="0" y="785794"/>
            <a:ext cx="1928794" cy="1214446"/>
          </a:xfrm>
          <a:prstGeom prst="flowChartDelay">
            <a:avLst/>
          </a:prstGeom>
          <a:solidFill>
            <a:srgbClr val="CCFF99">
              <a:alpha val="61961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pic>
        <p:nvPicPr>
          <p:cNvPr id="4" name="Picture 19" descr="\begin{align*}&#10;\tilde{g}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444" y="1435237"/>
            <a:ext cx="135085" cy="243153"/>
          </a:xfrm>
          <a:prstGeom prst="rect">
            <a:avLst/>
          </a:prstGeom>
          <a:noFill/>
        </p:spPr>
      </p:pic>
      <p:pic>
        <p:nvPicPr>
          <p:cNvPr id="5" name="Picture 23" descr="\begin{align*}&#10;\tilde{\chi}_2^0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8735" y="1462323"/>
            <a:ext cx="225136" cy="264536"/>
          </a:xfrm>
          <a:prstGeom prst="rect">
            <a:avLst/>
          </a:prstGeom>
          <a:noFill/>
        </p:spPr>
      </p:pic>
      <p:pic>
        <p:nvPicPr>
          <p:cNvPr id="6" name="Picture 24" descr="\begin{align*}&#10;\tilde{\chi}_1^0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5200" y="1458356"/>
            <a:ext cx="225136" cy="264536"/>
          </a:xfrm>
          <a:prstGeom prst="rect">
            <a:avLst/>
          </a:prstGeom>
          <a:noFill/>
        </p:spPr>
      </p:pic>
      <p:cxnSp>
        <p:nvCxnSpPr>
          <p:cNvPr id="7" name="直線矢印コネクタ 6"/>
          <p:cNvCxnSpPr/>
          <p:nvPr/>
        </p:nvCxnSpPr>
        <p:spPr>
          <a:xfrm>
            <a:off x="4535735" y="1561884"/>
            <a:ext cx="695563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4535735" y="1118634"/>
            <a:ext cx="569893" cy="31660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2" descr="\begin{align*}&#10;\tilde{b}_1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1621" y="1435236"/>
            <a:ext cx="168852" cy="253279"/>
          </a:xfrm>
          <a:prstGeom prst="rect">
            <a:avLst/>
          </a:prstGeom>
          <a:noFill/>
        </p:spPr>
      </p:pic>
      <p:cxnSp>
        <p:nvCxnSpPr>
          <p:cNvPr id="10" name="直線矢印コネクタ 9"/>
          <p:cNvCxnSpPr/>
          <p:nvPr/>
        </p:nvCxnSpPr>
        <p:spPr>
          <a:xfrm>
            <a:off x="5548878" y="156188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5548878" y="1118634"/>
            <a:ext cx="569893" cy="31660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625343" y="156188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6688664" y="1308598"/>
            <a:ext cx="569893" cy="126642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688664" y="1055312"/>
            <a:ext cx="443250" cy="37992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\begin{align*}&#10; b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4863" y="928670"/>
            <a:ext cx="101314" cy="195873"/>
          </a:xfrm>
          <a:prstGeom prst="rect">
            <a:avLst/>
          </a:prstGeom>
          <a:noFill/>
        </p:spPr>
      </p:pic>
      <p:pic>
        <p:nvPicPr>
          <p:cNvPr id="16" name="Picture 5" descr="\begin{align*}&#10; b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330" y="928670"/>
            <a:ext cx="101314" cy="195873"/>
          </a:xfrm>
          <a:prstGeom prst="rect">
            <a:avLst/>
          </a:prstGeom>
          <a:noFill/>
        </p:spPr>
      </p:pic>
      <p:pic>
        <p:nvPicPr>
          <p:cNvPr id="32" name="Picture 19" descr="\begin{align*}&#10;\tilde{g}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556" y="1435230"/>
            <a:ext cx="135085" cy="243153"/>
          </a:xfrm>
          <a:prstGeom prst="rect">
            <a:avLst/>
          </a:prstGeom>
          <a:noFill/>
        </p:spPr>
      </p:pic>
      <p:cxnSp>
        <p:nvCxnSpPr>
          <p:cNvPr id="40" name="直線矢印コネクタ 39"/>
          <p:cNvCxnSpPr/>
          <p:nvPr/>
        </p:nvCxnSpPr>
        <p:spPr>
          <a:xfrm>
            <a:off x="798416" y="1561885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爆発 1 47"/>
          <p:cNvSpPr/>
          <p:nvPr/>
        </p:nvSpPr>
        <p:spPr>
          <a:xfrm>
            <a:off x="2699458" y="1322936"/>
            <a:ext cx="633215" cy="534428"/>
          </a:xfrm>
          <a:prstGeom prst="irregularSeal1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1834068" y="157020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438176" y="1571612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\begin{align*}&#10; l^+_i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1000108"/>
            <a:ext cx="214314" cy="293916"/>
          </a:xfrm>
          <a:prstGeom prst="rect">
            <a:avLst/>
          </a:prstGeom>
          <a:noFill/>
        </p:spPr>
      </p:pic>
      <p:pic>
        <p:nvPicPr>
          <p:cNvPr id="30723" name="Picture 3" descr="\begin{align*}&#10; l^-_i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785794"/>
            <a:ext cx="214314" cy="252134"/>
          </a:xfrm>
          <a:prstGeom prst="rect">
            <a:avLst/>
          </a:prstGeom>
          <a:noFill/>
        </p:spPr>
      </p:pic>
      <p:grpSp>
        <p:nvGrpSpPr>
          <p:cNvPr id="2" name="グループ化 58"/>
          <p:cNvGrpSpPr/>
          <p:nvPr/>
        </p:nvGrpSpPr>
        <p:grpSpPr>
          <a:xfrm>
            <a:off x="6417525" y="2071678"/>
            <a:ext cx="2726475" cy="2928959"/>
            <a:chOff x="3071802" y="3500437"/>
            <a:chExt cx="3014636" cy="3238521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71802" y="3786190"/>
              <a:ext cx="3014636" cy="272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0" name="直線コネクタ 59"/>
            <p:cNvCxnSpPr/>
            <p:nvPr/>
          </p:nvCxnSpPr>
          <p:spPr>
            <a:xfrm rot="5400000">
              <a:off x="4429521" y="6357561"/>
              <a:ext cx="285752" cy="7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3959879" y="3500437"/>
              <a:ext cx="1907482" cy="340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kumimoji="1" lang="en-US" altLang="ja-JP" sz="1400" kern="1200" dirty="0" err="1">
                  <a:solidFill>
                    <a:srgbClr val="006666">
                      <a:lumMod val="50000"/>
                    </a:srgbClr>
                  </a:solidFill>
                  <a:latin typeface="HGP行書体" pitchFamily="66" charset="-128"/>
                  <a:ea typeface="HGP行書体" pitchFamily="66" charset="-128"/>
                  <a:cs typeface="+mn-cs"/>
                </a:rPr>
                <a:t>ll</a:t>
              </a:r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 mass distribution</a:t>
              </a:r>
              <a:endParaRPr kumimoji="1" lang="ja-JP" altLang="en-US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endParaRPr>
            </a:p>
          </p:txBody>
        </p:sp>
        <p:pic>
          <p:nvPicPr>
            <p:cNvPr id="33800" name="Picture 8" descr="\begin{align*}&#10;  m_{ll}^{\rm max}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29124" y="6500834"/>
              <a:ext cx="571498" cy="238124"/>
            </a:xfrm>
            <a:prstGeom prst="rect">
              <a:avLst/>
            </a:prstGeom>
            <a:noFill/>
          </p:spPr>
        </p:pic>
      </p:grpSp>
      <p:pic>
        <p:nvPicPr>
          <p:cNvPr id="16385" name="Picture 1" descr="\begin{align*}&#10;  m_{\chi^0_2}-m_{\chi^0_1}=56\,[GeV]&#10;\end{align*}&#10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05003" y="5118235"/>
            <a:ext cx="1867591" cy="239591"/>
          </a:xfrm>
          <a:prstGeom prst="rect">
            <a:avLst/>
          </a:prstGeom>
          <a:noFill/>
        </p:spPr>
      </p:pic>
      <p:sp>
        <p:nvSpPr>
          <p:cNvPr id="69" name="テキスト ボックス 68"/>
          <p:cNvSpPr txBox="1"/>
          <p:nvPr/>
        </p:nvSpPr>
        <p:spPr>
          <a:xfrm>
            <a:off x="7643834" y="714356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en-US" altLang="ja-JP" sz="1600" kern="1200" dirty="0">
                <a:solidFill>
                  <a:srgbClr val="FFFFFF"/>
                </a:solidFill>
                <a:latin typeface="Tahoma"/>
                <a:ea typeface="ＭＳ Ｐゴシック"/>
                <a:cs typeface="+mn-cs"/>
              </a:rPr>
              <a:t>(5%)</a:t>
            </a:r>
            <a:endParaRPr kumimoji="1" lang="ja-JP" altLang="en-US" sz="1600" kern="1200" dirty="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grpSp>
        <p:nvGrpSpPr>
          <p:cNvPr id="3" name="グループ化 61"/>
          <p:cNvGrpSpPr/>
          <p:nvPr/>
        </p:nvGrpSpPr>
        <p:grpSpPr>
          <a:xfrm>
            <a:off x="4523683" y="2049653"/>
            <a:ext cx="2620085" cy="3000250"/>
            <a:chOff x="441229" y="3351016"/>
            <a:chExt cx="2995616" cy="3430270"/>
          </a:xfrm>
        </p:grpSpPr>
        <p:grpSp>
          <p:nvGrpSpPr>
            <p:cNvPr id="17" name="グループ化 45"/>
            <p:cNvGrpSpPr/>
            <p:nvPr/>
          </p:nvGrpSpPr>
          <p:grpSpPr>
            <a:xfrm>
              <a:off x="441229" y="3351016"/>
              <a:ext cx="2995616" cy="3149818"/>
              <a:chOff x="441229" y="3351016"/>
              <a:chExt cx="2995616" cy="3149818"/>
            </a:xfrm>
          </p:grpSpPr>
          <p:pic>
            <p:nvPicPr>
              <p:cNvPr id="72" name="Picture 7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41229" y="3658236"/>
                <a:ext cx="2995616" cy="2842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3" name="テキスト ボックス 72"/>
              <p:cNvSpPr txBox="1"/>
              <p:nvPr/>
            </p:nvSpPr>
            <p:spPr>
              <a:xfrm>
                <a:off x="1394919" y="3351016"/>
                <a:ext cx="1847787" cy="351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kumimoji="1" lang="en-US" altLang="ja-JP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 mass</a:t>
                </a:r>
                <a:r>
                  <a:rPr kumimoji="1" lang="ja-JP" altLang="en-US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distribution</a:t>
                </a:r>
                <a:endParaRPr kumimoji="1" lang="ja-JP" altLang="en-US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endParaRPr>
              </a:p>
            </p:txBody>
          </p:sp>
          <p:pic>
            <p:nvPicPr>
              <p:cNvPr id="76" name="Picture 1" descr="\begin{align*}&#10;  \chi_2^0 + b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57224" y="3394627"/>
                <a:ext cx="622567" cy="263610"/>
              </a:xfrm>
              <a:prstGeom prst="rect">
                <a:avLst/>
              </a:prstGeom>
              <a:noFill/>
            </p:spPr>
          </p:pic>
        </p:grpSp>
        <p:sp>
          <p:nvSpPr>
            <p:cNvPr id="71" name="テキスト ボックス 70"/>
            <p:cNvSpPr txBox="1"/>
            <p:nvPr/>
          </p:nvSpPr>
          <p:spPr>
            <a:xfrm>
              <a:off x="1564360" y="6429396"/>
              <a:ext cx="749965" cy="351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[</a:t>
              </a:r>
              <a:r>
                <a:rPr kumimoji="1" lang="en-US" altLang="ja-JP" sz="1400" kern="1200" dirty="0" err="1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GeV</a:t>
              </a:r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]</a:t>
              </a:r>
              <a:endParaRPr kumimoji="1" lang="ja-JP" altLang="en-US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endParaRPr>
            </a:p>
          </p:txBody>
        </p:sp>
      </p:grpSp>
      <p:sp>
        <p:nvSpPr>
          <p:cNvPr id="85" name="テキスト ボックス 84"/>
          <p:cNvSpPr txBox="1"/>
          <p:nvPr/>
        </p:nvSpPr>
        <p:spPr>
          <a:xfrm>
            <a:off x="7210595" y="1873922"/>
            <a:ext cx="174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( 6×10</a:t>
            </a:r>
            <a:r>
              <a:rPr kumimoji="1" lang="en-US" altLang="ja-JP" sz="1400" kern="1200" baseline="300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5</a:t>
            </a:r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 SUSY event )</a:t>
            </a:r>
            <a:endParaRPr kumimoji="1" lang="ja-JP" altLang="en-US" sz="1400" kern="1200" dirty="0">
              <a:solidFill>
                <a:srgbClr val="006666">
                  <a:lumMod val="50000"/>
                </a:srgbClr>
              </a:solidFill>
              <a:latin typeface="Calibri" pitchFamily="34" charset="0"/>
              <a:ea typeface="ＭＳ Ｐゴシック"/>
              <a:cs typeface="+mn-cs"/>
            </a:endParaRPr>
          </a:p>
        </p:txBody>
      </p:sp>
      <p:pic>
        <p:nvPicPr>
          <p:cNvPr id="89" name="Picture 3" descr="\begin{align*}&#10;  m_{\tilde{b}_1}=364\,[\rm GeV]&#10;\end{align*}&#10;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42" y="5143513"/>
            <a:ext cx="1428760" cy="233267"/>
          </a:xfrm>
          <a:prstGeom prst="rect">
            <a:avLst/>
          </a:prstGeom>
          <a:noFill/>
        </p:spPr>
      </p:pic>
      <p:cxnSp>
        <p:nvCxnSpPr>
          <p:cNvPr id="91" name="直線コネクタ 90"/>
          <p:cNvCxnSpPr/>
          <p:nvPr/>
        </p:nvCxnSpPr>
        <p:spPr>
          <a:xfrm rot="5400000">
            <a:off x="5787240" y="4571214"/>
            <a:ext cx="285752" cy="15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グループ化 52"/>
          <p:cNvGrpSpPr/>
          <p:nvPr/>
        </p:nvGrpSpPr>
        <p:grpSpPr>
          <a:xfrm>
            <a:off x="2500298" y="2071678"/>
            <a:ext cx="2571768" cy="2728031"/>
            <a:chOff x="3857620" y="3357562"/>
            <a:chExt cx="2916325" cy="3093525"/>
          </a:xfrm>
        </p:grpSpPr>
        <p:pic>
          <p:nvPicPr>
            <p:cNvPr id="96" name="Picture 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857620" y="3658236"/>
              <a:ext cx="2916325" cy="279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7" name="テキスト ボックス 96"/>
            <p:cNvSpPr txBox="1"/>
            <p:nvPr/>
          </p:nvSpPr>
          <p:spPr>
            <a:xfrm>
              <a:off x="4748719" y="3357562"/>
              <a:ext cx="1883572" cy="34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  mass</a:t>
              </a:r>
              <a:r>
                <a:rPr kumimoji="1" lang="ja-JP" altLang="en-US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 </a:t>
              </a:r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distribution</a:t>
              </a:r>
              <a:endParaRPr kumimoji="1" lang="ja-JP" altLang="en-US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endParaRPr>
            </a:p>
          </p:txBody>
        </p:sp>
        <p:pic>
          <p:nvPicPr>
            <p:cNvPr id="98" name="Picture 2" descr="\begin{align*}&#10;  \tilde{b}_1 + b&#10;\end{align*}&#10;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357687" y="3393627"/>
              <a:ext cx="571503" cy="249687"/>
            </a:xfrm>
            <a:prstGeom prst="rect">
              <a:avLst/>
            </a:prstGeom>
            <a:noFill/>
          </p:spPr>
        </p:pic>
      </p:grpSp>
      <p:cxnSp>
        <p:nvCxnSpPr>
          <p:cNvPr id="99" name="直線コネクタ 98"/>
          <p:cNvCxnSpPr/>
          <p:nvPr/>
        </p:nvCxnSpPr>
        <p:spPr>
          <a:xfrm rot="5400000">
            <a:off x="3785388" y="4571214"/>
            <a:ext cx="285752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 descr="\begin{align*}&#10;  m_{\tilde{g}}=493\,[\rm GeV]&#10;\end{align*}&#10;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86116" y="5160351"/>
            <a:ext cx="1285884" cy="197475"/>
          </a:xfrm>
          <a:prstGeom prst="rect">
            <a:avLst/>
          </a:prstGeom>
          <a:noFill/>
        </p:spPr>
      </p:pic>
      <p:sp>
        <p:nvSpPr>
          <p:cNvPr id="51" name="タイトル 1"/>
          <p:cNvSpPr>
            <a:spLocks noGrp="1"/>
          </p:cNvSpPr>
          <p:nvPr>
            <p:ph type="title"/>
          </p:nvPr>
        </p:nvSpPr>
        <p:spPr>
          <a:xfrm>
            <a:off x="557242" y="-24"/>
            <a:ext cx="8229600" cy="868346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質量の測定</a:t>
            </a:r>
            <a:endParaRPr kumimoji="1" lang="ja-JP" altLang="en-US" sz="3600" b="1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-35787" y="409968"/>
            <a:ext cx="310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en-US" altLang="ja-JP" sz="2000" b="1" kern="1200" dirty="0" smtClean="0">
                <a:solidFill>
                  <a:srgbClr val="0000FF"/>
                </a:solidFill>
                <a:latin typeface="Calibri" pitchFamily="34" charset="0"/>
                <a:ea typeface="ＭＳ Ｐゴシック"/>
              </a:rPr>
              <a:t>Hemisphere  </a:t>
            </a:r>
            <a:r>
              <a:rPr kumimoji="1" lang="en-US" altLang="ja-JP" sz="2000" b="1" kern="1200" dirty="0">
                <a:solidFill>
                  <a:srgbClr val="0000FF"/>
                </a:solidFill>
                <a:latin typeface="Calibri" pitchFamily="34" charset="0"/>
                <a:ea typeface="ＭＳ Ｐゴシック"/>
              </a:rPr>
              <a:t>algorithm</a:t>
            </a:r>
            <a:endParaRPr kumimoji="1" lang="ja-JP" altLang="en-US" sz="2000" b="1" kern="1200" dirty="0">
              <a:solidFill>
                <a:srgbClr val="0000FF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-35787" y="214290"/>
            <a:ext cx="2588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[</a:t>
            </a:r>
            <a:r>
              <a:rPr kumimoji="1" lang="en-US" altLang="ja-JP" sz="1600" kern="1200" dirty="0" err="1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F.Moortgat</a:t>
            </a:r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, and </a:t>
            </a:r>
            <a:r>
              <a:rPr kumimoji="1" lang="en-US" altLang="ja-JP" sz="1600" kern="1200" dirty="0" err="1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L.Pape</a:t>
            </a:r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, ‘06]</a:t>
            </a:r>
            <a:endParaRPr kumimoji="1" lang="ja-JP" altLang="en-US" sz="1600" kern="1200" dirty="0">
              <a:solidFill>
                <a:srgbClr val="006666">
                  <a:lumMod val="50000"/>
                </a:srgbClr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00903" y="1350804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ja-JP" altLang="en-US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rPr>
              <a:t>・・・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545290" y="4780581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rPr>
              <a:t>[</a:t>
            </a:r>
            <a:r>
              <a:rPr kumimoji="1" lang="en-US" altLang="ja-JP" sz="1400" kern="1200" dirty="0" err="1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rPr>
              <a:t>GeV</a:t>
            </a:r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rPr>
              <a:t>]</a:t>
            </a:r>
            <a:endParaRPr kumimoji="1" lang="ja-JP" altLang="en-US" sz="1400" kern="1200" dirty="0">
              <a:solidFill>
                <a:srgbClr val="006666">
                  <a:lumMod val="50000"/>
                </a:srgbClr>
              </a:solidFill>
              <a:latin typeface="Tahoma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円/楕円 64"/>
          <p:cNvSpPr/>
          <p:nvPr/>
        </p:nvSpPr>
        <p:spPr>
          <a:xfrm rot="16200000">
            <a:off x="5479644" y="264675"/>
            <a:ext cx="500066" cy="1542303"/>
          </a:xfrm>
          <a:prstGeom prst="ellipse">
            <a:avLst/>
          </a:prstGeom>
          <a:solidFill>
            <a:srgbClr val="CC0099">
              <a:alpha val="20000"/>
            </a:srgbClr>
          </a:solidFill>
          <a:ln w="38100">
            <a:solidFill>
              <a:srgbClr val="CC00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004E4C"/>
              </a:solidFill>
              <a:latin typeface="Tahoma"/>
              <a:ea typeface="ＭＳ Ｐゴシック"/>
              <a:cs typeface="+mn-cs"/>
            </a:endParaRPr>
          </a:p>
        </p:txBody>
      </p:sp>
      <p:sp>
        <p:nvSpPr>
          <p:cNvPr id="57" name="フローチャート : 論理積ゲート 56"/>
          <p:cNvSpPr/>
          <p:nvPr/>
        </p:nvSpPr>
        <p:spPr>
          <a:xfrm>
            <a:off x="0" y="785794"/>
            <a:ext cx="1928794" cy="1214446"/>
          </a:xfrm>
          <a:prstGeom prst="flowChartDelay">
            <a:avLst/>
          </a:prstGeom>
          <a:solidFill>
            <a:srgbClr val="CCFF99">
              <a:alpha val="61961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pic>
        <p:nvPicPr>
          <p:cNvPr id="4" name="Picture 19" descr="\begin{align*}&#10;\tilde{g}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444" y="1435237"/>
            <a:ext cx="135085" cy="243153"/>
          </a:xfrm>
          <a:prstGeom prst="rect">
            <a:avLst/>
          </a:prstGeom>
          <a:noFill/>
        </p:spPr>
      </p:pic>
      <p:pic>
        <p:nvPicPr>
          <p:cNvPr id="5" name="Picture 23" descr="\begin{align*}&#10;\tilde{\chi}_2^0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8735" y="1462323"/>
            <a:ext cx="225136" cy="264536"/>
          </a:xfrm>
          <a:prstGeom prst="rect">
            <a:avLst/>
          </a:prstGeom>
          <a:noFill/>
        </p:spPr>
      </p:pic>
      <p:pic>
        <p:nvPicPr>
          <p:cNvPr id="6" name="Picture 24" descr="\begin{align*}&#10;\tilde{\chi}_1^0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5200" y="1458356"/>
            <a:ext cx="225136" cy="264536"/>
          </a:xfrm>
          <a:prstGeom prst="rect">
            <a:avLst/>
          </a:prstGeom>
          <a:noFill/>
        </p:spPr>
      </p:pic>
      <p:cxnSp>
        <p:nvCxnSpPr>
          <p:cNvPr id="7" name="直線矢印コネクタ 6"/>
          <p:cNvCxnSpPr/>
          <p:nvPr/>
        </p:nvCxnSpPr>
        <p:spPr>
          <a:xfrm>
            <a:off x="4535735" y="1561884"/>
            <a:ext cx="695563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4535735" y="1118634"/>
            <a:ext cx="569893" cy="31660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2" descr="\begin{align*}&#10;\tilde{b}_1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1621" y="1435236"/>
            <a:ext cx="168852" cy="253279"/>
          </a:xfrm>
          <a:prstGeom prst="rect">
            <a:avLst/>
          </a:prstGeom>
          <a:noFill/>
        </p:spPr>
      </p:pic>
      <p:cxnSp>
        <p:nvCxnSpPr>
          <p:cNvPr id="10" name="直線矢印コネクタ 9"/>
          <p:cNvCxnSpPr/>
          <p:nvPr/>
        </p:nvCxnSpPr>
        <p:spPr>
          <a:xfrm>
            <a:off x="5548878" y="156188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5548878" y="1118634"/>
            <a:ext cx="569893" cy="31660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625343" y="156188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6688664" y="1308598"/>
            <a:ext cx="569893" cy="126642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688664" y="1055312"/>
            <a:ext cx="443250" cy="37992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\begin{align*}&#10; b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4863" y="928670"/>
            <a:ext cx="101314" cy="195873"/>
          </a:xfrm>
          <a:prstGeom prst="rect">
            <a:avLst/>
          </a:prstGeom>
          <a:noFill/>
        </p:spPr>
      </p:pic>
      <p:pic>
        <p:nvPicPr>
          <p:cNvPr id="16" name="Picture 5" descr="\begin{align*}&#10; b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330" y="928670"/>
            <a:ext cx="101314" cy="195873"/>
          </a:xfrm>
          <a:prstGeom prst="rect">
            <a:avLst/>
          </a:prstGeom>
          <a:noFill/>
        </p:spPr>
      </p:pic>
      <p:pic>
        <p:nvPicPr>
          <p:cNvPr id="32" name="Picture 19" descr="\begin{align*}&#10;\tilde{g}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556" y="1435230"/>
            <a:ext cx="135085" cy="243153"/>
          </a:xfrm>
          <a:prstGeom prst="rect">
            <a:avLst/>
          </a:prstGeom>
          <a:noFill/>
        </p:spPr>
      </p:pic>
      <p:cxnSp>
        <p:nvCxnSpPr>
          <p:cNvPr id="40" name="直線矢印コネクタ 39"/>
          <p:cNvCxnSpPr/>
          <p:nvPr/>
        </p:nvCxnSpPr>
        <p:spPr>
          <a:xfrm>
            <a:off x="798416" y="1561885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200903" y="1350804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ja-JP" altLang="en-US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rPr>
              <a:t>・・・</a:t>
            </a:r>
          </a:p>
        </p:txBody>
      </p:sp>
      <p:sp>
        <p:nvSpPr>
          <p:cNvPr id="48" name="爆発 1 47"/>
          <p:cNvSpPr/>
          <p:nvPr/>
        </p:nvSpPr>
        <p:spPr>
          <a:xfrm>
            <a:off x="2699458" y="1322936"/>
            <a:ext cx="633215" cy="534428"/>
          </a:xfrm>
          <a:prstGeom prst="irregularSeal1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1834068" y="157020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438176" y="1571612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\begin{align*}&#10; l^+_i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1000108"/>
            <a:ext cx="214314" cy="293916"/>
          </a:xfrm>
          <a:prstGeom prst="rect">
            <a:avLst/>
          </a:prstGeom>
          <a:noFill/>
        </p:spPr>
      </p:pic>
      <p:pic>
        <p:nvPicPr>
          <p:cNvPr id="30723" name="Picture 3" descr="\begin{align*}&#10; l^-_i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785794"/>
            <a:ext cx="214314" cy="252134"/>
          </a:xfrm>
          <a:prstGeom prst="rect">
            <a:avLst/>
          </a:prstGeom>
          <a:noFill/>
        </p:spPr>
      </p:pic>
      <p:grpSp>
        <p:nvGrpSpPr>
          <p:cNvPr id="2" name="グループ化 58"/>
          <p:cNvGrpSpPr/>
          <p:nvPr/>
        </p:nvGrpSpPr>
        <p:grpSpPr>
          <a:xfrm>
            <a:off x="6417525" y="2071678"/>
            <a:ext cx="2726475" cy="2928959"/>
            <a:chOff x="3071802" y="3500437"/>
            <a:chExt cx="3014636" cy="3238521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71802" y="3786190"/>
              <a:ext cx="3014636" cy="272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0" name="直線コネクタ 59"/>
            <p:cNvCxnSpPr/>
            <p:nvPr/>
          </p:nvCxnSpPr>
          <p:spPr>
            <a:xfrm rot="5400000">
              <a:off x="4429521" y="6357561"/>
              <a:ext cx="285752" cy="7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3959879" y="3500437"/>
              <a:ext cx="1907483" cy="340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kumimoji="1" lang="en-US" altLang="ja-JP" sz="1400" kern="1200" dirty="0" err="1">
                  <a:solidFill>
                    <a:srgbClr val="006666">
                      <a:lumMod val="50000"/>
                    </a:srgbClr>
                  </a:solidFill>
                  <a:latin typeface="HGP行書体" pitchFamily="66" charset="-128"/>
                  <a:ea typeface="HGP行書体" pitchFamily="66" charset="-128"/>
                  <a:cs typeface="+mn-cs"/>
                </a:rPr>
                <a:t>ll</a:t>
              </a:r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 mass distribution</a:t>
              </a:r>
              <a:endParaRPr kumimoji="1" lang="ja-JP" altLang="en-US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endParaRPr>
            </a:p>
          </p:txBody>
        </p:sp>
        <p:pic>
          <p:nvPicPr>
            <p:cNvPr id="33800" name="Picture 8" descr="\begin{align*}&#10;  m_{ll}^{\rm max}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29124" y="6500834"/>
              <a:ext cx="571498" cy="238124"/>
            </a:xfrm>
            <a:prstGeom prst="rect">
              <a:avLst/>
            </a:prstGeom>
            <a:noFill/>
          </p:spPr>
        </p:pic>
      </p:grpSp>
      <p:pic>
        <p:nvPicPr>
          <p:cNvPr id="16385" name="Picture 1" descr="\begin{align*}&#10;  m_{\chi^0_2}-m_{\chi^0_1}=56\,[GeV]&#10;\end{align*}&#10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05003" y="5118235"/>
            <a:ext cx="1867591" cy="239591"/>
          </a:xfrm>
          <a:prstGeom prst="rect">
            <a:avLst/>
          </a:prstGeom>
          <a:noFill/>
        </p:spPr>
      </p:pic>
      <p:sp>
        <p:nvSpPr>
          <p:cNvPr id="69" name="テキスト ボックス 68"/>
          <p:cNvSpPr txBox="1"/>
          <p:nvPr/>
        </p:nvSpPr>
        <p:spPr>
          <a:xfrm>
            <a:off x="7643834" y="714356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en-US" altLang="ja-JP" sz="1600" kern="1200" dirty="0">
                <a:solidFill>
                  <a:srgbClr val="FFFFFF"/>
                </a:solidFill>
                <a:latin typeface="Tahoma"/>
                <a:ea typeface="ＭＳ Ｐゴシック"/>
                <a:cs typeface="+mn-cs"/>
              </a:rPr>
              <a:t>(5%)</a:t>
            </a:r>
            <a:endParaRPr kumimoji="1" lang="ja-JP" altLang="en-US" sz="1600" kern="1200" dirty="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grpSp>
        <p:nvGrpSpPr>
          <p:cNvPr id="3" name="グループ化 61"/>
          <p:cNvGrpSpPr/>
          <p:nvPr/>
        </p:nvGrpSpPr>
        <p:grpSpPr>
          <a:xfrm>
            <a:off x="4523683" y="2049653"/>
            <a:ext cx="2620085" cy="3000250"/>
            <a:chOff x="441229" y="3351016"/>
            <a:chExt cx="2995616" cy="3430270"/>
          </a:xfrm>
        </p:grpSpPr>
        <p:grpSp>
          <p:nvGrpSpPr>
            <p:cNvPr id="17" name="グループ化 45"/>
            <p:cNvGrpSpPr/>
            <p:nvPr/>
          </p:nvGrpSpPr>
          <p:grpSpPr>
            <a:xfrm>
              <a:off x="441229" y="3351016"/>
              <a:ext cx="2995616" cy="3149818"/>
              <a:chOff x="441229" y="3351016"/>
              <a:chExt cx="2995616" cy="3149818"/>
            </a:xfrm>
          </p:grpSpPr>
          <p:pic>
            <p:nvPicPr>
              <p:cNvPr id="72" name="Picture 7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41229" y="3658236"/>
                <a:ext cx="2995616" cy="2842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3" name="テキスト ボックス 72"/>
              <p:cNvSpPr txBox="1"/>
              <p:nvPr/>
            </p:nvSpPr>
            <p:spPr>
              <a:xfrm>
                <a:off x="1394919" y="3351016"/>
                <a:ext cx="1847787" cy="351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kumimoji="1" lang="en-US" altLang="ja-JP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 mass</a:t>
                </a:r>
                <a:r>
                  <a:rPr kumimoji="1" lang="ja-JP" altLang="en-US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distribution</a:t>
                </a:r>
                <a:endParaRPr kumimoji="1" lang="ja-JP" altLang="en-US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endParaRPr>
              </a:p>
            </p:txBody>
          </p:sp>
          <p:pic>
            <p:nvPicPr>
              <p:cNvPr id="76" name="Picture 1" descr="\begin{align*}&#10;  \chi_2^0 + b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57224" y="3394627"/>
                <a:ext cx="622567" cy="263610"/>
              </a:xfrm>
              <a:prstGeom prst="rect">
                <a:avLst/>
              </a:prstGeom>
              <a:noFill/>
            </p:spPr>
          </p:pic>
        </p:grpSp>
        <p:sp>
          <p:nvSpPr>
            <p:cNvPr id="71" name="テキスト ボックス 70"/>
            <p:cNvSpPr txBox="1"/>
            <p:nvPr/>
          </p:nvSpPr>
          <p:spPr>
            <a:xfrm>
              <a:off x="1564360" y="6429396"/>
              <a:ext cx="749965" cy="351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[</a:t>
              </a:r>
              <a:r>
                <a:rPr kumimoji="1" lang="en-US" altLang="ja-JP" sz="1400" kern="1200" dirty="0" err="1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GeV</a:t>
              </a:r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]</a:t>
              </a:r>
              <a:endParaRPr kumimoji="1" lang="ja-JP" altLang="en-US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endParaRPr>
            </a:p>
          </p:txBody>
        </p:sp>
      </p:grpSp>
      <p:sp>
        <p:nvSpPr>
          <p:cNvPr id="85" name="テキスト ボックス 84"/>
          <p:cNvSpPr txBox="1"/>
          <p:nvPr/>
        </p:nvSpPr>
        <p:spPr>
          <a:xfrm>
            <a:off x="7222650" y="1873922"/>
            <a:ext cx="173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( 6×10</a:t>
            </a:r>
            <a:r>
              <a:rPr kumimoji="1" lang="en-US" altLang="ja-JP" sz="1400" kern="1200" baseline="300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5</a:t>
            </a:r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 SUSY event )</a:t>
            </a:r>
            <a:endParaRPr kumimoji="1" lang="ja-JP" altLang="en-US" sz="1400" kern="1200" dirty="0">
              <a:solidFill>
                <a:srgbClr val="006666">
                  <a:lumMod val="50000"/>
                </a:srgbClr>
              </a:solidFill>
              <a:latin typeface="Calibri" pitchFamily="34" charset="0"/>
              <a:ea typeface="ＭＳ Ｐゴシック"/>
              <a:cs typeface="+mn-cs"/>
            </a:endParaRPr>
          </a:p>
        </p:txBody>
      </p:sp>
      <p:pic>
        <p:nvPicPr>
          <p:cNvPr id="89" name="Picture 3" descr="\begin{align*}&#10;  m_{\tilde{b}_1}=364\,[\rm GeV]&#10;\end{align*}&#10;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42" y="5143513"/>
            <a:ext cx="1428760" cy="233267"/>
          </a:xfrm>
          <a:prstGeom prst="rect">
            <a:avLst/>
          </a:prstGeom>
          <a:noFill/>
        </p:spPr>
      </p:pic>
      <p:cxnSp>
        <p:nvCxnSpPr>
          <p:cNvPr id="91" name="直線コネクタ 90"/>
          <p:cNvCxnSpPr/>
          <p:nvPr/>
        </p:nvCxnSpPr>
        <p:spPr>
          <a:xfrm rot="5400000">
            <a:off x="5787240" y="4571214"/>
            <a:ext cx="285752" cy="15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グループ化 62"/>
          <p:cNvGrpSpPr/>
          <p:nvPr/>
        </p:nvGrpSpPr>
        <p:grpSpPr>
          <a:xfrm>
            <a:off x="2500298" y="2071678"/>
            <a:ext cx="2571768" cy="3016680"/>
            <a:chOff x="3857620" y="3357562"/>
            <a:chExt cx="2916325" cy="3420846"/>
          </a:xfrm>
        </p:grpSpPr>
        <p:grpSp>
          <p:nvGrpSpPr>
            <p:cNvPr id="19" name="グループ化 52"/>
            <p:cNvGrpSpPr/>
            <p:nvPr/>
          </p:nvGrpSpPr>
          <p:grpSpPr>
            <a:xfrm>
              <a:off x="3857620" y="3357562"/>
              <a:ext cx="2916325" cy="3093525"/>
              <a:chOff x="3857620" y="3357562"/>
              <a:chExt cx="2916325" cy="3093525"/>
            </a:xfrm>
          </p:grpSpPr>
          <p:pic>
            <p:nvPicPr>
              <p:cNvPr id="96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857620" y="3658236"/>
                <a:ext cx="2916325" cy="2792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7" name="テキスト ボックス 96"/>
              <p:cNvSpPr txBox="1"/>
              <p:nvPr/>
            </p:nvSpPr>
            <p:spPr>
              <a:xfrm>
                <a:off x="4748719" y="3357562"/>
                <a:ext cx="1883572" cy="349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kumimoji="1" lang="en-US" altLang="ja-JP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  mass</a:t>
                </a:r>
                <a:r>
                  <a:rPr kumimoji="1" lang="ja-JP" altLang="en-US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distribution</a:t>
                </a:r>
                <a:endParaRPr kumimoji="1" lang="ja-JP" altLang="en-US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endParaRPr>
              </a:p>
            </p:txBody>
          </p:sp>
          <p:pic>
            <p:nvPicPr>
              <p:cNvPr id="98" name="Picture 2" descr="\begin{align*}&#10;  \tilde{b}_1 + b&#10;\end{align*}&#10;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357687" y="3393627"/>
                <a:ext cx="571503" cy="249687"/>
              </a:xfrm>
              <a:prstGeom prst="rect">
                <a:avLst/>
              </a:prstGeom>
              <a:noFill/>
            </p:spPr>
          </p:pic>
        </p:grpSp>
        <p:sp>
          <p:nvSpPr>
            <p:cNvPr id="95" name="テキスト ボックス 94"/>
            <p:cNvSpPr txBox="1"/>
            <p:nvPr/>
          </p:nvSpPr>
          <p:spPr>
            <a:xfrm>
              <a:off x="5042617" y="6429396"/>
              <a:ext cx="743831" cy="34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[</a:t>
              </a:r>
              <a:r>
                <a:rPr kumimoji="1" lang="en-US" altLang="ja-JP" sz="1400" kern="1200" dirty="0" err="1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GeV</a:t>
              </a:r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]</a:t>
              </a:r>
              <a:endParaRPr kumimoji="1" lang="ja-JP" altLang="en-US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endParaRPr>
            </a:p>
          </p:txBody>
        </p:sp>
      </p:grpSp>
      <p:cxnSp>
        <p:nvCxnSpPr>
          <p:cNvPr id="99" name="直線コネクタ 98"/>
          <p:cNvCxnSpPr/>
          <p:nvPr/>
        </p:nvCxnSpPr>
        <p:spPr>
          <a:xfrm rot="5400000">
            <a:off x="3785388" y="4571214"/>
            <a:ext cx="285752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 descr="\begin{align*}&#10;  m_{\tilde{g}}=493\,[\rm GeV]&#10;\end{align*}&#10;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86116" y="5160351"/>
            <a:ext cx="1285884" cy="197475"/>
          </a:xfrm>
          <a:prstGeom prst="rect">
            <a:avLst/>
          </a:prstGeom>
          <a:noFill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2849" y="2321054"/>
            <a:ext cx="2756077" cy="25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テキスト ボックス 62"/>
          <p:cNvSpPr txBox="1"/>
          <p:nvPr/>
        </p:nvSpPr>
        <p:spPr>
          <a:xfrm>
            <a:off x="642910" y="2071677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1400" kern="1200" dirty="0" err="1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rPr>
              <a:t>b+b</a:t>
            </a:r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rPr>
              <a:t> mass distribution</a:t>
            </a:r>
            <a:endParaRPr kumimoji="1" lang="ja-JP" altLang="en-US" sz="1400" kern="1200" dirty="0">
              <a:solidFill>
                <a:srgbClr val="006666">
                  <a:lumMod val="50000"/>
                </a:srgbClr>
              </a:solidFill>
              <a:latin typeface="Tahoma"/>
              <a:ea typeface="ＭＳ Ｐゴシック"/>
              <a:cs typeface="+mn-cs"/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 rot="5400000">
            <a:off x="1679555" y="4678371"/>
            <a:ext cx="214314" cy="1588"/>
          </a:xfrm>
          <a:prstGeom prst="line">
            <a:avLst/>
          </a:prstGeom>
          <a:ln w="762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" descr="\begin{align*}&#10;  m_{bb}^{\rm max}&#10;\end{align*}&#10;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628755" y="4786322"/>
            <a:ext cx="514353" cy="214314"/>
          </a:xfrm>
          <a:prstGeom prst="rect">
            <a:avLst/>
          </a:prstGeom>
          <a:noFill/>
        </p:spPr>
      </p:pic>
      <p:grpSp>
        <p:nvGrpSpPr>
          <p:cNvPr id="20" name="グループ化 76"/>
          <p:cNvGrpSpPr/>
          <p:nvPr/>
        </p:nvGrpSpPr>
        <p:grpSpPr>
          <a:xfrm>
            <a:off x="357158" y="5072074"/>
            <a:ext cx="2458157" cy="923282"/>
            <a:chOff x="4798394" y="3399197"/>
            <a:chExt cx="3734683" cy="1402745"/>
          </a:xfrm>
        </p:grpSpPr>
        <p:pic>
          <p:nvPicPr>
            <p:cNvPr id="79" name="Picture 8" descr="\begin{align*}&#10;  m_{bb}^{\rm max} = m_{\tilde{g}}\sqrt{\bigl(1-\frac{m^2_{\tilde{b}_1}}{m^2_{\tilde{g}}}\bigr)\bigl(1-\frac{m^2_{\tilde{\chi^0_2}}}{m^2_{\tilde{b}_1}}\bigr)}&#10;\end{align*}&#10;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798394" y="3399197"/>
              <a:ext cx="3734683" cy="894502"/>
            </a:xfrm>
            <a:prstGeom prst="rect">
              <a:avLst/>
            </a:prstGeom>
            <a:noFill/>
          </p:spPr>
        </p:pic>
        <p:pic>
          <p:nvPicPr>
            <p:cNvPr id="80" name="Picture 9" descr="\begin{align*}&#10;  =312 \,[\rm GeV]&#10;\end{align*}&#10;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466926" y="4558248"/>
              <a:ext cx="1215512" cy="243694"/>
            </a:xfrm>
            <a:prstGeom prst="rect">
              <a:avLst/>
            </a:prstGeom>
            <a:noFill/>
          </p:spPr>
        </p:pic>
      </p:grpSp>
      <p:sp>
        <p:nvSpPr>
          <p:cNvPr id="61" name="タイトル 1"/>
          <p:cNvSpPr>
            <a:spLocks noGrp="1"/>
          </p:cNvSpPr>
          <p:nvPr>
            <p:ph type="title"/>
          </p:nvPr>
        </p:nvSpPr>
        <p:spPr>
          <a:xfrm>
            <a:off x="557242" y="-24"/>
            <a:ext cx="8229600" cy="868346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質量の測定</a:t>
            </a:r>
            <a:endParaRPr kumimoji="1" lang="ja-JP" altLang="en-US" sz="3600" b="1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-35787" y="409968"/>
            <a:ext cx="310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en-US" altLang="ja-JP" sz="2000" b="1" kern="1200" dirty="0" smtClean="0">
                <a:solidFill>
                  <a:srgbClr val="0000FF"/>
                </a:solidFill>
                <a:latin typeface="Calibri" pitchFamily="34" charset="0"/>
                <a:ea typeface="ＭＳ Ｐゴシック"/>
              </a:rPr>
              <a:t>Hemisphere  </a:t>
            </a:r>
            <a:r>
              <a:rPr kumimoji="1" lang="en-US" altLang="ja-JP" sz="2000" b="1" kern="1200" dirty="0">
                <a:solidFill>
                  <a:srgbClr val="0000FF"/>
                </a:solidFill>
                <a:latin typeface="Calibri" pitchFamily="34" charset="0"/>
                <a:ea typeface="ＭＳ Ｐゴシック"/>
              </a:rPr>
              <a:t>algorithm</a:t>
            </a:r>
            <a:endParaRPr kumimoji="1" lang="ja-JP" altLang="en-US" sz="2000" b="1" kern="1200" dirty="0">
              <a:solidFill>
                <a:srgbClr val="0000FF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-35787" y="214290"/>
            <a:ext cx="2588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[</a:t>
            </a:r>
            <a:r>
              <a:rPr kumimoji="1" lang="en-US" altLang="ja-JP" sz="1600" kern="1200" dirty="0" err="1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F.Moortgat</a:t>
            </a:r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, and </a:t>
            </a:r>
            <a:r>
              <a:rPr kumimoji="1" lang="en-US" altLang="ja-JP" sz="1600" kern="1200" dirty="0" err="1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L.Pape</a:t>
            </a:r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, ‘06]</a:t>
            </a:r>
            <a:endParaRPr kumimoji="1" lang="ja-JP" altLang="en-US" sz="1600" kern="1200" dirty="0">
              <a:solidFill>
                <a:srgbClr val="006666">
                  <a:lumMod val="50000"/>
                </a:srgbClr>
              </a:solidFill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円/楕円 64"/>
          <p:cNvSpPr/>
          <p:nvPr/>
        </p:nvSpPr>
        <p:spPr>
          <a:xfrm rot="16200000">
            <a:off x="5479644" y="264675"/>
            <a:ext cx="500066" cy="1542303"/>
          </a:xfrm>
          <a:prstGeom prst="ellipse">
            <a:avLst/>
          </a:prstGeom>
          <a:solidFill>
            <a:srgbClr val="CC0099">
              <a:alpha val="20000"/>
            </a:srgbClr>
          </a:solidFill>
          <a:ln w="38100">
            <a:solidFill>
              <a:srgbClr val="CC00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004E4C"/>
              </a:solidFill>
              <a:latin typeface="Tahoma"/>
              <a:ea typeface="ＭＳ Ｐゴシック"/>
              <a:cs typeface="+mn-cs"/>
            </a:endParaRPr>
          </a:p>
        </p:txBody>
      </p:sp>
      <p:sp>
        <p:nvSpPr>
          <p:cNvPr id="57" name="フローチャート : 論理積ゲート 56"/>
          <p:cNvSpPr/>
          <p:nvPr/>
        </p:nvSpPr>
        <p:spPr>
          <a:xfrm>
            <a:off x="0" y="785794"/>
            <a:ext cx="1928794" cy="1214446"/>
          </a:xfrm>
          <a:prstGeom prst="flowChartDelay">
            <a:avLst/>
          </a:prstGeom>
          <a:solidFill>
            <a:srgbClr val="CCFF99">
              <a:alpha val="61961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pic>
        <p:nvPicPr>
          <p:cNvPr id="4" name="Picture 19" descr="\begin{align*}&#10;\tilde{g}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444" y="1435237"/>
            <a:ext cx="135085" cy="243153"/>
          </a:xfrm>
          <a:prstGeom prst="rect">
            <a:avLst/>
          </a:prstGeom>
          <a:noFill/>
        </p:spPr>
      </p:pic>
      <p:pic>
        <p:nvPicPr>
          <p:cNvPr id="5" name="Picture 23" descr="\begin{align*}&#10;\tilde{\chi}_2^0&#10;\end{align*}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8735" y="1462323"/>
            <a:ext cx="225136" cy="264536"/>
          </a:xfrm>
          <a:prstGeom prst="rect">
            <a:avLst/>
          </a:prstGeom>
          <a:noFill/>
        </p:spPr>
      </p:pic>
      <p:pic>
        <p:nvPicPr>
          <p:cNvPr id="6" name="Picture 24" descr="\begin{align*}&#10;\tilde{\chi}_1^0&#10;\end{align*}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5200" y="1458356"/>
            <a:ext cx="225136" cy="264536"/>
          </a:xfrm>
          <a:prstGeom prst="rect">
            <a:avLst/>
          </a:prstGeom>
          <a:noFill/>
        </p:spPr>
      </p:pic>
      <p:cxnSp>
        <p:nvCxnSpPr>
          <p:cNvPr id="7" name="直線矢印コネクタ 6"/>
          <p:cNvCxnSpPr/>
          <p:nvPr/>
        </p:nvCxnSpPr>
        <p:spPr>
          <a:xfrm>
            <a:off x="4535735" y="1561884"/>
            <a:ext cx="695563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4535735" y="1118634"/>
            <a:ext cx="569893" cy="31660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2" descr="\begin{align*}&#10;\tilde{b}_1&#10;\end{align*}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1621" y="1435236"/>
            <a:ext cx="168852" cy="253279"/>
          </a:xfrm>
          <a:prstGeom prst="rect">
            <a:avLst/>
          </a:prstGeom>
          <a:noFill/>
        </p:spPr>
      </p:pic>
      <p:cxnSp>
        <p:nvCxnSpPr>
          <p:cNvPr id="10" name="直線矢印コネクタ 9"/>
          <p:cNvCxnSpPr/>
          <p:nvPr/>
        </p:nvCxnSpPr>
        <p:spPr>
          <a:xfrm>
            <a:off x="5548878" y="156188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5548878" y="1118634"/>
            <a:ext cx="569893" cy="31660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625343" y="156188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6688664" y="1308598"/>
            <a:ext cx="569893" cy="126642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688664" y="1055312"/>
            <a:ext cx="443250" cy="37992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\begin{align*}&#10; b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4863" y="928670"/>
            <a:ext cx="101314" cy="195873"/>
          </a:xfrm>
          <a:prstGeom prst="rect">
            <a:avLst/>
          </a:prstGeom>
          <a:noFill/>
        </p:spPr>
      </p:pic>
      <p:pic>
        <p:nvPicPr>
          <p:cNvPr id="16" name="Picture 5" descr="\begin{align*}&#10; b&#10;\end{align*}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330" y="928670"/>
            <a:ext cx="101314" cy="195873"/>
          </a:xfrm>
          <a:prstGeom prst="rect">
            <a:avLst/>
          </a:prstGeom>
          <a:noFill/>
        </p:spPr>
      </p:pic>
      <p:pic>
        <p:nvPicPr>
          <p:cNvPr id="32" name="Picture 19" descr="\begin{align*}&#10;\tilde{g}&#10;\end{align*}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556" y="1435230"/>
            <a:ext cx="135085" cy="243153"/>
          </a:xfrm>
          <a:prstGeom prst="rect">
            <a:avLst/>
          </a:prstGeom>
          <a:noFill/>
        </p:spPr>
      </p:pic>
      <p:cxnSp>
        <p:nvCxnSpPr>
          <p:cNvPr id="40" name="直線矢印コネクタ 39"/>
          <p:cNvCxnSpPr/>
          <p:nvPr/>
        </p:nvCxnSpPr>
        <p:spPr>
          <a:xfrm>
            <a:off x="798416" y="1561885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200903" y="1350804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ja-JP" altLang="en-US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rPr>
              <a:t>・・・</a:t>
            </a:r>
          </a:p>
        </p:txBody>
      </p:sp>
      <p:sp>
        <p:nvSpPr>
          <p:cNvPr id="48" name="爆発 1 47"/>
          <p:cNvSpPr/>
          <p:nvPr/>
        </p:nvSpPr>
        <p:spPr>
          <a:xfrm>
            <a:off x="2699458" y="1322936"/>
            <a:ext cx="633215" cy="534428"/>
          </a:xfrm>
          <a:prstGeom prst="irregularSeal1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1834068" y="1570204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438176" y="1571612"/>
            <a:ext cx="696536" cy="1408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\begin{align*}&#10; l^+_i&#10;\end{align*}&#10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1000108"/>
            <a:ext cx="214314" cy="293916"/>
          </a:xfrm>
          <a:prstGeom prst="rect">
            <a:avLst/>
          </a:prstGeom>
          <a:noFill/>
        </p:spPr>
      </p:pic>
      <p:pic>
        <p:nvPicPr>
          <p:cNvPr id="30723" name="Picture 3" descr="\begin{align*}&#10; l^-_i&#10;\end{align*}&#10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785794"/>
            <a:ext cx="214314" cy="252134"/>
          </a:xfrm>
          <a:prstGeom prst="rect">
            <a:avLst/>
          </a:prstGeom>
          <a:noFill/>
        </p:spPr>
      </p:pic>
      <p:grpSp>
        <p:nvGrpSpPr>
          <p:cNvPr id="2" name="グループ化 58"/>
          <p:cNvGrpSpPr/>
          <p:nvPr/>
        </p:nvGrpSpPr>
        <p:grpSpPr>
          <a:xfrm>
            <a:off x="6417525" y="2071678"/>
            <a:ext cx="2726475" cy="2928959"/>
            <a:chOff x="3071802" y="3500437"/>
            <a:chExt cx="3014636" cy="3238521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71802" y="3786190"/>
              <a:ext cx="3014636" cy="272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0" name="直線コネクタ 59"/>
            <p:cNvCxnSpPr/>
            <p:nvPr/>
          </p:nvCxnSpPr>
          <p:spPr>
            <a:xfrm rot="5400000">
              <a:off x="4429521" y="6357561"/>
              <a:ext cx="285752" cy="7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3959879" y="3500437"/>
              <a:ext cx="1907483" cy="340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kumimoji="1" lang="en-US" altLang="ja-JP" sz="1400" kern="1200" dirty="0" err="1">
                  <a:solidFill>
                    <a:srgbClr val="006666">
                      <a:lumMod val="50000"/>
                    </a:srgbClr>
                  </a:solidFill>
                  <a:latin typeface="HGP行書体" pitchFamily="66" charset="-128"/>
                  <a:ea typeface="HGP行書体" pitchFamily="66" charset="-128"/>
                  <a:cs typeface="+mn-cs"/>
                </a:rPr>
                <a:t>ll</a:t>
              </a:r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 mass distribution</a:t>
              </a:r>
              <a:endParaRPr kumimoji="1" lang="ja-JP" altLang="en-US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endParaRPr>
            </a:p>
          </p:txBody>
        </p:sp>
        <p:pic>
          <p:nvPicPr>
            <p:cNvPr id="33800" name="Picture 8" descr="\begin{align*}&#10;  m_{ll}^{\rm max}&#10;\end{align*}&#10;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29124" y="6500834"/>
              <a:ext cx="571498" cy="238124"/>
            </a:xfrm>
            <a:prstGeom prst="rect">
              <a:avLst/>
            </a:prstGeom>
            <a:noFill/>
          </p:spPr>
        </p:pic>
      </p:grpSp>
      <p:pic>
        <p:nvPicPr>
          <p:cNvPr id="16385" name="Picture 1" descr="\begin{align*}&#10;  m_{\chi^0_2}-m_{\chi^0_1}=56\,[GeV]&#10;\end{align*}&#10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05003" y="5118235"/>
            <a:ext cx="1867591" cy="239591"/>
          </a:xfrm>
          <a:prstGeom prst="rect">
            <a:avLst/>
          </a:prstGeom>
          <a:noFill/>
        </p:spPr>
      </p:pic>
      <p:sp>
        <p:nvSpPr>
          <p:cNvPr id="69" name="テキスト ボックス 68"/>
          <p:cNvSpPr txBox="1"/>
          <p:nvPr/>
        </p:nvSpPr>
        <p:spPr>
          <a:xfrm>
            <a:off x="7643834" y="714356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en-US" altLang="ja-JP" sz="1600" kern="1200" dirty="0">
                <a:solidFill>
                  <a:srgbClr val="FFFFFF"/>
                </a:solidFill>
                <a:latin typeface="Tahoma"/>
                <a:ea typeface="ＭＳ Ｐゴシック"/>
                <a:cs typeface="+mn-cs"/>
              </a:rPr>
              <a:t>(5%)</a:t>
            </a:r>
            <a:endParaRPr kumimoji="1" lang="ja-JP" altLang="en-US" sz="1600" kern="1200" dirty="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grpSp>
        <p:nvGrpSpPr>
          <p:cNvPr id="3" name="グループ化 61"/>
          <p:cNvGrpSpPr/>
          <p:nvPr/>
        </p:nvGrpSpPr>
        <p:grpSpPr>
          <a:xfrm>
            <a:off x="4523683" y="2049653"/>
            <a:ext cx="2620085" cy="3000250"/>
            <a:chOff x="441229" y="3351016"/>
            <a:chExt cx="2995616" cy="3430270"/>
          </a:xfrm>
        </p:grpSpPr>
        <p:grpSp>
          <p:nvGrpSpPr>
            <p:cNvPr id="17" name="グループ化 45"/>
            <p:cNvGrpSpPr/>
            <p:nvPr/>
          </p:nvGrpSpPr>
          <p:grpSpPr>
            <a:xfrm>
              <a:off x="441229" y="3351016"/>
              <a:ext cx="2995616" cy="3149818"/>
              <a:chOff x="441229" y="3351016"/>
              <a:chExt cx="2995616" cy="3149818"/>
            </a:xfrm>
          </p:grpSpPr>
          <p:pic>
            <p:nvPicPr>
              <p:cNvPr id="72" name="Picture 7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41229" y="3658236"/>
                <a:ext cx="2995616" cy="2842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3" name="テキスト ボックス 72"/>
              <p:cNvSpPr txBox="1"/>
              <p:nvPr/>
            </p:nvSpPr>
            <p:spPr>
              <a:xfrm>
                <a:off x="1394919" y="3351016"/>
                <a:ext cx="1847787" cy="351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kumimoji="1" lang="en-US" altLang="ja-JP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 mass</a:t>
                </a:r>
                <a:r>
                  <a:rPr kumimoji="1" lang="ja-JP" altLang="en-US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distribution</a:t>
                </a:r>
                <a:endParaRPr kumimoji="1" lang="ja-JP" altLang="en-US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endParaRPr>
              </a:p>
            </p:txBody>
          </p:sp>
          <p:pic>
            <p:nvPicPr>
              <p:cNvPr id="76" name="Picture 1" descr="\begin{align*}&#10;  \chi_2^0 + b&#10;\end{align*}&#10;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57224" y="3394627"/>
                <a:ext cx="622567" cy="263610"/>
              </a:xfrm>
              <a:prstGeom prst="rect">
                <a:avLst/>
              </a:prstGeom>
              <a:noFill/>
            </p:spPr>
          </p:pic>
        </p:grpSp>
        <p:sp>
          <p:nvSpPr>
            <p:cNvPr id="71" name="テキスト ボックス 70"/>
            <p:cNvSpPr txBox="1"/>
            <p:nvPr/>
          </p:nvSpPr>
          <p:spPr>
            <a:xfrm>
              <a:off x="1564360" y="6429396"/>
              <a:ext cx="749965" cy="351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[</a:t>
              </a:r>
              <a:r>
                <a:rPr kumimoji="1" lang="en-US" altLang="ja-JP" sz="1400" kern="1200" dirty="0" err="1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GeV</a:t>
              </a:r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]</a:t>
              </a:r>
              <a:endParaRPr kumimoji="1" lang="ja-JP" altLang="en-US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endParaRPr>
            </a:p>
          </p:txBody>
        </p:sp>
      </p:grpSp>
      <p:sp>
        <p:nvSpPr>
          <p:cNvPr id="85" name="テキスト ボックス 84"/>
          <p:cNvSpPr txBox="1"/>
          <p:nvPr/>
        </p:nvSpPr>
        <p:spPr>
          <a:xfrm>
            <a:off x="7222650" y="1873922"/>
            <a:ext cx="173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( 6×10</a:t>
            </a:r>
            <a:r>
              <a:rPr kumimoji="1" lang="en-US" altLang="ja-JP" sz="1400" kern="1200" baseline="300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5</a:t>
            </a:r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  <a:cs typeface="+mn-cs"/>
              </a:rPr>
              <a:t> SUSY event )</a:t>
            </a:r>
            <a:endParaRPr kumimoji="1" lang="ja-JP" altLang="en-US" sz="1400" kern="1200" dirty="0">
              <a:solidFill>
                <a:srgbClr val="006666">
                  <a:lumMod val="50000"/>
                </a:srgbClr>
              </a:solidFill>
              <a:latin typeface="Calibri" pitchFamily="34" charset="0"/>
              <a:ea typeface="ＭＳ Ｐゴシック"/>
              <a:cs typeface="+mn-cs"/>
            </a:endParaRPr>
          </a:p>
        </p:txBody>
      </p:sp>
      <p:pic>
        <p:nvPicPr>
          <p:cNvPr id="89" name="Picture 3" descr="\begin{align*}&#10;  m_{\tilde{b}_1}=364\,[\rm GeV]&#10;\end{align*}&#10;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42" y="5143513"/>
            <a:ext cx="1428760" cy="233267"/>
          </a:xfrm>
          <a:prstGeom prst="rect">
            <a:avLst/>
          </a:prstGeom>
          <a:noFill/>
        </p:spPr>
      </p:pic>
      <p:cxnSp>
        <p:nvCxnSpPr>
          <p:cNvPr id="91" name="直線コネクタ 90"/>
          <p:cNvCxnSpPr/>
          <p:nvPr/>
        </p:nvCxnSpPr>
        <p:spPr>
          <a:xfrm rot="5400000">
            <a:off x="5787240" y="4571214"/>
            <a:ext cx="285752" cy="15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グループ化 62"/>
          <p:cNvGrpSpPr/>
          <p:nvPr/>
        </p:nvGrpSpPr>
        <p:grpSpPr>
          <a:xfrm>
            <a:off x="2500298" y="2071678"/>
            <a:ext cx="2571768" cy="3016680"/>
            <a:chOff x="3857620" y="3357562"/>
            <a:chExt cx="2916325" cy="3420846"/>
          </a:xfrm>
        </p:grpSpPr>
        <p:grpSp>
          <p:nvGrpSpPr>
            <p:cNvPr id="19" name="グループ化 52"/>
            <p:cNvGrpSpPr/>
            <p:nvPr/>
          </p:nvGrpSpPr>
          <p:grpSpPr>
            <a:xfrm>
              <a:off x="3857620" y="3357562"/>
              <a:ext cx="2916325" cy="3093525"/>
              <a:chOff x="3857620" y="3357562"/>
              <a:chExt cx="2916325" cy="3093525"/>
            </a:xfrm>
          </p:grpSpPr>
          <p:pic>
            <p:nvPicPr>
              <p:cNvPr id="96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857620" y="3658236"/>
                <a:ext cx="2916325" cy="2792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7" name="テキスト ボックス 96"/>
              <p:cNvSpPr txBox="1"/>
              <p:nvPr/>
            </p:nvSpPr>
            <p:spPr>
              <a:xfrm>
                <a:off x="4748719" y="3357562"/>
                <a:ext cx="1883572" cy="349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kumimoji="1" lang="en-US" altLang="ja-JP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  mass</a:t>
                </a:r>
                <a:r>
                  <a:rPr kumimoji="1" lang="ja-JP" altLang="en-US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400" kern="1200" dirty="0">
                    <a:solidFill>
                      <a:srgbClr val="006666">
                        <a:lumMod val="50000"/>
                      </a:srgbClr>
                    </a:solidFill>
                    <a:latin typeface="Tahoma"/>
                    <a:ea typeface="ＭＳ Ｐゴシック"/>
                    <a:cs typeface="+mn-cs"/>
                  </a:rPr>
                  <a:t>distribution</a:t>
                </a:r>
                <a:endParaRPr kumimoji="1" lang="ja-JP" altLang="en-US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endParaRPr>
              </a:p>
            </p:txBody>
          </p:sp>
          <p:pic>
            <p:nvPicPr>
              <p:cNvPr id="98" name="Picture 2" descr="\begin{align*}&#10;  \tilde{b}_1 + b&#10;\end{align*}&#10;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357687" y="3393627"/>
                <a:ext cx="571503" cy="249687"/>
              </a:xfrm>
              <a:prstGeom prst="rect">
                <a:avLst/>
              </a:prstGeom>
              <a:noFill/>
            </p:spPr>
          </p:pic>
        </p:grpSp>
        <p:sp>
          <p:nvSpPr>
            <p:cNvPr id="95" name="テキスト ボックス 94"/>
            <p:cNvSpPr txBox="1"/>
            <p:nvPr/>
          </p:nvSpPr>
          <p:spPr>
            <a:xfrm>
              <a:off x="5042617" y="6429396"/>
              <a:ext cx="743831" cy="34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[</a:t>
              </a:r>
              <a:r>
                <a:rPr kumimoji="1" lang="en-US" altLang="ja-JP" sz="1400" kern="1200" dirty="0" err="1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GeV</a:t>
              </a:r>
              <a:r>
                <a:rPr kumimoji="1" lang="en-US" altLang="ja-JP" sz="1400" kern="1200" dirty="0">
                  <a:solidFill>
                    <a:srgbClr val="006666">
                      <a:lumMod val="50000"/>
                    </a:srgbClr>
                  </a:solidFill>
                  <a:latin typeface="Tahoma"/>
                  <a:ea typeface="ＭＳ Ｐゴシック"/>
                  <a:cs typeface="+mn-cs"/>
                </a:rPr>
                <a:t>]</a:t>
              </a:r>
              <a:endParaRPr kumimoji="1" lang="ja-JP" altLang="en-US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endParaRPr>
            </a:p>
          </p:txBody>
        </p:sp>
      </p:grpSp>
      <p:cxnSp>
        <p:nvCxnSpPr>
          <p:cNvPr id="99" name="直線コネクタ 98"/>
          <p:cNvCxnSpPr/>
          <p:nvPr/>
        </p:nvCxnSpPr>
        <p:spPr>
          <a:xfrm rot="5400000">
            <a:off x="3785388" y="4571214"/>
            <a:ext cx="285752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 descr="\begin{align*}&#10;  m_{\tilde{g}}=493\,[\rm GeV]&#10;\end{align*}&#10;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86116" y="5160351"/>
            <a:ext cx="1285884" cy="197475"/>
          </a:xfrm>
          <a:prstGeom prst="rect">
            <a:avLst/>
          </a:prstGeom>
          <a:noFill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2849" y="2321054"/>
            <a:ext cx="2756077" cy="25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テキスト ボックス 62"/>
          <p:cNvSpPr txBox="1"/>
          <p:nvPr/>
        </p:nvSpPr>
        <p:spPr>
          <a:xfrm>
            <a:off x="642910" y="2071677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1400" kern="1200" dirty="0" err="1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rPr>
              <a:t>b+b</a:t>
            </a:r>
            <a:r>
              <a:rPr kumimoji="1" lang="en-US" altLang="ja-JP" sz="1400" kern="1200" dirty="0">
                <a:solidFill>
                  <a:srgbClr val="006666">
                    <a:lumMod val="50000"/>
                  </a:srgbClr>
                </a:solidFill>
                <a:latin typeface="Tahoma"/>
                <a:ea typeface="ＭＳ Ｐゴシック"/>
                <a:cs typeface="+mn-cs"/>
              </a:rPr>
              <a:t> mass distribution</a:t>
            </a:r>
            <a:endParaRPr kumimoji="1" lang="ja-JP" altLang="en-US" sz="1400" kern="1200" dirty="0">
              <a:solidFill>
                <a:srgbClr val="006666">
                  <a:lumMod val="50000"/>
                </a:srgbClr>
              </a:solidFill>
              <a:latin typeface="Tahoma"/>
              <a:ea typeface="ＭＳ Ｐゴシック"/>
              <a:cs typeface="+mn-cs"/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 rot="5400000">
            <a:off x="1679555" y="4678371"/>
            <a:ext cx="214314" cy="1588"/>
          </a:xfrm>
          <a:prstGeom prst="line">
            <a:avLst/>
          </a:prstGeom>
          <a:ln w="762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" descr="\begin{align*}&#10;  m_{bb}^{\rm max}&#10;\end{align*}&#10;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628755" y="4786322"/>
            <a:ext cx="514353" cy="214314"/>
          </a:xfrm>
          <a:prstGeom prst="rect">
            <a:avLst/>
          </a:prstGeom>
          <a:noFill/>
        </p:spPr>
      </p:pic>
      <p:grpSp>
        <p:nvGrpSpPr>
          <p:cNvPr id="20" name="グループ化 76"/>
          <p:cNvGrpSpPr/>
          <p:nvPr/>
        </p:nvGrpSpPr>
        <p:grpSpPr>
          <a:xfrm>
            <a:off x="357158" y="5072074"/>
            <a:ext cx="2458157" cy="923282"/>
            <a:chOff x="4798394" y="3399197"/>
            <a:chExt cx="3734683" cy="1402745"/>
          </a:xfrm>
        </p:grpSpPr>
        <p:pic>
          <p:nvPicPr>
            <p:cNvPr id="79" name="Picture 8" descr="\begin{align*}&#10;  m_{bb}^{\rm max} = m_{\tilde{g}}\sqrt{\bigl(1-\frac{m^2_{\tilde{b}_1}}{m^2_{\tilde{g}}}\bigr)\bigl(1-\frac{m^2_{\tilde{\chi^0_2}}}{m^2_{\tilde{b}_1}}\bigr)}&#10;\end{align*}&#10;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798394" y="3399197"/>
              <a:ext cx="3734683" cy="894502"/>
            </a:xfrm>
            <a:prstGeom prst="rect">
              <a:avLst/>
            </a:prstGeom>
            <a:noFill/>
          </p:spPr>
        </p:pic>
        <p:pic>
          <p:nvPicPr>
            <p:cNvPr id="80" name="Picture 9" descr="\begin{align*}&#10;  =312 \,[\rm GeV]&#10;\end{align*}&#10;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466926" y="4558248"/>
              <a:ext cx="1215512" cy="243694"/>
            </a:xfrm>
            <a:prstGeom prst="rect">
              <a:avLst/>
            </a:prstGeom>
            <a:noFill/>
          </p:spPr>
        </p:pic>
      </p:grpSp>
      <p:sp>
        <p:nvSpPr>
          <p:cNvPr id="59" name="角丸四角形 58"/>
          <p:cNvSpPr/>
          <p:nvPr/>
        </p:nvSpPr>
        <p:spPr>
          <a:xfrm>
            <a:off x="357158" y="5753417"/>
            <a:ext cx="8286808" cy="500066"/>
          </a:xfrm>
          <a:prstGeom prst="roundRect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srgbClr val="FFFFFF"/>
              </a:solidFill>
              <a:latin typeface="Tahoma"/>
              <a:ea typeface="ＭＳ Ｐゴシック"/>
              <a:cs typeface="+mn-cs"/>
            </a:endParaRPr>
          </a:p>
        </p:txBody>
      </p:sp>
      <p:pic>
        <p:nvPicPr>
          <p:cNvPr id="61" name="Picture 3" descr="\begin{align*}&#10;  m_{\tilde{b}_1}=364\,[\rm GeV]&#10;\end{align*}&#10;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71736" y="5890461"/>
            <a:ext cx="1771662" cy="291584"/>
          </a:xfrm>
          <a:prstGeom prst="rect">
            <a:avLst/>
          </a:prstGeom>
          <a:noFill/>
        </p:spPr>
      </p:pic>
      <p:pic>
        <p:nvPicPr>
          <p:cNvPr id="62" name="Picture 4" descr="\begin{align*}&#10;  m_{\tilde{g}}=493\,[\rm GeV]&#10;\end{align*}&#10;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472" y="5935201"/>
            <a:ext cx="1594496" cy="246844"/>
          </a:xfrm>
          <a:prstGeom prst="rect">
            <a:avLst/>
          </a:prstGeom>
          <a:noFill/>
        </p:spPr>
      </p:pic>
      <p:pic>
        <p:nvPicPr>
          <p:cNvPr id="64" name="Picture 9" descr="\begin{align*}&#10;  m_{\chi_2^0}=125 \, [{\rm GeV}]&#10;\end{align*}&#10;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711946" y="5899265"/>
            <a:ext cx="1717442" cy="282780"/>
          </a:xfrm>
          <a:prstGeom prst="rect">
            <a:avLst/>
          </a:prstGeom>
          <a:noFill/>
        </p:spPr>
      </p:pic>
      <p:pic>
        <p:nvPicPr>
          <p:cNvPr id="66" name="Picture 10" descr="\begin{align*}&#10;  m_{\chi_1^0}=69 \, [{\rm GeV}]&#10;\end{align*}&#10;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798097" y="5893189"/>
            <a:ext cx="1631555" cy="288856"/>
          </a:xfrm>
          <a:prstGeom prst="rect">
            <a:avLst/>
          </a:prstGeom>
          <a:noFill/>
        </p:spPr>
      </p:pic>
      <p:sp>
        <p:nvSpPr>
          <p:cNvPr id="67" name="テキスト ボックス 66"/>
          <p:cNvSpPr txBox="1"/>
          <p:nvPr/>
        </p:nvSpPr>
        <p:spPr>
          <a:xfrm>
            <a:off x="857224" y="6324921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main decay chain </a:t>
            </a:r>
            <a:r>
              <a:rPr kumimoji="1" lang="ja-JP" altLang="en-US" sz="2400" kern="12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の全ての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超対称粒子の質量を測れる！</a:t>
            </a:r>
            <a:endParaRPr kumimoji="1" lang="ja-JP" altLang="en-US" sz="2400" kern="12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7" name="タイトル 1"/>
          <p:cNvSpPr>
            <a:spLocks noGrp="1"/>
          </p:cNvSpPr>
          <p:nvPr>
            <p:ph type="title"/>
          </p:nvPr>
        </p:nvSpPr>
        <p:spPr>
          <a:xfrm>
            <a:off x="557242" y="-24"/>
            <a:ext cx="8229600" cy="868346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質量の測定</a:t>
            </a:r>
            <a:endParaRPr kumimoji="1" lang="ja-JP" altLang="en-US" sz="3600" b="1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-35787" y="409968"/>
            <a:ext cx="310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en-US" altLang="ja-JP" sz="2000" b="1" kern="1200" dirty="0" smtClean="0">
                <a:solidFill>
                  <a:srgbClr val="0000FF"/>
                </a:solidFill>
                <a:latin typeface="Calibri" pitchFamily="34" charset="0"/>
                <a:ea typeface="ＭＳ Ｐゴシック"/>
              </a:rPr>
              <a:t>Hemisphere  </a:t>
            </a:r>
            <a:r>
              <a:rPr kumimoji="1" lang="en-US" altLang="ja-JP" sz="2000" b="1" kern="1200" dirty="0">
                <a:solidFill>
                  <a:srgbClr val="0000FF"/>
                </a:solidFill>
                <a:latin typeface="Calibri" pitchFamily="34" charset="0"/>
                <a:ea typeface="ＭＳ Ｐゴシック"/>
              </a:rPr>
              <a:t>algorithm</a:t>
            </a:r>
            <a:endParaRPr kumimoji="1" lang="ja-JP" altLang="en-US" sz="2000" b="1" kern="1200" dirty="0">
              <a:solidFill>
                <a:srgbClr val="0000FF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-35787" y="214290"/>
            <a:ext cx="2588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[</a:t>
            </a:r>
            <a:r>
              <a:rPr kumimoji="1" lang="en-US" altLang="ja-JP" sz="1600" kern="1200" dirty="0" err="1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F.Moortgat</a:t>
            </a:r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, and </a:t>
            </a:r>
            <a:r>
              <a:rPr kumimoji="1" lang="en-US" altLang="ja-JP" sz="1600" kern="1200" dirty="0" err="1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L.Pape</a:t>
            </a:r>
            <a:r>
              <a:rPr kumimoji="1" lang="en-US" altLang="ja-JP" sz="1600" kern="1200" dirty="0">
                <a:solidFill>
                  <a:srgbClr val="006666">
                    <a:lumMod val="50000"/>
                  </a:srgbClr>
                </a:solidFill>
                <a:latin typeface="Calibri" pitchFamily="34" charset="0"/>
                <a:ea typeface="ＭＳ Ｐゴシック"/>
              </a:rPr>
              <a:t>, ‘06]</a:t>
            </a:r>
            <a:endParaRPr kumimoji="1" lang="ja-JP" altLang="en-US" sz="1600" kern="1200" dirty="0">
              <a:solidFill>
                <a:srgbClr val="006666">
                  <a:lumMod val="50000"/>
                </a:srgbClr>
              </a:solidFill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角丸四角形 48"/>
          <p:cNvSpPr/>
          <p:nvPr/>
        </p:nvSpPr>
        <p:spPr>
          <a:xfrm>
            <a:off x="214282" y="2357430"/>
            <a:ext cx="7929618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Introduction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4282" y="1071546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超対称</a:t>
            </a:r>
            <a:r>
              <a:rPr lang="ja-JP" altLang="en-US" sz="2400" b="1" dirty="0" smtClean="0"/>
              <a:t>模型の検証可能性：</a:t>
            </a:r>
            <a:endParaRPr kumimoji="1" lang="ja-JP" altLang="en-US" sz="2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4282" y="178592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①：</a:t>
            </a:r>
            <a:endParaRPr kumimoji="1" lang="ja-JP" altLang="en-US" sz="2800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928662" y="2480540"/>
            <a:ext cx="4359898" cy="461665"/>
            <a:chOff x="2143108" y="1928802"/>
            <a:chExt cx="4359898" cy="46166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3143240" y="1928802"/>
              <a:ext cx="33597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は</a:t>
              </a:r>
              <a:r>
                <a:rPr kumimoji="1" lang="en-US" altLang="ja-JP" sz="2400" dirty="0" smtClean="0"/>
                <a:t>weak scale</a:t>
              </a:r>
              <a:r>
                <a:rPr kumimoji="1" lang="ja-JP" altLang="en-US" sz="2400" dirty="0" smtClean="0"/>
                <a:t>付近に存在</a:t>
              </a:r>
              <a:endParaRPr kumimoji="1" lang="ja-JP" altLang="en-US" sz="2400" dirty="0"/>
            </a:p>
          </p:txBody>
        </p:sp>
        <p:pic>
          <p:nvPicPr>
            <p:cNvPr id="17411" name="Picture 3" descr="\begin{align*}&#10;  m_{\widetilde t}, m_{\widetilde g}&#10;\end{align*}&#10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2071678"/>
              <a:ext cx="1000132" cy="250033"/>
            </a:xfrm>
            <a:prstGeom prst="rect">
              <a:avLst/>
            </a:prstGeom>
            <a:noFill/>
          </p:spPr>
        </p:pic>
      </p:grpSp>
      <p:sp>
        <p:nvSpPr>
          <p:cNvPr id="26" name="テキスト ボックス 25"/>
          <p:cNvSpPr txBox="1"/>
          <p:nvPr/>
        </p:nvSpPr>
        <p:spPr>
          <a:xfrm>
            <a:off x="785786" y="185736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超対称粒子の直接生成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5286380" y="2513577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30100" y="2428868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LHC, ILC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b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8.875"/>
  <p:tag name="PICTUREFILESIZE" val="10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V_{tb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5.875"/>
  <p:tag name="PICTUREFILESIZE" val="12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V^*_{ts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5"/>
  <p:tag name="PICTUREFILESIZE" val="13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d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0.75"/>
  <p:tag name="PICTUREFILESIZE" val="10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s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7.875"/>
  <p:tag name="PICTUREFILESIZE" val="10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s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7.875"/>
  <p:tag name="PICTUREFILESIZE" val="10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phi,~\eta'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45.875"/>
  <p:tag name="PICTUREFILESIZE" val="14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{\bar {\rm B}}_{\rm d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4"/>
  <p:tag name="PICTUREFILESIZE" val="12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_{td}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BOXWIDTH" val="503"/>
  <p:tag name="BOXHEIGHT" val="347"/>
  <p:tag name="BOXFONT" val="10"/>
  <p:tag name="BOXWRAP" val="0"/>
  <p:tag name="ORIGWIDTH" val="27"/>
  <p:tag name="PICTUREFILESIZE" val="19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_{td}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BOXWIDTH" val="503"/>
  <p:tag name="BOXHEIGHT" val="347"/>
  <p:tag name="BOXFONT" val="10"/>
  <p:tag name="BOXWRAP" val="0"/>
  <p:tag name="ORIGWIDTH" val="27"/>
  <p:tag name="PICTUREFILESIZE" val="19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o K_{\rm s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51.875"/>
  <p:tag name="PICTUREFILESIZE" val="14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b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8.875"/>
  <p:tag name="PICTUREFILESIZE" val="10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b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8.875"/>
  <p:tag name="PICTUREFILESIZE" val="10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b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8.875"/>
  <p:tag name="PICTUREFILESIZE" val="105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{\rm B}_{\rm d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4"/>
  <p:tag name="PICTUREFILESIZE" val="11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d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0.75"/>
  <p:tag name="PICTUREFILESIZE" val="10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d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0.75"/>
  <p:tag name="PICTUREFILESIZE" val="10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^*_{tb}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BOXWIDTH" val="503"/>
  <p:tag name="BOXHEIGHT" val="347"/>
  <p:tag name="BOXFONT" val="10"/>
  <p:tag name="BOXWRAP" val="0"/>
  <p:tag name="ORIGWIDTH" val="26"/>
  <p:tag name="PICTUREFILESIZE" val="22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^*_{tb}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BOXWIDTH" val="503"/>
  <p:tag name="BOXHEIGHT" val="347"/>
  <p:tag name="BOXFONT" val="10"/>
  <p:tag name="BOXWRAP" val="0"/>
  <p:tag name="ORIGWIDTH" val="26"/>
  <p:tag name="PICTUREFILESIZE" val="227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s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7.875"/>
  <p:tag name="PICTUREFILESIZE" val="10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K^0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8.75"/>
  <p:tag name="PICTUREFILESIZE" val="12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V_{tb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5.875"/>
  <p:tag name="PICTUREFILESIZE" val="1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{\rm B}_{\rm d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4"/>
  <p:tag name="PICTUREFILESIZE" val="119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V^*_{ts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5"/>
  <p:tag name="PICTUREFILESIZE" val="13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d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0.75"/>
  <p:tag name="PICTUREFILESIZE" val="10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s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7.875"/>
  <p:tag name="PICTUREFILESIZE" val="105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s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7.875"/>
  <p:tag name="PICTUREFILESIZE" val="10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phi,~\eta'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45.875"/>
  <p:tag name="PICTUREFILESIZE" val="14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{\bar {\rm B}}_{\rm d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4"/>
  <p:tag name="PICTUREFILESIZE" val="12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_{td}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BOXWIDTH" val="503"/>
  <p:tag name="BOXHEIGHT" val="347"/>
  <p:tag name="BOXFONT" val="10"/>
  <p:tag name="BOXWRAP" val="0"/>
  <p:tag name="ORIGWIDTH" val="27"/>
  <p:tag name="PICTUREFILESIZE" val="19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_{td}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BOXWIDTH" val="503"/>
  <p:tag name="BOXHEIGHT" val="347"/>
  <p:tag name="BOXFONT" val="10"/>
  <p:tag name="BOXWRAP" val="0"/>
  <p:tag name="ORIGWIDTH" val="27"/>
  <p:tag name="PICTUREFILESIZE" val="19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%\color[named]{Green}&#10;{\rm Im}[(m^2_{\tilde{d}_L})_{32}]&#10;\end{eqnarray*}&#10;\end{document}&#10;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BOXWIDTH" val="362"/>
  <p:tag name="BOXHEIGHT" val="307"/>
  <p:tag name="BOXFONT" val="10"/>
  <p:tag name="BOXWRAP" val="0"/>
  <p:tag name="ORIGWIDTH" val="117.875"/>
  <p:tag name="PICTUREFILESIZE" val="25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%\color[named]{Green}&#10;{\rm Im}[(m^2_{\tilde{u}_L})_{32}]&#10;\end{eqnarray*}&#10;\end{document}&#10;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BOXWIDTH" val="362"/>
  <p:tag name="BOXHEIGHT" val="307"/>
  <p:tag name="BOXFONT" val="10"/>
  <p:tag name="BOXWRAP" val="0"/>
  <p:tag name="ORIGWIDTH" val="117.875"/>
  <p:tag name="PICTUREFILESIZE" val="25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d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0.75"/>
  <p:tag name="PICTUREFILESIZE" val="10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b_R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1.875"/>
  <p:tag name="PICTUREFILESIZE" val="1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s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0.875"/>
  <p:tag name="PICTUREFILESIZE" val="115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H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8"/>
  <p:tag name="PICTUREFILESIZE" val="107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W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1.875"/>
  <p:tag name="PICTUREFILESIZE" val="125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t}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9"/>
  <p:tag name="PICTUREFILESIZE" val="115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c}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9.875"/>
  <p:tag name="PICTUREFILESIZE" val="119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%\color[named]{Green}&#10;\mu \tan\beta&#10;\end{eqnarray*}&#10;\end{document}&#10;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BOXWIDTH" val="362"/>
  <p:tag name="BOXHEIGHT" val="307"/>
  <p:tag name="BOXFONT" val="10"/>
  <p:tag name="BOXWRAP" val="0"/>
  <p:tag name="ORIGWIDTH" val="64.75"/>
  <p:tag name="PICTUREFILESIZE" val="167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b_R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1.875"/>
  <p:tag name="PICTUREFILESIZE" val="12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g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0.75"/>
  <p:tag name="PICTUREFILESIZE" val="113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m_{\tilde{g}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7.875"/>
  <p:tag name="PICTUREFILESIZE" val="12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d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0.75"/>
  <p:tag name="PICTUREFILESIZE" val="10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s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0.875"/>
  <p:tag name="PICTUREFILESIZE" val="115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b}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0.875"/>
  <p:tag name="PICTUREFILESIZE" val="120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b}_R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2.75"/>
  <p:tag name="PICTUREFILESIZE" val="12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s}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0.875"/>
  <p:tag name="PICTUREFILESIZE" val="12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o K_{\rm s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51.875"/>
  <p:tag name="PICTUREFILESIZE" val="143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b_R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1.875"/>
  <p:tag name="PICTUREFILESIZE" val="12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g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0.75"/>
  <p:tag name="PICTUREFILESIZE" val="113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m_{\tilde{g}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7.875"/>
  <p:tag name="PICTUREFILESIZE" val="129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s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0.875"/>
  <p:tag name="PICTUREFILESIZE" val="11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b}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0.875"/>
  <p:tag name="PICTUREFILESIZE" val="12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^*_{tb}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BOXWIDTH" val="503"/>
  <p:tag name="BOXHEIGHT" val="347"/>
  <p:tag name="BOXFONT" val="10"/>
  <p:tag name="BOXWRAP" val="0"/>
  <p:tag name="ORIGWIDTH" val="26"/>
  <p:tag name="PICTUREFILESIZE" val="227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b}_R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2.75"/>
  <p:tag name="PICTUREFILESIZE" val="126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s}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0.875"/>
  <p:tag name="PICTUREFILESIZE" val="120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%\color[named]{Green}&#10;{\rm Im}[(m^2_{\tilde{d}_L})_{32}]&#10;\end{eqnarray*}&#10;\end{document}&#10;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BOXWIDTH" val="362"/>
  <p:tag name="BOXHEIGHT" val="307"/>
  <p:tag name="BOXFONT" val="10"/>
  <p:tag name="BOXWRAP" val="0"/>
  <p:tag name="ORIGWIDTH" val="117.875"/>
  <p:tag name="PICTUREFILESIZE" val="257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%\color[named]{Green}&#10;{\rm Im}[(m^2_{\tilde{u}_L})_{32}]&#10;\end{eqnarray*}&#10;\end{document}&#10;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BOXWIDTH" val="362"/>
  <p:tag name="BOXHEIGHT" val="307"/>
  <p:tag name="BOXFONT" val="10"/>
  <p:tag name="BOXWRAP" val="0"/>
  <p:tag name="ORIGWIDTH" val="117.875"/>
  <p:tag name="PICTUREFILESIZE" val="253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b_R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1.875"/>
  <p:tag name="PICTUREFILESIZE" val="12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s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0.875"/>
  <p:tag name="PICTUREFILESIZE" val="115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H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8"/>
  <p:tag name="PICTUREFILESIZE" val="10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W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1.875"/>
  <p:tag name="PICTUREFILESIZE" val="125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t}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9"/>
  <p:tag name="PICTUREFILESIZE" val="115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c}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9.875"/>
  <p:tag name="PICTUREFILESIZE" val="11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^*_{tb}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BOXWIDTH" val="503"/>
  <p:tag name="BOXHEIGHT" val="347"/>
  <p:tag name="BOXFONT" val="10"/>
  <p:tag name="BOXWRAP" val="0"/>
  <p:tag name="ORIGWIDTH" val="26"/>
  <p:tag name="PICTUREFILESIZE" val="227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b_R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1.875"/>
  <p:tag name="PICTUREFILESIZE" val="12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g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0.75"/>
  <p:tag name="PICTUREFILESIZE" val="113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m_{\tilde{g}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7.875"/>
  <p:tag name="PICTUREFILESIZE" val="129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s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0.875"/>
  <p:tag name="PICTUREFILESIZE" val="115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b}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0.875"/>
  <p:tag name="PICTUREFILESIZE" val="12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b}_R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2.75"/>
  <p:tag name="PICTUREFILESIZE" val="126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s}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0.875"/>
  <p:tag name="PICTUREFILESIZE" val="120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%\color[named]{Green}&#10;{\rm Im}[(m^2_{\tilde{d}_L})_{32}]&#10;\end{eqnarray*}&#10;\end{document}&#10;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BOXWIDTH" val="362"/>
  <p:tag name="BOXHEIGHT" val="307"/>
  <p:tag name="BOXFONT" val="10"/>
  <p:tag name="BOXWRAP" val="0"/>
  <p:tag name="ORIGWIDTH" val="117.875"/>
  <p:tag name="PICTUREFILESIZE" val="257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%\color[named]{Green}&#10;{\rm Im}[(m^2_{\tilde{u}_L})_{32}]&#10;\end{eqnarray*}&#10;\end{document}&#10;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BOXWIDTH" val="362"/>
  <p:tag name="BOXHEIGHT" val="307"/>
  <p:tag name="BOXFONT" val="10"/>
  <p:tag name="BOXWRAP" val="0"/>
  <p:tag name="ORIGWIDTH" val="117.875"/>
  <p:tag name="PICTUREFILESIZE" val="253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b_R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1.875"/>
  <p:tag name="PICTUREFILESIZE" val="1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s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7.875"/>
  <p:tag name="PICTUREFILESIZE" val="105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s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0.875"/>
  <p:tag name="PICTUREFILESIZE" val="115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H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8"/>
  <p:tag name="PICTUREFILESIZE" val="10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W}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1.875"/>
  <p:tag name="PICTUREFILESIZE" val="125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t}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9"/>
  <p:tag name="PICTUREFILESIZE" val="115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\tilde{c}_L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19.875"/>
  <p:tag name="PICTUREFILESIZE" val="11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latexsym,amsmath,color,graphicx}&#10;\begin{document}&#10;\begin{eqnarray*}&#10;K^0&#10;\end{eqnarray*}&#10;\end{document}"/>
  <p:tag name="EXTERNALNAME" val="TP_tmp"/>
  <p:tag name="BLEND" val="0"/>
  <p:tag name="TRANSPARENT" val="1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28.75"/>
  <p:tag name="PICTUREFILESIZE" val="127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4698</Words>
  <Application>Microsoft Office PowerPoint</Application>
  <PresentationFormat>画面に合わせる (4:3)</PresentationFormat>
  <Paragraphs>873</Paragraphs>
  <Slides>85</Slides>
  <Notes>33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85</vt:i4>
      </vt:variant>
    </vt:vector>
  </HeadingPairs>
  <TitlesOfParts>
    <vt:vector size="87" baseType="lpstr">
      <vt:lpstr>Office テーマ</vt:lpstr>
      <vt:lpstr>数式</vt:lpstr>
      <vt:lpstr>超対称性模型における フレーバーの破れと現象論</vt:lpstr>
      <vt:lpstr>Contents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SUSY Flavor &amp; CP 問題</vt:lpstr>
      <vt:lpstr>スライド 12</vt:lpstr>
      <vt:lpstr>Decoupling</vt:lpstr>
      <vt:lpstr>Universality</vt:lpstr>
      <vt:lpstr>Universality</vt:lpstr>
      <vt:lpstr>mSUGRA</vt:lpstr>
      <vt:lpstr>mSUGRA</vt:lpstr>
      <vt:lpstr>もう一つの可能性</vt:lpstr>
      <vt:lpstr>(m0 – m30) plane</vt:lpstr>
      <vt:lpstr>超対称粒子のフレーバーの構造</vt:lpstr>
      <vt:lpstr>Lepton Flavor Violation</vt:lpstr>
      <vt:lpstr>Lepton Flavor Violation</vt:lpstr>
      <vt:lpstr>Lepton Flavor Violation</vt:lpstr>
      <vt:lpstr>Lepton Flavor Violation</vt:lpstr>
      <vt:lpstr>Lepton Flavor Violation</vt:lpstr>
      <vt:lpstr>スライド 26</vt:lpstr>
      <vt:lpstr>スライド 27</vt:lpstr>
      <vt:lpstr>LHC signature</vt:lpstr>
      <vt:lpstr>Model Point &amp; Collider Signature</vt:lpstr>
      <vt:lpstr>Model Point &amp; Collider Signature</vt:lpstr>
      <vt:lpstr>Model Point &amp; Collider Signature</vt:lpstr>
      <vt:lpstr>The highest pT jet</vt:lpstr>
      <vt:lpstr>The highest pT jet</vt:lpstr>
      <vt:lpstr>The highest pT jet</vt:lpstr>
      <vt:lpstr>The highest pT jet</vt:lpstr>
      <vt:lpstr>The highest pT jet</vt:lpstr>
      <vt:lpstr>The highest pT jet</vt:lpstr>
      <vt:lpstr>m0 dependence </vt:lpstr>
      <vt:lpstr>スライド 39</vt:lpstr>
      <vt:lpstr>m0 dependence </vt:lpstr>
      <vt:lpstr>Number of b-jets</vt:lpstr>
      <vt:lpstr>Number of b-jets</vt:lpstr>
      <vt:lpstr>mSUGRAとの比較</vt:lpstr>
      <vt:lpstr>mSUGRAとの比較</vt:lpstr>
      <vt:lpstr>まとめ</vt:lpstr>
      <vt:lpstr>CP asymmetries of BφKs, η’Ks</vt:lpstr>
      <vt:lpstr>CP asymmetries of BφKs, η’Ks</vt:lpstr>
      <vt:lpstr>CP asymmetries of BφKs, η’Ks</vt:lpstr>
      <vt:lpstr>CP asymmetries of BφKs, η’Ks</vt:lpstr>
      <vt:lpstr>CP asymmetries of BφKs, η’Ks</vt:lpstr>
      <vt:lpstr>CP asymmetries of BφKs, η’Ks</vt:lpstr>
      <vt:lpstr>CP asymmetries of BφKs, η’Ks</vt:lpstr>
      <vt:lpstr>Gluino diagram と Chargino diagram</vt:lpstr>
      <vt:lpstr>スライド 54</vt:lpstr>
      <vt:lpstr>μ 依存性</vt:lpstr>
      <vt:lpstr>bsγ からの制限</vt:lpstr>
      <vt:lpstr>m1/2 依存性</vt:lpstr>
      <vt:lpstr>m1/2 依存性</vt:lpstr>
      <vt:lpstr>mSUGRA  vs  Modified Univ</vt:lpstr>
      <vt:lpstr>mSUGRA  vs  Modified Univ</vt:lpstr>
      <vt:lpstr>Really Non-universal ? </vt:lpstr>
      <vt:lpstr>Really Non-universal ? </vt:lpstr>
      <vt:lpstr>Really Non-universal ? </vt:lpstr>
      <vt:lpstr>Really Non-universal ? </vt:lpstr>
      <vt:lpstr>Large |A0|, m0 scenario</vt:lpstr>
      <vt:lpstr>Large |A0|, m0 scenario</vt:lpstr>
      <vt:lpstr>Difference </vt:lpstr>
      <vt:lpstr>Difference </vt:lpstr>
      <vt:lpstr>Difference </vt:lpstr>
      <vt:lpstr>Difference </vt:lpstr>
      <vt:lpstr>Z boson and # of jets</vt:lpstr>
      <vt:lpstr>Z boson and # of jets</vt:lpstr>
      <vt:lpstr>Z boson and # of jets</vt:lpstr>
      <vt:lpstr>Z boson and # of jets</vt:lpstr>
      <vt:lpstr>Z boson and # of jets</vt:lpstr>
      <vt:lpstr>Z boson and # of jets</vt:lpstr>
      <vt:lpstr>Inclusive mT2 analysis</vt:lpstr>
      <vt:lpstr>Inclusive mT2 analysis</vt:lpstr>
      <vt:lpstr>Sub-system mT2</vt:lpstr>
      <vt:lpstr>スライド 80</vt:lpstr>
      <vt:lpstr>質量の測定</vt:lpstr>
      <vt:lpstr>質量の測定</vt:lpstr>
      <vt:lpstr>質量の測定</vt:lpstr>
      <vt:lpstr>質量の測定</vt:lpstr>
      <vt:lpstr>質量の測定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超対称性模型における フレーバーの破れと現象論</dc:title>
  <dc:creator>sakurai</dc:creator>
  <cp:lastModifiedBy>sakurai</cp:lastModifiedBy>
  <cp:revision>5</cp:revision>
  <dcterms:created xsi:type="dcterms:W3CDTF">2009-03-25T15:54:33Z</dcterms:created>
  <dcterms:modified xsi:type="dcterms:W3CDTF">2009-03-26T00:41:54Z</dcterms:modified>
</cp:coreProperties>
</file>