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1382" r:id="rId2"/>
    <p:sldId id="1391" r:id="rId3"/>
    <p:sldId id="1371" r:id="rId4"/>
    <p:sldId id="1383" r:id="rId5"/>
    <p:sldId id="1395" r:id="rId6"/>
    <p:sldId id="1380" r:id="rId7"/>
    <p:sldId id="1429" r:id="rId8"/>
    <p:sldId id="1392" r:id="rId9"/>
    <p:sldId id="1303" r:id="rId10"/>
    <p:sldId id="1430" r:id="rId11"/>
    <p:sldId id="1431" r:id="rId12"/>
    <p:sldId id="1402" r:id="rId13"/>
    <p:sldId id="1401" r:id="rId14"/>
    <p:sldId id="1381" r:id="rId15"/>
    <p:sldId id="1438" r:id="rId16"/>
    <p:sldId id="1376" r:id="rId17"/>
    <p:sldId id="1408" r:id="rId18"/>
    <p:sldId id="1379" r:id="rId19"/>
    <p:sldId id="1407" r:id="rId20"/>
    <p:sldId id="1378" r:id="rId21"/>
    <p:sldId id="1409" r:id="rId22"/>
    <p:sldId id="1377" r:id="rId23"/>
    <p:sldId id="1421" r:id="rId24"/>
    <p:sldId id="1422" r:id="rId25"/>
    <p:sldId id="1423" r:id="rId26"/>
    <p:sldId id="1439" r:id="rId27"/>
    <p:sldId id="1432" r:id="rId28"/>
    <p:sldId id="1433" r:id="rId29"/>
    <p:sldId id="1435" r:id="rId30"/>
    <p:sldId id="1436" r:id="rId31"/>
    <p:sldId id="1437" r:id="rId32"/>
    <p:sldId id="1384" r:id="rId33"/>
    <p:sldId id="1416" r:id="rId34"/>
    <p:sldId id="1385" r:id="rId35"/>
    <p:sldId id="1387" r:id="rId36"/>
    <p:sldId id="1415" r:id="rId37"/>
    <p:sldId id="1388" r:id="rId38"/>
    <p:sldId id="1372" r:id="rId39"/>
    <p:sldId id="1410" r:id="rId40"/>
    <p:sldId id="1374" r:id="rId41"/>
    <p:sldId id="1411" r:id="rId42"/>
    <p:sldId id="1412" r:id="rId43"/>
    <p:sldId id="1375" r:id="rId44"/>
    <p:sldId id="1386" r:id="rId45"/>
    <p:sldId id="1389" r:id="rId46"/>
    <p:sldId id="1390" r:id="rId47"/>
    <p:sldId id="1428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66"/>
    <a:srgbClr val="FFFF00"/>
    <a:srgbClr val="99CC00"/>
    <a:srgbClr val="333399"/>
    <a:srgbClr val="FF9900"/>
    <a:srgbClr val="FF0000"/>
    <a:srgbClr val="FF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2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6E36AF49-607E-FA47-85DF-A95D5D0AE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9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6027290-FA69-DB45-938A-623110D6FDF6}" type="slidenum">
              <a:rPr lang="en-US" b="0"/>
              <a:pPr algn="r" eaLnBrk="1" hangingPunct="1"/>
              <a:t>9</a:t>
            </a:fld>
            <a:endParaRPr lang="en-US" b="0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60C6C6-FF10-CD44-9DE6-18DA146B3A0E}" type="slidenum">
              <a:rPr lang="en-US" b="0"/>
              <a:pPr eaLnBrk="1" hangingPunct="1"/>
              <a:t>10</a:t>
            </a:fld>
            <a:endParaRPr lang="en-US" b="0"/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2C1D03-69BC-3044-8B28-AF727DEF4946}" type="slidenum">
              <a:rPr lang="en-GB" b="0"/>
              <a:pPr eaLnBrk="1" hangingPunct="1"/>
              <a:t>11</a:t>
            </a:fld>
            <a:endParaRPr lang="en-GB" b="0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4A4A4-09F3-A241-A516-6823556A8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5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48241-861E-6D46-831B-AE8AFD99A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84DDD-88DD-F644-A78C-4D16E243F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285FB-C95E-2941-B302-66D19DF41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0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15788-93F8-4644-A464-8D5EC6A5B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9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C4F9A-A55F-AA46-9383-7DEC000EF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9658A-8099-0846-AF88-D3A786ACB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9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3CF01-C7BD-8E4F-B263-1C1905F01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5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FBC97-06BE-244F-B9ED-4808F4554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3DDE1-E223-1E44-9443-2CAFB866F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FC3EF-5D5B-994C-993B-8C5A22F5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1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2EE1F32C-CB24-8045-B52E-85D485738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9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igi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540"/>
            <a:ext cx="9144000" cy="5755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solidFill>
            <a:schemeClr val="tx1"/>
          </a:solidFill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Origin of Particles &amp; the Universe</a:t>
            </a:r>
            <a:endParaRPr lang="en-US" sz="4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8028384" y="5949280"/>
            <a:ext cx="1100088" cy="35979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None/>
            </a:pPr>
            <a:r>
              <a:rPr lang="en-US" sz="1600" b="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John Ellis</a:t>
            </a:r>
          </a:p>
        </p:txBody>
      </p:sp>
      <p:pic>
        <p:nvPicPr>
          <p:cNvPr id="5" name="Picture 9" descr="KC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97270"/>
            <a:ext cx="720080" cy="51610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M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266720"/>
            <a:ext cx="1099521" cy="10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1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1"/>
          <p:cNvSpPr txBox="1">
            <a:spLocks noChangeArrowheads="1"/>
          </p:cNvSpPr>
          <p:nvPr/>
        </p:nvSpPr>
        <p:spPr bwMode="auto">
          <a:xfrm>
            <a:off x="211138" y="1916113"/>
            <a:ext cx="8609012" cy="4832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-541338" y="3644900"/>
            <a:ext cx="914401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4643438" y="6257925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7307263" y="6330950"/>
            <a:ext cx="914400" cy="91440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25738" y="3233738"/>
            <a:ext cx="1558925" cy="10779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World</a:t>
            </a:r>
          </a:p>
          <a:p>
            <a:pPr algn="ctr" eaLnBrk="1" hangingPunct="1"/>
            <a:r>
              <a:rPr lang="en-US" sz="3200" b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average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5148263" y="3655491"/>
            <a:ext cx="295275" cy="709613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47111" name="TextBox 6"/>
          <p:cNvSpPr txBox="1">
            <a:spLocks noChangeArrowheads="1"/>
          </p:cNvSpPr>
          <p:nvPr/>
        </p:nvSpPr>
        <p:spPr bwMode="auto">
          <a:xfrm>
            <a:off x="1979613" y="2154238"/>
            <a:ext cx="6337300" cy="3538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</p:txBody>
      </p:sp>
      <p:cxnSp>
        <p:nvCxnSpPr>
          <p:cNvPr id="47112" name="Straight Connector 8"/>
          <p:cNvCxnSpPr>
            <a:cxnSpLocks noChangeShapeType="1"/>
          </p:cNvCxnSpPr>
          <p:nvPr/>
        </p:nvCxnSpPr>
        <p:spPr bwMode="auto">
          <a:xfrm flipV="1">
            <a:off x="1979613" y="3789363"/>
            <a:ext cx="6337300" cy="17494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1112838" y="1938338"/>
            <a:ext cx="722312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latin typeface="Times New Roman" charset="0"/>
                <a:cs typeface="Times New Roman" charset="0"/>
              </a:rPr>
              <a:t>178</a:t>
            </a:r>
          </a:p>
        </p:txBody>
      </p:sp>
      <p:sp>
        <p:nvSpPr>
          <p:cNvPr id="47114" name="TextBox 26"/>
          <p:cNvSpPr txBox="1">
            <a:spLocks noChangeArrowheads="1"/>
          </p:cNvSpPr>
          <p:nvPr/>
        </p:nvSpPr>
        <p:spPr bwMode="auto">
          <a:xfrm>
            <a:off x="250825" y="3162300"/>
            <a:ext cx="1662113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latin typeface="Times New Roman" charset="0"/>
                <a:cs typeface="Times New Roman" charset="0"/>
              </a:rPr>
              <a:t>Mass</a:t>
            </a:r>
          </a:p>
          <a:p>
            <a:pPr eaLnBrk="1" hangingPunct="1"/>
            <a:r>
              <a:rPr lang="en-US" sz="2800" b="0">
                <a:latin typeface="Times New Roman" charset="0"/>
                <a:cs typeface="Times New Roman" charset="0"/>
              </a:rPr>
              <a:t>of top 173</a:t>
            </a:r>
          </a:p>
          <a:p>
            <a:pPr eaLnBrk="1" hangingPunct="1"/>
            <a:r>
              <a:rPr lang="en-US" sz="2800" b="0">
                <a:latin typeface="Times New Roman" charset="0"/>
                <a:cs typeface="Times New Roman" charset="0"/>
              </a:rPr>
              <a:t>quark</a:t>
            </a:r>
          </a:p>
        </p:txBody>
      </p:sp>
      <p:sp>
        <p:nvSpPr>
          <p:cNvPr id="47115" name="TextBox 27"/>
          <p:cNvSpPr txBox="1">
            <a:spLocks noChangeArrowheads="1"/>
          </p:cNvSpPr>
          <p:nvPr/>
        </p:nvSpPr>
        <p:spPr bwMode="auto">
          <a:xfrm>
            <a:off x="1116013" y="5375275"/>
            <a:ext cx="72231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latin typeface="Times New Roman" charset="0"/>
                <a:cs typeface="Times New Roman" charset="0"/>
              </a:rPr>
              <a:t>168</a:t>
            </a:r>
          </a:p>
        </p:txBody>
      </p:sp>
      <p:sp>
        <p:nvSpPr>
          <p:cNvPr id="47116" name="TextBox 28"/>
          <p:cNvSpPr txBox="1">
            <a:spLocks noChangeArrowheads="1"/>
          </p:cNvSpPr>
          <p:nvPr/>
        </p:nvSpPr>
        <p:spPr bwMode="auto">
          <a:xfrm>
            <a:off x="1689100" y="5735638"/>
            <a:ext cx="722313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latin typeface="Times New Roman" charset="0"/>
                <a:cs typeface="Times New Roman" charset="0"/>
              </a:rPr>
              <a:t>120</a:t>
            </a:r>
          </a:p>
        </p:txBody>
      </p:sp>
      <p:sp>
        <p:nvSpPr>
          <p:cNvPr id="47117" name="TextBox 29"/>
          <p:cNvSpPr txBox="1">
            <a:spLocks noChangeArrowheads="1"/>
          </p:cNvSpPr>
          <p:nvPr/>
        </p:nvSpPr>
        <p:spPr bwMode="auto">
          <a:xfrm>
            <a:off x="3563938" y="5735638"/>
            <a:ext cx="3227387" cy="954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125</a:t>
            </a:r>
          </a:p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Mass of Higgs boson</a:t>
            </a:r>
          </a:p>
        </p:txBody>
      </p:sp>
      <p:sp>
        <p:nvSpPr>
          <p:cNvPr id="47118" name="TextBox 30"/>
          <p:cNvSpPr txBox="1">
            <a:spLocks noChangeArrowheads="1"/>
          </p:cNvSpPr>
          <p:nvPr/>
        </p:nvSpPr>
        <p:spPr bwMode="auto">
          <a:xfrm>
            <a:off x="7953375" y="5754688"/>
            <a:ext cx="722313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latin typeface="Times New Roman" charset="0"/>
                <a:cs typeface="Times New Roman" charset="0"/>
              </a:rPr>
              <a:t>130</a:t>
            </a:r>
          </a:p>
        </p:txBody>
      </p:sp>
      <p:sp>
        <p:nvSpPr>
          <p:cNvPr id="47119" name="TextBox 32"/>
          <p:cNvSpPr txBox="1">
            <a:spLocks noChangeArrowheads="1"/>
          </p:cNvSpPr>
          <p:nvPr/>
        </p:nvSpPr>
        <p:spPr bwMode="auto">
          <a:xfrm>
            <a:off x="6561138" y="4724400"/>
            <a:ext cx="1279525" cy="585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Stable</a:t>
            </a:r>
          </a:p>
        </p:txBody>
      </p:sp>
      <p:sp>
        <p:nvSpPr>
          <p:cNvPr id="47120" name="TextBox 33"/>
          <p:cNvSpPr txBox="1">
            <a:spLocks noChangeArrowheads="1"/>
          </p:cNvSpPr>
          <p:nvPr/>
        </p:nvSpPr>
        <p:spPr bwMode="auto">
          <a:xfrm>
            <a:off x="6261100" y="2565400"/>
            <a:ext cx="1735138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Unstable</a:t>
            </a:r>
          </a:p>
        </p:txBody>
      </p:sp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0"/>
            <a:ext cx="8891588" cy="1008063"/>
          </a:xfrm>
          <a:solidFill>
            <a:srgbClr val="B7DEE8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charset="0"/>
                <a:cs typeface="+mj-cs"/>
              </a:rPr>
              <a:t>Is “Empty Space” Unstable?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341438"/>
            <a:ext cx="8856663" cy="647700"/>
          </a:xfrm>
          <a:solidFill>
            <a:srgbClr val="BBE0E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Depends on masses of Higgs boson and top quark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latin typeface="Times New Roman" charset="0"/>
              <a:ea typeface="ＭＳ Ｐゴシック" charset="0"/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118225" y="3213100"/>
            <a:ext cx="2054225" cy="107632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Need new</a:t>
            </a:r>
          </a:p>
          <a:p>
            <a:pPr algn="ctr" eaLnBrk="1" hangingPunct="1"/>
            <a:r>
              <a:rPr lang="en-US" sz="3200" b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Physics?</a:t>
            </a:r>
          </a:p>
        </p:txBody>
      </p:sp>
    </p:spTree>
    <p:extLst>
      <p:ext uri="{BB962C8B-B14F-4D97-AF65-F5344CB8AC3E}">
        <p14:creationId xmlns:p14="http://schemas.microsoft.com/office/powerpoint/2010/main" val="414441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Tunnell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342312" cy="504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58200" cy="1081088"/>
          </a:xfrm>
          <a:solidFill>
            <a:srgbClr val="9ED3D7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Will the Universe Collapse?</a:t>
            </a:r>
          </a:p>
        </p:txBody>
      </p:sp>
      <p:sp>
        <p:nvSpPr>
          <p:cNvPr id="49155" name="Text Box 13"/>
          <p:cNvSpPr txBox="1">
            <a:spLocks noChangeArrowheads="1"/>
          </p:cNvSpPr>
          <p:nvPr/>
        </p:nvSpPr>
        <p:spPr bwMode="auto">
          <a:xfrm>
            <a:off x="3492500" y="4508500"/>
            <a:ext cx="381635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Tunnel through barrier</a:t>
            </a:r>
          </a:p>
          <a:p>
            <a:pPr algn="ctr" eaLnBrk="1" hangingPunct="1"/>
            <a:r>
              <a:rPr lang="en-US" sz="2800" b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in current Universe?</a:t>
            </a:r>
          </a:p>
        </p:txBody>
      </p:sp>
      <p:sp>
        <p:nvSpPr>
          <p:cNvPr id="49156" name="Text Box 13"/>
          <p:cNvSpPr txBox="1">
            <a:spLocks noChangeArrowheads="1"/>
          </p:cNvSpPr>
          <p:nvPr/>
        </p:nvSpPr>
        <p:spPr bwMode="auto">
          <a:xfrm>
            <a:off x="3724275" y="2257425"/>
            <a:ext cx="38163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Fluctuate over barrier?</a:t>
            </a:r>
          </a:p>
        </p:txBody>
      </p:sp>
      <p:sp>
        <p:nvSpPr>
          <p:cNvPr id="49157" name="Text Box 13"/>
          <p:cNvSpPr txBox="1">
            <a:spLocks noChangeArrowheads="1"/>
          </p:cNvSpPr>
          <p:nvPr/>
        </p:nvSpPr>
        <p:spPr bwMode="auto">
          <a:xfrm>
            <a:off x="1187450" y="2906713"/>
            <a:ext cx="273685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Fluctuate over barrier?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484438" y="1827213"/>
            <a:ext cx="381635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Fluctuate over barrier</a:t>
            </a:r>
          </a:p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in the early Universe?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01638" y="5281613"/>
            <a:ext cx="33067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Quantum fluctuations</a:t>
            </a:r>
            <a:endParaRPr lang="en-US" sz="2800" b="0" baseline="30000">
              <a:latin typeface="Times New Roman" charset="0"/>
              <a:cs typeface="Times New Roman" charset="0"/>
            </a:endParaRPr>
          </a:p>
        </p:txBody>
      </p:sp>
      <p:pic>
        <p:nvPicPr>
          <p:cNvPr id="25" name="Picture 24" descr="Higgsde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4868863"/>
            <a:ext cx="17700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25" descr="Higgsn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924175"/>
            <a:ext cx="18018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3389" name="Text Box 13"/>
          <p:cNvSpPr txBox="1">
            <a:spLocks noChangeArrowheads="1"/>
          </p:cNvSpPr>
          <p:nvPr/>
        </p:nvSpPr>
        <p:spPr bwMode="auto">
          <a:xfrm>
            <a:off x="4500563" y="6165850"/>
            <a:ext cx="2497137" cy="5222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The Big Crunch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779838" y="4508500"/>
            <a:ext cx="3024187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Tunnel through</a:t>
            </a:r>
          </a:p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barrier now?</a:t>
            </a:r>
          </a:p>
        </p:txBody>
      </p:sp>
      <p:sp>
        <p:nvSpPr>
          <p:cNvPr id="49164" name="Text Box 4"/>
          <p:cNvSpPr txBox="1">
            <a:spLocks noChangeArrowheads="1"/>
          </p:cNvSpPr>
          <p:nvPr/>
        </p:nvSpPr>
        <p:spPr bwMode="auto">
          <a:xfrm>
            <a:off x="593725" y="2833688"/>
            <a:ext cx="1890713" cy="5238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We are here</a:t>
            </a:r>
            <a:endParaRPr lang="en-US" sz="2800" b="0" baseline="3000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13383" name="Oval 7"/>
          <p:cNvSpPr>
            <a:spLocks noChangeArrowheads="1"/>
          </p:cNvSpPr>
          <p:nvPr/>
        </p:nvSpPr>
        <p:spPr bwMode="auto">
          <a:xfrm>
            <a:off x="468313" y="4652963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468313" y="4627563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0">
              <a:latin typeface="Times New Roman"/>
              <a:cs typeface="Times New Roman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659563" y="1773238"/>
            <a:ext cx="252095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Not if</a:t>
            </a:r>
          </a:p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infinite barrier:</a:t>
            </a:r>
          </a:p>
          <a:p>
            <a:pPr algn="ctr" eaLnBrk="1" hangingPunct="1"/>
            <a:r>
              <a:rPr lang="en-US" sz="2800" b="0">
                <a:latin typeface="Times New Roman" charset="0"/>
                <a:cs typeface="Times New Roman" charset="0"/>
              </a:rPr>
              <a:t>supersymmetry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 flipV="1">
            <a:off x="4932363" y="692150"/>
            <a:ext cx="4319587" cy="2808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50825" y="260350"/>
            <a:ext cx="8612188" cy="1081088"/>
          </a:xfrm>
          <a:prstGeom prst="rect">
            <a:avLst/>
          </a:prstGeom>
          <a:solidFill>
            <a:srgbClr val="9ED3D7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0">
                <a:latin typeface="Times New Roman" charset="0"/>
                <a:cs typeface="Times New Roman" charset="0"/>
              </a:rPr>
              <a:t>Should it have Collapsed already?</a:t>
            </a:r>
          </a:p>
        </p:txBody>
      </p:sp>
    </p:spTree>
    <p:extLst>
      <p:ext uri="{BB962C8B-B14F-4D97-AF65-F5344CB8AC3E}">
        <p14:creationId xmlns:p14="http://schemas.microsoft.com/office/powerpoint/2010/main" val="11838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438E-6 1.43188E-6 C 0.02187 -0.00532 0.01424 -0.00578 0.04218 1.43188E-6 C 0.05294 0.00231 0.08487 0.00809 0.07376 0.00809 C 0.06873 0.00809 0.05832 0.00809 0.05832 0.00856 C 0.05294 0.00671 0.04721 0.00555 0.04218 0.00393 C 0.03506 0.00277 0.02378 0.00555 0.02118 1.43188E-6 C 0.01962 -0.0044 0.03159 -0.00532 0.03662 -0.0081 C 0.06335 -0.00301 0.08869 0.00462 0.11594 0.00809 C 0.12791 0.00971 0.14058 0.01064 0.15273 0.01226 C 0.15464 0.01226 0.15863 0.01226 0.15863 0.01249 C 0.11299 0.00092 0.16089 0.01156 0.05832 0.00393 C 0.03662 0.00277 0.01545 -0.00393 -0.00503 -0.0081 C 0.03159 -0.01712 0.07255 0.00555 0.11056 0.00809 C 0.14249 0.01041 0.17425 0.01064 0.20584 0.01226 C 0.24263 0.0229 0.28741 0.02359 0.16384 0.01642 C 0.11056 0.00185 0.05415 0.01041 -4.98438E-6 1.43188E-6 Z " pathEditMode="relative" rAng="0" ptsTypes="ffffffffffffffff">
                                      <p:cBhvr>
                                        <p:cTn id="21" dur="2000" fill="hold"/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4118 4.44444E-6 C 0.59687 4.44444E-6 0.825 0.07916 0.825 0.14351 L 0.825 0.28796 " pathEditMode="relative" rAng="0" ptsTypes="FfFF">
                                      <p:cBhvr>
                                        <p:cTn id="29" dur="3000" fill="hold"/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37 C 0.32466 -0.16968 0.64914 -0.34283 0.64723 -0.34607 C 0.64549 -0.34954 -0.01024 -0.01574 -0.01128 -0.01713 C -0.01215 -0.01852 0.64167 -0.36111 0.64063 -0.3551 C 0.63959 -0.34931 -0.02395 0.0206 -0.01788 0.01898 C -0.01163 0.01759 0.67674 -0.35926 0.67813 -0.36435 C 0.67969 -0.36922 0.10157 -0.06644 -0.00885 -0.01111 " pathEditMode="relative" rAng="0" ptsTypes="aaaaa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8" y="-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613389" grpId="0" animBg="1"/>
      <p:bldP spid="15" grpId="0" animBg="1"/>
      <p:bldP spid="613383" grpId="0" animBg="1"/>
      <p:bldP spid="613383" grpId="1" animBg="1"/>
      <p:bldP spid="24" grpId="0" animBg="1"/>
      <p:bldP spid="30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Flavour</a:t>
            </a:r>
            <a:r>
              <a:rPr lang="en-US" dirty="0" smtClean="0">
                <a:latin typeface="Times New Roman"/>
                <a:cs typeface="Times New Roman"/>
              </a:rPr>
              <a:t> Physics beyond CKM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Needed to explain origin of matter via Sakharov mechanism: more CP violation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Many </a:t>
            </a:r>
            <a:r>
              <a:rPr lang="en-US" dirty="0" err="1" smtClean="0">
                <a:latin typeface="Times New Roman"/>
                <a:cs typeface="Times New Roman"/>
              </a:rPr>
              <a:t>flavour</a:t>
            </a:r>
            <a:r>
              <a:rPr lang="en-US" dirty="0" smtClean="0">
                <a:latin typeface="Times New Roman"/>
                <a:cs typeface="Times New Roman"/>
              </a:rPr>
              <a:t> anomalies reported</a:t>
            </a:r>
          </a:p>
          <a:p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11" name="Picture 10" descr="Banomal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84984"/>
            <a:ext cx="7956376" cy="3414230"/>
          </a:xfrm>
          <a:prstGeom prst="rect">
            <a:avLst/>
          </a:prstGeom>
        </p:spPr>
      </p:pic>
      <p:pic>
        <p:nvPicPr>
          <p:cNvPr id="9" name="Picture 8" descr="Bdiagra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56992"/>
            <a:ext cx="7920880" cy="3267622"/>
          </a:xfrm>
          <a:prstGeom prst="rect">
            <a:avLst/>
          </a:prstGeom>
        </p:spPr>
      </p:pic>
      <p:pic>
        <p:nvPicPr>
          <p:cNvPr id="8" name="Picture 7" descr="Bnewphysi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36701"/>
            <a:ext cx="7991872" cy="32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6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5"/>
            <a:ext cx="4680520" cy="5616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613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Flavour</a:t>
            </a:r>
            <a:r>
              <a:rPr lang="en-US" dirty="0" smtClean="0">
                <a:latin typeface="Times New Roman"/>
                <a:cs typeface="Times New Roman"/>
              </a:rPr>
              <a:t> Physics beyond CKM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77" y="3933056"/>
            <a:ext cx="4014741" cy="2808312"/>
          </a:xfrm>
          <a:prstGeom prst="rect">
            <a:avLst/>
          </a:prstGeom>
        </p:spPr>
      </p:pic>
      <p:pic>
        <p:nvPicPr>
          <p:cNvPr id="10" name="Picture 9" descr="P5pri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01733"/>
            <a:ext cx="4045124" cy="27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2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Electric Dipole Moments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78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Neutron, atoms, proton (?) &amp; nuclei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CKM values &lt;&lt; experimental limits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Scopes for major discovery!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Sensitive to scales &gt;&gt; electroweak, new phases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ED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65512"/>
            <a:ext cx="8064896" cy="2388817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  <p:pic>
        <p:nvPicPr>
          <p:cNvPr id="5" name="Picture 4" descr="EDMformu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23042"/>
            <a:ext cx="8063880" cy="54636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0435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2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74" y="34776"/>
            <a:ext cx="5188665" cy="3538240"/>
          </a:xfrm>
          <a:prstGeom prst="rect">
            <a:avLst/>
          </a:prstGeom>
        </p:spPr>
      </p:pic>
      <p:pic>
        <p:nvPicPr>
          <p:cNvPr id="5" name="Picture 4" descr="H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78466"/>
            <a:ext cx="5256584" cy="3273370"/>
          </a:xfrm>
          <a:prstGeom prst="rect">
            <a:avLst/>
          </a:prstGeom>
        </p:spPr>
      </p:pic>
      <p:pic>
        <p:nvPicPr>
          <p:cNvPr id="6" name="Picture 5" descr="DU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98350"/>
            <a:ext cx="3263404" cy="32533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575445"/>
            <a:ext cx="3672408" cy="925563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2400" dirty="0" smtClean="0">
                <a:latin typeface="Times New Roman"/>
                <a:cs typeface="Times New Roman"/>
              </a:rPr>
              <a:t>Could generate baryon asymmetry via leptons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3672408" cy="214625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CP Violation in Neutrino Sector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865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New Neutron Physics @ J-PARC?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" name="Picture 8" descr="neutronphys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388424" cy="5375183"/>
          </a:xfrm>
          <a:prstGeom prst="rect">
            <a:avLst/>
          </a:prstGeom>
        </p:spPr>
      </p:pic>
      <p:pic>
        <p:nvPicPr>
          <p:cNvPr id="5" name="Picture 4" descr="neutronlife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6392500" cy="3888432"/>
          </a:xfrm>
          <a:prstGeom prst="rect">
            <a:avLst/>
          </a:prstGeom>
        </p:spPr>
      </p:pic>
      <p:pic>
        <p:nvPicPr>
          <p:cNvPr id="6" name="Picture 5" descr="newfor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76" y="1484784"/>
            <a:ext cx="4146026" cy="5184576"/>
          </a:xfrm>
          <a:prstGeom prst="rect">
            <a:avLst/>
          </a:prstGeom>
        </p:spPr>
      </p:pic>
      <p:pic>
        <p:nvPicPr>
          <p:cNvPr id="7" name="Picture 6" descr="nTviol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41042"/>
            <a:ext cx="8711952" cy="35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tationCur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280920" cy="5315562"/>
          </a:xfrm>
          <a:prstGeom prst="rect">
            <a:avLst/>
          </a:prstGeom>
        </p:spPr>
      </p:pic>
      <p:pic>
        <p:nvPicPr>
          <p:cNvPr id="8" name="Picture 7" descr="DMwi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19" y="4437112"/>
            <a:ext cx="4021153" cy="2304256"/>
          </a:xfrm>
          <a:prstGeom prst="rect">
            <a:avLst/>
          </a:prstGeom>
        </p:spPr>
      </p:pic>
      <p:pic>
        <p:nvPicPr>
          <p:cNvPr id="9" name="Picture 8" descr="Modul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541568"/>
            <a:ext cx="9144000" cy="2152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Direct DM Detection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4" y="1700808"/>
            <a:ext cx="2431350" cy="52322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latin typeface="Times New Roman"/>
                <a:cs typeface="Times New Roman"/>
              </a:rPr>
              <a:t>Density of DM</a:t>
            </a:r>
            <a:endParaRPr lang="en-US" sz="2800" b="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037" y="6165304"/>
            <a:ext cx="4702003" cy="52322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latin typeface="Times New Roman"/>
                <a:cs typeface="Times New Roman"/>
              </a:rPr>
              <a:t>Motion of Earth relative to DM</a:t>
            </a:r>
            <a:endParaRPr lang="en-US" sz="28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326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eLim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847856" cy="5426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Direct Search for Dark Matter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2040" y="1239143"/>
            <a:ext cx="3867315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FFFF00"/>
                </a:solidFill>
                <a:latin typeface="Times New Roman"/>
                <a:cs typeface="Times New Roman"/>
              </a:rPr>
              <a:t>100,000/cm</a:t>
            </a:r>
            <a:r>
              <a:rPr lang="en-US" b="0" baseline="3000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lang="en-US" b="0" dirty="0">
                <a:solidFill>
                  <a:srgbClr val="FFFF00"/>
                </a:solidFill>
                <a:latin typeface="Times New Roman"/>
                <a:cs typeface="Times New Roman"/>
              </a:rPr>
              <a:t>/sec @ 100 </a:t>
            </a:r>
            <a:r>
              <a:rPr lang="en-US" b="0" dirty="0" err="1">
                <a:solidFill>
                  <a:srgbClr val="FFFF00"/>
                </a:solidFill>
                <a:latin typeface="Times New Roman"/>
                <a:cs typeface="Times New Roman"/>
              </a:rPr>
              <a:t>GeV</a:t>
            </a:r>
            <a:endParaRPr lang="en-US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888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eDetect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9" y="1268760"/>
            <a:ext cx="8090269" cy="4464496"/>
          </a:xfrm>
          <a:prstGeom prst="rect">
            <a:avLst/>
          </a:prstGeom>
        </p:spPr>
      </p:pic>
      <p:pic>
        <p:nvPicPr>
          <p:cNvPr id="6" name="Picture 5" descr="Xefu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8" y="3717032"/>
            <a:ext cx="8063880" cy="3024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Direct Search for Dark Matter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1239143"/>
            <a:ext cx="3867315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FFFF00"/>
                </a:solidFill>
                <a:latin typeface="Times New Roman"/>
                <a:cs typeface="Times New Roman"/>
              </a:rPr>
              <a:t>100,000/cm</a:t>
            </a:r>
            <a:r>
              <a:rPr lang="en-US" b="0" baseline="3000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lang="en-US" b="0" dirty="0">
                <a:solidFill>
                  <a:srgbClr val="FFFF00"/>
                </a:solidFill>
                <a:latin typeface="Times New Roman"/>
                <a:cs typeface="Times New Roman"/>
              </a:rPr>
              <a:t>/sec @ 100 </a:t>
            </a:r>
            <a:r>
              <a:rPr lang="en-US" b="0" dirty="0" err="1">
                <a:solidFill>
                  <a:srgbClr val="FFFF00"/>
                </a:solidFill>
                <a:latin typeface="Times New Roman"/>
                <a:cs typeface="Times New Roman"/>
              </a:rPr>
              <a:t>GeV</a:t>
            </a:r>
            <a:endParaRPr lang="en-US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574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HCsigm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6712"/>
            <a:ext cx="9120673" cy="6021288"/>
          </a:xfrm>
          <a:prstGeom prst="rect">
            <a:avLst/>
          </a:prstGeom>
        </p:spPr>
      </p:pic>
      <p:sp>
        <p:nvSpPr>
          <p:cNvPr id="86018" name="Title 1"/>
          <p:cNvSpPr txBox="1">
            <a:spLocks/>
          </p:cNvSpPr>
          <p:nvPr/>
        </p:nvSpPr>
        <p:spPr bwMode="auto">
          <a:xfrm>
            <a:off x="395288" y="-26988"/>
            <a:ext cx="8353425" cy="93503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4800" b="0">
                <a:solidFill>
                  <a:schemeClr val="tx2"/>
                </a:solidFill>
                <a:cs typeface="Times New Roman" charset="0"/>
              </a:rPr>
              <a:t>Physics Measurements @ LHC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355976" y="3501008"/>
            <a:ext cx="1152525" cy="251968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132980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Directional DM Detection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" name="Picture 6" descr="NuclearEmul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" y="1556792"/>
            <a:ext cx="5733789" cy="4176464"/>
          </a:xfrm>
          <a:prstGeom prst="rect">
            <a:avLst/>
          </a:prstGeom>
        </p:spPr>
      </p:pic>
      <p:pic>
        <p:nvPicPr>
          <p:cNvPr id="6" name="Picture 5" descr="Direction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40869"/>
            <a:ext cx="4494311" cy="3745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5445224"/>
            <a:ext cx="2807229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latin typeface="Times New Roman"/>
                <a:cs typeface="Times New Roman"/>
              </a:rPr>
              <a:t>Emulsion detector</a:t>
            </a:r>
            <a:endParaRPr lang="en-US" sz="2800" b="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2492896"/>
            <a:ext cx="3236784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latin typeface="Times New Roman"/>
                <a:cs typeface="Times New Roman"/>
              </a:rPr>
              <a:t>Sensitive to direction</a:t>
            </a:r>
            <a:endParaRPr lang="en-US" sz="28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240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Ssensi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712200" cy="5328592"/>
          </a:xfrm>
          <a:prstGeom prst="rect">
            <a:avLst/>
          </a:prstGeom>
        </p:spPr>
      </p:pic>
      <p:pic>
        <p:nvPicPr>
          <p:cNvPr id="9" name="Picture 8" descr="Mod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16832"/>
            <a:ext cx="5327576" cy="12543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1600" y="5589240"/>
            <a:ext cx="2807229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latin typeface="Times New Roman"/>
                <a:cs typeface="Times New Roman"/>
              </a:rPr>
              <a:t>Emulsion detector</a:t>
            </a:r>
            <a:endParaRPr lang="en-US" sz="2800" b="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848" y="3140968"/>
            <a:ext cx="5711820" cy="523220"/>
          </a:xfrm>
          <a:prstGeom prst="rect">
            <a:avLst/>
          </a:prstGeom>
          <a:solidFill>
            <a:srgbClr val="FF00C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latin typeface="Times New Roman"/>
                <a:cs typeface="Times New Roman"/>
              </a:rPr>
              <a:t>Annual modulation in DAMA/LIBRA</a:t>
            </a:r>
            <a:endParaRPr lang="en-US" sz="2800" b="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Directional DM Detection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390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reeze-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24" y="4005064"/>
            <a:ext cx="3361884" cy="2753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Searches for Dark Matter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182880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vidence for DM on many astrophysical scales, also cosmology (CMB)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Many candidates over large mass range</a:t>
            </a:r>
          </a:p>
        </p:txBody>
      </p:sp>
      <p:pic>
        <p:nvPicPr>
          <p:cNvPr id="8" name="Picture 7" descr="Where2l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43" y="4005065"/>
            <a:ext cx="3631325" cy="2736304"/>
          </a:xfrm>
          <a:prstGeom prst="rect">
            <a:avLst/>
          </a:prstGeom>
        </p:spPr>
      </p:pic>
      <p:pic>
        <p:nvPicPr>
          <p:cNvPr id="9" name="Picture 8" descr="Cirell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01760"/>
            <a:ext cx="8604448" cy="12033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8" y="4471952"/>
            <a:ext cx="1287532" cy="1477328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Times New Roman"/>
                <a:cs typeface="Times New Roman"/>
              </a:rPr>
              <a:t>WIMP</a:t>
            </a:r>
          </a:p>
          <a:p>
            <a:pPr algn="ctr"/>
            <a:r>
              <a:rPr lang="en-US" sz="1800" b="0" dirty="0">
                <a:latin typeface="Times New Roman"/>
                <a:cs typeface="Times New Roman"/>
              </a:rPr>
              <a:t>a</a:t>
            </a:r>
            <a:r>
              <a:rPr lang="en-US" sz="1800" b="0" dirty="0" smtClean="0">
                <a:latin typeface="Times New Roman"/>
                <a:cs typeface="Times New Roman"/>
              </a:rPr>
              <a:t>nnihilation</a:t>
            </a:r>
          </a:p>
          <a:p>
            <a:pPr algn="ctr"/>
            <a:r>
              <a:rPr lang="en-US" sz="1800" b="0" dirty="0">
                <a:latin typeface="Times New Roman"/>
                <a:cs typeface="Times New Roman"/>
              </a:rPr>
              <a:t>f</a:t>
            </a:r>
            <a:r>
              <a:rPr lang="en-US" sz="1800" b="0" dirty="0" smtClean="0">
                <a:latin typeface="Times New Roman"/>
                <a:cs typeface="Times New Roman"/>
              </a:rPr>
              <a:t>reeze-out</a:t>
            </a:r>
          </a:p>
          <a:p>
            <a:pPr algn="ctr"/>
            <a:r>
              <a:rPr lang="en-US" sz="1800" b="0" dirty="0" smtClean="0">
                <a:latin typeface="Times New Roman"/>
                <a:cs typeface="Times New Roman"/>
              </a:rPr>
              <a:t>To get</a:t>
            </a:r>
          </a:p>
          <a:p>
            <a:pPr algn="ctr"/>
            <a:r>
              <a:rPr lang="en-US" sz="1800" b="0" dirty="0" smtClean="0">
                <a:latin typeface="Times New Roman"/>
                <a:cs typeface="Times New Roman"/>
              </a:rPr>
              <a:t>density</a:t>
            </a:r>
            <a:endParaRPr lang="en-US" sz="1800" b="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4797152"/>
            <a:ext cx="1479604" cy="92333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Times New Roman"/>
                <a:cs typeface="Times New Roman"/>
              </a:rPr>
              <a:t>Where</a:t>
            </a:r>
          </a:p>
          <a:p>
            <a:pPr algn="ctr"/>
            <a:r>
              <a:rPr lang="en-US" sz="1800" b="0" dirty="0">
                <a:latin typeface="Times New Roman"/>
                <a:cs typeface="Times New Roman"/>
              </a:rPr>
              <a:t>t</a:t>
            </a:r>
            <a:r>
              <a:rPr lang="en-US" sz="1800" b="0" dirty="0" smtClean="0">
                <a:latin typeface="Times New Roman"/>
                <a:cs typeface="Times New Roman"/>
              </a:rPr>
              <a:t>o look for </a:t>
            </a:r>
          </a:p>
          <a:p>
            <a:pPr algn="ctr"/>
            <a:r>
              <a:rPr lang="en-US" sz="1800" b="0" dirty="0" smtClean="0">
                <a:latin typeface="Times New Roman"/>
                <a:cs typeface="Times New Roman"/>
              </a:rPr>
              <a:t>annihilations?</a:t>
            </a:r>
            <a:endParaRPr lang="en-US" sz="1800" b="0" dirty="0">
              <a:latin typeface="Times New Roman"/>
              <a:cs typeface="Times New Roman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059832" y="2708920"/>
            <a:ext cx="1080120" cy="136815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88822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Cexc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9056"/>
            <a:ext cx="5616623" cy="3791992"/>
          </a:xfrm>
          <a:prstGeom prst="rect">
            <a:avLst/>
          </a:prstGeom>
        </p:spPr>
      </p:pic>
      <p:pic>
        <p:nvPicPr>
          <p:cNvPr id="13" name="Picture 12" descr="PulsarvsDMannihi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47256"/>
            <a:ext cx="3744416" cy="2822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" y="67146"/>
            <a:ext cx="2962672" cy="3577878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Indirect DM Searches: </a:t>
            </a:r>
            <a:r>
              <a:rPr lang="en-US" dirty="0" err="1" smtClean="0">
                <a:latin typeface="Times New Roman"/>
                <a:cs typeface="Times New Roman"/>
              </a:rPr>
              <a:t>γ’s</a:t>
            </a:r>
            <a:r>
              <a:rPr lang="en-US" dirty="0" smtClean="0">
                <a:latin typeface="Times New Roman"/>
                <a:cs typeface="Times New Roman"/>
              </a:rPr>
              <a:t> from Galactic Centre?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1" name="Picture 10" descr="DMannihilationexce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25391"/>
            <a:ext cx="4032448" cy="30159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96" y="4149080"/>
            <a:ext cx="1377300" cy="1754327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Times New Roman"/>
                <a:cs typeface="Times New Roman"/>
              </a:rPr>
              <a:t>Could be</a:t>
            </a:r>
          </a:p>
          <a:p>
            <a:pPr algn="ctr"/>
            <a:r>
              <a:rPr lang="en-US" sz="1800" b="0" dirty="0">
                <a:latin typeface="Times New Roman"/>
                <a:cs typeface="Times New Roman"/>
              </a:rPr>
              <a:t>e</a:t>
            </a:r>
            <a:r>
              <a:rPr lang="en-US" sz="1800" b="0" dirty="0" smtClean="0">
                <a:latin typeface="Times New Roman"/>
                <a:cs typeface="Times New Roman"/>
              </a:rPr>
              <a:t>xplained by</a:t>
            </a:r>
          </a:p>
          <a:p>
            <a:pPr algn="ctr"/>
            <a:r>
              <a:rPr lang="en-US" sz="1800" b="0" dirty="0">
                <a:latin typeface="Times New Roman"/>
                <a:cs typeface="Times New Roman"/>
              </a:rPr>
              <a:t>a</a:t>
            </a:r>
            <a:r>
              <a:rPr lang="en-US" sz="1800" b="0" dirty="0" smtClean="0">
                <a:latin typeface="Times New Roman"/>
                <a:cs typeface="Times New Roman"/>
              </a:rPr>
              <a:t>nnihilations</a:t>
            </a:r>
          </a:p>
          <a:p>
            <a:pPr algn="ctr"/>
            <a:r>
              <a:rPr lang="en-US" sz="1800" b="0" dirty="0">
                <a:latin typeface="Times New Roman"/>
                <a:cs typeface="Times New Roman"/>
              </a:rPr>
              <a:t>t</a:t>
            </a:r>
            <a:r>
              <a:rPr lang="en-US" sz="1800" b="0" dirty="0" smtClean="0">
                <a:latin typeface="Times New Roman"/>
                <a:cs typeface="Times New Roman"/>
              </a:rPr>
              <a:t>o B </a:t>
            </a:r>
            <a:r>
              <a:rPr lang="en-US" sz="1800" b="0" dirty="0" err="1" smtClean="0">
                <a:latin typeface="Times New Roman"/>
                <a:cs typeface="Times New Roman"/>
              </a:rPr>
              <a:t>Bbar</a:t>
            </a:r>
            <a:endParaRPr lang="en-US" sz="1800" b="0" dirty="0" smtClean="0">
              <a:latin typeface="Times New Roman"/>
              <a:cs typeface="Times New Roman"/>
            </a:endParaRPr>
          </a:p>
          <a:p>
            <a:pPr algn="ctr"/>
            <a:r>
              <a:rPr lang="en-US" sz="1800" b="0" dirty="0">
                <a:latin typeface="Times New Roman"/>
                <a:cs typeface="Times New Roman"/>
              </a:rPr>
              <a:t>w</a:t>
            </a:r>
            <a:r>
              <a:rPr lang="en-US" sz="1800" b="0" dirty="0" smtClean="0">
                <a:latin typeface="Times New Roman"/>
                <a:cs typeface="Times New Roman"/>
              </a:rPr>
              <a:t>ith right</a:t>
            </a:r>
          </a:p>
          <a:p>
            <a:pPr algn="ctr"/>
            <a:r>
              <a:rPr lang="en-US" sz="1800" b="0" dirty="0">
                <a:latin typeface="Times New Roman"/>
                <a:cs typeface="Times New Roman"/>
              </a:rPr>
              <a:t>c</a:t>
            </a:r>
            <a:r>
              <a:rPr lang="en-US" sz="1800" b="0" dirty="0" smtClean="0">
                <a:latin typeface="Times New Roman"/>
                <a:cs typeface="Times New Roman"/>
              </a:rPr>
              <a:t>ross section</a:t>
            </a:r>
            <a:endParaRPr lang="en-US" sz="1800" b="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4149080"/>
            <a:ext cx="1454244" cy="92333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Times New Roman"/>
                <a:cs typeface="Times New Roman"/>
              </a:rPr>
              <a:t>Could also be</a:t>
            </a:r>
          </a:p>
          <a:p>
            <a:pPr algn="ctr"/>
            <a:r>
              <a:rPr lang="en-US" sz="1800" b="0" dirty="0">
                <a:latin typeface="Times New Roman"/>
                <a:cs typeface="Times New Roman"/>
              </a:rPr>
              <a:t>e</a:t>
            </a:r>
            <a:r>
              <a:rPr lang="en-US" sz="1800" b="0" dirty="0" smtClean="0">
                <a:latin typeface="Times New Roman"/>
                <a:cs typeface="Times New Roman"/>
              </a:rPr>
              <a:t>xplained by</a:t>
            </a:r>
          </a:p>
          <a:p>
            <a:pPr algn="ctr"/>
            <a:r>
              <a:rPr lang="en-US" sz="1800" b="0" dirty="0" smtClean="0">
                <a:latin typeface="Times New Roman"/>
                <a:cs typeface="Times New Roman"/>
              </a:rPr>
              <a:t>pulsars</a:t>
            </a:r>
            <a:endParaRPr lang="en-US" sz="18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496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3024336" cy="27943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Future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Indirect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 DM Searches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FutureDMannihi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70005"/>
            <a:ext cx="5688632" cy="3371363"/>
          </a:xfrm>
          <a:prstGeom prst="rect">
            <a:avLst/>
          </a:prstGeom>
        </p:spPr>
      </p:pic>
      <p:pic>
        <p:nvPicPr>
          <p:cNvPr id="7" name="Picture 6" descr="CTA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8641"/>
            <a:ext cx="5652120" cy="34768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9752" y="836712"/>
            <a:ext cx="966931" cy="584776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latin typeface="Times New Roman"/>
                <a:cs typeface="Times New Roman"/>
              </a:rPr>
              <a:t>CTA</a:t>
            </a:r>
            <a:endParaRPr lang="en-US" sz="3200" b="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5736" y="5589240"/>
            <a:ext cx="1135046" cy="584776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latin typeface="Times New Roman"/>
                <a:cs typeface="Times New Roman"/>
              </a:rPr>
              <a:t>LSST</a:t>
            </a:r>
            <a:endParaRPr lang="en-US" sz="32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496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Sp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62" y="116632"/>
            <a:ext cx="5634626" cy="3456384"/>
          </a:xfrm>
          <a:prstGeom prst="rect">
            <a:avLst/>
          </a:prstGeom>
        </p:spPr>
      </p:pic>
      <p:pic>
        <p:nvPicPr>
          <p:cNvPr id="6" name="Picture 5" descr="DMneutrinodec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12" y="3573016"/>
            <a:ext cx="5584352" cy="31778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3024336" cy="27943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Other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Indirect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 DM Searches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632" y="836712"/>
            <a:ext cx="2145339" cy="584776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latin typeface="Times New Roman"/>
                <a:cs typeface="Times New Roman"/>
              </a:rPr>
              <a:t>Antiprotons</a:t>
            </a:r>
            <a:endParaRPr lang="en-US" sz="3200" b="0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2876" y="4869160"/>
            <a:ext cx="2064988" cy="156966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 smtClean="0">
                <a:latin typeface="Times New Roman"/>
                <a:cs typeface="Times New Roman"/>
              </a:rPr>
              <a:t>DM decays</a:t>
            </a:r>
          </a:p>
          <a:p>
            <a:pPr algn="ctr"/>
            <a:r>
              <a:rPr lang="en-US" sz="3200" b="0" dirty="0">
                <a:latin typeface="Times New Roman"/>
                <a:cs typeface="Times New Roman"/>
              </a:rPr>
              <a:t>t</a:t>
            </a:r>
            <a:r>
              <a:rPr lang="en-US" sz="3200" b="0" dirty="0" smtClean="0">
                <a:latin typeface="Times New Roman"/>
                <a:cs typeface="Times New Roman"/>
              </a:rPr>
              <a:t>o photons,</a:t>
            </a:r>
          </a:p>
          <a:p>
            <a:pPr algn="ctr"/>
            <a:r>
              <a:rPr lang="en-US" sz="3200" b="0" dirty="0" smtClean="0">
                <a:latin typeface="Times New Roman"/>
                <a:cs typeface="Times New Roman"/>
              </a:rPr>
              <a:t>neutrinos</a:t>
            </a:r>
            <a:endParaRPr lang="en-US" sz="32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496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iHe?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3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Anti-</a:t>
            </a:r>
            <a:r>
              <a:rPr lang="en-US" baseline="30000" dirty="0" smtClean="0">
                <a:latin typeface="Times New Roman"/>
                <a:cs typeface="Times New Roman"/>
              </a:rPr>
              <a:t>4</a:t>
            </a:r>
            <a:r>
              <a:rPr lang="en-US" dirty="0" smtClean="0">
                <a:latin typeface="Times New Roman"/>
                <a:cs typeface="Times New Roman"/>
              </a:rPr>
              <a:t>He in Cosmic Rays?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303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X-Ray Astronomy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352928" cy="5069160"/>
          </a:xfrm>
          <a:solidFill>
            <a:srgbClr val="BBE0E3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Clusters of galaxies, AGNs, SN remnants, </a:t>
            </a:r>
            <a:r>
              <a:rPr lang="en-US" dirty="0" err="1" smtClean="0">
                <a:latin typeface="Times"/>
                <a:cs typeface="Times"/>
              </a:rPr>
              <a:t>magnetars</a:t>
            </a:r>
            <a:r>
              <a:rPr lang="en-US" dirty="0" smtClean="0">
                <a:latin typeface="Times"/>
                <a:cs typeface="Times"/>
              </a:rPr>
              <a:t>, …, dark matter</a:t>
            </a:r>
          </a:p>
          <a:p>
            <a:endParaRPr lang="en-US" dirty="0">
              <a:latin typeface="Times"/>
              <a:cs typeface="Times"/>
            </a:endParaRPr>
          </a:p>
          <a:p>
            <a:endParaRPr lang="en-US" dirty="0" smtClean="0">
              <a:latin typeface="Times"/>
              <a:cs typeface="Times"/>
            </a:endParaRPr>
          </a:p>
          <a:p>
            <a:endParaRPr lang="en-US" dirty="0">
              <a:latin typeface="Times"/>
              <a:cs typeface="Times"/>
            </a:endParaRPr>
          </a:p>
          <a:p>
            <a:endParaRPr lang="en-US" dirty="0" smtClean="0">
              <a:latin typeface="Times"/>
              <a:cs typeface="Times"/>
            </a:endParaRPr>
          </a:p>
          <a:p>
            <a:endParaRPr lang="en-US" dirty="0">
              <a:latin typeface="Times"/>
              <a:cs typeface="Times"/>
            </a:endParaRPr>
          </a:p>
          <a:p>
            <a:endParaRPr lang="en-US" sz="1400" dirty="0" smtClean="0">
              <a:latin typeface="Times"/>
              <a:cs typeface="Times"/>
            </a:endParaRPr>
          </a:p>
          <a:p>
            <a:r>
              <a:rPr lang="en-US" dirty="0" err="1">
                <a:latin typeface="Times"/>
                <a:cs typeface="Times"/>
              </a:rPr>
              <a:t>Hitomi</a:t>
            </a:r>
            <a:r>
              <a:rPr lang="en-US" dirty="0" smtClean="0">
                <a:latin typeface="Times"/>
                <a:cs typeface="Times"/>
              </a:rPr>
              <a:t> -&gt; XRISM</a:t>
            </a:r>
          </a:p>
        </p:txBody>
      </p:sp>
      <p:pic>
        <p:nvPicPr>
          <p:cNvPr id="4" name="図 6" descr="20171114_fig1s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7877" r="497" b="2075"/>
          <a:stretch/>
        </p:blipFill>
        <p:spPr>
          <a:xfrm>
            <a:off x="3690768" y="2636912"/>
            <a:ext cx="4644825" cy="3069469"/>
          </a:xfrm>
          <a:prstGeom prst="rect">
            <a:avLst/>
          </a:prstGeom>
        </p:spPr>
      </p:pic>
      <p:pic>
        <p:nvPicPr>
          <p:cNvPr id="5" name="図 28" descr="AH-f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36912"/>
            <a:ext cx="2595280" cy="302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7744" y="2708920"/>
            <a:ext cx="105675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Times"/>
                <a:cs typeface="Times"/>
              </a:rPr>
              <a:t>Hitomi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11" name="図 2" descr="20180803nhi.jpg"/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>
          <a:xfrm>
            <a:off x="0" y="1510552"/>
            <a:ext cx="9144000" cy="537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9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Fabry</a:t>
            </a:r>
            <a:r>
              <a:rPr lang="en-US" dirty="0" smtClean="0">
                <a:latin typeface="Times New Roman"/>
                <a:cs typeface="Times New Roman"/>
              </a:rPr>
              <a:t>-Perot Michelson interferometer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LIGO &gt; 10 Hz: 4km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LISA &lt; 10-1 Hz: 106km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DECIGO ~ Hz: 100km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図 5">
            <a:extLst>
              <a:ext uri="{FF2B5EF4-FFF2-40B4-BE49-F238E27FC236}">
                <a16:creationId xmlns="" xmlns:a16="http://schemas.microsoft.com/office/drawing/2014/main" id="{36A49E1E-19D2-44F4-AEF0-9EEC99628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20"/>
            <a:ext cx="9143999" cy="6303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Gravitational Waves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816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3_Sources_Dark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980728"/>
            <a:ext cx="7573937" cy="545157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5661248"/>
            <a:ext cx="8229600" cy="108012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Sensitivity gap in the mid-frequency range: DECIGO ~ Hz: 1000km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Gravitational Waves: LISA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326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Precision Measurements at LHC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Accurate measurement of top, Higgs masses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sz="1400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H couplings to W, Z, 3</a:t>
            </a:r>
            <a:r>
              <a:rPr lang="en-US" baseline="30000" dirty="0" smtClean="0">
                <a:latin typeface="Times New Roman"/>
                <a:cs typeface="Times New Roman"/>
              </a:rPr>
              <a:t>rd</a:t>
            </a:r>
            <a:r>
              <a:rPr lang="en-US" dirty="0" smtClean="0">
                <a:latin typeface="Times New Roman"/>
                <a:cs typeface="Times New Roman"/>
              </a:rPr>
              <a:t>-generation fermions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" name="Picture 6" descr="Hmeasure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204864"/>
            <a:ext cx="9144000" cy="375002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012160" y="4437112"/>
            <a:ext cx="648469" cy="100751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1" name="TextBox 10"/>
          <p:cNvSpPr txBox="1"/>
          <p:nvPr/>
        </p:nvSpPr>
        <p:spPr>
          <a:xfrm>
            <a:off x="8549066" y="3140968"/>
            <a:ext cx="594934" cy="4616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H?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878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Tes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164288" cy="43563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509121"/>
            <a:ext cx="8229600" cy="234888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Gravitational waves: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Speed: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Graviton mass: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Damping rate:</a:t>
            </a:r>
          </a:p>
          <a:p>
            <a:pPr lvl="1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Tests of General Relativity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Picture 5" descr="Graviton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661248"/>
            <a:ext cx="3096344" cy="464891"/>
          </a:xfrm>
          <a:prstGeom prst="rect">
            <a:avLst/>
          </a:prstGeom>
        </p:spPr>
      </p:pic>
      <p:pic>
        <p:nvPicPr>
          <p:cNvPr id="7" name="Picture 6" descr="Damp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248400"/>
            <a:ext cx="2808312" cy="449330"/>
          </a:xfrm>
          <a:prstGeom prst="rect">
            <a:avLst/>
          </a:prstGeom>
        </p:spPr>
      </p:pic>
      <p:pic>
        <p:nvPicPr>
          <p:cNvPr id="8" name="Picture 7" descr="GWspe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70830"/>
            <a:ext cx="4386560" cy="5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9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3754760" cy="114300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Dark Energy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032248"/>
            <a:ext cx="8229600" cy="3556992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Cosmological constant?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Quintessence?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Relaxing energy density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Massive gravity?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Scalar-tensor theory?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C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3"/>
            <a:ext cx="4104456" cy="710509"/>
          </a:xfrm>
          <a:prstGeom prst="rect">
            <a:avLst/>
          </a:prstGeom>
        </p:spPr>
      </p:pic>
      <p:pic>
        <p:nvPicPr>
          <p:cNvPr id="5" name="Picture 4" descr="Concorda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48929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4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ase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6984776" cy="39612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35280" cy="1008112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Quark-Gluon Plasma: RHIC &amp; LHC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Abundan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3055"/>
            <a:ext cx="3600400" cy="2850317"/>
          </a:xfrm>
          <a:prstGeom prst="rect">
            <a:avLst/>
          </a:prstGeom>
        </p:spPr>
      </p:pic>
      <p:pic>
        <p:nvPicPr>
          <p:cNvPr id="6" name="Picture 5" descr="E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68240"/>
            <a:ext cx="3744416" cy="284513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99992" y="4293096"/>
            <a:ext cx="2088232" cy="64807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0" dirty="0" smtClean="0">
                <a:latin typeface="Times New Roman"/>
                <a:cs typeface="Times New Roman"/>
              </a:rPr>
              <a:t>Lattice simulation of </a:t>
            </a:r>
            <a:r>
              <a:rPr lang="en-US" sz="1800" b="0" dirty="0">
                <a:latin typeface="Times New Roman"/>
                <a:cs typeface="Times New Roman"/>
              </a:rPr>
              <a:t>e</a:t>
            </a:r>
            <a:r>
              <a:rPr lang="en-US" sz="1800" b="0" dirty="0" smtClean="0">
                <a:latin typeface="Times New Roman"/>
                <a:cs typeface="Times New Roman"/>
              </a:rPr>
              <a:t>quation of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869160"/>
            <a:ext cx="2160240" cy="748679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Particle abundances:</a:t>
            </a:r>
          </a:p>
          <a:p>
            <a:pPr marL="0" indent="0" algn="ctr">
              <a:buNone/>
            </a:pPr>
            <a:r>
              <a:rPr lang="en-US" sz="1800" dirty="0" smtClean="0">
                <a:latin typeface="Times New Roman"/>
                <a:cs typeface="Times New Roman"/>
              </a:rPr>
              <a:t>T, μ @ freeze-out</a:t>
            </a:r>
          </a:p>
        </p:txBody>
      </p:sp>
    </p:spTree>
    <p:extLst>
      <p:ext uri="{BB962C8B-B14F-4D97-AF65-F5344CB8AC3E}">
        <p14:creationId xmlns:p14="http://schemas.microsoft.com/office/powerpoint/2010/main" val="113328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250704" cy="172819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Quark-Gluon Plasma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" name="Picture 6" descr="ShearViscos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12130"/>
            <a:ext cx="3435896" cy="3032921"/>
          </a:xfrm>
          <a:prstGeom prst="rect">
            <a:avLst/>
          </a:prstGeom>
        </p:spPr>
      </p:pic>
      <p:pic>
        <p:nvPicPr>
          <p:cNvPr id="9" name="Picture 8" descr="etazetaf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16" y="110728"/>
            <a:ext cx="5146948" cy="3531629"/>
          </a:xfrm>
          <a:prstGeom prst="rect">
            <a:avLst/>
          </a:prstGeom>
        </p:spPr>
      </p:pic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611560" y="3934170"/>
            <a:ext cx="3831760" cy="2879206"/>
            <a:chOff x="366713" y="3373438"/>
            <a:chExt cx="3053402" cy="221615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3" y="3587750"/>
              <a:ext cx="2819400" cy="200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51"/>
            <p:cNvGrpSpPr>
              <a:grpSpLocks/>
            </p:cNvGrpSpPr>
            <p:nvPr/>
          </p:nvGrpSpPr>
          <p:grpSpPr bwMode="auto">
            <a:xfrm>
              <a:off x="886874" y="3373438"/>
              <a:ext cx="2533241" cy="2138283"/>
              <a:chOff x="346959" y="685800"/>
              <a:chExt cx="4059060" cy="3064636"/>
            </a:xfrm>
          </p:grpSpPr>
          <p:sp>
            <p:nvSpPr>
              <p:cNvPr id="14" name="TextBox 52"/>
              <p:cNvSpPr txBox="1">
                <a:spLocks noChangeArrowheads="1"/>
              </p:cNvSpPr>
              <p:nvPr/>
            </p:nvSpPr>
            <p:spPr bwMode="auto">
              <a:xfrm>
                <a:off x="2919668" y="685800"/>
                <a:ext cx="612393" cy="550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defTabSz="501349" eaLnBrk="1" hangingPunct="1"/>
                <a:r>
                  <a:rPr lang="en-US" sz="2640" dirty="0">
                    <a:solidFill>
                      <a:prstClr val="black"/>
                    </a:solidFill>
                    <a:latin typeface="Symbol" pitchFamily="18" charset="2"/>
                  </a:rPr>
                  <a:t>v</a:t>
                </a:r>
                <a:r>
                  <a:rPr lang="en-US" sz="2640" b="1" baseline="-25000" dirty="0" smtClean="0">
                    <a:solidFill>
                      <a:prstClr val="black"/>
                    </a:solidFill>
                  </a:rPr>
                  <a:t>2</a:t>
                </a:r>
                <a:endParaRPr lang="en-US" sz="2640" b="1" baseline="-250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Group 47"/>
              <p:cNvGrpSpPr>
                <a:grpSpLocks/>
              </p:cNvGrpSpPr>
              <p:nvPr/>
            </p:nvGrpSpPr>
            <p:grpSpPr bwMode="auto">
              <a:xfrm>
                <a:off x="346959" y="838200"/>
                <a:ext cx="4059060" cy="2912236"/>
                <a:chOff x="346959" y="838200"/>
                <a:chExt cx="4059060" cy="2912236"/>
              </a:xfrm>
            </p:grpSpPr>
            <p:sp>
              <p:nvSpPr>
                <p:cNvPr id="16" name="Freeform 54"/>
                <p:cNvSpPr>
                  <a:spLocks/>
                </p:cNvSpPr>
                <p:nvPr/>
              </p:nvSpPr>
              <p:spPr bwMode="auto">
                <a:xfrm rot="-4547805">
                  <a:off x="798381" y="994660"/>
                  <a:ext cx="1908437" cy="2811281"/>
                </a:xfrm>
                <a:custGeom>
                  <a:avLst/>
                  <a:gdLst>
                    <a:gd name="T0" fmla="*/ 19586382 w 1492584"/>
                    <a:gd name="T1" fmla="*/ 2147483647 h 1437373"/>
                    <a:gd name="T2" fmla="*/ 124322752 w 1492584"/>
                    <a:gd name="T3" fmla="*/ 2147483647 h 1437373"/>
                    <a:gd name="T4" fmla="*/ 225318292 w 1492584"/>
                    <a:gd name="T5" fmla="*/ 1473391800 h 1437373"/>
                    <a:gd name="T6" fmla="*/ 371200764 w 1492584"/>
                    <a:gd name="T7" fmla="*/ 24150018 h 1437373"/>
                    <a:gd name="T8" fmla="*/ 498380842 w 1492584"/>
                    <a:gd name="T9" fmla="*/ 1618306506 h 1437373"/>
                    <a:gd name="T10" fmla="*/ 573192427 w 1492584"/>
                    <a:gd name="T11" fmla="*/ 2147483647 h 1437373"/>
                    <a:gd name="T12" fmla="*/ 539527163 w 1492584"/>
                    <a:gd name="T13" fmla="*/ 2147483647 h 1437373"/>
                    <a:gd name="T14" fmla="*/ 408607082 w 1492584"/>
                    <a:gd name="T15" fmla="*/ 2147483647 h 1437373"/>
                    <a:gd name="T16" fmla="*/ 270205244 w 1492584"/>
                    <a:gd name="T17" fmla="*/ 2147483647 h 1437373"/>
                    <a:gd name="T18" fmla="*/ 135543873 w 1492584"/>
                    <a:gd name="T19" fmla="*/ 2147483647 h 1437373"/>
                    <a:gd name="T20" fmla="*/ 45770298 w 1492584"/>
                    <a:gd name="T21" fmla="*/ 2147483647 h 1437373"/>
                    <a:gd name="T22" fmla="*/ 2493994 w 1492584"/>
                    <a:gd name="T23" fmla="*/ 2147483647 h 1437373"/>
                    <a:gd name="T24" fmla="*/ 19586382 w 1492584"/>
                    <a:gd name="T25" fmla="*/ 2147483647 h 14373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92584"/>
                    <a:gd name="T40" fmla="*/ 0 h 1437373"/>
                    <a:gd name="T41" fmla="*/ 1492584 w 1492584"/>
                    <a:gd name="T42" fmla="*/ 1437373 h 14373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92584" h="1437373">
                      <a:moveTo>
                        <a:pt x="50399" y="752374"/>
                      </a:moveTo>
                      <a:cubicBezTo>
                        <a:pt x="94381" y="650640"/>
                        <a:pt x="231675" y="437949"/>
                        <a:pt x="319907" y="328863"/>
                      </a:cubicBezTo>
                      <a:cubicBezTo>
                        <a:pt x="408139" y="219777"/>
                        <a:pt x="473911" y="152400"/>
                        <a:pt x="579789" y="97857"/>
                      </a:cubicBezTo>
                      <a:cubicBezTo>
                        <a:pt x="685667" y="43314"/>
                        <a:pt x="838067" y="0"/>
                        <a:pt x="955174" y="1604"/>
                      </a:cubicBezTo>
                      <a:cubicBezTo>
                        <a:pt x="1072281" y="3208"/>
                        <a:pt x="1195806" y="40105"/>
                        <a:pt x="1282433" y="107482"/>
                      </a:cubicBezTo>
                      <a:cubicBezTo>
                        <a:pt x="1369060" y="174859"/>
                        <a:pt x="1457292" y="280737"/>
                        <a:pt x="1474938" y="405865"/>
                      </a:cubicBezTo>
                      <a:cubicBezTo>
                        <a:pt x="1492584" y="530993"/>
                        <a:pt x="1458896" y="715477"/>
                        <a:pt x="1388311" y="858252"/>
                      </a:cubicBezTo>
                      <a:cubicBezTo>
                        <a:pt x="1317726" y="1001027"/>
                        <a:pt x="1166930" y="1169469"/>
                        <a:pt x="1051427" y="1262513"/>
                      </a:cubicBezTo>
                      <a:cubicBezTo>
                        <a:pt x="935924" y="1355557"/>
                        <a:pt x="812400" y="1395663"/>
                        <a:pt x="695292" y="1416518"/>
                      </a:cubicBezTo>
                      <a:cubicBezTo>
                        <a:pt x="578185" y="1437373"/>
                        <a:pt x="445035" y="1427747"/>
                        <a:pt x="348782" y="1387642"/>
                      </a:cubicBezTo>
                      <a:cubicBezTo>
                        <a:pt x="252529" y="1347537"/>
                        <a:pt x="174837" y="1254760"/>
                        <a:pt x="117776" y="1175886"/>
                      </a:cubicBezTo>
                      <a:cubicBezTo>
                        <a:pt x="60715" y="1097012"/>
                        <a:pt x="12834" y="991402"/>
                        <a:pt x="6417" y="914400"/>
                      </a:cubicBezTo>
                      <a:cubicBezTo>
                        <a:pt x="0" y="837398"/>
                        <a:pt x="37699" y="882984"/>
                        <a:pt x="50399" y="752374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defTabSz="501349"/>
                  <a:endParaRPr lang="en-US" sz="176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Freeform 55"/>
                <p:cNvSpPr>
                  <a:spLocks/>
                </p:cNvSpPr>
                <p:nvPr/>
              </p:nvSpPr>
              <p:spPr bwMode="auto">
                <a:xfrm rot="17206063">
                  <a:off x="749279" y="699392"/>
                  <a:ext cx="2367788" cy="3043499"/>
                </a:xfrm>
                <a:custGeom>
                  <a:avLst/>
                  <a:gdLst>
                    <a:gd name="T0" fmla="*/ 143374432 w 1645920"/>
                    <a:gd name="T1" fmla="*/ 2147483647 h 1719714"/>
                    <a:gd name="T2" fmla="*/ 337621477 w 1645920"/>
                    <a:gd name="T3" fmla="*/ 2147483647 h 1719714"/>
                    <a:gd name="T4" fmla="*/ 587366864 w 1645920"/>
                    <a:gd name="T5" fmla="*/ 2147483647 h 1719714"/>
                    <a:gd name="T6" fmla="*/ 670615200 w 1645920"/>
                    <a:gd name="T7" fmla="*/ 2147483647 h 1719714"/>
                    <a:gd name="T8" fmla="*/ 698364547 w 1645920"/>
                    <a:gd name="T9" fmla="*/ 2147483647 h 1719714"/>
                    <a:gd name="T10" fmla="*/ 587366864 w 1645920"/>
                    <a:gd name="T11" fmla="*/ 2004198008 h 1719714"/>
                    <a:gd name="T12" fmla="*/ 337621477 w 1645920"/>
                    <a:gd name="T13" fmla="*/ 1606892982 h 1719714"/>
                    <a:gd name="T14" fmla="*/ 171123623 w 1645920"/>
                    <a:gd name="T15" fmla="*/ 1050659478 h 1719714"/>
                    <a:gd name="T16" fmla="*/ 198872527 w 1645920"/>
                    <a:gd name="T17" fmla="*/ 653350299 h 1719714"/>
                    <a:gd name="T18" fmla="*/ 393119957 w 1645920"/>
                    <a:gd name="T19" fmla="*/ 282529096 h 1719714"/>
                    <a:gd name="T20" fmla="*/ 670615200 w 1645920"/>
                    <a:gd name="T21" fmla="*/ 44146016 h 1719714"/>
                    <a:gd name="T22" fmla="*/ 1059110514 w 1645920"/>
                    <a:gd name="T23" fmla="*/ 17658235 h 1719714"/>
                    <a:gd name="T24" fmla="*/ 1503102661 w 1645920"/>
                    <a:gd name="T25" fmla="*/ 123605939 h 1719714"/>
                    <a:gd name="T26" fmla="*/ 1919346135 w 1645920"/>
                    <a:gd name="T27" fmla="*/ 441454175 h 1719714"/>
                    <a:gd name="T28" fmla="*/ 2147483647 w 1645920"/>
                    <a:gd name="T29" fmla="*/ 891734590 h 1719714"/>
                    <a:gd name="T30" fmla="*/ 2147483647 w 1645920"/>
                    <a:gd name="T31" fmla="*/ 1368504812 h 1719714"/>
                    <a:gd name="T32" fmla="*/ 2147483647 w 1645920"/>
                    <a:gd name="T33" fmla="*/ 1474455213 h 1719714"/>
                    <a:gd name="T34" fmla="*/ 2147483647 w 1645920"/>
                    <a:gd name="T35" fmla="*/ 1500940893 h 1719714"/>
                    <a:gd name="T36" fmla="*/ 2147483647 w 1645920"/>
                    <a:gd name="T37" fmla="*/ 1765814584 h 1719714"/>
                    <a:gd name="T38" fmla="*/ 2147483647 w 1645920"/>
                    <a:gd name="T39" fmla="*/ 2147483647 h 1719714"/>
                    <a:gd name="T40" fmla="*/ 2147483647 w 1645920"/>
                    <a:gd name="T41" fmla="*/ 2147483647 h 1719714"/>
                    <a:gd name="T42" fmla="*/ 2147483647 w 1645920"/>
                    <a:gd name="T43" fmla="*/ 2147483647 h 1719714"/>
                    <a:gd name="T44" fmla="*/ 2147483647 w 1645920"/>
                    <a:gd name="T45" fmla="*/ 2147483647 h 1719714"/>
                    <a:gd name="T46" fmla="*/ 2147483647 w 1645920"/>
                    <a:gd name="T47" fmla="*/ 2147483647 h 1719714"/>
                    <a:gd name="T48" fmla="*/ 2147483647 w 1645920"/>
                    <a:gd name="T49" fmla="*/ 2147483647 h 1719714"/>
                    <a:gd name="T50" fmla="*/ 2147483647 w 1645920"/>
                    <a:gd name="T51" fmla="*/ 2147483647 h 1719714"/>
                    <a:gd name="T52" fmla="*/ 1780596702 w 1645920"/>
                    <a:gd name="T53" fmla="*/ 2147483647 h 1719714"/>
                    <a:gd name="T54" fmla="*/ 1086859055 w 1645920"/>
                    <a:gd name="T55" fmla="*/ 2147483647 h 1719714"/>
                    <a:gd name="T56" fmla="*/ 642866876 w 1645920"/>
                    <a:gd name="T57" fmla="*/ 2147483647 h 1719714"/>
                    <a:gd name="T58" fmla="*/ 87873370 w 1645920"/>
                    <a:gd name="T59" fmla="*/ 2147483647 h 1719714"/>
                    <a:gd name="T60" fmla="*/ 143374432 w 1645920"/>
                    <a:gd name="T61" fmla="*/ 2147483647 h 171971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45920"/>
                    <a:gd name="T94" fmla="*/ 0 h 1719714"/>
                    <a:gd name="T95" fmla="*/ 1645920 w 1645920"/>
                    <a:gd name="T96" fmla="*/ 1719714 h 171971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45920" h="1719714">
                      <a:moveTo>
                        <a:pt x="49731" y="1161448"/>
                      </a:moveTo>
                      <a:cubicBezTo>
                        <a:pt x="64169" y="1081238"/>
                        <a:pt x="91441" y="1084446"/>
                        <a:pt x="117108" y="1045945"/>
                      </a:cubicBezTo>
                      <a:cubicBezTo>
                        <a:pt x="142775" y="1007444"/>
                        <a:pt x="184485" y="960922"/>
                        <a:pt x="203735" y="930442"/>
                      </a:cubicBezTo>
                      <a:cubicBezTo>
                        <a:pt x="222985" y="899962"/>
                        <a:pt x="226194" y="882315"/>
                        <a:pt x="232611" y="863065"/>
                      </a:cubicBezTo>
                      <a:cubicBezTo>
                        <a:pt x="239028" y="843815"/>
                        <a:pt x="247049" y="837398"/>
                        <a:pt x="242236" y="814939"/>
                      </a:cubicBezTo>
                      <a:cubicBezTo>
                        <a:pt x="237423" y="792480"/>
                        <a:pt x="224590" y="766812"/>
                        <a:pt x="203735" y="728311"/>
                      </a:cubicBezTo>
                      <a:cubicBezTo>
                        <a:pt x="182880" y="689810"/>
                        <a:pt x="141171" y="641684"/>
                        <a:pt x="117108" y="583933"/>
                      </a:cubicBezTo>
                      <a:cubicBezTo>
                        <a:pt x="93045" y="526182"/>
                        <a:pt x="67377" y="439554"/>
                        <a:pt x="59356" y="381802"/>
                      </a:cubicBezTo>
                      <a:cubicBezTo>
                        <a:pt x="51335" y="324050"/>
                        <a:pt x="56147" y="283945"/>
                        <a:pt x="68981" y="237423"/>
                      </a:cubicBezTo>
                      <a:cubicBezTo>
                        <a:pt x="81815" y="190901"/>
                        <a:pt x="109086" y="139566"/>
                        <a:pt x="136358" y="102669"/>
                      </a:cubicBezTo>
                      <a:cubicBezTo>
                        <a:pt x="163630" y="65772"/>
                        <a:pt x="194110" y="32084"/>
                        <a:pt x="232611" y="16042"/>
                      </a:cubicBezTo>
                      <a:cubicBezTo>
                        <a:pt x="271112" y="0"/>
                        <a:pt x="319239" y="1604"/>
                        <a:pt x="367365" y="6417"/>
                      </a:cubicBezTo>
                      <a:cubicBezTo>
                        <a:pt x="415491" y="11230"/>
                        <a:pt x="471639" y="19251"/>
                        <a:pt x="521369" y="44918"/>
                      </a:cubicBezTo>
                      <a:cubicBezTo>
                        <a:pt x="571099" y="70585"/>
                        <a:pt x="620830" y="113899"/>
                        <a:pt x="665748" y="160421"/>
                      </a:cubicBezTo>
                      <a:cubicBezTo>
                        <a:pt x="710666" y="206943"/>
                        <a:pt x="757188" y="267903"/>
                        <a:pt x="790876" y="324050"/>
                      </a:cubicBezTo>
                      <a:cubicBezTo>
                        <a:pt x="824564" y="380197"/>
                        <a:pt x="837398" y="462012"/>
                        <a:pt x="867878" y="497305"/>
                      </a:cubicBezTo>
                      <a:cubicBezTo>
                        <a:pt x="898358" y="532598"/>
                        <a:pt x="911192" y="527785"/>
                        <a:pt x="973756" y="535806"/>
                      </a:cubicBezTo>
                      <a:cubicBezTo>
                        <a:pt x="1036320" y="543827"/>
                        <a:pt x="1158241" y="527785"/>
                        <a:pt x="1243264" y="545431"/>
                      </a:cubicBezTo>
                      <a:cubicBezTo>
                        <a:pt x="1328287" y="563077"/>
                        <a:pt x="1419727" y="591953"/>
                        <a:pt x="1483895" y="641684"/>
                      </a:cubicBezTo>
                      <a:cubicBezTo>
                        <a:pt x="1548063" y="691415"/>
                        <a:pt x="1610628" y="774834"/>
                        <a:pt x="1628274" y="843815"/>
                      </a:cubicBezTo>
                      <a:cubicBezTo>
                        <a:pt x="1645920" y="912796"/>
                        <a:pt x="1628274" y="996214"/>
                        <a:pt x="1589773" y="1055570"/>
                      </a:cubicBezTo>
                      <a:cubicBezTo>
                        <a:pt x="1551272" y="1114926"/>
                        <a:pt x="1487104" y="1169469"/>
                        <a:pt x="1397268" y="1199949"/>
                      </a:cubicBezTo>
                      <a:cubicBezTo>
                        <a:pt x="1307432" y="1230429"/>
                        <a:pt x="1132573" y="1233637"/>
                        <a:pt x="1050758" y="1238450"/>
                      </a:cubicBezTo>
                      <a:lnTo>
                        <a:pt x="906379" y="1228825"/>
                      </a:lnTo>
                      <a:cubicBezTo>
                        <a:pt x="874295" y="1227221"/>
                        <a:pt x="880712" y="1209575"/>
                        <a:pt x="858253" y="1228825"/>
                      </a:cubicBezTo>
                      <a:cubicBezTo>
                        <a:pt x="835794" y="1248075"/>
                        <a:pt x="811731" y="1286576"/>
                        <a:pt x="771626" y="1344328"/>
                      </a:cubicBezTo>
                      <a:cubicBezTo>
                        <a:pt x="731521" y="1402080"/>
                        <a:pt x="683394" y="1515979"/>
                        <a:pt x="617621" y="1575335"/>
                      </a:cubicBezTo>
                      <a:cubicBezTo>
                        <a:pt x="551848" y="1634691"/>
                        <a:pt x="442762" y="1681213"/>
                        <a:pt x="376990" y="1700463"/>
                      </a:cubicBezTo>
                      <a:cubicBezTo>
                        <a:pt x="311218" y="1719713"/>
                        <a:pt x="280738" y="1719714"/>
                        <a:pt x="222986" y="1690838"/>
                      </a:cubicBezTo>
                      <a:cubicBezTo>
                        <a:pt x="165234" y="1661962"/>
                        <a:pt x="60960" y="1615440"/>
                        <a:pt x="30480" y="1527208"/>
                      </a:cubicBezTo>
                      <a:cubicBezTo>
                        <a:pt x="0" y="1438976"/>
                        <a:pt x="35293" y="1241659"/>
                        <a:pt x="49731" y="116144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defTabSz="501349"/>
                  <a:endParaRPr lang="en-US" sz="176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Freeform 56"/>
                <p:cNvSpPr>
                  <a:spLocks/>
                </p:cNvSpPr>
                <p:nvPr/>
              </p:nvSpPr>
              <p:spPr bwMode="auto">
                <a:xfrm rot="-2314612">
                  <a:off x="457200" y="1066801"/>
                  <a:ext cx="2608446" cy="2554704"/>
                </a:xfrm>
                <a:custGeom>
                  <a:avLst/>
                  <a:gdLst>
                    <a:gd name="T0" fmla="*/ 160286098 w 1621857"/>
                    <a:gd name="T1" fmla="*/ 1697918840 h 1613835"/>
                    <a:gd name="T2" fmla="*/ 5169685 w 1621857"/>
                    <a:gd name="T3" fmla="*/ 1342540652 h 1613835"/>
                    <a:gd name="T4" fmla="*/ 191309182 w 1621857"/>
                    <a:gd name="T5" fmla="*/ 892393847 h 1613835"/>
                    <a:gd name="T6" fmla="*/ 811780503 w 1621857"/>
                    <a:gd name="T7" fmla="*/ 750242310 h 1613835"/>
                    <a:gd name="T8" fmla="*/ 1556344533 w 1621857"/>
                    <a:gd name="T9" fmla="*/ 797626612 h 1613835"/>
                    <a:gd name="T10" fmla="*/ 2145789917 w 1621857"/>
                    <a:gd name="T11" fmla="*/ 845011508 h 1613835"/>
                    <a:gd name="T12" fmla="*/ 2147483647 w 1621857"/>
                    <a:gd name="T13" fmla="*/ 371171222 h 1613835"/>
                    <a:gd name="T14" fmla="*/ 2147483647 w 1621857"/>
                    <a:gd name="T15" fmla="*/ 39487114 h 1613835"/>
                    <a:gd name="T16" fmla="*/ 2147483647 w 1621857"/>
                    <a:gd name="T17" fmla="*/ 134254559 h 1613835"/>
                    <a:gd name="T18" fmla="*/ 2147483647 w 1621857"/>
                    <a:gd name="T19" fmla="*/ 418555337 h 1613835"/>
                    <a:gd name="T20" fmla="*/ 2147483647 w 1621857"/>
                    <a:gd name="T21" fmla="*/ 845011508 h 1613835"/>
                    <a:gd name="T22" fmla="*/ 2147483647 w 1621857"/>
                    <a:gd name="T23" fmla="*/ 1389925258 h 1613835"/>
                    <a:gd name="T24" fmla="*/ 2147483647 w 1621857"/>
                    <a:gd name="T25" fmla="*/ 1650535290 h 1613835"/>
                    <a:gd name="T26" fmla="*/ 2147483647 w 1621857"/>
                    <a:gd name="T27" fmla="*/ 2053296704 h 1613835"/>
                    <a:gd name="T28" fmla="*/ 2147483647 w 1621857"/>
                    <a:gd name="T29" fmla="*/ 2147483647 h 1613835"/>
                    <a:gd name="T30" fmla="*/ 2147483647 w 1621857"/>
                    <a:gd name="T31" fmla="*/ 2147483647 h 1613835"/>
                    <a:gd name="T32" fmla="*/ 2147483647 w 1621857"/>
                    <a:gd name="T33" fmla="*/ 2147483647 h 1613835"/>
                    <a:gd name="T34" fmla="*/ 2147483647 w 1621857"/>
                    <a:gd name="T35" fmla="*/ 2147483647 h 1613835"/>
                    <a:gd name="T36" fmla="*/ 2147483647 w 1621857"/>
                    <a:gd name="T37" fmla="*/ 2147483647 h 1613835"/>
                    <a:gd name="T38" fmla="*/ 2147483647 w 1621857"/>
                    <a:gd name="T39" fmla="*/ 2147483647 h 1613835"/>
                    <a:gd name="T40" fmla="*/ 2147483647 w 1621857"/>
                    <a:gd name="T41" fmla="*/ 2147483647 h 1613835"/>
                    <a:gd name="T42" fmla="*/ 2147483647 w 1621857"/>
                    <a:gd name="T43" fmla="*/ 2147483647 h 1613835"/>
                    <a:gd name="T44" fmla="*/ 1432249448 w 1621857"/>
                    <a:gd name="T45" fmla="*/ 2147483647 h 1613835"/>
                    <a:gd name="T46" fmla="*/ 904851706 w 1621857"/>
                    <a:gd name="T47" fmla="*/ 2147483647 h 1613835"/>
                    <a:gd name="T48" fmla="*/ 966898545 w 1621857"/>
                    <a:gd name="T49" fmla="*/ 2147483647 h 1613835"/>
                    <a:gd name="T50" fmla="*/ 997920502 w 1621857"/>
                    <a:gd name="T51" fmla="*/ 2147483647 h 1613835"/>
                    <a:gd name="T52" fmla="*/ 1028944925 w 1621857"/>
                    <a:gd name="T53" fmla="*/ 2147483647 h 1613835"/>
                    <a:gd name="T54" fmla="*/ 656662380 w 1621857"/>
                    <a:gd name="T55" fmla="*/ 2076990545 h 1613835"/>
                    <a:gd name="T56" fmla="*/ 160286098 w 1621857"/>
                    <a:gd name="T57" fmla="*/ 1697918840 h 16138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21857"/>
                    <a:gd name="T88" fmla="*/ 0 h 1613835"/>
                    <a:gd name="T89" fmla="*/ 1621857 w 1621857"/>
                    <a:gd name="T90" fmla="*/ 1613835 h 161383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21857" h="1613835">
                      <a:moveTo>
                        <a:pt x="49730" y="689810"/>
                      </a:moveTo>
                      <a:cubicBezTo>
                        <a:pt x="16042" y="640080"/>
                        <a:pt x="0" y="599974"/>
                        <a:pt x="1604" y="545431"/>
                      </a:cubicBezTo>
                      <a:cubicBezTo>
                        <a:pt x="3208" y="490888"/>
                        <a:pt x="17646" y="402656"/>
                        <a:pt x="59355" y="362551"/>
                      </a:cubicBezTo>
                      <a:cubicBezTo>
                        <a:pt x="101064" y="322446"/>
                        <a:pt x="181276" y="311216"/>
                        <a:pt x="251861" y="304799"/>
                      </a:cubicBezTo>
                      <a:lnTo>
                        <a:pt x="482867" y="324050"/>
                      </a:lnTo>
                      <a:cubicBezTo>
                        <a:pt x="551848" y="330467"/>
                        <a:pt x="604787" y="372177"/>
                        <a:pt x="665747" y="343301"/>
                      </a:cubicBezTo>
                      <a:cubicBezTo>
                        <a:pt x="726707" y="314425"/>
                        <a:pt x="778042" y="205338"/>
                        <a:pt x="848627" y="150795"/>
                      </a:cubicBezTo>
                      <a:cubicBezTo>
                        <a:pt x="919212" y="96252"/>
                        <a:pt x="1025091" y="32084"/>
                        <a:pt x="1089259" y="16042"/>
                      </a:cubicBezTo>
                      <a:cubicBezTo>
                        <a:pt x="1153427" y="0"/>
                        <a:pt x="1195137" y="28876"/>
                        <a:pt x="1233638" y="54543"/>
                      </a:cubicBezTo>
                      <a:cubicBezTo>
                        <a:pt x="1272139" y="80210"/>
                        <a:pt x="1301015" y="121920"/>
                        <a:pt x="1320265" y="170046"/>
                      </a:cubicBezTo>
                      <a:cubicBezTo>
                        <a:pt x="1339515" y="218172"/>
                        <a:pt x="1353954" y="277528"/>
                        <a:pt x="1349141" y="343301"/>
                      </a:cubicBezTo>
                      <a:cubicBezTo>
                        <a:pt x="1344328" y="409074"/>
                        <a:pt x="1301014" y="510139"/>
                        <a:pt x="1291389" y="564682"/>
                      </a:cubicBezTo>
                      <a:cubicBezTo>
                        <a:pt x="1281764" y="619225"/>
                        <a:pt x="1260909" y="625641"/>
                        <a:pt x="1291389" y="670559"/>
                      </a:cubicBezTo>
                      <a:cubicBezTo>
                        <a:pt x="1321869" y="715477"/>
                        <a:pt x="1421330" y="768416"/>
                        <a:pt x="1474269" y="834189"/>
                      </a:cubicBezTo>
                      <a:cubicBezTo>
                        <a:pt x="1527208" y="899962"/>
                        <a:pt x="1596189" y="991401"/>
                        <a:pt x="1609023" y="1065195"/>
                      </a:cubicBezTo>
                      <a:cubicBezTo>
                        <a:pt x="1621857" y="1138989"/>
                        <a:pt x="1604210" y="1233637"/>
                        <a:pt x="1551271" y="1276951"/>
                      </a:cubicBezTo>
                      <a:cubicBezTo>
                        <a:pt x="1498332" y="1320265"/>
                        <a:pt x="1371599" y="1321869"/>
                        <a:pt x="1291389" y="1325077"/>
                      </a:cubicBezTo>
                      <a:cubicBezTo>
                        <a:pt x="1211179" y="1328285"/>
                        <a:pt x="1116530" y="1305827"/>
                        <a:pt x="1070008" y="1296202"/>
                      </a:cubicBezTo>
                      <a:cubicBezTo>
                        <a:pt x="1023486" y="1286577"/>
                        <a:pt x="1037924" y="1267326"/>
                        <a:pt x="1012257" y="1267326"/>
                      </a:cubicBezTo>
                      <a:cubicBezTo>
                        <a:pt x="986590" y="1267326"/>
                        <a:pt x="944880" y="1273743"/>
                        <a:pt x="916004" y="1296202"/>
                      </a:cubicBezTo>
                      <a:cubicBezTo>
                        <a:pt x="887128" y="1318661"/>
                        <a:pt x="879107" y="1357161"/>
                        <a:pt x="839002" y="1402079"/>
                      </a:cubicBezTo>
                      <a:cubicBezTo>
                        <a:pt x="798897" y="1446997"/>
                        <a:pt x="741144" y="1533625"/>
                        <a:pt x="675372" y="1565709"/>
                      </a:cubicBezTo>
                      <a:cubicBezTo>
                        <a:pt x="609600" y="1597793"/>
                        <a:pt x="510138" y="1613835"/>
                        <a:pt x="444366" y="1594585"/>
                      </a:cubicBezTo>
                      <a:cubicBezTo>
                        <a:pt x="378594" y="1575335"/>
                        <a:pt x="304800" y="1527208"/>
                        <a:pt x="280737" y="1450206"/>
                      </a:cubicBezTo>
                      <a:cubicBezTo>
                        <a:pt x="256674" y="1373204"/>
                        <a:pt x="295175" y="1199949"/>
                        <a:pt x="299987" y="1132572"/>
                      </a:cubicBezTo>
                      <a:cubicBezTo>
                        <a:pt x="304799" y="1065195"/>
                        <a:pt x="306404" y="1071612"/>
                        <a:pt x="309612" y="1045945"/>
                      </a:cubicBezTo>
                      <a:cubicBezTo>
                        <a:pt x="312820" y="1020278"/>
                        <a:pt x="336884" y="1012256"/>
                        <a:pt x="319238" y="978568"/>
                      </a:cubicBezTo>
                      <a:cubicBezTo>
                        <a:pt x="301592" y="944880"/>
                        <a:pt x="250256" y="895149"/>
                        <a:pt x="203734" y="843814"/>
                      </a:cubicBezTo>
                      <a:cubicBezTo>
                        <a:pt x="157212" y="792479"/>
                        <a:pt x="83418" y="739540"/>
                        <a:pt x="49730" y="68981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defTabSz="501349"/>
                  <a:endParaRPr lang="en-US" sz="176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Rectangle 57"/>
                <p:cNvSpPr>
                  <a:spLocks noChangeArrowheads="1"/>
                </p:cNvSpPr>
                <p:nvPr/>
              </p:nvSpPr>
              <p:spPr bwMode="auto">
                <a:xfrm>
                  <a:off x="1676400" y="228600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algn="ctr" defTabSz="501349"/>
                  <a:endParaRPr lang="en-US" sz="2420">
                    <a:solidFill>
                      <a:prstClr val="black"/>
                    </a:solidFill>
                    <a:latin typeface="Tahoma" pitchFamily="34" charset="0"/>
                    <a:ea typeface="宋体" pitchFamily="2" charset="-122"/>
                  </a:endParaRPr>
                </a:p>
              </p:txBody>
            </p:sp>
            <p:cxnSp>
              <p:nvCxnSpPr>
                <p:cNvPr id="20" name="Straight Arrow Connector 5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76400" y="990600"/>
                  <a:ext cx="1447800" cy="1143000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" name="Straight Arrow Connector 59"/>
                <p:cNvCxnSpPr>
                  <a:cxnSpLocks noChangeShapeType="1"/>
                  <a:endCxn id="23" idx="0"/>
                </p:cNvCxnSpPr>
                <p:nvPr/>
              </p:nvCxnSpPr>
              <p:spPr bwMode="auto">
                <a:xfrm flipV="1">
                  <a:off x="1828798" y="2357736"/>
                  <a:ext cx="2279211" cy="4470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2" name="Straight Arrow Connector 60"/>
                <p:cNvCxnSpPr>
                  <a:cxnSpLocks noChangeShapeType="1"/>
                  <a:stCxn id="19" idx="3"/>
                </p:cNvCxnSpPr>
                <p:nvPr/>
              </p:nvCxnSpPr>
              <p:spPr bwMode="auto">
                <a:xfrm>
                  <a:off x="1828800" y="2362200"/>
                  <a:ext cx="1752600" cy="10668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3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810000" y="2357736"/>
                  <a:ext cx="596019" cy="550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defTabSz="501349" eaLnBrk="1" hangingPunct="1"/>
                  <a:r>
                    <a:rPr lang="en-US" sz="2640" dirty="0">
                      <a:solidFill>
                        <a:srgbClr val="0000FF"/>
                      </a:solidFill>
                      <a:latin typeface="Symbol" pitchFamily="18" charset="2"/>
                    </a:rPr>
                    <a:t>v</a:t>
                  </a:r>
                  <a:r>
                    <a:rPr lang="en-US" sz="2640" b="1" baseline="-25000" dirty="0" smtClean="0">
                      <a:solidFill>
                        <a:srgbClr val="0000FF"/>
                      </a:solidFill>
                      <a:latin typeface="Symbol" pitchFamily="18" charset="2"/>
                    </a:rPr>
                    <a:t>3</a:t>
                  </a:r>
                  <a:endParaRPr lang="en-US" sz="2640" b="1" baseline="-25000" dirty="0">
                    <a:solidFill>
                      <a:srgbClr val="0000FF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24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581398" y="3200401"/>
                  <a:ext cx="628768" cy="5500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defTabSz="501349" eaLnBrk="1" hangingPunct="1"/>
                  <a:r>
                    <a:rPr lang="en-US" sz="2640" dirty="0">
                      <a:solidFill>
                        <a:srgbClr val="FF0000"/>
                      </a:solidFill>
                      <a:latin typeface="Symbol" pitchFamily="18" charset="2"/>
                    </a:rPr>
                    <a:t>v</a:t>
                  </a:r>
                  <a:r>
                    <a:rPr lang="en-US" sz="2640" b="1" baseline="-25000" dirty="0" smtClean="0">
                      <a:solidFill>
                        <a:srgbClr val="FF0000"/>
                      </a:solidFill>
                    </a:rPr>
                    <a:t>4</a:t>
                  </a:r>
                  <a:endParaRPr lang="en-US" sz="2640" b="1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25" name="TextBox 24"/>
          <p:cNvSpPr txBox="1"/>
          <p:nvPr/>
        </p:nvSpPr>
        <p:spPr>
          <a:xfrm>
            <a:off x="1270302" y="2060848"/>
            <a:ext cx="2403222" cy="830997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/>
                <a:cs typeface="Times New Roman"/>
              </a:rPr>
              <a:t>Well described </a:t>
            </a:r>
            <a:r>
              <a:rPr lang="en-US" b="0" dirty="0" smtClean="0">
                <a:latin typeface="Times New Roman"/>
                <a:cs typeface="Times New Roman"/>
              </a:rPr>
              <a:t>by</a:t>
            </a:r>
          </a:p>
          <a:p>
            <a:r>
              <a:rPr lang="en-US" b="0" dirty="0" smtClean="0">
                <a:latin typeface="Times New Roman"/>
                <a:cs typeface="Times New Roman"/>
              </a:rPr>
              <a:t> hydrodynamics</a:t>
            </a:r>
            <a:endParaRPr lang="en-US" b="0" dirty="0"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7787" y="3645024"/>
            <a:ext cx="4826261" cy="46166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Times New Roman"/>
                <a:cs typeface="Times New Roman"/>
              </a:rPr>
              <a:t>Probed using initial-state anisotropies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8987" y="5229200"/>
            <a:ext cx="1749197" cy="830997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Times New Roman"/>
                <a:cs typeface="Times New Roman"/>
              </a:rPr>
              <a:t>Near</a:t>
            </a:r>
            <a:r>
              <a:rPr lang="en-US" b="0" dirty="0">
                <a:latin typeface="Times New Roman"/>
                <a:cs typeface="Times New Roman"/>
              </a:rPr>
              <a:t>-</a:t>
            </a:r>
            <a:r>
              <a:rPr lang="en-US" b="0" dirty="0" smtClean="0">
                <a:latin typeface="Times New Roman"/>
                <a:cs typeface="Times New Roman"/>
              </a:rPr>
              <a:t>perfect</a:t>
            </a:r>
          </a:p>
          <a:p>
            <a:pPr algn="ctr"/>
            <a:r>
              <a:rPr lang="en-US" b="0" dirty="0" smtClean="0">
                <a:latin typeface="Times New Roman"/>
                <a:cs typeface="Times New Roman"/>
              </a:rPr>
              <a:t>fluid</a:t>
            </a:r>
            <a:endParaRPr lang="en-US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61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7">
            <a:extLst>
              <a:ext uri="{FF2B5EF4-FFF2-40B4-BE49-F238E27FC236}">
                <a16:creationId xmlns="" xmlns:a16="http://schemas.microsoft.com/office/drawing/2014/main" id="{4470647A-462D-AD4A-888C-D0F321DC3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6" t="24446" r="47942" b="9000"/>
          <a:stretch/>
        </p:blipFill>
        <p:spPr bwMode="auto">
          <a:xfrm>
            <a:off x="179512" y="1124744"/>
            <a:ext cx="639596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5328592" cy="99412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Everything Flows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1" name="Picture 20" descr="Shap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94" y="3681040"/>
            <a:ext cx="2641105" cy="306032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134478" y="3501008"/>
            <a:ext cx="3898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Times New Roman"/>
                <a:cs typeface="Times New Roman"/>
              </a:rPr>
              <a:t>v</a:t>
            </a:r>
            <a:r>
              <a:rPr lang="en-US" sz="1800" b="0" baseline="-25000" dirty="0" smtClean="0">
                <a:latin typeface="Times New Roman"/>
                <a:cs typeface="Times New Roman"/>
              </a:rPr>
              <a:t>2</a:t>
            </a:r>
            <a:endParaRPr lang="en-US" sz="1800" b="0" baseline="-25000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86606" y="3501008"/>
            <a:ext cx="3898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Times New Roman"/>
                <a:cs typeface="Times New Roman"/>
              </a:rPr>
              <a:t>v</a:t>
            </a:r>
            <a:r>
              <a:rPr lang="en-US" sz="1800" b="0" baseline="-25000" dirty="0" smtClean="0">
                <a:latin typeface="Times New Roman"/>
                <a:cs typeface="Times New Roman"/>
              </a:rPr>
              <a:t>2</a:t>
            </a:r>
            <a:endParaRPr lang="en-US" sz="1800" b="0" baseline="-25000" dirty="0">
              <a:latin typeface="Times New Roman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25952" y="2742019"/>
            <a:ext cx="2718048" cy="830997"/>
          </a:xfrm>
          <a:prstGeom prst="rect">
            <a:avLst/>
          </a:prstGeom>
          <a:solidFill>
            <a:srgbClr val="BBE0E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latin typeface="Times New Roman"/>
                <a:cs typeface="Times New Roman"/>
              </a:rPr>
              <a:t>Engineer </a:t>
            </a:r>
            <a:r>
              <a:rPr lang="en-US" b="0" dirty="0" smtClean="0">
                <a:latin typeface="Times New Roman"/>
                <a:cs typeface="Times New Roman"/>
              </a:rPr>
              <a:t>shape with </a:t>
            </a:r>
          </a:p>
          <a:p>
            <a:pPr algn="ctr"/>
            <a:r>
              <a:rPr lang="en-US" b="0" dirty="0" err="1" smtClean="0">
                <a:latin typeface="Times New Roman"/>
                <a:cs typeface="Times New Roman"/>
              </a:rPr>
              <a:t>pAu</a:t>
            </a:r>
            <a:r>
              <a:rPr lang="en-US" b="0" dirty="0">
                <a:latin typeface="Times New Roman"/>
                <a:cs typeface="Times New Roman"/>
              </a:rPr>
              <a:t>, </a:t>
            </a:r>
            <a:r>
              <a:rPr lang="en-US" b="0" dirty="0" err="1">
                <a:latin typeface="Times New Roman"/>
                <a:cs typeface="Times New Roman"/>
              </a:rPr>
              <a:t>dAu</a:t>
            </a:r>
            <a:r>
              <a:rPr lang="en-US" b="0" dirty="0">
                <a:latin typeface="Times New Roman"/>
                <a:cs typeface="Times New Roman"/>
              </a:rPr>
              <a:t>, </a:t>
            </a:r>
            <a:r>
              <a:rPr lang="en-US" b="0" baseline="30000" dirty="0" smtClean="0">
                <a:latin typeface="Times New Roman"/>
                <a:cs typeface="Times New Roman"/>
              </a:rPr>
              <a:t>3</a:t>
            </a:r>
            <a:r>
              <a:rPr lang="en-US" b="0" dirty="0" smtClean="0">
                <a:latin typeface="Times New Roman"/>
                <a:cs typeface="Times New Roman"/>
              </a:rPr>
              <a:t>HeAu</a:t>
            </a:r>
            <a:endParaRPr lang="en-US" b="0" dirty="0">
              <a:latin typeface="Times New Roman"/>
              <a:cs typeface="Times New Roman"/>
            </a:endParaRPr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6876256" y="1052736"/>
            <a:ext cx="2103568" cy="1511054"/>
            <a:chOff x="366713" y="3373438"/>
            <a:chExt cx="3053402" cy="2216150"/>
          </a:xfrm>
        </p:grpSpPr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3" y="3587750"/>
              <a:ext cx="2819400" cy="200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51"/>
            <p:cNvGrpSpPr>
              <a:grpSpLocks/>
            </p:cNvGrpSpPr>
            <p:nvPr/>
          </p:nvGrpSpPr>
          <p:grpSpPr bwMode="auto">
            <a:xfrm>
              <a:off x="886874" y="3373438"/>
              <a:ext cx="2533241" cy="2138283"/>
              <a:chOff x="346959" y="685800"/>
              <a:chExt cx="4059060" cy="3064636"/>
            </a:xfrm>
          </p:grpSpPr>
          <p:sp>
            <p:nvSpPr>
              <p:cNvPr id="27" name="TextBox 52"/>
              <p:cNvSpPr txBox="1">
                <a:spLocks noChangeArrowheads="1"/>
              </p:cNvSpPr>
              <p:nvPr/>
            </p:nvSpPr>
            <p:spPr bwMode="auto">
              <a:xfrm>
                <a:off x="2919668" y="685800"/>
                <a:ext cx="612393" cy="550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defTabSz="501349" eaLnBrk="1" hangingPunct="1"/>
                <a:r>
                  <a:rPr lang="en-US" sz="2640" dirty="0">
                    <a:solidFill>
                      <a:prstClr val="black"/>
                    </a:solidFill>
                    <a:latin typeface="Symbol" pitchFamily="18" charset="2"/>
                  </a:rPr>
                  <a:t>v</a:t>
                </a:r>
                <a:r>
                  <a:rPr lang="en-US" sz="2640" b="1" baseline="-25000" dirty="0" smtClean="0">
                    <a:solidFill>
                      <a:prstClr val="black"/>
                    </a:solidFill>
                  </a:rPr>
                  <a:t>2</a:t>
                </a:r>
                <a:endParaRPr lang="en-US" sz="2640" b="1" baseline="-250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8" name="Group 47"/>
              <p:cNvGrpSpPr>
                <a:grpSpLocks/>
              </p:cNvGrpSpPr>
              <p:nvPr/>
            </p:nvGrpSpPr>
            <p:grpSpPr bwMode="auto">
              <a:xfrm>
                <a:off x="346959" y="838200"/>
                <a:ext cx="4059060" cy="2912236"/>
                <a:chOff x="346959" y="838200"/>
                <a:chExt cx="4059060" cy="2912236"/>
              </a:xfrm>
            </p:grpSpPr>
            <p:sp>
              <p:nvSpPr>
                <p:cNvPr id="29" name="Freeform 54"/>
                <p:cNvSpPr>
                  <a:spLocks/>
                </p:cNvSpPr>
                <p:nvPr/>
              </p:nvSpPr>
              <p:spPr bwMode="auto">
                <a:xfrm rot="-4547805">
                  <a:off x="798381" y="994660"/>
                  <a:ext cx="1908437" cy="2811281"/>
                </a:xfrm>
                <a:custGeom>
                  <a:avLst/>
                  <a:gdLst>
                    <a:gd name="T0" fmla="*/ 19586382 w 1492584"/>
                    <a:gd name="T1" fmla="*/ 2147483647 h 1437373"/>
                    <a:gd name="T2" fmla="*/ 124322752 w 1492584"/>
                    <a:gd name="T3" fmla="*/ 2147483647 h 1437373"/>
                    <a:gd name="T4" fmla="*/ 225318292 w 1492584"/>
                    <a:gd name="T5" fmla="*/ 1473391800 h 1437373"/>
                    <a:gd name="T6" fmla="*/ 371200764 w 1492584"/>
                    <a:gd name="T7" fmla="*/ 24150018 h 1437373"/>
                    <a:gd name="T8" fmla="*/ 498380842 w 1492584"/>
                    <a:gd name="T9" fmla="*/ 1618306506 h 1437373"/>
                    <a:gd name="T10" fmla="*/ 573192427 w 1492584"/>
                    <a:gd name="T11" fmla="*/ 2147483647 h 1437373"/>
                    <a:gd name="T12" fmla="*/ 539527163 w 1492584"/>
                    <a:gd name="T13" fmla="*/ 2147483647 h 1437373"/>
                    <a:gd name="T14" fmla="*/ 408607082 w 1492584"/>
                    <a:gd name="T15" fmla="*/ 2147483647 h 1437373"/>
                    <a:gd name="T16" fmla="*/ 270205244 w 1492584"/>
                    <a:gd name="T17" fmla="*/ 2147483647 h 1437373"/>
                    <a:gd name="T18" fmla="*/ 135543873 w 1492584"/>
                    <a:gd name="T19" fmla="*/ 2147483647 h 1437373"/>
                    <a:gd name="T20" fmla="*/ 45770298 w 1492584"/>
                    <a:gd name="T21" fmla="*/ 2147483647 h 1437373"/>
                    <a:gd name="T22" fmla="*/ 2493994 w 1492584"/>
                    <a:gd name="T23" fmla="*/ 2147483647 h 1437373"/>
                    <a:gd name="T24" fmla="*/ 19586382 w 1492584"/>
                    <a:gd name="T25" fmla="*/ 2147483647 h 14373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92584"/>
                    <a:gd name="T40" fmla="*/ 0 h 1437373"/>
                    <a:gd name="T41" fmla="*/ 1492584 w 1492584"/>
                    <a:gd name="T42" fmla="*/ 1437373 h 14373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92584" h="1437373">
                      <a:moveTo>
                        <a:pt x="50399" y="752374"/>
                      </a:moveTo>
                      <a:cubicBezTo>
                        <a:pt x="94381" y="650640"/>
                        <a:pt x="231675" y="437949"/>
                        <a:pt x="319907" y="328863"/>
                      </a:cubicBezTo>
                      <a:cubicBezTo>
                        <a:pt x="408139" y="219777"/>
                        <a:pt x="473911" y="152400"/>
                        <a:pt x="579789" y="97857"/>
                      </a:cubicBezTo>
                      <a:cubicBezTo>
                        <a:pt x="685667" y="43314"/>
                        <a:pt x="838067" y="0"/>
                        <a:pt x="955174" y="1604"/>
                      </a:cubicBezTo>
                      <a:cubicBezTo>
                        <a:pt x="1072281" y="3208"/>
                        <a:pt x="1195806" y="40105"/>
                        <a:pt x="1282433" y="107482"/>
                      </a:cubicBezTo>
                      <a:cubicBezTo>
                        <a:pt x="1369060" y="174859"/>
                        <a:pt x="1457292" y="280737"/>
                        <a:pt x="1474938" y="405865"/>
                      </a:cubicBezTo>
                      <a:cubicBezTo>
                        <a:pt x="1492584" y="530993"/>
                        <a:pt x="1458896" y="715477"/>
                        <a:pt x="1388311" y="858252"/>
                      </a:cubicBezTo>
                      <a:cubicBezTo>
                        <a:pt x="1317726" y="1001027"/>
                        <a:pt x="1166930" y="1169469"/>
                        <a:pt x="1051427" y="1262513"/>
                      </a:cubicBezTo>
                      <a:cubicBezTo>
                        <a:pt x="935924" y="1355557"/>
                        <a:pt x="812400" y="1395663"/>
                        <a:pt x="695292" y="1416518"/>
                      </a:cubicBezTo>
                      <a:cubicBezTo>
                        <a:pt x="578185" y="1437373"/>
                        <a:pt x="445035" y="1427747"/>
                        <a:pt x="348782" y="1387642"/>
                      </a:cubicBezTo>
                      <a:cubicBezTo>
                        <a:pt x="252529" y="1347537"/>
                        <a:pt x="174837" y="1254760"/>
                        <a:pt x="117776" y="1175886"/>
                      </a:cubicBezTo>
                      <a:cubicBezTo>
                        <a:pt x="60715" y="1097012"/>
                        <a:pt x="12834" y="991402"/>
                        <a:pt x="6417" y="914400"/>
                      </a:cubicBezTo>
                      <a:cubicBezTo>
                        <a:pt x="0" y="837398"/>
                        <a:pt x="37699" y="882984"/>
                        <a:pt x="50399" y="752374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defTabSz="501349"/>
                  <a:endParaRPr lang="en-US" sz="176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reeform 55"/>
                <p:cNvSpPr>
                  <a:spLocks/>
                </p:cNvSpPr>
                <p:nvPr/>
              </p:nvSpPr>
              <p:spPr bwMode="auto">
                <a:xfrm rot="17206063">
                  <a:off x="749279" y="699392"/>
                  <a:ext cx="2367788" cy="3043499"/>
                </a:xfrm>
                <a:custGeom>
                  <a:avLst/>
                  <a:gdLst>
                    <a:gd name="T0" fmla="*/ 143374432 w 1645920"/>
                    <a:gd name="T1" fmla="*/ 2147483647 h 1719714"/>
                    <a:gd name="T2" fmla="*/ 337621477 w 1645920"/>
                    <a:gd name="T3" fmla="*/ 2147483647 h 1719714"/>
                    <a:gd name="T4" fmla="*/ 587366864 w 1645920"/>
                    <a:gd name="T5" fmla="*/ 2147483647 h 1719714"/>
                    <a:gd name="T6" fmla="*/ 670615200 w 1645920"/>
                    <a:gd name="T7" fmla="*/ 2147483647 h 1719714"/>
                    <a:gd name="T8" fmla="*/ 698364547 w 1645920"/>
                    <a:gd name="T9" fmla="*/ 2147483647 h 1719714"/>
                    <a:gd name="T10" fmla="*/ 587366864 w 1645920"/>
                    <a:gd name="T11" fmla="*/ 2004198008 h 1719714"/>
                    <a:gd name="T12" fmla="*/ 337621477 w 1645920"/>
                    <a:gd name="T13" fmla="*/ 1606892982 h 1719714"/>
                    <a:gd name="T14" fmla="*/ 171123623 w 1645920"/>
                    <a:gd name="T15" fmla="*/ 1050659478 h 1719714"/>
                    <a:gd name="T16" fmla="*/ 198872527 w 1645920"/>
                    <a:gd name="T17" fmla="*/ 653350299 h 1719714"/>
                    <a:gd name="T18" fmla="*/ 393119957 w 1645920"/>
                    <a:gd name="T19" fmla="*/ 282529096 h 1719714"/>
                    <a:gd name="T20" fmla="*/ 670615200 w 1645920"/>
                    <a:gd name="T21" fmla="*/ 44146016 h 1719714"/>
                    <a:gd name="T22" fmla="*/ 1059110514 w 1645920"/>
                    <a:gd name="T23" fmla="*/ 17658235 h 1719714"/>
                    <a:gd name="T24" fmla="*/ 1503102661 w 1645920"/>
                    <a:gd name="T25" fmla="*/ 123605939 h 1719714"/>
                    <a:gd name="T26" fmla="*/ 1919346135 w 1645920"/>
                    <a:gd name="T27" fmla="*/ 441454175 h 1719714"/>
                    <a:gd name="T28" fmla="*/ 2147483647 w 1645920"/>
                    <a:gd name="T29" fmla="*/ 891734590 h 1719714"/>
                    <a:gd name="T30" fmla="*/ 2147483647 w 1645920"/>
                    <a:gd name="T31" fmla="*/ 1368504812 h 1719714"/>
                    <a:gd name="T32" fmla="*/ 2147483647 w 1645920"/>
                    <a:gd name="T33" fmla="*/ 1474455213 h 1719714"/>
                    <a:gd name="T34" fmla="*/ 2147483647 w 1645920"/>
                    <a:gd name="T35" fmla="*/ 1500940893 h 1719714"/>
                    <a:gd name="T36" fmla="*/ 2147483647 w 1645920"/>
                    <a:gd name="T37" fmla="*/ 1765814584 h 1719714"/>
                    <a:gd name="T38" fmla="*/ 2147483647 w 1645920"/>
                    <a:gd name="T39" fmla="*/ 2147483647 h 1719714"/>
                    <a:gd name="T40" fmla="*/ 2147483647 w 1645920"/>
                    <a:gd name="T41" fmla="*/ 2147483647 h 1719714"/>
                    <a:gd name="T42" fmla="*/ 2147483647 w 1645920"/>
                    <a:gd name="T43" fmla="*/ 2147483647 h 1719714"/>
                    <a:gd name="T44" fmla="*/ 2147483647 w 1645920"/>
                    <a:gd name="T45" fmla="*/ 2147483647 h 1719714"/>
                    <a:gd name="T46" fmla="*/ 2147483647 w 1645920"/>
                    <a:gd name="T47" fmla="*/ 2147483647 h 1719714"/>
                    <a:gd name="T48" fmla="*/ 2147483647 w 1645920"/>
                    <a:gd name="T49" fmla="*/ 2147483647 h 1719714"/>
                    <a:gd name="T50" fmla="*/ 2147483647 w 1645920"/>
                    <a:gd name="T51" fmla="*/ 2147483647 h 1719714"/>
                    <a:gd name="T52" fmla="*/ 1780596702 w 1645920"/>
                    <a:gd name="T53" fmla="*/ 2147483647 h 1719714"/>
                    <a:gd name="T54" fmla="*/ 1086859055 w 1645920"/>
                    <a:gd name="T55" fmla="*/ 2147483647 h 1719714"/>
                    <a:gd name="T56" fmla="*/ 642866876 w 1645920"/>
                    <a:gd name="T57" fmla="*/ 2147483647 h 1719714"/>
                    <a:gd name="T58" fmla="*/ 87873370 w 1645920"/>
                    <a:gd name="T59" fmla="*/ 2147483647 h 1719714"/>
                    <a:gd name="T60" fmla="*/ 143374432 w 1645920"/>
                    <a:gd name="T61" fmla="*/ 2147483647 h 171971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45920"/>
                    <a:gd name="T94" fmla="*/ 0 h 1719714"/>
                    <a:gd name="T95" fmla="*/ 1645920 w 1645920"/>
                    <a:gd name="T96" fmla="*/ 1719714 h 171971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45920" h="1719714">
                      <a:moveTo>
                        <a:pt x="49731" y="1161448"/>
                      </a:moveTo>
                      <a:cubicBezTo>
                        <a:pt x="64169" y="1081238"/>
                        <a:pt x="91441" y="1084446"/>
                        <a:pt x="117108" y="1045945"/>
                      </a:cubicBezTo>
                      <a:cubicBezTo>
                        <a:pt x="142775" y="1007444"/>
                        <a:pt x="184485" y="960922"/>
                        <a:pt x="203735" y="930442"/>
                      </a:cubicBezTo>
                      <a:cubicBezTo>
                        <a:pt x="222985" y="899962"/>
                        <a:pt x="226194" y="882315"/>
                        <a:pt x="232611" y="863065"/>
                      </a:cubicBezTo>
                      <a:cubicBezTo>
                        <a:pt x="239028" y="843815"/>
                        <a:pt x="247049" y="837398"/>
                        <a:pt x="242236" y="814939"/>
                      </a:cubicBezTo>
                      <a:cubicBezTo>
                        <a:pt x="237423" y="792480"/>
                        <a:pt x="224590" y="766812"/>
                        <a:pt x="203735" y="728311"/>
                      </a:cubicBezTo>
                      <a:cubicBezTo>
                        <a:pt x="182880" y="689810"/>
                        <a:pt x="141171" y="641684"/>
                        <a:pt x="117108" y="583933"/>
                      </a:cubicBezTo>
                      <a:cubicBezTo>
                        <a:pt x="93045" y="526182"/>
                        <a:pt x="67377" y="439554"/>
                        <a:pt x="59356" y="381802"/>
                      </a:cubicBezTo>
                      <a:cubicBezTo>
                        <a:pt x="51335" y="324050"/>
                        <a:pt x="56147" y="283945"/>
                        <a:pt x="68981" y="237423"/>
                      </a:cubicBezTo>
                      <a:cubicBezTo>
                        <a:pt x="81815" y="190901"/>
                        <a:pt x="109086" y="139566"/>
                        <a:pt x="136358" y="102669"/>
                      </a:cubicBezTo>
                      <a:cubicBezTo>
                        <a:pt x="163630" y="65772"/>
                        <a:pt x="194110" y="32084"/>
                        <a:pt x="232611" y="16042"/>
                      </a:cubicBezTo>
                      <a:cubicBezTo>
                        <a:pt x="271112" y="0"/>
                        <a:pt x="319239" y="1604"/>
                        <a:pt x="367365" y="6417"/>
                      </a:cubicBezTo>
                      <a:cubicBezTo>
                        <a:pt x="415491" y="11230"/>
                        <a:pt x="471639" y="19251"/>
                        <a:pt x="521369" y="44918"/>
                      </a:cubicBezTo>
                      <a:cubicBezTo>
                        <a:pt x="571099" y="70585"/>
                        <a:pt x="620830" y="113899"/>
                        <a:pt x="665748" y="160421"/>
                      </a:cubicBezTo>
                      <a:cubicBezTo>
                        <a:pt x="710666" y="206943"/>
                        <a:pt x="757188" y="267903"/>
                        <a:pt x="790876" y="324050"/>
                      </a:cubicBezTo>
                      <a:cubicBezTo>
                        <a:pt x="824564" y="380197"/>
                        <a:pt x="837398" y="462012"/>
                        <a:pt x="867878" y="497305"/>
                      </a:cubicBezTo>
                      <a:cubicBezTo>
                        <a:pt x="898358" y="532598"/>
                        <a:pt x="911192" y="527785"/>
                        <a:pt x="973756" y="535806"/>
                      </a:cubicBezTo>
                      <a:cubicBezTo>
                        <a:pt x="1036320" y="543827"/>
                        <a:pt x="1158241" y="527785"/>
                        <a:pt x="1243264" y="545431"/>
                      </a:cubicBezTo>
                      <a:cubicBezTo>
                        <a:pt x="1328287" y="563077"/>
                        <a:pt x="1419727" y="591953"/>
                        <a:pt x="1483895" y="641684"/>
                      </a:cubicBezTo>
                      <a:cubicBezTo>
                        <a:pt x="1548063" y="691415"/>
                        <a:pt x="1610628" y="774834"/>
                        <a:pt x="1628274" y="843815"/>
                      </a:cubicBezTo>
                      <a:cubicBezTo>
                        <a:pt x="1645920" y="912796"/>
                        <a:pt x="1628274" y="996214"/>
                        <a:pt x="1589773" y="1055570"/>
                      </a:cubicBezTo>
                      <a:cubicBezTo>
                        <a:pt x="1551272" y="1114926"/>
                        <a:pt x="1487104" y="1169469"/>
                        <a:pt x="1397268" y="1199949"/>
                      </a:cubicBezTo>
                      <a:cubicBezTo>
                        <a:pt x="1307432" y="1230429"/>
                        <a:pt x="1132573" y="1233637"/>
                        <a:pt x="1050758" y="1238450"/>
                      </a:cubicBezTo>
                      <a:lnTo>
                        <a:pt x="906379" y="1228825"/>
                      </a:lnTo>
                      <a:cubicBezTo>
                        <a:pt x="874295" y="1227221"/>
                        <a:pt x="880712" y="1209575"/>
                        <a:pt x="858253" y="1228825"/>
                      </a:cubicBezTo>
                      <a:cubicBezTo>
                        <a:pt x="835794" y="1248075"/>
                        <a:pt x="811731" y="1286576"/>
                        <a:pt x="771626" y="1344328"/>
                      </a:cubicBezTo>
                      <a:cubicBezTo>
                        <a:pt x="731521" y="1402080"/>
                        <a:pt x="683394" y="1515979"/>
                        <a:pt x="617621" y="1575335"/>
                      </a:cubicBezTo>
                      <a:cubicBezTo>
                        <a:pt x="551848" y="1634691"/>
                        <a:pt x="442762" y="1681213"/>
                        <a:pt x="376990" y="1700463"/>
                      </a:cubicBezTo>
                      <a:cubicBezTo>
                        <a:pt x="311218" y="1719713"/>
                        <a:pt x="280738" y="1719714"/>
                        <a:pt x="222986" y="1690838"/>
                      </a:cubicBezTo>
                      <a:cubicBezTo>
                        <a:pt x="165234" y="1661962"/>
                        <a:pt x="60960" y="1615440"/>
                        <a:pt x="30480" y="1527208"/>
                      </a:cubicBezTo>
                      <a:cubicBezTo>
                        <a:pt x="0" y="1438976"/>
                        <a:pt x="35293" y="1241659"/>
                        <a:pt x="49731" y="116144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defTabSz="501349"/>
                  <a:endParaRPr lang="en-US" sz="176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56"/>
                <p:cNvSpPr>
                  <a:spLocks/>
                </p:cNvSpPr>
                <p:nvPr/>
              </p:nvSpPr>
              <p:spPr bwMode="auto">
                <a:xfrm rot="-2314612">
                  <a:off x="457200" y="1066801"/>
                  <a:ext cx="2608446" cy="2554704"/>
                </a:xfrm>
                <a:custGeom>
                  <a:avLst/>
                  <a:gdLst>
                    <a:gd name="T0" fmla="*/ 160286098 w 1621857"/>
                    <a:gd name="T1" fmla="*/ 1697918840 h 1613835"/>
                    <a:gd name="T2" fmla="*/ 5169685 w 1621857"/>
                    <a:gd name="T3" fmla="*/ 1342540652 h 1613835"/>
                    <a:gd name="T4" fmla="*/ 191309182 w 1621857"/>
                    <a:gd name="T5" fmla="*/ 892393847 h 1613835"/>
                    <a:gd name="T6" fmla="*/ 811780503 w 1621857"/>
                    <a:gd name="T7" fmla="*/ 750242310 h 1613835"/>
                    <a:gd name="T8" fmla="*/ 1556344533 w 1621857"/>
                    <a:gd name="T9" fmla="*/ 797626612 h 1613835"/>
                    <a:gd name="T10" fmla="*/ 2145789917 w 1621857"/>
                    <a:gd name="T11" fmla="*/ 845011508 h 1613835"/>
                    <a:gd name="T12" fmla="*/ 2147483647 w 1621857"/>
                    <a:gd name="T13" fmla="*/ 371171222 h 1613835"/>
                    <a:gd name="T14" fmla="*/ 2147483647 w 1621857"/>
                    <a:gd name="T15" fmla="*/ 39487114 h 1613835"/>
                    <a:gd name="T16" fmla="*/ 2147483647 w 1621857"/>
                    <a:gd name="T17" fmla="*/ 134254559 h 1613835"/>
                    <a:gd name="T18" fmla="*/ 2147483647 w 1621857"/>
                    <a:gd name="T19" fmla="*/ 418555337 h 1613835"/>
                    <a:gd name="T20" fmla="*/ 2147483647 w 1621857"/>
                    <a:gd name="T21" fmla="*/ 845011508 h 1613835"/>
                    <a:gd name="T22" fmla="*/ 2147483647 w 1621857"/>
                    <a:gd name="T23" fmla="*/ 1389925258 h 1613835"/>
                    <a:gd name="T24" fmla="*/ 2147483647 w 1621857"/>
                    <a:gd name="T25" fmla="*/ 1650535290 h 1613835"/>
                    <a:gd name="T26" fmla="*/ 2147483647 w 1621857"/>
                    <a:gd name="T27" fmla="*/ 2053296704 h 1613835"/>
                    <a:gd name="T28" fmla="*/ 2147483647 w 1621857"/>
                    <a:gd name="T29" fmla="*/ 2147483647 h 1613835"/>
                    <a:gd name="T30" fmla="*/ 2147483647 w 1621857"/>
                    <a:gd name="T31" fmla="*/ 2147483647 h 1613835"/>
                    <a:gd name="T32" fmla="*/ 2147483647 w 1621857"/>
                    <a:gd name="T33" fmla="*/ 2147483647 h 1613835"/>
                    <a:gd name="T34" fmla="*/ 2147483647 w 1621857"/>
                    <a:gd name="T35" fmla="*/ 2147483647 h 1613835"/>
                    <a:gd name="T36" fmla="*/ 2147483647 w 1621857"/>
                    <a:gd name="T37" fmla="*/ 2147483647 h 1613835"/>
                    <a:gd name="T38" fmla="*/ 2147483647 w 1621857"/>
                    <a:gd name="T39" fmla="*/ 2147483647 h 1613835"/>
                    <a:gd name="T40" fmla="*/ 2147483647 w 1621857"/>
                    <a:gd name="T41" fmla="*/ 2147483647 h 1613835"/>
                    <a:gd name="T42" fmla="*/ 2147483647 w 1621857"/>
                    <a:gd name="T43" fmla="*/ 2147483647 h 1613835"/>
                    <a:gd name="T44" fmla="*/ 1432249448 w 1621857"/>
                    <a:gd name="T45" fmla="*/ 2147483647 h 1613835"/>
                    <a:gd name="T46" fmla="*/ 904851706 w 1621857"/>
                    <a:gd name="T47" fmla="*/ 2147483647 h 1613835"/>
                    <a:gd name="T48" fmla="*/ 966898545 w 1621857"/>
                    <a:gd name="T49" fmla="*/ 2147483647 h 1613835"/>
                    <a:gd name="T50" fmla="*/ 997920502 w 1621857"/>
                    <a:gd name="T51" fmla="*/ 2147483647 h 1613835"/>
                    <a:gd name="T52" fmla="*/ 1028944925 w 1621857"/>
                    <a:gd name="T53" fmla="*/ 2147483647 h 1613835"/>
                    <a:gd name="T54" fmla="*/ 656662380 w 1621857"/>
                    <a:gd name="T55" fmla="*/ 2076990545 h 1613835"/>
                    <a:gd name="T56" fmla="*/ 160286098 w 1621857"/>
                    <a:gd name="T57" fmla="*/ 1697918840 h 16138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21857"/>
                    <a:gd name="T88" fmla="*/ 0 h 1613835"/>
                    <a:gd name="T89" fmla="*/ 1621857 w 1621857"/>
                    <a:gd name="T90" fmla="*/ 1613835 h 161383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21857" h="1613835">
                      <a:moveTo>
                        <a:pt x="49730" y="689810"/>
                      </a:moveTo>
                      <a:cubicBezTo>
                        <a:pt x="16042" y="640080"/>
                        <a:pt x="0" y="599974"/>
                        <a:pt x="1604" y="545431"/>
                      </a:cubicBezTo>
                      <a:cubicBezTo>
                        <a:pt x="3208" y="490888"/>
                        <a:pt x="17646" y="402656"/>
                        <a:pt x="59355" y="362551"/>
                      </a:cubicBezTo>
                      <a:cubicBezTo>
                        <a:pt x="101064" y="322446"/>
                        <a:pt x="181276" y="311216"/>
                        <a:pt x="251861" y="304799"/>
                      </a:cubicBezTo>
                      <a:lnTo>
                        <a:pt x="482867" y="324050"/>
                      </a:lnTo>
                      <a:cubicBezTo>
                        <a:pt x="551848" y="330467"/>
                        <a:pt x="604787" y="372177"/>
                        <a:pt x="665747" y="343301"/>
                      </a:cubicBezTo>
                      <a:cubicBezTo>
                        <a:pt x="726707" y="314425"/>
                        <a:pt x="778042" y="205338"/>
                        <a:pt x="848627" y="150795"/>
                      </a:cubicBezTo>
                      <a:cubicBezTo>
                        <a:pt x="919212" y="96252"/>
                        <a:pt x="1025091" y="32084"/>
                        <a:pt x="1089259" y="16042"/>
                      </a:cubicBezTo>
                      <a:cubicBezTo>
                        <a:pt x="1153427" y="0"/>
                        <a:pt x="1195137" y="28876"/>
                        <a:pt x="1233638" y="54543"/>
                      </a:cubicBezTo>
                      <a:cubicBezTo>
                        <a:pt x="1272139" y="80210"/>
                        <a:pt x="1301015" y="121920"/>
                        <a:pt x="1320265" y="170046"/>
                      </a:cubicBezTo>
                      <a:cubicBezTo>
                        <a:pt x="1339515" y="218172"/>
                        <a:pt x="1353954" y="277528"/>
                        <a:pt x="1349141" y="343301"/>
                      </a:cubicBezTo>
                      <a:cubicBezTo>
                        <a:pt x="1344328" y="409074"/>
                        <a:pt x="1301014" y="510139"/>
                        <a:pt x="1291389" y="564682"/>
                      </a:cubicBezTo>
                      <a:cubicBezTo>
                        <a:pt x="1281764" y="619225"/>
                        <a:pt x="1260909" y="625641"/>
                        <a:pt x="1291389" y="670559"/>
                      </a:cubicBezTo>
                      <a:cubicBezTo>
                        <a:pt x="1321869" y="715477"/>
                        <a:pt x="1421330" y="768416"/>
                        <a:pt x="1474269" y="834189"/>
                      </a:cubicBezTo>
                      <a:cubicBezTo>
                        <a:pt x="1527208" y="899962"/>
                        <a:pt x="1596189" y="991401"/>
                        <a:pt x="1609023" y="1065195"/>
                      </a:cubicBezTo>
                      <a:cubicBezTo>
                        <a:pt x="1621857" y="1138989"/>
                        <a:pt x="1604210" y="1233637"/>
                        <a:pt x="1551271" y="1276951"/>
                      </a:cubicBezTo>
                      <a:cubicBezTo>
                        <a:pt x="1498332" y="1320265"/>
                        <a:pt x="1371599" y="1321869"/>
                        <a:pt x="1291389" y="1325077"/>
                      </a:cubicBezTo>
                      <a:cubicBezTo>
                        <a:pt x="1211179" y="1328285"/>
                        <a:pt x="1116530" y="1305827"/>
                        <a:pt x="1070008" y="1296202"/>
                      </a:cubicBezTo>
                      <a:cubicBezTo>
                        <a:pt x="1023486" y="1286577"/>
                        <a:pt x="1037924" y="1267326"/>
                        <a:pt x="1012257" y="1267326"/>
                      </a:cubicBezTo>
                      <a:cubicBezTo>
                        <a:pt x="986590" y="1267326"/>
                        <a:pt x="944880" y="1273743"/>
                        <a:pt x="916004" y="1296202"/>
                      </a:cubicBezTo>
                      <a:cubicBezTo>
                        <a:pt x="887128" y="1318661"/>
                        <a:pt x="879107" y="1357161"/>
                        <a:pt x="839002" y="1402079"/>
                      </a:cubicBezTo>
                      <a:cubicBezTo>
                        <a:pt x="798897" y="1446997"/>
                        <a:pt x="741144" y="1533625"/>
                        <a:pt x="675372" y="1565709"/>
                      </a:cubicBezTo>
                      <a:cubicBezTo>
                        <a:pt x="609600" y="1597793"/>
                        <a:pt x="510138" y="1613835"/>
                        <a:pt x="444366" y="1594585"/>
                      </a:cubicBezTo>
                      <a:cubicBezTo>
                        <a:pt x="378594" y="1575335"/>
                        <a:pt x="304800" y="1527208"/>
                        <a:pt x="280737" y="1450206"/>
                      </a:cubicBezTo>
                      <a:cubicBezTo>
                        <a:pt x="256674" y="1373204"/>
                        <a:pt x="295175" y="1199949"/>
                        <a:pt x="299987" y="1132572"/>
                      </a:cubicBezTo>
                      <a:cubicBezTo>
                        <a:pt x="304799" y="1065195"/>
                        <a:pt x="306404" y="1071612"/>
                        <a:pt x="309612" y="1045945"/>
                      </a:cubicBezTo>
                      <a:cubicBezTo>
                        <a:pt x="312820" y="1020278"/>
                        <a:pt x="336884" y="1012256"/>
                        <a:pt x="319238" y="978568"/>
                      </a:cubicBezTo>
                      <a:cubicBezTo>
                        <a:pt x="301592" y="944880"/>
                        <a:pt x="250256" y="895149"/>
                        <a:pt x="203734" y="843814"/>
                      </a:cubicBezTo>
                      <a:cubicBezTo>
                        <a:pt x="157212" y="792479"/>
                        <a:pt x="83418" y="739540"/>
                        <a:pt x="49730" y="68981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 defTabSz="501349"/>
                  <a:endParaRPr lang="en-US" sz="176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Rectangle 57"/>
                <p:cNvSpPr>
                  <a:spLocks noChangeArrowheads="1"/>
                </p:cNvSpPr>
                <p:nvPr/>
              </p:nvSpPr>
              <p:spPr bwMode="auto">
                <a:xfrm>
                  <a:off x="1676400" y="228600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algn="ctr" defTabSz="501349"/>
                  <a:endParaRPr lang="en-US" sz="2420">
                    <a:solidFill>
                      <a:prstClr val="black"/>
                    </a:solidFill>
                    <a:latin typeface="Tahoma" pitchFamily="34" charset="0"/>
                    <a:ea typeface="宋体" pitchFamily="2" charset="-122"/>
                  </a:endParaRPr>
                </a:p>
              </p:txBody>
            </p:sp>
            <p:cxnSp>
              <p:nvCxnSpPr>
                <p:cNvPr id="33" name="Straight Arrow Connector 5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76400" y="990600"/>
                  <a:ext cx="1447800" cy="1143000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" name="Straight Arrow Connector 59"/>
                <p:cNvCxnSpPr>
                  <a:cxnSpLocks noChangeShapeType="1"/>
                  <a:endCxn id="36" idx="0"/>
                </p:cNvCxnSpPr>
                <p:nvPr/>
              </p:nvCxnSpPr>
              <p:spPr bwMode="auto">
                <a:xfrm flipV="1">
                  <a:off x="1828798" y="2357736"/>
                  <a:ext cx="2279211" cy="4470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5" name="Straight Arrow Connector 60"/>
                <p:cNvCxnSpPr>
                  <a:cxnSpLocks noChangeShapeType="1"/>
                  <a:stCxn id="32" idx="3"/>
                </p:cNvCxnSpPr>
                <p:nvPr/>
              </p:nvCxnSpPr>
              <p:spPr bwMode="auto">
                <a:xfrm>
                  <a:off x="1828800" y="2362200"/>
                  <a:ext cx="1752600" cy="10668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6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810000" y="2357736"/>
                  <a:ext cx="596019" cy="550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defTabSz="501349" eaLnBrk="1" hangingPunct="1"/>
                  <a:r>
                    <a:rPr lang="en-US" sz="2640" dirty="0">
                      <a:solidFill>
                        <a:srgbClr val="0000FF"/>
                      </a:solidFill>
                      <a:latin typeface="Symbol" pitchFamily="18" charset="2"/>
                    </a:rPr>
                    <a:t>v</a:t>
                  </a:r>
                  <a:r>
                    <a:rPr lang="en-US" sz="2640" b="1" baseline="-25000" dirty="0" smtClean="0">
                      <a:solidFill>
                        <a:srgbClr val="0000FF"/>
                      </a:solidFill>
                      <a:latin typeface="Symbol" pitchFamily="18" charset="2"/>
                    </a:rPr>
                    <a:t>3</a:t>
                  </a:r>
                  <a:endParaRPr lang="en-US" sz="2640" b="1" baseline="-25000" dirty="0">
                    <a:solidFill>
                      <a:srgbClr val="0000FF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3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581398" y="3200401"/>
                  <a:ext cx="628768" cy="5500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defTabSz="501349" eaLnBrk="1" hangingPunct="1"/>
                  <a:r>
                    <a:rPr lang="en-US" sz="2640" dirty="0">
                      <a:solidFill>
                        <a:srgbClr val="FF0000"/>
                      </a:solidFill>
                      <a:latin typeface="Symbol" pitchFamily="18" charset="2"/>
                    </a:rPr>
                    <a:t>v</a:t>
                  </a:r>
                  <a:r>
                    <a:rPr lang="en-US" sz="2640" b="1" baseline="-25000" dirty="0" smtClean="0">
                      <a:solidFill>
                        <a:srgbClr val="FF0000"/>
                      </a:solidFill>
                    </a:rPr>
                    <a:t>4</a:t>
                  </a:r>
                  <a:endParaRPr lang="en-US" sz="2640" b="1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638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30622"/>
            <a:ext cx="8424936" cy="85010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3600" dirty="0" smtClean="0">
                <a:latin typeface="Times New Roman"/>
                <a:cs typeface="Times New Roman"/>
              </a:rPr>
              <a:t>Holography &amp; Emergence of Space-Time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32859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2800" dirty="0" smtClean="0">
                <a:latin typeface="Times New Roman"/>
                <a:cs typeface="Times New Roman"/>
              </a:rPr>
              <a:t>Hawking-</a:t>
            </a:r>
            <a:r>
              <a:rPr lang="en-US" sz="2800" dirty="0" err="1" smtClean="0">
                <a:latin typeface="Times New Roman"/>
                <a:cs typeface="Times New Roman"/>
              </a:rPr>
              <a:t>Bekenstein</a:t>
            </a:r>
            <a:r>
              <a:rPr lang="en-US" sz="2800" dirty="0" smtClean="0">
                <a:latin typeface="Times New Roman"/>
                <a:cs typeface="Times New Roman"/>
              </a:rPr>
              <a:t> entropy: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Holography: Gravity on M = quantum matter on boundary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err="1" smtClean="0">
                <a:latin typeface="Times New Roman"/>
                <a:cs typeface="Times New Roman"/>
              </a:rPr>
              <a:t>AdS</a:t>
            </a:r>
            <a:r>
              <a:rPr lang="en-US" sz="2800" dirty="0" smtClean="0">
                <a:latin typeface="Times New Roman"/>
                <a:cs typeface="Times New Roman"/>
              </a:rPr>
              <a:t>/CFT correspondence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Suggested “</a:t>
            </a:r>
            <a:r>
              <a:rPr lang="en-US" sz="2800" dirty="0">
                <a:latin typeface="Times New Roman"/>
                <a:cs typeface="Times New Roman"/>
              </a:rPr>
              <a:t>l</a:t>
            </a:r>
            <a:r>
              <a:rPr lang="en-US" sz="2800" dirty="0" smtClean="0">
                <a:latin typeface="Times New Roman"/>
                <a:cs typeface="Times New Roman"/>
              </a:rPr>
              <a:t>ower limit” on </a:t>
            </a:r>
          </a:p>
          <a:p>
            <a:pPr marL="0" indent="0">
              <a:buNone/>
            </a:pPr>
            <a:r>
              <a:rPr lang="en-US" sz="2800" dirty="0"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latin typeface="Times New Roman"/>
                <a:cs typeface="Times New Roman"/>
              </a:rPr>
              <a:t>shear viscosity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8" name="Picture 7" descr="Mine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365104"/>
            <a:ext cx="2575599" cy="2386360"/>
          </a:xfrm>
          <a:prstGeom prst="rect">
            <a:avLst/>
          </a:prstGeom>
        </p:spPr>
      </p:pic>
      <p:pic>
        <p:nvPicPr>
          <p:cNvPr id="9" name="Picture 8" descr="Holograph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0853"/>
            <a:ext cx="5112568" cy="2022283"/>
          </a:xfrm>
          <a:prstGeom prst="rect">
            <a:avLst/>
          </a:prstGeom>
        </p:spPr>
      </p:pic>
      <p:pic>
        <p:nvPicPr>
          <p:cNvPr id="10" name="Picture 9" descr="BHentr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24744"/>
            <a:ext cx="2490960" cy="1053868"/>
          </a:xfrm>
          <a:prstGeom prst="rect">
            <a:avLst/>
          </a:prstGeom>
        </p:spPr>
      </p:pic>
      <p:pic>
        <p:nvPicPr>
          <p:cNvPr id="7" name="Picture 6" descr="minim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373216"/>
            <a:ext cx="1097265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3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30622"/>
            <a:ext cx="8424936" cy="85010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3600" dirty="0" smtClean="0">
                <a:latin typeface="Times New Roman"/>
                <a:cs typeface="Times New Roman"/>
              </a:rPr>
              <a:t>Holography &amp; Emergence of Space-Time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4896544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2800" dirty="0" smtClean="0">
                <a:latin typeface="Times New Roman"/>
                <a:cs typeface="Times New Roman"/>
              </a:rPr>
              <a:t>Einstein equation from quantum entropy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endParaRPr lang="en-US" sz="28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800" dirty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Quantum </a:t>
            </a:r>
            <a:r>
              <a:rPr lang="en-US" sz="2800" dirty="0">
                <a:latin typeface="Times New Roman"/>
                <a:cs typeface="Times New Roman"/>
              </a:rPr>
              <a:t>error </a:t>
            </a:r>
            <a:r>
              <a:rPr lang="en-US" sz="2800" dirty="0" smtClean="0">
                <a:latin typeface="Times New Roman"/>
                <a:cs typeface="Times New Roman"/>
              </a:rPr>
              <a:t>correction</a:t>
            </a:r>
            <a:endParaRPr lang="en-US" sz="2800" dirty="0">
              <a:latin typeface="Times New Roman"/>
              <a:cs typeface="Times New Roman"/>
            </a:endParaRPr>
          </a:p>
          <a:p>
            <a:r>
              <a:rPr lang="en-US" sz="2800" dirty="0" err="1" smtClean="0">
                <a:latin typeface="Times New Roman"/>
                <a:cs typeface="Times New Roman"/>
              </a:rPr>
              <a:t>AdS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= tensor network</a:t>
            </a:r>
            <a:r>
              <a:rPr lang="en-US" sz="2800" dirty="0" smtClean="0">
                <a:latin typeface="Times New Roman"/>
                <a:cs typeface="Times New Roman"/>
              </a:rPr>
              <a:t>?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Gravitational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space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from 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EPR pairs?</a:t>
            </a:r>
          </a:p>
          <a:p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</p:txBody>
      </p:sp>
      <p:pic>
        <p:nvPicPr>
          <p:cNvPr id="4" name="Picture 3" descr="SpacefromQ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01008"/>
            <a:ext cx="3665116" cy="3253993"/>
          </a:xfrm>
          <a:prstGeom prst="rect">
            <a:avLst/>
          </a:prstGeom>
        </p:spPr>
      </p:pic>
      <p:pic>
        <p:nvPicPr>
          <p:cNvPr id="6" name="Picture 5" descr="EEe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38969"/>
            <a:ext cx="4968552" cy="1890031"/>
          </a:xfrm>
          <a:prstGeom prst="rect">
            <a:avLst/>
          </a:prstGeom>
        </p:spPr>
      </p:pic>
      <p:pic>
        <p:nvPicPr>
          <p:cNvPr id="5" name="Picture 4" descr="hal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0928"/>
            <a:ext cx="229961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4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LLHCPl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876"/>
            <a:ext cx="9144000" cy="6496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982662"/>
          </a:xfrm>
          <a:solidFill>
            <a:srgbClr val="B7DEE8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HL-LHC Plans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837932" y="5054600"/>
            <a:ext cx="2848868" cy="57174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11873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nac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639944" cy="572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HL-LHC is  on its Way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367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Collis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7" y="1152128"/>
            <a:ext cx="8481725" cy="5589240"/>
          </a:xfrm>
          <a:prstGeom prst="rect">
            <a:avLst/>
          </a:prstGeom>
        </p:spPr>
      </p:pic>
      <p:pic>
        <p:nvPicPr>
          <p:cNvPr id="6" name="Picture 5" descr="JetTim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112568" cy="3960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HL-LHC is on its Way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934" y="1772816"/>
            <a:ext cx="2808882" cy="46166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Times New Roman"/>
                <a:cs typeface="Times New Roman"/>
              </a:rPr>
              <a:t>Pile-up of 200 events</a:t>
            </a:r>
            <a:endParaRPr lang="en-US" b="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5456" y="2319263"/>
            <a:ext cx="6578544" cy="461665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Times New Roman"/>
                <a:cs typeface="Times New Roman"/>
              </a:rPr>
              <a:t>Mitigate with timing detector to distinguish vertices</a:t>
            </a:r>
            <a:endParaRPr lang="en-US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553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spectr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164288" cy="534611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92480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Relation to High-Energy Cosmic Rays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11760" y="2564904"/>
            <a:ext cx="2808709" cy="864096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136838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perKEK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066"/>
            <a:ext cx="9144000" cy="5220269"/>
          </a:xfrm>
          <a:prstGeom prst="rect">
            <a:avLst/>
          </a:prstGeom>
        </p:spPr>
      </p:pic>
      <p:pic>
        <p:nvPicPr>
          <p:cNvPr id="5" name="Picture 4" descr="LHC-KEK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20"/>
            <a:ext cx="9144000" cy="3663280"/>
          </a:xfrm>
          <a:prstGeom prst="rect">
            <a:avLst/>
          </a:prstGeom>
        </p:spPr>
      </p:pic>
      <p:pic>
        <p:nvPicPr>
          <p:cNvPr id="7" name="Picture 6" descr="SuperKEKBaccelerat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34"/>
            <a:ext cx="9144000" cy="6650966"/>
          </a:xfrm>
          <a:prstGeom prst="rect">
            <a:avLst/>
          </a:prstGeom>
        </p:spPr>
      </p:pic>
      <p:pic>
        <p:nvPicPr>
          <p:cNvPr id="8" name="Picture 7" descr="Trianglefut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08" y="1196752"/>
            <a:ext cx="6515100" cy="6121400"/>
          </a:xfrm>
          <a:prstGeom prst="rect">
            <a:avLst/>
          </a:prstGeom>
        </p:spPr>
      </p:pic>
      <p:pic>
        <p:nvPicPr>
          <p:cNvPr id="9" name="Picture 8" descr="RDfutur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3456" y="-891480"/>
            <a:ext cx="7213600" cy="5537200"/>
          </a:xfrm>
          <a:prstGeom prst="rect">
            <a:avLst/>
          </a:prstGeom>
        </p:spPr>
      </p:pic>
      <p:pic>
        <p:nvPicPr>
          <p:cNvPr id="10" name="Picture 9" descr="RKfu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1488" y="7257380"/>
            <a:ext cx="4470400" cy="422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48" y="53752"/>
            <a:ext cx="6154936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SuperKEKB</a:t>
            </a:r>
            <a:r>
              <a:rPr lang="en-US" dirty="0" smtClean="0">
                <a:latin typeface="Times New Roman"/>
                <a:cs typeface="Times New Roman"/>
              </a:rPr>
              <a:t> is on its Way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366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perKEK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9986"/>
            <a:ext cx="8676456" cy="4953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96" y="197768"/>
            <a:ext cx="8027144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SuperKEKB</a:t>
            </a:r>
            <a:r>
              <a:rPr lang="en-US" dirty="0" smtClean="0">
                <a:latin typeface="Times New Roman"/>
                <a:cs typeface="Times New Roman"/>
              </a:rPr>
              <a:t> is on its Way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194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Dfu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60848"/>
            <a:ext cx="4837336" cy="4176464"/>
          </a:xfrm>
          <a:prstGeom prst="rect">
            <a:avLst/>
          </a:prstGeom>
        </p:spPr>
      </p:pic>
      <p:pic>
        <p:nvPicPr>
          <p:cNvPr id="10" name="Picture 9" descr="RKfu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60848"/>
            <a:ext cx="4038352" cy="4176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96" y="197768"/>
            <a:ext cx="8027144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Belle II is on its Way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556792"/>
            <a:ext cx="7752894" cy="523220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latin typeface="Times New Roman"/>
                <a:cs typeface="Times New Roman"/>
              </a:rPr>
              <a:t>Precise probes of </a:t>
            </a:r>
            <a:r>
              <a:rPr lang="en-US" sz="2800" b="0" dirty="0" err="1" smtClean="0">
                <a:latin typeface="Times New Roman"/>
                <a:cs typeface="Times New Roman"/>
              </a:rPr>
              <a:t>flvour</a:t>
            </a:r>
            <a:r>
              <a:rPr lang="en-US" sz="2800" b="0" dirty="0" smtClean="0">
                <a:latin typeface="Times New Roman"/>
                <a:cs typeface="Times New Roman"/>
              </a:rPr>
              <a:t> anomalies, </a:t>
            </a:r>
            <a:r>
              <a:rPr lang="en-US" sz="2800" b="0" dirty="0" err="1" smtClean="0">
                <a:latin typeface="Times New Roman"/>
                <a:cs typeface="Times New Roman"/>
              </a:rPr>
              <a:t>unitarity</a:t>
            </a:r>
            <a:r>
              <a:rPr lang="en-US" sz="2800" b="0" dirty="0" smtClean="0">
                <a:latin typeface="Times New Roman"/>
                <a:cs typeface="Times New Roman"/>
              </a:rPr>
              <a:t> triangle</a:t>
            </a:r>
            <a:endParaRPr lang="en-US" sz="28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041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Belle II is on its Way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Sensitive probes of tau </a:t>
            </a:r>
            <a:r>
              <a:rPr lang="en-US" dirty="0" err="1" smtClean="0">
                <a:latin typeface="Times New Roman"/>
                <a:cs typeface="Times New Roman"/>
              </a:rPr>
              <a:t>flavour</a:t>
            </a:r>
            <a:r>
              <a:rPr lang="en-US" dirty="0" smtClean="0">
                <a:latin typeface="Times New Roman"/>
                <a:cs typeface="Times New Roman"/>
              </a:rPr>
              <a:t> violation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Searches for LFV 10 to 50 X sensitivity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CPV 10 X sensitivity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tauF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12468"/>
            <a:ext cx="8604448" cy="43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7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274638"/>
            <a:ext cx="8507288" cy="1143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Elucidate Exotic Hadrons @ Belle II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309" y="1801415"/>
            <a:ext cx="3964147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046624"/>
              </p:ext>
            </p:extLst>
          </p:nvPr>
        </p:nvGraphicFramePr>
        <p:xfrm>
          <a:off x="463837" y="1723257"/>
          <a:ext cx="3887991" cy="5030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4" imgW="5645520" imgH="7365600" progId="AcroExch.Document.DC">
                  <p:embed/>
                </p:oleObj>
              </mc:Choice>
              <mc:Fallback>
                <p:oleObj name="Acrobat Document" r:id="rId4" imgW="5645520" imgH="736560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37" y="1723257"/>
                        <a:ext cx="3887991" cy="5030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928333" y="1513383"/>
            <a:ext cx="3502224" cy="676672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FontTx/>
              <a:buNone/>
            </a:pPr>
            <a:r>
              <a:rPr lang="en-US" b="0" dirty="0" smtClean="0">
                <a:latin typeface="Times New Roman"/>
                <a:cs typeface="Times New Roman"/>
              </a:rPr>
              <a:t>Composition?</a:t>
            </a:r>
            <a:endParaRPr lang="en-US" b="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21" y="1484784"/>
            <a:ext cx="3502224" cy="67667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/>
                <a:cs typeface="Times New Roman"/>
              </a:rPr>
              <a:t>Quantum numbers?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755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Luminosit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5" y="1228271"/>
            <a:ext cx="8420353" cy="5586888"/>
          </a:xfrm>
          <a:prstGeom prst="rect">
            <a:avLst/>
          </a:prstGeom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 rot="19092551">
            <a:off x="1779133" y="1134520"/>
            <a:ext cx="1554163" cy="44458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813299" y="2925871"/>
            <a:ext cx="3849025" cy="589215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900" y="134097"/>
            <a:ext cx="8134350" cy="1373407"/>
          </a:xfrm>
          <a:solidFill>
            <a:srgbClr val="B7DEE8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Projected </a:t>
            </a:r>
            <a:r>
              <a:rPr lang="en-US" dirty="0" err="1" smtClean="0">
                <a:latin typeface="Times New Roman"/>
                <a:cs typeface="Times New Roman"/>
              </a:rPr>
              <a:t>e</a:t>
            </a:r>
            <a:r>
              <a:rPr lang="en-US" baseline="30000" dirty="0" err="1" smtClean="0">
                <a:latin typeface="Times New Roman"/>
                <a:cs typeface="Times New Roman"/>
              </a:rPr>
              <a:t>+</a:t>
            </a:r>
            <a:r>
              <a:rPr lang="en-US" dirty="0" err="1" smtClean="0">
                <a:latin typeface="Times New Roman"/>
                <a:cs typeface="Times New Roman"/>
              </a:rPr>
              <a:t>e</a:t>
            </a:r>
            <a:r>
              <a:rPr lang="en-US" baseline="30000" dirty="0" smtClean="0">
                <a:latin typeface="Times New Roman"/>
                <a:cs typeface="Times New Roman"/>
              </a:rPr>
              <a:t>-</a:t>
            </a:r>
            <a:r>
              <a:rPr lang="en-US" dirty="0" smtClean="0">
                <a:latin typeface="Times New Roman"/>
                <a:cs typeface="Times New Roman"/>
              </a:rPr>
              <a:t> Colliders: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Luminosity </a:t>
            </a:r>
            <a:r>
              <a:rPr lang="en-US" dirty="0" err="1" smtClean="0">
                <a:latin typeface="Times New Roman"/>
                <a:cs typeface="Times New Roman"/>
              </a:rPr>
              <a:t>vs</a:t>
            </a:r>
            <a:r>
              <a:rPr lang="en-US" dirty="0" smtClean="0">
                <a:latin typeface="Times New Roman"/>
                <a:cs typeface="Times New Roman"/>
              </a:rPr>
              <a:t> Energy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rot="17764990">
            <a:off x="1627637" y="2549845"/>
            <a:ext cx="1088688" cy="2606289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rot="20171663">
            <a:off x="863901" y="4476134"/>
            <a:ext cx="5435685" cy="118427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813299" y="2374900"/>
            <a:ext cx="3448553" cy="639871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 rot="21031289">
            <a:off x="3381607" y="4010939"/>
            <a:ext cx="5059577" cy="1184275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16200000">
            <a:off x="6140452" y="603250"/>
            <a:ext cx="558799" cy="3136897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rot="16200000">
            <a:off x="6228116" y="220840"/>
            <a:ext cx="383471" cy="313689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3" name="TextBox 2"/>
          <p:cNvSpPr txBox="1"/>
          <p:nvPr/>
        </p:nvSpPr>
        <p:spPr>
          <a:xfrm>
            <a:off x="3581744" y="5553171"/>
            <a:ext cx="362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6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97" y="-36909"/>
            <a:ext cx="9277109" cy="6917447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5496" y="5368379"/>
            <a:ext cx="9036495" cy="1296789"/>
          </a:xfrm>
          <a:solidFill>
            <a:srgbClr val="B7DEE8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The vision: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xplore 10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TeV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scale directly (100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TeV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pp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 + indirectly (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lang="en-US" sz="2800" baseline="30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+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8" name="Arc 7"/>
          <p:cNvSpPr/>
          <p:nvPr/>
        </p:nvSpPr>
        <p:spPr>
          <a:xfrm>
            <a:off x="-940534" y="4113292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1663800" y="4113292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4548772" y="4196753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35" y="87718"/>
            <a:ext cx="2307485" cy="965018"/>
          </a:xfrm>
          <a:prstGeom prst="rect">
            <a:avLst/>
          </a:prstGeom>
        </p:spPr>
      </p:pic>
      <p:sp>
        <p:nvSpPr>
          <p:cNvPr id="12" name="Arc 11"/>
          <p:cNvSpPr/>
          <p:nvPr/>
        </p:nvSpPr>
        <p:spPr>
          <a:xfrm>
            <a:off x="1954183" y="2987530"/>
            <a:ext cx="996263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EPC-SPP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6632"/>
            <a:ext cx="2946400" cy="7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124744"/>
            <a:ext cx="8352928" cy="830443"/>
          </a:xfrm>
          <a:solidFill>
            <a:srgbClr val="B7DEE8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Times New Roman"/>
                <a:cs typeface="Times New Roman"/>
              </a:rPr>
              <a:t>Future Circular Colliders</a:t>
            </a:r>
            <a:endParaRPr lang="en-US" sz="6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137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lCarborund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70700" cy="687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9171" y="3388"/>
            <a:ext cx="3294529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4800" dirty="0" smtClean="0"/>
          </a:p>
          <a:p>
            <a:endParaRPr lang="en-US" sz="4800" dirty="0"/>
          </a:p>
          <a:p>
            <a:endParaRPr lang="en-US" sz="4800" dirty="0" smtClean="0"/>
          </a:p>
          <a:p>
            <a:endParaRPr lang="en-US" sz="4800" dirty="0"/>
          </a:p>
          <a:p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142668" y="3514164"/>
            <a:ext cx="3717364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4800" dirty="0" smtClean="0"/>
          </a:p>
          <a:p>
            <a:endParaRPr lang="en-US" sz="4800" dirty="0"/>
          </a:p>
          <a:p>
            <a:endParaRPr lang="en-US" sz="4800" dirty="0" smtClean="0"/>
          </a:p>
          <a:p>
            <a:endParaRPr lang="en-US" sz="4800" dirty="0"/>
          </a:p>
          <a:p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4719171" y="3514164"/>
            <a:ext cx="3294529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4800" dirty="0" smtClean="0"/>
          </a:p>
          <a:p>
            <a:endParaRPr lang="en-US" sz="4800" dirty="0"/>
          </a:p>
          <a:p>
            <a:endParaRPr lang="en-US" sz="4800" dirty="0" smtClean="0"/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1484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16" y="44624"/>
            <a:ext cx="3909120" cy="1498178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LHCf</a:t>
            </a:r>
            <a:r>
              <a:rPr lang="en-US" dirty="0" smtClean="0">
                <a:latin typeface="Times New Roman"/>
                <a:cs typeface="Times New Roman"/>
              </a:rPr>
              <a:t>: Forward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Measurements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8800"/>
            <a:ext cx="3888432" cy="4781128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2800" dirty="0" smtClean="0">
                <a:latin typeface="Times New Roman"/>
                <a:cs typeface="Times New Roman"/>
              </a:rPr>
              <a:t>Disagree with </a:t>
            </a:r>
            <a:r>
              <a:rPr lang="en-US" sz="2800" dirty="0" err="1" smtClean="0">
                <a:latin typeface="Times New Roman"/>
                <a:cs typeface="Times New Roman"/>
              </a:rPr>
              <a:t>hadronic</a:t>
            </a:r>
            <a:r>
              <a:rPr lang="en-US" sz="2800" dirty="0" smtClean="0">
                <a:latin typeface="Times New Roman"/>
                <a:cs typeface="Times New Roman"/>
              </a:rPr>
              <a:t> Monte </a:t>
            </a:r>
            <a:r>
              <a:rPr lang="en-US" sz="2800" dirty="0">
                <a:latin typeface="Times New Roman"/>
                <a:cs typeface="Times New Roman"/>
              </a:rPr>
              <a:t>C</a:t>
            </a:r>
            <a:r>
              <a:rPr lang="en-US" sz="2800" dirty="0" smtClean="0">
                <a:latin typeface="Times New Roman"/>
                <a:cs typeface="Times New Roman"/>
              </a:rPr>
              <a:t>arlo models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Implications for composition, origin of HE cosmic rays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4" name="Picture 3" descr="NeutronSpec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12976"/>
            <a:ext cx="7560840" cy="3528392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  <p:pic>
        <p:nvPicPr>
          <p:cNvPr id="5" name="Picture 4" descr="MultiplicityEnergyF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0648"/>
            <a:ext cx="6624736" cy="2913356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  <p:pic>
        <p:nvPicPr>
          <p:cNvPr id="8" name="Picture 7" descr="Compos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3056"/>
            <a:ext cx="3086050" cy="27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8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43880"/>
            <a:ext cx="2232248" cy="2105000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Quark </a:t>
            </a:r>
            <a:r>
              <a:rPr lang="en-US" dirty="0" err="1" smtClean="0">
                <a:latin typeface="Times New Roman"/>
                <a:cs typeface="Times New Roman"/>
              </a:rPr>
              <a:t>Flavour</a:t>
            </a:r>
            <a:r>
              <a:rPr lang="en-US" dirty="0" smtClean="0">
                <a:latin typeface="Times New Roman"/>
                <a:cs typeface="Times New Roman"/>
              </a:rPr>
              <a:t> Physics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888432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Measurements of </a:t>
            </a:r>
            <a:r>
              <a:rPr lang="en-US" dirty="0" err="1" smtClean="0">
                <a:latin typeface="Times New Roman"/>
                <a:cs typeface="Times New Roman"/>
              </a:rPr>
              <a:t>unitarity</a:t>
            </a:r>
            <a:r>
              <a:rPr lang="en-US" dirty="0" smtClean="0">
                <a:latin typeface="Times New Roman"/>
                <a:cs typeface="Times New Roman"/>
              </a:rPr>
              <a:t> triangle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sz="1400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Consistent with Kobayashi-</a:t>
            </a:r>
            <a:r>
              <a:rPr lang="en-US" dirty="0" err="1" smtClean="0">
                <a:latin typeface="Times New Roman"/>
                <a:cs typeface="Times New Roman"/>
              </a:rPr>
              <a:t>Maskawa</a:t>
            </a:r>
            <a:r>
              <a:rPr lang="en-US" dirty="0" smtClean="0">
                <a:latin typeface="Times New Roman"/>
                <a:cs typeface="Times New Roman"/>
              </a:rPr>
              <a:t> model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C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0648"/>
            <a:ext cx="6588224" cy="2372849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  <p:pic>
        <p:nvPicPr>
          <p:cNvPr id="5" name="Picture 4" descr="UnitarityTrian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6221488" cy="2592287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  <p:pic>
        <p:nvPicPr>
          <p:cNvPr id="6" name="Picture 5" descr="TriangleMeasurem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44" y="3356992"/>
            <a:ext cx="2728247" cy="2592288"/>
          </a:xfrm>
          <a:prstGeom prst="rect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6848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mp-SUS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810" y="0"/>
            <a:ext cx="11403573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5409844"/>
            <a:ext cx="4127500" cy="762356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You must be joking!</a:t>
            </a:r>
            <a:endParaRPr lang="en-US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29664"/>
            <a:ext cx="6477000" cy="715436"/>
          </a:xfrm>
          <a:solidFill>
            <a:srgbClr val="00009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 still believe in </a:t>
            </a:r>
            <a:r>
              <a:rPr lang="en-US" sz="36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supersymmetry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en-US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340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SYsearch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7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No Sign of BSM Physics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532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-World-Is-Not-Enough-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40200" y="404813"/>
            <a:ext cx="4897438" cy="3960812"/>
          </a:xfrm>
          <a:solidFill>
            <a:srgbClr val="BBE0E3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« 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Empty</a:t>
            </a:r>
            <a:r>
              <a:rPr lang="fr-FR" sz="28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 » 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space</a:t>
            </a:r>
            <a:r>
              <a:rPr lang="fr-FR" sz="28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is</a:t>
            </a:r>
            <a:r>
              <a:rPr lang="fr-FR" sz="28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unstable</a:t>
            </a:r>
            <a:endParaRPr lang="fr-FR" sz="2800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Origin</a:t>
            </a:r>
            <a:r>
              <a:rPr lang="fr-FR" sz="2800" b="1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of </a:t>
            </a:r>
            <a:r>
              <a:rPr lang="fr-FR" sz="2800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matter</a:t>
            </a:r>
            <a:endParaRPr lang="fr-FR" sz="2800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b="1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Dark</a:t>
            </a:r>
            <a:r>
              <a:rPr lang="fr-FR" sz="28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matter</a:t>
            </a:r>
            <a:endParaRPr lang="fr-FR" sz="2800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M</a:t>
            </a:r>
            <a:r>
              <a:rPr lang="fr-FR" sz="28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asses of neutrinos</a:t>
            </a:r>
            <a:endParaRPr lang="fr-FR" sz="2800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err="1" smtClean="0">
                <a:latin typeface="Times New Roman" charset="0"/>
                <a:ea typeface="ＭＳ Ｐゴシック" charset="0"/>
              </a:rPr>
              <a:t>Hierarchy</a:t>
            </a:r>
            <a:r>
              <a:rPr lang="fr-FR" sz="2800" dirty="0" smtClean="0">
                <a:latin typeface="Times New Roman" charset="0"/>
                <a:ea typeface="ＭＳ Ｐゴシック" charset="0"/>
              </a:rPr>
              <a:t> of mass </a:t>
            </a:r>
            <a:r>
              <a:rPr lang="fr-FR" sz="2800" dirty="0" err="1" smtClean="0">
                <a:latin typeface="Times New Roman" charset="0"/>
                <a:ea typeface="ＭＳ Ｐゴシック" charset="0"/>
              </a:rPr>
              <a:t>scales</a:t>
            </a:r>
            <a:endParaRPr lang="fr-FR" sz="28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Cosmological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 inflation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b="1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Quantum </a:t>
            </a:r>
            <a:r>
              <a:rPr lang="fr-FR" sz="2800" b="1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gravity</a:t>
            </a:r>
            <a:endParaRPr lang="fr-FR" sz="2800" b="1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>
                <a:latin typeface="Times New Roman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99792" y="4581128"/>
            <a:ext cx="3384376" cy="368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fr-FR" sz="1600" b="0" i="1" baseline="30000" dirty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The</a:t>
            </a:r>
            <a:r>
              <a:rPr lang="fr-FR" sz="1600" b="0" i="1" dirty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 </a:t>
            </a:r>
            <a:r>
              <a:rPr lang="fr-FR" sz="1800" b="0" i="1" dirty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Standard </a:t>
            </a:r>
            <a:r>
              <a:rPr lang="fr-FR" sz="1800" b="0" i="1" dirty="0" smtClean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Model</a:t>
            </a:r>
            <a:endParaRPr lang="fr-FR" sz="1800" b="0" i="1" dirty="0">
              <a:solidFill>
                <a:srgbClr val="FFFF00"/>
              </a:solidFill>
              <a:latin typeface="BlairMdITC TT-Medium" charset="0"/>
              <a:cs typeface="BlairMdITC TT-Medium" charset="0"/>
            </a:endParaRPr>
          </a:p>
        </p:txBody>
      </p:sp>
      <p:pic>
        <p:nvPicPr>
          <p:cNvPr id="48134" name="Picture 4" descr="Hig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71438"/>
            <a:ext cx="9953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457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5" grpId="0" build="p" animBg="1"/>
      <p:bldP spid="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49905</TotalTime>
  <Words>742</Words>
  <Application>Microsoft Macintosh PowerPoint</Application>
  <PresentationFormat>On-screen Show (4:3)</PresentationFormat>
  <Paragraphs>252</Paragraphs>
  <Slides>47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Default Design</vt:lpstr>
      <vt:lpstr>Acrobat Document</vt:lpstr>
      <vt:lpstr>The Origin of Particles &amp; the Universe</vt:lpstr>
      <vt:lpstr>PowerPoint Presentation</vt:lpstr>
      <vt:lpstr>Precision Measurements at LHC</vt:lpstr>
      <vt:lpstr>Relation to High-Energy Cosmic Rays</vt:lpstr>
      <vt:lpstr>LHCf: Forward Measurements</vt:lpstr>
      <vt:lpstr>Quark Flavour Physics</vt:lpstr>
      <vt:lpstr>You must be joking!</vt:lpstr>
      <vt:lpstr>No Sign of BSM Physics</vt:lpstr>
      <vt:lpstr>PowerPoint Presentation</vt:lpstr>
      <vt:lpstr>Is “Empty Space” Unstable?</vt:lpstr>
      <vt:lpstr>Will the Universe Collapse?</vt:lpstr>
      <vt:lpstr>Flavour Physics beyond CKM</vt:lpstr>
      <vt:lpstr>Flavour Physics beyond CKM</vt:lpstr>
      <vt:lpstr>Electric Dipole Moments</vt:lpstr>
      <vt:lpstr>CP Violation in Neutrino Sector</vt:lpstr>
      <vt:lpstr>New Neutron Physics @ J-PARC?</vt:lpstr>
      <vt:lpstr>Direct DM Detection</vt:lpstr>
      <vt:lpstr>Direct Search for Dark Matter</vt:lpstr>
      <vt:lpstr>Direct Search for Dark Matter</vt:lpstr>
      <vt:lpstr>Directional DM Detection</vt:lpstr>
      <vt:lpstr>Directional DM Detection</vt:lpstr>
      <vt:lpstr>Searches for Dark Matter</vt:lpstr>
      <vt:lpstr>Indirect DM Searches: γ’s from Galactic Centre? </vt:lpstr>
      <vt:lpstr>Future Indirect  DM Searches</vt:lpstr>
      <vt:lpstr>Other Indirect  DM Searches</vt:lpstr>
      <vt:lpstr>Anti-4He in Cosmic Rays?</vt:lpstr>
      <vt:lpstr>X-Ray Astronomy</vt:lpstr>
      <vt:lpstr>Gravitational Waves</vt:lpstr>
      <vt:lpstr>Gravitational Waves: LISA</vt:lpstr>
      <vt:lpstr>Tests of General Relativity</vt:lpstr>
      <vt:lpstr>Dark Energy</vt:lpstr>
      <vt:lpstr>Quark-Gluon Plasma: RHIC &amp; LHC</vt:lpstr>
      <vt:lpstr>Quark-Gluon Plasma</vt:lpstr>
      <vt:lpstr>Everything Flows</vt:lpstr>
      <vt:lpstr>Holography &amp; Emergence of Space-Time</vt:lpstr>
      <vt:lpstr>Holography &amp; Emergence of Space-Time</vt:lpstr>
      <vt:lpstr>HL-LHC Plans</vt:lpstr>
      <vt:lpstr>HL-LHC is  on its Way</vt:lpstr>
      <vt:lpstr>HL-LHC is on its Way</vt:lpstr>
      <vt:lpstr>SuperKEKB is on its Way</vt:lpstr>
      <vt:lpstr>SuperKEKB is on its Way</vt:lpstr>
      <vt:lpstr>Belle II is on its Way</vt:lpstr>
      <vt:lpstr>Belle II is on its Way</vt:lpstr>
      <vt:lpstr>Elucidate Exotic Hadrons @ Belle II</vt:lpstr>
      <vt:lpstr>Projected e+e- Colliders: Luminosity vs Energy</vt:lpstr>
      <vt:lpstr>Future Circular Colliders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CERN User</cp:lastModifiedBy>
  <cp:revision>693</cp:revision>
  <dcterms:created xsi:type="dcterms:W3CDTF">2010-09-17T07:48:53Z</dcterms:created>
  <dcterms:modified xsi:type="dcterms:W3CDTF">2019-02-20T07:39:13Z</dcterms:modified>
</cp:coreProperties>
</file>