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7" r:id="rId3"/>
    <p:sldId id="276" r:id="rId4"/>
    <p:sldId id="257" r:id="rId5"/>
    <p:sldId id="258" r:id="rId6"/>
    <p:sldId id="260" r:id="rId7"/>
    <p:sldId id="261" r:id="rId8"/>
    <p:sldId id="262" r:id="rId9"/>
    <p:sldId id="263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3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44E95-3A13-4BA4-8096-AD0D36236177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C9C5-140B-4582-A644-8629B496A9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59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397" y="686474"/>
            <a:ext cx="4945673" cy="3429532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87013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64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68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55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8229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786188"/>
            <a:ext cx="8229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909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60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586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48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52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3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22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2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573D2-9465-48BE-8B2C-CCB1CEA56C09}" type="datetimeFigureOut">
              <a:rPr kumimoji="1" lang="ja-JP" altLang="en-US" smtClean="0"/>
              <a:t>2013/5/25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AFFBF-46CB-4758-9713-F7AAAC13C2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60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ku\Desktop\Terascale_20130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1340768"/>
            <a:ext cx="8254131" cy="55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552" y="1475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あいさつ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3600" dirty="0" smtClean="0"/>
              <a:t>長時間の活発な議論ありがとうございました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19672" y="5301208"/>
            <a:ext cx="6400800" cy="105767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KEK</a:t>
            </a:r>
          </a:p>
          <a:p>
            <a:r>
              <a:rPr lang="ja-JP" altLang="en-US" dirty="0">
                <a:solidFill>
                  <a:schemeClr val="bg1"/>
                </a:solidFill>
              </a:rPr>
              <a:t>徳</a:t>
            </a:r>
            <a:r>
              <a:rPr lang="ja-JP" altLang="en-US" dirty="0" smtClean="0">
                <a:solidFill>
                  <a:schemeClr val="bg1"/>
                </a:solidFill>
              </a:rPr>
              <a:t>宿克夫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ja-JP" smtClean="0">
                <a:latin typeface="HGP創英角ﾎﾟｯﾌﾟ体" pitchFamily="50" charset="-128"/>
                <a:ea typeface="HGP創英角ﾎﾟｯﾌﾟ体" pitchFamily="50" charset="-128"/>
              </a:rPr>
              <a:t>2009</a:t>
            </a:r>
            <a:r>
              <a:rPr lang="ja-JP" altLang="en-US" smtClean="0">
                <a:latin typeface="HGP創英角ﾎﾟｯﾌﾟ体" pitchFamily="50" charset="-128"/>
                <a:ea typeface="HGP創英角ﾎﾟｯﾌﾟ体" pitchFamily="50" charset="-128"/>
              </a:rPr>
              <a:t>年</a:t>
            </a:r>
            <a:r>
              <a:rPr lang="en-US" altLang="ja-JP" smtClean="0">
                <a:latin typeface="HGP創英角ﾎﾟｯﾌﾟ体" pitchFamily="50" charset="-128"/>
                <a:ea typeface="HGP創英角ﾎﾟｯﾌﾟ体" pitchFamily="50" charset="-128"/>
              </a:rPr>
              <a:t>9</a:t>
            </a:r>
            <a:r>
              <a:rPr lang="ja-JP" altLang="en-US" smtClean="0">
                <a:latin typeface="HGP創英角ﾎﾟｯﾌﾟ体" pitchFamily="50" charset="-128"/>
                <a:ea typeface="HGP創英角ﾎﾟｯﾌﾟ体" pitchFamily="50" charset="-128"/>
              </a:rPr>
              <a:t>月</a:t>
            </a:r>
            <a:r>
              <a:rPr lang="en-US" altLang="ja-JP" smtClean="0">
                <a:latin typeface="HGP創英角ﾎﾟｯﾌﾟ体" pitchFamily="50" charset="-128"/>
                <a:ea typeface="HGP創英角ﾎﾟｯﾌﾟ体" pitchFamily="50" charset="-128"/>
              </a:rPr>
              <a:t>19</a:t>
            </a:r>
            <a:r>
              <a:rPr lang="ja-JP" altLang="en-US" smtClean="0">
                <a:latin typeface="HGP創英角ﾎﾟｯﾌﾟ体" pitchFamily="50" charset="-128"/>
                <a:ea typeface="HGP創英角ﾎﾟｯﾌﾟ体" pitchFamily="50" charset="-128"/>
              </a:rPr>
              <a:t>日　</a:t>
            </a:r>
            <a:r>
              <a:rPr lang="en-US" altLang="ja-JP" smtClean="0"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mtClean="0"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mtClean="0">
                <a:latin typeface="HGP創英角ﾎﾟｯﾌﾟ体" pitchFamily="50" charset="-128"/>
                <a:ea typeface="HGP創英角ﾎﾟｯﾌﾟ体" pitchFamily="50" charset="-128"/>
              </a:rPr>
              <a:t>ヘリウム大量流出問題</a:t>
            </a:r>
          </a:p>
        </p:txBody>
      </p:sp>
      <p:pic>
        <p:nvPicPr>
          <p:cNvPr id="54275" name="Picture 11" descr="C:\Users\近藤敬比古\KONDO\LHC加速器・solenoid・upgrade\LHCCommissioning\バスバ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5"/>
          <a:stretch>
            <a:fillRect/>
          </a:stretch>
        </p:blipFill>
        <p:spPr bwMode="auto">
          <a:xfrm>
            <a:off x="285750" y="1785938"/>
            <a:ext cx="357822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http://info.web.cern.ch/Press/PressReleases/Releases2008/Images/PR17.08a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14500"/>
            <a:ext cx="4394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テキスト ボックス 18"/>
          <p:cNvSpPr txBox="1">
            <a:spLocks noChangeArrowheads="1"/>
          </p:cNvSpPr>
          <p:nvPr/>
        </p:nvSpPr>
        <p:spPr bwMode="auto">
          <a:xfrm>
            <a:off x="428625" y="4929188"/>
            <a:ext cx="82153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ja-JP" altLang="en-US">
                <a:latin typeface="HGS創英角ﾎﾟｯﾌﾟ体" pitchFamily="50" charset="-128"/>
                <a:ea typeface="HGS創英角ﾎﾟｯﾌﾟ体" pitchFamily="50" charset="-128"/>
              </a:rPr>
              <a:t>超伝導線の接続部に不良箇所があり、そこの温度が上がって超伝導が壊れた（クエンチ）。</a:t>
            </a:r>
            <a:endParaRPr lang="en-US" altLang="ja-JP">
              <a:latin typeface="HGS創英角ﾎﾟｯﾌﾟ体" pitchFamily="50" charset="-128"/>
              <a:ea typeface="HGS創英角ﾎﾟｯﾌﾟ体" pitchFamily="50" charset="-128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ja-JP" altLang="en-US">
                <a:latin typeface="HGS創英角ﾎﾟｯﾌﾟ体" pitchFamily="50" charset="-128"/>
                <a:ea typeface="HGS創英角ﾎﾟｯﾌﾟ体" pitchFamily="50" charset="-128"/>
              </a:rPr>
              <a:t>常伝導状態で大きな電流が流れたので発熱・放電。それにより断熱のため真空壁に穴をあけ、そこから高圧の多量なヘリウムが流出。</a:t>
            </a:r>
            <a:endParaRPr lang="en-US" altLang="ja-JP">
              <a:latin typeface="HGS創英角ﾎﾟｯﾌﾟ体" pitchFamily="50" charset="-128"/>
              <a:ea typeface="HGS創英角ﾎﾟｯﾌﾟ体" pitchFamily="50" charset="-128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ja-JP" altLang="en-US">
                <a:latin typeface="HGS創英角ﾎﾟｯﾌﾟ体" pitchFamily="50" charset="-128"/>
                <a:ea typeface="HGS創英角ﾎﾟｯﾌﾟ体" pitchFamily="50" charset="-128"/>
              </a:rPr>
              <a:t>この衝撃波で広い範囲で磁石が破損</a:t>
            </a:r>
          </a:p>
        </p:txBody>
      </p:sp>
    </p:spTree>
    <p:extLst>
      <p:ext uri="{BB962C8B-B14F-4D97-AF65-F5344CB8AC3E}">
        <p14:creationId xmlns:p14="http://schemas.microsoft.com/office/powerpoint/2010/main" val="22997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>
          <a:xfrm>
            <a:off x="1525588" y="323165"/>
            <a:ext cx="6923087" cy="884237"/>
          </a:xfrm>
        </p:spPr>
        <p:txBody>
          <a:bodyPr/>
          <a:lstStyle/>
          <a:p>
            <a:r>
              <a:rPr lang="en-US" altLang="ja-JP" sz="2000" dirty="0" smtClean="0">
                <a:ea typeface="ＭＳ Ｐゴシック" pitchFamily="50" charset="-128"/>
              </a:rPr>
              <a:t>Electrical arc between C24 and Q24</a:t>
            </a:r>
            <a:endParaRPr lang="en-US" altLang="ja-JP" sz="2800" dirty="0" smtClean="0">
              <a:ea typeface="ＭＳ Ｐゴシック" pitchFamily="50" charset="-128"/>
            </a:endParaRPr>
          </a:p>
        </p:txBody>
      </p:sp>
      <p:pic>
        <p:nvPicPr>
          <p:cNvPr id="56323" name="Picture 4" descr="QBQ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75050"/>
            <a:ext cx="4038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>
            <a:fillRect/>
          </a:stretch>
        </p:blipFill>
        <p:spPr bwMode="auto">
          <a:xfrm>
            <a:off x="0" y="914400"/>
            <a:ext cx="5105400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987675" y="3573463"/>
            <a:ext cx="1047750" cy="366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ea typeface="ＭＳ Ｐゴシック" pitchFamily="50" charset="-128"/>
              </a:rPr>
              <a:t>M3 line 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451725" y="2276475"/>
            <a:ext cx="9969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>
                <a:ea typeface="ＭＳ Ｐゴシック" pitchFamily="50" charset="-128"/>
              </a:rPr>
              <a:t>V lines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51054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latin typeface="Arial" charset="0"/>
                <a:ea typeface="ＭＳ Ｐゴシック" pitchFamily="-111" charset="-128"/>
              </a:rPr>
              <a:t>Recovery from </a:t>
            </a:r>
            <a:r>
              <a:rPr lang="en-US" sz="3600" dirty="0">
                <a:latin typeface="Arial" charset="0"/>
                <a:ea typeface="ＭＳ Ｐゴシック" pitchFamily="-111" charset="-128"/>
              </a:rPr>
              <a:t>This!</a:t>
            </a:r>
          </a:p>
        </p:txBody>
      </p:sp>
    </p:spTree>
    <p:extLst>
      <p:ext uri="{BB962C8B-B14F-4D97-AF65-F5344CB8AC3E}">
        <p14:creationId xmlns:p14="http://schemas.microsoft.com/office/powerpoint/2010/main" val="3185771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QQ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7836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179388" y="4797425"/>
            <a:ext cx="21653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ja-JP">
                <a:ea typeface="ＭＳ Ｐゴシック" pitchFamily="50" charset="-128"/>
              </a:rPr>
              <a:t>QQBI.27R3 M3 line</a:t>
            </a:r>
          </a:p>
        </p:txBody>
      </p:sp>
      <p:pic>
        <p:nvPicPr>
          <p:cNvPr id="57348" name="Picture 5" descr="QB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3238"/>
            <a:ext cx="4572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6240463" y="2701925"/>
            <a:ext cx="22923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ja-JP">
                <a:ea typeface="ＭＳ Ｐゴシック" pitchFamily="50" charset="-128"/>
              </a:rPr>
              <a:t>QBBI.B31R3 M3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500313" cy="6461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Arial" charset="0"/>
                <a:ea typeface="ＭＳ Ｐゴシック" pitchFamily="-111" charset="-128"/>
              </a:rPr>
              <a:t>From This!</a:t>
            </a:r>
          </a:p>
        </p:txBody>
      </p:sp>
    </p:spTree>
    <p:extLst>
      <p:ext uri="{BB962C8B-B14F-4D97-AF65-F5344CB8AC3E}">
        <p14:creationId xmlns:p14="http://schemas.microsoft.com/office/powerpoint/2010/main" val="196821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090216 Bad splice 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500313" cy="6461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Arial" charset="0"/>
                <a:ea typeface="ＭＳ Ｐゴシック" pitchFamily="-111" charset="-128"/>
              </a:rPr>
              <a:t>From This!</a:t>
            </a:r>
          </a:p>
        </p:txBody>
      </p:sp>
    </p:spTree>
    <p:extLst>
      <p:ext uri="{BB962C8B-B14F-4D97-AF65-F5344CB8AC3E}">
        <p14:creationId xmlns:p14="http://schemas.microsoft.com/office/powerpoint/2010/main" val="1519163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14TeV</a:t>
            </a:r>
            <a:r>
              <a:rPr lang="ja-JP" altLang="en-US" dirty="0" smtClean="0"/>
              <a:t>でも安全というには全部やり直し</a:t>
            </a:r>
            <a:endParaRPr kumimoji="1" lang="ja-JP" altLang="en-US" dirty="0"/>
          </a:p>
        </p:txBody>
      </p:sp>
      <p:pic>
        <p:nvPicPr>
          <p:cNvPr id="3" name="Picture 11" descr="C:\Users\近藤敬比古\KONDO\LHC加速器・solenoid・upgrade\LHCCommissioning\バスバ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5"/>
          <a:stretch>
            <a:fillRect/>
          </a:stretch>
        </p:blipFill>
        <p:spPr bwMode="auto">
          <a:xfrm>
            <a:off x="179512" y="2360696"/>
            <a:ext cx="5438378" cy="46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79" y="1443960"/>
            <a:ext cx="4822856" cy="36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角丸四角形吹き出し 3"/>
          <p:cNvSpPr/>
          <p:nvPr/>
        </p:nvSpPr>
        <p:spPr>
          <a:xfrm>
            <a:off x="1032647" y="1556792"/>
            <a:ext cx="1855093" cy="1056407"/>
          </a:xfrm>
          <a:prstGeom prst="wedgeRoundRectCallout">
            <a:avLst>
              <a:gd name="adj1" fmla="val 197088"/>
              <a:gd name="adj2" fmla="val -109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リング全体で</a:t>
            </a:r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～２０００箇所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5580112" y="448789"/>
            <a:ext cx="1080120" cy="6759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6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順調に進んでいます。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6873810" cy="437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644008" y="600496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5</a:t>
            </a:r>
            <a:r>
              <a:rPr kumimoji="1" lang="ja-JP" altLang="en-US" dirty="0" smtClean="0"/>
              <a:t>月初旬の時点で、１週間予定より早い！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0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どうして２年も待つの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5536" y="1844824"/>
            <a:ext cx="31614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皆さんの為です。</a:t>
            </a:r>
            <a:endParaRPr kumimoji="1" lang="en-US" altLang="ja-JP" sz="3200" dirty="0" smtClean="0"/>
          </a:p>
          <a:p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en-US" altLang="ja-JP" sz="3200" dirty="0" smtClean="0"/>
              <a:t>Run</a:t>
            </a:r>
            <a:r>
              <a:rPr lang="ja-JP" altLang="en-US" sz="3200" dirty="0" smtClean="0"/>
              <a:t>１は</a:t>
            </a:r>
            <a:endParaRPr lang="en-US" altLang="ja-JP" sz="3200" dirty="0"/>
          </a:p>
        </p:txBody>
      </p:sp>
      <p:sp>
        <p:nvSpPr>
          <p:cNvPr id="13" name="AutoShape 2" descr="http://www.google.co.jp/url?sa=i&amp;source=images&amp;cd=&amp;docid=F2fEISkOmrNh-M&amp;tbnid=Vx3m80xtZuiaaM:&amp;ved=0CAUQjBwwAA&amp;url=http%3A%2F%2Ffreesozai.jp%2Fsozai%2Fnation_flag%2Fimg%2Fntf_305%2F1.png&amp;ei=cpSfUfaQGYTCkQXQmIHACw&amp;psig=AFQjCNHx5ozWGK1hd1O71FdtRp6tQoB2Mg&amp;ust=1369499122443459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AutoShape 4" descr="http://www.google.co.jp/url?sa=i&amp;source=images&amp;cd=&amp;docid=F2fEISkOmrNh-M&amp;tbnid=Vx3m80xtZuiaaM:&amp;ved=0CAUQjBwwAA&amp;url=http%3A%2F%2Ffreesozai.jp%2Fsozai%2Fnation_flag%2Fimg%2Fntf_305%2F1.png&amp;ei=cpSfUfaQGYTCkQXQmIHACw&amp;psig=AFQjCNHx5ozWGK1hd1O71FdtRp6tQoB2Mg&amp;ust=1369499122443459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87541"/>
            <a:ext cx="1676665" cy="111917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87541"/>
            <a:ext cx="1676157" cy="111917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97472" y="4008003"/>
            <a:ext cx="17315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en-US" altLang="ja-JP" sz="3200" dirty="0" smtClean="0"/>
              <a:t>Run2</a:t>
            </a:r>
            <a:r>
              <a:rPr lang="ja-JP" altLang="en-US" sz="3200" dirty="0" smtClean="0"/>
              <a:t>は</a:t>
            </a:r>
            <a:endParaRPr lang="en-US" altLang="ja-JP" sz="32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98" y="4546612"/>
            <a:ext cx="2214562" cy="15382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681972" y="5315754"/>
            <a:ext cx="394210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この２年間は天が与えてくれたチャンス</a:t>
            </a:r>
            <a:endParaRPr kumimoji="1" lang="en-US" altLang="ja-JP" dirty="0" smtClean="0"/>
          </a:p>
          <a:p>
            <a:r>
              <a:rPr lang="ja-JP" altLang="en-US" dirty="0" smtClean="0"/>
              <a:t>ぜひ、今の間に新しいアイデアを！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24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戸本さん、久野さん、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名古屋の皆様ありがとうございました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4" y="1772204"/>
            <a:ext cx="6624736" cy="4968552"/>
          </a:xfrm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868144" y="1482857"/>
            <a:ext cx="2520950" cy="2590800"/>
            <a:chOff x="6012160" y="980728"/>
            <a:chExt cx="2520280" cy="2592288"/>
          </a:xfrm>
        </p:grpSpPr>
        <p:sp>
          <p:nvSpPr>
            <p:cNvPr id="5" name="Rectangle 30"/>
            <p:cNvSpPr/>
            <p:nvPr/>
          </p:nvSpPr>
          <p:spPr bwMode="auto">
            <a:xfrm>
              <a:off x="6012160" y="980728"/>
              <a:ext cx="2520280" cy="2592288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kumimoji="0"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7" name="Picture 5" descr="applause.gif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651" y="1270241"/>
              <a:ext cx="1923298" cy="20132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043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次回は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58"/>
            <a:ext cx="3960440" cy="528058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76056" y="1316581"/>
            <a:ext cx="350192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（大きな展開がなければ）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2014</a:t>
            </a:r>
            <a:r>
              <a:rPr lang="ja-JP" altLang="en-US" sz="2400" dirty="0" smtClean="0"/>
              <a:t>年</a:t>
            </a:r>
            <a:r>
              <a:rPr lang="ja-JP" altLang="en-US" sz="2400" dirty="0" smtClean="0"/>
              <a:t>後半に！</a:t>
            </a:r>
            <a:endParaRPr lang="en-US" altLang="ja-JP" sz="2400" dirty="0" smtClean="0"/>
          </a:p>
          <a:p>
            <a:endParaRPr kumimoji="1" lang="en-US" altLang="ja-JP" sz="2400" dirty="0"/>
          </a:p>
          <a:p>
            <a:r>
              <a:rPr lang="ja-JP" altLang="en-US" sz="2400" dirty="0"/>
              <a:t>→</a:t>
            </a:r>
            <a:r>
              <a:rPr lang="ja-JP" altLang="en-US" sz="2400" dirty="0" smtClean="0"/>
              <a:t>ここでのいろんなアイデアを聞けることを期待します。</a:t>
            </a:r>
            <a:endParaRPr lang="en-US" altLang="ja-JP" sz="2400" dirty="0" smtClean="0"/>
          </a:p>
          <a:p>
            <a:endParaRPr kumimoji="1" lang="en-US" altLang="ja-JP" sz="2400" dirty="0"/>
          </a:p>
          <a:p>
            <a:r>
              <a:rPr lang="ja-JP" altLang="en-US" sz="2400" dirty="0" smtClean="0"/>
              <a:t>花垣さん、尾田さん</a:t>
            </a:r>
            <a:endParaRPr lang="en-US" altLang="ja-JP" sz="2400" dirty="0" smtClean="0"/>
          </a:p>
          <a:p>
            <a:r>
              <a:rPr kumimoji="1" lang="ja-JP" altLang="en-US" sz="2400" dirty="0"/>
              <a:t>よろしくお願い</a:t>
            </a:r>
            <a:r>
              <a:rPr kumimoji="1" lang="ja-JP" altLang="en-US" sz="2400" dirty="0" smtClean="0"/>
              <a:t>します</a:t>
            </a:r>
            <a:r>
              <a:rPr kumimoji="1" lang="ja-JP" altLang="en-US" sz="2400" dirty="0"/>
              <a:t>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07269" y="5903014"/>
            <a:ext cx="36004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ありがとうございました。気をつけてお帰りください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27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UFO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384376" cy="4518502"/>
          </a:xfrm>
        </p:spPr>
      </p:pic>
      <p:sp>
        <p:nvSpPr>
          <p:cNvPr id="5" name="正方形/長方形 4"/>
          <p:cNvSpPr/>
          <p:nvPr/>
        </p:nvSpPr>
        <p:spPr>
          <a:xfrm>
            <a:off x="2987824" y="5805264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LHC</a:t>
            </a:r>
            <a:r>
              <a:rPr lang="ja-JP" altLang="en-US" dirty="0"/>
              <a:t> </a:t>
            </a:r>
            <a:r>
              <a:rPr lang="en-US" altLang="ja-JP" dirty="0" smtClean="0"/>
              <a:t>Machine Advisory Committee</a:t>
            </a:r>
            <a:r>
              <a:rPr lang="ja-JP" altLang="en-US" dirty="0" smtClean="0"/>
              <a:t>のスライドにはいろいろ満載</a:t>
            </a:r>
            <a:endParaRPr lang="en-US" altLang="ja-JP" dirty="0" smtClean="0"/>
          </a:p>
          <a:p>
            <a:r>
              <a:rPr lang="en-US" altLang="ja-JP" dirty="0" smtClean="0"/>
              <a:t>http://indico.cern.ch/conferenceDisplay.py?confId=235072</a:t>
            </a:r>
            <a:endParaRPr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992" y="1340768"/>
            <a:ext cx="3302539" cy="362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9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2" name="グループ化 4"/>
          <p:cNvGrpSpPr>
            <a:grpSpLocks/>
          </p:cNvGrpSpPr>
          <p:nvPr/>
        </p:nvGrpSpPr>
        <p:grpSpPr bwMode="auto">
          <a:xfrm>
            <a:off x="2571750" y="214313"/>
            <a:ext cx="6429375" cy="6429375"/>
            <a:chOff x="1143000" y="0"/>
            <a:chExt cx="6429375" cy="6429375"/>
          </a:xfrm>
        </p:grpSpPr>
        <p:pic>
          <p:nvPicPr>
            <p:cNvPr id="11282" name="図 3" descr="cern-montblanc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0"/>
              <a:ext cx="6429375" cy="64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円/楕円 3"/>
            <p:cNvSpPr/>
            <p:nvPr/>
          </p:nvSpPr>
          <p:spPr>
            <a:xfrm>
              <a:off x="1785938" y="2214562"/>
              <a:ext cx="5429250" cy="271462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円/楕円 5"/>
          <p:cNvSpPr/>
          <p:nvPr/>
        </p:nvSpPr>
        <p:spPr bwMode="auto">
          <a:xfrm>
            <a:off x="7715250" y="2714625"/>
            <a:ext cx="214313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7" name="円/楕円 6"/>
          <p:cNvSpPr/>
          <p:nvPr/>
        </p:nvSpPr>
        <p:spPr bwMode="auto">
          <a:xfrm>
            <a:off x="3071813" y="3714750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8" name="円/楕円 7"/>
          <p:cNvSpPr/>
          <p:nvPr/>
        </p:nvSpPr>
        <p:spPr bwMode="auto">
          <a:xfrm>
            <a:off x="6357938" y="2357438"/>
            <a:ext cx="214312" cy="2143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円/楕円 8"/>
          <p:cNvSpPr/>
          <p:nvPr/>
        </p:nvSpPr>
        <p:spPr bwMode="auto">
          <a:xfrm>
            <a:off x="8501063" y="3571875"/>
            <a:ext cx="214312" cy="2143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8" name="テキスト ボックス 12"/>
          <p:cNvSpPr txBox="1">
            <a:spLocks noChangeArrowheads="1"/>
          </p:cNvSpPr>
          <p:nvPr/>
        </p:nvSpPr>
        <p:spPr bwMode="auto">
          <a:xfrm>
            <a:off x="7000875" y="3000375"/>
            <a:ext cx="748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ATLAS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79" name="テキスト ボックス 13"/>
          <p:cNvSpPr txBox="1">
            <a:spLocks noChangeArrowheads="1"/>
          </p:cNvSpPr>
          <p:nvPr/>
        </p:nvSpPr>
        <p:spPr bwMode="auto">
          <a:xfrm>
            <a:off x="5643563" y="2643188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LHC</a:t>
            </a:r>
            <a:r>
              <a:rPr lang="ja-JP" altLang="en-US" dirty="0">
                <a:solidFill>
                  <a:srgbClr val="FFFF00"/>
                </a:solidFill>
              </a:rPr>
              <a:t>ｂ</a:t>
            </a:r>
          </a:p>
        </p:txBody>
      </p:sp>
      <p:sp>
        <p:nvSpPr>
          <p:cNvPr id="11280" name="テキスト ボックス 14"/>
          <p:cNvSpPr txBox="1">
            <a:spLocks noChangeArrowheads="1"/>
          </p:cNvSpPr>
          <p:nvPr/>
        </p:nvSpPr>
        <p:spPr bwMode="auto">
          <a:xfrm>
            <a:off x="3357563" y="3571875"/>
            <a:ext cx="611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CMS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1281" name="テキスト ボックス 15"/>
          <p:cNvSpPr txBox="1">
            <a:spLocks noChangeArrowheads="1"/>
          </p:cNvSpPr>
          <p:nvPr/>
        </p:nvSpPr>
        <p:spPr bwMode="auto">
          <a:xfrm>
            <a:off x="7807023" y="3861664"/>
            <a:ext cx="708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ALICE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2"/>
          <p:cNvSpPr txBox="1">
            <a:spLocks noChangeArrowheads="1"/>
          </p:cNvSpPr>
          <p:nvPr/>
        </p:nvSpPr>
        <p:spPr bwMode="auto">
          <a:xfrm>
            <a:off x="7412909" y="3244334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LHCf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14"/>
          <p:cNvSpPr txBox="1">
            <a:spLocks noChangeArrowheads="1"/>
          </p:cNvSpPr>
          <p:nvPr/>
        </p:nvSpPr>
        <p:spPr bwMode="auto">
          <a:xfrm>
            <a:off x="3659756" y="3861664"/>
            <a:ext cx="857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TOTEM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13"/>
          <p:cNvSpPr txBox="1">
            <a:spLocks noChangeArrowheads="1"/>
          </p:cNvSpPr>
          <p:nvPr/>
        </p:nvSpPr>
        <p:spPr bwMode="auto">
          <a:xfrm>
            <a:off x="6002365" y="2874691"/>
            <a:ext cx="985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solidFill>
                  <a:srgbClr val="FFFF00"/>
                </a:solidFill>
              </a:rPr>
              <a:t>MoEDAL</a:t>
            </a:r>
            <a:endParaRPr lang="ja-JP" altLang="en-US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774297"/>
            <a:ext cx="5544616" cy="561887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57187" y="214313"/>
            <a:ext cx="3998789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LHC: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circumfernce</a:t>
            </a: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: 26.7km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Nagoya subway: </a:t>
            </a:r>
            <a:r>
              <a:rPr lang="en-US" altLang="ja-JP" dirty="0" err="1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meijo</a:t>
            </a: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-line:  26.4km </a:t>
            </a:r>
          </a:p>
          <a:p>
            <a:pPr algn="r"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Comic Sans MS" pitchFamily="66" charset="0"/>
                <a:ea typeface="HGP創英角ﾎﾟｯﾌﾟ体" pitchFamily="50" charset="-128"/>
              </a:rPr>
              <a:t>(completed in 2004)</a:t>
            </a:r>
            <a:endParaRPr lang="en-US" altLang="ja-JP" dirty="0">
              <a:solidFill>
                <a:srgbClr val="000099"/>
              </a:solidFill>
              <a:latin typeface="Comic Sans MS" pitchFamily="66" charset="0"/>
              <a:ea typeface="HGP創英角ﾎﾟｯﾌﾟ体" pitchFamily="50" charset="-128"/>
            </a:endParaRPr>
          </a:p>
        </p:txBody>
      </p:sp>
      <p:sp>
        <p:nvSpPr>
          <p:cNvPr id="11" name="左矢印吹き出し 10"/>
          <p:cNvSpPr/>
          <p:nvPr/>
        </p:nvSpPr>
        <p:spPr>
          <a:xfrm>
            <a:off x="4278673" y="3204576"/>
            <a:ext cx="2054502" cy="61733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We are </a:t>
            </a:r>
            <a:r>
              <a:rPr lang="en-US" altLang="ja-JP" dirty="0" smtClean="0"/>
              <a:t>here!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8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123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UFO</a:t>
            </a:r>
            <a:endParaRPr kumimoji="1" lang="ja-JP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6" y="908720"/>
            <a:ext cx="8518793" cy="432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-3870" y="5322451"/>
            <a:ext cx="8896350" cy="1202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ts val="500"/>
              </a:spcBef>
              <a:buFont typeface="Arial" pitchFamily="34" charset="0"/>
              <a:buChar char="•"/>
              <a:tabLst>
                <a:tab pos="693738" algn="l"/>
              </a:tabLst>
            </a:pPr>
            <a:r>
              <a:rPr kumimoji="0" lang="en-US" altLang="ja-JP" sz="24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beam dumps </a:t>
            </a:r>
            <a:r>
              <a:rPr kumimoji="0" lang="en-US" altLang="ja-JP" sz="2400" kern="0" dirty="0">
                <a:solidFill>
                  <a:prstClr val="black"/>
                </a:solidFill>
              </a:rPr>
              <a:t>due to UFOs in 2012 (58 dumps since 2010).</a:t>
            </a:r>
            <a:endParaRPr kumimoji="0" lang="en-US" altLang="ja-JP" sz="2400" i="1" kern="0" dirty="0">
              <a:solidFill>
                <a:srgbClr val="1F497D"/>
              </a:solidFill>
            </a:endParaRPr>
          </a:p>
          <a:p>
            <a:pPr marL="342900" lvl="0" indent="-342900" eaLnBrk="0" fontAlgn="base" hangingPunct="0">
              <a:spcBef>
                <a:spcPts val="500"/>
              </a:spcBef>
              <a:buFont typeface="Arial" pitchFamily="34" charset="0"/>
              <a:buChar char="•"/>
              <a:tabLst>
                <a:tab pos="742950" algn="l"/>
              </a:tabLst>
            </a:pPr>
            <a:r>
              <a:rPr kumimoji="0" lang="en-US" altLang="ja-JP" sz="2400" kern="0" dirty="0" smtClean="0">
                <a:solidFill>
                  <a:prstClr val="black"/>
                </a:solidFill>
              </a:rPr>
              <a:t>Clear </a:t>
            </a:r>
            <a:r>
              <a:rPr kumimoji="0" lang="en-US" altLang="ja-JP" sz="2400" b="1" kern="0" dirty="0"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conditioning effect </a:t>
            </a:r>
            <a:r>
              <a:rPr kumimoji="0" lang="en-US" altLang="ja-JP" sz="2400" kern="0" dirty="0">
                <a:solidFill>
                  <a:prstClr val="black"/>
                </a:solidFill>
              </a:rPr>
              <a:t>of arc UFO rate (≈ factor 5) in 2011/12.</a:t>
            </a:r>
            <a:br>
              <a:rPr kumimoji="0" lang="en-US" altLang="ja-JP" sz="2400" kern="0" dirty="0">
                <a:solidFill>
                  <a:prstClr val="black"/>
                </a:solidFill>
              </a:rPr>
            </a:br>
            <a:r>
              <a:rPr kumimoji="0" lang="en-US" altLang="ja-JP" sz="2000" b="1" i="1" kern="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kumimoji="0" lang="en-US" altLang="ja-JP" sz="2000" i="1" kern="0" dirty="0">
                <a:solidFill>
                  <a:srgbClr val="1F497D"/>
                </a:solidFill>
              </a:rPr>
              <a:t>But also </a:t>
            </a:r>
            <a:r>
              <a:rPr kumimoji="0" lang="en-US" altLang="ja-JP" sz="2000" b="1" i="1" kern="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deconditioning</a:t>
            </a:r>
            <a:r>
              <a:rPr kumimoji="0" lang="en-US" altLang="ja-JP" sz="2000" i="1" kern="0" dirty="0">
                <a:solidFill>
                  <a:srgbClr val="1F497D"/>
                </a:solidFill>
              </a:rPr>
              <a:t> during  2011/12 winter TS.</a:t>
            </a:r>
            <a:endParaRPr kumimoji="0" lang="en-US" altLang="ja-JP" sz="2400" i="1" kern="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Higgs</a:t>
            </a:r>
            <a:r>
              <a:rPr kumimoji="1" lang="ja-JP" altLang="en-US" dirty="0" smtClean="0"/>
              <a:t>の発見！　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42" y="1353193"/>
            <a:ext cx="3193727" cy="229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24412"/>
            <a:ext cx="2418726" cy="23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412"/>
            <a:ext cx="27003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9" y="4823016"/>
            <a:ext cx="2572813" cy="19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44" y="4319730"/>
            <a:ext cx="3707358" cy="250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19730"/>
            <a:ext cx="256460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364088" y="378904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HL-LHC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Lepton</a:t>
            </a: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>Higgs</a:t>
            </a:r>
            <a:r>
              <a:rPr lang="ja-JP" altLang="en-US" dirty="0" smtClean="0"/>
              <a:t>確立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</a:t>
            </a:r>
            <a:r>
              <a:rPr kumimoji="1" lang="ja-JP" altLang="en-US" sz="1400" dirty="0" smtClean="0"/>
              <a:t>（</a:t>
            </a:r>
            <a:r>
              <a:rPr kumimoji="1" lang="en-US" altLang="ja-JP" sz="1400" dirty="0" smtClean="0"/>
              <a:t>300fb-1 </a:t>
            </a:r>
            <a:r>
              <a:rPr kumimoji="1" lang="ja-JP" altLang="en-US" sz="1400" dirty="0" smtClean="0"/>
              <a:t>でも　</a:t>
            </a:r>
            <a:r>
              <a:rPr kumimoji="1" lang="en-US" altLang="ja-JP" sz="1400" dirty="0" smtClean="0"/>
              <a:t>50</a:t>
            </a:r>
            <a:r>
              <a:rPr kumimoji="1" lang="ja-JP" altLang="en-US" sz="1400" dirty="0" smtClean="0"/>
              <a:t>％は行く）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388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Coffee Break</a:t>
            </a:r>
            <a:r>
              <a:rPr kumimoji="1" lang="ja-JP" altLang="en-US" dirty="0" err="1" smtClean="0"/>
              <a:t>での</a:t>
            </a:r>
            <a:r>
              <a:rPr kumimoji="1" lang="ja-JP" altLang="en-US" dirty="0" smtClean="0"/>
              <a:t>つぶやき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 smtClean="0"/>
              <a:t>夏ぐらいまでに、</a:t>
            </a:r>
            <a:r>
              <a:rPr kumimoji="1" lang="en-US" altLang="ja-JP" dirty="0" smtClean="0"/>
              <a:t>Higgs</a:t>
            </a:r>
            <a:r>
              <a:rPr kumimoji="1" lang="ja-JP" altLang="en-US" dirty="0" smtClean="0"/>
              <a:t>・</a:t>
            </a:r>
            <a:r>
              <a:rPr kumimoji="1" lang="en-US" altLang="ja-JP" dirty="0" smtClean="0"/>
              <a:t>SUSY</a:t>
            </a:r>
            <a:r>
              <a:rPr kumimoji="1" lang="ja-JP" altLang="en-US" dirty="0" smtClean="0"/>
              <a:t>の結果が出るなら、そのあとみんなどうするの？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>
                <a:solidFill>
                  <a:srgbClr val="0070C0"/>
                </a:solidFill>
              </a:rPr>
              <a:t>　心配ありません。これから解析するデータもたくさんあります。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kumimoji="1" lang="ja-JP" altLang="en-US" dirty="0" smtClean="0">
                <a:solidFill>
                  <a:srgbClr val="0070C0"/>
                </a:solidFill>
              </a:rPr>
              <a:t>　実験の現場でもたくさんやることがあります。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lvl="1"/>
            <a:endParaRPr lang="en-US" altLang="ja-JP" dirty="0">
              <a:solidFill>
                <a:srgbClr val="0070C0"/>
              </a:solidFill>
            </a:endParaRPr>
          </a:p>
          <a:p>
            <a:pPr lvl="1"/>
            <a:endParaRPr lang="en-US" altLang="ja-JP" dirty="0">
              <a:solidFill>
                <a:srgbClr val="0070C0"/>
              </a:solidFill>
            </a:endParaRPr>
          </a:p>
          <a:p>
            <a:r>
              <a:rPr kumimoji="1" lang="ja-JP" altLang="en-US" dirty="0" smtClean="0"/>
              <a:t>そもそもなんで次のランまで２年もまたないといけないの？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39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wiki.cern.ch/twiki/pub/AtlasPublic/TriggerOperationPublicResults/StreamRates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41" y="980728"/>
            <a:ext cx="948233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データの溜め込み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79713" y="5301208"/>
            <a:ext cx="66967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kumimoji="1" lang="ja-JP" altLang="en-US" dirty="0" smtClean="0"/>
              <a:t>２年分データを溜め込みました。　</a:t>
            </a:r>
            <a:r>
              <a:rPr kumimoji="1" lang="en-US" altLang="ja-JP" dirty="0" smtClean="0"/>
              <a:t>Delayed</a:t>
            </a:r>
            <a:r>
              <a:rPr kumimoji="1" lang="ja-JP" altLang="en-US" dirty="0" smtClean="0"/>
              <a:t>と書いてあるのは、これから</a:t>
            </a:r>
            <a:r>
              <a:rPr lang="ja-JP" altLang="en-US" dirty="0" smtClean="0"/>
              <a:t>ようやく見始めるものです。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304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2440" y="-87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現場でもたくさんやることがあります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02" y="850838"/>
            <a:ext cx="5280112" cy="39600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46" y="1068978"/>
            <a:ext cx="5280112" cy="352380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850838"/>
            <a:ext cx="4191279" cy="27941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419872" y="5877272"/>
            <a:ext cx="530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ピクセル検出器の取り出し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2261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2440" y="-87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現場でもたくさんやることがあります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62563"/>
            <a:ext cx="6552728" cy="491454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419872" y="5877272"/>
            <a:ext cx="530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ピクセル検出器の取り出し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952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2440" y="-87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現場でもたくさんやることがあります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2158"/>
            <a:ext cx="7092280" cy="531921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516216" y="3068960"/>
            <a:ext cx="20377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東工大　本橋</a:t>
            </a:r>
            <a:r>
              <a:rPr lang="ja-JP" altLang="en-US" dirty="0" smtClean="0">
                <a:solidFill>
                  <a:prstClr val="black"/>
                </a:solidFill>
              </a:rPr>
              <a:t>（</a:t>
            </a:r>
            <a:r>
              <a:rPr lang="en-US" altLang="ja-JP" dirty="0" smtClean="0">
                <a:solidFill>
                  <a:prstClr val="black"/>
                </a:solidFill>
              </a:rPr>
              <a:t>M2</a:t>
            </a:r>
            <a:r>
              <a:rPr lang="ja-JP" altLang="en-US" dirty="0" smtClean="0">
                <a:solidFill>
                  <a:prstClr val="black"/>
                </a:solidFill>
              </a:rPr>
              <a:t>）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　</a:t>
            </a:r>
            <a:r>
              <a:rPr lang="en-US" altLang="ja-JP" dirty="0">
                <a:solidFill>
                  <a:prstClr val="black"/>
                </a:solidFill>
              </a:rPr>
              <a:t>in </a:t>
            </a:r>
            <a:r>
              <a:rPr lang="en-US" altLang="ja-JP" dirty="0" err="1">
                <a:solidFill>
                  <a:prstClr val="black"/>
                </a:solidFill>
              </a:rPr>
              <a:t>Genova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7" name="図 6" descr="stav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14401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752516" y="6095037"/>
            <a:ext cx="58609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/>
              <a:t>新しいピクセル検出器の設置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943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どうして２年も待つの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6912768" cy="4967467"/>
          </a:xfrm>
          <a:prstGeom prst="rect">
            <a:avLst/>
          </a:prstGeom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156176" y="3929724"/>
            <a:ext cx="2520950" cy="2590800"/>
            <a:chOff x="6012160" y="980728"/>
            <a:chExt cx="2520280" cy="2592288"/>
          </a:xfrm>
        </p:grpSpPr>
        <p:sp>
          <p:nvSpPr>
            <p:cNvPr id="5" name="Rectangle 30"/>
            <p:cNvSpPr/>
            <p:nvPr/>
          </p:nvSpPr>
          <p:spPr bwMode="auto">
            <a:xfrm>
              <a:off x="6012160" y="980728"/>
              <a:ext cx="2520280" cy="2592288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kumimoji="0"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6" name="TextBox 31"/>
            <p:cNvSpPr txBox="1">
              <a:spLocks noChangeArrowheads="1"/>
            </p:cNvSpPr>
            <p:nvPr/>
          </p:nvSpPr>
          <p:spPr bwMode="auto">
            <a:xfrm>
              <a:off x="6106646" y="1124744"/>
              <a:ext cx="2353786" cy="877163"/>
            </a:xfrm>
            <a:prstGeom prst="rect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700" dirty="0">
                  <a:solidFill>
                    <a:schemeClr val="bg1"/>
                  </a:solidFill>
                </a:rPr>
                <a:t>Many thanks to the </a:t>
              </a:r>
            </a:p>
            <a:p>
              <a:pPr eaLnBrk="1" hangingPunct="1"/>
              <a:r>
                <a:rPr lang="en-US" altLang="ja-JP" sz="1700" dirty="0">
                  <a:solidFill>
                    <a:schemeClr val="bg1"/>
                  </a:solidFill>
                </a:rPr>
                <a:t>LHC team for such a</a:t>
              </a:r>
            </a:p>
            <a:p>
              <a:pPr eaLnBrk="1" hangingPunct="1"/>
              <a:r>
                <a:rPr lang="en-US" altLang="ja-JP" sz="1700" dirty="0">
                  <a:solidFill>
                    <a:schemeClr val="bg1"/>
                  </a:solidFill>
                </a:rPr>
                <a:t>superb performance !</a:t>
              </a:r>
            </a:p>
          </p:txBody>
        </p:sp>
        <p:pic>
          <p:nvPicPr>
            <p:cNvPr id="7" name="Picture 5" descr="applause.gif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745" y="2112339"/>
              <a:ext cx="1326615" cy="13886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876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382</Words>
  <Application>Microsoft Office PowerPoint</Application>
  <PresentationFormat>画面に合わせる (4:3)</PresentationFormat>
  <Paragraphs>79</Paragraphs>
  <Slides>20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あいさつ 長時間の活発な議論ありがとうございました</vt:lpstr>
      <vt:lpstr>PowerPoint プレゼンテーション</vt:lpstr>
      <vt:lpstr>Higgsの発見！　</vt:lpstr>
      <vt:lpstr>Coffee Breakでのつぶやき</vt:lpstr>
      <vt:lpstr>データの溜め込み</vt:lpstr>
      <vt:lpstr>現場でもたくさんやることがあります</vt:lpstr>
      <vt:lpstr>現場でもたくさんやることがあります</vt:lpstr>
      <vt:lpstr>現場でもたくさんやることがあります</vt:lpstr>
      <vt:lpstr>どうして２年も待つの?</vt:lpstr>
      <vt:lpstr>2009年9月19日　 ヘリウム大量流出問題</vt:lpstr>
      <vt:lpstr>Electrical arc between C24 and Q24</vt:lpstr>
      <vt:lpstr>PowerPoint プレゼンテーション</vt:lpstr>
      <vt:lpstr>PowerPoint プレゼンテーション</vt:lpstr>
      <vt:lpstr>14TeVでも安全というには全部やり直し</vt:lpstr>
      <vt:lpstr>順調に進んでいます。</vt:lpstr>
      <vt:lpstr>どうして２年も待つの?</vt:lpstr>
      <vt:lpstr>戸本さん、久野さん、 名古屋の皆様ありがとうございました</vt:lpstr>
      <vt:lpstr>次回は</vt:lpstr>
      <vt:lpstr>UFO</vt:lpstr>
      <vt:lpstr>UFO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あいさつ 長時間の活発な議論ありがとうございました</dc:title>
  <dc:creator>toku</dc:creator>
  <cp:lastModifiedBy>toku</cp:lastModifiedBy>
  <cp:revision>21</cp:revision>
  <dcterms:created xsi:type="dcterms:W3CDTF">2013-05-24T15:45:23Z</dcterms:created>
  <dcterms:modified xsi:type="dcterms:W3CDTF">2013-05-25T08:50:07Z</dcterms:modified>
</cp:coreProperties>
</file>