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1493" r:id="rId2"/>
    <p:sldId id="1478" r:id="rId3"/>
    <p:sldId id="1480" r:id="rId4"/>
    <p:sldId id="1479" r:id="rId5"/>
    <p:sldId id="1374" r:id="rId6"/>
    <p:sldId id="1461" r:id="rId7"/>
    <p:sldId id="1481" r:id="rId8"/>
    <p:sldId id="1482" r:id="rId9"/>
    <p:sldId id="1386" r:id="rId10"/>
    <p:sldId id="1463" r:id="rId11"/>
    <p:sldId id="1462" r:id="rId12"/>
    <p:sldId id="1381" r:id="rId13"/>
    <p:sldId id="1385" r:id="rId14"/>
    <p:sldId id="1347" r:id="rId15"/>
    <p:sldId id="1233" r:id="rId16"/>
    <p:sldId id="1320" r:id="rId17"/>
    <p:sldId id="1476" r:id="rId18"/>
    <p:sldId id="1354" r:id="rId19"/>
    <p:sldId id="1483" r:id="rId20"/>
    <p:sldId id="1322" r:id="rId21"/>
    <p:sldId id="1364" r:id="rId22"/>
    <p:sldId id="1266" r:id="rId23"/>
    <p:sldId id="1234" r:id="rId24"/>
    <p:sldId id="1309" r:id="rId25"/>
    <p:sldId id="1307" r:id="rId26"/>
    <p:sldId id="1315" r:id="rId27"/>
    <p:sldId id="1311" r:id="rId28"/>
    <p:sldId id="1246" r:id="rId29"/>
    <p:sldId id="1243" r:id="rId30"/>
    <p:sldId id="1338" r:id="rId31"/>
    <p:sldId id="1339" r:id="rId32"/>
    <p:sldId id="1367" r:id="rId33"/>
    <p:sldId id="1445" r:id="rId34"/>
    <p:sldId id="1399" r:id="rId35"/>
    <p:sldId id="1402" r:id="rId36"/>
    <p:sldId id="1403" r:id="rId37"/>
    <p:sldId id="1404" r:id="rId38"/>
    <p:sldId id="1405" r:id="rId39"/>
    <p:sldId id="1434" r:id="rId40"/>
    <p:sldId id="1494" r:id="rId41"/>
    <p:sldId id="1442" r:id="rId42"/>
    <p:sldId id="1431" r:id="rId43"/>
    <p:sldId id="1406" r:id="rId44"/>
    <p:sldId id="147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00"/>
    <a:srgbClr val="FF00FF"/>
    <a:srgbClr val="000066"/>
    <a:srgbClr val="BBE0E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2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Times New Roman" charset="0"/>
              </a:defRPr>
            </a:lvl1pPr>
          </a:lstStyle>
          <a:p>
            <a:pPr>
              <a:defRPr/>
            </a:pPr>
            <a:fld id="{FB5B654C-465E-BC40-B170-2ADE923C4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B5B8D7-5A6E-1B44-91F5-7AED5EDF4A8D}" type="slidenum">
              <a:rPr lang="en-US" b="0"/>
              <a:pPr eaLnBrk="1" hangingPunct="1"/>
              <a:t>9</a:t>
            </a:fld>
            <a:endParaRPr lang="en-US" b="0"/>
          </a:p>
        </p:txBody>
      </p:sp>
      <p:sp>
        <p:nvSpPr>
          <p:cNvPr id="7680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142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Coefficients chosen to reproduce SM in limit of unit coefficients a, c, b etc. To follow this talk all you really need to remember is that a parametrizes the gauge couplings of the scalar and c parametrizes its fermionic couplings.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624162-7175-C543-BC4B-0AFC2D3598B8}" type="slidenum">
              <a:rPr lang="en-US" b="0"/>
              <a:pPr eaLnBrk="1" hangingPunct="1"/>
              <a:t>10</a:t>
            </a:fld>
            <a:endParaRPr lang="en-US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6027290-FA69-DB45-938A-623110D6FDF6}" type="slidenum">
              <a:rPr lang="en-US" b="0"/>
              <a:pPr algn="r" eaLnBrk="1" hangingPunct="1"/>
              <a:t>14</a:t>
            </a:fld>
            <a:endParaRPr lang="en-US" b="0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5D1B9-541F-1643-8FE1-85B44D6217D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75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98D2D27-BB87-F945-B18B-9179217101E6}" type="slidenum">
              <a:rPr lang="en-US" b="0"/>
              <a:pPr eaLnBrk="1" hangingPunct="1">
                <a:defRPr/>
              </a:pPr>
              <a:t>16</a:t>
            </a:fld>
            <a:endParaRPr lang="en-US" b="0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F92869-36D2-E94E-A822-16EB3D17A3FE}" type="slidenum">
              <a:rPr lang="en-US" b="0"/>
              <a:pPr eaLnBrk="1" hangingPunct="1"/>
              <a:t>18</a:t>
            </a:fld>
            <a:endParaRPr lang="en-US" b="0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7A1CA6-890D-D243-9A97-44C7B564756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59FCB-8B52-814E-8E6E-9FFBA2FB11F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6BF3B-DD12-C446-A643-01CCAF359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4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6303-DA13-AC4F-8898-C18EE484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BA211-7C11-E44E-987F-46DDEDD84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7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9C34-28B7-344F-B99F-513B1961C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7A015-AE42-3248-9647-36040895B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2EB9-6159-244C-B5F3-89DB3A706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61D41-9285-0547-A55C-97FDBBBC9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2917-0EBB-604F-8144-C37AA66DC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CB86B-11D9-DE4D-92B0-3E0FFAE4F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34E3C-38A5-FA40-88DF-350F315BF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B5D0-7916-1A49-B11B-DFD73B94E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fld id="{57E5680B-2C4F-1141-B661-45BD440B1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emf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7408" y="3573016"/>
            <a:ext cx="3752800" cy="904863"/>
          </a:xfrm>
          <a:prstGeom prst="rect">
            <a:avLst/>
          </a:prstGeom>
          <a:solidFill>
            <a:srgbClr val="FF00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Higgs:</a:t>
            </a:r>
          </a:p>
          <a:p>
            <a:pPr algn="ctr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CP, </a:t>
            </a:r>
            <a:r>
              <a:rPr lang="en-US" sz="2400" b="0" dirty="0" err="1" smtClean="0">
                <a:latin typeface="Times New Roman"/>
                <a:cs typeface="Times New Roman"/>
              </a:rPr>
              <a:t>κ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V,f</a:t>
            </a:r>
            <a:r>
              <a:rPr lang="en-US" sz="2400" b="0" dirty="0" smtClean="0">
                <a:latin typeface="Times New Roman"/>
                <a:cs typeface="Times New Roman"/>
              </a:rPr>
              <a:t>, </a:t>
            </a:r>
            <a:r>
              <a:rPr lang="en-US" sz="2400" b="0" dirty="0" err="1" smtClean="0">
                <a:latin typeface="Times New Roman"/>
                <a:cs typeface="Times New Roman"/>
              </a:rPr>
              <a:t>flavour</a:t>
            </a:r>
            <a:r>
              <a:rPr lang="en-US" sz="2400" b="0" dirty="0" smtClean="0">
                <a:latin typeface="Times New Roman"/>
                <a:cs typeface="Times New Roman"/>
              </a:rPr>
              <a:t> violation, …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18925780">
            <a:off x="2137967" y="4820315"/>
            <a:ext cx="1341685" cy="180008"/>
          </a:xfrm>
          <a:prstGeom prst="rightArrow">
            <a:avLst>
              <a:gd name="adj1" fmla="val 50000"/>
              <a:gd name="adj2" fmla="val 192729"/>
            </a:avLst>
          </a:prstGeom>
          <a:solidFill>
            <a:srgbClr val="FFFF00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612369"/>
            <a:ext cx="2139177" cy="90486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Electroweak:</a:t>
            </a:r>
          </a:p>
          <a:p>
            <a:pPr algn="ctr">
              <a:buNone/>
            </a:pPr>
            <a:r>
              <a:rPr lang="en-US" sz="2400" b="0" dirty="0">
                <a:latin typeface="Times New Roman"/>
                <a:cs typeface="Times New Roman"/>
              </a:rPr>
              <a:t>s</a:t>
            </a:r>
            <a:r>
              <a:rPr lang="en-US" sz="2400" b="0" dirty="0" smtClean="0">
                <a:latin typeface="Times New Roman"/>
                <a:cs typeface="Times New Roman"/>
              </a:rPr>
              <a:t>in</a:t>
            </a:r>
            <a:r>
              <a:rPr lang="en-US" sz="2400" b="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b="0" dirty="0" smtClean="0">
                <a:latin typeface="Times New Roman"/>
                <a:cs typeface="Times New Roman"/>
              </a:rPr>
              <a:t>θ, TGCs, …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340768"/>
            <a:ext cx="3794854" cy="104028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Beyond Standard Model:</a:t>
            </a:r>
          </a:p>
          <a:p>
            <a:pPr algn="ctr"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SUSY</a:t>
            </a:r>
            <a:r>
              <a:rPr lang="en-US" sz="2800" b="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X(750)? …?</a:t>
            </a:r>
            <a:endParaRPr lang="en-US" sz="28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 rot="5400000" flipH="1">
            <a:off x="2361952" y="2659112"/>
            <a:ext cx="927719" cy="180008"/>
          </a:xfrm>
          <a:prstGeom prst="rightArrow">
            <a:avLst>
              <a:gd name="adj1" fmla="val 50000"/>
              <a:gd name="adj2" fmla="val 19272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294" y="2780928"/>
            <a:ext cx="2777774" cy="461665"/>
          </a:xfrm>
          <a:prstGeom prst="rect">
            <a:avLst/>
          </a:prstGeom>
          <a:solidFill>
            <a:srgbClr val="BBE0E3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>
                <a:latin typeface="Times New Roman"/>
                <a:cs typeface="Times New Roman"/>
              </a:rPr>
              <a:t>S</a:t>
            </a:r>
            <a:r>
              <a:rPr lang="en-US" sz="2400" b="0" dirty="0" smtClean="0">
                <a:latin typeface="Times New Roman"/>
                <a:cs typeface="Times New Roman"/>
              </a:rPr>
              <a:t>tandard Model EFT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 rot="5400000" flipH="1">
            <a:off x="2793988" y="3343186"/>
            <a:ext cx="567679" cy="180009"/>
          </a:xfrm>
          <a:prstGeom prst="rightArrow">
            <a:avLst>
              <a:gd name="adj1" fmla="val 50000"/>
              <a:gd name="adj2" fmla="val 192729"/>
            </a:avLst>
          </a:prstGeom>
          <a:solidFill>
            <a:srgbClr val="FF00CC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2674220" flipH="1">
            <a:off x="4944268" y="2732083"/>
            <a:ext cx="1341685" cy="180008"/>
          </a:xfrm>
          <a:prstGeom prst="rightArrow">
            <a:avLst>
              <a:gd name="adj1" fmla="val 50000"/>
              <a:gd name="adj2" fmla="val 192729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7" y="2524137"/>
            <a:ext cx="2284550" cy="904863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Neutrinos:</a:t>
            </a:r>
          </a:p>
          <a:p>
            <a:pPr algn="ctr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CP, hierarchy, …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 rot="2674220" flipH="1">
            <a:off x="5162303" y="4820315"/>
            <a:ext cx="1341685" cy="180008"/>
          </a:xfrm>
          <a:prstGeom prst="rightArrow">
            <a:avLst>
              <a:gd name="adj1" fmla="val 50000"/>
              <a:gd name="adj2" fmla="val 192729"/>
            </a:avLst>
          </a:prstGeom>
          <a:solidFill>
            <a:srgbClr val="FFFF00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2049" y="4612369"/>
            <a:ext cx="3377397" cy="90486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err="1" smtClean="0">
                <a:latin typeface="Times New Roman"/>
                <a:cs typeface="Times New Roman"/>
              </a:rPr>
              <a:t>Flavour</a:t>
            </a:r>
            <a:r>
              <a:rPr lang="en-US" sz="2400" b="0" dirty="0" smtClean="0">
                <a:latin typeface="Times New Roman"/>
                <a:cs typeface="Times New Roman"/>
              </a:rPr>
              <a:t>:</a:t>
            </a:r>
          </a:p>
          <a:p>
            <a:pPr algn="ctr">
              <a:buNone/>
            </a:pPr>
            <a:r>
              <a:rPr lang="en-US" sz="2400" b="0" dirty="0" smtClean="0">
                <a:latin typeface="Times New Roman"/>
                <a:cs typeface="Times New Roman"/>
              </a:rPr>
              <a:t>Top, CKM, anomalies, …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 flipH="1">
            <a:off x="3581885" y="5067188"/>
            <a:ext cx="1584176" cy="180009"/>
          </a:xfrm>
          <a:prstGeom prst="rightArrow">
            <a:avLst>
              <a:gd name="adj1" fmla="val 50000"/>
              <a:gd name="adj2" fmla="val 192729"/>
            </a:avLst>
          </a:prstGeom>
          <a:solidFill>
            <a:srgbClr val="000066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2674220" flipH="1">
            <a:off x="2281983" y="5756419"/>
            <a:ext cx="1341685" cy="180008"/>
          </a:xfrm>
          <a:prstGeom prst="rightArrow">
            <a:avLst>
              <a:gd name="adj1" fmla="val 50000"/>
              <a:gd name="adj2" fmla="val 192729"/>
            </a:avLst>
          </a:prstGeom>
          <a:solidFill>
            <a:srgbClr val="000066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8925780">
            <a:off x="6096396" y="5818117"/>
            <a:ext cx="1341685" cy="180008"/>
          </a:xfrm>
          <a:prstGeom prst="rightArrow">
            <a:avLst>
              <a:gd name="adj1" fmla="val 50000"/>
              <a:gd name="adj2" fmla="val 192729"/>
            </a:avLst>
          </a:prstGeom>
          <a:solidFill>
            <a:srgbClr val="000066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7662" y="5877272"/>
            <a:ext cx="4125799" cy="904863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QCD:</a:t>
            </a:r>
          </a:p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soft, heavy ions, PDFs, hard, …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2674220" flipH="1">
            <a:off x="6024388" y="3740195"/>
            <a:ext cx="1341685" cy="180008"/>
          </a:xfrm>
          <a:prstGeom prst="rightArrow">
            <a:avLst>
              <a:gd name="adj1" fmla="val 50000"/>
              <a:gd name="adj2" fmla="val 192729"/>
            </a:avLst>
          </a:prstGeom>
          <a:solidFill>
            <a:srgbClr val="FFFF00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rot="2674220" flipV="1">
            <a:off x="6458447" y="4161933"/>
            <a:ext cx="1341685" cy="180008"/>
          </a:xfrm>
          <a:prstGeom prst="rightArrow">
            <a:avLst>
              <a:gd name="adj1" fmla="val 50000"/>
              <a:gd name="adj2" fmla="val 192729"/>
            </a:avLst>
          </a:prstGeom>
          <a:solidFill>
            <a:srgbClr val="3366FF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5400000" flipH="1">
            <a:off x="3653893" y="2906947"/>
            <a:ext cx="1440160" cy="180010"/>
          </a:xfrm>
          <a:prstGeom prst="rightArrow">
            <a:avLst>
              <a:gd name="adj1" fmla="val 50000"/>
              <a:gd name="adj2" fmla="val 192729"/>
            </a:avLst>
          </a:prstGeom>
          <a:solidFill>
            <a:srgbClr val="FF00CC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5400000" flipH="1">
            <a:off x="989596" y="3843051"/>
            <a:ext cx="1584176" cy="180009"/>
          </a:xfrm>
          <a:prstGeom prst="rightArrow">
            <a:avLst>
              <a:gd name="adj1" fmla="val 50000"/>
              <a:gd name="adj2" fmla="val 192729"/>
            </a:avLst>
          </a:prstGeom>
          <a:solidFill>
            <a:srgbClr val="FFFF00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95536" y="188640"/>
            <a:ext cx="8280474" cy="1008112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4800" b="0" dirty="0" smtClean="0">
                <a:latin typeface="Times New Roman" charset="0"/>
                <a:ea typeface="ＭＳ Ｐゴシック" charset="0"/>
                <a:cs typeface="Times New Roman" charset="0"/>
              </a:rPr>
              <a:t>New </a:t>
            </a:r>
            <a:r>
              <a:rPr lang="en-US" sz="4800" b="0" dirty="0" err="1" smtClean="0">
                <a:latin typeface="Times New Roman" charset="0"/>
                <a:ea typeface="ＭＳ Ｐゴシック" charset="0"/>
                <a:cs typeface="Times New Roman" charset="0"/>
              </a:rPr>
              <a:t>Flavours</a:t>
            </a:r>
            <a:r>
              <a:rPr lang="en-US" sz="4800" b="0" dirty="0" smtClean="0">
                <a:latin typeface="Times New Roman" charset="0"/>
                <a:ea typeface="ＭＳ Ｐゴシック" charset="0"/>
                <a:cs typeface="Times New Roman" charset="0"/>
              </a:rPr>
              <a:t> of LHC Physics</a:t>
            </a:r>
            <a:endParaRPr lang="en-US" sz="4800" b="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419872" y="3888432"/>
            <a:ext cx="2376264" cy="76470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292080" y="4653136"/>
            <a:ext cx="3744416" cy="98072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276998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5" grpId="0" animBg="1"/>
      <p:bldP spid="9" grpId="0" animBg="1"/>
      <p:bldP spid="28" grpId="1" animBg="1"/>
      <p:bldP spid="13" grpId="0" animBg="1"/>
      <p:bldP spid="24" grpId="0" animBg="1"/>
      <p:bldP spid="21" grpId="1" animBg="1"/>
      <p:bldP spid="8" grpId="0" animBg="1"/>
      <p:bldP spid="20" grpId="0" animBg="1"/>
      <p:bldP spid="7" grpId="0" animBg="1"/>
      <p:bldP spid="14" grpId="0" animBg="1"/>
      <p:bldP spid="15" grpId="0" animBg="1"/>
      <p:bldP spid="16" grpId="0" animBg="1"/>
      <p:bldP spid="4" grpId="0" animBg="1"/>
      <p:bldP spid="17" grpId="0" animBg="1"/>
      <p:bldP spid="18" grpId="0" animBg="1"/>
      <p:bldP spid="22" grpId="1" animBg="1"/>
      <p:bldP spid="25" grpId="0" animBg="1"/>
      <p:bldP spid="26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1438" y="1223963"/>
            <a:ext cx="8964612" cy="5518150"/>
          </a:xfrm>
          <a:prstGeom prst="rect">
            <a:avLst/>
          </a:prstGeom>
          <a:solidFill>
            <a:srgbClr val="BBE0E3"/>
          </a:solidFill>
          <a:ln>
            <a:solidFill>
              <a:srgbClr val="0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Times New Roman"/>
                <a:cs typeface="Times New Roman"/>
              </a:rPr>
              <a:t>Assume custodial symmetry:</a:t>
            </a:r>
          </a:p>
          <a:p>
            <a:pPr eaLnBrk="1" hangingPunct="1">
              <a:defRPr/>
            </a:pPr>
            <a:endParaRPr lang="en-US" b="0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US" b="0" dirty="0" smtClean="0">
                <a:latin typeface="Times New Roman"/>
                <a:cs typeface="Times New Roman"/>
              </a:rPr>
              <a:t>Parameterize gauge bosons by 2 × 2 matrix </a:t>
            </a:r>
            <a:r>
              <a:rPr lang="en-US" b="0" dirty="0" err="1" smtClean="0">
                <a:latin typeface="Times New Roman"/>
                <a:cs typeface="Times New Roman"/>
              </a:rPr>
              <a:t>Σ</a:t>
            </a:r>
            <a:r>
              <a:rPr lang="en-US" b="0" dirty="0" smtClean="0">
                <a:latin typeface="Times New Roman"/>
                <a:cs typeface="Times New Roman"/>
              </a:rPr>
              <a:t>:</a:t>
            </a:r>
          </a:p>
          <a:p>
            <a:pPr eaLnBrk="1" hangingPunct="1">
              <a:defRPr/>
            </a:pPr>
            <a:endParaRPr lang="en-US" b="0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b="0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b="0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US" b="0" dirty="0" smtClean="0">
                <a:latin typeface="Times New Roman"/>
                <a:cs typeface="Times New Roman"/>
              </a:rPr>
              <a:t>Coefficients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= c = 1 </a:t>
            </a:r>
            <a:r>
              <a:rPr lang="en-US" b="0" dirty="0" smtClean="0">
                <a:latin typeface="Times New Roman"/>
                <a:cs typeface="Times New Roman"/>
              </a:rPr>
              <a:t>in Standard Model</a:t>
            </a:r>
          </a:p>
        </p:txBody>
      </p:sp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922338"/>
          </a:xfrm>
          <a:solidFill>
            <a:srgbClr val="BBE0E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Phenomenological Framework</a:t>
            </a:r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838515"/>
            <a:ext cx="8229600" cy="582373"/>
          </a:xfrm>
          <a:solidFill>
            <a:srgbClr val="FFFFFF">
              <a:shade val="85000"/>
            </a:srgbClr>
          </a:solidFill>
          <a:ln w="190500" cap="rnd"/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940" name="Picture 5" descr="Untitle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976563"/>
            <a:ext cx="87725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Picture 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79963"/>
            <a:ext cx="650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1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Global Analysis of Higgs-like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5256213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Rescale couplings: </a:t>
            </a:r>
            <a:r>
              <a:rPr lang="en-US" sz="2800" dirty="0" smtClean="0">
                <a:latin typeface="Times New Roman"/>
                <a:cs typeface="Times New Roman"/>
              </a:rPr>
              <a:t>to bosons by </a:t>
            </a:r>
            <a:r>
              <a:rPr lang="en-US" sz="2800" dirty="0" err="1" smtClean="0">
                <a:latin typeface="Times New Roman"/>
                <a:cs typeface="Times New Roman"/>
              </a:rPr>
              <a:t>κ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V</a:t>
            </a:r>
            <a:r>
              <a:rPr lang="en-US" sz="2800" dirty="0" smtClean="0">
                <a:latin typeface="Times New Roman"/>
                <a:cs typeface="Times New Roman"/>
              </a:rPr>
              <a:t>, to fermions by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κ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f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Standard Model: 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lang="en-US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lang="en-US" sz="2800" b="1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</a:t>
            </a: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8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8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Consistency between </a:t>
            </a:r>
            <a:r>
              <a:rPr lang="en-US" sz="2800" dirty="0">
                <a:latin typeface="Times New Roman"/>
                <a:cs typeface="Times New Roman"/>
              </a:rPr>
              <a:t>Higgs and </a:t>
            </a:r>
            <a:r>
              <a:rPr lang="en-US" sz="2800" dirty="0" smtClean="0">
                <a:latin typeface="Times New Roman"/>
                <a:cs typeface="Times New Roman"/>
              </a:rPr>
              <a:t>EW measurements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Must tune composite models to look like SM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Picture 4" descr="CombinedKapp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54959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kappasvscompo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20963"/>
            <a:ext cx="45545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fitterkapp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20963"/>
            <a:ext cx="4249738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4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91588" cy="93662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Times New Roman" charset="0"/>
              </a:rPr>
              <a:t>Why is there Nothing rather than Something?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268413"/>
            <a:ext cx="8964612" cy="544512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Higher-dimensional operators as relics of higher-energy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physics, e.g., dimension 6: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sz="16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Operators constrained by SU(2) × U(1) symmetry:</a:t>
            </a: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Constrain with precision EW, Higgs data, TGCs ...</a:t>
            </a: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sz="24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110595" name="Picture 3" descr="CEG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05" y="1844675"/>
            <a:ext cx="194468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SY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82470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4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751388" cy="136842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  <a:ea typeface="ＭＳ Ｐゴシック" charset="0"/>
                <a:cs typeface="Times New Roman" charset="0"/>
              </a:rPr>
              <a:t>Global Fits including</a:t>
            </a:r>
            <a:br>
              <a:rPr lang="en-US" sz="400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4000">
                <a:latin typeface="Times New Roman" charset="0"/>
                <a:ea typeface="ＭＳ Ｐゴシック" charset="0"/>
                <a:cs typeface="Times New Roman" charset="0"/>
              </a:rPr>
              <a:t>LHC TGCs</a:t>
            </a:r>
          </a:p>
        </p:txBody>
      </p:sp>
      <p:pic>
        <p:nvPicPr>
          <p:cNvPr id="118786" name="Picture 3" descr="ESY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4759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10"/>
          <p:cNvSpPr txBox="1">
            <a:spLocks noChangeArrowheads="1"/>
          </p:cNvSpPr>
          <p:nvPr/>
        </p:nvSpPr>
        <p:spPr bwMode="auto">
          <a:xfrm>
            <a:off x="971550" y="6381750"/>
            <a:ext cx="3279775" cy="307975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None/>
            </a:pP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JE,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Sanz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 &amp;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Tevong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 You, arXiv:1410.7703</a:t>
            </a:r>
          </a:p>
        </p:txBody>
      </p:sp>
      <p:sp>
        <p:nvSpPr>
          <p:cNvPr id="118788" name="Content Placeholder 2"/>
          <p:cNvSpPr>
            <a:spLocks noGrp="1"/>
          </p:cNvSpPr>
          <p:nvPr>
            <p:ph idx="1"/>
          </p:nvPr>
        </p:nvSpPr>
        <p:spPr>
          <a:xfrm>
            <a:off x="4787900" y="3716338"/>
            <a:ext cx="4176713" cy="2736850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Higgs production</a:t>
            </a:r>
            <a:endParaRPr lang="en-US" sz="2800" b="1" dirty="0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LHC Triple-gauge couplings</a:t>
            </a:r>
          </a:p>
          <a:p>
            <a:pPr eaLnBrk="1" hangingPunct="1"/>
            <a:r>
              <a:rPr lang="en-US" sz="2800" dirty="0">
                <a:latin typeface="Times New Roman" charset="0"/>
                <a:ea typeface="ＭＳ Ｐゴシック" charset="0"/>
                <a:cs typeface="Times New Roman" charset="0"/>
              </a:rPr>
              <a:t>Global combination</a:t>
            </a:r>
          </a:p>
          <a:p>
            <a:pPr eaLnBrk="1" hangingPunct="1"/>
            <a:r>
              <a:rPr lang="en-US" sz="2800" b="1" dirty="0">
                <a:solidFill>
                  <a:srgbClr val="008000"/>
                </a:solidFill>
                <a:latin typeface="Times New Roman" charset="0"/>
                <a:ea typeface="ＭＳ Ｐゴシック" charset="0"/>
                <a:cs typeface="Times New Roman" charset="0"/>
              </a:rPr>
              <a:t>Individual operators</a:t>
            </a:r>
            <a:endParaRPr lang="en-US" sz="28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sz="28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sz="28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118789" name="Picture 4" descr="Falkowsk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8763"/>
            <a:ext cx="36195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1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-World-Is-Not-Enough-po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0200" y="404813"/>
            <a:ext cx="4897438" cy="3960812"/>
          </a:xfrm>
          <a:solidFill>
            <a:srgbClr val="BBE0E3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latin typeface="Times New Roman" charset="0"/>
                <a:ea typeface="ＭＳ Ｐゴシック" charset="0"/>
              </a:rPr>
              <a:t>« </a:t>
            </a: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Empty</a:t>
            </a: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 » </a:t>
            </a: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space</a:t>
            </a: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is</a:t>
            </a: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unstable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err="1">
                <a:latin typeface="Times New Roman" charset="0"/>
                <a:ea typeface="ＭＳ Ｐゴシック" charset="0"/>
                <a:cs typeface="ＭＳ Ｐゴシック" charset="0"/>
              </a:rPr>
              <a:t>Dark</a:t>
            </a:r>
            <a:r>
              <a:rPr lang="fr-FR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800" dirty="0" err="1">
                <a:latin typeface="Times New Roman" charset="0"/>
                <a:ea typeface="ＭＳ Ｐゴシック" charset="0"/>
                <a:cs typeface="ＭＳ Ｐゴシック" charset="0"/>
              </a:rPr>
              <a:t>matter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Origin</a:t>
            </a: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of </a:t>
            </a: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matter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latin typeface="Times New Roman" charset="0"/>
                <a:ea typeface="ＭＳ Ｐゴシック" charset="0"/>
              </a:rPr>
              <a:t>M</a:t>
            </a: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asses of neutrinos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err="1" smtClean="0">
                <a:latin typeface="Times New Roman" charset="0"/>
                <a:ea typeface="ＭＳ Ｐゴシック" charset="0"/>
              </a:rPr>
              <a:t>Hierarchy</a:t>
            </a:r>
            <a:r>
              <a:rPr lang="fr-FR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fr-FR" sz="2800" dirty="0" err="1" smtClean="0">
                <a:latin typeface="Times New Roman" charset="0"/>
                <a:ea typeface="ＭＳ Ｐゴシック" charset="0"/>
              </a:rPr>
              <a:t>problem</a:t>
            </a:r>
            <a:endParaRPr lang="fr-FR" sz="28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Inflation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Quantum </a:t>
            </a:r>
            <a:r>
              <a:rPr lang="fr-FR" sz="2800" dirty="0" err="1">
                <a:latin typeface="Times New Roman" charset="0"/>
                <a:ea typeface="ＭＳ Ｐゴシック" charset="0"/>
                <a:cs typeface="ＭＳ Ｐゴシック" charset="0"/>
              </a:rPr>
              <a:t>gravity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>
                <a:latin typeface="Times New Roman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99792" y="4581128"/>
            <a:ext cx="3384376" cy="368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fr-FR" sz="1600" b="0" i="1" baseline="30000" dirty="0">
                <a:solidFill>
                  <a:srgbClr val="FFFF00"/>
                </a:solidFill>
                <a:latin typeface="BlairMdITC TT-Medium" charset="0"/>
                <a:cs typeface="BlairMdITC TT-Medium" charset="0"/>
              </a:rPr>
              <a:t>The</a:t>
            </a:r>
            <a:r>
              <a:rPr lang="fr-FR" sz="1600" b="0" i="1" dirty="0">
                <a:solidFill>
                  <a:srgbClr val="FFFF00"/>
                </a:solidFill>
                <a:latin typeface="BlairMdITC TT-Medium" charset="0"/>
                <a:cs typeface="BlairMdITC TT-Medium" charset="0"/>
              </a:rPr>
              <a:t> </a:t>
            </a:r>
            <a:r>
              <a:rPr lang="fr-FR" sz="1800" b="0" i="1" dirty="0">
                <a:solidFill>
                  <a:srgbClr val="FFFF00"/>
                </a:solidFill>
                <a:latin typeface="BlairMdITC TT-Medium" charset="0"/>
                <a:cs typeface="BlairMdITC TT-Medium" charset="0"/>
              </a:rPr>
              <a:t>Standard </a:t>
            </a:r>
            <a:r>
              <a:rPr lang="fr-FR" sz="1800" b="0" i="1" dirty="0" smtClean="0">
                <a:solidFill>
                  <a:srgbClr val="FFFF00"/>
                </a:solidFill>
                <a:latin typeface="BlairMdITC TT-Medium" charset="0"/>
                <a:cs typeface="BlairMdITC TT-Medium" charset="0"/>
              </a:rPr>
              <a:t>Model</a:t>
            </a:r>
            <a:endParaRPr lang="fr-FR" sz="1800" b="0" i="1" dirty="0">
              <a:solidFill>
                <a:srgbClr val="FFFF00"/>
              </a:solidFill>
              <a:latin typeface="BlairMdITC TT-Medium" charset="0"/>
              <a:cs typeface="BlairMdITC TT-Medium" charset="0"/>
            </a:endParaRPr>
          </a:p>
        </p:txBody>
      </p:sp>
      <p:pic>
        <p:nvPicPr>
          <p:cNvPr id="48134" name="Picture 4" descr="Hig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71438"/>
            <a:ext cx="9953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0392" y="404664"/>
            <a:ext cx="928560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Run 2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0392" y="879103"/>
            <a:ext cx="928560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Run 2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0392" y="1311151"/>
            <a:ext cx="928560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Run 2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7936" y="2276872"/>
            <a:ext cx="928560" cy="461665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Run 2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0392" y="404664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0392" y="879103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392" y="1311151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0746" y="2276872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0746" y="2751311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0746" y="3212976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2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5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 animBg="1"/>
      <p:bldP spid="8" grpId="0" animBg="1"/>
      <p:bldP spid="2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8600"/>
            <a:ext cx="8352928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What lies beyond the Standard Model?</a:t>
            </a:r>
            <a:endParaRPr lang="en-US" sz="4000" dirty="0" smtClean="0">
              <a:solidFill>
                <a:schemeClr val="tx1"/>
              </a:solidFill>
              <a:latin typeface="Times New Roman" charset="0"/>
              <a:cs typeface="+mj-cs"/>
            </a:endParaRP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2"/>
            <a:ext cx="8496300" cy="1528762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9600" dirty="0" err="1" smtClean="0">
                <a:solidFill>
                  <a:srgbClr val="FFFF00"/>
                </a:solidFill>
                <a:latin typeface="Times New Roman" charset="0"/>
                <a:cs typeface="+mn-cs"/>
              </a:rPr>
              <a:t>Supersymmetry</a:t>
            </a:r>
            <a:endParaRPr lang="en-US" sz="9600" dirty="0" smtClean="0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3568" y="3284984"/>
            <a:ext cx="7776864" cy="3456384"/>
          </a:xfrm>
          <a:prstGeom prst="rect">
            <a:avLst/>
          </a:prstGeom>
          <a:solidFill>
            <a:srgbClr val="BBE0E3"/>
          </a:solidFill>
          <a:ln>
            <a:solidFill>
              <a:srgbClr val="0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Stabilize electroweak vacuum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Successful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prediction for Higgs mass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Should be &lt; 130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in simple models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Successful predictions for couplings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Should be within few % of SM values</a:t>
            </a:r>
          </a:p>
          <a:p>
            <a:pPr>
              <a:defRPr/>
            </a:pPr>
            <a:r>
              <a:rPr lang="en-US" b="0" dirty="0" smtClean="0">
                <a:latin typeface="Times New Roman"/>
                <a:cs typeface="Times New Roman"/>
              </a:rPr>
              <a:t>Naturalness, GUTs, string, </a:t>
            </a:r>
            <a:r>
              <a:rPr lang="en-US" b="0" dirty="0">
                <a:latin typeface="Times New Roman"/>
                <a:cs typeface="Times New Roman"/>
              </a:rPr>
              <a:t>…, </a:t>
            </a:r>
            <a:r>
              <a:rPr lang="en-US" dirty="0">
                <a:latin typeface="Times New Roman"/>
                <a:cs typeface="Times New Roman"/>
              </a:rPr>
              <a:t>dark </a:t>
            </a:r>
            <a:r>
              <a:rPr lang="en-US" dirty="0" smtClean="0">
                <a:latin typeface="Times New Roman"/>
                <a:cs typeface="Times New Roman"/>
              </a:rPr>
              <a:t>matter</a:t>
            </a:r>
          </a:p>
          <a:p>
            <a:pPr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6216" y="3068960"/>
            <a:ext cx="2364950" cy="9048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New motivations</a:t>
            </a:r>
          </a:p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From LHC Run 1</a:t>
            </a:r>
            <a:endParaRPr lang="en-US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6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9" grpId="0" build="p" animBg="1"/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260350"/>
            <a:ext cx="8277225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0000"/>
                </a:solidFill>
                <a:latin typeface="Times New Roman" charset="0"/>
                <a:cs typeface="+mj-cs"/>
              </a:rPr>
              <a:t>Theoretical Constraints on Higgs Mass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  <a:solidFill>
            <a:srgbClr val="BBE0E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Large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baseline="-25000" dirty="0" err="1" smtClean="0"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→ large self-coupling → blow up at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low-energy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scale </a:t>
            </a:r>
            <a:r>
              <a:rPr lang="el-GR" dirty="0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due to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renormalization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Small: renormalization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due to t quark drives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quartic coupling &lt; 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at some scale </a:t>
            </a:r>
            <a:r>
              <a:rPr lang="el-GR" dirty="0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→ vacuum unstable</a:t>
            </a:r>
            <a:endParaRPr lang="el-GR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Vacuum could be stabilized by 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upersymmetry</a:t>
            </a:r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419475" y="6381750"/>
            <a:ext cx="5611813" cy="3079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>
                <a:solidFill>
                  <a:srgbClr val="FFFF00"/>
                </a:solidFill>
                <a:latin typeface="Times" charset="0"/>
              </a:rPr>
              <a:t>Degrassi, Di Vita, Elias-Miro, Giudice, Isodori &amp; Strumia, arXiv:1205.6497</a:t>
            </a:r>
          </a:p>
        </p:txBody>
      </p:sp>
      <p:pic>
        <p:nvPicPr>
          <p:cNvPr id="4" name="Picture 3" descr="runninglamb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8363"/>
            <a:ext cx="4508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nda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33600"/>
            <a:ext cx="36718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38877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07723" y="2276475"/>
            <a:ext cx="2146742" cy="104028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800" b="0" dirty="0">
                <a:solidFill>
                  <a:srgbClr val="FFFF00"/>
                </a:solidFill>
                <a:cs typeface="Times New Roman" charset="0"/>
              </a:rPr>
              <a:t>Instability @</a:t>
            </a:r>
          </a:p>
          <a:p>
            <a:pPr algn="ctr">
              <a:buFontTx/>
              <a:buNone/>
              <a:defRPr/>
            </a:pPr>
            <a:r>
              <a:rPr lang="en-US" sz="2800" b="0" dirty="0" smtClean="0">
                <a:solidFill>
                  <a:srgbClr val="FFFF00"/>
                </a:solidFill>
                <a:cs typeface="Times New Roman" charset="0"/>
              </a:rPr>
              <a:t>10</a:t>
            </a:r>
            <a:r>
              <a:rPr lang="en-US" sz="2800" b="0" baseline="30000" dirty="0" smtClean="0">
                <a:solidFill>
                  <a:srgbClr val="FFFF00"/>
                </a:solidFill>
                <a:cs typeface="Times New Roman" charset="0"/>
              </a:rPr>
              <a:t>11.1±1.3</a:t>
            </a:r>
            <a:r>
              <a:rPr lang="en-US" sz="2800" b="0" dirty="0" smtClean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en-US" sz="2800" b="0" dirty="0" err="1">
                <a:solidFill>
                  <a:srgbClr val="FFFF00"/>
                </a:solidFill>
                <a:cs typeface="Times New Roman" charset="0"/>
              </a:rPr>
              <a:t>GeV</a:t>
            </a:r>
            <a:endParaRPr lang="en-US" sz="2800" b="0" dirty="0">
              <a:solidFill>
                <a:srgbClr val="FFFF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0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52525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Times New Roman"/>
                <a:cs typeface="Times New Roman"/>
              </a:rPr>
              <a:t>Hard QCD: the Top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301208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Basic parameter of SM;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stability of EW vacuum?</a:t>
            </a:r>
          </a:p>
          <a:p>
            <a:pPr eaLnBrk="1" hangingPunct="1">
              <a:defRPr/>
            </a:pPr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orld average: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r>
              <a:rPr lang="en-US" dirty="0" err="1" smtClean="0">
                <a:latin typeface="Times New Roman"/>
                <a:cs typeface="Times New Roman"/>
              </a:rPr>
              <a:t>m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da-DK" dirty="0" smtClean="0">
                <a:latin typeface="Times New Roman"/>
                <a:cs typeface="Times New Roman"/>
              </a:rPr>
              <a:t>173</a:t>
            </a:r>
            <a:r>
              <a:rPr lang="da-DK" b="1" dirty="0" smtClean="0">
                <a:latin typeface="Times New Roman"/>
                <a:cs typeface="Times New Roman"/>
              </a:rPr>
              <a:t>.</a:t>
            </a:r>
            <a:r>
              <a:rPr lang="da-DK" dirty="0" smtClean="0">
                <a:latin typeface="Times New Roman"/>
                <a:cs typeface="Times New Roman"/>
              </a:rPr>
              <a:t>34 ± 0</a:t>
            </a:r>
            <a:r>
              <a:rPr lang="da-DK" b="1" dirty="0" smtClean="0">
                <a:latin typeface="Times New Roman"/>
                <a:cs typeface="Times New Roman"/>
              </a:rPr>
              <a:t>.</a:t>
            </a:r>
            <a:r>
              <a:rPr lang="da-DK" dirty="0" smtClean="0">
                <a:latin typeface="Times New Roman"/>
                <a:cs typeface="Times New Roman"/>
              </a:rPr>
              <a:t>76 </a:t>
            </a:r>
            <a:r>
              <a:rPr lang="da-DK" dirty="0" err="1" smtClean="0">
                <a:latin typeface="Times New Roman"/>
                <a:cs typeface="Times New Roman"/>
              </a:rPr>
              <a:t>GeV</a:t>
            </a:r>
            <a:endParaRPr lang="da-DK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da-DK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Running</a:t>
            </a:r>
            <a:r>
              <a:rPr lang="da-DK" b="1" dirty="0" err="1" smtClean="0">
                <a:solidFill>
                  <a:srgbClr val="FF0000"/>
                </a:solidFill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da-DK" b="1" dirty="0" err="1">
                <a:solidFill>
                  <a:srgbClr val="FF0000"/>
                </a:solidFill>
                <a:latin typeface="Times New Roman"/>
                <a:ea typeface="Wingdings"/>
                <a:cs typeface="Times New Roman"/>
                <a:sym typeface="Wingdings"/>
              </a:rPr>
              <a:t>pole</a:t>
            </a:r>
            <a:r>
              <a:rPr lang="da-DK" b="1" dirty="0">
                <a:solidFill>
                  <a:srgbClr val="FF0000"/>
                </a:solidFill>
                <a:latin typeface="Times New Roman"/>
                <a:ea typeface="Wingdings"/>
                <a:cs typeface="Times New Roman"/>
                <a:sym typeface="Wingdings"/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  <a:latin typeface="Times New Roman"/>
                <a:ea typeface="Wingdings"/>
                <a:cs typeface="Times New Roman"/>
                <a:sym typeface="Wingdings"/>
              </a:rPr>
              <a:t>mass</a:t>
            </a:r>
            <a:r>
              <a:rPr lang="da-DK" b="1" dirty="0" smtClean="0">
                <a:solidFill>
                  <a:srgbClr val="FF0000"/>
                </a:solidFill>
                <a:latin typeface="Times New Roman"/>
                <a:ea typeface="Wingdings"/>
                <a:cs typeface="Times New Roman"/>
                <a:sym typeface="Wingdings"/>
              </a:rPr>
              <a:t> OK?</a:t>
            </a:r>
            <a:endParaRPr lang="da-DK" b="1" dirty="0">
              <a:solidFill>
                <a:srgbClr val="FF0000"/>
              </a:solidFill>
              <a:latin typeface="Times New Roman"/>
              <a:ea typeface="Wingdings"/>
              <a:cs typeface="Times New Roman"/>
              <a:sym typeface="Wingdings"/>
            </a:endParaRPr>
          </a:p>
          <a:p>
            <a:pPr eaLnBrk="1" hangingPunct="1">
              <a:defRPr/>
            </a:pPr>
            <a:endParaRPr lang="da-DK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da-DK" dirty="0" smtClean="0">
                <a:latin typeface="Times New Roman"/>
                <a:cs typeface="Times New Roman"/>
              </a:rPr>
              <a:t>Monte Carlo </a:t>
            </a:r>
            <a:r>
              <a:rPr lang="da-DK" dirty="0" err="1" smtClean="0">
                <a:latin typeface="Times New Roman"/>
                <a:cs typeface="Times New Roman"/>
              </a:rPr>
              <a:t>mass</a:t>
            </a:r>
            <a:r>
              <a:rPr lang="da-DK" dirty="0" smtClean="0">
                <a:latin typeface="Times New Roman"/>
                <a:cs typeface="Times New Roman"/>
              </a:rPr>
              <a:t> </a:t>
            </a:r>
            <a:r>
              <a:rPr lang="da-DK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da-DK" dirty="0" smtClean="0">
                <a:latin typeface="Times New Roman"/>
                <a:cs typeface="Times New Roman"/>
              </a:rPr>
              <a:t>?</a:t>
            </a:r>
            <a:endParaRPr lang="da-DK" dirty="0">
              <a:latin typeface="Times New Roman"/>
              <a:ea typeface="Wingdings"/>
              <a:cs typeface="Times New Roman"/>
              <a:sym typeface="Wingdings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New measurements: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 ATLAS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: 172.99±0.91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GeV</a:t>
            </a:r>
            <a:endParaRPr lang="en-US" dirty="0">
              <a:latin typeface="Times New Roman"/>
              <a:cs typeface="Times New Roman"/>
              <a:sym typeface="Wingding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latin typeface="Times New Roman"/>
                <a:cs typeface="Times New Roman"/>
                <a:sym typeface="Wingdings"/>
              </a:rPr>
              <a:t> CMS: 172.38±0.65, D0: </a:t>
            </a:r>
            <a:r>
              <a:rPr lang="en-US" dirty="0" smtClean="0">
                <a:latin typeface="Times New Roman"/>
                <a:cs typeface="Times New Roman"/>
              </a:rPr>
              <a:t>174.98±0</a:t>
            </a:r>
            <a:r>
              <a:rPr lang="en-US" dirty="0">
                <a:latin typeface="Times New Roman"/>
                <a:cs typeface="Times New Roman"/>
              </a:rPr>
              <a:t>.</a:t>
            </a:r>
            <a:r>
              <a:rPr lang="en-US" dirty="0" smtClean="0">
                <a:latin typeface="Times New Roman"/>
                <a:cs typeface="Times New Roman"/>
              </a:rPr>
              <a:t>58±0</a:t>
            </a:r>
            <a:r>
              <a:rPr lang="en-US" dirty="0">
                <a:latin typeface="Times New Roman"/>
                <a:cs typeface="Times New Roman"/>
              </a:rPr>
              <a:t>.</a:t>
            </a:r>
            <a:r>
              <a:rPr lang="en-US" dirty="0" smtClean="0">
                <a:latin typeface="Times New Roman"/>
                <a:cs typeface="Times New Roman"/>
              </a:rPr>
              <a:t>49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mtcorre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6832" y="4017064"/>
            <a:ext cx="8856984" cy="492055"/>
          </a:xfrm>
          <a:prstGeom prst="rect">
            <a:avLst/>
          </a:prstGeom>
        </p:spPr>
      </p:pic>
      <p:pic>
        <p:nvPicPr>
          <p:cNvPr id="5" name="Picture 4" descr="Allm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960440" cy="4157992"/>
          </a:xfrm>
          <a:prstGeom prst="rect">
            <a:avLst/>
          </a:prstGeom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 rot="5400000">
            <a:off x="1979712" y="908720"/>
            <a:ext cx="1008112" cy="432048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rot="5400000">
            <a:off x="6588224" y="1916832"/>
            <a:ext cx="360040" cy="367240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5400000">
            <a:off x="3856112" y="2209055"/>
            <a:ext cx="1224136" cy="7984504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rot="5400000">
            <a:off x="6228184" y="2924944"/>
            <a:ext cx="1080120" cy="3672408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57298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8856663" cy="5400675"/>
          </a:xfrm>
          <a:solidFill>
            <a:srgbClr val="BBE0E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Very sensitive to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baseline="-25000" dirty="0" err="1" smtClean="0">
                <a:latin typeface="Times New Roman" charset="0"/>
                <a:ea typeface="ＭＳ Ｐゴシック" charset="0"/>
                <a:cs typeface="Times New Roman" charset="0"/>
              </a:rPr>
              <a:t>t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as well as M</a:t>
            </a:r>
            <a:r>
              <a:rPr lang="en-US" baseline="-25000" dirty="0" smtClean="0"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Instability scale: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err="1" smtClean="0">
                <a:solidFill>
                  <a:srgbClr val="008000"/>
                </a:solidFill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b="1" baseline="-25000" dirty="0" err="1" smtClean="0">
                <a:solidFill>
                  <a:srgbClr val="008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</a:t>
            </a:r>
            <a:r>
              <a:rPr lang="en-US" b="1" dirty="0" smtClean="0">
                <a:solidFill>
                  <a:srgbClr val="008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= 173.3 ± 1.0 </a:t>
            </a:r>
            <a:r>
              <a:rPr lang="en-US" b="1" dirty="0" err="1" smtClean="0">
                <a:solidFill>
                  <a:srgbClr val="008000"/>
                </a:solidFill>
                <a:latin typeface="Times New Roman" charset="0"/>
                <a:ea typeface="ＭＳ Ｐゴシック" charset="0"/>
                <a:cs typeface="Times New Roman" charset="0"/>
              </a:rPr>
              <a:t>GeV</a:t>
            </a:r>
            <a:r>
              <a:rPr lang="en-US" b="1" dirty="0" smtClean="0">
                <a:solidFill>
                  <a:srgbClr val="008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ea typeface="Wingdings"/>
                <a:cs typeface="Times New Roman"/>
                <a:sym typeface="Wingdings"/>
              </a:rPr>
              <a:t> log</a:t>
            </a:r>
            <a:r>
              <a:rPr lang="en-US" b="1" baseline="-25000" dirty="0" smtClean="0">
                <a:solidFill>
                  <a:srgbClr val="008000"/>
                </a:solidFill>
                <a:latin typeface="Times New Roman"/>
                <a:ea typeface="Wingdings"/>
                <a:cs typeface="Times New Roman"/>
                <a:sym typeface="Wingdings"/>
              </a:rPr>
              <a:t>10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ea typeface="Wingdings"/>
                <a:cs typeface="Times New Roman"/>
                <a:sym typeface="Wingdings"/>
              </a:rPr>
              <a:t>(</a:t>
            </a:r>
            <a:r>
              <a:rPr lang="en-US" b="1" dirty="0" err="1" smtClean="0">
                <a:solidFill>
                  <a:srgbClr val="008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Λ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/</a:t>
            </a:r>
            <a:r>
              <a:rPr lang="en-US" b="1" dirty="0" err="1" smtClean="0">
                <a:solidFill>
                  <a:srgbClr val="008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GeV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ea typeface="Lucida Grande"/>
                <a:cs typeface="Times New Roman"/>
                <a:sym typeface="Wingdings"/>
              </a:rPr>
              <a:t>) = 11.1 ± 1.3</a:t>
            </a:r>
            <a:endParaRPr lang="en-US" b="1" dirty="0">
              <a:solidFill>
                <a:srgbClr val="008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33797" name="Picture 1" descr="metastabil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017713"/>
            <a:ext cx="52212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Knieh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341438"/>
            <a:ext cx="10225087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91588" cy="1008063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latin typeface="Times New Roman" charset="0"/>
                <a:cs typeface="+mj-cs"/>
              </a:rPr>
              <a:t>Vacuum Instability in the Standard Model </a:t>
            </a:r>
          </a:p>
        </p:txBody>
      </p: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3203575" y="5229225"/>
            <a:ext cx="5954713" cy="3079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Buttazzo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Degrassi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Giardino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Giudice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Sala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Salvio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 &amp;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Strumia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, arXiv:1307.3536</a:t>
            </a:r>
          </a:p>
        </p:txBody>
      </p:sp>
      <p:pic>
        <p:nvPicPr>
          <p:cNvPr id="126982" name="Picture 1" descr="VacuumInstabilit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3371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-541338" y="3573463"/>
            <a:ext cx="914401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4356100" y="609282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019925" y="616585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16688" y="5762625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6926263" y="5689600"/>
            <a:ext cx="382587" cy="987425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2" descr="Instabilitysca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94350"/>
            <a:ext cx="83534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3828" y="2636838"/>
            <a:ext cx="1141358" cy="90486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2400" b="0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World</a:t>
            </a:r>
          </a:p>
          <a:p>
            <a:pPr algn="ctr" eaLnBrk="1" hangingPunct="1">
              <a:buNone/>
            </a:pPr>
            <a:r>
              <a:rPr lang="en-US" sz="2400" b="0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average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372225" y="2924175"/>
            <a:ext cx="215900" cy="504825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>
              <a:latin typeface="Times New Roman" charset="0"/>
              <a:cs typeface="Times New Roman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372225" y="3357563"/>
            <a:ext cx="215900" cy="215900"/>
          </a:xfrm>
          <a:prstGeom prst="ellips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>
              <a:latin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77050" y="3573463"/>
            <a:ext cx="1504950" cy="4619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400" b="0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New CMS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72225" y="2565400"/>
            <a:ext cx="215900" cy="503238"/>
          </a:xfrm>
          <a:prstGeom prst="ellips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>
              <a:latin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32588" y="2349500"/>
            <a:ext cx="1231900" cy="4603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400" b="0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New D0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372225" y="3111500"/>
            <a:ext cx="215900" cy="503238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6100" y="3543300"/>
            <a:ext cx="1795463" cy="461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sz="2400" b="0" dirty="0">
                <a:solidFill>
                  <a:srgbClr val="FFFF00"/>
                </a:solidFill>
                <a:latin typeface="Times New Roman"/>
                <a:cs typeface="Times New Roman"/>
              </a:rPr>
              <a:t>New ATLAS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644008" y="4849415"/>
            <a:ext cx="4527639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1400" b="0" dirty="0" err="1">
                <a:solidFill>
                  <a:srgbClr val="FFFF00"/>
                </a:solidFill>
                <a:latin typeface="Times New Roman"/>
                <a:cs typeface="Times New Roman"/>
              </a:rPr>
              <a:t>Bednyakov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Kniehl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Pikelner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400" b="0" dirty="0">
                <a:solidFill>
                  <a:srgbClr val="FFFF00"/>
                </a:solidFill>
                <a:latin typeface="Times New Roman"/>
                <a:cs typeface="Times New Roman"/>
              </a:rPr>
              <a:t>and </a:t>
            </a:r>
            <a:r>
              <a:rPr lang="en-US" sz="14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Veretin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 arXiv:1507.08833 </a:t>
            </a:r>
            <a:endParaRPr lang="en-US" sz="1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117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29" grpId="0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51966" y="116632"/>
            <a:ext cx="8640514" cy="93610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Times New Roman" charset="0"/>
                <a:ea typeface="ＭＳ Ｐゴシック" charset="0"/>
                <a:cs typeface="Times New Roman" charset="0"/>
              </a:rPr>
              <a:t>Instability during Inflation?</a:t>
            </a:r>
            <a:endParaRPr lang="en-US" sz="54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54" y="1196752"/>
            <a:ext cx="8604002" cy="5544616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 inflation fluctuations drive us over the hill?</a:t>
            </a: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Then Fokker-Planck evolution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AdS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regions eat us?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Disaster if so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not, OK if more inflation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F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49081"/>
            <a:ext cx="3096344" cy="2448272"/>
          </a:xfrm>
          <a:prstGeom prst="rect">
            <a:avLst/>
          </a:prstGeom>
        </p:spPr>
      </p:pic>
      <p:pic>
        <p:nvPicPr>
          <p:cNvPr id="5" name="Picture 4" descr="Zurek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05864"/>
            <a:ext cx="7632848" cy="2271208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16016" y="1002214"/>
            <a:ext cx="4287552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  <a:cs typeface="Times New Roman" charset="0"/>
              </a:rPr>
              <a:t>Hook, Kearns, </a:t>
            </a:r>
            <a:r>
              <a:rPr lang="en-US" sz="1600" b="0" dirty="0" err="1" smtClean="0">
                <a:solidFill>
                  <a:srgbClr val="FFFF00"/>
                </a:solidFill>
                <a:cs typeface="Times New Roman" charset="0"/>
              </a:rPr>
              <a:t>Shakya</a:t>
            </a:r>
            <a:r>
              <a:rPr lang="en-US" sz="1600" b="0" dirty="0" smtClean="0">
                <a:solidFill>
                  <a:srgbClr val="FFFF00"/>
                </a:solidFill>
                <a:cs typeface="Times New Roman" charset="0"/>
              </a:rPr>
              <a:t> &amp; </a:t>
            </a:r>
            <a:r>
              <a:rPr lang="en-US" sz="1600" b="0" dirty="0" err="1" smtClean="0">
                <a:solidFill>
                  <a:srgbClr val="FFFF00"/>
                </a:solidFill>
                <a:cs typeface="Times New Roman" charset="0"/>
              </a:rPr>
              <a:t>Zurek</a:t>
            </a:r>
            <a:r>
              <a:rPr lang="en-US" sz="1600" b="0" dirty="0" smtClean="0">
                <a:solidFill>
                  <a:srgbClr val="FFFF00"/>
                </a:solidFill>
                <a:cs typeface="Times New Roman" charset="0"/>
              </a:rPr>
              <a:t>: arXiv:1404.5953</a:t>
            </a:r>
            <a:endParaRPr lang="en-US" sz="1600" b="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887" y="6156592"/>
            <a:ext cx="8042361" cy="523220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OK if dim-6 </a:t>
            </a:r>
            <a:r>
              <a:rPr lang="en-US" sz="2800" b="0" dirty="0">
                <a:solidFill>
                  <a:srgbClr val="FFFF00"/>
                </a:solidFill>
                <a:latin typeface="Times New Roman"/>
                <a:cs typeface="Times New Roman"/>
              </a:rPr>
              <a:t>operator</a:t>
            </a: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? Non-minimal gravity coupling?</a:t>
            </a:r>
            <a:endParaRPr lang="en-US" sz="28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307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936501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6000" dirty="0" err="1" smtClean="0">
                <a:latin typeface="Times New Roman"/>
                <a:cs typeface="Times New Roman"/>
              </a:rPr>
              <a:t>Flavour</a:t>
            </a:r>
            <a:r>
              <a:rPr lang="en-US" sz="6000" dirty="0" smtClean="0">
                <a:latin typeface="Times New Roman"/>
                <a:cs typeface="Times New Roman"/>
              </a:rPr>
              <a:t>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5832648" cy="5184576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CKM picture works very well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Second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unitarity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triangle?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Many successful predictions: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Many modes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dirty="0" smtClean="0">
                <a:latin typeface="Times New Roman"/>
                <a:cs typeface="Times New Roman"/>
              </a:rPr>
              <a:t>CPV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No sign of CPV in charm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</a:t>
            </a: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Could still be substantial BSM contributions to B physics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Does </a:t>
            </a:r>
            <a:r>
              <a:rPr lang="en-US" dirty="0" err="1" smtClean="0">
                <a:latin typeface="Times New Roman"/>
                <a:cs typeface="Times New Roman"/>
              </a:rPr>
              <a:t>TeV</a:t>
            </a:r>
            <a:r>
              <a:rPr lang="en-US" dirty="0" smtClean="0">
                <a:latin typeface="Times New Roman"/>
                <a:cs typeface="Times New Roman"/>
              </a:rPr>
              <a:t> physics copy CKM?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Minimal </a:t>
            </a:r>
            <a:r>
              <a:rPr lang="en-US" dirty="0" err="1" smtClean="0">
                <a:latin typeface="Times New Roman"/>
                <a:cs typeface="Times New Roman"/>
              </a:rPr>
              <a:t>flavour</a:t>
            </a:r>
            <a:r>
              <a:rPr lang="en-US" dirty="0" smtClean="0">
                <a:latin typeface="Times New Roman"/>
                <a:cs typeface="Times New Roman"/>
              </a:rPr>
              <a:t> violation?</a:t>
            </a:r>
          </a:p>
        </p:txBody>
      </p:sp>
      <p:pic>
        <p:nvPicPr>
          <p:cNvPr id="4" name="Picture 3" descr="BsTrian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87063"/>
            <a:ext cx="3240360" cy="2962018"/>
          </a:xfrm>
          <a:prstGeom prst="rect">
            <a:avLst/>
          </a:prstGeom>
        </p:spPr>
      </p:pic>
      <p:pic>
        <p:nvPicPr>
          <p:cNvPr id="6" name="Picture 5" descr="BsMix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3214958" cy="27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Times New Roman" charset="0"/>
                <a:cs typeface="+mj-cs"/>
              </a:rPr>
              <a:t>How to Stabilize a Light Higgs Boson?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charset="0"/>
                <a:cs typeface="+mn-cs"/>
              </a:rPr>
              <a:t>Top quark destabilizes potential: introduce introduce stop-like scalar: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latin typeface="Times New Roman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charset="0"/>
                <a:cs typeface="+mn-cs"/>
              </a:rPr>
              <a:t>Can delay collapse of potential: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charset="0"/>
                <a:cs typeface="+mn-cs"/>
              </a:rPr>
              <a:t>But new coupling must be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latin typeface="Times New Roman" charset="0"/>
                <a:cs typeface="+mn-cs"/>
              </a:rPr>
              <a:t>	fine-tuned to avoid blow-up: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charset="0"/>
                <a:cs typeface="+mn-cs"/>
              </a:rPr>
              <a:t>Stabilize with new fermions: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charset="0"/>
              </a:rPr>
              <a:t>just like Higgsinos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charset="0"/>
                <a:cs typeface="+mn-cs"/>
              </a:rPr>
              <a:t>Very like </a:t>
            </a:r>
            <a:r>
              <a:rPr lang="en-US" b="1" smtClean="0">
                <a:solidFill>
                  <a:srgbClr val="FF0000"/>
                </a:solidFill>
                <a:latin typeface="Times New Roman" charset="0"/>
                <a:cs typeface="+mn-cs"/>
              </a:rPr>
              <a:t>Supersymmetry!</a:t>
            </a:r>
          </a:p>
        </p:txBody>
      </p:sp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3352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9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92263"/>
            <a:ext cx="2819400" cy="160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9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08563"/>
            <a:ext cx="2819400" cy="169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96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81940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0825" y="6308725"/>
            <a:ext cx="1123950" cy="30797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b="0" dirty="0">
                <a:solidFill>
                  <a:srgbClr val="FFFF00"/>
                </a:solidFill>
                <a:latin typeface="Times" charset="0"/>
                <a:cs typeface="Times New Roman" charset="0"/>
              </a:rPr>
              <a:t>JE + D. Ross</a:t>
            </a:r>
          </a:p>
        </p:txBody>
      </p:sp>
    </p:spTree>
    <p:extLst>
      <p:ext uri="{BB962C8B-B14F-4D97-AF65-F5344CB8AC3E}">
        <p14:creationId xmlns:p14="http://schemas.microsoft.com/office/powerpoint/2010/main" val="335220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igSU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ignpo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1778147" cy="2060848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9314" y="6474822"/>
            <a:ext cx="1346342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err="1" smtClean="0">
                <a:solidFill>
                  <a:srgbClr val="FFFF00"/>
                </a:solidFill>
              </a:rPr>
              <a:t>Craig@LHCP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7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0" y="188640"/>
            <a:ext cx="8686800" cy="108012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Sample </a:t>
            </a:r>
            <a:r>
              <a:rPr lang="en-US" sz="4800" dirty="0" err="1" smtClean="0">
                <a:solidFill>
                  <a:schemeClr val="tx1"/>
                </a:solidFill>
                <a:latin typeface="Times New Roman" charset="0"/>
                <a:cs typeface="+mj-cs"/>
              </a:rPr>
              <a:t>Supersymmetric</a:t>
            </a:r>
            <a:r>
              <a:rPr lang="en-US" sz="4800" dirty="0" smtClean="0">
                <a:solidFill>
                  <a:schemeClr val="tx1"/>
                </a:solidFill>
                <a:latin typeface="Times New Roman" charset="0"/>
                <a:cs typeface="+mj-cs"/>
              </a:rPr>
              <a:t> Models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784" y="1556792"/>
            <a:ext cx="7990656" cy="4968552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Universal soft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cs typeface="+mn-cs"/>
              </a:rPr>
              <a:t>supersymmetry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 breaking at input GUT scale?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For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  <a:cs typeface="+mn-cs"/>
              </a:rPr>
              <a:t>gauginos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 and all scalars: CMSSM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cs typeface="+mn-cs"/>
              </a:rPr>
              <a:t>Non-universal Higgs masses: NUHM1,2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Strong pressure from LHC (p ~ 0.1)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Treat soft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supersymmetry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-breaking masses as phenomenological inputs at EW scale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pMSSMn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(n parameters)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With universality motivated by upper limits on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flavour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-changing neutral interactions: pMSSM10 </a:t>
            </a:r>
            <a:endParaRPr lang="el-GR" sz="2400" dirty="0">
              <a:solidFill>
                <a:srgbClr val="000000"/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Less strongly constrained by LHC (p ~ 0.3)</a:t>
            </a:r>
          </a:p>
        </p:txBody>
      </p:sp>
    </p:spTree>
    <p:extLst>
      <p:ext uri="{BB962C8B-B14F-4D97-AF65-F5344CB8AC3E}">
        <p14:creationId xmlns:p14="http://schemas.microsoft.com/office/powerpoint/2010/main" val="49804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Rick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4925" y="1196975"/>
            <a:ext cx="9109075" cy="472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755576" y="6237312"/>
            <a:ext cx="7777163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0" dirty="0">
                <a:solidFill>
                  <a:srgbClr val="FFFF00"/>
                </a:solidFill>
              </a:rPr>
              <a:t>p-value of simple models ~ </a:t>
            </a:r>
            <a:r>
              <a:rPr lang="en-US" b="0" dirty="0" smtClean="0">
                <a:solidFill>
                  <a:srgbClr val="FFFF00"/>
                </a:solidFill>
              </a:rPr>
              <a:t>10% </a:t>
            </a:r>
            <a:r>
              <a:rPr lang="en-US" b="0" dirty="0">
                <a:solidFill>
                  <a:srgbClr val="FFFF00"/>
                </a:solidFill>
              </a:rPr>
              <a:t>(also SM)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2195513" y="796925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2012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932363" y="827088"/>
            <a:ext cx="719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20/fb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35603"/>
            <a:ext cx="9144000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/>
              <a:t>Fit to Constrained MSSM (CMSSM)</a:t>
            </a:r>
            <a:endParaRPr lang="en-US" sz="4400" b="0" dirty="0"/>
          </a:p>
        </p:txBody>
      </p:sp>
      <p:pic>
        <p:nvPicPr>
          <p:cNvPr id="2" name="Picture 1" descr="m0m12CMS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172400" cy="5024215"/>
          </a:xfrm>
          <a:prstGeom prst="rect">
            <a:avLst/>
          </a:prstGeom>
        </p:spPr>
      </p:pic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5445125" y="5516563"/>
            <a:ext cx="3448050" cy="33813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>
                <a:solidFill>
                  <a:srgbClr val="FFFF00"/>
                </a:solidFill>
              </a:rPr>
              <a:t>Buchmueller, JE et al: arXiv:1312.5250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52664" y="4797152"/>
            <a:ext cx="1935360" cy="115212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292080" y="2420888"/>
            <a:ext cx="1935360" cy="1152128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004048" y="4293096"/>
            <a:ext cx="1935360" cy="1152128"/>
          </a:xfrm>
          <a:prstGeom prst="ellips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" name="TextBox 2"/>
          <p:cNvSpPr txBox="1"/>
          <p:nvPr/>
        </p:nvSpPr>
        <p:spPr>
          <a:xfrm>
            <a:off x="7543111" y="1628800"/>
            <a:ext cx="1597913" cy="29484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b="0" dirty="0" smtClean="0"/>
              <a:t>Allowed</a:t>
            </a:r>
          </a:p>
          <a:p>
            <a:pPr algn="ctr">
              <a:buNone/>
            </a:pPr>
            <a:r>
              <a:rPr lang="en-US" b="0" dirty="0" smtClean="0"/>
              <a:t>region</a:t>
            </a:r>
          </a:p>
          <a:p>
            <a:pPr algn="ctr">
              <a:buNone/>
            </a:pPr>
            <a:r>
              <a:rPr lang="en-US" b="0" dirty="0" smtClean="0"/>
              <a:t>extends</a:t>
            </a:r>
          </a:p>
          <a:p>
            <a:pPr algn="ctr">
              <a:buNone/>
            </a:pPr>
            <a:r>
              <a:rPr lang="en-US" b="0" dirty="0"/>
              <a:t>t</a:t>
            </a:r>
            <a:r>
              <a:rPr lang="en-US" b="0" dirty="0" smtClean="0"/>
              <a:t>o large </a:t>
            </a:r>
          </a:p>
          <a:p>
            <a:pPr algn="ctr">
              <a:buNone/>
            </a:pPr>
            <a:r>
              <a:rPr lang="en-US" b="0" dirty="0" smtClean="0"/>
              <a:t>m</a:t>
            </a:r>
            <a:r>
              <a:rPr lang="en-US" b="0" baseline="-25000" dirty="0" smtClean="0"/>
              <a:t>0</a:t>
            </a:r>
            <a:endParaRPr lang="en-US" b="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8447640" y="5733256"/>
            <a:ext cx="6632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/>
              <a:t>m</a:t>
            </a:r>
            <a:r>
              <a:rPr lang="en-US" b="0" baseline="-25000" dirty="0" smtClean="0"/>
              <a:t>0</a:t>
            </a:r>
            <a:endParaRPr lang="en-US" b="0" baseline="-25000" dirty="0"/>
          </a:p>
        </p:txBody>
      </p:sp>
    </p:spTree>
    <p:extLst>
      <p:ext uri="{BB962C8B-B14F-4D97-AF65-F5344CB8AC3E}">
        <p14:creationId xmlns:p14="http://schemas.microsoft.com/office/powerpoint/2010/main" val="387619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Rick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4925" y="764704"/>
            <a:ext cx="9109075" cy="64940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2195513" y="796925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2012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932363" y="827088"/>
            <a:ext cx="719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20/fb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52664" y="4797152"/>
            <a:ext cx="1935360" cy="115212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292080" y="2420888"/>
            <a:ext cx="1935360" cy="1152128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004048" y="4293096"/>
            <a:ext cx="1935360" cy="1152128"/>
          </a:xfrm>
          <a:prstGeom prst="ellips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pic>
        <p:nvPicPr>
          <p:cNvPr id="5" name="Picture 4" descr="CMSSMchi2Contribu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6192811" cy="63539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-35603"/>
            <a:ext cx="7524328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/>
              <a:t>Constrained MSSM (CMSSM)</a:t>
            </a:r>
            <a:endParaRPr lang="en-US" sz="4400" b="0" dirty="0"/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5580112" y="642591"/>
            <a:ext cx="3448050" cy="33813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>
                <a:solidFill>
                  <a:srgbClr val="FFFF00"/>
                </a:solidFill>
              </a:rPr>
              <a:t>Buchmueller, JE et al: arXiv:1312.5250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4601" y="2280701"/>
            <a:ext cx="2441895" cy="29484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b="0" dirty="0" smtClean="0"/>
              <a:t>Contributions</a:t>
            </a:r>
          </a:p>
          <a:p>
            <a:pPr algn="ctr">
              <a:buNone/>
            </a:pPr>
            <a:r>
              <a:rPr lang="en-US" b="0" dirty="0"/>
              <a:t>t</a:t>
            </a:r>
            <a:r>
              <a:rPr lang="en-US" b="0" dirty="0" smtClean="0"/>
              <a:t>o global χ</a:t>
            </a:r>
            <a:r>
              <a:rPr lang="en-US" b="0" baseline="30000" dirty="0" smtClean="0"/>
              <a:t>2</a:t>
            </a:r>
          </a:p>
          <a:p>
            <a:pPr algn="ctr">
              <a:buNone/>
            </a:pPr>
            <a:r>
              <a:rPr lang="en-US" b="0" dirty="0"/>
              <a:t>f</a:t>
            </a:r>
            <a:r>
              <a:rPr lang="en-US" b="0" dirty="0" smtClean="0"/>
              <a:t>rom</a:t>
            </a:r>
          </a:p>
          <a:p>
            <a:pPr algn="ctr">
              <a:buNone/>
            </a:pPr>
            <a:r>
              <a:rPr lang="en-US" b="0" dirty="0"/>
              <a:t>d</a:t>
            </a:r>
            <a:r>
              <a:rPr lang="en-US" b="0" dirty="0" smtClean="0"/>
              <a:t>ifferent</a:t>
            </a:r>
          </a:p>
          <a:p>
            <a:pPr algn="ctr">
              <a:buNone/>
            </a:pPr>
            <a:r>
              <a:rPr lang="en-US" b="0" dirty="0" smtClean="0"/>
              <a:t>observables</a:t>
            </a:r>
            <a:endParaRPr lang="en-US" b="0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59632" y="2420888"/>
            <a:ext cx="1503312" cy="576064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259632" y="764704"/>
            <a:ext cx="1584176" cy="432048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419872" y="2060848"/>
            <a:ext cx="1008112" cy="576064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580112" y="2060848"/>
            <a:ext cx="927248" cy="576064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491880" y="836712"/>
            <a:ext cx="864096" cy="144016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24128" y="836712"/>
            <a:ext cx="864096" cy="1296144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6" name="TextBox 5"/>
          <p:cNvSpPr txBox="1"/>
          <p:nvPr/>
        </p:nvSpPr>
        <p:spPr>
          <a:xfrm>
            <a:off x="2904" y="836712"/>
            <a:ext cx="1400744" cy="155734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b="0" dirty="0" smtClean="0">
                <a:solidFill>
                  <a:schemeClr val="bg1"/>
                </a:solidFill>
              </a:rPr>
              <a:t>LHC</a:t>
            </a:r>
          </a:p>
          <a:p>
            <a:pPr algn="ctr">
              <a:buNone/>
            </a:pPr>
            <a:r>
              <a:rPr lang="en-US" sz="2800" b="0" dirty="0" smtClean="0">
                <a:solidFill>
                  <a:schemeClr val="bg1"/>
                </a:solidFill>
              </a:rPr>
              <a:t>MET</a:t>
            </a:r>
          </a:p>
          <a:p>
            <a:pPr algn="ctr">
              <a:buNone/>
            </a:pPr>
            <a:r>
              <a:rPr lang="en-US" sz="2800" b="0" dirty="0" smtClean="0">
                <a:solidFill>
                  <a:schemeClr val="bg1"/>
                </a:solidFill>
              </a:rPr>
              <a:t>searches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682" y="2447715"/>
            <a:ext cx="971189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b="0" dirty="0" err="1">
                <a:solidFill>
                  <a:schemeClr val="bg1"/>
                </a:solidFill>
              </a:rPr>
              <a:t>g</a:t>
            </a:r>
            <a:r>
              <a:rPr lang="en-US" sz="2800" b="0" baseline="-25000" dirty="0" err="1" smtClean="0">
                <a:solidFill>
                  <a:schemeClr val="bg1"/>
                </a:solidFill>
              </a:rPr>
              <a:t>μ</a:t>
            </a:r>
            <a:r>
              <a:rPr lang="en-US" sz="2800" b="0" dirty="0" smtClean="0">
                <a:solidFill>
                  <a:schemeClr val="bg1"/>
                </a:solidFill>
              </a:rPr>
              <a:t> - 2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1403648" y="5013176"/>
            <a:ext cx="999256" cy="936104"/>
          </a:xfrm>
          <a:prstGeom prst="ellipse">
            <a:avLst/>
          </a:prstGeom>
          <a:noFill/>
          <a:ln w="57150">
            <a:solidFill>
              <a:schemeClr val="accent1">
                <a:lumMod val="2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24" name="TextBox 23"/>
          <p:cNvSpPr txBox="1"/>
          <p:nvPr/>
        </p:nvSpPr>
        <p:spPr>
          <a:xfrm>
            <a:off x="52437" y="5138028"/>
            <a:ext cx="1301683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b="0" dirty="0" err="1" smtClean="0">
                <a:solidFill>
                  <a:schemeClr val="bg1"/>
                </a:solidFill>
              </a:rPr>
              <a:t>Flavour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428728" y="5229200"/>
            <a:ext cx="999256" cy="936104"/>
          </a:xfrm>
          <a:prstGeom prst="ellipse">
            <a:avLst/>
          </a:prstGeom>
          <a:noFill/>
          <a:ln w="57150">
            <a:solidFill>
              <a:schemeClr val="accent1">
                <a:lumMod val="2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660976" y="5229200"/>
            <a:ext cx="999256" cy="936104"/>
          </a:xfrm>
          <a:prstGeom prst="ellipse">
            <a:avLst/>
          </a:prstGeom>
          <a:noFill/>
          <a:ln w="57150">
            <a:solidFill>
              <a:schemeClr val="accent1">
                <a:lumMod val="2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217760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" grpId="0" animBg="1"/>
      <p:bldP spid="23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Rick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2195513" y="796925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2012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932363" y="827088"/>
            <a:ext cx="719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20/fb</a:t>
            </a:r>
          </a:p>
        </p:txBody>
      </p:sp>
      <p:pic>
        <p:nvPicPr>
          <p:cNvPr id="6" name="Picture 5" descr="CMSSMpla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340768"/>
            <a:ext cx="9144000" cy="5586497"/>
          </a:xfrm>
          <a:prstGeom prst="rect">
            <a:avLst/>
          </a:prstGeom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4925" y="1124744"/>
            <a:ext cx="9109075" cy="53122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7" name="Picture 6" descr="CMSSM_DM_m0_6K_m12_4K_chi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315200" cy="5486400"/>
          </a:xfrm>
          <a:prstGeom prst="rect">
            <a:avLst/>
          </a:prstGeom>
        </p:spPr>
      </p:pic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5516438" y="1434679"/>
            <a:ext cx="3448050" cy="33813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>
                <a:solidFill>
                  <a:srgbClr val="FFFF00"/>
                </a:solidFill>
              </a:rPr>
              <a:t>Buchmueller, JE et al: arXiv:1312.5250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6512" y="-15190"/>
            <a:ext cx="748883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0" dirty="0"/>
              <a:t>Dark Matter </a:t>
            </a:r>
            <a:r>
              <a:rPr lang="en-US" sz="4000" b="0" dirty="0" smtClean="0"/>
              <a:t>Density Mechanisms</a:t>
            </a:r>
            <a:endParaRPr lang="en-US" sz="4000" b="0" dirty="0"/>
          </a:p>
        </p:txBody>
      </p:sp>
      <p:pic>
        <p:nvPicPr>
          <p:cNvPr id="2" name="Picture 1" descr="criter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3600400" cy="1406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084168" y="4365104"/>
            <a:ext cx="1916711" cy="63402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Estimated reach with</a:t>
            </a:r>
          </a:p>
          <a:p>
            <a:pPr algn="ctr" eaLnBrk="1" hangingPunct="1"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Run 2 of the LHC</a:t>
            </a:r>
            <a:endParaRPr lang="en-US" sz="1600" b="0" dirty="0">
              <a:solidFill>
                <a:srgbClr val="FFFF0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259851" y="5085184"/>
            <a:ext cx="1768533" cy="33855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Current LHC reach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8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Rick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4925" y="910223"/>
            <a:ext cx="9109075" cy="59031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" name="Picture 2" descr="fig9a_m0_2K_m12_2K_chi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34"/>
            <a:ext cx="9144000" cy="6723366"/>
          </a:xfrm>
          <a:prstGeom prst="rect">
            <a:avLst/>
          </a:prstGeom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6660009" y="4149080"/>
            <a:ext cx="1008335" cy="52322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0" dirty="0" smtClean="0"/>
              <a:t>LHC</a:t>
            </a:r>
            <a:endParaRPr lang="en-US" sz="2800" b="0" dirty="0"/>
          </a:p>
        </p:txBody>
      </p:sp>
      <p:pic>
        <p:nvPicPr>
          <p:cNvPr id="5" name="Picture 4" descr="fig9c_m0_2K_m12_2K_chi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" y="162018"/>
            <a:ext cx="9144000" cy="6723366"/>
          </a:xfrm>
          <a:prstGeom prst="rect">
            <a:avLst/>
          </a:prstGeom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588224" y="4221088"/>
            <a:ext cx="1728192" cy="52322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0" dirty="0" smtClean="0"/>
              <a:t>Combined</a:t>
            </a:r>
            <a:endParaRPr lang="en-US" sz="2800" b="0" dirty="0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500313" y="1277144"/>
            <a:ext cx="1296367" cy="52322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0" dirty="0" smtClean="0"/>
              <a:t>300/</a:t>
            </a:r>
            <a:r>
              <a:rPr lang="en-US" sz="2800" b="0" dirty="0" err="1" smtClean="0"/>
              <a:t>fb</a:t>
            </a:r>
            <a:endParaRPr lang="en-US" sz="2800" b="0" dirty="0"/>
          </a:p>
        </p:txBody>
      </p:sp>
      <p:pic>
        <p:nvPicPr>
          <p:cNvPr id="4" name="Picture 3" descr="fig9b_m0_2K_m12_2K_chi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" y="116632"/>
            <a:ext cx="9144000" cy="6768752"/>
          </a:xfrm>
          <a:prstGeom prst="rect">
            <a:avLst/>
          </a:prstGeom>
        </p:spPr>
      </p:pic>
      <p:pic>
        <p:nvPicPr>
          <p:cNvPr id="6" name="Picture 5" descr="fig9d_m0_2K_m12_2K_chi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62018"/>
            <a:ext cx="9144000" cy="6723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6512" y="-15190"/>
            <a:ext cx="918051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0" dirty="0" smtClean="0"/>
              <a:t>Measuring the CMSSM with the LHC</a:t>
            </a:r>
            <a:endParaRPr lang="en-US" sz="4000" b="0" dirty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339529" y="1249596"/>
            <a:ext cx="1296367" cy="52322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0" dirty="0" smtClean="0"/>
              <a:t>3000/</a:t>
            </a:r>
            <a:r>
              <a:rPr lang="en-US" sz="2800" b="0" dirty="0" err="1" smtClean="0"/>
              <a:t>fb</a:t>
            </a:r>
            <a:endParaRPr lang="en-US" sz="2800" b="0" dirty="0"/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812409" y="4301480"/>
            <a:ext cx="1008335" cy="52322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0" dirty="0" smtClean="0"/>
              <a:t>LHC</a:t>
            </a:r>
            <a:endParaRPr lang="en-US" sz="2800" b="0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516216" y="4293096"/>
            <a:ext cx="1728192" cy="52322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0" dirty="0" smtClean="0"/>
              <a:t>Combined</a:t>
            </a:r>
            <a:endParaRPr lang="en-US" sz="2800" b="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520" y="6330806"/>
            <a:ext cx="3549870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err="1">
                <a:solidFill>
                  <a:srgbClr val="FFFF00"/>
                </a:solidFill>
              </a:rPr>
              <a:t>Buchmueller</a:t>
            </a:r>
            <a:r>
              <a:rPr lang="en-US" sz="1600" b="0" dirty="0">
                <a:solidFill>
                  <a:srgbClr val="FFFF00"/>
                </a:solidFill>
              </a:rPr>
              <a:t>, JE et al: arXiv:1505.04702</a:t>
            </a:r>
          </a:p>
        </p:txBody>
      </p:sp>
    </p:spTree>
    <p:extLst>
      <p:ext uri="{BB962C8B-B14F-4D97-AF65-F5344CB8AC3E}">
        <p14:creationId xmlns:p14="http://schemas.microsoft.com/office/powerpoint/2010/main" val="368940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Rick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4925" y="823348"/>
            <a:ext cx="9109075" cy="64940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2195513" y="796925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2012</a:t>
            </a:r>
          </a:p>
        </p:txBody>
      </p:sp>
      <p:pic>
        <p:nvPicPr>
          <p:cNvPr id="2" name="Picture 1" descr="pMSSM10ch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049574" cy="55172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-35604"/>
            <a:ext cx="5796136" cy="159239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/>
              <a:t>Phenomenological</a:t>
            </a:r>
          </a:p>
          <a:p>
            <a:pPr algn="ctr">
              <a:buNone/>
            </a:pPr>
            <a:r>
              <a:rPr lang="en-US" sz="4400" b="0" dirty="0" smtClean="0"/>
              <a:t>MSSM (pMSSM10)</a:t>
            </a:r>
            <a:endParaRPr lang="en-US" sz="4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3216805"/>
            <a:ext cx="2441895" cy="29484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b="0" dirty="0" smtClean="0"/>
              <a:t>Contributions</a:t>
            </a:r>
          </a:p>
          <a:p>
            <a:pPr algn="ctr">
              <a:buNone/>
            </a:pPr>
            <a:r>
              <a:rPr lang="en-US" b="0" dirty="0"/>
              <a:t>t</a:t>
            </a:r>
            <a:r>
              <a:rPr lang="en-US" b="0" dirty="0" smtClean="0"/>
              <a:t>o global χ</a:t>
            </a:r>
            <a:r>
              <a:rPr lang="en-US" b="0" baseline="30000" dirty="0" smtClean="0"/>
              <a:t>2</a:t>
            </a:r>
          </a:p>
          <a:p>
            <a:pPr algn="ctr">
              <a:buNone/>
            </a:pPr>
            <a:r>
              <a:rPr lang="en-US" b="0" dirty="0"/>
              <a:t>f</a:t>
            </a:r>
            <a:r>
              <a:rPr lang="en-US" b="0" dirty="0" smtClean="0"/>
              <a:t>rom</a:t>
            </a:r>
          </a:p>
          <a:p>
            <a:pPr algn="ctr">
              <a:buNone/>
            </a:pPr>
            <a:r>
              <a:rPr lang="en-US" b="0" dirty="0"/>
              <a:t>d</a:t>
            </a:r>
            <a:r>
              <a:rPr lang="en-US" b="0" dirty="0" smtClean="0"/>
              <a:t>ifferent</a:t>
            </a:r>
          </a:p>
          <a:p>
            <a:pPr algn="ctr">
              <a:buNone/>
            </a:pPr>
            <a:r>
              <a:rPr lang="en-US" b="0" dirty="0" smtClean="0"/>
              <a:t>observables</a:t>
            </a:r>
            <a:endParaRPr lang="en-US" b="0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12504" y="3212976"/>
            <a:ext cx="999256" cy="576064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03648" y="1412776"/>
            <a:ext cx="936104" cy="108012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491880" y="1268760"/>
            <a:ext cx="1512168" cy="1800200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732984" y="2420888"/>
            <a:ext cx="1863352" cy="792088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6" name="TextBox 5"/>
          <p:cNvSpPr txBox="1"/>
          <p:nvPr/>
        </p:nvSpPr>
        <p:spPr>
          <a:xfrm>
            <a:off x="2904" y="1510801"/>
            <a:ext cx="1400744" cy="155734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b="0" dirty="0" smtClean="0">
                <a:solidFill>
                  <a:schemeClr val="bg1"/>
                </a:solidFill>
              </a:rPr>
              <a:t>LHC</a:t>
            </a:r>
          </a:p>
          <a:p>
            <a:pPr algn="ctr">
              <a:buNone/>
            </a:pPr>
            <a:r>
              <a:rPr lang="en-US" sz="2800" b="0" dirty="0" smtClean="0">
                <a:solidFill>
                  <a:schemeClr val="bg1"/>
                </a:solidFill>
              </a:rPr>
              <a:t>MET</a:t>
            </a:r>
          </a:p>
          <a:p>
            <a:pPr algn="ctr">
              <a:buNone/>
            </a:pPr>
            <a:r>
              <a:rPr lang="en-US" sz="2800" b="0" dirty="0" smtClean="0">
                <a:solidFill>
                  <a:schemeClr val="bg1"/>
                </a:solidFill>
              </a:rPr>
              <a:t>searches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682" y="3337828"/>
            <a:ext cx="971189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b="0" dirty="0" err="1">
                <a:solidFill>
                  <a:schemeClr val="bg1"/>
                </a:solidFill>
              </a:rPr>
              <a:t>g</a:t>
            </a:r>
            <a:r>
              <a:rPr lang="en-US" sz="2800" b="0" baseline="-25000" dirty="0" err="1" smtClean="0">
                <a:solidFill>
                  <a:schemeClr val="bg1"/>
                </a:solidFill>
              </a:rPr>
              <a:t>μ</a:t>
            </a:r>
            <a:r>
              <a:rPr lang="en-US" sz="2800" b="0" dirty="0" smtClean="0">
                <a:solidFill>
                  <a:schemeClr val="bg1"/>
                </a:solidFill>
              </a:rPr>
              <a:t> - 2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940152" y="1556792"/>
            <a:ext cx="3217247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De </a:t>
            </a:r>
            <a:r>
              <a:rPr lang="en-US" sz="1600" b="0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dirty="0" smtClean="0">
                <a:solidFill>
                  <a:srgbClr val="FFFF00"/>
                </a:solidFill>
              </a:rPr>
              <a:t>, </a:t>
            </a:r>
            <a:r>
              <a:rPr lang="en-US" sz="1600" b="0" dirty="0">
                <a:solidFill>
                  <a:srgbClr val="FFFF00"/>
                </a:solidFill>
              </a:rPr>
              <a:t>JE et al: arXiv:</a:t>
            </a:r>
            <a:r>
              <a:rPr lang="en-US" sz="1600" b="0" dirty="0" smtClean="0">
                <a:solidFill>
                  <a:srgbClr val="FFFF00"/>
                </a:solidFill>
              </a:rPr>
              <a:t>1504.03260</a:t>
            </a:r>
            <a:endParaRPr lang="en-US" sz="1600" b="0" dirty="0">
              <a:solidFill>
                <a:srgbClr val="FFFF00"/>
              </a:solidFill>
            </a:endParaRPr>
          </a:p>
        </p:txBody>
      </p:sp>
      <p:pic>
        <p:nvPicPr>
          <p:cNvPr id="4" name="Picture 3" descr="pMSSM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-27383"/>
            <a:ext cx="3378778" cy="1584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32440" y="539968"/>
            <a:ext cx="576064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403648" y="4869160"/>
            <a:ext cx="999256" cy="936104"/>
          </a:xfrm>
          <a:prstGeom prst="ellipse">
            <a:avLst/>
          </a:prstGeom>
          <a:noFill/>
          <a:ln w="57150">
            <a:solidFill>
              <a:schemeClr val="accent1">
                <a:lumMod val="2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21" name="TextBox 20"/>
          <p:cNvSpPr txBox="1"/>
          <p:nvPr/>
        </p:nvSpPr>
        <p:spPr>
          <a:xfrm>
            <a:off x="52437" y="4994012"/>
            <a:ext cx="1301683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800" b="0" dirty="0" err="1" smtClean="0">
                <a:solidFill>
                  <a:schemeClr val="bg1"/>
                </a:solidFill>
              </a:rPr>
              <a:t>Flavour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644752" y="4797152"/>
            <a:ext cx="1431304" cy="936104"/>
          </a:xfrm>
          <a:prstGeom prst="ellipse">
            <a:avLst/>
          </a:prstGeom>
          <a:noFill/>
          <a:ln w="57150">
            <a:solidFill>
              <a:schemeClr val="accent1">
                <a:lumMod val="2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724128" y="4797152"/>
            <a:ext cx="936104" cy="936104"/>
          </a:xfrm>
          <a:prstGeom prst="ellipse">
            <a:avLst/>
          </a:prstGeom>
          <a:noFill/>
          <a:ln w="57150">
            <a:solidFill>
              <a:schemeClr val="accent1">
                <a:lumMod val="2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81026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6" grpId="0" animBg="1"/>
      <p:bldP spid="23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Ri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2700338" y="836613"/>
            <a:ext cx="215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2195513" y="796925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2012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/>
              <a:t>Anomalous Magnetic Moment of </a:t>
            </a:r>
            <a:r>
              <a:rPr lang="en-US" sz="4400" b="0" dirty="0" err="1" smtClean="0"/>
              <a:t>Muon</a:t>
            </a:r>
            <a:endParaRPr lang="en-US" sz="4400" b="0" dirty="0"/>
          </a:p>
        </p:txBody>
      </p:sp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4919663" y="836613"/>
            <a:ext cx="300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4932363" y="827088"/>
            <a:ext cx="719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20/fb</a:t>
            </a:r>
          </a:p>
        </p:txBody>
      </p:sp>
      <p:pic>
        <p:nvPicPr>
          <p:cNvPr id="2" name="Picture 1" descr="pmssm10_n12c_g-2_chi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384709" cy="4788532"/>
          </a:xfrm>
          <a:prstGeom prst="rect">
            <a:avLst/>
          </a:prstGeom>
        </p:spPr>
      </p:pic>
      <p:sp>
        <p:nvSpPr>
          <p:cNvPr id="46090" name="TextBox 7"/>
          <p:cNvSpPr txBox="1">
            <a:spLocks noChangeArrowheads="1"/>
          </p:cNvSpPr>
          <p:nvPr/>
        </p:nvSpPr>
        <p:spPr bwMode="auto">
          <a:xfrm>
            <a:off x="755650" y="5931277"/>
            <a:ext cx="7777163" cy="954107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0" dirty="0" smtClean="0">
                <a:solidFill>
                  <a:srgbClr val="000000"/>
                </a:solidFill>
              </a:rPr>
              <a:t>pMSSM10 can explain experimental measurements of </a:t>
            </a:r>
            <a:r>
              <a:rPr lang="en-US" sz="2800" b="0" dirty="0" err="1" smtClean="0">
                <a:solidFill>
                  <a:srgbClr val="000000"/>
                </a:solidFill>
              </a:rPr>
              <a:t>g</a:t>
            </a:r>
            <a:r>
              <a:rPr lang="en-US" sz="2800" b="0" baseline="-25000" dirty="0" err="1" smtClean="0">
                <a:solidFill>
                  <a:srgbClr val="000000"/>
                </a:solidFill>
              </a:rPr>
              <a:t>μ</a:t>
            </a:r>
            <a:r>
              <a:rPr lang="en-US" sz="2800" b="0" dirty="0" smtClean="0">
                <a:solidFill>
                  <a:srgbClr val="000000"/>
                </a:solidFill>
              </a:rPr>
              <a:t> - 2</a:t>
            </a:r>
            <a:endParaRPr lang="en-US" sz="2800" b="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6088" name="TextBox 6"/>
          <p:cNvSpPr txBox="1">
            <a:spLocks noChangeArrowheads="1"/>
          </p:cNvSpPr>
          <p:nvPr/>
        </p:nvSpPr>
        <p:spPr bwMode="auto">
          <a:xfrm>
            <a:off x="667474" y="1484784"/>
            <a:ext cx="2046955" cy="46166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err="1">
                <a:solidFill>
                  <a:srgbClr val="FFFF00"/>
                </a:solidFill>
              </a:rPr>
              <a:t>g</a:t>
            </a:r>
            <a:r>
              <a:rPr lang="en-US" sz="2400" b="0" baseline="-25000" dirty="0" err="1">
                <a:solidFill>
                  <a:srgbClr val="FFFF00"/>
                </a:solidFill>
              </a:rPr>
              <a:t>μ</a:t>
            </a:r>
            <a:r>
              <a:rPr lang="en-US" sz="2400" b="0" dirty="0">
                <a:solidFill>
                  <a:srgbClr val="FFFF00"/>
                </a:solidFill>
              </a:rPr>
              <a:t> </a:t>
            </a:r>
            <a:r>
              <a:rPr lang="en-US" sz="2400" b="0" dirty="0" smtClean="0">
                <a:solidFill>
                  <a:srgbClr val="FFFF00"/>
                </a:solidFill>
              </a:rPr>
              <a:t>– 2 anomaly</a:t>
            </a:r>
            <a:endParaRPr lang="en-US" sz="2400" b="0" dirty="0">
              <a:solidFill>
                <a:srgbClr val="FFFF00"/>
              </a:solidFill>
              <a:sym typeface="Wingdings" charset="0"/>
            </a:endParaRPr>
          </a:p>
        </p:txBody>
      </p:sp>
      <p:sp>
        <p:nvSpPr>
          <p:cNvPr id="46091" name="Text Box 6"/>
          <p:cNvSpPr txBox="1">
            <a:spLocks noChangeArrowheads="1"/>
          </p:cNvSpPr>
          <p:nvPr/>
        </p:nvSpPr>
        <p:spPr bwMode="auto">
          <a:xfrm>
            <a:off x="5623235" y="5682734"/>
            <a:ext cx="3217247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De </a:t>
            </a:r>
            <a:r>
              <a:rPr lang="en-US" sz="1600" b="0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dirty="0" smtClean="0">
                <a:solidFill>
                  <a:srgbClr val="FFFF00"/>
                </a:solidFill>
              </a:rPr>
              <a:t>, </a:t>
            </a:r>
            <a:r>
              <a:rPr lang="en-US" sz="1600" b="0" dirty="0">
                <a:solidFill>
                  <a:srgbClr val="FFFF00"/>
                </a:solidFill>
              </a:rPr>
              <a:t>JE et al: arXiv:</a:t>
            </a:r>
            <a:r>
              <a:rPr lang="en-US" sz="1600" b="0" dirty="0" smtClean="0">
                <a:solidFill>
                  <a:srgbClr val="FFFF00"/>
                </a:solidFill>
              </a:rPr>
              <a:t>1504.03260</a:t>
            </a:r>
            <a:endParaRPr lang="en-US" sz="1600" b="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1520" y="3140968"/>
            <a:ext cx="2916784" cy="1348061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cs typeface="Times New Roman" charset="0"/>
              </a:rPr>
              <a:t>Cannot be explained</a:t>
            </a:r>
          </a:p>
          <a:p>
            <a:pPr algn="ctr" eaLnBrk="1" hangingPunct="1">
              <a:buFontTx/>
              <a:buNone/>
            </a:pPr>
            <a:r>
              <a:rPr lang="en-US" sz="2400" b="0" dirty="0">
                <a:solidFill>
                  <a:srgbClr val="FFFF00"/>
                </a:solidFill>
                <a:cs typeface="Times New Roman" charset="0"/>
              </a:rPr>
              <a:t>b</a:t>
            </a:r>
            <a:r>
              <a:rPr lang="en-US" sz="2400" b="0" dirty="0" smtClean="0">
                <a:solidFill>
                  <a:srgbClr val="FFFF00"/>
                </a:solidFill>
                <a:cs typeface="Times New Roman" charset="0"/>
              </a:rPr>
              <a:t>y models with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cs typeface="Times New Roman" charset="0"/>
              </a:rPr>
              <a:t>GUT-scale unification</a:t>
            </a:r>
            <a:endParaRPr lang="en-US" sz="2400" b="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076056" y="1628800"/>
            <a:ext cx="1584176" cy="432048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66202" y="3293368"/>
            <a:ext cx="2326278" cy="9048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cs typeface="Times New Roman" charset="0"/>
              </a:rPr>
              <a:t>Can be explained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cs typeface="Times New Roman" charset="0"/>
              </a:rPr>
              <a:t>in pMSSM10</a:t>
            </a:r>
            <a:endParaRPr lang="en-US" sz="2400" b="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V="1">
            <a:off x="4788024" y="4243735"/>
            <a:ext cx="687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7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Ri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2700338" y="836613"/>
            <a:ext cx="215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2195513" y="796925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2012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7524328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/>
              <a:t>Fits to </a:t>
            </a:r>
            <a:r>
              <a:rPr lang="en-US" sz="4400" b="0" dirty="0" err="1" smtClean="0"/>
              <a:t>Supersymmetric</a:t>
            </a:r>
            <a:r>
              <a:rPr lang="en-US" sz="4400" b="0" dirty="0" smtClean="0"/>
              <a:t> Models</a:t>
            </a:r>
            <a:endParaRPr lang="en-US" sz="4400" b="0" dirty="0"/>
          </a:p>
        </p:txBody>
      </p:sp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4919663" y="836613"/>
            <a:ext cx="300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4932363" y="827088"/>
            <a:ext cx="719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20/fb</a:t>
            </a:r>
          </a:p>
        </p:txBody>
      </p:sp>
      <p:pic>
        <p:nvPicPr>
          <p:cNvPr id="3" name="Picture 2" descr="pmssm10_n12c_abs_mg_4K_chi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72" y="1196751"/>
            <a:ext cx="6281804" cy="4711353"/>
          </a:xfrm>
          <a:prstGeom prst="rect">
            <a:avLst/>
          </a:prstGeom>
        </p:spPr>
      </p:pic>
      <p:sp>
        <p:nvSpPr>
          <p:cNvPr id="46090" name="TextBox 7"/>
          <p:cNvSpPr txBox="1">
            <a:spLocks noChangeArrowheads="1"/>
          </p:cNvSpPr>
          <p:nvPr/>
        </p:nvSpPr>
        <p:spPr bwMode="auto">
          <a:xfrm>
            <a:off x="755650" y="5805488"/>
            <a:ext cx="7777163" cy="1039812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0" dirty="0" err="1">
                <a:solidFill>
                  <a:srgbClr val="000000"/>
                </a:solidFill>
              </a:rPr>
              <a:t>Favoured</a:t>
            </a:r>
            <a:r>
              <a:rPr lang="en-US" sz="2800" b="0" dirty="0">
                <a:solidFill>
                  <a:srgbClr val="000000"/>
                </a:solidFill>
              </a:rPr>
              <a:t> values of </a:t>
            </a:r>
            <a:r>
              <a:rPr lang="en-US" sz="2800" b="0" dirty="0" err="1" smtClean="0">
                <a:solidFill>
                  <a:srgbClr val="000000"/>
                </a:solidFill>
              </a:rPr>
              <a:t>gluino</a:t>
            </a:r>
            <a:r>
              <a:rPr lang="en-US" sz="2800" b="0" dirty="0" smtClean="0">
                <a:solidFill>
                  <a:srgbClr val="000000"/>
                </a:solidFill>
              </a:rPr>
              <a:t> mass </a:t>
            </a:r>
            <a:r>
              <a:rPr lang="en-US" sz="2800" b="0" dirty="0">
                <a:solidFill>
                  <a:srgbClr val="000000"/>
                </a:solidFill>
              </a:rPr>
              <a:t>also significantly</a:t>
            </a:r>
          </a:p>
          <a:p>
            <a:pPr algn="ctr" eaLnBrk="1" hangingPunct="1">
              <a:buFontTx/>
              <a:buNone/>
            </a:pPr>
            <a:r>
              <a:rPr lang="en-US" sz="2800" b="0" dirty="0">
                <a:solidFill>
                  <a:srgbClr val="000000"/>
                </a:solidFill>
                <a:sym typeface="Wingdings" charset="0"/>
              </a:rPr>
              <a:t>above pre-LHC, &gt; </a:t>
            </a:r>
            <a:r>
              <a:rPr lang="en-US" sz="2800" b="0" dirty="0" smtClean="0">
                <a:solidFill>
                  <a:srgbClr val="000000"/>
                </a:solidFill>
                <a:sym typeface="Wingdings" charset="0"/>
              </a:rPr>
              <a:t>1.2 </a:t>
            </a:r>
            <a:r>
              <a:rPr lang="en-US" sz="2800" b="0" dirty="0" err="1">
                <a:solidFill>
                  <a:srgbClr val="000000"/>
                </a:solidFill>
                <a:sym typeface="Wingdings" charset="0"/>
              </a:rPr>
              <a:t>TeV</a:t>
            </a:r>
            <a:endParaRPr lang="en-US" sz="2800" b="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6088" name="TextBox 6"/>
          <p:cNvSpPr txBox="1">
            <a:spLocks noChangeArrowheads="1"/>
          </p:cNvSpPr>
          <p:nvPr/>
        </p:nvSpPr>
        <p:spPr bwMode="auto">
          <a:xfrm>
            <a:off x="1403648" y="1844675"/>
            <a:ext cx="1732115" cy="46166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err="1" smtClean="0">
                <a:solidFill>
                  <a:srgbClr val="FFFF00"/>
                </a:solidFill>
              </a:rPr>
              <a:t>Gluino</a:t>
            </a:r>
            <a:r>
              <a:rPr lang="en-US" sz="2400" b="0" dirty="0" smtClean="0">
                <a:solidFill>
                  <a:srgbClr val="FFFF00"/>
                </a:solidFill>
              </a:rPr>
              <a:t> mass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46091" name="Text Box 6"/>
          <p:cNvSpPr txBox="1">
            <a:spLocks noChangeArrowheads="1"/>
          </p:cNvSpPr>
          <p:nvPr/>
        </p:nvSpPr>
        <p:spPr bwMode="auto">
          <a:xfrm>
            <a:off x="5623235" y="5516563"/>
            <a:ext cx="3217247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De </a:t>
            </a:r>
            <a:r>
              <a:rPr lang="en-US" sz="1600" b="0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dirty="0" smtClean="0">
                <a:solidFill>
                  <a:srgbClr val="FFFF00"/>
                </a:solidFill>
              </a:rPr>
              <a:t>, </a:t>
            </a:r>
            <a:r>
              <a:rPr lang="en-US" sz="1600" b="0" dirty="0">
                <a:solidFill>
                  <a:srgbClr val="FFFF00"/>
                </a:solidFill>
              </a:rPr>
              <a:t>JE et al: arXiv:</a:t>
            </a:r>
            <a:r>
              <a:rPr lang="en-US" sz="1600" b="0" dirty="0" smtClean="0">
                <a:solidFill>
                  <a:srgbClr val="FFFF00"/>
                </a:solidFill>
              </a:rPr>
              <a:t>1504.03260</a:t>
            </a:r>
            <a:endParaRPr lang="en-US" sz="1600" b="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60144" y="3532237"/>
            <a:ext cx="2300288" cy="904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0" dirty="0">
                <a:solidFill>
                  <a:srgbClr val="FFFF00"/>
                </a:solidFill>
                <a:cs typeface="Times New Roman" charset="0"/>
              </a:rPr>
              <a:t>Reach of LHC at</a:t>
            </a:r>
          </a:p>
          <a:p>
            <a:pPr eaLnBrk="1" hangingPunct="1">
              <a:buFontTx/>
              <a:buNone/>
            </a:pPr>
            <a:r>
              <a:rPr lang="en-US" sz="2400" b="0" dirty="0">
                <a:solidFill>
                  <a:srgbClr val="FFFF00"/>
                </a:solidFill>
                <a:cs typeface="Times New Roman" charset="0"/>
              </a:rPr>
              <a:t>High luminosity</a:t>
            </a:r>
          </a:p>
        </p:txBody>
      </p:sp>
      <p:sp>
        <p:nvSpPr>
          <p:cNvPr id="19" name="TextBox 18"/>
          <p:cNvSpPr txBox="1"/>
          <p:nvPr/>
        </p:nvSpPr>
        <p:spPr>
          <a:xfrm flipV="1">
            <a:off x="6016128" y="4365104"/>
            <a:ext cx="687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12160" y="1916832"/>
            <a:ext cx="1503312" cy="864096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012160" y="1628800"/>
            <a:ext cx="1584176" cy="432048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130280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vourAnomal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56" y="1412776"/>
            <a:ext cx="5092700" cy="5334000"/>
          </a:xfrm>
          <a:prstGeom prst="rect">
            <a:avLst/>
          </a:prstGeom>
        </p:spPr>
      </p:pic>
      <p:pic>
        <p:nvPicPr>
          <p:cNvPr id="6" name="Picture 5" descr="BKmumu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2736304" cy="2023655"/>
          </a:xfrm>
          <a:prstGeom prst="rect">
            <a:avLst/>
          </a:prstGeom>
        </p:spPr>
      </p:pic>
      <p:pic>
        <p:nvPicPr>
          <p:cNvPr id="11" name="Picture 10" descr="Bsphimum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085184"/>
            <a:ext cx="2664296" cy="1615434"/>
          </a:xfrm>
          <a:prstGeom prst="rect">
            <a:avLst/>
          </a:prstGeom>
        </p:spPr>
      </p:pic>
      <p:pic>
        <p:nvPicPr>
          <p:cNvPr id="12" name="Picture 11" descr="AS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592288" cy="2016224"/>
          </a:xfrm>
          <a:prstGeom prst="rect">
            <a:avLst/>
          </a:prstGeom>
        </p:spPr>
      </p:pic>
      <p:pic>
        <p:nvPicPr>
          <p:cNvPr id="13" name="Picture 12" descr="Vu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13553"/>
            <a:ext cx="2651719" cy="1899623"/>
          </a:xfrm>
          <a:prstGeom prst="rect">
            <a:avLst/>
          </a:prstGeom>
        </p:spPr>
      </p:pic>
      <p:pic>
        <p:nvPicPr>
          <p:cNvPr id="15" name="Picture 14" descr="BDtaun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60848"/>
            <a:ext cx="2088604" cy="1385643"/>
          </a:xfrm>
          <a:prstGeom prst="rect">
            <a:avLst/>
          </a:prstGeom>
        </p:spPr>
      </p:pic>
      <p:pic>
        <p:nvPicPr>
          <p:cNvPr id="28" name="Picture 27" descr="HEPf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56197"/>
            <a:ext cx="2664296" cy="2073003"/>
          </a:xfrm>
          <a:prstGeom prst="rect">
            <a:avLst/>
          </a:prstGeom>
        </p:spPr>
      </p:pic>
      <p:pic>
        <p:nvPicPr>
          <p:cNvPr id="14" name="Picture 13" descr="g-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14" y="4581128"/>
            <a:ext cx="2641286" cy="2148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5112568" cy="1152128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latin typeface="Times New Roman"/>
                <a:cs typeface="Times New Roman"/>
              </a:rPr>
              <a:t>Flavour</a:t>
            </a:r>
            <a:r>
              <a:rPr lang="en-US" sz="4800" dirty="0">
                <a:latin typeface="Times New Roman"/>
                <a:cs typeface="Times New Roman"/>
              </a:rPr>
              <a:t> </a:t>
            </a:r>
            <a:r>
              <a:rPr lang="en-US" sz="4800" dirty="0" smtClean="0">
                <a:latin typeface="Times New Roman"/>
                <a:cs typeface="Times New Roman"/>
              </a:rPr>
              <a:t>Anomalies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2320" y="3789040"/>
            <a:ext cx="576064" cy="584776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99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4328" y="4653136"/>
            <a:ext cx="576064" cy="5847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99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4408" y="404664"/>
            <a:ext cx="576064" cy="584776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99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352" y="2060848"/>
            <a:ext cx="576064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99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5877272"/>
            <a:ext cx="576064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99CC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3212976"/>
            <a:ext cx="576064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99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3768" y="2204864"/>
            <a:ext cx="576064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99CC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96" y="5580528"/>
            <a:ext cx="18722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0" dirty="0" smtClean="0">
                <a:latin typeface="Times New Roman"/>
                <a:cs typeface="Times New Roman"/>
              </a:rPr>
              <a:t>Wait &amp; See</a:t>
            </a:r>
            <a:endParaRPr lang="en-US" sz="2800" b="0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96" y="6146140"/>
            <a:ext cx="187220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0" dirty="0" smtClean="0">
                <a:latin typeface="Times New Roman"/>
                <a:cs typeface="Times New Roman"/>
              </a:rPr>
              <a:t>Serious?</a:t>
            </a:r>
            <a:endParaRPr lang="en-US" sz="2800" b="0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96" y="4994012"/>
            <a:ext cx="1872208" cy="523220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0" dirty="0" smtClean="0">
                <a:latin typeface="Times New Roman"/>
                <a:cs typeface="Times New Roman"/>
              </a:rPr>
              <a:t>No worries</a:t>
            </a:r>
            <a:endParaRPr lang="en-US" sz="28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284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Ri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2700338" y="836613"/>
            <a:ext cx="215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2195513" y="796925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2012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7524328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/>
              <a:t>Fits to </a:t>
            </a:r>
            <a:r>
              <a:rPr lang="en-US" sz="4400" b="0" dirty="0" err="1" smtClean="0"/>
              <a:t>Supersymmetric</a:t>
            </a:r>
            <a:r>
              <a:rPr lang="en-US" sz="4400" b="0" dirty="0" smtClean="0"/>
              <a:t> Models</a:t>
            </a:r>
            <a:endParaRPr lang="en-US" sz="4400" b="0" dirty="0"/>
          </a:p>
        </p:txBody>
      </p:sp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4919663" y="836613"/>
            <a:ext cx="300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4932363" y="827088"/>
            <a:ext cx="719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20/fb</a:t>
            </a:r>
          </a:p>
        </p:txBody>
      </p:sp>
      <p:pic>
        <p:nvPicPr>
          <p:cNvPr id="2" name="Picture 1" descr="pmssm10_n12c_mstop1_4K_chi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53" y="1196752"/>
            <a:ext cx="6336704" cy="4752528"/>
          </a:xfrm>
          <a:prstGeom prst="rect">
            <a:avLst/>
          </a:prstGeom>
        </p:spPr>
      </p:pic>
      <p:sp>
        <p:nvSpPr>
          <p:cNvPr id="46090" name="TextBox 7"/>
          <p:cNvSpPr txBox="1">
            <a:spLocks noChangeArrowheads="1"/>
          </p:cNvSpPr>
          <p:nvPr/>
        </p:nvSpPr>
        <p:spPr bwMode="auto">
          <a:xfrm>
            <a:off x="755650" y="5805488"/>
            <a:ext cx="7777163" cy="1040285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0" dirty="0" smtClean="0">
                <a:solidFill>
                  <a:srgbClr val="000000"/>
                </a:solidFill>
              </a:rPr>
              <a:t>Remaining possibility of a light “natural” stop </a:t>
            </a:r>
          </a:p>
          <a:p>
            <a:pPr algn="ctr" eaLnBrk="1" hangingPunct="1">
              <a:buFontTx/>
              <a:buNone/>
            </a:pPr>
            <a:r>
              <a:rPr lang="en-US" sz="2800" b="0" dirty="0" smtClean="0">
                <a:solidFill>
                  <a:srgbClr val="000000"/>
                </a:solidFill>
              </a:rPr>
              <a:t>weighing ~ 400 </a:t>
            </a:r>
            <a:r>
              <a:rPr lang="en-US" sz="2800" b="0" dirty="0" err="1" smtClean="0">
                <a:solidFill>
                  <a:srgbClr val="000000"/>
                </a:solidFill>
              </a:rPr>
              <a:t>GeV</a:t>
            </a:r>
            <a:endParaRPr lang="en-US" sz="2800" b="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6088" name="TextBox 6"/>
          <p:cNvSpPr txBox="1">
            <a:spLocks noChangeArrowheads="1"/>
          </p:cNvSpPr>
          <p:nvPr/>
        </p:nvSpPr>
        <p:spPr bwMode="auto">
          <a:xfrm>
            <a:off x="970139" y="1844675"/>
            <a:ext cx="1441621" cy="46166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Stop mass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46091" name="Text Box 6"/>
          <p:cNvSpPr txBox="1">
            <a:spLocks noChangeArrowheads="1"/>
          </p:cNvSpPr>
          <p:nvPr/>
        </p:nvSpPr>
        <p:spPr bwMode="auto">
          <a:xfrm>
            <a:off x="5623235" y="5516563"/>
            <a:ext cx="3217247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De </a:t>
            </a:r>
            <a:r>
              <a:rPr lang="en-US" sz="1600" b="0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dirty="0" smtClean="0">
                <a:solidFill>
                  <a:srgbClr val="FFFF00"/>
                </a:solidFill>
              </a:rPr>
              <a:t>, </a:t>
            </a:r>
            <a:r>
              <a:rPr lang="en-US" sz="1600" b="0" dirty="0">
                <a:solidFill>
                  <a:srgbClr val="FFFF00"/>
                </a:solidFill>
              </a:rPr>
              <a:t>JE et al: arXiv:</a:t>
            </a:r>
            <a:r>
              <a:rPr lang="en-US" sz="1600" b="0" dirty="0" smtClean="0">
                <a:solidFill>
                  <a:srgbClr val="FFFF00"/>
                </a:solidFill>
              </a:rPr>
              <a:t>1504.03260</a:t>
            </a:r>
            <a:endParaRPr lang="en-US" sz="1600" b="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31840" y="1948073"/>
            <a:ext cx="1710725" cy="9048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cs typeface="Times New Roman" charset="0"/>
              </a:rPr>
              <a:t>Compressed</a:t>
            </a:r>
          </a:p>
          <a:p>
            <a:pPr algn="ctr" eaLnBrk="1" hangingPunct="1">
              <a:buFontTx/>
              <a:buNone/>
            </a:pPr>
            <a:r>
              <a:rPr lang="en-US" sz="2400" b="0" dirty="0">
                <a:solidFill>
                  <a:srgbClr val="FFFF00"/>
                </a:solidFill>
                <a:cs typeface="Times New Roman" charset="0"/>
              </a:rPr>
              <a:t>s</a:t>
            </a:r>
            <a:r>
              <a:rPr lang="en-US" sz="2400" b="0" dirty="0" smtClean="0">
                <a:solidFill>
                  <a:srgbClr val="FFFF00"/>
                </a:solidFill>
                <a:cs typeface="Times New Roman" charset="0"/>
              </a:rPr>
              <a:t>top region</a:t>
            </a:r>
            <a:endParaRPr lang="en-US" sz="2400" b="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V="1">
            <a:off x="2915816" y="2708920"/>
            <a:ext cx="687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940152" y="1628800"/>
            <a:ext cx="1584176" cy="432048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173271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Ri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2700338" y="836613"/>
            <a:ext cx="215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2195513" y="796925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2012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7524328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/>
              <a:t>Exploring Light Stops @ Run 2</a:t>
            </a:r>
            <a:endParaRPr lang="en-US" sz="4400" b="0" dirty="0"/>
          </a:p>
        </p:txBody>
      </p:sp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4919663" y="836613"/>
            <a:ext cx="300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4932363" y="827088"/>
            <a:ext cx="719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20/fb</a:t>
            </a:r>
          </a:p>
        </p:txBody>
      </p:sp>
      <p:pic>
        <p:nvPicPr>
          <p:cNvPr id="16" name="Picture 15" descr="stopreg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50" y="1181100"/>
            <a:ext cx="6237245" cy="4624164"/>
          </a:xfrm>
          <a:prstGeom prst="rect">
            <a:avLst/>
          </a:prstGeom>
        </p:spPr>
      </p:pic>
      <p:sp>
        <p:nvSpPr>
          <p:cNvPr id="46090" name="TextBox 7"/>
          <p:cNvSpPr txBox="1">
            <a:spLocks noChangeArrowheads="1"/>
          </p:cNvSpPr>
          <p:nvPr/>
        </p:nvSpPr>
        <p:spPr bwMode="auto">
          <a:xfrm>
            <a:off x="755650" y="5805488"/>
            <a:ext cx="7777163" cy="1040285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0" dirty="0" smtClean="0">
                <a:solidFill>
                  <a:srgbClr val="000000"/>
                </a:solidFill>
              </a:rPr>
              <a:t>Part of region of light “natural” stop weighing</a:t>
            </a:r>
          </a:p>
          <a:p>
            <a:pPr algn="ctr" eaLnBrk="1" hangingPunct="1">
              <a:buFontTx/>
              <a:buNone/>
            </a:pPr>
            <a:r>
              <a:rPr lang="en-US" sz="2800" b="0" dirty="0" smtClean="0">
                <a:solidFill>
                  <a:srgbClr val="000000"/>
                </a:solidFill>
              </a:rPr>
              <a:t> ~ 400 </a:t>
            </a:r>
            <a:r>
              <a:rPr lang="en-US" sz="2800" b="0" dirty="0" err="1" smtClean="0">
                <a:solidFill>
                  <a:srgbClr val="000000"/>
                </a:solidFill>
              </a:rPr>
              <a:t>GeV</a:t>
            </a:r>
            <a:r>
              <a:rPr lang="en-US" sz="2800" b="0" dirty="0">
                <a:solidFill>
                  <a:srgbClr val="000000"/>
                </a:solidFill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</a:rPr>
              <a:t>c</a:t>
            </a:r>
            <a:r>
              <a:rPr lang="en-US" sz="2800" b="0" dirty="0" smtClean="0">
                <a:solidFill>
                  <a:srgbClr val="000000"/>
                </a:solidFill>
                <a:sym typeface="Wingdings" charset="0"/>
              </a:rPr>
              <a:t>an be covered </a:t>
            </a:r>
            <a:endParaRPr lang="en-US" sz="2800" b="0" dirty="0">
              <a:solidFill>
                <a:srgbClr val="000000"/>
              </a:solidFill>
              <a:sym typeface="Wingdings" charset="0"/>
            </a:endParaRPr>
          </a:p>
        </p:txBody>
      </p:sp>
      <p:sp>
        <p:nvSpPr>
          <p:cNvPr id="46091" name="Text Box 6"/>
          <p:cNvSpPr txBox="1">
            <a:spLocks noChangeArrowheads="1"/>
          </p:cNvSpPr>
          <p:nvPr/>
        </p:nvSpPr>
        <p:spPr bwMode="auto">
          <a:xfrm>
            <a:off x="5623235" y="5516563"/>
            <a:ext cx="3217247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De </a:t>
            </a:r>
            <a:r>
              <a:rPr lang="en-US" sz="1600" b="0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dirty="0" smtClean="0">
                <a:solidFill>
                  <a:srgbClr val="FFFF00"/>
                </a:solidFill>
              </a:rPr>
              <a:t>, </a:t>
            </a:r>
            <a:r>
              <a:rPr lang="en-US" sz="1600" b="0" dirty="0">
                <a:solidFill>
                  <a:srgbClr val="FFFF00"/>
                </a:solidFill>
              </a:rPr>
              <a:t>JE et al: arXiv:</a:t>
            </a:r>
            <a:r>
              <a:rPr lang="en-US" sz="1600" b="0" dirty="0" smtClean="0">
                <a:solidFill>
                  <a:srgbClr val="FFFF00"/>
                </a:solidFill>
              </a:rPr>
              <a:t>1504.03260</a:t>
            </a:r>
            <a:endParaRPr lang="en-US" sz="1600" b="0" dirty="0">
              <a:solidFill>
                <a:srgbClr val="FFFF00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79512" y="1124744"/>
            <a:ext cx="1535997" cy="46166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pMSSM10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7380312" y="2276872"/>
            <a:ext cx="1428596" cy="1348061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Reach of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LSP + top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searches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7299272" y="836712"/>
            <a:ext cx="1737224" cy="13480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Reach of</a:t>
            </a:r>
          </a:p>
          <a:p>
            <a:pPr algn="ctr" eaLnBrk="1" hangingPunct="1">
              <a:buFontTx/>
              <a:buNone/>
            </a:pPr>
            <a:r>
              <a:rPr lang="en-US" sz="2400" b="0" dirty="0" err="1" smtClean="0">
                <a:solidFill>
                  <a:srgbClr val="000000"/>
                </a:solidFill>
              </a:rPr>
              <a:t>chargino</a:t>
            </a:r>
            <a:r>
              <a:rPr lang="en-US" sz="2400" b="0" dirty="0" smtClean="0">
                <a:solidFill>
                  <a:srgbClr val="000000"/>
                </a:solidFill>
              </a:rPr>
              <a:t> + b</a:t>
            </a:r>
          </a:p>
          <a:p>
            <a:pPr algn="ctr" eaLnBrk="1" hangingPunct="1">
              <a:buFontTx/>
              <a:buNone/>
            </a:pPr>
            <a:r>
              <a:rPr lang="en-US" sz="2400" b="0" dirty="0" smtClean="0">
                <a:solidFill>
                  <a:srgbClr val="000000"/>
                </a:solidFill>
              </a:rPr>
              <a:t>searches</a:t>
            </a:r>
            <a:endParaRPr lang="en-US" sz="2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0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44016" y="188640"/>
            <a:ext cx="8820472" cy="1007963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Why we are so excited by Run 2</a:t>
            </a:r>
            <a:endParaRPr lang="en-US" sz="48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400600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2015 luminosity already explores new physics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 descr="4vs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1" y="2132856"/>
            <a:ext cx="8725969" cy="44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448272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6000" i="1" dirty="0" smtClean="0">
                <a:latin typeface="Times New Roman"/>
                <a:cs typeface="Times New Roman"/>
              </a:rPr>
              <a:t>“Who ordered that”</a:t>
            </a:r>
            <a:endParaRPr lang="en-US" sz="6000" i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17232"/>
            <a:ext cx="7056784" cy="72008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He was talking about the </a:t>
            </a:r>
            <a:r>
              <a:rPr lang="en-US" dirty="0" err="1" smtClean="0">
                <a:latin typeface="Times New Roman"/>
                <a:cs typeface="Times New Roman"/>
              </a:rPr>
              <a:t>muon</a:t>
            </a:r>
            <a:r>
              <a:rPr lang="en-US" dirty="0" smtClean="0">
                <a:latin typeface="Times New Roman"/>
                <a:cs typeface="Times New Roman"/>
              </a:rPr>
              <a:t> …</a:t>
            </a:r>
            <a:endParaRPr lang="en-US" dirty="0">
              <a:latin typeface="Times New Roman"/>
              <a:cs typeface="Times New Roman"/>
            </a:endParaRPr>
          </a:p>
          <a:p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76256" y="3615407"/>
            <a:ext cx="1224136" cy="461665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I.I. Rabi</a:t>
            </a:r>
            <a:endParaRPr lang="en-US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59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latin typeface="Times"/>
                <a:ea typeface="ＭＳ Ｐゴシック" charset="0"/>
                <a:cs typeface="Times"/>
              </a:rPr>
              <a:t>Reported on Tuesday, Dec. 15</a:t>
            </a:r>
            <a:endParaRPr lang="en-US" sz="4800" dirty="0"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04448" cy="5373216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Peaks in </a:t>
            </a:r>
            <a:r>
              <a:rPr lang="en-US" b="1" dirty="0" err="1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γγ</a:t>
            </a:r>
            <a:r>
              <a:rPr lang="en-US" b="1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invariant mass distributions</a:t>
            </a: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sz="3600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Possible new particle X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Times"/>
                <a:ea typeface="ＭＳ Ｐゴシック" charset="0"/>
                <a:cs typeface="Times"/>
              </a:rPr>
              <a:t>   with mass ~ 750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GeV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decaying into 2 photons</a:t>
            </a:r>
          </a:p>
          <a:p>
            <a:pPr eaLnBrk="1" hangingPunct="1"/>
            <a:endParaRPr lang="en-US" b="1" dirty="0">
              <a:solidFill>
                <a:srgbClr val="FF0000"/>
              </a:solidFill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sz="3600" b="1" dirty="0" smtClean="0">
              <a:solidFill>
                <a:srgbClr val="FF0000"/>
              </a:solidFill>
              <a:latin typeface="Times"/>
              <a:ea typeface="ＭＳ Ｐゴシック" charset="0"/>
              <a:cs typeface="Times"/>
            </a:endParaRPr>
          </a:p>
        </p:txBody>
      </p:sp>
      <p:pic>
        <p:nvPicPr>
          <p:cNvPr id="2" name="Picture 1" descr="ATLASplo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39" y="2060848"/>
            <a:ext cx="4088021" cy="4176464"/>
          </a:xfrm>
          <a:prstGeom prst="rect">
            <a:avLst/>
          </a:prstGeom>
        </p:spPr>
      </p:pic>
      <p:pic>
        <p:nvPicPr>
          <p:cNvPr id="4" name="Picture 3" descr="CMSplo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8" y="2055151"/>
            <a:ext cx="4453184" cy="3678105"/>
          </a:xfrm>
          <a:prstGeom prst="rect">
            <a:avLst/>
          </a:prstGeom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259632" y="3573016"/>
            <a:ext cx="720080" cy="673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>
              <a:latin typeface="Times New Roman"/>
              <a:cs typeface="Times New Roman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156176" y="3212976"/>
            <a:ext cx="720080" cy="673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51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bul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0" y="1432170"/>
            <a:ext cx="7685904" cy="5021166"/>
          </a:xfrm>
          <a:prstGeom prst="rect">
            <a:avLst/>
          </a:prstGeom>
        </p:spPr>
      </p:pic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latin typeface="Times"/>
                <a:ea typeface="ＭＳ Ｐゴシック" charset="0"/>
                <a:cs typeface="Times"/>
              </a:rPr>
              <a:t>Global Analysis of  X Signal</a:t>
            </a:r>
            <a:endParaRPr lang="en-US" sz="4800" dirty="0"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92480" cy="5184576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Assume scalar/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pseudoscalar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(angular distribution?)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Combined analysis of CMS and ATLAS data</a:t>
            </a: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marL="0" indent="0" eaLnBrk="1" hangingPunct="1">
              <a:buNone/>
            </a:pPr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sz="2400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Some tension between data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fom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Run 1 and Run 2?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50267" y="6402814"/>
            <a:ext cx="4642213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JE,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S.Ellis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Quevillon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Sanz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&amp; 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You, arXiv:1512.05327</a:t>
            </a:r>
            <a:endParaRPr lang="en-US" sz="16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Newch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42716"/>
            <a:ext cx="5225659" cy="3506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725144"/>
            <a:ext cx="1338828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rgbClr val="FFFF00"/>
                </a:solidFill>
              </a:rPr>
              <a:t>CMS 8 </a:t>
            </a:r>
            <a:r>
              <a:rPr lang="en-US" sz="1800" b="0" dirty="0" err="1" smtClean="0">
                <a:solidFill>
                  <a:srgbClr val="FFFF00"/>
                </a:solidFill>
              </a:rPr>
              <a:t>TeV</a:t>
            </a:r>
            <a:endParaRPr lang="en-US" sz="1800" b="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8199" y="4581128"/>
            <a:ext cx="1404201" cy="369332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rgbClr val="FFFF00"/>
                </a:solidFill>
              </a:rPr>
              <a:t>CMS 13 </a:t>
            </a:r>
            <a:r>
              <a:rPr lang="en-US" sz="1800" b="0" dirty="0" err="1" smtClean="0">
                <a:solidFill>
                  <a:srgbClr val="FFFF00"/>
                </a:solidFill>
              </a:rPr>
              <a:t>TeV</a:t>
            </a:r>
            <a:endParaRPr lang="en-US" sz="1800" b="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7552" y="3635732"/>
            <a:ext cx="163480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rgbClr val="FFFF00"/>
                </a:solidFill>
              </a:rPr>
              <a:t>ATLAS 13 </a:t>
            </a:r>
            <a:r>
              <a:rPr lang="en-US" sz="1800" b="0" dirty="0" err="1" smtClean="0">
                <a:solidFill>
                  <a:srgbClr val="FFFF00"/>
                </a:solidFill>
              </a:rPr>
              <a:t>TeV</a:t>
            </a:r>
            <a:endParaRPr lang="en-US" sz="1800" b="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399383"/>
            <a:ext cx="146706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Combined</a:t>
            </a:r>
            <a:endParaRPr lang="en-US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0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 animBg="1"/>
      <p:bldP spid="8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960440" cy="936104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latin typeface="Times"/>
                <a:ea typeface="ＭＳ Ｐゴシック" charset="0"/>
                <a:cs typeface="Times"/>
              </a:rPr>
              <a:t>X Decays?</a:t>
            </a:r>
            <a:endParaRPr lang="en-US" sz="4800" dirty="0"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92480" cy="5544616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Decay to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γγ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via anomalous triangle diagrams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Probably also production via gluon fusion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Loops need heavy particles, m &gt; 350 </a:t>
            </a:r>
            <a:r>
              <a:rPr lang="en-US" b="1" dirty="0" err="1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GeV</a:t>
            </a:r>
            <a:endParaRPr lang="en-US" b="1" dirty="0" smtClean="0">
              <a:solidFill>
                <a:srgbClr val="FF0000"/>
              </a:solidFill>
              <a:latin typeface="Times"/>
              <a:ea typeface="ＭＳ Ｐゴシック" charset="0"/>
              <a:cs typeface="Times"/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Can’t be 4</a:t>
            </a:r>
            <a:r>
              <a:rPr lang="en-US" b="1" baseline="300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generation/minimal </a:t>
            </a:r>
            <a:r>
              <a:rPr lang="en-US" b="1" dirty="0" err="1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supersymmetry</a:t>
            </a:r>
            <a:endParaRPr lang="en-US" b="1" dirty="0" smtClean="0">
              <a:solidFill>
                <a:srgbClr val="FF0000"/>
              </a:solidFill>
              <a:latin typeface="Times"/>
              <a:ea typeface="ＭＳ Ｐゴシック" charset="0"/>
              <a:cs typeface="Times"/>
            </a:endParaRPr>
          </a:p>
          <a:p>
            <a:pPr eaLnBrk="1" hangingPunct="1"/>
            <a:r>
              <a:rPr lang="en-US" dirty="0">
                <a:latin typeface="Times"/>
                <a:ea typeface="ＭＳ Ｐゴシック" charset="0"/>
                <a:cs typeface="Times"/>
              </a:rPr>
              <a:t>Single vector-like quark enough, could be more</a:t>
            </a:r>
          </a:p>
          <a:p>
            <a:pPr lvl="1"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1: Single 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VL quark, </a:t>
            </a:r>
            <a:r>
              <a:rPr lang="en-US" dirty="0" err="1">
                <a:latin typeface="Times"/>
                <a:ea typeface="ＭＳ Ｐゴシック" charset="0"/>
                <a:cs typeface="Times"/>
              </a:rPr>
              <a:t>cf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, </a:t>
            </a:r>
            <a:r>
              <a:rPr lang="en-US" dirty="0" err="1">
                <a:latin typeface="Times"/>
                <a:ea typeface="ＭＳ Ｐゴシック" charset="0"/>
                <a:cs typeface="Times"/>
              </a:rPr>
              <a:t>t</a:t>
            </a:r>
            <a:r>
              <a:rPr lang="en-US" baseline="-25000" dirty="0" err="1">
                <a:latin typeface="Times"/>
                <a:ea typeface="ＭＳ Ｐゴシック" charset="0"/>
                <a:cs typeface="Times"/>
              </a:rPr>
              <a:t>R</a:t>
            </a:r>
            <a:endParaRPr lang="en-US" baseline="-25000" dirty="0">
              <a:latin typeface="Times"/>
              <a:ea typeface="ＭＳ Ｐゴシック" charset="0"/>
              <a:cs typeface="Times"/>
            </a:endParaRPr>
          </a:p>
          <a:p>
            <a:pPr lvl="1"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2: Doublet 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of VL quarks, </a:t>
            </a:r>
            <a:r>
              <a:rPr lang="en-US" dirty="0" err="1">
                <a:latin typeface="Times"/>
                <a:ea typeface="ＭＳ Ｐゴシック" charset="0"/>
                <a:cs typeface="Times"/>
              </a:rPr>
              <a:t>cf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, </a:t>
            </a:r>
            <a:r>
              <a:rPr lang="en-US" dirty="0" err="1">
                <a:latin typeface="Times"/>
                <a:ea typeface="ＭＳ Ｐゴシック" charset="0"/>
                <a:cs typeface="Times"/>
              </a:rPr>
              <a:t>q</a:t>
            </a:r>
            <a:r>
              <a:rPr lang="en-US" baseline="-25000" dirty="0" err="1">
                <a:latin typeface="Times"/>
                <a:ea typeface="ＭＳ Ｐゴシック" charset="0"/>
                <a:cs typeface="Times"/>
              </a:rPr>
              <a:t>L</a:t>
            </a:r>
            <a:endParaRPr lang="en-US" baseline="-25000" dirty="0">
              <a:latin typeface="Times"/>
              <a:ea typeface="ＭＳ Ｐゴシック" charset="0"/>
              <a:cs typeface="Times"/>
            </a:endParaRPr>
          </a:p>
          <a:p>
            <a:pPr lvl="1"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3: Doublet 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+ 2 </a:t>
            </a:r>
            <a:r>
              <a:rPr lang="en-US" dirty="0" err="1">
                <a:latin typeface="Times"/>
                <a:ea typeface="ＭＳ Ｐゴシック" charset="0"/>
                <a:cs typeface="Times"/>
              </a:rPr>
              <a:t>singlets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, </a:t>
            </a:r>
            <a:r>
              <a:rPr lang="en-US" dirty="0" err="1">
                <a:latin typeface="Times"/>
                <a:ea typeface="ＭＳ Ｐゴシック" charset="0"/>
                <a:cs typeface="Times"/>
              </a:rPr>
              <a:t>cf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, </a:t>
            </a:r>
            <a:r>
              <a:rPr lang="en-US" dirty="0" err="1">
                <a:latin typeface="Times"/>
                <a:ea typeface="ＭＳ Ｐゴシック" charset="0"/>
                <a:cs typeface="Times"/>
              </a:rPr>
              <a:t>q</a:t>
            </a:r>
            <a:r>
              <a:rPr lang="en-US" baseline="-25000" dirty="0" err="1">
                <a:latin typeface="Times"/>
                <a:ea typeface="ＭＳ Ｐゴシック" charset="0"/>
                <a:cs typeface="Times"/>
              </a:rPr>
              <a:t>L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, </a:t>
            </a:r>
            <a:r>
              <a:rPr lang="en-US" dirty="0" err="1">
                <a:latin typeface="Times"/>
                <a:ea typeface="ＭＳ Ｐゴシック" charset="0"/>
                <a:cs typeface="Times"/>
              </a:rPr>
              <a:t>t</a:t>
            </a:r>
            <a:r>
              <a:rPr lang="en-US" baseline="-25000" dirty="0" err="1">
                <a:latin typeface="Times"/>
                <a:ea typeface="ＭＳ Ｐゴシック" charset="0"/>
                <a:cs typeface="Times"/>
              </a:rPr>
              <a:t>R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,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b</a:t>
            </a:r>
            <a:r>
              <a:rPr lang="en-US" baseline="-25000" dirty="0" err="1" smtClean="0">
                <a:latin typeface="Times"/>
                <a:ea typeface="ＭＳ Ｐゴシック" charset="0"/>
                <a:cs typeface="Times"/>
              </a:rPr>
              <a:t>R</a:t>
            </a:r>
            <a:endParaRPr lang="en-US" baseline="-25000" dirty="0" smtClean="0">
              <a:latin typeface="Times"/>
              <a:ea typeface="ＭＳ Ｐゴシック" charset="0"/>
              <a:cs typeface="Times"/>
            </a:endParaRPr>
          </a:p>
          <a:p>
            <a:pPr lvl="1"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4: Complete VL generation, including leptons</a:t>
            </a:r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Assume </a:t>
            </a:r>
            <a:r>
              <a:rPr lang="en-US" b="1" i="1" dirty="0" err="1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gg</a:t>
            </a:r>
            <a:r>
              <a:rPr lang="en-US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decays dominant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2120" y="6107348"/>
            <a:ext cx="3130045" cy="634020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JE,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S.Ellis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Quevillon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Sanz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&amp; 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You, </a:t>
            </a:r>
          </a:p>
          <a:p>
            <a:pPr eaLnBrk="1" hangingPunct="1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arXiv:1512.05327</a:t>
            </a:r>
            <a:endParaRPr lang="en-US" sz="16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Dibujo20151216-feynman-diagrams-induced-by-the-chiral-global-anomaly-arxiv-pilaft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3"/>
            <a:ext cx="4855096" cy="12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7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4800" dirty="0">
                <a:latin typeface="Times"/>
                <a:ea typeface="ＭＳ Ｐゴシック" charset="0"/>
                <a:cs typeface="Times"/>
              </a:rPr>
              <a:t>Scalar/</a:t>
            </a:r>
            <a:r>
              <a:rPr lang="en-US" sz="4800" dirty="0" err="1">
                <a:latin typeface="Times"/>
                <a:ea typeface="ＭＳ Ｐゴシック" charset="0"/>
                <a:cs typeface="Times"/>
              </a:rPr>
              <a:t>Pseudoscalar</a:t>
            </a:r>
            <a:r>
              <a:rPr lang="en-US" sz="4800" dirty="0">
                <a:latin typeface="Times"/>
                <a:ea typeface="ＭＳ Ｐゴシック" charset="0"/>
                <a:cs typeface="Times"/>
              </a:rPr>
              <a:t> Models for X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3816424" cy="5328592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Required X couplings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λ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to heavy fermions in different models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Black line = best fit</a:t>
            </a:r>
          </a:p>
          <a:p>
            <a:pPr eaLnBrk="1" hangingPunct="1"/>
            <a:r>
              <a:rPr lang="en-US" b="1" dirty="0" smtClean="0">
                <a:solidFill>
                  <a:srgbClr val="008000"/>
                </a:solidFill>
                <a:latin typeface="Times"/>
                <a:ea typeface="ＭＳ Ｐゴシック" charset="0"/>
                <a:cs typeface="Times"/>
              </a:rPr>
              <a:t>Band = 1 </a:t>
            </a:r>
            <a:r>
              <a:rPr lang="en-US" b="1" dirty="0" err="1" smtClean="0">
                <a:solidFill>
                  <a:srgbClr val="008000"/>
                </a:solidFill>
                <a:latin typeface="Times"/>
                <a:ea typeface="ＭＳ Ｐゴシック" charset="0"/>
                <a:cs typeface="Times"/>
              </a:rPr>
              <a:t>σ</a:t>
            </a:r>
            <a:endParaRPr lang="en-US" b="1" dirty="0" smtClean="0">
              <a:solidFill>
                <a:srgbClr val="008000"/>
              </a:solidFill>
              <a:latin typeface="Times"/>
              <a:ea typeface="ＭＳ Ｐゴシック" charset="0"/>
              <a:cs typeface="Times"/>
            </a:endParaRPr>
          </a:p>
          <a:p>
            <a:pPr eaLnBrk="1" hangingPunct="1"/>
            <a:r>
              <a:rPr lang="en-US" b="1" dirty="0" err="1" smtClean="0">
                <a:solidFill>
                  <a:srgbClr val="800000"/>
                </a:solidFill>
                <a:latin typeface="Times"/>
                <a:ea typeface="ＭＳ Ｐゴシック" charset="0"/>
                <a:cs typeface="Times"/>
              </a:rPr>
              <a:t>Perturbative</a:t>
            </a:r>
            <a:r>
              <a:rPr lang="en-US" b="1" dirty="0" smtClean="0">
                <a:solidFill>
                  <a:srgbClr val="800000"/>
                </a:solidFill>
                <a:latin typeface="Times"/>
                <a:ea typeface="ＭＳ Ｐゴシック" charset="0"/>
                <a:cs typeface="Times"/>
              </a:rPr>
              <a:t> limit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Neutral fermion could be dark matter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39952" y="6402814"/>
            <a:ext cx="4642213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JE,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S.Ellis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Quevillon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Sanz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&amp; 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You, arXiv:1512.05327</a:t>
            </a:r>
            <a:endParaRPr lang="en-US" sz="16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NewFi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24744"/>
            <a:ext cx="5307128" cy="5256584"/>
          </a:xfrm>
          <a:prstGeom prst="rect">
            <a:avLst/>
          </a:prstGeom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 rot="20815043">
            <a:off x="4418032" y="4937917"/>
            <a:ext cx="2848229" cy="6980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3327375"/>
            <a:ext cx="487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_______________</a:t>
            </a:r>
            <a:r>
              <a:rPr lang="en-US" sz="2400" u="sng" dirty="0" err="1" smtClean="0">
                <a:solidFill>
                  <a:srgbClr val="800000"/>
                </a:solidFill>
              </a:rPr>
              <a:t>Perturbative</a:t>
            </a:r>
            <a:r>
              <a:rPr lang="en-US" sz="2400" u="sng" dirty="0" smtClean="0">
                <a:solidFill>
                  <a:srgbClr val="800000"/>
                </a:solidFill>
              </a:rPr>
              <a:t> limit</a:t>
            </a:r>
            <a:endParaRPr lang="en-US" sz="2400" u="sng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latin typeface="Times"/>
                <a:ea typeface="ＭＳ Ｐゴシック" charset="0"/>
                <a:cs typeface="Times"/>
              </a:rPr>
              <a:t>How to Probe Possible Models?</a:t>
            </a:r>
            <a:endParaRPr lang="en-US" sz="4800" dirty="0"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92480" cy="5544616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Other possible decay modes</a:t>
            </a: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sz="1600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Predictions ≤ experimental limits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Potentially accessible to experiment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Also look for heavy fermions!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Work for a generation – if X particle exists!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Will know in 2016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50267" y="6330806"/>
            <a:ext cx="4642213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JE,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S.Ellis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Quevillon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Sanz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&amp; 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You, arXiv:1512.05327</a:t>
            </a:r>
            <a:endParaRPr lang="en-US" sz="16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New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856984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2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latin typeface="Times"/>
                <a:ea typeface="ＭＳ Ｐゴシック" charset="0"/>
                <a:cs typeface="Times"/>
              </a:rPr>
              <a:t>Cross Sections for Vector-Like Q</a:t>
            </a:r>
            <a:endParaRPr lang="en-US" sz="4800" dirty="0"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92480" cy="5373216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Pair-production at LHC, future circular colliders</a:t>
            </a: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Present lower mass limit ~ 800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GeV</a:t>
            </a:r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marL="0" indent="0" eaLnBrk="1" hangingPunct="1">
              <a:buNone/>
            </a:pPr>
            <a:endParaRPr lang="en-US" sz="3600" dirty="0">
              <a:latin typeface="Times"/>
              <a:ea typeface="ＭＳ Ｐゴシック" charset="0"/>
              <a:cs typeface="Times"/>
            </a:endParaRPr>
          </a:p>
        </p:txBody>
      </p:sp>
      <p:pic>
        <p:nvPicPr>
          <p:cNvPr id="4" name="Picture 3" descr="VLQpa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6126415" cy="4104456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40152" y="3155020"/>
            <a:ext cx="2952327" cy="634020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Djouadi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JE</a:t>
            </a: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Godbole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Quevillon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</a:p>
          <a:p>
            <a:pPr algn="ctr" eaLnBrk="1" hangingPunct="1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arXiv:1601.03696</a:t>
            </a:r>
            <a:endParaRPr lang="en-US" sz="16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732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108012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6000" dirty="0" err="1" smtClean="0">
                <a:latin typeface="Times New Roman"/>
                <a:cs typeface="Times New Roman"/>
              </a:rPr>
              <a:t>B</a:t>
            </a:r>
            <a:r>
              <a:rPr lang="en-US" sz="6000" baseline="-25000" dirty="0" err="1" smtClean="0">
                <a:latin typeface="Times New Roman"/>
                <a:cs typeface="Times New Roman"/>
              </a:rPr>
              <a:t>s,d</a:t>
            </a:r>
            <a:r>
              <a:rPr lang="en-US" sz="6000" baseline="-25000" dirty="0" smtClean="0">
                <a:latin typeface="Times New Roman"/>
                <a:cs typeface="Times New Roman"/>
              </a:rPr>
              <a:t> </a:t>
            </a:r>
            <a:r>
              <a:rPr lang="en-US" sz="6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6000" dirty="0" err="1">
                <a:latin typeface="Times New Roman"/>
                <a:cs typeface="Times New Roman"/>
              </a:rPr>
              <a:t>μ</a:t>
            </a:r>
            <a:r>
              <a:rPr lang="en-US" sz="6000" baseline="30000" dirty="0" err="1">
                <a:latin typeface="Times New Roman"/>
                <a:cs typeface="Times New Roman"/>
              </a:rPr>
              <a:t>+</a:t>
            </a:r>
            <a:r>
              <a:rPr lang="en-US" sz="6000" dirty="0" err="1">
                <a:latin typeface="Times New Roman"/>
                <a:cs typeface="Times New Roman"/>
              </a:rPr>
              <a:t>μ</a:t>
            </a:r>
            <a:r>
              <a:rPr lang="en-US" sz="6000" baseline="30000" dirty="0" smtClean="0">
                <a:latin typeface="Times New Roman"/>
                <a:cs typeface="Times New Roman"/>
              </a:rPr>
              <a:t>-</a:t>
            </a:r>
            <a:r>
              <a:rPr lang="en-US" sz="6000" dirty="0" smtClean="0">
                <a:latin typeface="Times New Roman"/>
                <a:cs typeface="Times New Roman"/>
              </a:rPr>
              <a:t> Decays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17232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Times New Roman"/>
                <a:cs typeface="Times New Roman"/>
              </a:rPr>
              <a:t>B</a:t>
            </a:r>
            <a:r>
              <a:rPr lang="en-US" baseline="-25000" dirty="0" err="1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>
                <a:latin typeface="Times New Roman"/>
                <a:cs typeface="Times New Roman"/>
              </a:rPr>
              <a:t>μ</a:t>
            </a:r>
            <a:r>
              <a:rPr lang="en-US" baseline="30000" dirty="0" err="1" smtClean="0">
                <a:latin typeface="Times New Roman"/>
                <a:cs typeface="Times New Roman"/>
              </a:rPr>
              <a:t>+</a:t>
            </a:r>
            <a:r>
              <a:rPr lang="en-US" dirty="0" err="1" smtClean="0">
                <a:latin typeface="Times New Roman"/>
                <a:cs typeface="Times New Roman"/>
              </a:rPr>
              <a:t>μ</a:t>
            </a:r>
            <a:r>
              <a:rPr lang="en-US" baseline="30000" dirty="0" smtClean="0">
                <a:latin typeface="Times New Roman"/>
                <a:cs typeface="Times New Roman"/>
              </a:rPr>
              <a:t>- </a:t>
            </a:r>
            <a:r>
              <a:rPr lang="en-US" dirty="0" smtClean="0">
                <a:latin typeface="Times New Roman"/>
                <a:cs typeface="Times New Roman"/>
              </a:rPr>
              <a:t>success for CKM</a:t>
            </a:r>
            <a:endParaRPr lang="en-US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eaLnBrk="1" hangingPunct="1">
              <a:defRPr/>
            </a:pPr>
            <a:endParaRPr lang="en-US" sz="1400" dirty="0" smtClean="0"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Times New Roman"/>
                <a:cs typeface="Times New Roman"/>
              </a:rPr>
              <a:t>B</a:t>
            </a:r>
            <a:r>
              <a:rPr lang="en-US" baseline="-25000" dirty="0" err="1" smtClean="0">
                <a:latin typeface="Times New Roman"/>
                <a:cs typeface="Times New Roman"/>
              </a:rPr>
              <a:t>d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>
                <a:latin typeface="Times New Roman"/>
                <a:cs typeface="Times New Roman"/>
              </a:rPr>
              <a:t>μ</a:t>
            </a:r>
            <a:r>
              <a:rPr lang="en-US" baseline="30000" dirty="0" err="1">
                <a:latin typeface="Times New Roman"/>
                <a:cs typeface="Times New Roman"/>
              </a:rPr>
              <a:t>+</a:t>
            </a:r>
            <a:r>
              <a:rPr lang="en-US" dirty="0" err="1">
                <a:latin typeface="Times New Roman"/>
                <a:cs typeface="Times New Roman"/>
              </a:rPr>
              <a:t>μ</a:t>
            </a:r>
            <a:r>
              <a:rPr lang="en-US" baseline="30000" dirty="0">
                <a:latin typeface="Times New Roman"/>
                <a:cs typeface="Times New Roman"/>
              </a:rPr>
              <a:t>- </a:t>
            </a:r>
            <a:r>
              <a:rPr lang="en-US" dirty="0" smtClean="0">
                <a:latin typeface="Times New Roman"/>
                <a:cs typeface="Times New Roman"/>
              </a:rPr>
              <a:t>&gt; CKM?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Would require non-minimal </a:t>
            </a:r>
            <a:r>
              <a:rPr lang="en-US" dirty="0" err="1" smtClean="0">
                <a:latin typeface="Times New Roman"/>
                <a:cs typeface="Times New Roman"/>
              </a:rPr>
              <a:t>flavour</a:t>
            </a:r>
            <a:r>
              <a:rPr lang="en-US" dirty="0" smtClean="0">
                <a:latin typeface="Times New Roman"/>
                <a:cs typeface="Times New Roman"/>
              </a:rPr>
              <a:t> violation</a:t>
            </a:r>
          </a:p>
        </p:txBody>
      </p:sp>
      <p:pic>
        <p:nvPicPr>
          <p:cNvPr id="4" name="Picture 3" descr="Bsmu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2835"/>
            <a:ext cx="6516216" cy="3820421"/>
          </a:xfrm>
          <a:prstGeom prst="rect">
            <a:avLst/>
          </a:prstGeom>
        </p:spPr>
      </p:pic>
      <p:pic>
        <p:nvPicPr>
          <p:cNvPr id="8" name="Picture 7" descr="Bsdmum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783960" cy="37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latin typeface="Times"/>
                <a:ea typeface="ＭＳ Ｐゴシック" charset="0"/>
                <a:cs typeface="Times"/>
              </a:rPr>
              <a:t>Single Vector-Like Q, L Production</a:t>
            </a:r>
            <a:endParaRPr lang="en-US" sz="4800" dirty="0"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92480" cy="5373216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Single production at LHC, future circular colliders</a:t>
            </a: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Assuming mixing angle with light fermions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ξ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= 0.1</a:t>
            </a: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marL="0" indent="0" eaLnBrk="1" hangingPunct="1">
              <a:buNone/>
            </a:pPr>
            <a:endParaRPr lang="en-US" sz="3600" dirty="0">
              <a:latin typeface="Times"/>
              <a:ea typeface="ＭＳ Ｐゴシック" charset="0"/>
              <a:cs typeface="Times"/>
            </a:endParaRPr>
          </a:p>
        </p:txBody>
      </p:sp>
      <p:pic>
        <p:nvPicPr>
          <p:cNvPr id="6" name="Picture 5" descr="Singlesig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4667"/>
            <a:ext cx="8712374" cy="4036621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0152" y="3155020"/>
            <a:ext cx="2952327" cy="634020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Djouadi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JE</a:t>
            </a: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Godbole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Quevillon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</a:p>
          <a:p>
            <a:pPr algn="ctr" eaLnBrk="1" hangingPunct="1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arXiv:1601.03696</a:t>
            </a:r>
            <a:endParaRPr lang="en-US" sz="16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0"/>
            <a:ext cx="5292080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How do they mix with conventional q, l?</a:t>
            </a:r>
            <a:endParaRPr lang="en-US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06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latin typeface="Times"/>
                <a:ea typeface="ＭＳ Ｐゴシック" charset="0"/>
                <a:cs typeface="Times"/>
              </a:rPr>
              <a:t>Alternative Higgs Doublet Scenario</a:t>
            </a:r>
            <a:endParaRPr lang="en-US" sz="4800" dirty="0"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35496" y="1556792"/>
            <a:ext cx="9036496" cy="4752528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After singlet, doublet?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Heavy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Higgses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in 2 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H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iggs 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d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oublet model: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Φ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= H, A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Nearly degenerate in many versions, e.g., SUSY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Expect t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tbar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decays to dominate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Can accommodate Γ</a:t>
            </a:r>
            <a:r>
              <a:rPr lang="en-US" baseline="-25000" dirty="0" smtClean="0">
                <a:latin typeface="Times"/>
                <a:ea typeface="ＭＳ Ｐゴシック" charset="0"/>
                <a:cs typeface="Times"/>
              </a:rPr>
              <a:t>Φ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~ 45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GeV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(ATLAS)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Need larger enhancement of loops compared to singlet model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Rich </a:t>
            </a:r>
            <a:r>
              <a:rPr lang="en-US" b="1" dirty="0" err="1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bosonic</a:t>
            </a:r>
            <a:r>
              <a:rPr lang="en-US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phenomenology</a:t>
            </a: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endParaRPr lang="en-US" dirty="0">
              <a:latin typeface="Times"/>
              <a:ea typeface="ＭＳ Ｐゴシック" charset="0"/>
              <a:cs typeface="Times"/>
            </a:endParaRPr>
          </a:p>
          <a:p>
            <a:pPr marL="0" indent="0" eaLnBrk="1" hangingPunct="1">
              <a:buNone/>
            </a:pPr>
            <a:endParaRPr lang="en-US" sz="3600" dirty="0"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11960" y="6165304"/>
            <a:ext cx="4608512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Djouadi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JE</a:t>
            </a: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Godbole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Quevillon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arXiv:1601.03696</a:t>
            </a:r>
            <a:endParaRPr lang="en-US" sz="16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279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4800" dirty="0" err="1" smtClean="0">
                <a:latin typeface="Times"/>
                <a:ea typeface="ＭＳ Ｐゴシック" charset="0"/>
                <a:cs typeface="Times"/>
              </a:rPr>
              <a:t>Lineshape</a:t>
            </a:r>
            <a:r>
              <a:rPr lang="en-US" sz="4800" dirty="0" smtClean="0">
                <a:latin typeface="Times"/>
                <a:ea typeface="ＭＳ Ｐゴシック" charset="0"/>
                <a:cs typeface="Times"/>
              </a:rPr>
              <a:t> in </a:t>
            </a:r>
            <a:r>
              <a:rPr lang="en-US" sz="4800" i="1" dirty="0" err="1" smtClean="0">
                <a:latin typeface="Times"/>
                <a:ea typeface="ＭＳ Ｐゴシック" charset="0"/>
                <a:cs typeface="Times"/>
              </a:rPr>
              <a:t>pp</a:t>
            </a:r>
            <a:r>
              <a:rPr lang="en-US" sz="4800" dirty="0" smtClean="0">
                <a:latin typeface="Times"/>
                <a:ea typeface="ＭＳ Ｐゴシック" charset="0"/>
                <a:cs typeface="Times"/>
              </a:rPr>
              <a:t> Collisions</a:t>
            </a:r>
            <a:endParaRPr lang="en-US" sz="4800" dirty="0"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144016" y="1628800"/>
            <a:ext cx="8892480" cy="4752528"/>
          </a:xfrm>
          <a:solidFill>
            <a:schemeClr val="accent1"/>
          </a:solidFill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+MSSM: tan β = 1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M</a:t>
            </a:r>
            <a:r>
              <a:rPr lang="en-US" baseline="-25000" dirty="0" smtClean="0">
                <a:latin typeface="Times"/>
                <a:ea typeface="ＭＳ Ｐゴシック" charset="0"/>
                <a:cs typeface="Times"/>
              </a:rPr>
              <a:t>H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– M</a:t>
            </a:r>
            <a:r>
              <a:rPr lang="en-US" baseline="-25000" dirty="0" smtClean="0">
                <a:latin typeface="Times"/>
                <a:ea typeface="ＭＳ Ｐゴシック" charset="0"/>
                <a:cs typeface="Times"/>
              </a:rPr>
              <a:t>A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~ 15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GeV</a:t>
            </a:r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Γ</a:t>
            </a:r>
            <a:r>
              <a:rPr lang="en-US" baseline="-25000" dirty="0" smtClean="0">
                <a:latin typeface="Times"/>
                <a:ea typeface="ＭＳ Ｐゴシック" charset="0"/>
                <a:cs typeface="Times"/>
              </a:rPr>
              <a:t>H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, Γ</a:t>
            </a:r>
            <a:r>
              <a:rPr lang="en-US" baseline="-25000" dirty="0" smtClean="0">
                <a:latin typeface="Times"/>
                <a:ea typeface="ＭＳ Ｐゴシック" charset="0"/>
                <a:cs typeface="Times"/>
              </a:rPr>
              <a:t>A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 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~ 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32, 35 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GeV</a:t>
            </a:r>
            <a:endParaRPr lang="en-US" dirty="0" smtClean="0">
              <a:latin typeface="Times"/>
              <a:ea typeface="ＭＳ Ｐゴシック" charset="0"/>
              <a:cs typeface="Times"/>
            </a:endParaRPr>
          </a:p>
          <a:p>
            <a:pPr eaLnBrk="1" hangingPunct="1"/>
            <a:r>
              <a:rPr lang="en-US" dirty="0" err="1">
                <a:latin typeface="Times"/>
                <a:ea typeface="ＭＳ Ｐゴシック" charset="0"/>
                <a:cs typeface="Times"/>
              </a:rPr>
              <a:t>σB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(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A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γγ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) 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= </a:t>
            </a:r>
          </a:p>
          <a:p>
            <a:pPr marL="0" indent="0" eaLnBrk="1" hangingPunct="1">
              <a:buNone/>
            </a:pPr>
            <a:r>
              <a:rPr lang="en-US" dirty="0">
                <a:latin typeface="Times"/>
                <a:ea typeface="ＭＳ Ｐゴシック" charset="0"/>
                <a:cs typeface="Times"/>
              </a:rPr>
              <a:t>	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2 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dirty="0">
                <a:latin typeface="Times"/>
                <a:ea typeface="ＭＳ Ｐゴシック" charset="0"/>
                <a:cs typeface="Times"/>
                <a:sym typeface="Zapf Dingbats"/>
              </a:rPr>
              <a:t> </a:t>
            </a:r>
            <a:r>
              <a:rPr lang="en-US" dirty="0" err="1">
                <a:latin typeface="Times"/>
                <a:ea typeface="ＭＳ Ｐゴシック" charset="0"/>
                <a:cs typeface="Times"/>
              </a:rPr>
              <a:t>σB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(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H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>
                <a:latin typeface="Times"/>
                <a:ea typeface="ＭＳ Ｐゴシック" charset="0"/>
                <a:cs typeface="Times"/>
              </a:rPr>
              <a:t>γγ</a:t>
            </a:r>
            <a:r>
              <a:rPr lang="en-US" dirty="0">
                <a:latin typeface="Times"/>
                <a:ea typeface="ＭＳ Ｐゴシック" charset="0"/>
                <a:cs typeface="Times"/>
              </a:rPr>
              <a:t>) </a:t>
            </a:r>
          </a:p>
          <a:p>
            <a:pPr eaLnBrk="1" hangingPunct="1"/>
            <a:r>
              <a:rPr lang="en-US" dirty="0" smtClean="0">
                <a:latin typeface="Times"/>
                <a:ea typeface="ＭＳ Ｐゴシック" charset="0"/>
                <a:cs typeface="Times"/>
              </a:rPr>
              <a:t>Asymmetric </a:t>
            </a:r>
          </a:p>
          <a:p>
            <a:pPr marL="0" indent="0" eaLnBrk="1" hangingPunct="1">
              <a:buNone/>
            </a:pPr>
            <a:r>
              <a:rPr lang="en-US" dirty="0">
                <a:latin typeface="Times"/>
                <a:ea typeface="ＭＳ Ｐゴシック" charset="0"/>
                <a:cs typeface="Times"/>
              </a:rPr>
              <a:t>	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‘</a:t>
            </a:r>
            <a:r>
              <a:rPr lang="en-US" dirty="0" err="1" smtClean="0">
                <a:latin typeface="Times"/>
                <a:ea typeface="ＭＳ Ｐゴシック" charset="0"/>
                <a:cs typeface="Times"/>
              </a:rPr>
              <a:t>Breit</a:t>
            </a:r>
            <a:r>
              <a:rPr lang="en-US" dirty="0" smtClean="0">
                <a:latin typeface="Times"/>
                <a:ea typeface="ＭＳ Ｐゴシック" charset="0"/>
                <a:cs typeface="Times"/>
              </a:rPr>
              <a:t>-Wigner’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Resolvable</a:t>
            </a:r>
            <a:r>
              <a:rPr lang="en-US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?</a:t>
            </a:r>
            <a:endParaRPr lang="en-US" b="1" dirty="0">
              <a:solidFill>
                <a:srgbClr val="FF0000"/>
              </a:solidFill>
              <a:latin typeface="Times"/>
              <a:ea typeface="ＭＳ Ｐゴシック" charset="0"/>
              <a:cs typeface="Times"/>
            </a:endParaRPr>
          </a:p>
          <a:p>
            <a:pPr marL="0" indent="0" eaLnBrk="1" hangingPunct="1">
              <a:buNone/>
            </a:pPr>
            <a:endParaRPr lang="en-US" sz="3600" dirty="0">
              <a:latin typeface="Times"/>
              <a:ea typeface="ＭＳ Ｐゴシック" charset="0"/>
              <a:cs typeface="Times"/>
            </a:endParaRPr>
          </a:p>
        </p:txBody>
      </p:sp>
      <p:pic>
        <p:nvPicPr>
          <p:cNvPr id="3" name="Picture 2" descr="ppLinesh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36" y="1412776"/>
            <a:ext cx="4986360" cy="504056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576" y="6309320"/>
            <a:ext cx="4608512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Djouadi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JE</a:t>
            </a:r>
            <a:r>
              <a:rPr lang="en-US" sz="1600" b="0" dirty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Godbole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1600" b="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Quevillon</a:t>
            </a: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arXiv:1601.03696</a:t>
            </a:r>
            <a:endParaRPr lang="en-US" sz="16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508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448272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i="1" dirty="0" smtClean="0">
                <a:latin typeface="Times New Roman"/>
                <a:cs typeface="Times New Roman"/>
              </a:rPr>
              <a:t>“Plus </a:t>
            </a:r>
            <a:r>
              <a:rPr lang="en-US" i="1" dirty="0">
                <a:latin typeface="Times New Roman"/>
                <a:cs typeface="Times New Roman"/>
              </a:rPr>
              <a:t>un fait </a:t>
            </a:r>
            <a:r>
              <a:rPr lang="en-US" i="1" dirty="0" err="1">
                <a:latin typeface="Times New Roman"/>
                <a:cs typeface="Times New Roman"/>
              </a:rPr>
              <a:t>est</a:t>
            </a:r>
            <a:r>
              <a:rPr lang="en-US" i="1" dirty="0">
                <a:latin typeface="Times New Roman"/>
                <a:cs typeface="Times New Roman"/>
              </a:rPr>
              <a:t> extraordinaire, plus </a:t>
            </a:r>
            <a:r>
              <a:rPr lang="en-US" i="1" dirty="0" err="1">
                <a:latin typeface="Times New Roman"/>
                <a:cs typeface="Times New Roman"/>
              </a:rPr>
              <a:t>il</a:t>
            </a:r>
            <a:r>
              <a:rPr lang="en-US" i="1" dirty="0">
                <a:latin typeface="Times New Roman"/>
                <a:cs typeface="Times New Roman"/>
              </a:rPr>
              <a:t> a </a:t>
            </a:r>
            <a:r>
              <a:rPr lang="en-US" i="1" dirty="0" err="1">
                <a:latin typeface="Times New Roman"/>
                <a:cs typeface="Times New Roman"/>
              </a:rPr>
              <a:t>besoin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d’être </a:t>
            </a:r>
            <a:r>
              <a:rPr lang="en-US" i="1" dirty="0" err="1" smtClean="0">
                <a:latin typeface="Times New Roman"/>
                <a:cs typeface="Times New Roman"/>
              </a:rPr>
              <a:t>appuyé</a:t>
            </a:r>
            <a:r>
              <a:rPr lang="en-US" i="1" dirty="0" smtClean="0">
                <a:latin typeface="Times New Roman"/>
                <a:cs typeface="Times New Roman"/>
              </a:rPr>
              <a:t> de </a:t>
            </a:r>
            <a:r>
              <a:rPr lang="en-US" i="1" dirty="0">
                <a:latin typeface="Times New Roman"/>
                <a:cs typeface="Times New Roman"/>
              </a:rPr>
              <a:t>fortes </a:t>
            </a:r>
            <a:r>
              <a:rPr lang="en-US" i="1" dirty="0" err="1">
                <a:latin typeface="Times New Roman"/>
                <a:cs typeface="Times New Roman"/>
              </a:rPr>
              <a:t>preuves</a:t>
            </a:r>
            <a:r>
              <a:rPr lang="en-US" i="1" dirty="0" smtClean="0">
                <a:latin typeface="Times New Roman"/>
                <a:cs typeface="Times New Roman"/>
              </a:rPr>
              <a:t>”</a:t>
            </a:r>
            <a:endParaRPr lang="en-US" sz="3600" i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301208"/>
            <a:ext cx="7056784" cy="1198984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i="1" dirty="0" smtClean="0">
                <a:latin typeface="Times New Roman"/>
                <a:cs typeface="Times New Roman"/>
              </a:rPr>
              <a:t>“The </a:t>
            </a:r>
            <a:r>
              <a:rPr lang="en-US" i="1" dirty="0">
                <a:latin typeface="Times New Roman"/>
                <a:cs typeface="Times New Roman"/>
              </a:rPr>
              <a:t>more extraordinary a claim, the stronger the proof required to support it.” </a:t>
            </a:r>
          </a:p>
          <a:p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76256" y="3429000"/>
            <a:ext cx="1329845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16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Laplace, 1812</a:t>
            </a:r>
            <a:endParaRPr lang="en-US" sz="16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871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BE0E3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556792"/>
            <a:ext cx="8435280" cy="5112568"/>
          </a:xfrm>
          <a:solidFill>
            <a:srgbClr val="BBE0E3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Is the Higgs boson as in the Standard Model?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Rumours</a:t>
            </a:r>
            <a:r>
              <a:rPr lang="en-US" dirty="0" smtClean="0">
                <a:latin typeface="Times New Roman"/>
                <a:cs typeface="Times New Roman"/>
              </a:rPr>
              <a:t> of the death of SUSY are exaggerated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Still the best framework for </a:t>
            </a:r>
            <a:r>
              <a:rPr lang="en-US" dirty="0" err="1" smtClean="0">
                <a:latin typeface="Times New Roman"/>
                <a:cs typeface="Times New Roman"/>
              </a:rPr>
              <a:t>TeV</a:t>
            </a:r>
            <a:r>
              <a:rPr lang="en-US" dirty="0" smtClean="0">
                <a:latin typeface="Times New Roman"/>
                <a:cs typeface="Times New Roman"/>
              </a:rPr>
              <a:t>-scale physics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Still the best candidate for cold dark matter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Simple models (CMSSM, etc.) under pressure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More general models quite healthy</a:t>
            </a:r>
          </a:p>
          <a:p>
            <a:r>
              <a:rPr lang="en-US" dirty="0">
                <a:latin typeface="Times New Roman"/>
                <a:cs typeface="Times New Roman"/>
              </a:rPr>
              <a:t>Good prospects for LHC Run 2 and for direct dark matter </a:t>
            </a:r>
            <a:r>
              <a:rPr lang="en-US" dirty="0" smtClean="0">
                <a:latin typeface="Times New Roman"/>
                <a:cs typeface="Times New Roman"/>
              </a:rPr>
              <a:t>detection – no guarantees!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Whole new world if X(750) is real!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01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162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800">
                <a:latin typeface="Times New Roman" charset="0"/>
                <a:ea typeface="ＭＳ Ｐゴシック" charset="0"/>
                <a:cs typeface="Times New Roman" charset="0"/>
              </a:rPr>
              <a:t>Higgs Mass Measurements</a:t>
            </a:r>
            <a:endParaRPr lang="en-US" sz="4800" baseline="-2500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152525"/>
            <a:ext cx="8820150" cy="5589588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ATLAS + CMS ZZ</a:t>
            </a:r>
            <a:r>
              <a:rPr lang="en-US" baseline="3000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*</a:t>
            </a:r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and γγ final states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sz="200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Statistical uncertainties dominate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Allows precision tests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Crucial for stability of electroweak vacuum</a:t>
            </a:r>
          </a:p>
        </p:txBody>
      </p:sp>
      <p:pic>
        <p:nvPicPr>
          <p:cNvPr id="68611" name="Picture 6" descr="Hm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28788"/>
            <a:ext cx="4354513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7" descr="Hmas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08513"/>
            <a:ext cx="5803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32"/>
          <p:cNvSpPr txBox="1">
            <a:spLocks noChangeArrowheads="1"/>
          </p:cNvSpPr>
          <p:nvPr/>
        </p:nvSpPr>
        <p:spPr bwMode="auto">
          <a:xfrm>
            <a:off x="54971" y="87015"/>
            <a:ext cx="2603297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sz="2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One thing we have!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280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445125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Do couplings scale ~ mass? With scale = v?</a:t>
            </a:r>
            <a:endParaRPr lang="en-US" sz="2800" i="1" dirty="0" smtClean="0">
              <a:latin typeface="Times New Roman"/>
              <a:cs typeface="Times New Roman"/>
            </a:endParaRPr>
          </a:p>
          <a:p>
            <a:pPr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 line = SM</a:t>
            </a:r>
            <a:r>
              <a:rPr lang="en-US" dirty="0" smtClean="0">
                <a:latin typeface="Times New Roman"/>
                <a:cs typeface="Times New Roman"/>
              </a:rPr>
              <a:t>, dashed line = best fit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101378" name="Picture 5" descr="GLOBAL_Combination_Mepsilon_CouplingsV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5252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Times New Roman" charset="0"/>
              </a:rPr>
              <a:t>It Walks and Quacks like a Higgs</a:t>
            </a:r>
          </a:p>
        </p:txBody>
      </p:sp>
      <p:pic>
        <p:nvPicPr>
          <p:cNvPr id="13" name="Picture 12" descr="Linear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89138"/>
            <a:ext cx="48958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8" descr="Mepsil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74913"/>
            <a:ext cx="3024187" cy="571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0120707_STP004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68638"/>
            <a:ext cx="1790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2-08-19 at 17.54.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22775"/>
            <a:ext cx="18954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TextBox 14"/>
          <p:cNvSpPr txBox="1">
            <a:spLocks noChangeArrowheads="1"/>
          </p:cNvSpPr>
          <p:nvPr/>
        </p:nvSpPr>
        <p:spPr bwMode="auto">
          <a:xfrm>
            <a:off x="1258888" y="4149725"/>
            <a:ext cx="1295400" cy="1174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3200" b="0" dirty="0">
                <a:solidFill>
                  <a:srgbClr val="FFFF00"/>
                </a:solidFill>
                <a:latin typeface="Times New Roman" charset="0"/>
              </a:rPr>
              <a:t>Global</a:t>
            </a:r>
          </a:p>
          <a:p>
            <a:pPr algn="ctr" eaLnBrk="1" hangingPunct="1">
              <a:buNone/>
            </a:pPr>
            <a:r>
              <a:rPr lang="en-US" sz="3200" b="0" dirty="0">
                <a:solidFill>
                  <a:srgbClr val="FFFF00"/>
                </a:solidFill>
                <a:latin typeface="Times New Roman" charset="0"/>
              </a:rPr>
              <a:t>fit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4213" y="6084888"/>
            <a:ext cx="6767512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Times New Roman" charset="0"/>
                <a:cs typeface="Times New Roman" charset="0"/>
              </a:rPr>
              <a:t>Blue</a:t>
            </a:r>
            <a:r>
              <a:rPr lang="en-US" sz="3200" b="0">
                <a:latin typeface="Times New Roman" charset="0"/>
                <a:cs typeface="Times New Roman" charset="0"/>
              </a:rPr>
              <a:t> dashed line = Standard Model</a:t>
            </a:r>
            <a:endParaRPr lang="en-US" sz="3200" b="0"/>
          </a:p>
        </p:txBody>
      </p:sp>
    </p:spTree>
    <p:extLst>
      <p:ext uri="{BB962C8B-B14F-4D97-AF65-F5344CB8AC3E}">
        <p14:creationId xmlns:p14="http://schemas.microsoft.com/office/powerpoint/2010/main" val="106391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Times New Roman"/>
                <a:cs typeface="Times New Roman"/>
              </a:rPr>
              <a:t>Flavour</a:t>
            </a:r>
            <a:r>
              <a:rPr lang="en-US" dirty="0" smtClean="0">
                <a:latin typeface="Times New Roman"/>
                <a:cs typeface="Times New Roman"/>
              </a:rPr>
              <a:t>-Changing Couplings?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441450"/>
            <a:ext cx="8723313" cy="525780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Upper limits from FCNC, EDMs, …</a:t>
            </a: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Quark FCNC bounds exclude </a:t>
            </a:r>
            <a:r>
              <a:rPr lang="en-US" dirty="0" err="1">
                <a:latin typeface="Times New Roman" charset="0"/>
                <a:ea typeface="ＭＳ Ｐゴシック" charset="0"/>
                <a:cs typeface="Times New Roman" charset="0"/>
              </a:rPr>
              <a:t>observability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of quark-</a:t>
            </a:r>
            <a:r>
              <a:rPr lang="en-US" dirty="0" err="1">
                <a:latin typeface="Times New Roman" charset="0"/>
                <a:ea typeface="ＭＳ Ｐゴシック" charset="0"/>
                <a:cs typeface="Times New Roman" charset="0"/>
              </a:rPr>
              <a:t>flavour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-violating </a:t>
            </a: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decays</a:t>
            </a:r>
          </a:p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Lepton-</a:t>
            </a:r>
            <a:r>
              <a:rPr lang="en-US" dirty="0" err="1">
                <a:latin typeface="Times New Roman" charset="0"/>
                <a:ea typeface="ＭＳ Ｐゴシック" charset="0"/>
                <a:cs typeface="Times New Roman" charset="0"/>
              </a:rPr>
              <a:t>flavour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-violating </a:t>
            </a: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decays could be large:</a:t>
            </a:r>
          </a:p>
          <a:p>
            <a:pPr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Either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BR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τμ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) or BR(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τe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) could be O(10)%</a:t>
            </a:r>
          </a:p>
          <a:p>
            <a:pPr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				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B    BR</a:t>
            </a:r>
            <a:r>
              <a:rPr lang="en-US" sz="2800" dirty="0">
                <a:latin typeface="Times New Roman" charset="0"/>
                <a:ea typeface="ＭＳ Ｐゴシック" charset="0"/>
                <a:cs typeface="Times New Roman" charset="0"/>
              </a:rPr>
              <a:t>(</a:t>
            </a:r>
            <a:r>
              <a:rPr lang="en-US" sz="2800" dirty="0" err="1">
                <a:latin typeface="Times New Roman" charset="0"/>
                <a:ea typeface="ＭＳ Ｐゴシック" charset="0"/>
                <a:cs typeface="Times New Roman" charset="0"/>
              </a:rPr>
              <a:t>μe</a:t>
            </a:r>
            <a:r>
              <a:rPr lang="en-US" sz="2800" dirty="0">
                <a:latin typeface="Times New Roman" charset="0"/>
                <a:ea typeface="ＭＳ Ｐゴシック" charset="0"/>
                <a:cs typeface="Times New Roman" charset="0"/>
              </a:rPr>
              <a:t>) must be &lt; 2 </a:t>
            </a:r>
            <a:r>
              <a:rPr lang="en-US" sz="2800" dirty="0">
                <a:latin typeface="Zapf Dingbats" charset="0"/>
                <a:ea typeface="ＭＳ Ｐゴシック" charset="0"/>
                <a:cs typeface="Zapf Dingbats" charset="0"/>
                <a:sym typeface="Zapf Dingbats" charset="0"/>
              </a:rPr>
              <a:t>✕</a:t>
            </a:r>
            <a:r>
              <a:rPr lang="en-US" sz="2800" dirty="0">
                <a:latin typeface="Times New Roman" charset="0"/>
                <a:ea typeface="ＭＳ Ｐゴシック" charset="0"/>
                <a:cs typeface="Times New Roman" charset="0"/>
                <a:sym typeface="Zapf Dingbats" charset="0"/>
              </a:rPr>
              <a:t> 10</a:t>
            </a:r>
            <a:r>
              <a:rPr lang="en-US" sz="2800" baseline="30000" dirty="0">
                <a:latin typeface="Times New Roman" charset="0"/>
                <a:ea typeface="ＭＳ Ｐゴシック" charset="0"/>
                <a:cs typeface="Times New Roman" charset="0"/>
                <a:sym typeface="Zapf Dingbats" charset="0"/>
              </a:rPr>
              <a:t>-5</a:t>
            </a:r>
            <a:endParaRPr lang="en-US" sz="2800" baseline="300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25603" name="Picture 3" descr="BEIf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74850"/>
            <a:ext cx="52578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67544" y="6093296"/>
            <a:ext cx="3253089" cy="307777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1400" b="0" dirty="0" err="1">
                <a:solidFill>
                  <a:srgbClr val="FFFF00"/>
                </a:solidFill>
                <a:latin typeface="Times New Roman"/>
                <a:cs typeface="Times New Roman"/>
              </a:rPr>
              <a:t>Blankenburg</a:t>
            </a:r>
            <a:r>
              <a:rPr lang="en-US" sz="1400" b="0" dirty="0">
                <a:solidFill>
                  <a:srgbClr val="FFFF00"/>
                </a:solidFill>
                <a:latin typeface="Times New Roman"/>
                <a:cs typeface="Times New Roman"/>
              </a:rPr>
              <a:t>, JE, </a:t>
            </a:r>
            <a:r>
              <a:rPr lang="en-US" sz="1400" b="0" dirty="0" err="1">
                <a:solidFill>
                  <a:srgbClr val="FFFF00"/>
                </a:solidFill>
                <a:latin typeface="Times New Roman"/>
                <a:cs typeface="Times New Roman"/>
              </a:rPr>
              <a:t>Isidori</a:t>
            </a:r>
            <a:r>
              <a:rPr lang="en-US" sz="1400" b="0" dirty="0">
                <a:solidFill>
                  <a:srgbClr val="FFFF00"/>
                </a:solidFill>
                <a:latin typeface="Times New Roman"/>
                <a:cs typeface="Times New Roman"/>
              </a:rPr>
              <a:t>: arXiv:</a:t>
            </a:r>
            <a:r>
              <a:rPr lang="en-US" sz="14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1202.5704</a:t>
            </a:r>
          </a:p>
        </p:txBody>
      </p:sp>
    </p:spTree>
    <p:extLst>
      <p:ext uri="{BB962C8B-B14F-4D97-AF65-F5344CB8AC3E}">
        <p14:creationId xmlns:p14="http://schemas.microsoft.com/office/powerpoint/2010/main" val="31133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0" y="5733256"/>
            <a:ext cx="7083991" cy="117570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b="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b="0" dirty="0" smtClean="0">
                <a:latin typeface="Times New Roman"/>
                <a:cs typeface="Times New Roman"/>
              </a:rPr>
              <a:t>Also: BR(</a:t>
            </a:r>
            <a:r>
              <a:rPr lang="en-US" b="0" dirty="0" err="1" smtClean="0">
                <a:latin typeface="Times New Roman"/>
                <a:cs typeface="Times New Roman"/>
              </a:rPr>
              <a:t>eτ</a:t>
            </a:r>
            <a:r>
              <a:rPr lang="en-US" b="0" dirty="0" smtClean="0">
                <a:latin typeface="Times New Roman"/>
                <a:cs typeface="Times New Roman"/>
              </a:rPr>
              <a:t>) &lt; 0.69%, BR(</a:t>
            </a:r>
            <a:r>
              <a:rPr lang="en-US" b="0" dirty="0" err="1" smtClean="0">
                <a:latin typeface="Times New Roman"/>
                <a:cs typeface="Times New Roman"/>
              </a:rPr>
              <a:t>eμ</a:t>
            </a:r>
            <a:r>
              <a:rPr lang="en-US" b="0" dirty="0" smtClean="0">
                <a:latin typeface="Times New Roman"/>
                <a:cs typeface="Times New Roman"/>
              </a:rPr>
              <a:t>) &lt;  0.036% 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3" name="Picture 2" descr="CMSmut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4925"/>
            <a:ext cx="4256214" cy="4728220"/>
          </a:xfrm>
          <a:prstGeom prst="rect">
            <a:avLst/>
          </a:prstGeom>
        </p:spPr>
      </p:pic>
      <p:pic>
        <p:nvPicPr>
          <p:cNvPr id="9" name="Picture 8" descr="ATLASmuta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4419914" cy="4770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115888"/>
            <a:ext cx="8507288" cy="114300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Times New Roman"/>
                <a:cs typeface="Times New Roman"/>
              </a:rPr>
              <a:t>Flavour</a:t>
            </a:r>
            <a:r>
              <a:rPr lang="en-US" dirty="0" smtClean="0">
                <a:latin typeface="Times New Roman"/>
                <a:cs typeface="Times New Roman"/>
              </a:rPr>
              <a:t>-Changing Higgs Couplings?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331640" y="4797152"/>
            <a:ext cx="791220" cy="76470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660232" y="4320480"/>
            <a:ext cx="792088" cy="76470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pic>
        <p:nvPicPr>
          <p:cNvPr id="11" name="Picture 10" descr="CMSB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60" y="6021288"/>
            <a:ext cx="3263900" cy="35560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13" name="Picture 12" descr="ATLASB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021288"/>
            <a:ext cx="3384376" cy="36846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6379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1026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latin typeface="Times New Roman" charset="0"/>
                <a:cs typeface="+mj-cs"/>
              </a:rPr>
              <a:t>Elementary Higgs or Composite?</a:t>
            </a:r>
          </a:p>
        </p:txBody>
      </p:sp>
      <p:sp>
        <p:nvSpPr>
          <p:cNvPr id="87040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114800" cy="41148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Higgs field: </a:t>
            </a:r>
          </a:p>
          <a:p>
            <a:pPr eaLnBrk="1" hangingPunct="1">
              <a:buFontTx/>
              <a:buNone/>
              <a:defRPr/>
            </a:pPr>
            <a:r>
              <a:rPr lang="en-US">
                <a:latin typeface="Times New Roman" charset="0"/>
                <a:cs typeface="+mn-cs"/>
              </a:rPr>
              <a:t>		</a:t>
            </a:r>
            <a:r>
              <a:rPr lang="en-US">
                <a:solidFill>
                  <a:srgbClr val="FF0000"/>
                </a:solidFill>
                <a:latin typeface="Times New Roman" charset="0"/>
                <a:cs typeface="+mn-cs"/>
              </a:rPr>
              <a:t>&lt;0|H|0&gt; </a:t>
            </a: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≠</a:t>
            </a:r>
            <a:r>
              <a:rPr lang="en-US">
                <a:solidFill>
                  <a:srgbClr val="FF0000"/>
                </a:solidFill>
                <a:latin typeface="Times New Roman" charset="0"/>
                <a:cs typeface="+mn-cs"/>
              </a:rPr>
              <a:t> 0</a:t>
            </a:r>
          </a:p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Quantum loop problems</a:t>
            </a:r>
          </a:p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87040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752600"/>
            <a:ext cx="4495800" cy="41148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Fermion-antifermion condensate</a:t>
            </a:r>
          </a:p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Just like QCD, BCS superconductivity</a:t>
            </a:r>
          </a:p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Top-antitop condensate? needed m</a:t>
            </a:r>
            <a:r>
              <a:rPr lang="en-US" baseline="-25000">
                <a:latin typeface="Times New Roman" charset="0"/>
                <a:cs typeface="+mn-cs"/>
              </a:rPr>
              <a:t>t</a:t>
            </a:r>
            <a:r>
              <a:rPr lang="en-US">
                <a:latin typeface="Times New Roman" charset="0"/>
                <a:cs typeface="+mn-cs"/>
              </a:rPr>
              <a:t> &gt; 200 GeV</a:t>
            </a:r>
          </a:p>
        </p:txBody>
      </p:sp>
      <p:sp>
        <p:nvSpPr>
          <p:cNvPr id="870405" name="Text Box 1029"/>
          <p:cNvSpPr txBox="1">
            <a:spLocks noChangeArrowheads="1"/>
          </p:cNvSpPr>
          <p:nvPr/>
        </p:nvSpPr>
        <p:spPr bwMode="auto">
          <a:xfrm>
            <a:off x="4408488" y="4648200"/>
            <a:ext cx="4326826" cy="190924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800" b="0" dirty="0">
                <a:solidFill>
                  <a:srgbClr val="FFFF00"/>
                </a:solidFill>
                <a:latin typeface="Times New Roman"/>
                <a:cs typeface="Times New Roman"/>
              </a:rPr>
              <a:t>New </a:t>
            </a:r>
            <a:r>
              <a:rPr lang="en-US" sz="2800" b="0" dirty="0" err="1">
                <a:solidFill>
                  <a:srgbClr val="FFFF00"/>
                </a:solidFill>
                <a:latin typeface="Times New Roman"/>
                <a:cs typeface="Times New Roman"/>
              </a:rPr>
              <a:t>technicolour</a:t>
            </a:r>
            <a:r>
              <a:rPr lang="en-US" sz="2800" b="0" dirty="0">
                <a:solidFill>
                  <a:srgbClr val="FFFF00"/>
                </a:solidFill>
                <a:latin typeface="Times New Roman"/>
                <a:cs typeface="Times New Roman"/>
              </a:rPr>
              <a:t> force?</a:t>
            </a:r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sz="2800" b="0" dirty="0">
                <a:solidFill>
                  <a:srgbClr val="FFFF00"/>
                </a:solidFill>
                <a:latin typeface="Times New Roman"/>
                <a:cs typeface="Times New Roman"/>
              </a:rPr>
              <a:t>Heavy scalar resonance?</a:t>
            </a:r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Little </a:t>
            </a:r>
            <a:r>
              <a:rPr lang="en-US" sz="2800" b="0" dirty="0">
                <a:solidFill>
                  <a:srgbClr val="FFFF00"/>
                </a:solidFill>
                <a:latin typeface="Times New Roman"/>
                <a:cs typeface="Times New Roman"/>
              </a:rPr>
              <a:t>Higgs, </a:t>
            </a: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…</a:t>
            </a:r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sz="2800" b="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e-awakened by X(750)?</a:t>
            </a:r>
            <a:endParaRPr lang="en-US" sz="28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870406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971800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0407" name="Text Box 1031"/>
          <p:cNvSpPr txBox="1">
            <a:spLocks noChangeArrowheads="1"/>
          </p:cNvSpPr>
          <p:nvPr/>
        </p:nvSpPr>
        <p:spPr bwMode="auto">
          <a:xfrm>
            <a:off x="455613" y="5486400"/>
            <a:ext cx="3541204" cy="104028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US" sz="2800" b="0" dirty="0">
                <a:solidFill>
                  <a:srgbClr val="FFFF00"/>
                </a:solidFill>
                <a:latin typeface="Times New Roman"/>
                <a:cs typeface="Times New Roman"/>
              </a:rPr>
              <a:t>Cut-off </a:t>
            </a:r>
            <a:r>
              <a:rPr lang="en-US" sz="2800" b="0" dirty="0" err="1">
                <a:solidFill>
                  <a:srgbClr val="FFFF00"/>
                </a:solidFill>
                <a:latin typeface="Times New Roman"/>
                <a:cs typeface="Times New Roman"/>
              </a:rPr>
              <a:t>Λ</a:t>
            </a:r>
            <a:r>
              <a:rPr lang="en-US" sz="2800" b="0" dirty="0">
                <a:solidFill>
                  <a:srgbClr val="FFFF00"/>
                </a:solidFill>
                <a:latin typeface="Times New Roman"/>
                <a:cs typeface="Times New Roman"/>
              </a:rPr>
              <a:t> ~ 1 </a:t>
            </a:r>
            <a:r>
              <a:rPr lang="en-US" sz="2800" b="0" dirty="0" err="1">
                <a:solidFill>
                  <a:srgbClr val="FFFF00"/>
                </a:solidFill>
                <a:latin typeface="Times New Roman"/>
                <a:cs typeface="Times New Roman"/>
              </a:rPr>
              <a:t>TeV</a:t>
            </a:r>
            <a:r>
              <a:rPr lang="en-US" sz="2800" b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with</a:t>
            </a:r>
            <a:endParaRPr lang="en-US" sz="2800" b="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>
              <a:buNone/>
              <a:defRPr/>
            </a:pPr>
            <a:r>
              <a:rPr lang="en-US" sz="2800" b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Supersymmetry</a:t>
            </a:r>
            <a:r>
              <a:rPr lang="en-US" sz="2800" b="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870408" name="Text Box 1032"/>
          <p:cNvSpPr txBox="1">
            <a:spLocks noChangeArrowheads="1"/>
          </p:cNvSpPr>
          <p:nvPr/>
        </p:nvSpPr>
        <p:spPr bwMode="auto">
          <a:xfrm>
            <a:off x="2743200" y="3216275"/>
            <a:ext cx="1633781" cy="9048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sz="2400" b="0" dirty="0">
                <a:solidFill>
                  <a:srgbClr val="FFFF00"/>
                </a:solidFill>
                <a:latin typeface="Times New Roman"/>
                <a:cs typeface="Times New Roman"/>
              </a:rPr>
              <a:t>Cutoff </a:t>
            </a:r>
          </a:p>
          <a:p>
            <a:pPr>
              <a:buNone/>
              <a:defRPr/>
            </a:pPr>
            <a:r>
              <a:rPr lang="en-US" sz="2400" b="0" dirty="0" err="1">
                <a:solidFill>
                  <a:srgbClr val="FFFF00"/>
                </a:solidFill>
                <a:latin typeface="Times New Roman"/>
                <a:cs typeface="Times New Roman"/>
              </a:rPr>
              <a:t>Λ</a:t>
            </a:r>
            <a:r>
              <a:rPr lang="en-US" sz="2400" b="0" dirty="0">
                <a:solidFill>
                  <a:srgbClr val="FFFF00"/>
                </a:solidFill>
                <a:latin typeface="Times New Roman"/>
                <a:cs typeface="Times New Roman"/>
              </a:rPr>
              <a:t> = 10 </a:t>
            </a:r>
            <a:r>
              <a:rPr lang="en-US" sz="2400" b="0" dirty="0" err="1">
                <a:solidFill>
                  <a:srgbClr val="FFFF00"/>
                </a:solidFill>
                <a:latin typeface="Times New Roman"/>
                <a:cs typeface="Times New Roman"/>
              </a:rPr>
              <a:t>TeV</a:t>
            </a:r>
            <a:endParaRPr lang="en-US" sz="24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8831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4" grpId="0" build="p" animBg="1"/>
      <p:bldP spid="870405" grpId="0" animBg="1" autoUpdateAnimBg="0"/>
      <p:bldP spid="870407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46615</TotalTime>
  <Words>1929</Words>
  <Application>Microsoft Macintosh PowerPoint</Application>
  <PresentationFormat>On-screen Show (4:3)</PresentationFormat>
  <Paragraphs>532</Paragraphs>
  <Slides>44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PowerPoint Presentation</vt:lpstr>
      <vt:lpstr>Flavour Physics</vt:lpstr>
      <vt:lpstr>Flavour Anomalies</vt:lpstr>
      <vt:lpstr>Bs,d μ+μ- Decays</vt:lpstr>
      <vt:lpstr>Higgs Mass Measurements</vt:lpstr>
      <vt:lpstr>It Walks and Quacks like a Higgs</vt:lpstr>
      <vt:lpstr>Flavour-Changing Couplings?</vt:lpstr>
      <vt:lpstr>Flavour-Changing Higgs Couplings?</vt:lpstr>
      <vt:lpstr>Elementary Higgs or Composite?</vt:lpstr>
      <vt:lpstr>Phenomenological Framework</vt:lpstr>
      <vt:lpstr>Global Analysis of Higgs-like Models</vt:lpstr>
      <vt:lpstr>Why is there Nothing rather than Something?</vt:lpstr>
      <vt:lpstr>Global Fits including LHC TGCs</vt:lpstr>
      <vt:lpstr>PowerPoint Presentation</vt:lpstr>
      <vt:lpstr>What lies beyond the Standard Model?</vt:lpstr>
      <vt:lpstr>Theoretical Constraints on Higgs Mass</vt:lpstr>
      <vt:lpstr>Hard QCD: the Top Mass</vt:lpstr>
      <vt:lpstr>Vacuum Instability in the Standard Model </vt:lpstr>
      <vt:lpstr>Instability during Inflation?</vt:lpstr>
      <vt:lpstr>How to Stabilize a Light Higgs Boson?</vt:lpstr>
      <vt:lpstr>PowerPoint Presentation</vt:lpstr>
      <vt:lpstr>Sample Supersymmetric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 are so excited by Run 2</vt:lpstr>
      <vt:lpstr>“Who ordered that”</vt:lpstr>
      <vt:lpstr>Reported on Tuesday, Dec. 15</vt:lpstr>
      <vt:lpstr>Global Analysis of  X Signal</vt:lpstr>
      <vt:lpstr>X Decays?</vt:lpstr>
      <vt:lpstr>Scalar/Pseudoscalar Models for X</vt:lpstr>
      <vt:lpstr>How to Probe Possible Models?</vt:lpstr>
      <vt:lpstr>Cross Sections for Vector-Like Q</vt:lpstr>
      <vt:lpstr>Single Vector-Like Q, L Production</vt:lpstr>
      <vt:lpstr>Alternative Higgs Doublet Scenario</vt:lpstr>
      <vt:lpstr>Lineshape in pp Collisions</vt:lpstr>
      <vt:lpstr>“Plus un fait est extraordinaire, plus il a besoin d’être appuyé de fortes preuves”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Phenomenology Beyond the Standard Model</dc:title>
  <cp:lastModifiedBy>CERN User</cp:lastModifiedBy>
  <cp:revision>558</cp:revision>
  <cp:lastPrinted>2013-05-16T10:20:45Z</cp:lastPrinted>
  <dcterms:modified xsi:type="dcterms:W3CDTF">2016-03-14T08:36:38Z</dcterms:modified>
</cp:coreProperties>
</file>