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8" r:id="rId3"/>
    <p:sldId id="269" r:id="rId4"/>
    <p:sldId id="270" r:id="rId5"/>
    <p:sldId id="263" r:id="rId6"/>
    <p:sldId id="265" r:id="rId7"/>
    <p:sldId id="264" r:id="rId8"/>
    <p:sldId id="266" r:id="rId9"/>
    <p:sldId id="267" r:id="rId10"/>
    <p:sldId id="271" r:id="rId11"/>
    <p:sldId id="272" r:id="rId12"/>
    <p:sldId id="273" r:id="rId13"/>
    <p:sldId id="274" r:id="rId14"/>
    <p:sldId id="275" r:id="rId15"/>
    <p:sldId id="277" r:id="rId16"/>
    <p:sldId id="257" r:id="rId17"/>
    <p:sldId id="258" r:id="rId18"/>
    <p:sldId id="259" r:id="rId19"/>
    <p:sldId id="278" r:id="rId20"/>
    <p:sldId id="260" r:id="rId21"/>
    <p:sldId id="261" r:id="rId22"/>
    <p:sldId id="262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3A2DB-85D8-6C4F-B192-AA014C96BA24}" type="datetimeFigureOut">
              <a:rPr lang="en-US" smtClean="0"/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BED05-A244-CF40-A7B5-0E649CEFF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76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48FF9-82B9-1645-9CD9-27451999F145}" type="datetimeFigureOut">
              <a:rPr lang="en-US" smtClean="0"/>
              <a:t>12/2/13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35227-457B-E44B-92B2-0A591A433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5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A0A1-A51B-CB45-A708-932E816354D4}" type="datetime1">
              <a:rPr lang="en-US" smtClean="0"/>
              <a:t>12/2/13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BDEA-1DC7-AD46-957D-DA7C62F2895F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2FC8E-2238-3A4D-945A-7A9782DF43C4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2605-EBCD-4042-A313-90ECF290B5DE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6D3E-B18E-3749-8345-6824D969DAEC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915C-3427-E14B-A26E-252B5B3075D1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D590-E17F-A44C-9B24-05B85DEFF1C7}" type="datetime1">
              <a:rPr lang="en-US" smtClean="0"/>
              <a:t>12/2/13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E5AE-717C-544F-B830-11EE696E9F5D}" type="datetime1">
              <a:rPr lang="en-US" smtClean="0"/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A8A0-41A9-9F4E-B2AF-357389B0124E}" type="datetime1">
              <a:rPr lang="en-US" smtClean="0"/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EC17-A7AF-6847-B891-898F57CB64C3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4332-4C7E-BE46-ACBB-C7EB7675A6C7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RICH2013 </a:t>
            </a:r>
            <a:fld id="{9C8220AC-B1DC-1940-BBCF-6DF2B46CF96B}" type="datetime1">
              <a:rPr lang="en-US" smtClean="0"/>
              <a:t>12/2/13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D. Roberts, University of Maryland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36.jp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494958"/>
          </a:xfrm>
        </p:spPr>
        <p:txBody>
          <a:bodyPr/>
          <a:lstStyle/>
          <a:p>
            <a:r>
              <a:rPr lang="en-US" dirty="0" smtClean="0"/>
              <a:t>The Focusing DIRC Prototype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226" y="3316233"/>
            <a:ext cx="7661974" cy="2855967"/>
          </a:xfrm>
        </p:spPr>
        <p:txBody>
          <a:bodyPr>
            <a:normAutofit/>
          </a:bodyPr>
          <a:lstStyle/>
          <a:p>
            <a:r>
              <a:rPr lang="en-US" dirty="0"/>
              <a:t>N. </a:t>
            </a:r>
            <a:r>
              <a:rPr lang="en-US" dirty="0" err="1" smtClean="0"/>
              <a:t>Arnaud</a:t>
            </a:r>
            <a:r>
              <a:rPr lang="en-US" baseline="30000" dirty="0" err="1" smtClean="0"/>
              <a:t>a</a:t>
            </a:r>
            <a:r>
              <a:rPr lang="en-US" dirty="0" smtClean="0"/>
              <a:t>, M. </a:t>
            </a:r>
            <a:r>
              <a:rPr lang="en-US" dirty="0" err="1" smtClean="0"/>
              <a:t>Borsato</a:t>
            </a:r>
            <a:r>
              <a:rPr lang="en-US" baseline="30000" dirty="0" err="1" smtClean="0"/>
              <a:t>a</a:t>
            </a:r>
            <a:r>
              <a:rPr lang="en-US" dirty="0" smtClean="0"/>
              <a:t>,, B. </a:t>
            </a:r>
            <a:r>
              <a:rPr lang="en-US" dirty="0" err="1" smtClean="0"/>
              <a:t>Dey</a:t>
            </a:r>
            <a:r>
              <a:rPr lang="en-US" baseline="30000" dirty="0" err="1" smtClean="0"/>
              <a:t>b</a:t>
            </a:r>
            <a:r>
              <a:rPr lang="en-US" dirty="0" smtClean="0"/>
              <a:t>, D.W.G.S. </a:t>
            </a:r>
            <a:r>
              <a:rPr lang="en-US" dirty="0" err="1" smtClean="0"/>
              <a:t>Leith</a:t>
            </a:r>
            <a:r>
              <a:rPr lang="en-US" baseline="30000" dirty="0" err="1" smtClean="0"/>
              <a:t>c</a:t>
            </a:r>
            <a:r>
              <a:rPr lang="en-US" dirty="0" smtClean="0"/>
              <a:t>, K. </a:t>
            </a:r>
            <a:r>
              <a:rPr lang="en-US" dirty="0" err="1" smtClean="0"/>
              <a:t>Nishimura</a:t>
            </a:r>
            <a:r>
              <a:rPr lang="en-US" baseline="30000" dirty="0" err="1"/>
              <a:t>e</a:t>
            </a:r>
            <a:r>
              <a:rPr lang="en-US" dirty="0" smtClean="0"/>
              <a:t>, B.N. </a:t>
            </a:r>
            <a:r>
              <a:rPr lang="en-US" dirty="0" err="1" smtClean="0"/>
              <a:t>Ratcliff</a:t>
            </a:r>
            <a:r>
              <a:rPr lang="en-US" baseline="30000" dirty="0" err="1" smtClean="0"/>
              <a:t>c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b="1" dirty="0" smtClean="0"/>
              <a:t>Doug </a:t>
            </a:r>
            <a:r>
              <a:rPr lang="en-US" b="1" dirty="0" err="1" smtClean="0"/>
              <a:t>Roberts</a:t>
            </a:r>
            <a:r>
              <a:rPr lang="en-US" baseline="30000" dirty="0" err="1" smtClean="0"/>
              <a:t>d</a:t>
            </a:r>
            <a:r>
              <a:rPr lang="en-US" dirty="0" smtClean="0"/>
              <a:t>, G. </a:t>
            </a:r>
            <a:r>
              <a:rPr lang="en-US" dirty="0" err="1" smtClean="0"/>
              <a:t>Varner</a:t>
            </a:r>
            <a:r>
              <a:rPr lang="en-US" baseline="30000" dirty="0" err="1" smtClean="0"/>
              <a:t>e</a:t>
            </a:r>
            <a:r>
              <a:rPr lang="en-US" dirty="0" smtClean="0"/>
              <a:t>, J. </a:t>
            </a:r>
            <a:r>
              <a:rPr lang="en-US" dirty="0" err="1" smtClean="0"/>
              <a:t>Va’vra</a:t>
            </a:r>
            <a:r>
              <a:rPr lang="en-US" baseline="30000" dirty="0" err="1" smtClean="0"/>
              <a:t>c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sz="1400" i="1" baseline="30000" dirty="0" err="1" smtClean="0"/>
              <a:t>a</a:t>
            </a:r>
            <a:r>
              <a:rPr lang="en-US" sz="1400" i="1" dirty="0" err="1" smtClean="0"/>
              <a:t>Laboratoire</a:t>
            </a:r>
            <a:r>
              <a:rPr lang="en-US" sz="1400" i="1" dirty="0" smtClean="0"/>
              <a:t> de </a:t>
            </a:r>
            <a:r>
              <a:rPr lang="en-US" sz="1400" i="1" dirty="0" err="1" smtClean="0"/>
              <a:t>l’Accélérateur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Linéaire</a:t>
            </a:r>
            <a:r>
              <a:rPr lang="en-US" sz="1400" i="1" dirty="0" smtClean="0"/>
              <a:t>, IN2P3/CNRS &amp; </a:t>
            </a:r>
            <a:r>
              <a:rPr lang="en-US" sz="1400" i="1" dirty="0" err="1" smtClean="0"/>
              <a:t>Université</a:t>
            </a:r>
            <a:r>
              <a:rPr lang="en-US" sz="1400" i="1" dirty="0" smtClean="0"/>
              <a:t> Paris </a:t>
            </a:r>
            <a:r>
              <a:rPr lang="en-US" sz="1400" i="1" dirty="0" err="1" smtClean="0"/>
              <a:t>Sud</a:t>
            </a:r>
            <a:r>
              <a:rPr lang="en-US" sz="1400" i="1" dirty="0" smtClean="0"/>
              <a:t>, France</a:t>
            </a:r>
            <a:br>
              <a:rPr lang="en-US" sz="1400" i="1" dirty="0" smtClean="0"/>
            </a:br>
            <a:r>
              <a:rPr lang="en-US" sz="1400" i="1" baseline="30000" dirty="0" err="1" smtClean="0"/>
              <a:t>b</a:t>
            </a:r>
            <a:r>
              <a:rPr lang="en-US" sz="1400" i="1" dirty="0" err="1" smtClean="0"/>
              <a:t>University</a:t>
            </a:r>
            <a:r>
              <a:rPr lang="en-US" sz="1400" i="1" dirty="0" smtClean="0"/>
              <a:t> of California, Riverside, USA</a:t>
            </a:r>
            <a:br>
              <a:rPr lang="en-US" sz="1400" i="1" dirty="0" smtClean="0"/>
            </a:br>
            <a:r>
              <a:rPr lang="en-US" sz="1400" i="1" baseline="30000" dirty="0" err="1" smtClean="0"/>
              <a:t>c</a:t>
            </a:r>
            <a:r>
              <a:rPr lang="en-US" sz="1400" i="1" dirty="0" err="1" smtClean="0"/>
              <a:t>SLAC</a:t>
            </a:r>
            <a:r>
              <a:rPr lang="en-US" sz="1400" i="1" dirty="0" smtClean="0"/>
              <a:t>, Stanford University, USA</a:t>
            </a:r>
            <a:br>
              <a:rPr lang="en-US" sz="1400" i="1" dirty="0" smtClean="0"/>
            </a:br>
            <a:r>
              <a:rPr lang="en-US" sz="1400" i="1" baseline="30000" dirty="0" err="1" smtClean="0"/>
              <a:t>d</a:t>
            </a:r>
            <a:r>
              <a:rPr lang="en-US" sz="1400" i="1" dirty="0" err="1" smtClean="0"/>
              <a:t>University</a:t>
            </a:r>
            <a:r>
              <a:rPr lang="en-US" sz="1400" i="1" dirty="0" smtClean="0"/>
              <a:t> of Maryland, USA</a:t>
            </a:r>
            <a:br>
              <a:rPr lang="en-US" sz="1400" i="1" dirty="0" smtClean="0"/>
            </a:br>
            <a:r>
              <a:rPr lang="en-US" sz="1400" i="1" baseline="30000" dirty="0" err="1" smtClean="0"/>
              <a:t>e</a:t>
            </a:r>
            <a:r>
              <a:rPr lang="en-US" sz="1400" i="1" dirty="0" err="1" smtClean="0"/>
              <a:t>University</a:t>
            </a:r>
            <a:r>
              <a:rPr lang="en-US" sz="1400" i="1" dirty="0" smtClean="0"/>
              <a:t> of Hawaii, USA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691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is to determine the angle that a given photon measured in the FDIRC makes with respect to a </a:t>
            </a:r>
            <a:r>
              <a:rPr lang="en-US" dirty="0" smtClean="0"/>
              <a:t>track</a:t>
            </a:r>
          </a:p>
          <a:p>
            <a:r>
              <a:rPr lang="en-US" dirty="0"/>
              <a:t>If we call the track direction vector </a:t>
            </a:r>
            <a:r>
              <a:rPr lang="en-US" b="1" dirty="0"/>
              <a:t>p</a:t>
            </a:r>
            <a:r>
              <a:rPr lang="en-US" dirty="0"/>
              <a:t> and </a:t>
            </a:r>
            <a:r>
              <a:rPr lang="en-US" dirty="0" smtClean="0"/>
              <a:t>the </a:t>
            </a:r>
            <a:r>
              <a:rPr lang="en-US" dirty="0"/>
              <a:t>photon direction at the point of creation </a:t>
            </a:r>
            <a:r>
              <a:rPr lang="en-US" b="1" dirty="0"/>
              <a:t>k</a:t>
            </a:r>
            <a:r>
              <a:rPr lang="en-US" dirty="0"/>
              <a:t>, then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Tracking system measures </a:t>
            </a:r>
            <a:r>
              <a:rPr lang="en-US" b="1" dirty="0" smtClean="0"/>
              <a:t>p</a:t>
            </a:r>
            <a:r>
              <a:rPr lang="en-US" dirty="0" smtClean="0"/>
              <a:t>, FDIRC measures </a:t>
            </a:r>
            <a:r>
              <a:rPr lang="en-US" b="1" dirty="0" smtClean="0"/>
              <a:t>k</a:t>
            </a:r>
            <a:r>
              <a:rPr lang="en-US" dirty="0" smtClean="0"/>
              <a:t>. </a:t>
            </a:r>
          </a:p>
          <a:p>
            <a:r>
              <a:rPr lang="en-US" dirty="0"/>
              <a:t>FDIRC needs to translate a hit in a PMT pixel into a </a:t>
            </a:r>
            <a:r>
              <a:rPr lang="en-US" i="1" dirty="0"/>
              <a:t>k</a:t>
            </a:r>
            <a:r>
              <a:rPr lang="en-US" dirty="0"/>
              <a:t>-vector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302446"/>
              </p:ext>
            </p:extLst>
          </p:nvPr>
        </p:nvGraphicFramePr>
        <p:xfrm>
          <a:off x="1653460" y="3682246"/>
          <a:ext cx="5654626" cy="70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2044700" imgH="254000" progId="Equation.DSMT4">
                  <p:embed/>
                </p:oleObj>
              </mc:Choice>
              <mc:Fallback>
                <p:oleObj name="Equation" r:id="rId3" imgW="20447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3460" y="3682246"/>
                        <a:ext cx="5654626" cy="70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42EF-0F9D-A445-9CBF-19CF47F5FF71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0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Bar Ambiguities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 the photon propagates through the bar its direction changes </a:t>
            </a:r>
            <a:r>
              <a:rPr lang="en-US" dirty="0" err="1"/>
              <a:t>w.r.t</a:t>
            </a:r>
            <a:r>
              <a:rPr lang="en-US" dirty="0"/>
              <a:t>. its original direction:</a:t>
            </a:r>
          </a:p>
          <a:p>
            <a:pPr lvl="1"/>
            <a:r>
              <a:rPr lang="en-US" dirty="0"/>
              <a:t>Each bounce in the horizontal direction changes the sign of </a:t>
            </a:r>
            <a:r>
              <a:rPr lang="en-US" i="1" dirty="0" err="1"/>
              <a:t>k</a:t>
            </a:r>
            <a:r>
              <a:rPr lang="en-US" i="1" baseline="-25000" dirty="0" err="1"/>
              <a:t>x</a:t>
            </a:r>
            <a:endParaRPr lang="en-US" dirty="0"/>
          </a:p>
          <a:p>
            <a:pPr lvl="1"/>
            <a:r>
              <a:rPr lang="en-US" dirty="0"/>
              <a:t>Similar for vertical bounces and </a:t>
            </a:r>
            <a:r>
              <a:rPr lang="en-US" i="1" dirty="0" err="1"/>
              <a:t>k</a:t>
            </a:r>
            <a:r>
              <a:rPr lang="en-US" i="1" baseline="-25000" dirty="0" err="1"/>
              <a:t>y</a:t>
            </a:r>
            <a:endParaRPr lang="en-US" dirty="0"/>
          </a:p>
          <a:p>
            <a:pPr lvl="1"/>
            <a:r>
              <a:rPr lang="en-US" dirty="0"/>
              <a:t>And </a:t>
            </a:r>
            <a:r>
              <a:rPr lang="en-US" dirty="0" smtClean="0"/>
              <a:t>backward-</a:t>
            </a:r>
            <a:r>
              <a:rPr lang="en-US" dirty="0"/>
              <a:t>going photons that hit the end mirror change sign of </a:t>
            </a:r>
            <a:r>
              <a:rPr lang="en-US" i="1" dirty="0" err="1"/>
              <a:t>k</a:t>
            </a:r>
            <a:r>
              <a:rPr lang="en-US" i="1" baseline="-25000" dirty="0" err="1"/>
              <a:t>z</a:t>
            </a:r>
            <a:endParaRPr lang="en-US" dirty="0"/>
          </a:p>
          <a:p>
            <a:r>
              <a:rPr lang="en-US" dirty="0" smtClean="0"/>
              <a:t>This creates a potential 8-fold ambiguity between the photon’s generated direction and it’s direction as it leaves a quartz bar</a:t>
            </a:r>
            <a:endParaRPr lang="en-US" dirty="0"/>
          </a:p>
          <a:p>
            <a:r>
              <a:rPr lang="en-US" dirty="0"/>
              <a:t>We make no attempt to actually calculate the number of bounces so we treat </a:t>
            </a:r>
            <a:r>
              <a:rPr lang="en-US" dirty="0" smtClean="0"/>
              <a:t>these ambiguities as possible solutions</a:t>
            </a:r>
            <a:endParaRPr lang="en-US" dirty="0"/>
          </a:p>
          <a:p>
            <a:r>
              <a:rPr lang="en-US" dirty="0"/>
              <a:t>In reality, timing will resolve the </a:t>
            </a:r>
            <a:r>
              <a:rPr lang="en-US" i="1" dirty="0"/>
              <a:t>z</a:t>
            </a:r>
            <a:r>
              <a:rPr lang="en-US" dirty="0"/>
              <a:t>-ambiguity and some of the ambiguities will give rise to non-physical values of the </a:t>
            </a:r>
            <a:r>
              <a:rPr lang="en-US" dirty="0" smtClean="0"/>
              <a:t>Cherenkov </a:t>
            </a:r>
            <a:r>
              <a:rPr lang="en-US" dirty="0"/>
              <a:t>angle.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501" y="50400"/>
            <a:ext cx="3537860" cy="163605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3B0F-B090-5348-BBCE-6F6FD22D1CC2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Ambiguities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a photon leaves a quartz bar, it propagates through wedges and the FBLOCK before being detected by the PMT.</a:t>
            </a:r>
          </a:p>
          <a:p>
            <a:r>
              <a:rPr lang="en-US" dirty="0" smtClean="0"/>
              <a:t>Reflections off the surfaces of the wedges and sides of the FBLOCK can lead to further ambiguities</a:t>
            </a:r>
          </a:p>
          <a:p>
            <a:pPr lvl="1"/>
            <a:r>
              <a:rPr lang="en-US" dirty="0" smtClean="0"/>
              <a:t>There is more than one path, with different </a:t>
            </a:r>
            <a:r>
              <a:rPr lang="en-US" b="1" dirty="0" smtClean="0"/>
              <a:t>k</a:t>
            </a:r>
            <a:r>
              <a:rPr lang="en-US" dirty="0" smtClean="0"/>
              <a:t>, that can bring a photon from a quartz bar to a given pixel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2790" y="4158216"/>
            <a:ext cx="8079193" cy="2331720"/>
            <a:chOff x="607607" y="4072861"/>
            <a:chExt cx="8079193" cy="23317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607" y="4077576"/>
              <a:ext cx="2292377" cy="232700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4997" y="4077576"/>
              <a:ext cx="2292377" cy="23270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2387" y="4072861"/>
              <a:ext cx="2297022" cy="23317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4423" y="4077576"/>
              <a:ext cx="2292377" cy="2327005"/>
            </a:xfrm>
            <a:prstGeom prst="rect">
              <a:avLst/>
            </a:prstGeom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91EBC-3452-0247-ADE2-677F75AAEBCA}" type="datetime1">
              <a:rPr lang="en-US" smtClean="0"/>
              <a:t>12/2/13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3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Dictionary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53669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Possible </a:t>
            </a:r>
            <a:r>
              <a:rPr lang="en-US" b="1" dirty="0" smtClean="0"/>
              <a:t>k</a:t>
            </a:r>
            <a:r>
              <a:rPr lang="en-US" dirty="0" smtClean="0"/>
              <a:t> solutions from a given pixel are determined via a dictionary compiled from single photon simulations</a:t>
            </a:r>
          </a:p>
          <a:p>
            <a:r>
              <a:rPr lang="en-US" dirty="0" smtClean="0"/>
              <a:t>Fixed wavelength, generated </a:t>
            </a:r>
            <a:r>
              <a:rPr lang="en-US" dirty="0" err="1" smtClean="0"/>
              <a:t>isotropically</a:t>
            </a:r>
            <a:endParaRPr lang="en-US" dirty="0" smtClean="0"/>
          </a:p>
          <a:p>
            <a:r>
              <a:rPr lang="en-US" dirty="0" smtClean="0"/>
              <a:t>For each pixel/bar combination, store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y</a:t>
            </a:r>
            <a:r>
              <a:rPr lang="en-US" dirty="0" smtClean="0"/>
              <a:t> and t for photons</a:t>
            </a:r>
          </a:p>
          <a:p>
            <a:r>
              <a:rPr lang="en-US" dirty="0" smtClean="0"/>
              <a:t>Multivalued due to multiple paths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869" y="4031894"/>
            <a:ext cx="3661790" cy="243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869" y="2174745"/>
            <a:ext cx="3657600" cy="242731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8D456-601A-D84C-AC65-8466BC265C6A}" type="datetime1">
              <a:rPr lang="en-US" smtClean="0"/>
              <a:t>12/2/13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variable used to reject background and resolve ambiguities is measured Time of Propagation – expected Time of Propagation: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dTOP</a:t>
            </a:r>
            <a:r>
              <a:rPr lang="en-US" dirty="0" smtClean="0"/>
              <a:t> can also be used to correct for chromatic dispersion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710945"/>
              </p:ext>
            </p:extLst>
          </p:nvPr>
        </p:nvGraphicFramePr>
        <p:xfrm>
          <a:off x="1929081" y="2978717"/>
          <a:ext cx="5283557" cy="62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1917700" imgH="228600" progId="Equation.DSMT4">
                  <p:embed/>
                </p:oleObj>
              </mc:Choice>
              <mc:Fallback>
                <p:oleObj name="Equation" r:id="rId3" imgW="1917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9081" y="2978717"/>
                        <a:ext cx="5283557" cy="62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FBF9-B271-234D-A275-2B46989DFE4F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9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2605-EBCD-4042-A313-90ECF290B5DE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Pixel-by-pixel time calibration done by injecting laser pulses after every cosmic trigger.</a:t>
            </a:r>
          </a:p>
          <a:p>
            <a:r>
              <a:rPr lang="en-US" dirty="0" smtClean="0"/>
              <a:t>Monte Carlo simulation used to decouple geometric effects from electronics effects</a:t>
            </a:r>
            <a:endParaRPr lang="en-US" dirty="0"/>
          </a:p>
        </p:txBody>
      </p:sp>
      <p:pic>
        <p:nvPicPr>
          <p:cNvPr id="9" name="Content Placeholder 12" descr="G4OpenGL_0.eps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84" r="5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0080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/>
              <a:t>dTOP</a:t>
            </a:r>
            <a:r>
              <a:rPr lang="en-US" sz="4800" dirty="0" smtClean="0"/>
              <a:t>: Data vs. Monte Carlo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Monte Carlo</a:t>
            </a:r>
            <a:endParaRPr lang="en-US" dirty="0"/>
          </a:p>
        </p:txBody>
      </p:sp>
      <p:pic>
        <p:nvPicPr>
          <p:cNvPr id="8" name="Content Placeholder 7" descr="Data_dTOP-forward_no_stat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80" b="-220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Content Placeholder 8" descr="MC_dTOP-forward_no_stat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89" b="-203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0262" y="5564549"/>
            <a:ext cx="698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Monte Carlo </a:t>
            </a:r>
            <a:r>
              <a:rPr lang="en-US" dirty="0" err="1" smtClean="0"/>
              <a:t>dTOP</a:t>
            </a:r>
            <a:r>
              <a:rPr lang="en-US" dirty="0" smtClean="0"/>
              <a:t> distribution is closer to data after adding a time resolution smearing of ~600ps</a:t>
            </a:r>
            <a:r>
              <a:rPr lang="en-US" dirty="0" smtClean="0"/>
              <a:t>. (derived from laser calibration)</a:t>
            </a:r>
            <a:endParaRPr lang="en-US" dirty="0" smtClean="0"/>
          </a:p>
          <a:p>
            <a:r>
              <a:rPr lang="en-US" dirty="0" smtClean="0"/>
              <a:t>Work is in progress to improve timing resolution.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98132" y="2209800"/>
            <a:ext cx="3100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C5252"/>
                </a:solidFill>
              </a:rPr>
              <a:t>Forward Photons</a:t>
            </a:r>
            <a:endParaRPr lang="en-US" sz="2400" dirty="0">
              <a:solidFill>
                <a:srgbClr val="9C525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9140" y="3193786"/>
            <a:ext cx="1410002" cy="37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750 </a:t>
            </a:r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13465" y="3193786"/>
            <a:ext cx="1410002" cy="37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716 </a:t>
            </a:r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97055" y="5194340"/>
            <a:ext cx="59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20719" y="5195217"/>
            <a:ext cx="59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BC34-85E3-CF40-BD10-5C8EAD025D91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MC_dTOP-backward_no_stat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89" b="-203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Content Placeholder 15" descr="Data_dTOP-backward_no_stat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80" b="-2208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/>
              <a:t>dTOP</a:t>
            </a:r>
            <a:r>
              <a:rPr lang="en-US" sz="4800" dirty="0" smtClean="0"/>
              <a:t>: Data vs. Monte Carlo</a:t>
            </a:r>
            <a:endParaRPr lang="en-US" sz="4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Monte Carlo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0262" y="5564549"/>
            <a:ext cx="698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Monte Carlo </a:t>
            </a:r>
            <a:r>
              <a:rPr lang="en-US" dirty="0" err="1" smtClean="0"/>
              <a:t>dTOP</a:t>
            </a:r>
            <a:r>
              <a:rPr lang="en-US" dirty="0" smtClean="0"/>
              <a:t> distribution is closer to data after adding a time resolution smearing of ~600ps</a:t>
            </a:r>
            <a:r>
              <a:rPr lang="en-US" dirty="0" smtClean="0"/>
              <a:t>. (derived from laser calibration)</a:t>
            </a:r>
            <a:endParaRPr lang="en-US" dirty="0" smtClean="0"/>
          </a:p>
          <a:p>
            <a:r>
              <a:rPr lang="en-US" dirty="0" smtClean="0"/>
              <a:t>Work is in progress to improve timing resolution.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98132" y="2209800"/>
            <a:ext cx="3100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Backward Photons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9140" y="3193786"/>
            <a:ext cx="1410002" cy="37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1.13 </a:t>
            </a:r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13465" y="3193786"/>
            <a:ext cx="1410002" cy="37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1.2 </a:t>
            </a:r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97055" y="5194340"/>
            <a:ext cx="59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20719" y="5195217"/>
            <a:ext cx="59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82B9-5C18-C144-973E-8964ECF8B330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62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Cherenkov Angle Resolution</a:t>
            </a:r>
            <a:endParaRPr lang="en-US" sz="4800" dirty="0"/>
          </a:p>
        </p:txBody>
      </p:sp>
      <p:pic>
        <p:nvPicPr>
          <p:cNvPr id="10" name="Picture 9" descr="Data_Cher_angle_all_photons_no_chrom_corr_no_st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54" y="1665570"/>
            <a:ext cx="6171046" cy="40791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2493181" y="3193786"/>
            <a:ext cx="162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10.4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90749" y="1983469"/>
            <a:ext cx="1727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C5252"/>
                </a:solidFill>
                <a:latin typeface="Times"/>
                <a:cs typeface="Times"/>
              </a:rPr>
              <a:t>All angles</a:t>
            </a:r>
          </a:p>
          <a:p>
            <a:r>
              <a:rPr lang="en-US" sz="1400" dirty="0">
                <a:solidFill>
                  <a:srgbClr val="9C5252"/>
                </a:solidFill>
                <a:latin typeface="Symbol" charset="2"/>
                <a:cs typeface="Symbol" charset="2"/>
              </a:rPr>
              <a:t>|</a:t>
            </a:r>
            <a:r>
              <a:rPr lang="en-US" sz="1400" dirty="0">
                <a:solidFill>
                  <a:srgbClr val="9C5252"/>
                </a:solidFill>
                <a:latin typeface="Times"/>
                <a:cs typeface="Times"/>
              </a:rPr>
              <a:t>dTOP</a:t>
            </a:r>
            <a:r>
              <a:rPr lang="en-US" sz="1400" baseline="-25000" dirty="0">
                <a:solidFill>
                  <a:srgbClr val="9C5252"/>
                </a:solidFill>
                <a:latin typeface="Times"/>
                <a:cs typeface="Times"/>
              </a:rPr>
              <a:t>forw</a:t>
            </a:r>
            <a:r>
              <a:rPr lang="en-US" sz="1400" dirty="0">
                <a:solidFill>
                  <a:srgbClr val="9C5252"/>
                </a:solidFill>
                <a:latin typeface="Symbol" charset="2"/>
                <a:cs typeface="Symbol" charset="2"/>
              </a:rPr>
              <a:t>|</a:t>
            </a:r>
            <a:r>
              <a:rPr lang="en-US" sz="1400" dirty="0">
                <a:solidFill>
                  <a:srgbClr val="9C5252"/>
                </a:solidFill>
                <a:latin typeface="Times"/>
                <a:cs typeface="Times"/>
              </a:rPr>
              <a:t> &lt; 2ns</a:t>
            </a:r>
          </a:p>
          <a:p>
            <a:r>
              <a:rPr lang="en-US" sz="1400" dirty="0">
                <a:solidFill>
                  <a:srgbClr val="9C5252"/>
                </a:solidFill>
                <a:latin typeface="Symbol" charset="2"/>
                <a:cs typeface="Symbol" charset="2"/>
              </a:rPr>
              <a:t>|</a:t>
            </a:r>
            <a:r>
              <a:rPr lang="en-US" sz="1400" dirty="0">
                <a:solidFill>
                  <a:srgbClr val="9C5252"/>
                </a:solidFill>
                <a:latin typeface="Times"/>
                <a:cs typeface="Times"/>
              </a:rPr>
              <a:t>dTOP</a:t>
            </a:r>
            <a:r>
              <a:rPr lang="en-US" sz="1400" baseline="-25000" dirty="0">
                <a:solidFill>
                  <a:srgbClr val="9C5252"/>
                </a:solidFill>
                <a:latin typeface="Times"/>
                <a:cs typeface="Times"/>
              </a:rPr>
              <a:t>backw</a:t>
            </a:r>
            <a:r>
              <a:rPr lang="en-US" sz="1400" dirty="0">
                <a:solidFill>
                  <a:srgbClr val="9C5252"/>
                </a:solidFill>
                <a:latin typeface="Symbol" charset="2"/>
                <a:cs typeface="Symbol" charset="2"/>
              </a:rPr>
              <a:t>|</a:t>
            </a:r>
            <a:r>
              <a:rPr lang="en-US" sz="1400" dirty="0">
                <a:solidFill>
                  <a:srgbClr val="9C5252"/>
                </a:solidFill>
                <a:latin typeface="Times"/>
                <a:cs typeface="Times"/>
              </a:rPr>
              <a:t> &lt; 2.5ns</a:t>
            </a:r>
          </a:p>
        </p:txBody>
      </p:sp>
      <p:sp>
        <p:nvSpPr>
          <p:cNvPr id="14" name="Rectangle 1027"/>
          <p:cNvSpPr txBox="1">
            <a:spLocks noChangeArrowheads="1"/>
          </p:cNvSpPr>
          <p:nvPr/>
        </p:nvSpPr>
        <p:spPr>
          <a:xfrm>
            <a:off x="1064504" y="5791200"/>
            <a:ext cx="7706963" cy="685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Times"/>
                <a:cs typeface="Times"/>
              </a:rPr>
              <a:t>The measured Cherenkov angle resolution (10.4 mrads) is somewhat worse than MC resolution (9.1 mrads) presently.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2597" y="5375404"/>
            <a:ext cx="430106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"/>
                <a:cs typeface="Times"/>
              </a:rPr>
              <a:t>         </a:t>
            </a:r>
            <a:r>
              <a:rPr lang="en-US" sz="1600" b="1" dirty="0">
                <a:latin typeface="Times"/>
                <a:cs typeface="Times"/>
              </a:rPr>
              <a:t>Cherenkov angle   [mrad]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3A0E-7D88-B141-A47E-A266937B2322}" type="datetime1">
              <a:rPr lang="en-US" smtClean="0"/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8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 Dispersion</a:t>
            </a:r>
            <a:endParaRPr lang="en-US" dirty="0"/>
          </a:p>
        </p:txBody>
      </p:sp>
      <p:pic>
        <p:nvPicPr>
          <p:cNvPr id="8" name="Content Placeholder 7" descr="color90.eps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9" r="66984" b="45468"/>
          <a:stretch/>
        </p:blipFill>
        <p:spPr>
          <a:xfrm>
            <a:off x="659165" y="1212271"/>
            <a:ext cx="5094072" cy="4530866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Color of dots correlated with photon wavelength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E5AE-717C-544F-B830-11EE696E9F5D}" type="datetime1">
              <a:rPr lang="en-US" smtClean="0"/>
              <a:t>12/2/13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19</a:t>
            </a:fld>
            <a:endParaRPr lang="en-US"/>
          </a:p>
        </p:txBody>
      </p:sp>
      <p:pic>
        <p:nvPicPr>
          <p:cNvPr id="12" name="Content Placeholder 7" descr="color9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30000" r="76227" b="63023"/>
          <a:stretch/>
        </p:blipFill>
        <p:spPr>
          <a:xfrm>
            <a:off x="3299064" y="1212271"/>
            <a:ext cx="5806189" cy="194217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07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Focusing DIRC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62258" y="1600200"/>
            <a:ext cx="3924542" cy="481538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Based on the </a:t>
            </a:r>
            <a:r>
              <a:rPr lang="en-US" dirty="0" err="1" smtClean="0"/>
              <a:t>BaBar</a:t>
            </a:r>
            <a:r>
              <a:rPr lang="en-US" dirty="0" smtClean="0"/>
              <a:t> DIRC detector</a:t>
            </a:r>
          </a:p>
          <a:p>
            <a:r>
              <a:rPr lang="en-US" dirty="0" smtClean="0"/>
              <a:t>To deal with higher luminosity (~x100), several changes:</a:t>
            </a:r>
          </a:p>
          <a:p>
            <a:pPr lvl="1"/>
            <a:r>
              <a:rPr lang="en-US" dirty="0" smtClean="0"/>
              <a:t>New Optical Camera</a:t>
            </a:r>
          </a:p>
          <a:p>
            <a:pPr lvl="2"/>
            <a:r>
              <a:rPr lang="en-US" dirty="0" smtClean="0"/>
              <a:t>25 times smaller</a:t>
            </a:r>
          </a:p>
          <a:p>
            <a:pPr lvl="2"/>
            <a:r>
              <a:rPr lang="en-US" dirty="0" smtClean="0"/>
              <a:t>Radiation-resistant fused silica</a:t>
            </a:r>
          </a:p>
          <a:p>
            <a:pPr lvl="1"/>
            <a:r>
              <a:rPr lang="en-US" dirty="0" smtClean="0"/>
              <a:t>New PMT readout</a:t>
            </a:r>
          </a:p>
          <a:p>
            <a:pPr lvl="2"/>
            <a:r>
              <a:rPr lang="en-US" dirty="0" smtClean="0"/>
              <a:t>Hamamatsu H8500</a:t>
            </a:r>
          </a:p>
          <a:p>
            <a:pPr lvl="2"/>
            <a:r>
              <a:rPr lang="en-US" dirty="0" smtClean="0"/>
              <a:t>10 times faster than </a:t>
            </a:r>
            <a:r>
              <a:rPr lang="en-US" dirty="0" err="1" smtClean="0"/>
              <a:t>BaBar</a:t>
            </a:r>
            <a:r>
              <a:rPr lang="en-US" dirty="0" smtClean="0"/>
              <a:t> PMTs</a:t>
            </a:r>
          </a:p>
          <a:p>
            <a:pPr lvl="2"/>
            <a:r>
              <a:rPr lang="en-US" dirty="0" smtClean="0"/>
              <a:t>Highly pixelated</a:t>
            </a:r>
          </a:p>
          <a:p>
            <a:pPr lvl="1"/>
            <a:r>
              <a:rPr lang="en-US" dirty="0" smtClean="0"/>
              <a:t>Would have been main PID detector of the </a:t>
            </a:r>
            <a:r>
              <a:rPr lang="en-US" dirty="0" err="1" smtClean="0"/>
              <a:t>SuperB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7" name="Content Placeholder 23" descr="Dirc_princple_edi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" t="-3567" r="-2840" b="-4214"/>
          <a:stretch/>
        </p:blipFill>
        <p:spPr>
          <a:xfrm>
            <a:off x="102716" y="1891517"/>
            <a:ext cx="4659542" cy="32311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62980" y="5273651"/>
            <a:ext cx="336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9C5252"/>
                </a:solidFill>
              </a:rPr>
              <a:t>BaBar</a:t>
            </a:r>
            <a:r>
              <a:rPr lang="en-US" sz="2400" dirty="0" smtClean="0">
                <a:solidFill>
                  <a:srgbClr val="9C5252"/>
                </a:solidFill>
              </a:rPr>
              <a:t> DIRC</a:t>
            </a:r>
            <a:endParaRPr lang="en-US" sz="2400" dirty="0">
              <a:solidFill>
                <a:srgbClr val="9C525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6097" y="5927818"/>
            <a:ext cx="768149" cy="777731"/>
            <a:chOff x="4251018" y="5603045"/>
            <a:chExt cx="1018060" cy="10179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9207" r="203"/>
            <a:stretch/>
          </p:blipFill>
          <p:spPr>
            <a:xfrm>
              <a:off x="4352544" y="5742716"/>
              <a:ext cx="813816" cy="766894"/>
            </a:xfrm>
            <a:prstGeom prst="rect">
              <a:avLst/>
            </a:prstGeom>
          </p:spPr>
        </p:pic>
        <p:sp>
          <p:nvSpPr>
            <p:cNvPr id="10" name="&quot;No&quot; Symbol 9"/>
            <p:cNvSpPr/>
            <p:nvPr/>
          </p:nvSpPr>
          <p:spPr>
            <a:xfrm>
              <a:off x="4251018" y="5603045"/>
              <a:ext cx="1018060" cy="1017991"/>
            </a:xfrm>
            <a:prstGeom prst="noSmoking">
              <a:avLst>
                <a:gd name="adj" fmla="val 706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14B2-AA33-A84C-8FCA-AF183D4CF81B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7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7163"/>
          </a:xfrm>
        </p:spPr>
        <p:txBody>
          <a:bodyPr/>
          <a:lstStyle/>
          <a:p>
            <a:r>
              <a:rPr lang="en-US" sz="4400" dirty="0" err="1" smtClean="0"/>
              <a:t>dTOP</a:t>
            </a:r>
            <a:r>
              <a:rPr lang="en-US" sz="4400" dirty="0" smtClean="0"/>
              <a:t>/</a:t>
            </a:r>
            <a:r>
              <a:rPr lang="en-US" sz="4400" dirty="0" err="1" smtClean="0"/>
              <a:t>L</a:t>
            </a:r>
            <a:r>
              <a:rPr lang="en-US" sz="4400" baseline="-25000" dirty="0" err="1" smtClean="0"/>
              <a:t>path</a:t>
            </a:r>
            <a:r>
              <a:rPr lang="en-US" sz="4400" dirty="0" smtClean="0"/>
              <a:t> vs. </a:t>
            </a:r>
            <a:r>
              <a:rPr lang="en-US" sz="4400" dirty="0" err="1" smtClean="0"/>
              <a:t>Δθ</a:t>
            </a:r>
            <a:r>
              <a:rPr lang="en-US" sz="4400" baseline="-25000" dirty="0" err="1" smtClean="0"/>
              <a:t>C</a:t>
            </a:r>
            <a:r>
              <a:rPr lang="en-US" sz="4400" dirty="0"/>
              <a:t> </a:t>
            </a:r>
            <a:r>
              <a:rPr lang="en-US" sz="4400" dirty="0" smtClean="0"/>
              <a:t>Data vs. MC</a:t>
            </a:r>
            <a:endParaRPr lang="en-US" sz="4400" dirty="0"/>
          </a:p>
        </p:txBody>
      </p:sp>
      <p:pic>
        <p:nvPicPr>
          <p:cNvPr id="4" name="Picture 3" descr="Data_dCher_angle_vs_dTOP:Lpath_forward_no_st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95" y="1021182"/>
            <a:ext cx="3606763" cy="2345267"/>
          </a:xfrm>
          <a:prstGeom prst="rect">
            <a:avLst/>
          </a:prstGeom>
        </p:spPr>
      </p:pic>
      <p:pic>
        <p:nvPicPr>
          <p:cNvPr id="5" name="Picture 4" descr="MC_dCher_angle_vs_dTOP:Lpath_forward_no_st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04250"/>
            <a:ext cx="3633873" cy="2362199"/>
          </a:xfrm>
          <a:prstGeom prst="rect">
            <a:avLst/>
          </a:prstGeom>
        </p:spPr>
      </p:pic>
      <p:pic>
        <p:nvPicPr>
          <p:cNvPr id="6" name="Picture 5" descr="Data_dCher_angle_vs_dTOP:Lpath_backward_no_st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54" y="3520337"/>
            <a:ext cx="3632804" cy="2362200"/>
          </a:xfrm>
          <a:prstGeom prst="rect">
            <a:avLst/>
          </a:prstGeom>
        </p:spPr>
      </p:pic>
      <p:pic>
        <p:nvPicPr>
          <p:cNvPr id="7" name="Picture 6" descr="MC_dCher_angle_vs_dTOP:Lpath_backward_no_st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77" y="3525913"/>
            <a:ext cx="3675896" cy="23895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0954" y="3212560"/>
            <a:ext cx="735071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"/>
                <a:cs typeface="Times"/>
              </a:rPr>
              <a:t>dTOP</a:t>
            </a:r>
            <a:r>
              <a:rPr lang="en-US" sz="1200" b="1" dirty="0">
                <a:latin typeface="Times"/>
                <a:cs typeface="Times"/>
              </a:rPr>
              <a:t>/L</a:t>
            </a:r>
            <a:r>
              <a:rPr lang="en-US" sz="1200" b="1" baseline="-25000" dirty="0">
                <a:latin typeface="Times"/>
                <a:cs typeface="Times"/>
              </a:rPr>
              <a:t>path</a:t>
            </a:r>
            <a:r>
              <a:rPr lang="en-US" sz="1200" b="1" dirty="0">
                <a:latin typeface="Times"/>
                <a:cs typeface="Times"/>
              </a:rPr>
              <a:t> = (</a:t>
            </a:r>
            <a:r>
              <a:rPr lang="en-US" sz="1200" b="1" dirty="0" err="1" smtClean="0">
                <a:latin typeface="Times"/>
                <a:cs typeface="Times"/>
              </a:rPr>
              <a:t>TOP</a:t>
            </a:r>
            <a:r>
              <a:rPr lang="en-US" sz="1200" b="1" baseline="-25000" dirty="0" err="1" smtClean="0">
                <a:latin typeface="Times"/>
                <a:cs typeface="Times"/>
              </a:rPr>
              <a:t>measured</a:t>
            </a:r>
            <a:r>
              <a:rPr lang="en-US" sz="1200" b="1" baseline="-25000" dirty="0" smtClean="0">
                <a:latin typeface="Times"/>
                <a:cs typeface="Times"/>
              </a:rPr>
              <a:t> </a:t>
            </a:r>
            <a:r>
              <a:rPr lang="en-US" sz="1200" b="1" dirty="0" smtClean="0">
                <a:latin typeface="Times"/>
                <a:cs typeface="Times"/>
              </a:rPr>
              <a:t>- </a:t>
            </a:r>
            <a:r>
              <a:rPr lang="en-US" sz="1200" b="1" dirty="0" err="1" smtClean="0">
                <a:latin typeface="Times"/>
                <a:cs typeface="Times"/>
              </a:rPr>
              <a:t>TOP</a:t>
            </a:r>
            <a:r>
              <a:rPr lang="en-US" sz="1200" b="1" baseline="-25000" dirty="0" err="1" smtClean="0">
                <a:latin typeface="Times"/>
                <a:cs typeface="Times"/>
              </a:rPr>
              <a:t>expected</a:t>
            </a:r>
            <a:r>
              <a:rPr lang="en-US" sz="1200" b="1" dirty="0">
                <a:latin typeface="Times"/>
                <a:cs typeface="Times"/>
              </a:rPr>
              <a:t>)/L</a:t>
            </a:r>
            <a:r>
              <a:rPr lang="en-US" sz="1200" b="1" baseline="-25000" dirty="0">
                <a:latin typeface="Times"/>
                <a:cs typeface="Times"/>
              </a:rPr>
              <a:t>path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574583" y="5728649"/>
            <a:ext cx="73170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"/>
                <a:cs typeface="Times"/>
              </a:rPr>
              <a:t>dTOP</a:t>
            </a:r>
            <a:r>
              <a:rPr lang="en-US" sz="1200" b="1" dirty="0">
                <a:latin typeface="Times"/>
                <a:cs typeface="Times"/>
              </a:rPr>
              <a:t>/L</a:t>
            </a:r>
            <a:r>
              <a:rPr lang="en-US" sz="1200" b="1" baseline="-25000" dirty="0">
                <a:latin typeface="Times"/>
                <a:cs typeface="Times"/>
              </a:rPr>
              <a:t>path</a:t>
            </a:r>
            <a:r>
              <a:rPr lang="en-US" sz="1200" b="1" dirty="0">
                <a:latin typeface="Times"/>
                <a:cs typeface="Times"/>
              </a:rPr>
              <a:t> = (</a:t>
            </a:r>
            <a:r>
              <a:rPr lang="en-US" sz="1200" b="1" dirty="0" err="1" smtClean="0">
                <a:latin typeface="Times"/>
                <a:cs typeface="Times"/>
              </a:rPr>
              <a:t>TOP</a:t>
            </a:r>
            <a:r>
              <a:rPr lang="en-US" sz="1200" b="1" baseline="-25000" dirty="0" err="1" smtClean="0">
                <a:latin typeface="Times"/>
                <a:cs typeface="Times"/>
              </a:rPr>
              <a:t>measured</a:t>
            </a:r>
            <a:r>
              <a:rPr lang="en-US" sz="1200" b="1" baseline="-25000" dirty="0" smtClean="0">
                <a:latin typeface="Times"/>
                <a:cs typeface="Times"/>
              </a:rPr>
              <a:t> </a:t>
            </a:r>
            <a:r>
              <a:rPr lang="en-US" sz="1200" b="1" dirty="0" smtClean="0">
                <a:latin typeface="Times"/>
                <a:cs typeface="Times"/>
              </a:rPr>
              <a:t>- </a:t>
            </a:r>
            <a:r>
              <a:rPr lang="en-US" sz="1200" b="1" dirty="0" err="1" smtClean="0">
                <a:latin typeface="Times"/>
                <a:cs typeface="Times"/>
              </a:rPr>
              <a:t>TOP</a:t>
            </a:r>
            <a:r>
              <a:rPr lang="en-US" sz="1200" b="1" baseline="-25000" dirty="0" err="1" smtClean="0">
                <a:latin typeface="Times"/>
                <a:cs typeface="Times"/>
              </a:rPr>
              <a:t>expected</a:t>
            </a:r>
            <a:r>
              <a:rPr lang="en-US" sz="1200" b="1" dirty="0">
                <a:latin typeface="Times"/>
                <a:cs typeface="Times"/>
              </a:rPr>
              <a:t>)/L</a:t>
            </a:r>
            <a:r>
              <a:rPr lang="en-US" sz="1200" b="1" baseline="-25000" dirty="0">
                <a:latin typeface="Times"/>
                <a:cs typeface="Times"/>
              </a:rPr>
              <a:t>path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744005" y="1781650"/>
            <a:ext cx="129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"/>
                <a:cs typeface="Times"/>
              </a:rPr>
              <a:t>Δθ</a:t>
            </a:r>
            <a:r>
              <a:rPr lang="en-US" b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b="1" baseline="-250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[mrads]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44005" y="4371413"/>
            <a:ext cx="129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imes"/>
                <a:cs typeface="Times"/>
              </a:rPr>
              <a:t>Δθ</a:t>
            </a:r>
            <a:r>
              <a:rPr lang="en-US" b="1" baseline="-25000" dirty="0" err="1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b="1" baseline="-250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[mrads]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559916" y="6009165"/>
            <a:ext cx="8407400" cy="4487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dirty="0">
                <a:solidFill>
                  <a:schemeClr val="accent2"/>
                </a:solidFill>
                <a:latin typeface="Times"/>
                <a:cs typeface="Times"/>
              </a:rPr>
              <a:t>Use this correlation from datato correct </a:t>
            </a:r>
            <a:r>
              <a:rPr lang="en-US" sz="1600" b="1" dirty="0" err="1" smtClean="0">
                <a:solidFill>
                  <a:schemeClr val="accent2"/>
                </a:solidFill>
                <a:latin typeface="Times"/>
                <a:cs typeface="Times"/>
              </a:rPr>
              <a:t>θ</a:t>
            </a:r>
            <a:r>
              <a:rPr lang="en-US" sz="1600" b="1" baseline="-25000" dirty="0" err="1" smtClean="0">
                <a:solidFill>
                  <a:schemeClr val="accent2"/>
                </a:solidFill>
                <a:latin typeface="Times"/>
                <a:cs typeface="Times"/>
              </a:rPr>
              <a:t>c</a:t>
            </a:r>
            <a:r>
              <a:rPr lang="en-US" sz="1600" b="1" dirty="0" smtClean="0">
                <a:solidFill>
                  <a:schemeClr val="accent2"/>
                </a:solidFill>
                <a:latin typeface="Times"/>
                <a:cs typeface="Times"/>
              </a:rPr>
              <a:t> </a:t>
            </a:r>
            <a:r>
              <a:rPr lang="en-US" sz="1600" b="1" dirty="0">
                <a:solidFill>
                  <a:schemeClr val="accent2"/>
                </a:solidFill>
                <a:latin typeface="Times"/>
                <a:cs typeface="Times"/>
              </a:rPr>
              <a:t>by time. In forward direction it is less effective.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039" y="1120627"/>
            <a:ext cx="124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5252"/>
                </a:solidFill>
              </a:rPr>
              <a:t>Forward Photons</a:t>
            </a:r>
            <a:endParaRPr lang="en-US" dirty="0">
              <a:solidFill>
                <a:srgbClr val="9C525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039" y="3587001"/>
            <a:ext cx="124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C5252"/>
                </a:solidFill>
              </a:rPr>
              <a:t>Backward Photons</a:t>
            </a:r>
            <a:endParaRPr lang="en-US" dirty="0">
              <a:solidFill>
                <a:srgbClr val="9C525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64888-5497-EB4F-AFA2-4483BD2888C1}" type="datetime1">
              <a:rPr lang="en-US" smtClean="0"/>
              <a:t>12/2/13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2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Cherenkov Angle Resolution: Chromatic Correction</a:t>
            </a:r>
            <a:endParaRPr lang="en-US" sz="4400" dirty="0"/>
          </a:p>
        </p:txBody>
      </p:sp>
      <p:sp>
        <p:nvSpPr>
          <p:cNvPr id="14" name="Rectangle 1027"/>
          <p:cNvSpPr txBox="1">
            <a:spLocks noChangeArrowheads="1"/>
          </p:cNvSpPr>
          <p:nvPr/>
        </p:nvSpPr>
        <p:spPr>
          <a:xfrm>
            <a:off x="702954" y="6014721"/>
            <a:ext cx="7917587" cy="4271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dirty="0">
                <a:solidFill>
                  <a:srgbClr val="9C5252"/>
                </a:solidFill>
                <a:latin typeface="Times"/>
                <a:cs typeface="Times"/>
              </a:rPr>
              <a:t>We gain about ~0.8 mrads. MC resolution is slightly better. It gains ~ 1 mrads.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86999" y="1579881"/>
            <a:ext cx="6874682" cy="4434840"/>
            <a:chOff x="1486998" y="1579880"/>
            <a:chExt cx="7380567" cy="4848949"/>
          </a:xfrm>
        </p:grpSpPr>
        <p:pic>
          <p:nvPicPr>
            <p:cNvPr id="12" name="Picture 11" descr="MC_Cher_angle_backward_photons_chrom_corr_in_no_sta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65" y="3996576"/>
              <a:ext cx="3581400" cy="2393786"/>
            </a:xfrm>
            <a:prstGeom prst="rect">
              <a:avLst/>
            </a:prstGeom>
          </p:spPr>
        </p:pic>
        <p:pic>
          <p:nvPicPr>
            <p:cNvPr id="3" name="Picture 2" descr="Data_Cher_angle_backward_photons_no_chrom_corr_no_sta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998" y="1579880"/>
              <a:ext cx="3581401" cy="2415111"/>
            </a:xfrm>
            <a:prstGeom prst="rect">
              <a:avLst/>
            </a:prstGeom>
          </p:spPr>
        </p:pic>
        <p:pic>
          <p:nvPicPr>
            <p:cNvPr id="4" name="Picture 3" descr="MC_Cher_angle_backward_photons_no_chrom_corr_no_sta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64" y="1579880"/>
              <a:ext cx="3581400" cy="2412265"/>
            </a:xfrm>
            <a:prstGeom prst="rect">
              <a:avLst/>
            </a:prstGeom>
          </p:spPr>
        </p:pic>
        <p:pic>
          <p:nvPicPr>
            <p:cNvPr id="5" name="Picture 4" descr="Data_Cher_angle_backward_photons_chrom_corr_in_no_sta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998" y="3959437"/>
              <a:ext cx="3581401" cy="24151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47501" y="3778933"/>
              <a:ext cx="2514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"/>
                  <a:cs typeface="Times"/>
                </a:rPr>
                <a:t>Cherenkov </a:t>
              </a:r>
              <a:r>
                <a:rPr lang="en-US" sz="1200" b="1" dirty="0">
                  <a:latin typeface="Times"/>
                  <a:cs typeface="Times"/>
                </a:rPr>
                <a:t>angle   [mrad]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7501" y="6151830"/>
              <a:ext cx="2514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"/>
                  <a:cs typeface="Times"/>
                </a:rPr>
                <a:t>Cherenkov </a:t>
              </a:r>
              <a:r>
                <a:rPr lang="en-US" sz="1200" b="1" dirty="0">
                  <a:latin typeface="Times"/>
                  <a:cs typeface="Times"/>
                </a:rPr>
                <a:t>angle   [mrad]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04120" y="3778933"/>
              <a:ext cx="2514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"/>
                  <a:cs typeface="Times"/>
                </a:rPr>
                <a:t>Cherenkov </a:t>
              </a:r>
              <a:r>
                <a:rPr lang="en-US" sz="1200" b="1" dirty="0">
                  <a:latin typeface="Times"/>
                  <a:cs typeface="Times"/>
                </a:rPr>
                <a:t>angle   [mrad]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4120" y="6119119"/>
              <a:ext cx="251460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Times"/>
                  <a:cs typeface="Times"/>
                </a:rPr>
                <a:t>Cherenkov </a:t>
              </a:r>
              <a:r>
                <a:rPr lang="en-US" sz="1200" b="1" dirty="0">
                  <a:latin typeface="Times"/>
                  <a:cs typeface="Times"/>
                </a:rPr>
                <a:t>angle   [mrad]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78835" y="1651995"/>
              <a:ext cx="1365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"/>
                  <a:cs typeface="Times"/>
                </a:rPr>
                <a:t>Data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Times"/>
                  <a:cs typeface="Times"/>
                </a:rPr>
                <a:t>All angles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Times"/>
                  <a:cs typeface="Times"/>
                </a:rPr>
                <a:t>No chromatic correction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96675" y="1651522"/>
              <a:ext cx="1365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"/>
                  <a:cs typeface="Times"/>
                </a:rPr>
                <a:t>MC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Times"/>
                  <a:cs typeface="Times"/>
                </a:rPr>
                <a:t>All angles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Times"/>
                  <a:cs typeface="Times"/>
                </a:rPr>
                <a:t>No chromatic correction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96675" y="4045551"/>
              <a:ext cx="1396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"/>
                  <a:cs typeface="Times"/>
                </a:rPr>
                <a:t>MC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Times"/>
                  <a:cs typeface="Times"/>
                </a:rPr>
                <a:t>All angles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With Chromatic </a:t>
              </a:r>
              <a:r>
                <a:rPr lang="en-US" sz="1200" b="1" dirty="0">
                  <a:solidFill>
                    <a:srgbClr val="FF0000"/>
                  </a:solidFill>
                  <a:latin typeface="Times"/>
                  <a:cs typeface="Times"/>
                </a:rPr>
                <a:t>C</a:t>
              </a:r>
              <a:r>
                <a:rPr lang="en-US" sz="12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orrection</a:t>
              </a:r>
              <a:endParaRPr lang="en-US" sz="1200" b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47004" y="4036777"/>
              <a:ext cx="1396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"/>
                  <a:cs typeface="Times"/>
                </a:rPr>
                <a:t>Data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Times"/>
                  <a:cs typeface="Times"/>
                </a:rPr>
                <a:t>All angles</a:t>
              </a:r>
            </a:p>
            <a:p>
              <a:r>
                <a:rPr lang="en-US" sz="12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With Chromatic </a:t>
              </a:r>
              <a:r>
                <a:rPr lang="en-US" sz="1200" b="1" dirty="0">
                  <a:solidFill>
                    <a:srgbClr val="FF0000"/>
                  </a:solidFill>
                  <a:latin typeface="Times"/>
                  <a:cs typeface="Times"/>
                </a:rPr>
                <a:t>C</a:t>
              </a:r>
              <a:r>
                <a:rPr lang="en-US" sz="1200" b="1" dirty="0" smtClean="0">
                  <a:solidFill>
                    <a:srgbClr val="FF0000"/>
                  </a:solidFill>
                  <a:latin typeface="Times"/>
                  <a:cs typeface="Times"/>
                </a:rPr>
                <a:t>orrection</a:t>
              </a:r>
              <a:endParaRPr lang="en-US" sz="1200" b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30140" y="1675288"/>
              <a:ext cx="1391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σ</a:t>
              </a:r>
              <a:r>
                <a:rPr lang="en-US" sz="1600" b="1" dirty="0" smtClean="0"/>
                <a:t> ~ 8.9 </a:t>
              </a:r>
              <a:r>
                <a:rPr lang="en-US" sz="1600" b="1" dirty="0" err="1" smtClean="0"/>
                <a:t>mrad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140" y="4066611"/>
              <a:ext cx="1391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σ</a:t>
              </a:r>
              <a:r>
                <a:rPr lang="en-US" sz="1600" b="1" dirty="0" smtClean="0"/>
                <a:t> ~ 7.9 </a:t>
              </a:r>
              <a:r>
                <a:rPr lang="en-US" sz="1600" b="1" dirty="0" err="1" smtClean="0"/>
                <a:t>mrad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26957" y="1675288"/>
              <a:ext cx="1493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σ</a:t>
              </a:r>
              <a:r>
                <a:rPr lang="en-US" sz="1600" b="1" dirty="0" smtClean="0"/>
                <a:t> ~ 10.9 </a:t>
              </a:r>
              <a:r>
                <a:rPr lang="en-US" sz="1600" b="1" dirty="0" err="1" smtClean="0"/>
                <a:t>mrad</a:t>
              </a:r>
              <a:endParaRPr lang="en-US" sz="16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6957" y="4067952"/>
              <a:ext cx="14933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σ</a:t>
              </a:r>
              <a:r>
                <a:rPr lang="en-US" sz="1600" b="1" dirty="0" smtClean="0"/>
                <a:t> ~ 10.0 </a:t>
              </a:r>
              <a:r>
                <a:rPr lang="en-US" sz="1600" b="1" dirty="0" err="1" smtClean="0"/>
                <a:t>mrad</a:t>
              </a:r>
              <a:endParaRPr lang="en-US" sz="1600" b="1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57200" y="2034162"/>
            <a:ext cx="461665" cy="31937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 smtClean="0"/>
              <a:t>Backward Photons Only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5A6A9-BEB1-4943-B573-CC6D10D7D659}" type="datetime1">
              <a:rPr lang="en-US" smtClean="0"/>
              <a:t>12/2/13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6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640"/>
          </a:xfrm>
        </p:spPr>
        <p:txBody>
          <a:bodyPr/>
          <a:lstStyle/>
          <a:p>
            <a:r>
              <a:rPr lang="en-US" dirty="0" smtClean="0"/>
              <a:t>Add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28206"/>
            <a:ext cx="8544399" cy="5472392"/>
          </a:xfrm>
        </p:spPr>
        <p:txBody>
          <a:bodyPr>
            <a:noAutofit/>
          </a:bodyPr>
          <a:lstStyle/>
          <a:p>
            <a:r>
              <a:rPr lang="en-US" sz="1400" dirty="0" smtClean="0"/>
              <a:t>Background level: ~250 MHz / bar box, i.e. ~3x what Belle-II TOP counter expects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One can still reconstruct the Cherenkov angle.  With better </a:t>
            </a:r>
            <a:r>
              <a:rPr lang="en-US" sz="1400" dirty="0" err="1" smtClean="0"/>
              <a:t>dTOP</a:t>
            </a:r>
            <a:r>
              <a:rPr lang="en-US" sz="1400" dirty="0" smtClean="0"/>
              <a:t> resolution we may restore the S/N ratio.</a:t>
            </a:r>
          </a:p>
          <a:p>
            <a:r>
              <a:rPr lang="en-US" sz="1400" dirty="0" smtClean="0"/>
              <a:t>Our goal for timing cut is |</a:t>
            </a:r>
            <a:r>
              <a:rPr lang="en-US" sz="1400" dirty="0" err="1" smtClean="0"/>
              <a:t>dTOP</a:t>
            </a:r>
            <a:r>
              <a:rPr lang="en-US" sz="1400" dirty="0" smtClean="0"/>
              <a:t>| &lt; 1 ns</a:t>
            </a:r>
            <a:endParaRPr lang="en-US" sz="1400" dirty="0"/>
          </a:p>
        </p:txBody>
      </p:sp>
      <p:pic>
        <p:nvPicPr>
          <p:cNvPr id="4" name="Picture 3" descr="Nominal_run_all_TDC_spectra_in_CRT_reg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86" y="1282920"/>
            <a:ext cx="3036114" cy="2268470"/>
          </a:xfrm>
          <a:prstGeom prst="rect">
            <a:avLst/>
          </a:prstGeom>
        </p:spPr>
      </p:pic>
      <p:pic>
        <p:nvPicPr>
          <p:cNvPr id="5" name="Picture 4" descr="DSCN04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21419"/>
            <a:ext cx="1447800" cy="1085850"/>
          </a:xfrm>
          <a:prstGeom prst="rect">
            <a:avLst/>
          </a:prstGeom>
        </p:spPr>
      </p:pic>
      <p:pic>
        <p:nvPicPr>
          <p:cNvPr id="6" name="Picture 5" descr="Data_Cher_angle_all_photons_no_chrom_corr_no_st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86" y="3541986"/>
            <a:ext cx="3143688" cy="2007529"/>
          </a:xfrm>
          <a:prstGeom prst="rect">
            <a:avLst/>
          </a:prstGeom>
        </p:spPr>
      </p:pic>
      <p:pic>
        <p:nvPicPr>
          <p:cNvPr id="7" name="Picture 6" descr="Bckg_Data_TDC_spectrum-after_selection_no_stat_no_fi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47" y="1518922"/>
            <a:ext cx="3012081" cy="2032468"/>
          </a:xfrm>
          <a:prstGeom prst="rect">
            <a:avLst/>
          </a:prstGeom>
        </p:spPr>
      </p:pic>
      <p:pic>
        <p:nvPicPr>
          <p:cNvPr id="8" name="Picture 7" descr="IMG_0001 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05" y="1421419"/>
            <a:ext cx="1422401" cy="1066801"/>
          </a:xfrm>
          <a:prstGeom prst="rect">
            <a:avLst/>
          </a:prstGeom>
        </p:spPr>
      </p:pic>
      <p:pic>
        <p:nvPicPr>
          <p:cNvPr id="9" name="Picture 8" descr="Bckg_Data_Cher_angle_all_photons_no_chrom_before_selection_no_stat_no_fi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551390"/>
            <a:ext cx="3086229" cy="1973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3681938"/>
            <a:ext cx="1396999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/>
                <a:cs typeface="Times"/>
              </a:rPr>
              <a:t>Background run</a:t>
            </a:r>
          </a:p>
          <a:p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All angles</a:t>
            </a:r>
          </a:p>
          <a:p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dTOP</a:t>
            </a:r>
            <a:r>
              <a:rPr lang="en-US" sz="1200" baseline="-25000" dirty="0">
                <a:solidFill>
                  <a:srgbClr val="FF0000"/>
                </a:solidFill>
                <a:latin typeface="Times"/>
                <a:cs typeface="Times"/>
              </a:rPr>
              <a:t>forw</a:t>
            </a:r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 &lt; 2ns</a:t>
            </a:r>
          </a:p>
          <a:p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dTOP</a:t>
            </a:r>
            <a:r>
              <a:rPr lang="en-US" sz="1200" baseline="-25000" dirty="0">
                <a:solidFill>
                  <a:srgbClr val="FF0000"/>
                </a:solidFill>
                <a:latin typeface="Times"/>
                <a:cs typeface="Times"/>
              </a:rPr>
              <a:t>backw</a:t>
            </a:r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 &lt; 2.5ns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6527" y="3681938"/>
            <a:ext cx="1396999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"/>
                <a:cs typeface="Times"/>
              </a:rPr>
              <a:t>Nominal run</a:t>
            </a:r>
          </a:p>
          <a:p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All angles</a:t>
            </a:r>
          </a:p>
          <a:p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dTOP</a:t>
            </a:r>
            <a:r>
              <a:rPr lang="en-US" sz="1200" baseline="-25000" dirty="0">
                <a:solidFill>
                  <a:srgbClr val="FF0000"/>
                </a:solidFill>
                <a:latin typeface="Times"/>
                <a:cs typeface="Times"/>
              </a:rPr>
              <a:t>forw</a:t>
            </a:r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 &lt; 2ns</a:t>
            </a:r>
          </a:p>
          <a:p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dTOP</a:t>
            </a:r>
            <a:r>
              <a:rPr lang="en-US" sz="1200" baseline="-25000" dirty="0">
                <a:solidFill>
                  <a:srgbClr val="FF0000"/>
                </a:solidFill>
                <a:latin typeface="Times"/>
                <a:cs typeface="Times"/>
              </a:rPr>
              <a:t>backw</a:t>
            </a:r>
            <a:r>
              <a:rPr lang="en-US" sz="1200" dirty="0">
                <a:solidFill>
                  <a:srgbClr val="FF0000"/>
                </a:solidFill>
                <a:latin typeface="Symbol" charset="2"/>
                <a:cs typeface="Symbol" charset="2"/>
              </a:rPr>
              <a:t>|</a:t>
            </a:r>
            <a:r>
              <a:rPr lang="en-US" sz="1200" dirty="0">
                <a:solidFill>
                  <a:srgbClr val="FF0000"/>
                </a:solidFill>
                <a:latin typeface="Times"/>
                <a:cs typeface="Times"/>
              </a:rPr>
              <a:t> &lt; 2.5ns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06" y="4889598"/>
            <a:ext cx="162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10.4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46084" y="4814890"/>
            <a:ext cx="162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~ 10.1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00996" y="3401842"/>
            <a:ext cx="181186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imes"/>
                <a:cs typeface="Times"/>
              </a:rPr>
              <a:t>TDC </a:t>
            </a:r>
            <a:r>
              <a:rPr lang="en-US" sz="1100" b="1" dirty="0">
                <a:latin typeface="Times"/>
                <a:cs typeface="Times"/>
              </a:rPr>
              <a:t>[ns]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152535" y="3401842"/>
            <a:ext cx="181186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imes"/>
                <a:cs typeface="Times"/>
              </a:rPr>
              <a:t>TDC </a:t>
            </a:r>
            <a:r>
              <a:rPr lang="en-US" sz="1100" b="1" dirty="0">
                <a:latin typeface="Times"/>
                <a:cs typeface="Times"/>
              </a:rPr>
              <a:t>[ns]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680509" y="5373659"/>
            <a:ext cx="25146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"/>
                <a:cs typeface="Times"/>
              </a:rPr>
              <a:t>Cherenkov </a:t>
            </a:r>
            <a:r>
              <a:rPr lang="en-US" sz="1200" b="1" dirty="0">
                <a:latin typeface="Times"/>
                <a:cs typeface="Times"/>
              </a:rPr>
              <a:t>angle   [mrad]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08079" y="5338898"/>
            <a:ext cx="25146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Times"/>
                <a:cs typeface="Times"/>
              </a:rPr>
              <a:t>Cherenkov </a:t>
            </a:r>
            <a:r>
              <a:rPr lang="en-US" sz="1200" b="1" dirty="0">
                <a:latin typeface="Times"/>
                <a:cs typeface="Times"/>
              </a:rPr>
              <a:t>angle   [mrad]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307286" y="1144420"/>
            <a:ext cx="2926973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C5252"/>
                </a:solidFill>
                <a:latin typeface="Times"/>
                <a:cs typeface="Times"/>
              </a:rPr>
              <a:t>Nominal run - cosmic region of TDC: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7800" y="1144420"/>
            <a:ext cx="3180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C5252"/>
                </a:solidFill>
                <a:latin typeface="Times"/>
                <a:cs typeface="Times"/>
              </a:rPr>
              <a:t>Background run - cosmic region of TDC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B454-6A92-6442-97DE-E701AF926F9D}" type="datetime1">
              <a:rPr lang="en-US" smtClean="0"/>
              <a:t>12/2/13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5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Construction of the Focusing DIRC prototype has been successful</a:t>
            </a:r>
          </a:p>
          <a:p>
            <a:r>
              <a:rPr lang="en-US" dirty="0" smtClean="0"/>
              <a:t>600k cosmic triggers taken in the SLAC Cosmic Ray Telescope</a:t>
            </a:r>
          </a:p>
          <a:p>
            <a:r>
              <a:rPr lang="en-US" dirty="0" smtClean="0"/>
              <a:t>Results show that design is working</a:t>
            </a:r>
          </a:p>
          <a:p>
            <a:r>
              <a:rPr lang="en-US" dirty="0" smtClean="0"/>
              <a:t>Still working on improving timing calibration</a:t>
            </a:r>
          </a:p>
          <a:p>
            <a:r>
              <a:rPr lang="en-US" dirty="0" smtClean="0"/>
              <a:t>Chromatic correction is working</a:t>
            </a:r>
          </a:p>
          <a:p>
            <a:r>
              <a:rPr lang="en-US" dirty="0" smtClean="0"/>
              <a:t>Detector appears to be robust against high </a:t>
            </a:r>
            <a:r>
              <a:rPr lang="en-US" smtClean="0"/>
              <a:t>background levels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45B4-07DC-B649-B33D-DC6211BAA513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00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FDIRC Photon Camera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Cherenkov angle is determined by x-y pixel location</a:t>
            </a:r>
          </a:p>
          <a:p>
            <a:r>
              <a:rPr lang="en-US" dirty="0" smtClean="0"/>
              <a:t>Time is used to:</a:t>
            </a:r>
          </a:p>
          <a:p>
            <a:pPr lvl="1"/>
            <a:r>
              <a:rPr lang="en-US" dirty="0" smtClean="0"/>
              <a:t>Reduce background</a:t>
            </a:r>
          </a:p>
          <a:p>
            <a:pPr lvl="1"/>
            <a:r>
              <a:rPr lang="en-US" dirty="0" smtClean="0"/>
              <a:t>Do chromatic corrections</a:t>
            </a:r>
          </a:p>
          <a:p>
            <a:r>
              <a:rPr lang="en-US" dirty="0" smtClean="0"/>
              <a:t>New wedge glued to existing bar box window</a:t>
            </a:r>
          </a:p>
          <a:p>
            <a:r>
              <a:rPr lang="en-US" dirty="0" smtClean="0"/>
              <a:t>Cylindrical mirror</a:t>
            </a:r>
          </a:p>
          <a:p>
            <a:pPr lvl="1"/>
            <a:r>
              <a:rPr lang="en-US" dirty="0" smtClean="0"/>
              <a:t>Removes bar thickness contribution to resolution in y-direction</a:t>
            </a:r>
          </a:p>
          <a:p>
            <a:r>
              <a:rPr lang="en-US" dirty="0" smtClean="0"/>
              <a:t>Double-folded mirror optics</a:t>
            </a:r>
          </a:p>
          <a:p>
            <a:pPr lvl="1"/>
            <a:r>
              <a:rPr lang="en-US" dirty="0" smtClean="0"/>
              <a:t>Provides easy access to detectors</a:t>
            </a:r>
          </a:p>
        </p:txBody>
      </p:sp>
      <p:pic>
        <p:nvPicPr>
          <p:cNvPr id="5" name="Picture 1" descr="FDIRC_design_drawing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r="-36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29CE-871E-DD4F-BD00-EA5265F70870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6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Focusing Optics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54" r="-621"/>
          <a:stretch/>
        </p:blipFill>
        <p:spPr>
          <a:xfrm>
            <a:off x="457200" y="1600200"/>
            <a:ext cx="364870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872"/>
          <a:stretch/>
        </p:blipFill>
        <p:spPr>
          <a:xfrm>
            <a:off x="5022575" y="1621786"/>
            <a:ext cx="3446678" cy="48554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306EF-1D6E-994D-AD52-3F4A219EA028}" type="datetime1">
              <a:rPr lang="en-US" smtClean="0"/>
              <a:t>12/2/13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Detection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1245" b="-798"/>
          <a:stretch/>
        </p:blipFill>
        <p:spPr>
          <a:xfrm>
            <a:off x="5247820" y="1600201"/>
            <a:ext cx="3240240" cy="2480086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5759" y="1600200"/>
            <a:ext cx="4588625" cy="452628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Photo-detectors</a:t>
            </a:r>
          </a:p>
          <a:p>
            <a:pPr lvl="1"/>
            <a:r>
              <a:rPr lang="en-US" dirty="0" smtClean="0"/>
              <a:t>12 Hamamatsu H8500 </a:t>
            </a:r>
            <a:r>
              <a:rPr lang="en-US" dirty="0" err="1" smtClean="0"/>
              <a:t>MaPMTs</a:t>
            </a:r>
            <a:r>
              <a:rPr lang="en-US" dirty="0" smtClean="0"/>
              <a:t> placed in the region most hit by cosmic rays</a:t>
            </a:r>
          </a:p>
          <a:p>
            <a:pPr lvl="2"/>
            <a:r>
              <a:rPr lang="en-US" dirty="0" smtClean="0"/>
              <a:t>48 needed for complete coverage of FBLOCK</a:t>
            </a:r>
          </a:p>
          <a:p>
            <a:pPr lvl="1"/>
            <a:r>
              <a:rPr lang="en-US" dirty="0" err="1" smtClean="0"/>
              <a:t>MaPMTs</a:t>
            </a:r>
            <a:r>
              <a:rPr lang="en-US" dirty="0" smtClean="0"/>
              <a:t> have 64 channels each</a:t>
            </a:r>
          </a:p>
          <a:p>
            <a:pPr lvl="2"/>
            <a:r>
              <a:rPr lang="en-US" dirty="0" smtClean="0"/>
              <a:t>6mm x 6mm pixels</a:t>
            </a:r>
          </a:p>
          <a:p>
            <a:pPr lvl="1"/>
            <a:r>
              <a:rPr lang="en-US" dirty="0" smtClean="0"/>
              <a:t>Transit Time Spread ~140ps</a:t>
            </a:r>
          </a:p>
          <a:p>
            <a:r>
              <a:rPr lang="en-US" dirty="0" smtClean="0"/>
              <a:t>Electronics</a:t>
            </a:r>
          </a:p>
          <a:p>
            <a:pPr lvl="1"/>
            <a:r>
              <a:rPr lang="en-US" dirty="0" smtClean="0"/>
              <a:t>SLAC amplifiers with x40 gain</a:t>
            </a:r>
          </a:p>
          <a:p>
            <a:pPr lvl="1"/>
            <a:r>
              <a:rPr lang="en-US" dirty="0" smtClean="0"/>
              <a:t>IRS-2 waveform digitizing electronics (Hawaii &amp; SLAC)</a:t>
            </a:r>
          </a:p>
          <a:p>
            <a:pPr lvl="2"/>
            <a:r>
              <a:rPr lang="en-US" dirty="0" smtClean="0"/>
              <a:t>2.7 GHz sampling rate</a:t>
            </a:r>
          </a:p>
          <a:p>
            <a:pPr lvl="2"/>
            <a:r>
              <a:rPr lang="en-US" dirty="0" smtClean="0"/>
              <a:t>Analog storage depth up to 12 </a:t>
            </a:r>
            <a:r>
              <a:rPr lang="en-US" dirty="0" err="1" smtClean="0"/>
              <a:t>μs</a:t>
            </a:r>
            <a:r>
              <a:rPr lang="en-US" dirty="0" smtClean="0"/>
              <a:t> (ring buffer)</a:t>
            </a:r>
          </a:p>
          <a:p>
            <a:pPr lvl="2"/>
            <a:r>
              <a:rPr lang="en-US" dirty="0" smtClean="0"/>
              <a:t>On-ASIC Wilkinson ADC for digitization</a:t>
            </a:r>
          </a:p>
          <a:p>
            <a:pPr lvl="2"/>
            <a:r>
              <a:rPr lang="en-US" dirty="0" smtClean="0"/>
              <a:t>Digitized waveforms analyzed offline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85" y="3941172"/>
            <a:ext cx="3513725" cy="2685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78548" y="1790281"/>
            <a:ext cx="18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Instrumented PMT Plane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DF8EA-C34D-5E41-9BDC-93AC39D4F5D6}" type="datetime1">
              <a:rPr lang="en-US" smtClean="0"/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3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824"/>
          </a:xfrm>
        </p:spPr>
        <p:txBody>
          <a:bodyPr/>
          <a:lstStyle/>
          <a:p>
            <a:r>
              <a:rPr lang="en-US" sz="4400" dirty="0" smtClean="0"/>
              <a:t>Building the FDIRC Prototype</a:t>
            </a:r>
            <a:endParaRPr lang="en-US" sz="4400" dirty="0"/>
          </a:p>
        </p:txBody>
      </p:sp>
      <p:pic>
        <p:nvPicPr>
          <p:cNvPr id="3" name="Content Placeholder 5" descr="CIMG14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5" r="-22115"/>
          <a:stretch>
            <a:fillRect/>
          </a:stretch>
        </p:blipFill>
        <p:spPr>
          <a:xfrm>
            <a:off x="457200" y="1265895"/>
            <a:ext cx="4038600" cy="2100263"/>
          </a:xfrm>
          <a:prstGeom prst="rect">
            <a:avLst/>
          </a:prstGeom>
        </p:spPr>
      </p:pic>
      <p:pic>
        <p:nvPicPr>
          <p:cNvPr id="4" name="Content Placeholder 13" descr="CIMG21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5" r="-22115"/>
          <a:stretch>
            <a:fillRect/>
          </a:stretch>
        </p:blipFill>
        <p:spPr>
          <a:xfrm>
            <a:off x="4343400" y="1265895"/>
            <a:ext cx="4038600" cy="2100263"/>
          </a:xfrm>
          <a:prstGeom prst="rect">
            <a:avLst/>
          </a:prstGeom>
        </p:spPr>
      </p:pic>
      <p:pic>
        <p:nvPicPr>
          <p:cNvPr id="5" name="Content Placeholder 12" descr="CIMG19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5" r="-22115"/>
          <a:stretch>
            <a:fillRect/>
          </a:stretch>
        </p:blipFill>
        <p:spPr>
          <a:xfrm>
            <a:off x="457200" y="3628095"/>
            <a:ext cx="4038600" cy="2100263"/>
          </a:xfrm>
          <a:prstGeom prst="rect">
            <a:avLst/>
          </a:prstGeom>
        </p:spPr>
      </p:pic>
      <p:pic>
        <p:nvPicPr>
          <p:cNvPr id="6" name="Content Placeholder 9" descr="CIMG27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5" r="-22115"/>
          <a:stretch>
            <a:fillRect/>
          </a:stretch>
        </p:blipFill>
        <p:spPr>
          <a:xfrm>
            <a:off x="4343400" y="3628095"/>
            <a:ext cx="4038600" cy="2100263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952500" y="5850097"/>
            <a:ext cx="742950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sz="1600" b="1" dirty="0" smtClean="0">
                <a:solidFill>
                  <a:schemeClr val="accent2"/>
                </a:solidFill>
                <a:latin typeface="Times" charset="0"/>
                <a:cs typeface="Times" charset="0"/>
              </a:rPr>
              <a:t>Optical coupling between bar box window and new Wedge is 50-75 mm-thick Epotek 301-2 epoxy.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52500" y="3323295"/>
            <a:ext cx="1979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>
                <a:latin typeface="Times New Roman" charset="0"/>
                <a:cs typeface="Times New Roman" charset="0"/>
              </a:rPr>
              <a:t>Measuring FBLOCK: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927600" y="3305833"/>
            <a:ext cx="2481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>
                <a:latin typeface="Times New Roman" charset="0"/>
                <a:cs typeface="Times New Roman" charset="0"/>
              </a:rPr>
              <a:t>FBLOCK placed into Fbox: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90600" y="961095"/>
            <a:ext cx="2632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>
                <a:latin typeface="Times New Roman" charset="0"/>
                <a:cs typeface="Times New Roman" charset="0"/>
              </a:rPr>
              <a:t>New Wedge glued to bar box: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953000" y="961095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>
                <a:latin typeface="Times New Roman" charset="0"/>
                <a:cs typeface="Times New Roman" charset="0"/>
              </a:rPr>
              <a:t>Bar box with the new Wedge: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1468-977A-8941-B2D7-4E4BB2F2B8CA}" type="datetime1">
              <a:rPr lang="en-US" smtClean="0"/>
              <a:t>12/2/13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3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Telescope Facility at SLAC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10" y="1721602"/>
            <a:ext cx="3706737" cy="452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99" y="1543241"/>
            <a:ext cx="4105451" cy="4699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33" y="1600200"/>
            <a:ext cx="2532867" cy="1522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060" y="3280729"/>
            <a:ext cx="2834439" cy="1449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561" y="4965397"/>
            <a:ext cx="2834439" cy="1080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94" y="1600200"/>
            <a:ext cx="1709942" cy="13701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2FE5A-CD5E-8241-B96A-597F64073AC6}" type="datetime1">
              <a:rPr lang="en-US" smtClean="0"/>
              <a:t>12/2/13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663"/>
          </a:xfrm>
        </p:spPr>
        <p:txBody>
          <a:bodyPr/>
          <a:lstStyle/>
          <a:p>
            <a:r>
              <a:rPr lang="en-US" dirty="0" smtClean="0"/>
              <a:t>Prototype in CRT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2640" y="4542632"/>
            <a:ext cx="4275137" cy="18716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aseline="-25000" dirty="0" err="1" smtClean="0">
                <a:cs typeface="Times"/>
              </a:rPr>
              <a:t>σtrack</a:t>
            </a:r>
            <a:r>
              <a:rPr lang="en-US" sz="1400" dirty="0" smtClean="0">
                <a:cs typeface="Times"/>
              </a:rPr>
              <a:t> ~ 1.5 </a:t>
            </a:r>
            <a:r>
              <a:rPr lang="en-US" sz="1400" dirty="0" err="1" smtClean="0">
                <a:cs typeface="Times"/>
              </a:rPr>
              <a:t>mrads</a:t>
            </a:r>
            <a:r>
              <a:rPr lang="en-US" sz="1400" dirty="0" smtClean="0">
                <a:cs typeface="Times"/>
              </a:rPr>
              <a:t> track resolution</a:t>
            </a:r>
          </a:p>
          <a:p>
            <a:pPr>
              <a:defRPr/>
            </a:pPr>
            <a:r>
              <a:rPr lang="en-US" sz="1400" baseline="-25000" dirty="0" err="1" smtClean="0">
                <a:cs typeface="Times"/>
              </a:rPr>
              <a:t>σx</a:t>
            </a:r>
            <a:r>
              <a:rPr lang="en-US" sz="1400" baseline="-25000" dirty="0" smtClean="0">
                <a:cs typeface="Times"/>
              </a:rPr>
              <a:t>-y tracking </a:t>
            </a:r>
            <a:r>
              <a:rPr lang="en-US" sz="1400" dirty="0" smtClean="0">
                <a:cs typeface="Times"/>
              </a:rPr>
              <a:t> ~ 5-6 mm</a:t>
            </a:r>
          </a:p>
          <a:p>
            <a:pPr>
              <a:defRPr/>
            </a:pPr>
            <a:r>
              <a:rPr lang="en-US" sz="1400" baseline="-25000" dirty="0" err="1" smtClean="0">
                <a:cs typeface="Times"/>
              </a:rPr>
              <a:t>σstart</a:t>
            </a:r>
            <a:r>
              <a:rPr lang="en-US" sz="1400" baseline="-25000" dirty="0" smtClean="0">
                <a:cs typeface="Times"/>
              </a:rPr>
              <a:t> time</a:t>
            </a:r>
            <a:r>
              <a:rPr lang="en-US" sz="1400" dirty="0" smtClean="0">
                <a:cs typeface="Times"/>
              </a:rPr>
              <a:t> &lt; 90 </a:t>
            </a:r>
            <a:r>
              <a:rPr lang="en-US" sz="1400" dirty="0" err="1" smtClean="0">
                <a:cs typeface="Times"/>
              </a:rPr>
              <a:t>ps</a:t>
            </a:r>
            <a:r>
              <a:rPr lang="en-US" sz="1400" dirty="0" smtClean="0">
                <a:cs typeface="Times"/>
              </a:rPr>
              <a:t> </a:t>
            </a:r>
          </a:p>
          <a:p>
            <a:pPr>
              <a:defRPr/>
            </a:pPr>
            <a:r>
              <a:rPr lang="en-US" sz="1400" dirty="0" err="1" smtClean="0">
                <a:cs typeface="Times"/>
              </a:rPr>
              <a:t>E</a:t>
            </a:r>
            <a:r>
              <a:rPr lang="en-US" sz="1400" baseline="-25000" dirty="0" err="1" smtClean="0">
                <a:cs typeface="Times"/>
              </a:rPr>
              <a:t>muon</a:t>
            </a:r>
            <a:r>
              <a:rPr lang="en-US" sz="1400" dirty="0" smtClean="0">
                <a:cs typeface="Times"/>
              </a:rPr>
              <a:t> &gt; 1.6 </a:t>
            </a:r>
            <a:r>
              <a:rPr lang="en-US" sz="1400" dirty="0" err="1" smtClean="0">
                <a:cs typeface="Times"/>
              </a:rPr>
              <a:t>GeV</a:t>
            </a:r>
            <a:r>
              <a:rPr lang="en-US" sz="1400" dirty="0" smtClean="0">
                <a:cs typeface="Times"/>
              </a:rPr>
              <a:t> </a:t>
            </a:r>
            <a:r>
              <a:rPr lang="en-US" sz="1400" dirty="0" err="1" smtClean="0">
                <a:cs typeface="Times"/>
              </a:rPr>
              <a:t>muon</a:t>
            </a:r>
            <a:r>
              <a:rPr lang="en-US" sz="1400" dirty="0" smtClean="0">
                <a:cs typeface="Times"/>
              </a:rPr>
              <a:t> energy lower limit</a:t>
            </a:r>
          </a:p>
          <a:p>
            <a:pPr>
              <a:defRPr/>
            </a:pPr>
            <a:r>
              <a:rPr lang="en-US" sz="1400" dirty="0" smtClean="0">
                <a:cs typeface="Times"/>
              </a:rPr>
              <a:t>3D tracking (very important !!)</a:t>
            </a:r>
          </a:p>
          <a:p>
            <a:pPr>
              <a:defRPr/>
            </a:pPr>
            <a:r>
              <a:rPr lang="en-US" sz="1400" dirty="0" smtClean="0">
                <a:cs typeface="Times"/>
              </a:rPr>
              <a:t>46”- thick iron absorber,  55” x 90” x-y </a:t>
            </a:r>
            <a:r>
              <a:rPr lang="en-US" sz="1600" dirty="0" smtClean="0">
                <a:cs typeface="Times"/>
              </a:rPr>
              <a:t>size</a:t>
            </a:r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   </a:t>
            </a:r>
            <a:r>
              <a:rPr lang="en-US" sz="1400" dirty="0" smtClean="0"/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03739" y="855663"/>
            <a:ext cx="3778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9C5252"/>
                </a:solidFill>
                <a:cs typeface="+mn-cs"/>
              </a:rPr>
              <a:t>FDIRC prototype located in CRT: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3999" y="838200"/>
            <a:ext cx="41814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9C5252"/>
                </a:solidFill>
                <a:cs typeface="+mn-cs"/>
              </a:rPr>
              <a:t>SLAC Cosmic Ray Telescope (CRT):</a:t>
            </a:r>
          </a:p>
        </p:txBody>
      </p:sp>
      <p:pic>
        <p:nvPicPr>
          <p:cNvPr id="6" name="Content Placeholder 17" descr="CIMG2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15" r="-22115"/>
          <a:stretch>
            <a:fillRect/>
          </a:stretch>
        </p:blipFill>
        <p:spPr>
          <a:xfrm>
            <a:off x="4435434" y="1397000"/>
            <a:ext cx="4038600" cy="2100262"/>
          </a:xfrm>
          <a:prstGeom prst="rect">
            <a:avLst/>
          </a:prstGeom>
        </p:spPr>
      </p:pic>
      <p:pic>
        <p:nvPicPr>
          <p:cNvPr id="7" name="Picture 5" descr="IMG_2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881" y="1577182"/>
            <a:ext cx="33353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1834" y="2065337"/>
            <a:ext cx="11604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Fbox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213434" y="3065462"/>
            <a:ext cx="11588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Bar box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33400" y="4267200"/>
            <a:ext cx="154305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dirty="0">
                <a:solidFill>
                  <a:srgbClr val="9EFFFF"/>
                </a:solidFill>
                <a:cs typeface="+mn-cs"/>
              </a:rPr>
              <a:t>SLAC-PUB-13873 (2010)</a:t>
            </a:r>
          </a:p>
        </p:txBody>
      </p:sp>
      <p:pic>
        <p:nvPicPr>
          <p:cNvPr id="12" name="Picture 10" descr="CIMG29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59" y="35814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7178634" y="4198937"/>
            <a:ext cx="10668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016834" y="3817937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Detector plane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7849-3FA8-034E-8129-6FEF09B9029C}" type="datetime1">
              <a:rPr lang="en-US" smtClean="0"/>
              <a:t>12/2/13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600k cosmic triggers recorded in SLAC CRT</a:t>
            </a:r>
          </a:p>
          <a:p>
            <a:r>
              <a:rPr lang="en-US" dirty="0" smtClean="0"/>
              <a:t>Laser light sent inside FBLOCK after each trigger, with suitable time delay, for calibration</a:t>
            </a:r>
          </a:p>
          <a:p>
            <a:r>
              <a:rPr lang="en-US" dirty="0" smtClean="0"/>
              <a:t>Shorter run taken with in-time laser light to simulate random background</a:t>
            </a:r>
          </a:p>
          <a:p>
            <a:r>
              <a:rPr lang="en-US" dirty="0" smtClean="0"/>
              <a:t>GEANT4 simulation includes the CRT in addition to the FDIRC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6E6F7-4C18-1E4D-B39A-0FCB4D9FB3FD}" type="datetime1">
              <a:rPr lang="en-US" smtClean="0"/>
              <a:t>12/2/13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Roberts, University of Maryland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335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350</TotalTime>
  <Words>1455</Words>
  <Application>Microsoft Macintosh PowerPoint</Application>
  <PresentationFormat>On-screen Show (4:3)</PresentationFormat>
  <Paragraphs>270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Executive</vt:lpstr>
      <vt:lpstr>Equation</vt:lpstr>
      <vt:lpstr>The Focusing DIRC Prototype</vt:lpstr>
      <vt:lpstr>The Focusing DIRC</vt:lpstr>
      <vt:lpstr>FDIRC Photon Camera</vt:lpstr>
      <vt:lpstr>Compact Focusing Optics</vt:lpstr>
      <vt:lpstr>Photon Detection</vt:lpstr>
      <vt:lpstr>Building the FDIRC Prototype</vt:lpstr>
      <vt:lpstr>Cosmic Ray Telescope Facility at SLAC</vt:lpstr>
      <vt:lpstr>Prototype in CRT</vt:lpstr>
      <vt:lpstr>Data Collection</vt:lpstr>
      <vt:lpstr>Reconstruction Overview</vt:lpstr>
      <vt:lpstr>Bar Ambiguities</vt:lpstr>
      <vt:lpstr>More Ambiguities</vt:lpstr>
      <vt:lpstr>Photon Dictionary</vt:lpstr>
      <vt:lpstr>Time of Propagation</vt:lpstr>
      <vt:lpstr>Time Calibration</vt:lpstr>
      <vt:lpstr>dTOP: Data vs. Monte Carlo</vt:lpstr>
      <vt:lpstr>dTOP: Data vs. Monte Carlo</vt:lpstr>
      <vt:lpstr>Cherenkov Angle Resolution</vt:lpstr>
      <vt:lpstr>Chromatic Dispersion</vt:lpstr>
      <vt:lpstr>dTOP/Lpath vs. ΔθC Data vs. MC</vt:lpstr>
      <vt:lpstr>Cherenkov Angle Resolution: Chromatic Correction</vt:lpstr>
      <vt:lpstr>Add Background</vt:lpstr>
      <vt:lpstr>Conclusions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Roberts</dc:creator>
  <cp:lastModifiedBy>Douglas Roberts</cp:lastModifiedBy>
  <cp:revision>32</cp:revision>
  <dcterms:created xsi:type="dcterms:W3CDTF">2013-11-27T19:03:29Z</dcterms:created>
  <dcterms:modified xsi:type="dcterms:W3CDTF">2013-12-02T05:46:37Z</dcterms:modified>
</cp:coreProperties>
</file>