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5" r:id="rId2"/>
    <p:sldMasterId id="2147483702" r:id="rId3"/>
  </p:sldMasterIdLst>
  <p:notesMasterIdLst>
    <p:notesMasterId r:id="rId38"/>
  </p:notesMasterIdLst>
  <p:sldIdLst>
    <p:sldId id="256" r:id="rId4"/>
    <p:sldId id="702" r:id="rId5"/>
    <p:sldId id="258" r:id="rId6"/>
    <p:sldId id="703" r:id="rId7"/>
    <p:sldId id="259" r:id="rId8"/>
    <p:sldId id="707" r:id="rId9"/>
    <p:sldId id="1170" r:id="rId10"/>
    <p:sldId id="706" r:id="rId11"/>
    <p:sldId id="1175" r:id="rId12"/>
    <p:sldId id="1174" r:id="rId13"/>
    <p:sldId id="1178" r:id="rId14"/>
    <p:sldId id="1192" r:id="rId15"/>
    <p:sldId id="1181" r:id="rId16"/>
    <p:sldId id="537" r:id="rId17"/>
    <p:sldId id="401" r:id="rId18"/>
    <p:sldId id="1187" r:id="rId19"/>
    <p:sldId id="1182" r:id="rId20"/>
    <p:sldId id="1188" r:id="rId21"/>
    <p:sldId id="1183" r:id="rId22"/>
    <p:sldId id="1189" r:id="rId23"/>
    <p:sldId id="1190" r:id="rId24"/>
    <p:sldId id="1191" r:id="rId25"/>
    <p:sldId id="704" r:id="rId26"/>
    <p:sldId id="574" r:id="rId27"/>
    <p:sldId id="1180" r:id="rId28"/>
    <p:sldId id="1184" r:id="rId29"/>
    <p:sldId id="1185" r:id="rId30"/>
    <p:sldId id="1194" r:id="rId31"/>
    <p:sldId id="1193" r:id="rId32"/>
    <p:sldId id="773" r:id="rId33"/>
    <p:sldId id="794" r:id="rId34"/>
    <p:sldId id="795" r:id="rId35"/>
    <p:sldId id="1176" r:id="rId36"/>
    <p:sldId id="1177" r:id="rId3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FFA3"/>
    <a:srgbClr val="5DF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4"/>
    <p:restoredTop sz="94643"/>
  </p:normalViewPr>
  <p:slideViewPr>
    <p:cSldViewPr snapToGrid="0" snapToObjects="1">
      <p:cViewPr varScale="1">
        <p:scale>
          <a:sx n="114" d="100"/>
          <a:sy n="114" d="100"/>
        </p:scale>
        <p:origin x="1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9E16D-724F-4E47-AC1C-8A82CEEFE386}" type="datetimeFigureOut">
              <a:rPr kumimoji="1" lang="ja-JP" altLang="en-US" smtClean="0"/>
              <a:t>2021/1/27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23BEB-BEFB-B749-863A-960A4F48A3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01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FD465-24CA-48FE-8BBF-33B5105D99F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7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480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15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D107-578B-489A-A0E6-626447510D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57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55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65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25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720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29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9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852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723BEB-BEFB-B749-863A-960A4F48A30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4628E4-B76F-B549-B4BF-E5D62F3B5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83C3D46-BAAD-9546-BCE9-D21E211D0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F28B4D-F691-C043-9AAF-BB3CD2CB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E3EA22-43E2-B84B-871F-3C737C75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89FC88-2093-9542-A3C6-5B286B0C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0AA564-58C7-9B42-8D30-A72852E2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5CE41B1-37C2-944F-9E8A-198BC8FB8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249DF3-7028-584D-ACA7-510D95B26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C690BE-069D-F64F-B16E-318DFC19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810188-7AA1-CF40-9FC2-8BD0D176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58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2D9601A-571E-4744-BD42-8C9E761D0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4F71CD3-C483-2747-AA66-E272F308A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448051-D62C-FE42-BF4A-19D52040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AD20CD-69DB-4A4A-A882-5F23BBD4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085A96-F689-1140-B8A4-8DB284AD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297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1825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43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7119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4E81-994E-064A-9B42-01AFEB1F77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467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244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52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9259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905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03E592-2D0C-4349-A0D6-23BD46B5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E91CB-7BBB-DF46-AA5C-C8FD669C6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A0282-9332-9C46-9C6F-EB8BADEB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EF01BE-BC99-414D-B90B-1C2F4845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0DD82F-7281-3B4C-A9DD-B9DE769D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517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11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7140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458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055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70539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2071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9568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4643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54419506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72670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F9AFA8-F46D-644A-BE80-6DA76588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9C8C8E3-E7BF-174C-BD30-22A854685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02D5EB2-7821-6C47-A117-B99B212F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6D3868-F0D2-7E47-BBAA-B0EB5A17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C69E67-5C96-A54B-898D-E9EF6EC05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770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37677697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A92DD3-EA8E-C54A-8ED6-F2E5AC50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1A84B6-3593-CB44-823F-7489FD513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EEE820-BAF4-D246-883E-2F07B8E4D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94852A-F940-0741-9C6F-5699A730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CACB4E-1316-D645-9559-FEF3ADBAE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8BCDA9-28EE-B94D-919C-7E900AB5B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98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837112-979B-9D41-93F6-FCB1A043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B55A822-D94E-664D-BF55-B24C62B3F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F92932C-D656-E640-AE47-C30F10DF1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56B5C13-EDAC-2848-BF6B-E8CB0BD8F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EE6BD15-B099-AE47-8D70-4130F46704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7362187-11FF-8643-8131-15F77FC11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DC77C9F1-3B81-6C4E-953A-3B8F2BFD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86D2D19-8D9D-7142-852F-911F7586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81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7DE96A-D687-2E48-9929-908D8B160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2F9F467-2026-EC48-AE8F-840DAE79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669D99E-6E06-2140-8F0B-45CD7734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027972C-DF52-8B47-A534-08531B1B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23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072CE56-8E96-E54C-8BC6-09046372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CF9E4D2-7F5C-7348-9D8E-9207A3F0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E8A540-1ECB-724A-841C-0D3F06FF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285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8D6730-92ED-E94D-9405-B9388C68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B28955-1F84-DF4E-BEC7-2057A4095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745827E-5F0E-524F-9393-798E4E061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878F63-AAFC-FC42-AF1F-9E02509C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984DD8E-C954-684C-83FB-652CB949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F76EDA9-A8DA-D544-A908-5AFFD240E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11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18157E-FF84-F544-A7B9-8FE99F1D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995FBF7-BDC9-C148-B349-B0FC90FC3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35982E2-F298-B741-9C53-81512C486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ADEE3E-E0A8-D34C-958E-CB35BB075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CDCD5F-4932-FF40-BFFD-D3BE7906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EDE6A7-5A6F-AE47-BE33-EBAF665B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23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7AAF20A-FC23-C54A-B324-8B0B6B491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965902-5AB7-114A-855B-6CD1956B2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3A2AB26-91B4-BC4F-9522-FD68E4B8A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69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51EB1D8-D756-7248-81E3-5BF2A4BC4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69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27CA50-B31A-5147-8F72-F24C7DEA5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69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3E764-DDA3-D34F-B36D-278E98A21C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97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1" y="6530136"/>
            <a:ext cx="1064919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2021/1/27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483556" y="6521098"/>
            <a:ext cx="7237763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10872982" y="6530136"/>
            <a:ext cx="709417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A7F4E81-994E-064A-9B42-01AFEB1F778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228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/>
  <p:txStyles>
    <p:titleStyle>
      <a:lvl1pPr algn="ctr" defTabSz="457177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242899" y="6609243"/>
            <a:ext cx="2844800" cy="249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rgbClr val="4F81BD"/>
                </a:solidFill>
              </a:defRPr>
            </a:lvl1pPr>
          </a:lstStyle>
          <a:p>
            <a:r>
              <a:rPr lang="en-US" altLang="ja-JP"/>
              <a:t>2021/1/27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753459" y="6609243"/>
            <a:ext cx="4272941" cy="225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rgbClr val="4F81BD"/>
                </a:solidFill>
              </a:defRPr>
            </a:lvl1pPr>
          </a:lstStyle>
          <a:p>
            <a:r>
              <a:rPr lang="ja-JP" altLang="en-US"/>
              <a:t>将来計画委員会第</a:t>
            </a:r>
            <a:r>
              <a:rPr lang="en-US" altLang="ja-JP"/>
              <a:t>7</a:t>
            </a:r>
            <a:r>
              <a:rPr lang="ja-JP" altLang="en-US"/>
              <a:t>回勉強会・次世代ハドロンコライダー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9271703" y="6601153"/>
            <a:ext cx="2844800" cy="249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4F81BD"/>
                </a:solidFill>
              </a:defRPr>
            </a:lvl1pPr>
          </a:lstStyle>
          <a:p>
            <a:fld id="{94BE9A45-EB35-6F4C-8E36-79103209CB48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965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51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emf"/><Relationship Id="rId11" Type="http://schemas.openxmlformats.org/officeDocument/2006/relationships/image" Target="../media/image55.emf"/><Relationship Id="rId5" Type="http://schemas.openxmlformats.org/officeDocument/2006/relationships/image" Target="../media/image53.png"/><Relationship Id="rId10" Type="http://schemas.openxmlformats.org/officeDocument/2006/relationships/image" Target="../media/image50.emf"/><Relationship Id="rId4" Type="http://schemas.openxmlformats.org/officeDocument/2006/relationships/image" Target="../media/image52.png"/><Relationship Id="rId9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emf"/><Relationship Id="rId7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hyperlink" Target="http://cds.cern.ch/record/1567258/files/esc-e-10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cc-cdr.web.cern.ch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2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://cepc.ihep.ac.cn/CEPC_CDR_Vol1_Accelerator.pdf" TargetMode="Externa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4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EED6D-E87B-CB4D-99E7-0AB18ECF8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b="1">
                <a:solidFill>
                  <a:schemeClr val="accent1"/>
                </a:solidFill>
              </a:rPr>
              <a:t>次世代ハドロンコライダー</a:t>
            </a:r>
            <a:br>
              <a:rPr lang="en-US" altLang="ja-JP" b="1" dirty="0">
                <a:solidFill>
                  <a:schemeClr val="accent1"/>
                </a:solidFill>
              </a:rPr>
            </a:br>
            <a:r>
              <a:rPr lang="ja-JP" altLang="en-US" sz="4000" b="1">
                <a:solidFill>
                  <a:schemeClr val="accent1"/>
                </a:solidFill>
              </a:rPr>
              <a:t>ー　高磁場超伝導磁石開発の現状　ー</a:t>
            </a:r>
            <a:endParaRPr kumimoji="1" lang="ja-JP" altLang="en-US" sz="4000" b="1">
              <a:solidFill>
                <a:schemeClr val="accent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6874046-010E-9B4F-9D8E-EFA2B20B0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2068"/>
            <a:ext cx="9144000" cy="975732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3200" b="1" dirty="0">
                <a:solidFill>
                  <a:schemeClr val="accent1"/>
                </a:solidFill>
              </a:rPr>
              <a:t>KEK	</a:t>
            </a:r>
            <a:r>
              <a:rPr kumimoji="1" lang="ja-JP" altLang="en-US" sz="3200" b="1">
                <a:solidFill>
                  <a:schemeClr val="accent1"/>
                </a:solidFill>
              </a:rPr>
              <a:t>超伝導低温工学センター</a:t>
            </a:r>
            <a:endParaRPr kumimoji="1" lang="en-US" altLang="ja-JP" sz="3200" b="1" dirty="0">
              <a:solidFill>
                <a:schemeClr val="accent1"/>
              </a:solidFill>
            </a:endParaRPr>
          </a:p>
          <a:p>
            <a:r>
              <a:rPr kumimoji="1" lang="ja-JP" altLang="en-US" sz="3200" b="1">
                <a:solidFill>
                  <a:schemeClr val="accent1"/>
                </a:solidFill>
              </a:rPr>
              <a:t>中本　建志</a:t>
            </a:r>
            <a:endParaRPr kumimoji="1" lang="en-US" altLang="ja-JP" sz="3200" b="1" dirty="0">
              <a:solidFill>
                <a:schemeClr val="accent1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B3AF6D-E3E9-F24D-B704-58AC51976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71B3CF-0B45-AD46-A716-B59F90EE6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96DC5E-FE42-1E41-A9A8-3354EB10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674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>
            <a:extLst>
              <a:ext uri="{FF2B5EF4-FFF2-40B4-BE49-F238E27FC236}">
                <a16:creationId xmlns:a16="http://schemas.microsoft.com/office/drawing/2014/main" id="{FD39B9D5-B2F6-5D4A-A8CF-0462AD9DF0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112" y="264491"/>
            <a:ext cx="1916801" cy="15014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5E9669F-F0A8-A646-92F9-1971484F7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391" y="-97890"/>
            <a:ext cx="2211311" cy="22487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HE-LHC</a:t>
            </a:r>
            <a:r>
              <a:rPr lang="ja-JP" altLang="en-US" b="1">
                <a:solidFill>
                  <a:schemeClr val="accent1"/>
                </a:solidFill>
              </a:rPr>
              <a:t>の可能性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60693F-3A42-5B4A-8B34-3B3FD1AB9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0" y="714878"/>
            <a:ext cx="5745952" cy="56926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https://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fcc-cdr.web.cern.ch</a:t>
            </a: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https://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cds.cern.ch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/record/2653676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LHC</a:t>
            </a: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トンネルの再利用：　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26.7 km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超伝導磁石の高磁場化　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8 T </a:t>
            </a: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→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 16 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陽子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-</a:t>
            </a: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陽子衝突エネルギー：　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14 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TeV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 </a:t>
            </a: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→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26 </a:t>
            </a:r>
            <a:r>
              <a:rPr lang="en-US" altLang="ja-JP" sz="2000" dirty="0" err="1">
                <a:solidFill>
                  <a:srgbClr val="FF0000"/>
                </a:solidFill>
                <a:cs typeface="Calibri" pitchFamily="34" charset="0"/>
              </a:rPr>
              <a:t>TeV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積分ルミノシティ（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20y</a:t>
            </a: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）：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~10 ab</a:t>
            </a:r>
            <a:r>
              <a:rPr lang="en-US" altLang="ja-JP" sz="2000" baseline="30000" dirty="0">
                <a:solidFill>
                  <a:srgbClr val="FF0000"/>
                </a:solidFill>
                <a:cs typeface="Calibri" pitchFamily="34" charset="0"/>
              </a:rPr>
              <a:t>-1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／衝突点</a:t>
            </a: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キーテクノロジー：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16T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級超伝導磁石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コスト：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7.2 BCHF 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（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8,300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億円）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“Very challenging option due to existing boundary conditions”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機器配置の制約</a:t>
            </a: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ja-JP" altLang="en-US">
                <a:solidFill>
                  <a:schemeClr val="accent1"/>
                </a:solidFill>
                <a:cs typeface="Calibri" pitchFamily="34" charset="0"/>
              </a:rPr>
              <a:t>トンネル（トンネル断面や挿入部長さ）や実験ホールなどの既存地下施設スペース</a:t>
            </a:r>
            <a:endParaRPr lang="en-US" altLang="ja-JP" dirty="0">
              <a:solidFill>
                <a:schemeClr val="accent1"/>
              </a:solidFill>
              <a:cs typeface="Calibri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防火区画への適合　→ 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トンネルの追加工事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放射光の大幅な増加　→ 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冷凍機増強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入射エネルギーの増加：</a:t>
            </a: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	450 GeV </a:t>
            </a: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→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 0.9~1.3 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TeV</a:t>
            </a: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ja-JP" b="1" i="1" dirty="0">
                <a:solidFill>
                  <a:srgbClr val="FF0000"/>
                </a:solidFill>
                <a:cs typeface="Calibri" pitchFamily="34" charset="0"/>
              </a:rPr>
              <a:t>Superconducting-SPS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B88E217-064C-B64B-B3DE-40CE9F1C8C12}"/>
              </a:ext>
            </a:extLst>
          </p:cNvPr>
          <p:cNvSpPr txBox="1">
            <a:spLocks/>
          </p:cNvSpPr>
          <p:nvPr/>
        </p:nvSpPr>
        <p:spPr>
          <a:xfrm>
            <a:off x="5620740" y="2045744"/>
            <a:ext cx="2448272" cy="54618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lvl="1" indent="0">
              <a:buClr>
                <a:srgbClr val="DDDDDD"/>
              </a:buClr>
              <a:buNone/>
            </a:pPr>
            <a:r>
              <a:rPr lang="en-US" sz="1800" b="1" dirty="0">
                <a:latin typeface="Arial"/>
              </a:rPr>
              <a:t>LHC tunnel diameter 3.8 m</a:t>
            </a:r>
            <a:endParaRPr lang="en-US" sz="1600" b="1" dirty="0">
              <a:latin typeface="Arial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01B7E90-1E19-864E-A403-37579723869B}"/>
              </a:ext>
            </a:extLst>
          </p:cNvPr>
          <p:cNvGrpSpPr>
            <a:grpSpLocks noChangeAspect="1"/>
          </p:cNvGrpSpPr>
          <p:nvPr/>
        </p:nvGrpSpPr>
        <p:grpSpPr>
          <a:xfrm>
            <a:off x="8716913" y="62499"/>
            <a:ext cx="3426865" cy="2650807"/>
            <a:chOff x="5501620" y="1809601"/>
            <a:chExt cx="6526382" cy="5048399"/>
          </a:xfrm>
        </p:grpSpPr>
        <p:grpSp>
          <p:nvGrpSpPr>
            <p:cNvPr id="14" name="Group 21">
              <a:extLst>
                <a:ext uri="{FF2B5EF4-FFF2-40B4-BE49-F238E27FC236}">
                  <a16:creationId xmlns:a16="http://schemas.microsoft.com/office/drawing/2014/main" id="{241494BA-612C-4647-A7E0-233A6F3642D3}"/>
                </a:ext>
              </a:extLst>
            </p:cNvPr>
            <p:cNvGrpSpPr/>
            <p:nvPr/>
          </p:nvGrpSpPr>
          <p:grpSpPr>
            <a:xfrm>
              <a:off x="5501620" y="1809601"/>
              <a:ext cx="6526382" cy="5048399"/>
              <a:chOff x="1738114" y="1103447"/>
              <a:chExt cx="7270155" cy="5623735"/>
            </a:xfrm>
          </p:grpSpPr>
          <p:pic>
            <p:nvPicPr>
              <p:cNvPr id="31" name="Picture 34">
                <a:extLst>
                  <a:ext uri="{FF2B5EF4-FFF2-40B4-BE49-F238E27FC236}">
                    <a16:creationId xmlns:a16="http://schemas.microsoft.com/office/drawing/2014/main" id="{CACEE866-90B0-D24D-86AC-56C8942DBC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0521"/>
              <a:stretch/>
            </p:blipFill>
            <p:spPr>
              <a:xfrm>
                <a:off x="1738114" y="1103447"/>
                <a:ext cx="7270155" cy="5623735"/>
              </a:xfrm>
              <a:prstGeom prst="rect">
                <a:avLst/>
              </a:prstGeom>
            </p:spPr>
          </p:pic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99F88B39-A59B-3847-8234-981D6C8F67A6}"/>
                  </a:ext>
                </a:extLst>
              </p:cNvPr>
              <p:cNvSpPr/>
              <p:nvPr/>
            </p:nvSpPr>
            <p:spPr>
              <a:xfrm>
                <a:off x="2912295" y="3636506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0196E203-C3B7-0444-943A-F2F3C773A5FB}"/>
                  </a:ext>
                </a:extLst>
              </p:cNvPr>
              <p:cNvSpPr/>
              <p:nvPr/>
            </p:nvSpPr>
            <p:spPr>
              <a:xfrm>
                <a:off x="2904316" y="3999553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Oval 37">
                <a:extLst>
                  <a:ext uri="{FF2B5EF4-FFF2-40B4-BE49-F238E27FC236}">
                    <a16:creationId xmlns:a16="http://schemas.microsoft.com/office/drawing/2014/main" id="{E9EAB338-267B-B648-94F8-87DC01DBCD85}"/>
                  </a:ext>
                </a:extLst>
              </p:cNvPr>
              <p:cNvSpPr/>
              <p:nvPr/>
            </p:nvSpPr>
            <p:spPr>
              <a:xfrm>
                <a:off x="5022755" y="1548386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Oval 38">
                <a:extLst>
                  <a:ext uri="{FF2B5EF4-FFF2-40B4-BE49-F238E27FC236}">
                    <a16:creationId xmlns:a16="http://schemas.microsoft.com/office/drawing/2014/main" id="{6CE6C3F6-1FED-BF4F-A449-3712CEE6D71D}"/>
                  </a:ext>
                </a:extLst>
              </p:cNvPr>
              <p:cNvSpPr/>
              <p:nvPr/>
            </p:nvSpPr>
            <p:spPr>
              <a:xfrm>
                <a:off x="5359471" y="1549982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Oval 39">
                <a:extLst>
                  <a:ext uri="{FF2B5EF4-FFF2-40B4-BE49-F238E27FC236}">
                    <a16:creationId xmlns:a16="http://schemas.microsoft.com/office/drawing/2014/main" id="{EC3DA70C-0DE6-B84E-A1DD-0D0BE892B329}"/>
                  </a:ext>
                </a:extLst>
              </p:cNvPr>
              <p:cNvSpPr/>
              <p:nvPr/>
            </p:nvSpPr>
            <p:spPr>
              <a:xfrm>
                <a:off x="7493868" y="3638899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40">
                <a:extLst>
                  <a:ext uri="{FF2B5EF4-FFF2-40B4-BE49-F238E27FC236}">
                    <a16:creationId xmlns:a16="http://schemas.microsoft.com/office/drawing/2014/main" id="{B4B85CF3-D1EA-034E-AF7F-727DE18006E8}"/>
                  </a:ext>
                </a:extLst>
              </p:cNvPr>
              <p:cNvSpPr/>
              <p:nvPr/>
            </p:nvSpPr>
            <p:spPr>
              <a:xfrm>
                <a:off x="7493070" y="3987584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Oval 41">
                <a:extLst>
                  <a:ext uri="{FF2B5EF4-FFF2-40B4-BE49-F238E27FC236}">
                    <a16:creationId xmlns:a16="http://schemas.microsoft.com/office/drawing/2014/main" id="{3E6B16B1-1294-BC4D-88DE-FC8247F284F9}"/>
                  </a:ext>
                </a:extLst>
              </p:cNvPr>
              <p:cNvSpPr/>
              <p:nvPr/>
            </p:nvSpPr>
            <p:spPr>
              <a:xfrm>
                <a:off x="5362662" y="6106024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Oval 42">
                <a:extLst>
                  <a:ext uri="{FF2B5EF4-FFF2-40B4-BE49-F238E27FC236}">
                    <a16:creationId xmlns:a16="http://schemas.microsoft.com/office/drawing/2014/main" id="{4F14706B-BD6C-A147-9903-FF43D60F2FFC}"/>
                  </a:ext>
                </a:extLst>
              </p:cNvPr>
              <p:cNvSpPr/>
              <p:nvPr/>
            </p:nvSpPr>
            <p:spPr>
              <a:xfrm>
                <a:off x="3695837" y="5554671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kumimoji="0"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Oval 22">
              <a:extLst>
                <a:ext uri="{FF2B5EF4-FFF2-40B4-BE49-F238E27FC236}">
                  <a16:creationId xmlns:a16="http://schemas.microsoft.com/office/drawing/2014/main" id="{D2DF4949-96C4-3C41-8921-97B5BB5C25F7}"/>
                </a:ext>
              </a:extLst>
            </p:cNvPr>
            <p:cNvSpPr/>
            <p:nvPr/>
          </p:nvSpPr>
          <p:spPr>
            <a:xfrm>
              <a:off x="10109506" y="2575660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082E2EB0-7172-EE43-9CF0-9B9377258D07}"/>
                </a:ext>
              </a:extLst>
            </p:cNvPr>
            <p:cNvSpPr/>
            <p:nvPr/>
          </p:nvSpPr>
          <p:spPr>
            <a:xfrm>
              <a:off x="10246314" y="2712469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24">
              <a:extLst>
                <a:ext uri="{FF2B5EF4-FFF2-40B4-BE49-F238E27FC236}">
                  <a16:creationId xmlns:a16="http://schemas.microsoft.com/office/drawing/2014/main" id="{8C5F2815-F957-4342-BA7D-F65B7A835256}"/>
                </a:ext>
              </a:extLst>
            </p:cNvPr>
            <p:cNvSpPr/>
            <p:nvPr/>
          </p:nvSpPr>
          <p:spPr>
            <a:xfrm>
              <a:off x="10235222" y="5748144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25">
              <a:extLst>
                <a:ext uri="{FF2B5EF4-FFF2-40B4-BE49-F238E27FC236}">
                  <a16:creationId xmlns:a16="http://schemas.microsoft.com/office/drawing/2014/main" id="{22BFD3CD-5BA5-6244-A17F-13777E8234BC}"/>
                </a:ext>
              </a:extLst>
            </p:cNvPr>
            <p:cNvSpPr/>
            <p:nvPr/>
          </p:nvSpPr>
          <p:spPr>
            <a:xfrm>
              <a:off x="10087321" y="5873860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20D3529E-B127-EF4A-9C33-37D0C4144C0E}"/>
                </a:ext>
              </a:extLst>
            </p:cNvPr>
            <p:cNvSpPr/>
            <p:nvPr/>
          </p:nvSpPr>
          <p:spPr>
            <a:xfrm>
              <a:off x="6914837" y="2693981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27">
              <a:extLst>
                <a:ext uri="{FF2B5EF4-FFF2-40B4-BE49-F238E27FC236}">
                  <a16:creationId xmlns:a16="http://schemas.microsoft.com/office/drawing/2014/main" id="{8D986C92-9F04-2540-8886-F77FFFCF8BB7}"/>
                </a:ext>
              </a:extLst>
            </p:cNvPr>
            <p:cNvSpPr/>
            <p:nvPr/>
          </p:nvSpPr>
          <p:spPr>
            <a:xfrm>
              <a:off x="7044251" y="2557173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val 28">
              <a:extLst>
                <a:ext uri="{FF2B5EF4-FFF2-40B4-BE49-F238E27FC236}">
                  <a16:creationId xmlns:a16="http://schemas.microsoft.com/office/drawing/2014/main" id="{D5EDC8E1-DA63-A84B-ACF6-A29A5CBADA27}"/>
                </a:ext>
              </a:extLst>
            </p:cNvPr>
            <p:cNvSpPr/>
            <p:nvPr/>
          </p:nvSpPr>
          <p:spPr>
            <a:xfrm>
              <a:off x="6922232" y="5748144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9">
              <a:extLst>
                <a:ext uri="{FF2B5EF4-FFF2-40B4-BE49-F238E27FC236}">
                  <a16:creationId xmlns:a16="http://schemas.microsoft.com/office/drawing/2014/main" id="{11F857CA-9F92-E843-A6AB-20CF5AE66F54}"/>
                </a:ext>
              </a:extLst>
            </p:cNvPr>
            <p:cNvSpPr/>
            <p:nvPr/>
          </p:nvSpPr>
          <p:spPr>
            <a:xfrm>
              <a:off x="8190486" y="6432187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kumimoji="0"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ight Arrow 30">
              <a:extLst>
                <a:ext uri="{FF2B5EF4-FFF2-40B4-BE49-F238E27FC236}">
                  <a16:creationId xmlns:a16="http://schemas.microsoft.com/office/drawing/2014/main" id="{ACE26E73-545E-A149-A1A1-1233A138963B}"/>
                </a:ext>
              </a:extLst>
            </p:cNvPr>
            <p:cNvSpPr/>
            <p:nvPr/>
          </p:nvSpPr>
          <p:spPr>
            <a:xfrm rot="10066380">
              <a:off x="7897447" y="2302662"/>
              <a:ext cx="547508" cy="10628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GB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" name="Right Arrow 31">
              <a:extLst>
                <a:ext uri="{FF2B5EF4-FFF2-40B4-BE49-F238E27FC236}">
                  <a16:creationId xmlns:a16="http://schemas.microsoft.com/office/drawing/2014/main" id="{90F6EA9E-32AB-0243-B136-B7C5A9CB06E5}"/>
                </a:ext>
              </a:extLst>
            </p:cNvPr>
            <p:cNvSpPr/>
            <p:nvPr/>
          </p:nvSpPr>
          <p:spPr>
            <a:xfrm rot="19647473">
              <a:off x="7322833" y="2527991"/>
              <a:ext cx="547508" cy="10628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GB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" name="Right Arrow 32">
              <a:extLst>
                <a:ext uri="{FF2B5EF4-FFF2-40B4-BE49-F238E27FC236}">
                  <a16:creationId xmlns:a16="http://schemas.microsoft.com/office/drawing/2014/main" id="{4459385F-127B-EB44-9DA9-7D5B2B119214}"/>
                </a:ext>
              </a:extLst>
            </p:cNvPr>
            <p:cNvSpPr/>
            <p:nvPr/>
          </p:nvSpPr>
          <p:spPr>
            <a:xfrm rot="844348">
              <a:off x="8938533" y="2303029"/>
              <a:ext cx="547508" cy="10628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GB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Right Arrow 33">
              <a:extLst>
                <a:ext uri="{FF2B5EF4-FFF2-40B4-BE49-F238E27FC236}">
                  <a16:creationId xmlns:a16="http://schemas.microsoft.com/office/drawing/2014/main" id="{9D9347BA-1FB5-234D-A781-305F870A3619}"/>
                </a:ext>
              </a:extLst>
            </p:cNvPr>
            <p:cNvSpPr/>
            <p:nvPr/>
          </p:nvSpPr>
          <p:spPr>
            <a:xfrm rot="12693845">
              <a:off x="9535686" y="2534022"/>
              <a:ext cx="547508" cy="10628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0" lang="en-GB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2C777691-3C1C-3D4D-AB93-B1CCDA1F9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020"/>
          <a:stretch/>
        </p:blipFill>
        <p:spPr>
          <a:xfrm>
            <a:off x="5756907" y="4044172"/>
            <a:ext cx="5803800" cy="2267238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6DBD53B3-5282-8047-9F64-3326460C09A7}"/>
              </a:ext>
            </a:extLst>
          </p:cNvPr>
          <p:cNvSpPr txBox="1"/>
          <p:nvPr/>
        </p:nvSpPr>
        <p:spPr>
          <a:xfrm>
            <a:off x="8198876" y="2745809"/>
            <a:ext cx="4092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latin typeface="Calibri" panose="020F0502020204030204"/>
              </a:rPr>
              <a:t>	</a:t>
            </a:r>
            <a:r>
              <a:rPr lang="en-US" sz="1600" b="1" dirty="0" err="1">
                <a:latin typeface="Calibri" panose="020F0502020204030204"/>
              </a:rPr>
              <a:t>ヘリウム冷凍機の増強</a:t>
            </a:r>
            <a:endParaRPr lang="en-US" sz="1600" b="1" dirty="0">
              <a:latin typeface="Calibri" panose="020F0502020204030204"/>
            </a:endParaRPr>
          </a:p>
          <a:p>
            <a:pPr>
              <a:defRPr/>
            </a:pPr>
            <a:r>
              <a:rPr lang="ja-JP" altLang="en-US" sz="1600" b="1">
                <a:solidFill>
                  <a:srgbClr val="FF0000"/>
                </a:solidFill>
                <a:latin typeface="Calibri" panose="020F0502020204030204"/>
              </a:rPr>
              <a:t>　　　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1.8 K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/>
              </a:rPr>
              <a:t>超流動ヘリウム冷却システム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 x 8 </a:t>
            </a:r>
          </a:p>
          <a:p>
            <a:pPr>
              <a:defRPr/>
            </a:pPr>
            <a:r>
              <a:rPr lang="ja-JP" altLang="en-US" sz="1600" b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　　　</a:t>
            </a: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4.5 K </a:t>
            </a:r>
            <a:r>
              <a:rPr lang="en-US" sz="1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ヘリウム冷凍機</a:t>
            </a: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x 8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894A16-9839-C549-9D79-977EE33A9551}"/>
              </a:ext>
            </a:extLst>
          </p:cNvPr>
          <p:cNvSpPr txBox="1"/>
          <p:nvPr/>
        </p:nvSpPr>
        <p:spPr>
          <a:xfrm>
            <a:off x="5675522" y="37354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2020</a:t>
            </a:r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1827804-6F9B-D547-A699-816804375BDC}"/>
              </a:ext>
            </a:extLst>
          </p:cNvPr>
          <p:cNvSpPr txBox="1"/>
          <p:nvPr/>
        </p:nvSpPr>
        <p:spPr>
          <a:xfrm>
            <a:off x="8086675" y="37354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2030</a:t>
            </a:r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B9FC4BA-C434-684D-8F35-B3A48EB3E796}"/>
              </a:ext>
            </a:extLst>
          </p:cNvPr>
          <p:cNvSpPr txBox="1"/>
          <p:nvPr/>
        </p:nvSpPr>
        <p:spPr>
          <a:xfrm>
            <a:off x="10477402" y="373543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2040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1DFB48-1CD5-354B-A9B3-161E3746AD26}"/>
              </a:ext>
            </a:extLst>
          </p:cNvPr>
          <p:cNvSpPr txBox="1"/>
          <p:nvPr/>
        </p:nvSpPr>
        <p:spPr>
          <a:xfrm>
            <a:off x="11086925" y="4800448"/>
            <a:ext cx="105987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B050"/>
                </a:solidFill>
              </a:rPr>
              <a:t>Physics Run</a:t>
            </a:r>
            <a:endParaRPr kumimoji="1" lang="ja-JP" altLang="en-US" b="1">
              <a:solidFill>
                <a:srgbClr val="00B050"/>
              </a:solidFill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1A7C057-D460-6248-9222-A617DD4F64BB}"/>
              </a:ext>
            </a:extLst>
          </p:cNvPr>
          <p:cNvSpPr txBox="1"/>
          <p:nvPr/>
        </p:nvSpPr>
        <p:spPr>
          <a:xfrm>
            <a:off x="7502080" y="62245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HE-LHC</a:t>
            </a:r>
            <a:r>
              <a:rPr lang="ja-JP" altLang="en-US" b="1">
                <a:solidFill>
                  <a:schemeClr val="accent1"/>
                </a:solidFill>
              </a:rPr>
              <a:t>スケジュール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1" grpId="0"/>
      <p:bldP spid="6" grpId="0"/>
      <p:bldP spid="42" grpId="0"/>
      <p:bldP spid="43" grpId="0"/>
      <p:bldP spid="10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55042" cy="80288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CEPC/SPPC</a:t>
            </a:r>
            <a:r>
              <a:rPr lang="ja-JP" altLang="en-US" b="1">
                <a:solidFill>
                  <a:schemeClr val="accent1"/>
                </a:solidFill>
              </a:rPr>
              <a:t>のスケジュール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EBE1FE0-3CDA-C84B-8F77-0B9206D42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2391" y="642136"/>
            <a:ext cx="9059779" cy="5981068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CAAFE00-6A61-A142-9ABA-FB3D05149292}"/>
              </a:ext>
            </a:extLst>
          </p:cNvPr>
          <p:cNvCxnSpPr/>
          <p:nvPr/>
        </p:nvCxnSpPr>
        <p:spPr>
          <a:xfrm>
            <a:off x="8610600" y="1287379"/>
            <a:ext cx="1098884" cy="0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C6FC7D-B915-744F-B3B9-010B52AE526B}"/>
              </a:ext>
            </a:extLst>
          </p:cNvPr>
          <p:cNvSpPr txBox="1"/>
          <p:nvPr/>
        </p:nvSpPr>
        <p:spPr>
          <a:xfrm>
            <a:off x="4223085" y="194911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</a:rPr>
              <a:t>2022 ??</a:t>
            </a:r>
            <a:endParaRPr kumimoji="1" lang="ja-JP" alt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76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>
            <a:normAutofit/>
          </a:bodyPr>
          <a:lstStyle/>
          <a:p>
            <a:r>
              <a:rPr kumimoji="1" lang="ja-JP" altLang="en-US" b="1">
                <a:solidFill>
                  <a:schemeClr val="accent1"/>
                </a:solidFill>
              </a:rPr>
              <a:t>次世代ハドロンコライダーの技術的課題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B71232-C388-7943-8CDF-FE25CFC0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4" y="4258066"/>
            <a:ext cx="11650237" cy="2080887"/>
          </a:xfrm>
        </p:spPr>
        <p:txBody>
          <a:bodyPr>
            <a:noAutofit/>
          </a:bodyPr>
          <a:lstStyle/>
          <a:p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主な技術的課題</a:t>
            </a: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  <a:p>
            <a:pPr marL="530225" indent="-342900">
              <a:buFont typeface="Wingdings" pitchFamily="2" charset="2"/>
              <a:buChar char="Ø"/>
            </a:pP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磁石の高磁場化（</a:t>
            </a: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8 T </a:t>
            </a: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→ </a:t>
            </a: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16 T</a:t>
            </a: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）：</a:t>
            </a: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	Nb</a:t>
            </a:r>
            <a:r>
              <a:rPr lang="en-US" altLang="ja-JP" sz="2200" b="1" baseline="-25000" dirty="0">
                <a:solidFill>
                  <a:srgbClr val="FF0000"/>
                </a:solidFill>
                <a:ea typeface="MS PGothic" panose="020B0600070205080204" pitchFamily="34" charset="-128"/>
              </a:rPr>
              <a:t>3</a:t>
            </a: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Sn</a:t>
            </a: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線材の高性能化。実証機試作。</a:t>
            </a:r>
            <a:endParaRPr lang="en-US" altLang="ja-JP" sz="2200" b="1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530225" indent="-342900">
              <a:buFont typeface="Wingdings" pitchFamily="2" charset="2"/>
              <a:buChar char="Ø"/>
            </a:pP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劇的に増える放射光：</a:t>
            </a: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		</a:t>
            </a: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ビームスクリーン。真空。ヘリウム冷凍機。</a:t>
            </a: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  <a:p>
            <a:pPr marL="530225" indent="-342900">
              <a:buFont typeface="Wingdings" pitchFamily="2" charset="2"/>
              <a:buChar char="Ø"/>
            </a:pP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ビーム蓄積エネルギーの増大：</a:t>
            </a: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	</a:t>
            </a: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保護システム（アボート、インターロック）。ハロー抑制。</a:t>
            </a: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  <a:p>
            <a:pPr marL="187325" indent="0">
              <a:buNone/>
            </a:pP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					</a:t>
            </a: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耐放射線性（吸収線量、</a:t>
            </a: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DPA</a:t>
            </a: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）。ヘリウム冷凍機（衝突点）。</a:t>
            </a: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  <a:p>
            <a:pPr marL="0" indent="0">
              <a:buNone/>
            </a:pP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graphicFrame>
        <p:nvGraphicFramePr>
          <p:cNvPr id="10" name="Table 47">
            <a:extLst>
              <a:ext uri="{FF2B5EF4-FFF2-40B4-BE49-F238E27FC236}">
                <a16:creationId xmlns:a16="http://schemas.microsoft.com/office/drawing/2014/main" id="{F185BF57-7498-874E-A726-2F9199F8B6F1}"/>
              </a:ext>
            </a:extLst>
          </p:cNvPr>
          <p:cNvGraphicFramePr>
            <a:graphicFrameLocks noGrp="1"/>
          </p:cNvGraphicFramePr>
          <p:nvPr/>
        </p:nvGraphicFramePr>
        <p:xfrm>
          <a:off x="828907" y="702528"/>
          <a:ext cx="10970942" cy="3387529"/>
        </p:xfrm>
        <a:graphic>
          <a:graphicData uri="http://schemas.openxmlformats.org/drawingml/2006/table">
            <a:tbl>
              <a:tblPr firstRow="1" bandRow="1"/>
              <a:tblGrid>
                <a:gridCol w="362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332">
                  <a:extLst>
                    <a:ext uri="{9D8B030D-6E8A-4147-A177-3AD203B41FA5}">
                      <a16:colId xmlns:a16="http://schemas.microsoft.com/office/drawing/2014/main" val="3093009840"/>
                    </a:ext>
                  </a:extLst>
                </a:gridCol>
                <a:gridCol w="919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976">
                  <a:extLst>
                    <a:ext uri="{9D8B030D-6E8A-4147-A177-3AD203B41FA5}">
                      <a16:colId xmlns:a16="http://schemas.microsoft.com/office/drawing/2014/main" val="3026484634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36941455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70528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SPPC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FCC-hh-6T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HE-LHC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 (km)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887853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6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6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75 (150)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37.5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 (24)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power/ring [kW]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57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6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6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6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6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10 (lev.)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~300</a:t>
                      </a:r>
                      <a:r>
                        <a:rPr kumimoji="0" lang="de-AT" sz="1600" b="1" kern="1200" baseline="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600" b="1" kern="1200" baseline="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132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083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角丸四角形 2">
            <a:extLst>
              <a:ext uri="{FF2B5EF4-FFF2-40B4-BE49-F238E27FC236}">
                <a16:creationId xmlns:a16="http://schemas.microsoft.com/office/drawing/2014/main" id="{13ECC550-3726-F24B-AD5E-FDEC785105A8}"/>
              </a:ext>
            </a:extLst>
          </p:cNvPr>
          <p:cNvSpPr/>
          <p:nvPr/>
        </p:nvSpPr>
        <p:spPr>
          <a:xfrm>
            <a:off x="680224" y="2062976"/>
            <a:ext cx="11229278" cy="3568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81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FEC1C01-38BC-1946-8AC0-C57A6520F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62" y="545704"/>
            <a:ext cx="9296400" cy="612497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288"/>
            <a:ext cx="8610600" cy="802888"/>
          </a:xfrm>
        </p:spPr>
        <p:txBody>
          <a:bodyPr>
            <a:normAutofit/>
          </a:bodyPr>
          <a:lstStyle/>
          <a:p>
            <a:r>
              <a:rPr lang="ja-JP" altLang="en-US" b="1">
                <a:solidFill>
                  <a:schemeClr val="accent1"/>
                </a:solidFill>
              </a:rPr>
              <a:t>加速器用</a:t>
            </a:r>
            <a:r>
              <a:rPr lang="en-US" altLang="ja-JP" b="1" dirty="0">
                <a:solidFill>
                  <a:srgbClr val="FF0000"/>
                </a:solidFill>
              </a:rPr>
              <a:t>Nb</a:t>
            </a:r>
            <a:r>
              <a:rPr lang="en-US" altLang="ja-JP" b="1" baseline="-25000" dirty="0">
                <a:solidFill>
                  <a:srgbClr val="FF0000"/>
                </a:solidFill>
              </a:rPr>
              <a:t>3</a:t>
            </a:r>
            <a:r>
              <a:rPr lang="en-US" altLang="ja-JP" b="1" dirty="0">
                <a:solidFill>
                  <a:srgbClr val="FF0000"/>
                </a:solidFill>
              </a:rPr>
              <a:t>Sn</a:t>
            </a:r>
            <a:r>
              <a:rPr lang="ja-JP" altLang="en-US" b="1">
                <a:solidFill>
                  <a:schemeClr val="accent1"/>
                </a:solidFill>
              </a:rPr>
              <a:t>超伝導磁石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D45DFD-2161-984F-BEC5-FA3CE566EF5D}"/>
              </a:ext>
            </a:extLst>
          </p:cNvPr>
          <p:cNvSpPr txBox="1"/>
          <p:nvPr/>
        </p:nvSpPr>
        <p:spPr>
          <a:xfrm>
            <a:off x="10001829" y="4620731"/>
            <a:ext cx="181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L. </a:t>
            </a:r>
            <a:r>
              <a:rPr kumimoji="1" lang="en-US" altLang="ja-JP" sz="1400" dirty="0" err="1"/>
              <a:t>Bottura</a:t>
            </a:r>
            <a:r>
              <a:rPr kumimoji="1" lang="en-US" altLang="ja-JP" sz="1400" dirty="0"/>
              <a:t>, ASC2020</a:t>
            </a:r>
            <a:endParaRPr kumimoji="1" lang="ja-JP" altLang="en-US" sz="1400"/>
          </a:p>
        </p:txBody>
      </p:sp>
      <p:pic>
        <p:nvPicPr>
          <p:cNvPr id="22" name="Picture 980">
            <a:extLst>
              <a:ext uri="{FF2B5EF4-FFF2-40B4-BE49-F238E27FC236}">
                <a16:creationId xmlns:a16="http://schemas.microsoft.com/office/drawing/2014/main" id="{CA10C55F-3F3A-D346-A38C-9DBE168B9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5124" y="758588"/>
            <a:ext cx="2066876" cy="219064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EABA8C9-E2BA-AA42-9456-D50643A7390C}"/>
              </a:ext>
            </a:extLst>
          </p:cNvPr>
          <p:cNvSpPr txBox="1"/>
          <p:nvPr/>
        </p:nvSpPr>
        <p:spPr>
          <a:xfrm>
            <a:off x="444462" y="2648426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Magnet</a:t>
            </a:r>
          </a:p>
          <a:p>
            <a:r>
              <a:rPr kumimoji="1" lang="en-US" altLang="ja-JP" dirty="0"/>
              <a:t>w/o bore</a:t>
            </a:r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76AA894-2E3D-9146-8EE8-9FAC4F6BF4DF}"/>
              </a:ext>
            </a:extLst>
          </p:cNvPr>
          <p:cNvSpPr txBox="1"/>
          <p:nvPr/>
        </p:nvSpPr>
        <p:spPr>
          <a:xfrm>
            <a:off x="10160566" y="2927137"/>
            <a:ext cx="206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Accelerator Magnet with bore</a:t>
            </a:r>
            <a:endParaRPr kumimoji="1" lang="ja-JP" altLang="en-US"/>
          </a:p>
        </p:txBody>
      </p:sp>
      <p:pic>
        <p:nvPicPr>
          <p:cNvPr id="44" name="Picture 12">
            <a:extLst>
              <a:ext uri="{FF2B5EF4-FFF2-40B4-BE49-F238E27FC236}">
                <a16:creationId xmlns:a16="http://schemas.microsoft.com/office/drawing/2014/main" id="{C74E68C9-1A46-C841-A447-1F2C5AA089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19" y="3303663"/>
            <a:ext cx="1582322" cy="1283594"/>
          </a:xfrm>
          <a:prstGeom prst="rect">
            <a:avLst/>
          </a:prstGeom>
        </p:spPr>
      </p:pic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F1F5EAA-FB15-8E43-9C47-13251753A18C}"/>
              </a:ext>
            </a:extLst>
          </p:cNvPr>
          <p:cNvCxnSpPr/>
          <p:nvPr/>
        </p:nvCxnSpPr>
        <p:spPr>
          <a:xfrm>
            <a:off x="2614613" y="2548410"/>
            <a:ext cx="75459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668ADAE-815E-9F49-A8D8-DF5671A450A7}"/>
              </a:ext>
            </a:extLst>
          </p:cNvPr>
          <p:cNvSpPr txBox="1"/>
          <p:nvPr/>
        </p:nvSpPr>
        <p:spPr>
          <a:xfrm>
            <a:off x="9022074" y="177825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16.5 T !</a:t>
            </a:r>
            <a:endParaRPr kumimoji="1" lang="ja-JP" altLang="en-US" b="1">
              <a:solidFill>
                <a:srgbClr val="0070C0"/>
              </a:solidFill>
            </a:endParaRPr>
          </a:p>
        </p:txBody>
      </p:sp>
      <p:pic>
        <p:nvPicPr>
          <p:cNvPr id="47" name="Picture 11">
            <a:extLst>
              <a:ext uri="{FF2B5EF4-FFF2-40B4-BE49-F238E27FC236}">
                <a16:creationId xmlns:a16="http://schemas.microsoft.com/office/drawing/2014/main" id="{AE41C2A3-F0D8-A249-A6DF-990C203779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652" y="714433"/>
            <a:ext cx="2420991" cy="2009128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F130EF0-F20F-2A44-8835-8E5C5035CA9D}"/>
              </a:ext>
            </a:extLst>
          </p:cNvPr>
          <p:cNvSpPr txBox="1"/>
          <p:nvPr/>
        </p:nvSpPr>
        <p:spPr>
          <a:xfrm>
            <a:off x="1537655" y="67674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eRMC</a:t>
            </a:r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E9882BB-AFDF-7343-AFB6-5DEED393B489}"/>
              </a:ext>
            </a:extLst>
          </p:cNvPr>
          <p:cNvSpPr txBox="1"/>
          <p:nvPr/>
        </p:nvSpPr>
        <p:spPr>
          <a:xfrm>
            <a:off x="2922989" y="218590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16T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7A58DBE-28D6-EA4C-AC19-5000F9D388B2}"/>
              </a:ext>
            </a:extLst>
          </p:cNvPr>
          <p:cNvSpPr txBox="1"/>
          <p:nvPr/>
        </p:nvSpPr>
        <p:spPr>
          <a:xfrm>
            <a:off x="4627213" y="1349181"/>
            <a:ext cx="1329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/>
              <a:t>For R&amp;D</a:t>
            </a:r>
            <a:endParaRPr kumimoji="1" lang="ja-JP" altLang="en-US" sz="2200" b="1"/>
          </a:p>
        </p:txBody>
      </p:sp>
    </p:spTree>
    <p:extLst>
      <p:ext uri="{BB962C8B-B14F-4D97-AF65-F5344CB8AC3E}">
        <p14:creationId xmlns:p14="http://schemas.microsoft.com/office/powerpoint/2010/main" val="368732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10748289" y="6585556"/>
            <a:ext cx="709417" cy="365125"/>
          </a:xfrm>
        </p:spPr>
        <p:txBody>
          <a:bodyPr/>
          <a:lstStyle/>
          <a:p>
            <a:pPr defTabSz="457177"/>
            <a:fld id="{8A7F4E81-994E-064A-9B42-01AFEB1F7780}" type="slidenum">
              <a:rPr lang="ja-JP" altLang="en-US">
                <a:solidFill>
                  <a:srgbClr val="4F81BD"/>
                </a:solidFill>
                <a:latin typeface="Calibri"/>
                <a:ea typeface="ＭＳ Ｐゴシック" panose="020B0600070205080204" pitchFamily="34" charset="-128"/>
              </a:rPr>
              <a:pPr defTabSz="457177"/>
              <a:t>14</a:t>
            </a:fld>
            <a:endParaRPr lang="ja-JP" altLang="en-US">
              <a:solidFill>
                <a:srgbClr val="4F81BD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/>
            <a:r>
              <a:rPr lang="en-US" altLang="ja-JP">
                <a:solidFill>
                  <a:srgbClr val="4F81BD"/>
                </a:solidFill>
                <a:latin typeface="Calibri"/>
                <a:ea typeface="ＭＳ Ｐゴシック" panose="020B0600070205080204" pitchFamily="34" charset="-128"/>
              </a:rPr>
              <a:t>2021/1/27</a:t>
            </a:r>
            <a:endParaRPr lang="ja-JP" altLang="en-US" dirty="0">
              <a:solidFill>
                <a:srgbClr val="4F81BD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1" name="コンテンツ プレースホルダー 20"/>
          <p:cNvSpPr>
            <a:spLocks noGrp="1"/>
          </p:cNvSpPr>
          <p:nvPr>
            <p:ph idx="1"/>
          </p:nvPr>
        </p:nvSpPr>
        <p:spPr>
          <a:xfrm>
            <a:off x="182197" y="642822"/>
            <a:ext cx="5602739" cy="4683376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800" b="1" dirty="0">
                <a:solidFill>
                  <a:schemeClr val="accent1"/>
                </a:solidFill>
              </a:rPr>
              <a:t>長所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r>
              <a:rPr lang="en-US" altLang="ja-JP" sz="1800" b="1" dirty="0" err="1">
                <a:solidFill>
                  <a:schemeClr val="accent1"/>
                </a:solidFill>
              </a:rPr>
              <a:t>NbTi</a:t>
            </a:r>
            <a:r>
              <a:rPr lang="ja-JP" altLang="en-US" sz="1800" b="1" dirty="0">
                <a:solidFill>
                  <a:schemeClr val="accent1"/>
                </a:solidFill>
              </a:rPr>
              <a:t>よりも高い</a:t>
            </a:r>
            <a:r>
              <a:rPr lang="en-US" altLang="ja-JP" sz="1800" b="1" dirty="0" err="1">
                <a:solidFill>
                  <a:schemeClr val="accent1"/>
                </a:solidFill>
              </a:rPr>
              <a:t>J</a:t>
            </a:r>
            <a:r>
              <a:rPr lang="en-US" altLang="ja-JP" sz="1800" b="1" baseline="-25000" dirty="0" err="1">
                <a:solidFill>
                  <a:schemeClr val="accent1"/>
                </a:solidFill>
              </a:rPr>
              <a:t>c</a:t>
            </a:r>
            <a:r>
              <a:rPr lang="ja-JP" altLang="en-US" sz="1800" b="1" dirty="0">
                <a:solidFill>
                  <a:schemeClr val="accent1"/>
                </a:solidFill>
              </a:rPr>
              <a:t>、</a:t>
            </a:r>
            <a:r>
              <a:rPr lang="en-US" altLang="ja-JP" sz="1800" b="1" dirty="0">
                <a:solidFill>
                  <a:schemeClr val="accent1"/>
                </a:solidFill>
              </a:rPr>
              <a:t>B</a:t>
            </a:r>
            <a:r>
              <a:rPr lang="en-US" altLang="ja-JP" sz="1800" b="1" baseline="-25000" dirty="0">
                <a:solidFill>
                  <a:schemeClr val="accent1"/>
                </a:solidFill>
              </a:rPr>
              <a:t>c2</a:t>
            </a:r>
            <a:r>
              <a:rPr lang="ja-JP" altLang="en-US" sz="1800" b="1" dirty="0">
                <a:solidFill>
                  <a:schemeClr val="accent1"/>
                </a:solidFill>
              </a:rPr>
              <a:t>　</a:t>
            </a:r>
            <a:r>
              <a:rPr lang="en-US" altLang="ja-JP" sz="1800" b="1" dirty="0">
                <a:solidFill>
                  <a:schemeClr val="accent1"/>
                </a:solidFill>
              </a:rPr>
              <a:t>→</a:t>
            </a:r>
            <a:r>
              <a:rPr lang="ja-JP" altLang="en-US" sz="1800" b="1">
                <a:solidFill>
                  <a:schemeClr val="accent1"/>
                </a:solidFill>
              </a:rPr>
              <a:t>　高磁場化</a:t>
            </a:r>
            <a:endParaRPr lang="en-US" altLang="ja-JP" sz="1800" b="1" dirty="0"/>
          </a:p>
          <a:p>
            <a:pPr marL="0" indent="0">
              <a:buNone/>
            </a:pPr>
            <a:endParaRPr lang="en-US" altLang="ja-JP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1800" b="1">
                <a:solidFill>
                  <a:srgbClr val="FF0000"/>
                </a:solidFill>
              </a:rPr>
              <a:t>短所</a:t>
            </a:r>
            <a:r>
              <a:rPr lang="ja-JP" altLang="en-US" sz="1800" b="1" dirty="0">
                <a:solidFill>
                  <a:srgbClr val="FF0000"/>
                </a:solidFill>
              </a:rPr>
              <a:t>、磁石技術の難しさ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r>
              <a:rPr lang="ja-JP" altLang="en-US" sz="1800" b="1" dirty="0">
                <a:solidFill>
                  <a:srgbClr val="FF0000"/>
                </a:solidFill>
              </a:rPr>
              <a:t>巻き線後にコイル</a:t>
            </a:r>
            <a:r>
              <a:rPr lang="ja-JP" altLang="en-US" sz="1800" b="1">
                <a:solidFill>
                  <a:srgbClr val="FF0000"/>
                </a:solidFill>
              </a:rPr>
              <a:t>全体を６５０℃熱処理</a:t>
            </a:r>
            <a:r>
              <a:rPr lang="ja-JP" altLang="en-US" sz="1800" b="1" dirty="0">
                <a:solidFill>
                  <a:srgbClr val="FF0000"/>
                </a:solidFill>
              </a:rPr>
              <a:t>（</a:t>
            </a:r>
            <a:r>
              <a:rPr lang="en-US" altLang="ja-JP" sz="1800" b="1" dirty="0">
                <a:solidFill>
                  <a:srgbClr val="FF0000"/>
                </a:solidFill>
              </a:rPr>
              <a:t>A15</a:t>
            </a:r>
            <a:r>
              <a:rPr lang="ja-JP" altLang="en-US" sz="1800" b="1" dirty="0">
                <a:solidFill>
                  <a:srgbClr val="FF0000"/>
                </a:solidFill>
              </a:rPr>
              <a:t>相に変態）。脆い</a:t>
            </a:r>
            <a:r>
              <a:rPr lang="ja-JP" altLang="en-US" sz="1800" b="1">
                <a:solidFill>
                  <a:srgbClr val="FF0000"/>
                </a:solidFill>
              </a:rPr>
              <a:t>化合物。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lvl="1"/>
            <a:r>
              <a:rPr lang="ja-JP" altLang="en-US" sz="1800" b="1">
                <a:solidFill>
                  <a:srgbClr val="FF0000"/>
                </a:solidFill>
              </a:rPr>
              <a:t>無機絶縁、樹脂含浸。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lvl="1"/>
            <a:r>
              <a:rPr lang="ja-JP" altLang="en-US" sz="1800" b="1">
                <a:solidFill>
                  <a:srgbClr val="FF0000"/>
                </a:solidFill>
              </a:rPr>
              <a:t>応力を考慮した構造設計：　</a:t>
            </a:r>
            <a:r>
              <a:rPr lang="en-US" altLang="ja-JP" sz="1800" b="1" dirty="0">
                <a:solidFill>
                  <a:srgbClr val="FF0000"/>
                </a:solidFill>
              </a:rPr>
              <a:t>150 MPa</a:t>
            </a:r>
            <a:r>
              <a:rPr lang="ja-JP" altLang="en-US" sz="1800" b="1">
                <a:solidFill>
                  <a:srgbClr val="FF0000"/>
                </a:solidFill>
              </a:rPr>
              <a:t>以下を目標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ja-JP" altLang="en-US" sz="1800" b="1">
                <a:solidFill>
                  <a:srgbClr val="FF0000"/>
                </a:solidFill>
              </a:rPr>
              <a:t>ケーブリング、組立、励磁によるフィラメントの損傷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r>
              <a:rPr lang="ja-JP" altLang="en-US" sz="1800" b="1" dirty="0">
                <a:solidFill>
                  <a:srgbClr val="FF0000"/>
                </a:solidFill>
              </a:rPr>
              <a:t>大きなフィラメント径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lvl="1"/>
            <a:r>
              <a:rPr lang="ja-JP" altLang="en-US" sz="1800" b="1" dirty="0">
                <a:solidFill>
                  <a:srgbClr val="FF0000"/>
                </a:solidFill>
              </a:rPr>
              <a:t>大きな</a:t>
            </a:r>
            <a:r>
              <a:rPr lang="ja-JP" altLang="en-US" sz="1800" b="1">
                <a:solidFill>
                  <a:srgbClr val="FF0000"/>
                </a:solidFill>
              </a:rPr>
              <a:t>磁化電流（ヒステリシス）による誤差磁場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lvl="1"/>
            <a:r>
              <a:rPr lang="ja-JP" altLang="en-US" sz="1800" b="1" dirty="0">
                <a:solidFill>
                  <a:srgbClr val="FF0000"/>
                </a:solidFill>
              </a:rPr>
              <a:t>フラックスジャンプ（低磁場不安定性）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r>
              <a:rPr lang="ja-JP" altLang="en-US" sz="1800" b="1">
                <a:solidFill>
                  <a:srgbClr val="FF0000"/>
                </a:solidFill>
              </a:rPr>
              <a:t>ひずみ</a:t>
            </a:r>
            <a:r>
              <a:rPr lang="ja-JP" altLang="en-US" sz="1800" b="1" dirty="0">
                <a:solidFill>
                  <a:srgbClr val="FF0000"/>
                </a:solidFill>
              </a:rPr>
              <a:t>、応力による</a:t>
            </a:r>
            <a:r>
              <a:rPr lang="ja-JP" altLang="en-US" sz="1800" b="1">
                <a:solidFill>
                  <a:srgbClr val="FF0000"/>
                </a:solidFill>
              </a:rPr>
              <a:t>性能劣化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76200" y="-112175"/>
            <a:ext cx="4470401" cy="880533"/>
          </a:xfrm>
        </p:spPr>
        <p:txBody>
          <a:bodyPr>
            <a:noAutofit/>
          </a:bodyPr>
          <a:lstStyle/>
          <a:p>
            <a:pPr algn="l"/>
            <a:r>
              <a:rPr lang="en-US" altLang="ja-JP" b="1" dirty="0">
                <a:solidFill>
                  <a:srgbClr val="4F81BD"/>
                </a:solidFill>
                <a:latin typeface="Calibri"/>
                <a:cs typeface="Calibri"/>
              </a:rPr>
              <a:t>Nb</a:t>
            </a:r>
            <a:r>
              <a:rPr lang="en-US" altLang="ja-JP" b="1" baseline="-25000" dirty="0">
                <a:solidFill>
                  <a:srgbClr val="4F81BD"/>
                </a:solidFill>
                <a:latin typeface="Calibri"/>
                <a:cs typeface="Calibri"/>
              </a:rPr>
              <a:t>3</a:t>
            </a:r>
            <a:r>
              <a:rPr lang="en-US" altLang="ja-JP" b="1" dirty="0">
                <a:solidFill>
                  <a:srgbClr val="4F81BD"/>
                </a:solidFill>
                <a:latin typeface="Calibri"/>
                <a:cs typeface="Calibri"/>
              </a:rPr>
              <a:t>Sn</a:t>
            </a:r>
            <a:r>
              <a:rPr lang="ja-JP" altLang="en-US" b="1">
                <a:solidFill>
                  <a:srgbClr val="4F81BD"/>
                </a:solidFill>
                <a:latin typeface="Calibri"/>
                <a:cs typeface="Calibri"/>
              </a:rPr>
              <a:t>磁石の特徴</a:t>
            </a:r>
            <a:endParaRPr lang="ja-JP" alt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823" y="4557023"/>
            <a:ext cx="3708400" cy="18034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118140" y="6019464"/>
            <a:ext cx="62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en-US" altLang="ja-JP" dirty="0" err="1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NbTi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93863" y="4786520"/>
            <a:ext cx="1320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ja-JP" altLang="en-US" sz="12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フィラメント径</a:t>
            </a:r>
            <a:r>
              <a:rPr lang="en-US" altLang="ja-JP" sz="12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6</a:t>
            </a:r>
            <a:r>
              <a:rPr lang="en-US" altLang="ja-JP" sz="1200" dirty="0">
                <a:solidFill>
                  <a:prstClr val="white"/>
                </a:solidFill>
                <a:latin typeface="Symbol" charset="2"/>
                <a:ea typeface="ＭＳ Ｐゴシック" panose="020B0600070205080204" pitchFamily="34" charset="-128"/>
                <a:cs typeface="Symbol" charset="2"/>
              </a:rPr>
              <a:t>m</a:t>
            </a:r>
            <a:r>
              <a:rPr lang="en-US" altLang="ja-JP" sz="12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m</a:t>
            </a:r>
            <a:endParaRPr lang="ja-JP" altLang="en-US" sz="1200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193" y="4598977"/>
            <a:ext cx="1511300" cy="1761446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7979193" y="4808429"/>
            <a:ext cx="1398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ja-JP" altLang="en-US" sz="12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フィラメント径</a:t>
            </a:r>
            <a:r>
              <a:rPr lang="en-US" altLang="ja-JP" sz="12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50</a:t>
            </a:r>
            <a:r>
              <a:rPr lang="en-US" altLang="ja-JP" sz="1200" dirty="0">
                <a:solidFill>
                  <a:prstClr val="white"/>
                </a:solidFill>
                <a:latin typeface="Symbol" charset="2"/>
                <a:ea typeface="ＭＳ Ｐゴシック" panose="020B0600070205080204" pitchFamily="34" charset="-128"/>
                <a:cs typeface="Symbol" charset="2"/>
              </a:rPr>
              <a:t>m</a:t>
            </a:r>
            <a:r>
              <a:rPr lang="en-US" altLang="ja-JP" sz="1200" dirty="0">
                <a:solidFill>
                  <a:prstClr val="white"/>
                </a:solidFill>
                <a:latin typeface="Calibri"/>
                <a:ea typeface="ＭＳ Ｐゴシック" panose="020B0600070205080204" pitchFamily="34" charset="-128"/>
              </a:rPr>
              <a:t>m</a:t>
            </a:r>
            <a:endParaRPr lang="ja-JP" altLang="en-US" sz="1200" dirty="0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979193" y="6036951"/>
            <a:ext cx="76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en-US" altLang="ja-JP" dirty="0">
                <a:solidFill>
                  <a:srgbClr val="FFFFFF"/>
                </a:solidFill>
                <a:latin typeface="Calibri"/>
                <a:ea typeface="ＭＳ Ｐゴシック" panose="020B0600070205080204" pitchFamily="34" charset="-128"/>
              </a:rPr>
              <a:t>Nb</a:t>
            </a:r>
            <a:r>
              <a:rPr lang="en-US" altLang="ja-JP" baseline="-25000" dirty="0">
                <a:solidFill>
                  <a:srgbClr val="FFFFFF"/>
                </a:solidFill>
                <a:latin typeface="Calibri"/>
                <a:ea typeface="ＭＳ Ｐゴシック" panose="020B0600070205080204" pitchFamily="34" charset="-128"/>
              </a:rPr>
              <a:t>3</a:t>
            </a:r>
            <a:r>
              <a:rPr lang="en-US" altLang="ja-JP" dirty="0">
                <a:solidFill>
                  <a:srgbClr val="FFFFFF"/>
                </a:solidFill>
                <a:latin typeface="Calibri"/>
                <a:ea typeface="ＭＳ Ｐゴシック" panose="020B0600070205080204" pitchFamily="34" charset="-128"/>
              </a:rPr>
              <a:t>Sn</a:t>
            </a:r>
            <a:endParaRPr lang="ja-JP" altLang="en-US" dirty="0">
              <a:solidFill>
                <a:srgbClr val="FFFFFF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/>
            <a:r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将来計画委員会第</a:t>
            </a:r>
            <a:r>
              <a:rPr lang="en-US" altLang="ja-JP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7</a:t>
            </a:r>
            <a:r>
              <a: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回勉強会・次世代ハドロンコライダー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1993A15-B72C-164B-9273-160E10BB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8332" y="4762733"/>
            <a:ext cx="2464990" cy="168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008C8F3-46A3-7B4F-AE15-4AEF97AC5C03}"/>
              </a:ext>
            </a:extLst>
          </p:cNvPr>
          <p:cNvSpPr txBox="1"/>
          <p:nvPr/>
        </p:nvSpPr>
        <p:spPr>
          <a:xfrm>
            <a:off x="10176089" y="445477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7"/>
            <a:r>
              <a:rPr lang="ja-JP" altLang="en-US" sz="1400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磁化特性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5421C7C0-182A-5D40-B726-5585C5EDFFA3}"/>
              </a:ext>
            </a:extLst>
          </p:cNvPr>
          <p:cNvSpPr txBox="1"/>
          <p:nvPr/>
        </p:nvSpPr>
        <p:spPr>
          <a:xfrm>
            <a:off x="10262483" y="5394324"/>
            <a:ext cx="1291019" cy="307777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defTabSz="457177"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大きな磁化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E150C335-7E6B-A942-A388-58325130A56C}"/>
              </a:ext>
            </a:extLst>
          </p:cNvPr>
          <p:cNvCxnSpPr>
            <a:cxnSpLocks/>
          </p:cNvCxnSpPr>
          <p:nvPr/>
        </p:nvCxnSpPr>
        <p:spPr>
          <a:xfrm>
            <a:off x="10290013" y="4944531"/>
            <a:ext cx="0" cy="119627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7">
            <a:extLst>
              <a:ext uri="{FF2B5EF4-FFF2-40B4-BE49-F238E27FC236}">
                <a16:creationId xmlns:a16="http://schemas.microsoft.com/office/drawing/2014/main" id="{D0E670D7-D38B-5E40-913F-C2C1DB7836C0}"/>
              </a:ext>
            </a:extLst>
          </p:cNvPr>
          <p:cNvSpPr txBox="1"/>
          <p:nvPr/>
        </p:nvSpPr>
        <p:spPr>
          <a:xfrm>
            <a:off x="10711992" y="6019464"/>
            <a:ext cx="1754641" cy="307777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defTabSz="457177">
              <a:defRPr/>
            </a:pPr>
            <a:r>
              <a:rPr lang="ja-JP" altLang="en-US" sz="1400" dirty="0">
                <a:solidFill>
                  <a:srgbClr val="000000"/>
                </a:solidFill>
                <a:latin typeface="Calibri"/>
                <a:ea typeface="ＭＳ Ｐゴシック" panose="020B0600070205080204" pitchFamily="34" charset="-128"/>
              </a:rPr>
              <a:t>フラックスジャンプ</a:t>
            </a:r>
            <a:endParaRPr lang="en-US" sz="14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4B847D2C-39EB-0E4F-8D96-D2C7C46BF51F}"/>
              </a:ext>
            </a:extLst>
          </p:cNvPr>
          <p:cNvCxnSpPr>
            <a:cxnSpLocks/>
          </p:cNvCxnSpPr>
          <p:nvPr/>
        </p:nvCxnSpPr>
        <p:spPr>
          <a:xfrm flipH="1" flipV="1">
            <a:off x="10462381" y="6005610"/>
            <a:ext cx="249611" cy="121344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6615B97B-7349-DD4B-A70F-7D972F242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1416" y="110799"/>
            <a:ext cx="2396403" cy="139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F2D30D91-99DD-D84C-8C93-003E23FF3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24691" y="80103"/>
            <a:ext cx="2217204" cy="150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DB35583F-9987-844A-9495-0325A2358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7685890" y="344831"/>
            <a:ext cx="2010730" cy="14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6963E3F-9FC7-9544-AF28-893C162B0389}"/>
              </a:ext>
            </a:extLst>
          </p:cNvPr>
          <p:cNvSpPr/>
          <p:nvPr/>
        </p:nvSpPr>
        <p:spPr>
          <a:xfrm>
            <a:off x="73748" y="5425093"/>
            <a:ext cx="3860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err="1"/>
              <a:t>NbTi</a:t>
            </a:r>
            <a:r>
              <a:rPr lang="ja-JP" altLang="en-US" sz="2400" b="1"/>
              <a:t>では見られない、あるいは解決した課題ばかり．．．</a:t>
            </a:r>
            <a:endParaRPr lang="en-US" altLang="ja-JP" sz="2400" b="1" dirty="0"/>
          </a:p>
        </p:txBody>
      </p:sp>
      <p:pic>
        <p:nvPicPr>
          <p:cNvPr id="41" name="Picture 10">
            <a:extLst>
              <a:ext uri="{FF2B5EF4-FFF2-40B4-BE49-F238E27FC236}">
                <a16:creationId xmlns:a16="http://schemas.microsoft.com/office/drawing/2014/main" id="{5CB5B26C-FAE9-E146-B99C-A4184F41D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939" y="2539840"/>
            <a:ext cx="2007461" cy="1314331"/>
          </a:xfrm>
          <a:prstGeom prst="rect">
            <a:avLst/>
          </a:prstGeom>
        </p:spPr>
      </p:pic>
      <p:pic>
        <p:nvPicPr>
          <p:cNvPr id="42" name="Picture 11">
            <a:extLst>
              <a:ext uri="{FF2B5EF4-FFF2-40B4-BE49-F238E27FC236}">
                <a16:creationId xmlns:a16="http://schemas.microsoft.com/office/drawing/2014/main" id="{9B128A7C-ABF5-E94D-A1E8-1675CB3517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645" y="2472121"/>
            <a:ext cx="1981347" cy="1382050"/>
          </a:xfrm>
          <a:prstGeom prst="rect">
            <a:avLst/>
          </a:prstGeom>
        </p:spPr>
      </p:pic>
      <p:sp>
        <p:nvSpPr>
          <p:cNvPr id="43" name="TextBox 12">
            <a:extLst>
              <a:ext uri="{FF2B5EF4-FFF2-40B4-BE49-F238E27FC236}">
                <a16:creationId xmlns:a16="http://schemas.microsoft.com/office/drawing/2014/main" id="{E20C2302-1302-DF4A-9B20-C055DE134F5A}"/>
              </a:ext>
            </a:extLst>
          </p:cNvPr>
          <p:cNvSpPr txBox="1"/>
          <p:nvPr/>
        </p:nvSpPr>
        <p:spPr>
          <a:xfrm>
            <a:off x="6309282" y="3853810"/>
            <a:ext cx="4842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7"/>
            <a:r>
              <a:rPr lang="en-US" sz="1600" dirty="0">
                <a:solidFill>
                  <a:prstClr val="black"/>
                </a:solidFill>
                <a:latin typeface="Calibri"/>
              </a:rPr>
              <a:t>200 MPa圧縮応力荷重前後のNb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Snフィラメント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2A1775-2865-CB43-A1B7-4673E037852E}"/>
              </a:ext>
            </a:extLst>
          </p:cNvPr>
          <p:cNvSpPr txBox="1"/>
          <p:nvPr/>
        </p:nvSpPr>
        <p:spPr>
          <a:xfrm>
            <a:off x="5960694" y="245781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前</a:t>
            </a:r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90931FF-2ADD-154E-9E2D-26C234D7321B}"/>
              </a:ext>
            </a:extLst>
          </p:cNvPr>
          <p:cNvSpPr txBox="1"/>
          <p:nvPr/>
        </p:nvSpPr>
        <p:spPr>
          <a:xfrm>
            <a:off x="8416242" y="2512482"/>
            <a:ext cx="41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後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5C7353E-8245-1441-B854-133A500A71DD}"/>
              </a:ext>
            </a:extLst>
          </p:cNvPr>
          <p:cNvCxnSpPr>
            <a:cxnSpLocks/>
          </p:cNvCxnSpPr>
          <p:nvPr/>
        </p:nvCxnSpPr>
        <p:spPr>
          <a:xfrm flipH="1">
            <a:off x="9987759" y="2697148"/>
            <a:ext cx="884031" cy="174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41DFF7B5-8CEC-C64F-B93C-D8CC78DAEB27}"/>
              </a:ext>
            </a:extLst>
          </p:cNvPr>
          <p:cNvCxnSpPr>
            <a:cxnSpLocks/>
          </p:cNvCxnSpPr>
          <p:nvPr/>
        </p:nvCxnSpPr>
        <p:spPr>
          <a:xfrm flipH="1">
            <a:off x="10209207" y="2771900"/>
            <a:ext cx="662583" cy="556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129A3935-B72D-3F45-9F6B-D590F66955B3}"/>
              </a:ext>
            </a:extLst>
          </p:cNvPr>
          <p:cNvCxnSpPr>
            <a:cxnSpLocks/>
          </p:cNvCxnSpPr>
          <p:nvPr/>
        </p:nvCxnSpPr>
        <p:spPr>
          <a:xfrm flipH="1">
            <a:off x="9501925" y="2731653"/>
            <a:ext cx="1369865" cy="7839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79B342E-9D88-A341-ACD1-E3E0B7B54BFD}"/>
              </a:ext>
            </a:extLst>
          </p:cNvPr>
          <p:cNvSpPr txBox="1"/>
          <p:nvPr/>
        </p:nvSpPr>
        <p:spPr>
          <a:xfrm>
            <a:off x="10587073" y="2327285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クラックが発生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  <p:bldP spid="9" grpId="0"/>
      <p:bldP spid="24" grpId="0"/>
      <p:bldP spid="25" grpId="0"/>
      <p:bldP spid="23" grpId="0"/>
      <p:bldP spid="30" grpId="0"/>
      <p:bldP spid="34" grpId="0"/>
      <p:bldP spid="36" grpId="0"/>
      <p:bldP spid="10" grpId="0"/>
      <p:bldP spid="43" grpId="0"/>
      <p:bldP spid="12" grpId="0"/>
      <p:bldP spid="44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766762"/>
          </a:xfrm>
        </p:spPr>
        <p:txBody>
          <a:bodyPr>
            <a:normAutofit/>
          </a:bodyPr>
          <a:lstStyle/>
          <a:p>
            <a:pPr algn="l"/>
            <a:r>
              <a:rPr lang="ja-JP" altLang="en-US" b="1">
                <a:solidFill>
                  <a:srgbClr val="4F81BD"/>
                </a:solidFill>
                <a:ea typeface="ＭＳ Ｐゴシック" charset="-128"/>
                <a:cs typeface="ＭＳ Ｐゴシック" charset="-128"/>
              </a:rPr>
              <a:t>加速</a:t>
            </a:r>
            <a:r>
              <a:rPr lang="ja-JP" altLang="en-US" b="1" dirty="0">
                <a:solidFill>
                  <a:srgbClr val="4F81BD"/>
                </a:solidFill>
                <a:ea typeface="ＭＳ Ｐゴシック" charset="-128"/>
                <a:cs typeface="ＭＳ Ｐゴシック" charset="-128"/>
              </a:rPr>
              <a:t>器用超伝導磁石のおさらい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altLang="ja-JP">
                <a:latin typeface="Calibri"/>
                <a:ea typeface="ＭＳ Ｐゴシック" panose="020B0600070205080204" pitchFamily="34" charset="-128"/>
              </a:rPr>
              <a:t>2021/1/27</a:t>
            </a:r>
            <a:endParaRPr lang="ja-JP" altLang="en-US"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ja-JP" altLang="en-US">
                <a:latin typeface="Calibri"/>
                <a:ea typeface="ＭＳ Ｐゴシック" panose="020B0600070205080204" pitchFamily="34" charset="-128"/>
              </a:rPr>
              <a:t>将来計画委員会第</a:t>
            </a:r>
            <a:r>
              <a:rPr lang="en-US" altLang="ja-JP">
                <a:latin typeface="Calibri"/>
                <a:ea typeface="ＭＳ Ｐゴシック" panose="020B0600070205080204" pitchFamily="34" charset="-128"/>
              </a:rPr>
              <a:t>7</a:t>
            </a:r>
            <a:r>
              <a:rPr lang="ja-JP" altLang="en-US">
                <a:latin typeface="Calibri"/>
                <a:ea typeface="ＭＳ Ｐゴシック" panose="020B0600070205080204" pitchFamily="34" charset="-128"/>
              </a:rPr>
              <a:t>回勉強会・次世代ハドロンコライダー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4BE9A45-EB35-6F4C-8E36-79103209CB48}" type="slidenum">
              <a:rPr lang="ja-JP" altLang="en-US">
                <a:latin typeface="Calibri"/>
                <a:ea typeface="ＭＳ Ｐゴシック" panose="020B0600070205080204" pitchFamily="34" charset="-128"/>
              </a:rPr>
              <a:pPr defTabSz="457200"/>
              <a:t>15</a:t>
            </a:fld>
            <a:endParaRPr lang="ja-JP" altLang="en-US"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7" name="図 17" descr="ダイポール概略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18" y="685800"/>
            <a:ext cx="45212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18" y="723901"/>
            <a:ext cx="1542244" cy="88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直線矢印コネクタ 14"/>
          <p:cNvCxnSpPr/>
          <p:nvPr/>
        </p:nvCxnSpPr>
        <p:spPr>
          <a:xfrm flipV="1">
            <a:off x="4208462" y="895526"/>
            <a:ext cx="269984" cy="86260"/>
          </a:xfrm>
          <a:prstGeom prst="straightConnector1">
            <a:avLst/>
          </a:prstGeom>
          <a:ln>
            <a:solidFill>
              <a:srgbClr val="FF0000"/>
            </a:solidFill>
            <a:tailEnd type="arrow" w="sm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右矢印 15"/>
          <p:cNvSpPr/>
          <p:nvPr/>
        </p:nvSpPr>
        <p:spPr>
          <a:xfrm rot="2331953">
            <a:off x="2756791" y="1714889"/>
            <a:ext cx="599751" cy="375857"/>
          </a:xfrm>
          <a:prstGeom prst="right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86740" y="2006481"/>
            <a:ext cx="108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1200" b="1" dirty="0">
                <a:solidFill>
                  <a:srgbClr val="FF6600"/>
                </a:solidFill>
                <a:latin typeface="Calibri"/>
                <a:ea typeface="ＭＳ Ｐゴシック" panose="020B0600070205080204" pitchFamily="34" charset="-128"/>
              </a:rPr>
              <a:t>力の向き</a:t>
            </a:r>
            <a:endParaRPr lang="en-US" altLang="ja-JP" sz="1200" b="1" dirty="0">
              <a:solidFill>
                <a:srgbClr val="FF6600"/>
              </a:solidFill>
              <a:latin typeface="Calibri"/>
              <a:ea typeface="ＭＳ Ｐゴシック" panose="020B0600070205080204" pitchFamily="34" charset="-128"/>
            </a:endParaRPr>
          </a:p>
          <a:p>
            <a:pPr defTabSz="457200"/>
            <a:r>
              <a:rPr lang="ja-JP" altLang="en-US" sz="1200" b="1" dirty="0">
                <a:solidFill>
                  <a:srgbClr val="FF6600"/>
                </a:solidFill>
                <a:latin typeface="Calibri"/>
                <a:ea typeface="ＭＳ Ｐゴシック" panose="020B0600070205080204" pitchFamily="34" charset="-128"/>
              </a:rPr>
              <a:t>（曲がる方向）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77236" y="1317779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ja-JP" altLang="en-US" sz="1200" b="1" dirty="0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陽子ビーム</a:t>
            </a:r>
          </a:p>
        </p:txBody>
      </p:sp>
      <p:pic>
        <p:nvPicPr>
          <p:cNvPr id="19" name="図 5" descr="２次元電磁力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6570" y="3923195"/>
            <a:ext cx="2503154" cy="214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下矢印 21"/>
          <p:cNvSpPr/>
          <p:nvPr/>
        </p:nvSpPr>
        <p:spPr>
          <a:xfrm>
            <a:off x="8409773" y="5461712"/>
            <a:ext cx="457200" cy="457200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3" name="下矢印 22"/>
          <p:cNvSpPr/>
          <p:nvPr/>
        </p:nvSpPr>
        <p:spPr>
          <a:xfrm rot="16200000">
            <a:off x="8103374" y="4538409"/>
            <a:ext cx="457200" cy="444500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rot="5400000">
            <a:off x="5716063" y="4142931"/>
            <a:ext cx="914400" cy="33020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16"/>
          <p:cNvSpPr txBox="1">
            <a:spLocks noChangeArrowheads="1"/>
          </p:cNvSpPr>
          <p:nvPr/>
        </p:nvSpPr>
        <p:spPr bwMode="auto">
          <a:xfrm>
            <a:off x="961822" y="3794972"/>
            <a:ext cx="3753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磁場精度・クエンチ抑制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  <a:p>
            <a:pPr algn="ctr" defTabSz="457200"/>
            <a:endParaRPr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  <a:p>
            <a:pPr algn="ctr" defTabSz="457200"/>
            <a:endParaRPr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  <a:p>
            <a:pPr algn="ctr" defTabSz="457200"/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rPr>
              <a:t>ポール付近のコイルの動きを抑制</a:t>
            </a:r>
            <a:endParaRPr lang="en-US" altLang="ja-JP" dirty="0">
              <a:solidFill>
                <a:prstClr val="black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8" name="テキスト ボックス 19"/>
          <p:cNvSpPr txBox="1">
            <a:spLocks noChangeArrowheads="1"/>
          </p:cNvSpPr>
          <p:nvPr/>
        </p:nvSpPr>
        <p:spPr bwMode="auto">
          <a:xfrm>
            <a:off x="1245290" y="5550160"/>
            <a:ext cx="3128405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ja-JP" altLang="en-US">
                <a:solidFill>
                  <a:srgbClr val="FF0000"/>
                </a:solidFill>
                <a:latin typeface="Calibri"/>
                <a:ea typeface="ＭＳ Ｐゴシック" panose="020B0600070205080204" pitchFamily="34" charset="-128"/>
              </a:rPr>
              <a:t>常温組み立て時の予備応力（プリストレス）が増大</a:t>
            </a:r>
            <a:endParaRPr lang="en-US" altLang="ja-JP" dirty="0">
              <a:solidFill>
                <a:srgbClr val="FF000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29" name="下矢印 28"/>
          <p:cNvSpPr/>
          <p:nvPr/>
        </p:nvSpPr>
        <p:spPr>
          <a:xfrm>
            <a:off x="2533499" y="4265618"/>
            <a:ext cx="469900" cy="304800"/>
          </a:xfrm>
          <a:prstGeom prst="downArrow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sp>
        <p:nvSpPr>
          <p:cNvPr id="30" name="下矢印 29"/>
          <p:cNvSpPr/>
          <p:nvPr/>
        </p:nvSpPr>
        <p:spPr>
          <a:xfrm>
            <a:off x="2529266" y="5129218"/>
            <a:ext cx="469900" cy="304800"/>
          </a:xfrm>
          <a:prstGeom prst="downArrow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7D8D345-F2CB-5147-B4E3-B8595EA9E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523" y="683658"/>
            <a:ext cx="2015020" cy="1784488"/>
          </a:xfrm>
          <a:prstGeom prst="rect">
            <a:avLst/>
          </a:prstGeom>
        </p:spPr>
      </p:pic>
      <p:graphicFrame>
        <p:nvGraphicFramePr>
          <p:cNvPr id="38" name="Object 2">
            <a:extLst>
              <a:ext uri="{FF2B5EF4-FFF2-40B4-BE49-F238E27FC236}">
                <a16:creationId xmlns:a16="http://schemas.microsoft.com/office/drawing/2014/main" id="{C7466509-EB46-0042-9836-7D774345F4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323489"/>
              </p:ext>
            </p:extLst>
          </p:nvPr>
        </p:nvGraphicFramePr>
        <p:xfrm>
          <a:off x="8109724" y="1607348"/>
          <a:ext cx="32781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数式" r:id="rId7" imgW="1866900" imgH="419100" progId="Equation.3">
                  <p:embed/>
                </p:oleObj>
              </mc:Choice>
              <mc:Fallback>
                <p:oleObj name="数式" r:id="rId7" imgW="1866900" imgH="419100" progId="Equation.3">
                  <p:embed/>
                  <p:pic>
                    <p:nvPicPr>
                      <p:cNvPr id="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9724" y="1607348"/>
                        <a:ext cx="3278188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">
            <a:extLst>
              <a:ext uri="{FF2B5EF4-FFF2-40B4-BE49-F238E27FC236}">
                <a16:creationId xmlns:a16="http://schemas.microsoft.com/office/drawing/2014/main" id="{9F0CE58D-054B-494D-9B85-52E882C648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756579"/>
              </p:ext>
            </p:extLst>
          </p:nvPr>
        </p:nvGraphicFramePr>
        <p:xfrm>
          <a:off x="8111312" y="799310"/>
          <a:ext cx="2943225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数式" r:id="rId9" imgW="1676400" imgH="368300" progId="Equation.3">
                  <p:embed/>
                </p:oleObj>
              </mc:Choice>
              <mc:Fallback>
                <p:oleObj name="数式" r:id="rId9" imgW="1676400" imgH="368300" progId="Equation.3">
                  <p:embed/>
                  <p:pic>
                    <p:nvPicPr>
                      <p:cNvPr id="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1312" y="799310"/>
                        <a:ext cx="2943225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85F3CD3-504D-9149-B6F3-4271BC6FF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724" y="469568"/>
            <a:ext cx="2854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dirty="0">
                <a:latin typeface="+mj-lt"/>
              </a:rPr>
              <a:t>Field strength in the sector coil at </a:t>
            </a:r>
            <a:r>
              <a:rPr lang="en-US" altLang="ja-JP" sz="1400" i="1" dirty="0" err="1">
                <a:latin typeface="+mj-lt"/>
              </a:rPr>
              <a:t>r</a:t>
            </a:r>
            <a:r>
              <a:rPr lang="en-US" altLang="ja-JP" sz="1400" i="1" baseline="-25000" dirty="0" err="1">
                <a:latin typeface="+mj-lt"/>
              </a:rPr>
              <a:t>ref</a:t>
            </a:r>
            <a:endParaRPr lang="ja-JP" altLang="en-US" sz="1400" i="1" dirty="0">
              <a:latin typeface="+mj-lt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2A411F1-925A-2B48-90F0-DFF8A1377801}"/>
              </a:ext>
            </a:extLst>
          </p:cNvPr>
          <p:cNvCxnSpPr/>
          <p:nvPr/>
        </p:nvCxnSpPr>
        <p:spPr>
          <a:xfrm>
            <a:off x="10305237" y="1313147"/>
            <a:ext cx="74930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589A993E-E0FF-2340-AE97-709FB02D95C8}"/>
              </a:ext>
            </a:extLst>
          </p:cNvPr>
          <p:cNvCxnSpPr>
            <a:cxnSpLocks/>
          </p:cNvCxnSpPr>
          <p:nvPr/>
        </p:nvCxnSpPr>
        <p:spPr>
          <a:xfrm>
            <a:off x="11038328" y="2322594"/>
            <a:ext cx="329264" cy="0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8FCF0E8-E205-5A47-8A1C-E963C0E69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9246" y="967123"/>
            <a:ext cx="723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dirty="0">
                <a:latin typeface="+mj-lt"/>
              </a:rPr>
              <a:t>Dipole</a:t>
            </a:r>
            <a:endParaRPr lang="ja-JP" altLang="en-US" sz="1600" dirty="0">
              <a:latin typeface="+mj-lt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6D57528-5C12-7E40-8BC0-7D42FB609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069" y="1765525"/>
            <a:ext cx="11801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dirty="0" err="1">
                <a:latin typeface="+mj-lt"/>
              </a:rPr>
              <a:t>Quadrupole</a:t>
            </a:r>
            <a:endParaRPr lang="ja-JP" altLang="en-US" sz="1600" dirty="0">
              <a:latin typeface="+mj-lt"/>
            </a:endParaRPr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FD8798E1-637A-874A-86D6-254018DDE8C5}"/>
              </a:ext>
            </a:extLst>
          </p:cNvPr>
          <p:cNvSpPr/>
          <p:nvPr/>
        </p:nvSpPr>
        <p:spPr>
          <a:xfrm>
            <a:off x="9093200" y="723901"/>
            <a:ext cx="359305" cy="44274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円/楕円 47">
            <a:extLst>
              <a:ext uri="{FF2B5EF4-FFF2-40B4-BE49-F238E27FC236}">
                <a16:creationId xmlns:a16="http://schemas.microsoft.com/office/drawing/2014/main" id="{10926A29-0F4C-504E-97D1-92EED32B9212}"/>
              </a:ext>
            </a:extLst>
          </p:cNvPr>
          <p:cNvSpPr/>
          <p:nvPr/>
        </p:nvSpPr>
        <p:spPr>
          <a:xfrm>
            <a:off x="9152501" y="1568321"/>
            <a:ext cx="359305" cy="44274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4">
            <a:extLst>
              <a:ext uri="{FF2B5EF4-FFF2-40B4-BE49-F238E27FC236}">
                <a16:creationId xmlns:a16="http://schemas.microsoft.com/office/drawing/2014/main" id="{FF120AA5-2044-AB4F-B935-ECCA8EE53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960" y="2474376"/>
            <a:ext cx="9219922" cy="1254543"/>
          </a:xfrm>
        </p:spPr>
        <p:txBody>
          <a:bodyPr>
            <a:noAutofit/>
          </a:bodyPr>
          <a:lstStyle/>
          <a:p>
            <a:r>
              <a:rPr lang="ja-JP" altLang="en-US" sz="2000" b="1">
                <a:solidFill>
                  <a:schemeClr val="accent1"/>
                </a:solidFill>
                <a:ea typeface="ＭＳ Ｐゴシック" charset="-128"/>
                <a:cs typeface="ＭＳ Ｐゴシック" charset="-128"/>
              </a:rPr>
              <a:t>コイル直線部断面で、理想的な</a:t>
            </a:r>
            <a:r>
              <a:rPr lang="en-US" altLang="ja-JP" sz="2000" b="1" dirty="0">
                <a:solidFill>
                  <a:schemeClr val="accent1"/>
                </a:solidFill>
                <a:ea typeface="ＭＳ Ｐゴシック" charset="-128"/>
                <a:cs typeface="ＭＳ Ｐゴシック" charset="-128"/>
              </a:rPr>
              <a:t>cos(n</a:t>
            </a:r>
            <a:r>
              <a:rPr lang="en-US" altLang="ja-JP" sz="2000" b="1" dirty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altLang="ja-JP" sz="2000" b="1" dirty="0">
                <a:solidFill>
                  <a:schemeClr val="accent1"/>
                </a:solidFill>
                <a:ea typeface="ＭＳ Ｐゴシック" charset="-128"/>
                <a:cs typeface="ＭＳ Ｐゴシック" charset="-128"/>
              </a:rPr>
              <a:t>)</a:t>
            </a:r>
            <a:r>
              <a:rPr lang="ja-JP" altLang="en-US" sz="2000" b="1">
                <a:solidFill>
                  <a:schemeClr val="accent1"/>
                </a:solidFill>
                <a:ea typeface="ＭＳ Ｐゴシック" charset="-128"/>
                <a:cs typeface="ＭＳ Ｐゴシック" charset="-128"/>
              </a:rPr>
              <a:t>の電流分布となるようなコイル配置</a:t>
            </a:r>
            <a:endParaRPr lang="en-US" altLang="ja-JP" sz="2000" b="1" dirty="0">
              <a:solidFill>
                <a:schemeClr val="accent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ja-JP" altLang="en-US" sz="2000" b="1">
                <a:solidFill>
                  <a:schemeClr val="accent1"/>
                </a:solidFill>
                <a:ea typeface="ＭＳ Ｐゴシック" charset="-128"/>
              </a:rPr>
              <a:t>高磁場化、コスト削減　→ </a:t>
            </a:r>
            <a:r>
              <a:rPr lang="ja-JP" altLang="en-US" sz="2000" b="1">
                <a:solidFill>
                  <a:srgbClr val="FF0000"/>
                </a:solidFill>
                <a:ea typeface="ＭＳ Ｐゴシック" charset="-128"/>
              </a:rPr>
              <a:t>超伝導線材の臨界電流密度の向上</a:t>
            </a:r>
          </a:p>
          <a:p>
            <a:r>
              <a:rPr lang="ja-JP" altLang="en-US" sz="2000" b="1">
                <a:solidFill>
                  <a:schemeClr val="accent1"/>
                </a:solidFill>
                <a:ea typeface="ＭＳ Ｐゴシック" charset="-128"/>
              </a:rPr>
              <a:t>高磁場化　＝　電磁力増加（磁気圧</a:t>
            </a:r>
            <a:r>
              <a:rPr lang="en-US" altLang="ja-JP" sz="20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P=B</a:t>
            </a:r>
            <a:r>
              <a:rPr lang="en-US" altLang="ja-JP" sz="2000" b="1" baseline="30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altLang="ja-JP" sz="2000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/2</a:t>
            </a:r>
            <a:r>
              <a:rPr lang="en-US" altLang="ja-JP" sz="2000" b="1" dirty="0">
                <a:solidFill>
                  <a:srgbClr val="FF0000"/>
                </a:solidFill>
                <a:latin typeface="Symbol" charset="2"/>
                <a:ea typeface="ＭＳ Ｐゴシック" charset="-128"/>
                <a:cs typeface="Symbol" charset="2"/>
              </a:rPr>
              <a:t>m</a:t>
            </a:r>
            <a:r>
              <a:rPr lang="en-US" altLang="ja-JP" sz="2000" b="1" baseline="-25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0</a:t>
            </a:r>
            <a:r>
              <a:rPr lang="ja-JP" altLang="en-US" sz="2000" b="1">
                <a:solidFill>
                  <a:schemeClr val="accent1"/>
                </a:solidFill>
                <a:ea typeface="ＭＳ Ｐゴシック" charset="-128"/>
              </a:rPr>
              <a:t>）　→　</a:t>
            </a:r>
            <a:r>
              <a:rPr lang="ja-JP" altLang="en-US" sz="2000" b="1">
                <a:solidFill>
                  <a:srgbClr val="FF0000"/>
                </a:solidFill>
                <a:ea typeface="ＭＳ Ｐゴシック" charset="-128"/>
              </a:rPr>
              <a:t>材料の機械特性、構造設計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51" name="円/楕円 50">
            <a:extLst>
              <a:ext uri="{FF2B5EF4-FFF2-40B4-BE49-F238E27FC236}">
                <a16:creationId xmlns:a16="http://schemas.microsoft.com/office/drawing/2014/main" id="{CC70D1CA-C886-4C4E-B026-90824BA129BD}"/>
              </a:ext>
            </a:extLst>
          </p:cNvPr>
          <p:cNvSpPr/>
          <p:nvPr/>
        </p:nvSpPr>
        <p:spPr>
          <a:xfrm>
            <a:off x="6561315" y="5789752"/>
            <a:ext cx="1779349" cy="1638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CA08BEC8-0D0C-2C48-A24A-17A53C1E9590}"/>
              </a:ext>
            </a:extLst>
          </p:cNvPr>
          <p:cNvSpPr txBox="1"/>
          <p:nvPr/>
        </p:nvSpPr>
        <p:spPr>
          <a:xfrm>
            <a:off x="4972776" y="6112805"/>
            <a:ext cx="586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高磁場化により重畳する電磁力が増大</a:t>
            </a:r>
            <a:r>
              <a:rPr lang="ja-JP" altLang="en-US">
                <a:solidFill>
                  <a:srgbClr val="FF0000"/>
                </a:solidFill>
              </a:rPr>
              <a:t>　</a:t>
            </a:r>
            <a:r>
              <a:rPr kumimoji="1" lang="ja-JP" altLang="en-US">
                <a:solidFill>
                  <a:srgbClr val="FF0000"/>
                </a:solidFill>
              </a:rPr>
              <a:t>→　線材への影響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5260844-6B43-8E40-A91F-A54342725E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712"/>
          <a:stretch/>
        </p:blipFill>
        <p:spPr>
          <a:xfrm>
            <a:off x="9626932" y="3573262"/>
            <a:ext cx="2503154" cy="247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82640" cy="802888"/>
          </a:xfrm>
        </p:spPr>
        <p:txBody>
          <a:bodyPr>
            <a:normAutofit/>
          </a:bodyPr>
          <a:lstStyle/>
          <a:p>
            <a:r>
              <a:rPr lang="ja-JP" altLang="en-US" b="1">
                <a:solidFill>
                  <a:schemeClr val="accent1"/>
                </a:solidFill>
              </a:rPr>
              <a:t>臨界電流密度の向上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03712C5-3FB4-8C43-8563-94263D460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2" y="780804"/>
            <a:ext cx="8134826" cy="59087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3C17E30-F965-6A4B-B7A5-CF809251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86" y="598241"/>
            <a:ext cx="4140952" cy="2970212"/>
          </a:xfrm>
          <a:prstGeom prst="rect">
            <a:avLst/>
          </a:prstGeom>
        </p:spPr>
      </p:pic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A8281F71-EFEC-BC44-9B68-B92B48E70C57}"/>
              </a:ext>
            </a:extLst>
          </p:cNvPr>
          <p:cNvCxnSpPr>
            <a:cxnSpLocks/>
          </p:cNvCxnSpPr>
          <p:nvPr/>
        </p:nvCxnSpPr>
        <p:spPr>
          <a:xfrm flipV="1">
            <a:off x="1029681" y="2967523"/>
            <a:ext cx="2909144" cy="30845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円/楕円 37">
            <a:extLst>
              <a:ext uri="{FF2B5EF4-FFF2-40B4-BE49-F238E27FC236}">
                <a16:creationId xmlns:a16="http://schemas.microsoft.com/office/drawing/2014/main" id="{E4582855-7C37-CA4F-B0E6-49944AF9365A}"/>
              </a:ext>
            </a:extLst>
          </p:cNvPr>
          <p:cNvSpPr/>
          <p:nvPr/>
        </p:nvSpPr>
        <p:spPr>
          <a:xfrm>
            <a:off x="8635033" y="2361727"/>
            <a:ext cx="261257" cy="2394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44ED453-4682-4946-975D-8ABB5F0991F3}"/>
              </a:ext>
            </a:extLst>
          </p:cNvPr>
          <p:cNvSpPr txBox="1"/>
          <p:nvPr/>
        </p:nvSpPr>
        <p:spPr>
          <a:xfrm>
            <a:off x="7820586" y="2715501"/>
            <a:ext cx="12522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/>
              <a:t>ピーク磁場</a:t>
            </a:r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41E0897-C683-A94E-90E1-2448CF582A6A}"/>
              </a:ext>
            </a:extLst>
          </p:cNvPr>
          <p:cNvSpPr txBox="1"/>
          <p:nvPr/>
        </p:nvSpPr>
        <p:spPr>
          <a:xfrm>
            <a:off x="1650443" y="5465027"/>
            <a:ext cx="1661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/>
              <a:t>超伝導磁石のロードライン</a:t>
            </a:r>
          </a:p>
        </p:txBody>
      </p:sp>
      <p:sp>
        <p:nvSpPr>
          <p:cNvPr id="41" name="星 5 40">
            <a:extLst>
              <a:ext uri="{FF2B5EF4-FFF2-40B4-BE49-F238E27FC236}">
                <a16:creationId xmlns:a16="http://schemas.microsoft.com/office/drawing/2014/main" id="{DE15C6E8-A92B-234B-956B-1787A29E8CE0}"/>
              </a:ext>
            </a:extLst>
          </p:cNvPr>
          <p:cNvSpPr/>
          <p:nvPr/>
        </p:nvSpPr>
        <p:spPr>
          <a:xfrm>
            <a:off x="3427810" y="3289275"/>
            <a:ext cx="216000" cy="216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矢印 41">
            <a:extLst>
              <a:ext uri="{FF2B5EF4-FFF2-40B4-BE49-F238E27FC236}">
                <a16:creationId xmlns:a16="http://schemas.microsoft.com/office/drawing/2014/main" id="{4C35FAED-3023-4645-94BA-61F534CE18AC}"/>
              </a:ext>
            </a:extLst>
          </p:cNvPr>
          <p:cNvSpPr/>
          <p:nvPr/>
        </p:nvSpPr>
        <p:spPr>
          <a:xfrm rot="19007936">
            <a:off x="4050095" y="2690573"/>
            <a:ext cx="537327" cy="77609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FD889783-2BB7-684A-A017-5996D9B64C0C}"/>
              </a:ext>
            </a:extLst>
          </p:cNvPr>
          <p:cNvSpPr/>
          <p:nvPr/>
        </p:nvSpPr>
        <p:spPr>
          <a:xfrm>
            <a:off x="2438400" y="2361727"/>
            <a:ext cx="689113" cy="46098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角丸四角形 43">
            <a:extLst>
              <a:ext uri="{FF2B5EF4-FFF2-40B4-BE49-F238E27FC236}">
                <a16:creationId xmlns:a16="http://schemas.microsoft.com/office/drawing/2014/main" id="{2145C295-F4F8-9C44-9EDF-2D2070974A12}"/>
              </a:ext>
            </a:extLst>
          </p:cNvPr>
          <p:cNvSpPr/>
          <p:nvPr/>
        </p:nvSpPr>
        <p:spPr>
          <a:xfrm>
            <a:off x="4846036" y="4381120"/>
            <a:ext cx="1130694" cy="933002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ADEFF3-A157-9949-8A48-8ED5BCB87CA0}"/>
              </a:ext>
            </a:extLst>
          </p:cNvPr>
          <p:cNvSpPr txBox="1"/>
          <p:nvPr/>
        </p:nvSpPr>
        <p:spPr>
          <a:xfrm>
            <a:off x="8986050" y="4126978"/>
            <a:ext cx="282160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200" b="1">
                <a:solidFill>
                  <a:schemeClr val="accent1"/>
                </a:solidFill>
                <a:latin typeface="+mj-ea"/>
                <a:ea typeface="+mj-ea"/>
              </a:rPr>
              <a:t>臨界電流密度の向上</a:t>
            </a:r>
            <a:endParaRPr kumimoji="1" lang="en-US" altLang="ja-JP" sz="2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200" b="1">
                <a:solidFill>
                  <a:schemeClr val="accent1"/>
                </a:solidFill>
                <a:latin typeface="+mj-ea"/>
                <a:ea typeface="+mj-ea"/>
              </a:rPr>
              <a:t>↓</a:t>
            </a:r>
            <a:endParaRPr kumimoji="1" lang="en-US" altLang="ja-JP" sz="2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kumimoji="1" lang="ja-JP" altLang="en-US" sz="2200" b="1">
                <a:solidFill>
                  <a:schemeClr val="accent1"/>
                </a:solidFill>
                <a:latin typeface="+mj-ea"/>
                <a:ea typeface="+mj-ea"/>
              </a:rPr>
              <a:t>コイルのスリム化</a:t>
            </a:r>
            <a:endParaRPr kumimoji="1" lang="en-US" altLang="ja-JP" sz="2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kumimoji="1" lang="ja-JP" altLang="en-US" sz="2200" b="1">
                <a:solidFill>
                  <a:schemeClr val="accent1"/>
                </a:solidFill>
                <a:latin typeface="+mj-ea"/>
                <a:ea typeface="+mj-ea"/>
              </a:rPr>
              <a:t>↓</a:t>
            </a:r>
            <a:endParaRPr kumimoji="1" lang="en-US" altLang="ja-JP" sz="2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ja-JP" altLang="en-US" sz="2200" b="1">
                <a:solidFill>
                  <a:schemeClr val="accent1"/>
                </a:solidFill>
                <a:latin typeface="+mj-ea"/>
                <a:ea typeface="+mj-ea"/>
              </a:rPr>
              <a:t>コストの削減が可能</a:t>
            </a:r>
            <a:endParaRPr lang="en-US" altLang="ja-JP" sz="22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D62B8E02-6303-F340-9EC5-D3C2838687D8}"/>
              </a:ext>
            </a:extLst>
          </p:cNvPr>
          <p:cNvSpPr/>
          <p:nvPr/>
        </p:nvSpPr>
        <p:spPr>
          <a:xfrm>
            <a:off x="3720665" y="3078622"/>
            <a:ext cx="144810" cy="1448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49BA17BB-DA84-124A-9C1A-A15C6C682E6C}"/>
              </a:ext>
            </a:extLst>
          </p:cNvPr>
          <p:cNvSpPr/>
          <p:nvPr/>
        </p:nvSpPr>
        <p:spPr>
          <a:xfrm>
            <a:off x="3355087" y="1553791"/>
            <a:ext cx="1718797" cy="2385690"/>
          </a:xfrm>
          <a:custGeom>
            <a:avLst/>
            <a:gdLst>
              <a:gd name="connsiteX0" fmla="*/ 0 w 1718797"/>
              <a:gd name="connsiteY0" fmla="*/ 0 h 2385690"/>
              <a:gd name="connsiteX1" fmla="*/ 570640 w 1718797"/>
              <a:gd name="connsiteY1" fmla="*/ 556890 h 2385690"/>
              <a:gd name="connsiteX2" fmla="*/ 948776 w 1718797"/>
              <a:gd name="connsiteY2" fmla="*/ 996902 h 2385690"/>
              <a:gd name="connsiteX3" fmla="*/ 1354412 w 1718797"/>
              <a:gd name="connsiteY3" fmla="*/ 1519417 h 2385690"/>
              <a:gd name="connsiteX4" fmla="*/ 1718797 w 1718797"/>
              <a:gd name="connsiteY4" fmla="*/ 2385690 h 2385690"/>
              <a:gd name="connsiteX5" fmla="*/ 1718797 w 1718797"/>
              <a:gd name="connsiteY5" fmla="*/ 2385690 h 238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8797" h="2385690">
                <a:moveTo>
                  <a:pt x="0" y="0"/>
                </a:moveTo>
                <a:cubicBezTo>
                  <a:pt x="206255" y="195370"/>
                  <a:pt x="412511" y="390740"/>
                  <a:pt x="570640" y="556890"/>
                </a:cubicBezTo>
                <a:cubicBezTo>
                  <a:pt x="728769" y="723040"/>
                  <a:pt x="818147" y="836481"/>
                  <a:pt x="948776" y="996902"/>
                </a:cubicBezTo>
                <a:cubicBezTo>
                  <a:pt x="1079405" y="1157323"/>
                  <a:pt x="1226075" y="1287952"/>
                  <a:pt x="1354412" y="1519417"/>
                </a:cubicBezTo>
                <a:cubicBezTo>
                  <a:pt x="1482749" y="1750882"/>
                  <a:pt x="1718797" y="2385690"/>
                  <a:pt x="1718797" y="2385690"/>
                </a:cubicBezTo>
                <a:lnTo>
                  <a:pt x="1718797" y="2385690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754C760-E6DD-0A46-9BBC-0E0C265EB817}"/>
              </a:ext>
            </a:extLst>
          </p:cNvPr>
          <p:cNvCxnSpPr>
            <a:cxnSpLocks/>
          </p:cNvCxnSpPr>
          <p:nvPr/>
        </p:nvCxnSpPr>
        <p:spPr>
          <a:xfrm flipV="1">
            <a:off x="1029681" y="1918355"/>
            <a:ext cx="2989821" cy="4133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星 5 25">
            <a:extLst>
              <a:ext uri="{FF2B5EF4-FFF2-40B4-BE49-F238E27FC236}">
                <a16:creationId xmlns:a16="http://schemas.microsoft.com/office/drawing/2014/main" id="{C0B7B749-8FAD-BA44-A21B-41D9D3D71040}"/>
              </a:ext>
            </a:extLst>
          </p:cNvPr>
          <p:cNvSpPr/>
          <p:nvPr/>
        </p:nvSpPr>
        <p:spPr>
          <a:xfrm>
            <a:off x="3455476" y="2461241"/>
            <a:ext cx="216000" cy="216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4F0608E8-9102-334A-AC6C-0474726A955C}"/>
              </a:ext>
            </a:extLst>
          </p:cNvPr>
          <p:cNvSpPr/>
          <p:nvPr/>
        </p:nvSpPr>
        <p:spPr>
          <a:xfrm>
            <a:off x="3815070" y="2010942"/>
            <a:ext cx="144810" cy="1448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39091A0-CAEB-094B-9426-E5DD418B2686}"/>
              </a:ext>
            </a:extLst>
          </p:cNvPr>
          <p:cNvCxnSpPr>
            <a:cxnSpLocks/>
          </p:cNvCxnSpPr>
          <p:nvPr/>
        </p:nvCxnSpPr>
        <p:spPr>
          <a:xfrm flipV="1">
            <a:off x="3545188" y="896293"/>
            <a:ext cx="0" cy="518790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E7C3CDA-D8C0-7D45-81EB-903A9D7A7104}"/>
              </a:ext>
            </a:extLst>
          </p:cNvPr>
          <p:cNvSpPr txBox="1"/>
          <p:nvPr/>
        </p:nvSpPr>
        <p:spPr>
          <a:xfrm>
            <a:off x="3427810" y="6031602"/>
            <a:ext cx="61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16T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9EE9F30-A9CA-BA43-BA97-37D6816D46F0}"/>
              </a:ext>
            </a:extLst>
          </p:cNvPr>
          <p:cNvSpPr txBox="1"/>
          <p:nvPr/>
        </p:nvSpPr>
        <p:spPr>
          <a:xfrm>
            <a:off x="9402987" y="3496561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ケーブル通電電流（密度）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6" grpId="0"/>
      <p:bldP spid="3" grpId="0" animBg="1"/>
      <p:bldP spid="11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463"/>
            <a:ext cx="11198087" cy="802887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FCC-</a:t>
            </a:r>
            <a:r>
              <a:rPr kumimoji="1" lang="en-US" altLang="ja-JP" b="1" dirty="0" err="1">
                <a:solidFill>
                  <a:schemeClr val="accent1"/>
                </a:solidFill>
              </a:rPr>
              <a:t>hh</a:t>
            </a:r>
            <a:r>
              <a:rPr kumimoji="1" lang="ja-JP" altLang="en-US" b="1">
                <a:solidFill>
                  <a:schemeClr val="accent1"/>
                </a:solidFill>
              </a:rPr>
              <a:t>向け</a:t>
            </a:r>
            <a:r>
              <a:rPr kumimoji="1" lang="en-US" altLang="ja-JP" b="1" dirty="0">
                <a:solidFill>
                  <a:schemeClr val="accent1"/>
                </a:solidFill>
              </a:rPr>
              <a:t>Nb</a:t>
            </a:r>
            <a:r>
              <a:rPr kumimoji="1" lang="en-US" altLang="ja-JP" b="1" baseline="-25000" dirty="0">
                <a:solidFill>
                  <a:schemeClr val="accent1"/>
                </a:solidFill>
              </a:rPr>
              <a:t>3</a:t>
            </a:r>
            <a:r>
              <a:rPr kumimoji="1" lang="en-US" altLang="ja-JP" b="1" dirty="0">
                <a:solidFill>
                  <a:schemeClr val="accent1"/>
                </a:solidFill>
              </a:rPr>
              <a:t>Sn</a:t>
            </a:r>
            <a:r>
              <a:rPr lang="ja-JP" altLang="en-US" b="1">
                <a:solidFill>
                  <a:schemeClr val="accent1"/>
                </a:solidFill>
              </a:rPr>
              <a:t>超伝導線材の開発と量産化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B71232-C388-7943-8CDF-FE25CFC0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402" y="5524077"/>
            <a:ext cx="8375374" cy="1122647"/>
          </a:xfrm>
        </p:spPr>
        <p:txBody>
          <a:bodyPr>
            <a:noAutofit/>
          </a:bodyPr>
          <a:lstStyle/>
          <a:p>
            <a:r>
              <a:rPr lang="ja-JP" altLang="en-US" sz="2000" b="1">
                <a:solidFill>
                  <a:schemeClr val="accent1"/>
                </a:solidFill>
              </a:rPr>
              <a:t>第１段階：　線材メーカーの開発支援。</a:t>
            </a:r>
            <a:r>
              <a:rPr lang="en-US" altLang="ja-JP" sz="2000" b="1" dirty="0">
                <a:solidFill>
                  <a:schemeClr val="accent1"/>
                </a:solidFill>
              </a:rPr>
              <a:t>HL-LHC</a:t>
            </a:r>
            <a:r>
              <a:rPr lang="ja-JP" altLang="en-US" sz="2000" b="1">
                <a:solidFill>
                  <a:schemeClr val="accent1"/>
                </a:solidFill>
              </a:rPr>
              <a:t>仕様クリアが目標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b="1" dirty="0">
                <a:solidFill>
                  <a:srgbClr val="FF0000"/>
                </a:solidFill>
              </a:rPr>
              <a:t>JASTEC, Furukawa,</a:t>
            </a:r>
            <a:r>
              <a:rPr lang="en-US" altLang="ja-JP" sz="2000" b="1" dirty="0">
                <a:solidFill>
                  <a:schemeClr val="accent1"/>
                </a:solidFill>
              </a:rPr>
              <a:t> KAT, TVEL, </a:t>
            </a:r>
            <a:r>
              <a:rPr lang="en-US" altLang="ja-JP" sz="2000" b="1" dirty="0" err="1">
                <a:solidFill>
                  <a:schemeClr val="accent1"/>
                </a:solidFill>
              </a:rPr>
              <a:t>BrukerEAS</a:t>
            </a:r>
            <a:r>
              <a:rPr lang="ja-JP" altLang="en-US" sz="2000" b="1">
                <a:solidFill>
                  <a:schemeClr val="accent1"/>
                </a:solidFill>
              </a:rPr>
              <a:t>の５メーカーが参加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ja-JP" altLang="en-US" sz="2000" b="1">
                <a:solidFill>
                  <a:schemeClr val="accent1"/>
                </a:solidFill>
              </a:rPr>
              <a:t>第２段階（中間目標）：　</a:t>
            </a:r>
            <a:r>
              <a:rPr lang="en-US" altLang="ja-JP" sz="2000" b="1" dirty="0">
                <a:solidFill>
                  <a:schemeClr val="accent1"/>
                </a:solidFill>
              </a:rPr>
              <a:t>FCC</a:t>
            </a:r>
            <a:r>
              <a:rPr lang="ja-JP" altLang="en-US" sz="2000" b="1">
                <a:solidFill>
                  <a:schemeClr val="accent1"/>
                </a:solidFill>
              </a:rPr>
              <a:t>向け臨界電流密度の達成</a:t>
            </a:r>
            <a:endParaRPr lang="en-US" altLang="ja-JP" sz="2000" b="1" dirty="0">
              <a:solidFill>
                <a:schemeClr val="accent1"/>
              </a:solidFill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E3B33C13-9008-7A49-BCD8-58C5C738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8609" y="1028153"/>
            <a:ext cx="929949" cy="92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ABEC314C-79DB-2743-ABC1-C6B57D45C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1235" y="1723573"/>
            <a:ext cx="1365130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000" dirty="0">
                <a:solidFill>
                  <a:srgbClr val="1F497D"/>
                </a:solidFill>
              </a:rPr>
              <a:t>RRP strand, 132/169</a:t>
            </a: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0DFD3C05-9D40-D04C-AC58-712333AC6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957548"/>
              </p:ext>
            </p:extLst>
          </p:nvPr>
        </p:nvGraphicFramePr>
        <p:xfrm>
          <a:off x="1276694" y="1984605"/>
          <a:ext cx="10265950" cy="3310054"/>
        </p:xfrm>
        <a:graphic>
          <a:graphicData uri="http://schemas.openxmlformats.org/drawingml/2006/table">
            <a:tbl>
              <a:tblPr firstRow="1" firstCol="1" bandRow="1"/>
              <a:tblGrid>
                <a:gridCol w="3775564">
                  <a:extLst>
                    <a:ext uri="{9D8B030D-6E8A-4147-A177-3AD203B41FA5}">
                      <a16:colId xmlns:a16="http://schemas.microsoft.com/office/drawing/2014/main" val="1153382225"/>
                    </a:ext>
                  </a:extLst>
                </a:gridCol>
                <a:gridCol w="2163462">
                  <a:extLst>
                    <a:ext uri="{9D8B030D-6E8A-4147-A177-3AD203B41FA5}">
                      <a16:colId xmlns:a16="http://schemas.microsoft.com/office/drawing/2014/main" val="2640347864"/>
                    </a:ext>
                  </a:extLst>
                </a:gridCol>
                <a:gridCol w="2163462">
                  <a:extLst>
                    <a:ext uri="{9D8B030D-6E8A-4147-A177-3AD203B41FA5}">
                      <a16:colId xmlns:a16="http://schemas.microsoft.com/office/drawing/2014/main" val="3677062333"/>
                    </a:ext>
                  </a:extLst>
                </a:gridCol>
                <a:gridCol w="2163462">
                  <a:extLst>
                    <a:ext uri="{9D8B030D-6E8A-4147-A177-3AD203B41FA5}">
                      <a16:colId xmlns:a16="http://schemas.microsoft.com/office/drawing/2014/main" val="1695912546"/>
                    </a:ext>
                  </a:extLst>
                </a:gridCol>
              </a:tblGrid>
              <a:tr h="3683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hh目標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中間目標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HL-</a:t>
                      </a:r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LHC仕様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83048"/>
                  </a:ext>
                </a:extLst>
              </a:tr>
              <a:tr h="3683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Wire diameter / mm</a:t>
                      </a: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~1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~1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~1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9318842"/>
                  </a:ext>
                </a:extLst>
              </a:tr>
              <a:tr h="3683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 err="1">
                          <a:solidFill>
                            <a:schemeClr val="tx1"/>
                          </a:solidFill>
                        </a:rPr>
                        <a:t>Cu:non-Cu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ratio</a:t>
                      </a: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~1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~1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~1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704200"/>
                  </a:ext>
                </a:extLst>
              </a:tr>
              <a:tr h="301965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Non-Cu </a:t>
                      </a:r>
                      <a:r>
                        <a:rPr lang="en-GB" i="1" dirty="0" err="1">
                          <a:solidFill>
                            <a:schemeClr val="tx1"/>
                          </a:solidFill>
                        </a:rPr>
                        <a:t>J</a:t>
                      </a:r>
                      <a:r>
                        <a:rPr lang="en-GB" i="1" baseline="-25000" dirty="0" err="1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(16 T, 4.2 K) / A mm</a:t>
                      </a:r>
                      <a:r>
                        <a:rPr lang="en-GB" baseline="30000" dirty="0">
                          <a:solidFill>
                            <a:schemeClr val="tx1"/>
                          </a:solidFill>
                        </a:rPr>
                        <a:t>-2</a:t>
                      </a: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≥ 1500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1500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1000; aim 1200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66097"/>
                  </a:ext>
                </a:extLst>
              </a:tr>
              <a:tr h="3683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de-DE" i="1" dirty="0">
                          <a:solidFill>
                            <a:schemeClr val="tx1"/>
                          </a:solidFill>
                        </a:rPr>
                        <a:t>µ</a:t>
                      </a:r>
                      <a:r>
                        <a:rPr lang="de-DE" i="1" baseline="-250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de-DE" i="1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(1 T, 4.2 K) /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mT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≤ 150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dirty="0"/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214587"/>
                  </a:ext>
                </a:extLst>
              </a:tr>
              <a:tr h="3683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i="1" dirty="0" err="1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GB" i="1" baseline="-25000" dirty="0" err="1">
                          <a:solidFill>
                            <a:schemeClr val="tx1"/>
                          </a:solidFill>
                        </a:rPr>
                        <a:t>eff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µm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≤ 20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≤ 60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≤ 60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008519"/>
                  </a:ext>
                </a:extLst>
              </a:tr>
              <a:tr h="3683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RRR</a:t>
                      </a: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≥ 150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≥ 150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≥ 150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23267"/>
                  </a:ext>
                </a:extLst>
              </a:tr>
              <a:tr h="36836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Unit lengths / km</a:t>
                      </a: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≥ 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6764672"/>
                  </a:ext>
                </a:extLst>
              </a:tr>
              <a:tr h="31806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Cost</a:t>
                      </a:r>
                    </a:p>
                  </a:txBody>
                  <a:tcPr>
                    <a:lnL w="12700" cmpd="sng">
                      <a:solidFill>
                        <a:srgbClr val="0055A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5 EUR / kA 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55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lnL>
                      <a:noFill/>
                    </a:lnL>
                    <a:lnR w="12700" cmpd="sng">
                      <a:solidFill>
                        <a:srgbClr val="0055A0"/>
                      </a:solidFill>
                    </a:lnR>
                    <a:lnT w="12700" cmpd="sng">
                      <a:solidFill>
                        <a:srgbClr val="0055A0"/>
                      </a:solidFill>
                    </a:lnT>
                    <a:lnB w="12700" cmpd="sng">
                      <a:solidFill>
                        <a:srgbClr val="0055A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7294"/>
                  </a:ext>
                </a:extLst>
              </a:tr>
            </a:tbl>
          </a:graphicData>
        </a:graphic>
      </p:graphicFrame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E663AD5-31EE-6D4A-847D-12E057EC30D6}"/>
              </a:ext>
            </a:extLst>
          </p:cNvPr>
          <p:cNvSpPr txBox="1"/>
          <p:nvPr/>
        </p:nvSpPr>
        <p:spPr>
          <a:xfrm>
            <a:off x="9484354" y="5284649"/>
            <a:ext cx="75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TVEL</a:t>
            </a:r>
            <a:endParaRPr kumimoji="1" lang="ja-JP" altLang="en-US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61CC60E8-AE3E-374E-AB7A-C7448D14B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0338" y="5622181"/>
            <a:ext cx="1157275" cy="1124209"/>
          </a:xfrm>
          <a:prstGeom prst="rect">
            <a:avLst/>
          </a:prstGeom>
        </p:spPr>
      </p:pic>
      <p:pic>
        <p:nvPicPr>
          <p:cNvPr id="23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BF830FD2-4551-2E44-8379-028241703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259" y="5610451"/>
            <a:ext cx="1123120" cy="113210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0CC82A2-ED30-BF44-8206-4E64108C0827}"/>
              </a:ext>
            </a:extLst>
          </p:cNvPr>
          <p:cNvSpPr txBox="1"/>
          <p:nvPr/>
        </p:nvSpPr>
        <p:spPr>
          <a:xfrm>
            <a:off x="10531098" y="5294659"/>
            <a:ext cx="112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JASTEC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D8A200F-7263-D542-BD28-17709B3FFF2E}"/>
              </a:ext>
            </a:extLst>
          </p:cNvPr>
          <p:cNvSpPr txBox="1"/>
          <p:nvPr/>
        </p:nvSpPr>
        <p:spPr>
          <a:xfrm>
            <a:off x="9800867" y="727144"/>
            <a:ext cx="132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BrukerEAS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3C21A7A-DD7E-EC4A-8D8D-2DB8530298FE}"/>
              </a:ext>
            </a:extLst>
          </p:cNvPr>
          <p:cNvSpPr txBox="1"/>
          <p:nvPr/>
        </p:nvSpPr>
        <p:spPr>
          <a:xfrm>
            <a:off x="1263442" y="566284"/>
            <a:ext cx="815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schemeClr val="accent1"/>
                </a:solidFill>
              </a:rPr>
              <a:t>課題：　</a:t>
            </a:r>
            <a:r>
              <a:rPr lang="en-US" altLang="ja-JP" sz="2000" b="1" dirty="0">
                <a:solidFill>
                  <a:schemeClr val="accent1"/>
                </a:solidFill>
              </a:rPr>
              <a:t>HL-LHC</a:t>
            </a:r>
            <a:r>
              <a:rPr lang="ja-JP" altLang="en-US" sz="2000" b="1">
                <a:solidFill>
                  <a:schemeClr val="accent1"/>
                </a:solidFill>
              </a:rPr>
              <a:t>仕様の線材製造を</a:t>
            </a:r>
            <a:r>
              <a:rPr lang="en-US" altLang="ja-JP" sz="2000" b="1" dirty="0">
                <a:solidFill>
                  <a:srgbClr val="FF0000"/>
                </a:solidFill>
              </a:rPr>
              <a:t>Bruker</a:t>
            </a:r>
            <a:r>
              <a:rPr lang="ja-JP" altLang="en-US" sz="2000" b="1">
                <a:solidFill>
                  <a:srgbClr val="FF0000"/>
                </a:solidFill>
              </a:rPr>
              <a:t>１社が独占状態</a:t>
            </a:r>
            <a:r>
              <a:rPr lang="ja-JP" altLang="en-US" sz="2000" b="1">
                <a:solidFill>
                  <a:schemeClr val="accent1"/>
                </a:solidFill>
              </a:rPr>
              <a:t>　→ 高コスト化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ja-JP" altLang="en-US" sz="2000" b="1">
                <a:solidFill>
                  <a:schemeClr val="accent1"/>
                </a:solidFill>
              </a:rPr>
              <a:t>必要数量：　</a:t>
            </a:r>
            <a:r>
              <a:rPr lang="ja-JP" altLang="en-US" sz="2000" b="1">
                <a:solidFill>
                  <a:srgbClr val="FF0000"/>
                </a:solidFill>
              </a:rPr>
              <a:t>最低</a:t>
            </a:r>
            <a:r>
              <a:rPr lang="en-US" altLang="ja-JP" sz="2000" b="1" dirty="0">
                <a:solidFill>
                  <a:srgbClr val="FF0000"/>
                </a:solidFill>
              </a:rPr>
              <a:t>6000</a:t>
            </a:r>
            <a:r>
              <a:rPr lang="ja-JP" altLang="en-US" sz="2000" b="1">
                <a:solidFill>
                  <a:srgbClr val="FF0000"/>
                </a:solidFill>
              </a:rPr>
              <a:t>トン</a:t>
            </a:r>
            <a:r>
              <a:rPr lang="ja-JP" altLang="en-US" sz="2000" b="1">
                <a:solidFill>
                  <a:schemeClr val="accent1"/>
                </a:solidFill>
              </a:rPr>
              <a:t>　（</a:t>
            </a:r>
            <a:r>
              <a:rPr lang="en-US" altLang="ja-JP" sz="2000" b="1" dirty="0">
                <a:solidFill>
                  <a:schemeClr val="accent1"/>
                </a:solidFill>
              </a:rPr>
              <a:t>ITER</a:t>
            </a:r>
            <a:r>
              <a:rPr lang="ja-JP" altLang="en-US" sz="2000" b="1">
                <a:solidFill>
                  <a:schemeClr val="accent1"/>
                </a:solidFill>
              </a:rPr>
              <a:t>　</a:t>
            </a:r>
            <a:r>
              <a:rPr lang="en-US" altLang="ja-JP" sz="2000" b="1" dirty="0">
                <a:solidFill>
                  <a:schemeClr val="accent1"/>
                </a:solidFill>
              </a:rPr>
              <a:t>500</a:t>
            </a:r>
            <a:r>
              <a:rPr lang="ja-JP" altLang="en-US" sz="2000" b="1">
                <a:solidFill>
                  <a:schemeClr val="accent1"/>
                </a:solidFill>
              </a:rPr>
              <a:t>トン）</a:t>
            </a:r>
            <a:endParaRPr lang="en-US" altLang="ja-JP" sz="2000" b="1" dirty="0">
              <a:solidFill>
                <a:schemeClr val="accent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736F7E6-F687-4847-A86C-029E30FAF844}"/>
              </a:ext>
            </a:extLst>
          </p:cNvPr>
          <p:cNvSpPr txBox="1"/>
          <p:nvPr/>
        </p:nvSpPr>
        <p:spPr>
          <a:xfrm>
            <a:off x="2240818" y="1218387"/>
            <a:ext cx="8158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製造線材メーカーの育成が鍵</a:t>
            </a:r>
            <a:endParaRPr lang="en-US" altLang="ja-JP" sz="2400" b="1" dirty="0"/>
          </a:p>
          <a:p>
            <a:r>
              <a:rPr lang="en-US" altLang="ja-JP" b="1" dirty="0"/>
              <a:t>	</a:t>
            </a:r>
            <a:r>
              <a:rPr lang="ja-JP" altLang="en-US" b="1"/>
              <a:t>一方、メーカーからは</a:t>
            </a:r>
            <a:r>
              <a:rPr lang="en-US" altLang="ja-JP" b="1" dirty="0"/>
              <a:t>FCC</a:t>
            </a:r>
            <a:r>
              <a:rPr lang="ja-JP" altLang="en-US" b="1"/>
              <a:t>を</a:t>
            </a:r>
            <a:r>
              <a:rPr lang="en-US" altLang="ja-JP" b="1" dirty="0"/>
              <a:t>『</a:t>
            </a:r>
            <a:r>
              <a:rPr lang="ja-JP" altLang="en-US" b="1"/>
              <a:t>ポスト</a:t>
            </a:r>
            <a:r>
              <a:rPr lang="en-US" altLang="ja-JP" b="1" dirty="0"/>
              <a:t>ITER』</a:t>
            </a:r>
            <a:r>
              <a:rPr lang="ja-JP" altLang="en-US" b="1"/>
              <a:t>として位置付け</a:t>
            </a:r>
            <a:endParaRPr lang="en-US" altLang="ja-JP" b="1" dirty="0"/>
          </a:p>
        </p:txBody>
      </p:sp>
      <p:sp>
        <p:nvSpPr>
          <p:cNvPr id="29" name="角丸四角形 28">
            <a:extLst>
              <a:ext uri="{FF2B5EF4-FFF2-40B4-BE49-F238E27FC236}">
                <a16:creationId xmlns:a16="http://schemas.microsoft.com/office/drawing/2014/main" id="{F3000926-D3D6-9740-8688-DAEEA008CA9E}"/>
              </a:ext>
            </a:extLst>
          </p:cNvPr>
          <p:cNvSpPr/>
          <p:nvPr/>
        </p:nvSpPr>
        <p:spPr>
          <a:xfrm>
            <a:off x="838200" y="2997200"/>
            <a:ext cx="11036300" cy="5461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0D1FC2-5978-C440-9EBE-2737F87B8D72}"/>
              </a:ext>
            </a:extLst>
          </p:cNvPr>
          <p:cNvSpPr txBox="1"/>
          <p:nvPr/>
        </p:nvSpPr>
        <p:spPr>
          <a:xfrm>
            <a:off x="317500" y="26278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最優先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FF432C64-2C82-914D-9F04-1AC92B955B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6" y="5718375"/>
            <a:ext cx="1113791" cy="63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6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0" grpId="0"/>
      <p:bldP spid="24" grpId="0"/>
      <p:bldP spid="29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B28B5E9-6BB8-3149-9075-E59D5BE34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9718"/>
            <a:ext cx="6970001" cy="377722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463"/>
            <a:ext cx="11198087" cy="802887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FCC-</a:t>
            </a:r>
            <a:r>
              <a:rPr kumimoji="1" lang="en-US" altLang="ja-JP" b="1" dirty="0" err="1">
                <a:solidFill>
                  <a:schemeClr val="accent1"/>
                </a:solidFill>
              </a:rPr>
              <a:t>hh</a:t>
            </a:r>
            <a:r>
              <a:rPr kumimoji="1" lang="ja-JP" altLang="en-US" b="1">
                <a:solidFill>
                  <a:schemeClr val="accent1"/>
                </a:solidFill>
              </a:rPr>
              <a:t>向け</a:t>
            </a:r>
            <a:r>
              <a:rPr kumimoji="1" lang="en-US" altLang="ja-JP" b="1" dirty="0">
                <a:solidFill>
                  <a:schemeClr val="accent1"/>
                </a:solidFill>
              </a:rPr>
              <a:t>Nb</a:t>
            </a:r>
            <a:r>
              <a:rPr kumimoji="1" lang="en-US" altLang="ja-JP" b="1" baseline="-25000" dirty="0">
                <a:solidFill>
                  <a:schemeClr val="accent1"/>
                </a:solidFill>
              </a:rPr>
              <a:t>3</a:t>
            </a:r>
            <a:r>
              <a:rPr kumimoji="1" lang="en-US" altLang="ja-JP" b="1" dirty="0">
                <a:solidFill>
                  <a:schemeClr val="accent1"/>
                </a:solidFill>
              </a:rPr>
              <a:t>Sn</a:t>
            </a:r>
            <a:r>
              <a:rPr lang="ja-JP" altLang="en-US" b="1">
                <a:solidFill>
                  <a:schemeClr val="accent1"/>
                </a:solidFill>
              </a:rPr>
              <a:t>超伝導線材の開発と量産化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B71232-C388-7943-8CDF-FE25CFC0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234" y="5164035"/>
            <a:ext cx="10240618" cy="1176073"/>
          </a:xfrm>
        </p:spPr>
        <p:txBody>
          <a:bodyPr>
            <a:noAutofit/>
          </a:bodyPr>
          <a:lstStyle/>
          <a:p>
            <a:r>
              <a:rPr lang="ja-JP" altLang="en-US" sz="2000" b="1">
                <a:solidFill>
                  <a:schemeClr val="accent1"/>
                </a:solidFill>
              </a:rPr>
              <a:t>目標の</a:t>
            </a:r>
            <a:r>
              <a:rPr lang="en-US" altLang="ja-JP" sz="2000" b="1" dirty="0">
                <a:solidFill>
                  <a:schemeClr val="accent1"/>
                </a:solidFill>
              </a:rPr>
              <a:t>HL-LHC</a:t>
            </a:r>
            <a:r>
              <a:rPr lang="ja-JP" altLang="en-US" sz="2000" b="1">
                <a:solidFill>
                  <a:schemeClr val="accent1"/>
                </a:solidFill>
              </a:rPr>
              <a:t>仕様をクリア：　</a:t>
            </a:r>
            <a:r>
              <a:rPr lang="en-US" altLang="ja-JP" sz="2000" b="1" dirty="0">
                <a:solidFill>
                  <a:schemeClr val="accent1"/>
                </a:solidFill>
              </a:rPr>
              <a:t>JASTEC ~600 A/mm</a:t>
            </a:r>
            <a:r>
              <a:rPr lang="en-US" altLang="ja-JP" sz="2000" b="1" baseline="30000" dirty="0">
                <a:solidFill>
                  <a:schemeClr val="accent1"/>
                </a:solidFill>
              </a:rPr>
              <a:t>2</a:t>
            </a:r>
            <a:r>
              <a:rPr lang="en-US" altLang="ja-JP" sz="2000" b="1" dirty="0">
                <a:solidFill>
                  <a:schemeClr val="accent1"/>
                </a:solidFill>
              </a:rPr>
              <a:t> at 2016</a:t>
            </a:r>
            <a:r>
              <a:rPr lang="ja-JP" altLang="en-US" sz="2000" b="1">
                <a:solidFill>
                  <a:schemeClr val="accent1"/>
                </a:solidFill>
              </a:rPr>
              <a:t>　→ </a:t>
            </a:r>
            <a:r>
              <a:rPr lang="en-US" altLang="ja-JP" sz="2000" b="1" dirty="0">
                <a:solidFill>
                  <a:schemeClr val="accent1"/>
                </a:solidFill>
              </a:rPr>
              <a:t>&gt;1000 A/mm</a:t>
            </a:r>
            <a:r>
              <a:rPr lang="en-US" altLang="ja-JP" sz="2000" b="1" baseline="30000" dirty="0">
                <a:solidFill>
                  <a:schemeClr val="accent1"/>
                </a:solidFill>
              </a:rPr>
              <a:t>2</a:t>
            </a:r>
          </a:p>
          <a:p>
            <a:r>
              <a:rPr lang="ja-JP" altLang="en-US" sz="2000" b="1">
                <a:solidFill>
                  <a:schemeClr val="accent1"/>
                </a:solidFill>
              </a:rPr>
              <a:t>最近の進展：　人工ピニングセンター（</a:t>
            </a:r>
            <a:r>
              <a:rPr lang="en-US" altLang="ja-JP" sz="2000" b="1" dirty="0">
                <a:solidFill>
                  <a:schemeClr val="accent1"/>
                </a:solidFill>
              </a:rPr>
              <a:t>Nb-Ta-Zr, Nb-Ta-Hf</a:t>
            </a:r>
            <a:r>
              <a:rPr lang="ja-JP" altLang="en-US" sz="2000" b="1">
                <a:solidFill>
                  <a:schemeClr val="accent1"/>
                </a:solidFill>
              </a:rPr>
              <a:t>）による</a:t>
            </a:r>
            <a:r>
              <a:rPr lang="en-US" altLang="ja-JP" sz="2000" b="1" dirty="0">
                <a:solidFill>
                  <a:schemeClr val="accent1"/>
                </a:solidFill>
              </a:rPr>
              <a:t>FCC</a:t>
            </a:r>
            <a:r>
              <a:rPr lang="ja-JP" altLang="en-US" sz="2000" b="1">
                <a:solidFill>
                  <a:schemeClr val="accent1"/>
                </a:solidFill>
              </a:rPr>
              <a:t>仕様の達成（大学）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altLang="ja-JP" sz="2000" b="1" dirty="0">
                <a:solidFill>
                  <a:schemeClr val="accent1"/>
                </a:solidFill>
              </a:rPr>
              <a:t>		</a:t>
            </a:r>
            <a:r>
              <a:rPr lang="ja-JP" altLang="en-US" sz="2000" b="1">
                <a:solidFill>
                  <a:srgbClr val="FF0000"/>
                </a:solidFill>
              </a:rPr>
              <a:t>→ メーカーへの技術導入を計画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007026CB-E6E8-CC42-AB9D-D5AAD9669311}"/>
              </a:ext>
            </a:extLst>
          </p:cNvPr>
          <p:cNvSpPr txBox="1"/>
          <p:nvPr/>
        </p:nvSpPr>
        <p:spPr>
          <a:xfrm>
            <a:off x="1465054" y="661297"/>
            <a:ext cx="6343147" cy="492443"/>
          </a:xfrm>
          <a:prstGeom prst="rect">
            <a:avLst/>
          </a:prstGeom>
          <a:solidFill>
            <a:srgbClr val="0055A0">
              <a:alpha val="50000"/>
            </a:srgbClr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Summary of non-Cu </a:t>
            </a:r>
            <a:r>
              <a:rPr kumimoji="0" lang="en-GB" sz="14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</a:t>
            </a:r>
            <a:r>
              <a:rPr kumimoji="0" lang="en-GB" sz="1400" b="0" i="1" u="none" strike="noStrike" kern="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achieved so far, with HL-LHC wires for comparison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Points: measurements at 4.2–4.3 K	Lines: fits scaled to 4.22 K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2A71B48-06A6-9446-9B81-9C4B4397DDAD}"/>
              </a:ext>
            </a:extLst>
          </p:cNvPr>
          <p:cNvSpPr txBox="1"/>
          <p:nvPr/>
        </p:nvSpPr>
        <p:spPr>
          <a:xfrm>
            <a:off x="110165" y="4079587"/>
            <a:ext cx="145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S. Hopkins, FCC Week 2019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C7B9F7A-FDE4-9C41-9030-43F5DD99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184" y="1066285"/>
            <a:ext cx="4051300" cy="3733800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210DDA78-D3B4-A74E-9077-0B001AFB8B57}"/>
              </a:ext>
            </a:extLst>
          </p:cNvPr>
          <p:cNvCxnSpPr/>
          <p:nvPr/>
        </p:nvCxnSpPr>
        <p:spPr>
          <a:xfrm>
            <a:off x="9793357" y="2213114"/>
            <a:ext cx="14047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0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19532" cy="80288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16 T Main Dipole for 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632C43E-1CEE-3E42-82A3-25339D79A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532" y="562445"/>
            <a:ext cx="6057900" cy="5944517"/>
          </a:xfrm>
          <a:prstGeom prst="rect">
            <a:avLst/>
          </a:prstGeom>
        </p:spPr>
      </p:pic>
      <p:sp>
        <p:nvSpPr>
          <p:cNvPr id="14" name="コンテンツ プレースホルダー 4">
            <a:extLst>
              <a:ext uri="{FF2B5EF4-FFF2-40B4-BE49-F238E27FC236}">
                <a16:creationId xmlns:a16="http://schemas.microsoft.com/office/drawing/2014/main" id="{CB3DE318-9E3D-3245-AB15-5DC68554C958}"/>
              </a:ext>
            </a:extLst>
          </p:cNvPr>
          <p:cNvSpPr txBox="1">
            <a:spLocks/>
          </p:cNvSpPr>
          <p:nvPr/>
        </p:nvSpPr>
        <p:spPr>
          <a:xfrm>
            <a:off x="0" y="799434"/>
            <a:ext cx="5159794" cy="1812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dirty="0">
                <a:solidFill>
                  <a:schemeClr val="accent1"/>
                </a:solidFill>
              </a:rPr>
              <a:t>2015</a:t>
            </a:r>
            <a:r>
              <a:rPr lang="ja-JP" altLang="en-US" sz="1800" b="1">
                <a:solidFill>
                  <a:schemeClr val="accent1"/>
                </a:solidFill>
              </a:rPr>
              <a:t>年から４タイプの設計研究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r>
              <a:rPr lang="ja-JP" altLang="en-US" sz="1800" b="1">
                <a:solidFill>
                  <a:schemeClr val="accent1"/>
                </a:solidFill>
              </a:rPr>
              <a:t>同一条件で最適設計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ja-JP" altLang="en-US" sz="1800" b="1">
                <a:solidFill>
                  <a:schemeClr val="accent1"/>
                </a:solidFill>
              </a:rPr>
              <a:t>磁場特性、応力、クエンチ保護、線材数量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r>
              <a:rPr lang="en-US" altLang="ja-JP" sz="1800" b="1" dirty="0" err="1">
                <a:solidFill>
                  <a:schemeClr val="accent1"/>
                </a:solidFill>
              </a:rPr>
              <a:t>Cos</a:t>
            </a:r>
            <a:r>
              <a:rPr lang="en-US" altLang="ja-JP" sz="1800" b="1" dirty="0" err="1">
                <a:solidFill>
                  <a:schemeClr val="accent1"/>
                </a:solidFill>
                <a:latin typeface="Symbol" pitchFamily="2" charset="2"/>
              </a:rPr>
              <a:t>q</a:t>
            </a:r>
            <a:r>
              <a:rPr lang="ja-JP" altLang="en-US" sz="1800" b="1">
                <a:solidFill>
                  <a:schemeClr val="accent1"/>
                </a:solidFill>
              </a:rPr>
              <a:t>コイルがベースラインに決定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r>
              <a:rPr lang="ja-JP" altLang="en-US" sz="1800" b="1">
                <a:solidFill>
                  <a:srgbClr val="FF0000"/>
                </a:solidFill>
              </a:rPr>
              <a:t>各機関でのプロトタイプ試作が開始</a:t>
            </a:r>
            <a:endParaRPr lang="en-US" altLang="ja-JP" sz="1800" b="1" dirty="0">
              <a:solidFill>
                <a:srgbClr val="FF0000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3BC5378-14A7-7045-B410-F4467CE6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69" y="2898049"/>
            <a:ext cx="5159794" cy="3598783"/>
          </a:xfrm>
          <a:prstGeom prst="rect">
            <a:avLst/>
          </a:prstGeom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0ACC2913-4C16-CF48-8930-6BFFB779F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791" y="562445"/>
            <a:ext cx="729349" cy="594610"/>
          </a:xfrm>
          <a:prstGeom prst="rect">
            <a:avLst/>
          </a:prstGeom>
        </p:spPr>
      </p:pic>
      <p:pic>
        <p:nvPicPr>
          <p:cNvPr id="21" name="Picture 41">
            <a:extLst>
              <a:ext uri="{FF2B5EF4-FFF2-40B4-BE49-F238E27FC236}">
                <a16:creationId xmlns:a16="http://schemas.microsoft.com/office/drawing/2014/main" id="{C06001C9-BA2B-C34D-A09A-965CB29727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8195" y="3587652"/>
            <a:ext cx="899407" cy="457008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37EC1EA9-FC2D-B745-9E1E-C73B602E6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56" y="451952"/>
            <a:ext cx="796011" cy="586374"/>
          </a:xfrm>
          <a:prstGeom prst="rect">
            <a:avLst/>
          </a:prstGeom>
        </p:spPr>
      </p:pic>
      <p:pic>
        <p:nvPicPr>
          <p:cNvPr id="23" name="Picture 45">
            <a:extLst>
              <a:ext uri="{FF2B5EF4-FFF2-40B4-BE49-F238E27FC236}">
                <a16:creationId xmlns:a16="http://schemas.microsoft.com/office/drawing/2014/main" id="{0C591225-9F8D-C147-9FBA-859C005A2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188" y="3584482"/>
            <a:ext cx="1026588" cy="376323"/>
          </a:xfrm>
          <a:prstGeom prst="rect">
            <a:avLst/>
          </a:prstGeom>
        </p:spPr>
      </p:pic>
      <p:sp>
        <p:nvSpPr>
          <p:cNvPr id="24" name="角丸四角形 23">
            <a:extLst>
              <a:ext uri="{FF2B5EF4-FFF2-40B4-BE49-F238E27FC236}">
                <a16:creationId xmlns:a16="http://schemas.microsoft.com/office/drawing/2014/main" id="{379F173B-B567-2542-AE19-C83042619992}"/>
              </a:ext>
            </a:extLst>
          </p:cNvPr>
          <p:cNvSpPr/>
          <p:nvPr/>
        </p:nvSpPr>
        <p:spPr>
          <a:xfrm>
            <a:off x="5554824" y="351039"/>
            <a:ext cx="3712952" cy="30779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9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4">
            <a:extLst>
              <a:ext uri="{FF2B5EF4-FFF2-40B4-BE49-F238E27FC236}">
                <a16:creationId xmlns:a16="http://schemas.microsoft.com/office/drawing/2014/main" id="{DCD95DBC-358F-9048-82BE-F5C6C0A54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4269" y="3001604"/>
            <a:ext cx="2196312" cy="23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419" y="0"/>
            <a:ext cx="9144001" cy="60928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altLang="ja-JP" b="1">
                <a:solidFill>
                  <a:schemeClr val="accent1"/>
                </a:solidFill>
              </a:rPr>
              <a:t>CERN-LHC: </a:t>
            </a:r>
            <a:r>
              <a:rPr lang="en-US" altLang="ja-JP" b="1" u="sng">
                <a:solidFill>
                  <a:schemeClr val="accent1"/>
                </a:solidFill>
              </a:rPr>
              <a:t>L</a:t>
            </a:r>
            <a:r>
              <a:rPr lang="en-US" altLang="ja-JP" b="1">
                <a:solidFill>
                  <a:schemeClr val="accent1"/>
                </a:solidFill>
              </a:rPr>
              <a:t>arge</a:t>
            </a:r>
            <a:r>
              <a:rPr lang="en-US" altLang="ja-JP" b="1" dirty="0">
                <a:solidFill>
                  <a:schemeClr val="accent1"/>
                </a:solidFill>
              </a:rPr>
              <a:t> </a:t>
            </a:r>
            <a:r>
              <a:rPr lang="en-US" altLang="ja-JP" b="1" u="sng" dirty="0">
                <a:solidFill>
                  <a:schemeClr val="accent1"/>
                </a:solidFill>
              </a:rPr>
              <a:t>H</a:t>
            </a:r>
            <a:r>
              <a:rPr lang="en-US" altLang="ja-JP" b="1" dirty="0">
                <a:solidFill>
                  <a:schemeClr val="accent1"/>
                </a:solidFill>
              </a:rPr>
              <a:t>adron </a:t>
            </a:r>
            <a:r>
              <a:rPr lang="en-US" altLang="ja-JP" b="1" u="sng" dirty="0">
                <a:solidFill>
                  <a:schemeClr val="accent1"/>
                </a:solidFill>
              </a:rPr>
              <a:t>C</a:t>
            </a:r>
            <a:r>
              <a:rPr lang="en-US" altLang="ja-JP" b="1" dirty="0">
                <a:solidFill>
                  <a:schemeClr val="accent1"/>
                </a:solidFill>
              </a:rPr>
              <a:t>ollider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2021/1/27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55809" y="6481653"/>
            <a:ext cx="436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将来計画委員会第</a:t>
            </a:r>
            <a:r>
              <a:rPr lang="en-US" altLang="ja-JP" dirty="0"/>
              <a:t>7</a:t>
            </a:r>
            <a:r>
              <a:rPr lang="ja-JP" altLang="en-US"/>
              <a:t>回勉強会・次世代ハドロンコライダー</a:t>
            </a:r>
            <a:endParaRPr lang="en-US" dirty="0"/>
          </a:p>
        </p:txBody>
      </p:sp>
      <p:pic>
        <p:nvPicPr>
          <p:cNvPr id="10" name="図 1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1025" y="706187"/>
            <a:ext cx="2649114" cy="18319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図 4" descr="dipople.jpg">
            <a:extLst>
              <a:ext uri="{FF2B5EF4-FFF2-40B4-BE49-F238E27FC236}">
                <a16:creationId xmlns:a16="http://schemas.microsoft.com/office/drawing/2014/main" id="{1ED65409-DE36-8044-98C6-80BBB5F83A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7139" y="144198"/>
            <a:ext cx="3187713" cy="239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7B2646-2F39-FB4D-A1E8-19F30E1D3D68}"/>
              </a:ext>
            </a:extLst>
          </p:cNvPr>
          <p:cNvSpPr txBox="1"/>
          <p:nvPr/>
        </p:nvSpPr>
        <p:spPr>
          <a:xfrm>
            <a:off x="5750217" y="2538089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ビーム衝突点四極磁石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A82874-7378-1E45-860E-79CEABF1A98E}"/>
              </a:ext>
            </a:extLst>
          </p:cNvPr>
          <p:cNvSpPr txBox="1"/>
          <p:nvPr/>
        </p:nvSpPr>
        <p:spPr>
          <a:xfrm>
            <a:off x="9203159" y="2538089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ビーム偏向双極磁石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6DBD09-697B-294D-BDF1-7635F5BACF89}"/>
              </a:ext>
            </a:extLst>
          </p:cNvPr>
          <p:cNvSpPr txBox="1"/>
          <p:nvPr/>
        </p:nvSpPr>
        <p:spPr>
          <a:xfrm>
            <a:off x="9247723" y="119975"/>
            <a:ext cx="212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</a:rPr>
              <a:t>超伝導線材：　</a:t>
            </a:r>
            <a:r>
              <a:rPr kumimoji="1" lang="en-US" altLang="ja-JP" b="1" dirty="0" err="1">
                <a:solidFill>
                  <a:schemeClr val="bg1"/>
                </a:solidFill>
              </a:rPr>
              <a:t>NbTi</a:t>
            </a:r>
            <a:endParaRPr kumimoji="1" lang="ja-JP" altLang="en-US" b="1">
              <a:solidFill>
                <a:schemeClr val="bg1"/>
              </a:solidFill>
            </a:endParaRPr>
          </a:p>
        </p:txBody>
      </p:sp>
      <p:pic>
        <p:nvPicPr>
          <p:cNvPr id="8" name="図 7" descr="LHC概略図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52" y="2921508"/>
            <a:ext cx="4753356" cy="393649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5664" y="951984"/>
            <a:ext cx="5731030" cy="4954032"/>
          </a:xfrm>
        </p:spPr>
        <p:txBody>
          <a:bodyPr>
            <a:noAutofit/>
          </a:bodyPr>
          <a:lstStyle/>
          <a:p>
            <a:pPr marL="271463" indent="-271463"/>
            <a:r>
              <a:rPr lang="ja-JP" altLang="en-US" sz="1800" b="1" dirty="0">
                <a:solidFill>
                  <a:schemeClr val="accent1"/>
                </a:solidFill>
              </a:rPr>
              <a:t>周長</a:t>
            </a:r>
            <a:r>
              <a:rPr lang="en-US" altLang="ja-JP" sz="1800" b="1" dirty="0">
                <a:solidFill>
                  <a:schemeClr val="accent1"/>
                </a:solidFill>
              </a:rPr>
              <a:t>: </a:t>
            </a:r>
            <a:r>
              <a:rPr lang="en-US" altLang="ja-JP" sz="1800" b="1" dirty="0">
                <a:solidFill>
                  <a:srgbClr val="FF0000"/>
                </a:solidFill>
              </a:rPr>
              <a:t>26.7 km</a:t>
            </a:r>
          </a:p>
          <a:p>
            <a:pPr marL="271463" indent="-271463"/>
            <a:r>
              <a:rPr lang="ja-JP" altLang="en-US" sz="1800" b="1" dirty="0">
                <a:solidFill>
                  <a:schemeClr val="accent1"/>
                </a:solidFill>
              </a:rPr>
              <a:t>入射エネルギー</a:t>
            </a:r>
            <a:r>
              <a:rPr lang="en-US" altLang="ja-JP" sz="1800" b="1" dirty="0">
                <a:solidFill>
                  <a:schemeClr val="accent1"/>
                </a:solidFill>
              </a:rPr>
              <a:t>(SPS): 450 </a:t>
            </a:r>
            <a:r>
              <a:rPr lang="en-US" altLang="ja-JP" sz="1800" b="1" dirty="0" err="1">
                <a:solidFill>
                  <a:schemeClr val="accent1"/>
                </a:solidFill>
              </a:rPr>
              <a:t>GeV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marL="271463" indent="-271463"/>
            <a:r>
              <a:rPr lang="en-US" altLang="ja-JP" sz="1800" b="1" dirty="0">
                <a:solidFill>
                  <a:schemeClr val="accent1"/>
                </a:solidFill>
              </a:rPr>
              <a:t>p + p Collision Energy:</a:t>
            </a:r>
          </a:p>
          <a:p>
            <a:pPr marL="671493" lvl="1" indent="-271463"/>
            <a:r>
              <a:rPr lang="en-US" altLang="ja-JP" sz="1800" b="1" dirty="0">
                <a:solidFill>
                  <a:srgbClr val="FF0000"/>
                </a:solidFill>
              </a:rPr>
              <a:t>7 + 7 </a:t>
            </a:r>
            <a:r>
              <a:rPr lang="en-US" altLang="ja-JP" sz="1800" b="1" dirty="0" err="1">
                <a:solidFill>
                  <a:srgbClr val="FF0000"/>
                </a:solidFill>
              </a:rPr>
              <a:t>TeV</a:t>
            </a:r>
            <a:r>
              <a:rPr lang="en-US" altLang="ja-JP" sz="1800" b="1" dirty="0">
                <a:solidFill>
                  <a:srgbClr val="FF0000"/>
                </a:solidFill>
              </a:rPr>
              <a:t> </a:t>
            </a:r>
            <a:r>
              <a:rPr lang="en-US" altLang="ja-JP" sz="1800" b="1" dirty="0">
                <a:solidFill>
                  <a:schemeClr val="accent1"/>
                </a:solidFill>
              </a:rPr>
              <a:t>(design)</a:t>
            </a:r>
          </a:p>
          <a:p>
            <a:pPr marL="271463" indent="-271463"/>
            <a:r>
              <a:rPr lang="ja-JP" altLang="en-US" sz="1800" b="1" dirty="0">
                <a:solidFill>
                  <a:schemeClr val="accent1"/>
                </a:solidFill>
              </a:rPr>
              <a:t>設計ルミノシティ</a:t>
            </a:r>
            <a:r>
              <a:rPr lang="en-US" altLang="ja-JP" sz="1800" b="1" dirty="0">
                <a:solidFill>
                  <a:schemeClr val="accent1"/>
                </a:solidFill>
              </a:rPr>
              <a:t>: </a:t>
            </a:r>
            <a:r>
              <a:rPr lang="en-US" altLang="ja-JP" sz="1800" b="1" dirty="0">
                <a:solidFill>
                  <a:srgbClr val="FF0000"/>
                </a:solidFill>
              </a:rPr>
              <a:t>1 x 10 </a:t>
            </a:r>
            <a:r>
              <a:rPr lang="en-US" altLang="ja-JP" sz="1800" b="1" baseline="30000" dirty="0">
                <a:solidFill>
                  <a:srgbClr val="FF0000"/>
                </a:solidFill>
              </a:rPr>
              <a:t>34</a:t>
            </a:r>
            <a:r>
              <a:rPr lang="en-US" altLang="ja-JP" sz="1800" b="1" dirty="0">
                <a:solidFill>
                  <a:srgbClr val="FF0000"/>
                </a:solidFill>
              </a:rPr>
              <a:t> cm</a:t>
            </a:r>
            <a:r>
              <a:rPr lang="en-US" altLang="ja-JP" sz="1800" b="1" baseline="30000" dirty="0">
                <a:solidFill>
                  <a:srgbClr val="FF0000"/>
                </a:solidFill>
              </a:rPr>
              <a:t>-2</a:t>
            </a:r>
            <a:r>
              <a:rPr lang="en-US" altLang="ja-JP" sz="1800" b="1" dirty="0">
                <a:solidFill>
                  <a:srgbClr val="FF0000"/>
                </a:solidFill>
              </a:rPr>
              <a:t> sec</a:t>
            </a:r>
            <a:r>
              <a:rPr lang="en-US" altLang="ja-JP" sz="1800" b="1" baseline="30000" dirty="0">
                <a:solidFill>
                  <a:srgbClr val="FF0000"/>
                </a:solidFill>
              </a:rPr>
              <a:t>-1</a:t>
            </a:r>
            <a:r>
              <a:rPr lang="en-US" altLang="ja-JP" sz="1800" b="1" dirty="0">
                <a:solidFill>
                  <a:schemeClr val="accent1"/>
                </a:solidFill>
              </a:rPr>
              <a:t> </a:t>
            </a:r>
          </a:p>
          <a:p>
            <a:pPr marL="271463" indent="-271463"/>
            <a:r>
              <a:rPr lang="ja-JP" altLang="en-US" sz="1800" b="1" dirty="0">
                <a:solidFill>
                  <a:schemeClr val="accent1"/>
                </a:solidFill>
              </a:rPr>
              <a:t>キーテクノロジー：　</a:t>
            </a:r>
            <a:r>
              <a:rPr lang="ja-JP" altLang="en-US" sz="1800" b="1">
                <a:solidFill>
                  <a:schemeClr val="accent1"/>
                </a:solidFill>
              </a:rPr>
              <a:t>超伝導磁石（</a:t>
            </a:r>
            <a:r>
              <a:rPr lang="en-US" altLang="ja-JP" sz="1800" b="1" dirty="0" err="1">
                <a:solidFill>
                  <a:srgbClr val="FF0000"/>
                </a:solidFill>
              </a:rPr>
              <a:t>NbTi</a:t>
            </a:r>
            <a:r>
              <a:rPr lang="ja-JP" altLang="en-US" sz="1800" b="1">
                <a:solidFill>
                  <a:schemeClr val="accent1"/>
                </a:solidFill>
              </a:rPr>
              <a:t>）、</a:t>
            </a:r>
            <a:r>
              <a:rPr lang="ja-JP" altLang="en-US" sz="1800" b="1" dirty="0">
                <a:solidFill>
                  <a:schemeClr val="accent1"/>
                </a:solidFill>
              </a:rPr>
              <a:t>低温技術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marL="685780" lvl="1" indent="-285750">
              <a:buFont typeface="Wingdings" pitchFamily="2" charset="2"/>
              <a:buChar char="Ø"/>
            </a:pPr>
            <a:r>
              <a:rPr lang="en-US" altLang="ja-JP" sz="1800" b="1" dirty="0">
                <a:solidFill>
                  <a:schemeClr val="accent1"/>
                </a:solidFill>
              </a:rPr>
              <a:t>2 in 1 main dipole at </a:t>
            </a:r>
            <a:r>
              <a:rPr lang="en-US" altLang="ja-JP" sz="1800" b="1" dirty="0">
                <a:solidFill>
                  <a:srgbClr val="FF0000"/>
                </a:solidFill>
              </a:rPr>
              <a:t>8.3T</a:t>
            </a:r>
            <a:r>
              <a:rPr lang="en-US" altLang="ja-JP" sz="1800" b="1" dirty="0">
                <a:solidFill>
                  <a:schemeClr val="accent1"/>
                </a:solidFill>
              </a:rPr>
              <a:t>: 1232 magnets</a:t>
            </a:r>
          </a:p>
          <a:p>
            <a:pPr marL="685780" lvl="1" indent="-285750">
              <a:buFont typeface="Wingdings" pitchFamily="2" charset="2"/>
              <a:buChar char="Ø"/>
            </a:pPr>
            <a:r>
              <a:rPr lang="ja-JP" altLang="en-US" sz="1800" b="1" dirty="0">
                <a:solidFill>
                  <a:schemeClr val="accent1"/>
                </a:solidFill>
              </a:rPr>
              <a:t>超流動ヘリウム冷却：　</a:t>
            </a:r>
            <a:r>
              <a:rPr lang="en-US" altLang="ja-JP" sz="1800" b="1" dirty="0">
                <a:solidFill>
                  <a:schemeClr val="accent1"/>
                </a:solidFill>
              </a:rPr>
              <a:t>100</a:t>
            </a:r>
            <a:r>
              <a:rPr lang="ja-JP" altLang="en-US" sz="1800" b="1" dirty="0">
                <a:solidFill>
                  <a:schemeClr val="accent1"/>
                </a:solidFill>
              </a:rPr>
              <a:t>トン</a:t>
            </a:r>
            <a:r>
              <a:rPr lang="en-US" altLang="ja-JP" sz="1800" b="1" dirty="0">
                <a:solidFill>
                  <a:schemeClr val="accent1"/>
                </a:solidFill>
              </a:rPr>
              <a:t>, </a:t>
            </a:r>
            <a:r>
              <a:rPr lang="en-US" altLang="ja-JP" sz="1800" b="1" dirty="0">
                <a:solidFill>
                  <a:srgbClr val="FF0000"/>
                </a:solidFill>
              </a:rPr>
              <a:t>1.9 K</a:t>
            </a:r>
          </a:p>
          <a:p>
            <a:pPr marL="685780" lvl="1" indent="-285750">
              <a:buFont typeface="Wingdings" pitchFamily="2" charset="2"/>
              <a:buChar char="Ø"/>
            </a:pPr>
            <a:r>
              <a:rPr lang="ja-JP" altLang="en-US" sz="1800" b="1" dirty="0">
                <a:solidFill>
                  <a:schemeClr val="accent1"/>
                </a:solidFill>
              </a:rPr>
              <a:t>冷却重量</a:t>
            </a:r>
            <a:r>
              <a:rPr lang="en-US" altLang="ja-JP" sz="1800" b="1" dirty="0">
                <a:solidFill>
                  <a:schemeClr val="accent1"/>
                </a:solidFill>
              </a:rPr>
              <a:t>: 35,000</a:t>
            </a:r>
            <a:r>
              <a:rPr lang="ja-JP" altLang="en-US" sz="1800" b="1" dirty="0">
                <a:solidFill>
                  <a:schemeClr val="accent1"/>
                </a:solidFill>
              </a:rPr>
              <a:t>トン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marL="685780" lvl="1" indent="-285750">
              <a:buFont typeface="Wingdings" pitchFamily="2" charset="2"/>
              <a:buChar char="Ø"/>
            </a:pPr>
            <a:r>
              <a:rPr lang="ja-JP" altLang="en-US" sz="1800" b="1" dirty="0">
                <a:solidFill>
                  <a:schemeClr val="accent1"/>
                </a:solidFill>
              </a:rPr>
              <a:t>ヘリウム冷凍機プラント</a:t>
            </a:r>
            <a:r>
              <a:rPr lang="ja-JP" altLang="en-US" sz="1800" b="1">
                <a:solidFill>
                  <a:schemeClr val="accent1"/>
                </a:solidFill>
              </a:rPr>
              <a:t>：　</a:t>
            </a:r>
            <a:r>
              <a:rPr lang="en-US" altLang="ja-JP" sz="1800" b="1" dirty="0">
                <a:solidFill>
                  <a:srgbClr val="FF0000"/>
                </a:solidFill>
              </a:rPr>
              <a:t>40 MW</a:t>
            </a:r>
            <a:r>
              <a:rPr lang="ja-JP" altLang="en-US" sz="1800" b="1">
                <a:solidFill>
                  <a:schemeClr val="accent1"/>
                </a:solidFill>
              </a:rPr>
              <a:t>（全体</a:t>
            </a:r>
            <a:r>
              <a:rPr lang="en-US" altLang="ja-JP" sz="1800" b="1" dirty="0">
                <a:solidFill>
                  <a:schemeClr val="accent1"/>
                </a:solidFill>
              </a:rPr>
              <a:t>120 MW</a:t>
            </a:r>
            <a:r>
              <a:rPr lang="ja-JP" altLang="en-US" sz="1800" b="1">
                <a:solidFill>
                  <a:schemeClr val="accent1"/>
                </a:solidFill>
              </a:rPr>
              <a:t>）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marL="271463" indent="-271463"/>
            <a:r>
              <a:rPr lang="en-US" altLang="ja-JP" sz="1800" b="1" dirty="0">
                <a:solidFill>
                  <a:schemeClr val="accent1"/>
                </a:solidFill>
              </a:rPr>
              <a:t>LHC</a:t>
            </a:r>
            <a:r>
              <a:rPr lang="ja-JP" altLang="en-US" sz="1800" b="1" dirty="0">
                <a:solidFill>
                  <a:schemeClr val="accent1"/>
                </a:solidFill>
              </a:rPr>
              <a:t>建設費：　</a:t>
            </a:r>
            <a:r>
              <a:rPr lang="en-US" altLang="ja-JP" sz="1800" b="1" dirty="0">
                <a:solidFill>
                  <a:srgbClr val="FF0000"/>
                </a:solidFill>
              </a:rPr>
              <a:t>&gt; 5000 MCHF</a:t>
            </a:r>
          </a:p>
          <a:p>
            <a:pPr marL="271463" indent="-271463"/>
            <a:r>
              <a:rPr lang="ja-JP" altLang="en-US" sz="1800" b="1" dirty="0">
                <a:solidFill>
                  <a:schemeClr val="accent1"/>
                </a:solidFill>
              </a:rPr>
              <a:t>日本は</a:t>
            </a:r>
            <a:r>
              <a:rPr lang="en-US" altLang="ja-JP" sz="1800" b="1" dirty="0">
                <a:solidFill>
                  <a:schemeClr val="accent1"/>
                </a:solidFill>
              </a:rPr>
              <a:t>1995</a:t>
            </a:r>
            <a:r>
              <a:rPr lang="ja-JP" altLang="en-US" sz="1800" b="1" dirty="0">
                <a:solidFill>
                  <a:schemeClr val="accent1"/>
                </a:solidFill>
              </a:rPr>
              <a:t>年から</a:t>
            </a:r>
            <a:r>
              <a:rPr lang="en-US" altLang="ja-JP" sz="1800" b="1" dirty="0">
                <a:solidFill>
                  <a:schemeClr val="accent1"/>
                </a:solidFill>
              </a:rPr>
              <a:t>LHC</a:t>
            </a:r>
            <a:r>
              <a:rPr lang="ja-JP" altLang="en-US" sz="1800" b="1" dirty="0">
                <a:solidFill>
                  <a:schemeClr val="accent1"/>
                </a:solidFill>
              </a:rPr>
              <a:t>建設参加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lvl="1" indent="-285750">
              <a:buFont typeface="Wingdings" pitchFamily="2" charset="2"/>
              <a:buChar char="Ø"/>
            </a:pPr>
            <a:r>
              <a:rPr lang="ja-JP" altLang="en-US" sz="1800" b="1" dirty="0">
                <a:solidFill>
                  <a:schemeClr val="accent1"/>
                </a:solidFill>
              </a:rPr>
              <a:t>ビーム衝突点四極磁石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lvl="1" indent="-285750">
              <a:buFont typeface="Wingdings" pitchFamily="2" charset="2"/>
              <a:buChar char="Ø"/>
            </a:pPr>
            <a:r>
              <a:rPr lang="en-US" altLang="ja-JP" sz="1800" b="1" dirty="0">
                <a:solidFill>
                  <a:schemeClr val="accent1"/>
                </a:solidFill>
              </a:rPr>
              <a:t>ATLAS</a:t>
            </a:r>
            <a:r>
              <a:rPr lang="ja-JP" altLang="en-US" sz="1800" b="1" dirty="0">
                <a:solidFill>
                  <a:schemeClr val="accent1"/>
                </a:solidFill>
              </a:rPr>
              <a:t>検出器</a:t>
            </a:r>
            <a:endParaRPr lang="en-US" altLang="ja-JP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07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9D77BAB-D1D5-F44C-BDF7-8DD3AA69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721" y="273549"/>
            <a:ext cx="5565279" cy="347453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19532" cy="80288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16 T Main Dipole for 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DB28AB0-FA30-9A44-B877-12543B7D9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3" y="650066"/>
            <a:ext cx="4992687" cy="26376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CB83CE3-ADC1-F549-9CC3-3EB0E506D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84" y="5086661"/>
            <a:ext cx="4114800" cy="15277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4990ED8-8121-8C44-8D1E-C10F09222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407" y="3573262"/>
            <a:ext cx="6011680" cy="29337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4CF5973-968F-D04F-90A5-D1D3E66B9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934" y="3570289"/>
            <a:ext cx="5078916" cy="160532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59B31C-3C36-3C4B-85F1-E6A1025D8C7B}"/>
              </a:ext>
            </a:extLst>
          </p:cNvPr>
          <p:cNvSpPr txBox="1"/>
          <p:nvPr/>
        </p:nvSpPr>
        <p:spPr>
          <a:xfrm>
            <a:off x="157222" y="3378756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chemeClr val="accent1"/>
                </a:solidFill>
              </a:rPr>
              <a:t>応力分布：　</a:t>
            </a:r>
            <a:r>
              <a:rPr lang="en-US" altLang="ja-JP" b="1" dirty="0">
                <a:solidFill>
                  <a:schemeClr val="accent1"/>
                </a:solidFill>
              </a:rPr>
              <a:t>&lt;180MPa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BC434C-E52B-564A-82FC-148203556638}"/>
              </a:ext>
            </a:extLst>
          </p:cNvPr>
          <p:cNvSpPr txBox="1"/>
          <p:nvPr/>
        </p:nvSpPr>
        <p:spPr>
          <a:xfrm>
            <a:off x="4259766" y="5387877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chemeClr val="accent1"/>
                </a:solidFill>
              </a:rPr>
              <a:t>磁場分布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0CEAD72-632E-804E-B856-213D5B3D2150}"/>
              </a:ext>
            </a:extLst>
          </p:cNvPr>
          <p:cNvSpPr txBox="1"/>
          <p:nvPr/>
        </p:nvSpPr>
        <p:spPr>
          <a:xfrm>
            <a:off x="1880558" y="6541788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100</a:t>
            </a:r>
            <a:r>
              <a:rPr kumimoji="1" lang="ja-JP" altLang="en-US">
                <a:solidFill>
                  <a:srgbClr val="FF0000"/>
                </a:solidFill>
              </a:rPr>
              <a:t>ターン</a:t>
            </a:r>
            <a:r>
              <a:rPr kumimoji="1" lang="en-US" altLang="ja-JP" dirty="0">
                <a:solidFill>
                  <a:srgbClr val="FF0000"/>
                </a:solidFill>
              </a:rPr>
              <a:t>/</a:t>
            </a:r>
            <a:r>
              <a:rPr kumimoji="1" lang="ja-JP" altLang="en-US">
                <a:solidFill>
                  <a:srgbClr val="FF0000"/>
                </a:solidFill>
              </a:rPr>
              <a:t>コイル</a:t>
            </a:r>
          </a:p>
        </p:txBody>
      </p:sp>
      <p:pic>
        <p:nvPicPr>
          <p:cNvPr id="19" name="Picture 42">
            <a:extLst>
              <a:ext uri="{FF2B5EF4-FFF2-40B4-BE49-F238E27FC236}">
                <a16:creationId xmlns:a16="http://schemas.microsoft.com/office/drawing/2014/main" id="{9AFB7640-9D34-4147-BAF5-482F2D8F4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2618" y="3736588"/>
            <a:ext cx="1293828" cy="9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2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415963B-23A5-B048-8D57-B9D52E9D63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692"/>
          <a:stretch/>
        </p:blipFill>
        <p:spPr>
          <a:xfrm>
            <a:off x="3355331" y="106416"/>
            <a:ext cx="8578363" cy="666059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828667-6133-4448-9BD9-80B6C7A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41424" cy="991892"/>
          </a:xfrm>
          <a:solidFill>
            <a:schemeClr val="bg1"/>
          </a:solidFill>
        </p:spPr>
        <p:txBody>
          <a:bodyPr/>
          <a:lstStyle/>
          <a:p>
            <a:r>
              <a:rPr lang="ja-JP" altLang="en-US" b="1">
                <a:solidFill>
                  <a:schemeClr val="accent1"/>
                </a:solidFill>
              </a:rPr>
              <a:t>最近の進展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F9D7A3-061E-2D43-838A-2056234F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474" y="1269190"/>
            <a:ext cx="3607874" cy="4960473"/>
          </a:xfrm>
        </p:spPr>
        <p:txBody>
          <a:bodyPr>
            <a:normAutofit/>
          </a:bodyPr>
          <a:lstStyle/>
          <a:p>
            <a:pPr algn="just"/>
            <a:r>
              <a:rPr kumimoji="1" lang="en-US" altLang="ja-JP" sz="2000" dirty="0">
                <a:solidFill>
                  <a:schemeClr val="accent1"/>
                </a:solidFill>
              </a:rPr>
              <a:t>CERN</a:t>
            </a:r>
            <a:r>
              <a:rPr kumimoji="1" lang="ja-JP" altLang="en-US" sz="2000">
                <a:solidFill>
                  <a:schemeClr val="accent1"/>
                </a:solidFill>
              </a:rPr>
              <a:t>と</a:t>
            </a:r>
            <a:r>
              <a:rPr kumimoji="1" lang="en-US" altLang="ja-JP" sz="2000" dirty="0">
                <a:solidFill>
                  <a:schemeClr val="accent1"/>
                </a:solidFill>
              </a:rPr>
              <a:t>US DOE Lab</a:t>
            </a:r>
            <a:r>
              <a:rPr kumimoji="1" lang="ja-JP" altLang="en-US" sz="2000">
                <a:solidFill>
                  <a:schemeClr val="accent1"/>
                </a:solidFill>
              </a:rPr>
              <a:t>が牽引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pPr algn="just"/>
            <a:r>
              <a:rPr kumimoji="1" lang="en-US" altLang="ja-JP" sz="2000" dirty="0">
                <a:solidFill>
                  <a:schemeClr val="accent1"/>
                </a:solidFill>
              </a:rPr>
              <a:t>“</a:t>
            </a:r>
            <a:r>
              <a:rPr kumimoji="1" lang="en-US" altLang="ja-JP" sz="2000" dirty="0">
                <a:solidFill>
                  <a:srgbClr val="FF0000"/>
                </a:solidFill>
              </a:rPr>
              <a:t>14T Dipole</a:t>
            </a:r>
            <a:r>
              <a:rPr kumimoji="1" lang="en-US" altLang="ja-JP" sz="2000" dirty="0">
                <a:solidFill>
                  <a:schemeClr val="accent1"/>
                </a:solidFill>
              </a:rPr>
              <a:t>”</a:t>
            </a:r>
            <a:r>
              <a:rPr kumimoji="1" lang="ja-JP" altLang="en-US" sz="2000">
                <a:solidFill>
                  <a:schemeClr val="accent1"/>
                </a:solidFill>
              </a:rPr>
              <a:t>は実現済み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pPr algn="just"/>
            <a:r>
              <a:rPr kumimoji="1" lang="ja-JP" altLang="en-US" sz="2000">
                <a:solidFill>
                  <a:schemeClr val="accent1"/>
                </a:solidFill>
              </a:rPr>
              <a:t>課題：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kumimoji="1" lang="ja-JP" altLang="en-US" sz="2000">
                <a:solidFill>
                  <a:schemeClr val="accent1"/>
                </a:solidFill>
              </a:rPr>
              <a:t>安定性（再現性）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kumimoji="1" lang="en-US" altLang="ja-JP" sz="2000" dirty="0">
                <a:solidFill>
                  <a:schemeClr val="accent1"/>
                </a:solidFill>
              </a:rPr>
              <a:t>LS2</a:t>
            </a:r>
            <a:r>
              <a:rPr kumimoji="1" lang="ja-JP" altLang="en-US" sz="2000">
                <a:solidFill>
                  <a:schemeClr val="accent1"/>
                </a:solidFill>
              </a:rPr>
              <a:t>での</a:t>
            </a:r>
            <a:r>
              <a:rPr kumimoji="1" lang="en-US" altLang="ja-JP" sz="2000" dirty="0">
                <a:solidFill>
                  <a:schemeClr val="accent1"/>
                </a:solidFill>
              </a:rPr>
              <a:t>11T Dipole</a:t>
            </a:r>
            <a:r>
              <a:rPr kumimoji="1" lang="ja-JP" altLang="en-US" sz="2000">
                <a:solidFill>
                  <a:schemeClr val="accent1"/>
                </a:solidFill>
              </a:rPr>
              <a:t>インストールを断念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kumimoji="1" lang="ja-JP" altLang="en-US" sz="2000">
                <a:solidFill>
                  <a:schemeClr val="accent1"/>
                </a:solidFill>
              </a:rPr>
              <a:t>磁場精度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kumimoji="1" lang="ja-JP" altLang="en-US" sz="2000">
                <a:solidFill>
                  <a:schemeClr val="accent1"/>
                </a:solidFill>
              </a:rPr>
              <a:t>量産化</a:t>
            </a:r>
            <a:endParaRPr kumimoji="1" lang="en-US" altLang="ja-JP" sz="2000" dirty="0">
              <a:solidFill>
                <a:schemeClr val="accent1"/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kumimoji="1" lang="ja-JP" altLang="en-US" sz="2000">
                <a:solidFill>
                  <a:schemeClr val="accent1"/>
                </a:solidFill>
              </a:rPr>
              <a:t>低コスト化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5DB30A-E99E-E849-BC1E-6655482E4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F7C818-E3CC-844C-A253-585FB50E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9AFFF1-B7D7-4944-BEC2-7BAF6C42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6FF290-8CA0-A44B-8E9C-ED000B3E8E3B}"/>
              </a:ext>
            </a:extLst>
          </p:cNvPr>
          <p:cNvSpPr txBox="1"/>
          <p:nvPr/>
        </p:nvSpPr>
        <p:spPr>
          <a:xfrm>
            <a:off x="10247130" y="0"/>
            <a:ext cx="1817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L. </a:t>
            </a:r>
            <a:r>
              <a:rPr kumimoji="1" lang="en-US" altLang="ja-JP" sz="1400" dirty="0" err="1"/>
              <a:t>Bottura</a:t>
            </a:r>
            <a:r>
              <a:rPr kumimoji="1" lang="en-US" altLang="ja-JP" sz="1400" dirty="0"/>
              <a:t>, ASC2020</a:t>
            </a:r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3443758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4F841E-DF29-474E-9F50-8D7150F0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US MDP 15 T Dipole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0C8EFD-29DA-CA41-9CE4-71B717498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81037"/>
            <a:ext cx="4866469" cy="1519722"/>
          </a:xfrm>
        </p:spPr>
        <p:txBody>
          <a:bodyPr>
            <a:normAutofit/>
          </a:bodyPr>
          <a:lstStyle/>
          <a:p>
            <a:r>
              <a:rPr lang="en-US" altLang="ja-JP" sz="1800" dirty="0"/>
              <a:t>The 2014 Particle Physics Project Prioritization Panel (P5) Report</a:t>
            </a:r>
          </a:p>
          <a:p>
            <a:r>
              <a:rPr kumimoji="1" lang="en-US" altLang="ja-JP" sz="1800" dirty="0"/>
              <a:t>15T Nb</a:t>
            </a:r>
            <a:r>
              <a:rPr kumimoji="1" lang="en-US" altLang="ja-JP" sz="1800" baseline="-25000" dirty="0"/>
              <a:t>3</a:t>
            </a:r>
            <a:r>
              <a:rPr kumimoji="1" lang="en-US" altLang="ja-JP" sz="1800" dirty="0"/>
              <a:t>Sn</a:t>
            </a:r>
            <a:r>
              <a:rPr lang="en-US" altLang="ja-JP" sz="1800" dirty="0"/>
              <a:t> Dipole by Fermilab</a:t>
            </a:r>
          </a:p>
          <a:p>
            <a:r>
              <a:rPr kumimoji="1" lang="en-US" altLang="ja-JP" sz="1800" dirty="0"/>
              <a:t>CERN</a:t>
            </a:r>
            <a:r>
              <a:rPr kumimoji="1" lang="ja-JP" altLang="en-US" sz="1800"/>
              <a:t>と</a:t>
            </a:r>
            <a:r>
              <a:rPr lang="ja-JP" altLang="en-US" sz="1800"/>
              <a:t>の密接な</a:t>
            </a:r>
            <a:r>
              <a:rPr kumimoji="1" lang="ja-JP" altLang="en-US" sz="1800"/>
              <a:t>協力</a:t>
            </a:r>
            <a:endParaRPr kumimoji="1" lang="en-US" altLang="ja-JP" sz="18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35D195-4341-E74B-95F7-FE006CE9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654848-E25D-D143-A211-5368F03B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5856B21-5E39-F346-9EAD-52C29B1F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110A2CA-29B4-9F43-A56B-0E76DBBC2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1" y="2075976"/>
            <a:ext cx="5065116" cy="3802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E8BBC-E1C3-894B-9834-3155F64CE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557" y="214034"/>
            <a:ext cx="5650444" cy="328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F1AFC4-DCA3-DF4F-A86E-E9BDE45F1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85"/>
          <a:stretch/>
        </p:blipFill>
        <p:spPr>
          <a:xfrm>
            <a:off x="10472808" y="1495318"/>
            <a:ext cx="1581626" cy="13371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663BCA-7C75-404D-8E25-51088B5EE9F2}"/>
              </a:ext>
            </a:extLst>
          </p:cNvPr>
          <p:cNvSpPr/>
          <p:nvPr/>
        </p:nvSpPr>
        <p:spPr>
          <a:xfrm>
            <a:off x="8120806" y="2221112"/>
            <a:ext cx="2540000" cy="6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60-mm aperture</a:t>
            </a:r>
          </a:p>
          <a:p>
            <a:r>
              <a:rPr lang="en-US" dirty="0"/>
              <a:t>4-layer graded coil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EBE7D-3A27-834F-A9ED-B40942DBC62A}"/>
              </a:ext>
            </a:extLst>
          </p:cNvPr>
          <p:cNvSpPr txBox="1"/>
          <p:nvPr/>
        </p:nvSpPr>
        <p:spPr>
          <a:xfrm>
            <a:off x="7559193" y="448983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84% on the </a:t>
            </a:r>
            <a:r>
              <a:rPr lang="en-US" sz="1000" dirty="0" err="1"/>
              <a:t>laodline</a:t>
            </a:r>
            <a:r>
              <a:rPr lang="en-US" sz="1000" dirty="0"/>
              <a:t> at 1.9 K</a:t>
            </a:r>
            <a:endParaRPr lang="en-GB" sz="1000" dirty="0"/>
          </a:p>
          <a:p>
            <a:r>
              <a:rPr lang="en-US" sz="1000" dirty="0"/>
              <a:t>92% on the </a:t>
            </a:r>
            <a:r>
              <a:rPr lang="en-US" sz="1000" dirty="0" err="1"/>
              <a:t>loadline</a:t>
            </a:r>
            <a:r>
              <a:rPr lang="en-US" sz="1000" dirty="0"/>
              <a:t> at 4.2 K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5CB2E79-249D-1E4E-BBB1-2EC972B81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714" y="636865"/>
            <a:ext cx="2950206" cy="197489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1FCF9A-0F66-3946-8953-C761903E9B08}"/>
              </a:ext>
            </a:extLst>
          </p:cNvPr>
          <p:cNvSpPr txBox="1"/>
          <p:nvPr/>
        </p:nvSpPr>
        <p:spPr>
          <a:xfrm>
            <a:off x="8323881" y="-10442"/>
            <a:ext cx="35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1</a:t>
            </a:r>
            <a:r>
              <a:rPr kumimoji="1" lang="ja-JP" altLang="en-US" b="1">
                <a:solidFill>
                  <a:schemeClr val="accent1"/>
                </a:solidFill>
              </a:rPr>
              <a:t>回目の試験：　目標</a:t>
            </a:r>
            <a:r>
              <a:rPr kumimoji="1" lang="en-US" altLang="ja-JP" b="1" dirty="0">
                <a:solidFill>
                  <a:schemeClr val="accent1"/>
                </a:solidFill>
              </a:rPr>
              <a:t>14T</a:t>
            </a:r>
            <a:r>
              <a:rPr kumimoji="1" lang="ja-JP" altLang="en-US" b="1">
                <a:solidFill>
                  <a:schemeClr val="accent1"/>
                </a:solidFill>
              </a:rPr>
              <a:t>　→ </a:t>
            </a:r>
            <a:r>
              <a:rPr kumimoji="1" lang="ja-JP" altLang="en-US" b="1">
                <a:solidFill>
                  <a:srgbClr val="FF0000"/>
                </a:solidFill>
              </a:rPr>
              <a:t>成功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A678059-A77F-A14C-AFD2-DBB026087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963" y="3646786"/>
            <a:ext cx="4784036" cy="324834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CD34FB-A04E-1640-B89A-192764D893ED}"/>
              </a:ext>
            </a:extLst>
          </p:cNvPr>
          <p:cNvSpPr txBox="1"/>
          <p:nvPr/>
        </p:nvSpPr>
        <p:spPr>
          <a:xfrm>
            <a:off x="7684821" y="3446991"/>
            <a:ext cx="439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2</a:t>
            </a:r>
            <a:r>
              <a:rPr kumimoji="1" lang="ja-JP" altLang="en-US" b="1">
                <a:solidFill>
                  <a:schemeClr val="accent1"/>
                </a:solidFill>
              </a:rPr>
              <a:t>回目の試験：　目標</a:t>
            </a:r>
            <a:r>
              <a:rPr kumimoji="1" lang="en-US" altLang="ja-JP" b="1" dirty="0">
                <a:solidFill>
                  <a:schemeClr val="accent1"/>
                </a:solidFill>
              </a:rPr>
              <a:t>15T</a:t>
            </a:r>
            <a:r>
              <a:rPr kumimoji="1" lang="ja-JP" altLang="en-US" b="1">
                <a:solidFill>
                  <a:schemeClr val="accent1"/>
                </a:solidFill>
              </a:rPr>
              <a:t>　→ </a:t>
            </a:r>
            <a:r>
              <a:rPr kumimoji="1" lang="en-US" altLang="ja-JP" b="1" dirty="0">
                <a:solidFill>
                  <a:srgbClr val="FF0000"/>
                </a:solidFill>
              </a:rPr>
              <a:t>14.5 T</a:t>
            </a:r>
            <a:r>
              <a:rPr kumimoji="1" lang="ja-JP" altLang="en-US" b="1">
                <a:solidFill>
                  <a:srgbClr val="FF0000"/>
                </a:solidFill>
              </a:rPr>
              <a:t>に到達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8AFBBD-A547-CA4F-A40B-9D06D4B3B976}"/>
              </a:ext>
            </a:extLst>
          </p:cNvPr>
          <p:cNvSpPr txBox="1"/>
          <p:nvPr/>
        </p:nvSpPr>
        <p:spPr>
          <a:xfrm>
            <a:off x="8120806" y="5878911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線材の損傷による性能劣化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573E54-598E-1A4A-ACA3-429DA5C846BA}"/>
              </a:ext>
            </a:extLst>
          </p:cNvPr>
          <p:cNvSpPr txBox="1"/>
          <p:nvPr/>
        </p:nvSpPr>
        <p:spPr>
          <a:xfrm>
            <a:off x="5612121" y="3726774"/>
            <a:ext cx="211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組み立て時予備応力を</a:t>
            </a:r>
            <a:r>
              <a:rPr kumimoji="1" lang="en-US" altLang="ja-JP" dirty="0">
                <a:solidFill>
                  <a:srgbClr val="FF0000"/>
                </a:solidFill>
              </a:rPr>
              <a:t>20MPa</a:t>
            </a:r>
            <a:r>
              <a:rPr kumimoji="1" lang="ja-JP" altLang="en-US">
                <a:solidFill>
                  <a:srgbClr val="FF0000"/>
                </a:solidFill>
              </a:rPr>
              <a:t>増強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0DC2E2-6CEB-CD43-8355-A9F76E2A6F28}"/>
              </a:ext>
            </a:extLst>
          </p:cNvPr>
          <p:cNvSpPr txBox="1"/>
          <p:nvPr/>
        </p:nvSpPr>
        <p:spPr>
          <a:xfrm>
            <a:off x="951857" y="5944136"/>
            <a:ext cx="61734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b="1" dirty="0"/>
              <a:t>Coil stress management</a:t>
            </a:r>
            <a:r>
              <a:rPr lang="ja-JP" altLang="en-US" sz="3000" b="1"/>
              <a:t>の重要性</a:t>
            </a:r>
            <a:endParaRPr kumimoji="1" lang="ja-JP" altLang="en-US" sz="3000" b="1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84B7A5-664A-2E4E-9333-CC96325B92E4}"/>
              </a:ext>
            </a:extLst>
          </p:cNvPr>
          <p:cNvSpPr txBox="1"/>
          <p:nvPr/>
        </p:nvSpPr>
        <p:spPr>
          <a:xfrm>
            <a:off x="5361091" y="-29371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A. </a:t>
            </a:r>
            <a:r>
              <a:rPr kumimoji="1" lang="en-US" altLang="ja-JP" dirty="0" err="1"/>
              <a:t>Zlobin</a:t>
            </a:r>
            <a:r>
              <a:rPr lang="en-US" altLang="ja-JP" dirty="0"/>
              <a:t>, ASC2020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C1A5946-B817-7F43-B412-B48A544AAC34}"/>
              </a:ext>
            </a:extLst>
          </p:cNvPr>
          <p:cNvSpPr txBox="1"/>
          <p:nvPr/>
        </p:nvSpPr>
        <p:spPr>
          <a:xfrm>
            <a:off x="7831837" y="4385951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1</a:t>
            </a:r>
            <a:r>
              <a:rPr kumimoji="1" lang="ja-JP" altLang="en-US" sz="1400"/>
              <a:t>回目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12008DB-2CD4-3A45-9278-EDA4F546DA51}"/>
              </a:ext>
            </a:extLst>
          </p:cNvPr>
          <p:cNvSpPr txBox="1"/>
          <p:nvPr/>
        </p:nvSpPr>
        <p:spPr>
          <a:xfrm>
            <a:off x="9012475" y="4819937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2</a:t>
            </a:r>
            <a:r>
              <a:rPr kumimoji="1" lang="ja-JP" altLang="en-US" sz="1400"/>
              <a:t>回目</a:t>
            </a:r>
          </a:p>
        </p:txBody>
      </p:sp>
    </p:spTree>
    <p:extLst>
      <p:ext uri="{BB962C8B-B14F-4D97-AF65-F5344CB8AC3E}">
        <p14:creationId xmlns:p14="http://schemas.microsoft.com/office/powerpoint/2010/main" val="20847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>
            <a:normAutofit/>
          </a:bodyPr>
          <a:lstStyle/>
          <a:p>
            <a:r>
              <a:rPr kumimoji="1" lang="ja-JP" altLang="en-US" b="1">
                <a:solidFill>
                  <a:schemeClr val="accent1"/>
                </a:solidFill>
              </a:rPr>
              <a:t>次世代ハドロンコライダーの技術的課題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B71232-C388-7943-8CDF-FE25CFC0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444" y="4258066"/>
            <a:ext cx="11650237" cy="2080887"/>
          </a:xfrm>
        </p:spPr>
        <p:txBody>
          <a:bodyPr>
            <a:noAutofit/>
          </a:bodyPr>
          <a:lstStyle/>
          <a:p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主な技術的課題</a:t>
            </a: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  <a:p>
            <a:pPr marL="530225" indent="-342900">
              <a:buFont typeface="Wingdings" pitchFamily="2" charset="2"/>
              <a:buChar char="Ø"/>
            </a:pP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磁石の高磁場化（</a:t>
            </a: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8 T </a:t>
            </a: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→ </a:t>
            </a: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16 T</a:t>
            </a: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）：</a:t>
            </a: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	Nb</a:t>
            </a:r>
            <a:r>
              <a:rPr lang="en-US" altLang="ja-JP" sz="2200" b="1" baseline="-25000" dirty="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ja-JP" sz="2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  <a:r>
              <a:rPr lang="ja-JP" altLang="en-US" sz="2200" b="1">
                <a:solidFill>
                  <a:schemeClr val="accent1"/>
                </a:solidFill>
                <a:ea typeface="MS PGothic" panose="020B0600070205080204" pitchFamily="34" charset="-128"/>
              </a:rPr>
              <a:t>線材の高性能化。実証機試作。</a:t>
            </a: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  <a:p>
            <a:pPr marL="530225" indent="-342900">
              <a:buFont typeface="Wingdings" pitchFamily="2" charset="2"/>
              <a:buChar char="Ø"/>
            </a:pP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劇的に増える放射光：</a:t>
            </a: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		</a:t>
            </a: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ビームスクリーン。真空。ヘリウム冷凍機。</a:t>
            </a:r>
            <a:endParaRPr lang="en-US" altLang="ja-JP" sz="2200" b="1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530225" indent="-342900">
              <a:buFont typeface="Wingdings" pitchFamily="2" charset="2"/>
              <a:buChar char="Ø"/>
            </a:pP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ビーム蓄積エネルギーの増大：</a:t>
            </a: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	</a:t>
            </a: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保護システム（アボート、インターロック）。ハロー抑制。</a:t>
            </a:r>
            <a:endParaRPr lang="en-US" altLang="ja-JP" sz="2200" b="1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187325" indent="0">
              <a:buNone/>
            </a:pP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					</a:t>
            </a: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耐放射線性（吸収線量、</a:t>
            </a:r>
            <a:r>
              <a:rPr lang="en-US" altLang="ja-JP" sz="2200" b="1" dirty="0">
                <a:solidFill>
                  <a:srgbClr val="FF0000"/>
                </a:solidFill>
                <a:ea typeface="MS PGothic" panose="020B0600070205080204" pitchFamily="34" charset="-128"/>
              </a:rPr>
              <a:t>DPA</a:t>
            </a:r>
            <a:r>
              <a:rPr lang="ja-JP" altLang="en-US" sz="2200" b="1">
                <a:solidFill>
                  <a:srgbClr val="FF0000"/>
                </a:solidFill>
                <a:ea typeface="MS PGothic" panose="020B0600070205080204" pitchFamily="34" charset="-128"/>
              </a:rPr>
              <a:t>）。ヘリウム冷凍機（衝突点）。</a:t>
            </a:r>
            <a:endParaRPr lang="en-US" altLang="ja-JP" sz="2200" b="1" dirty="0">
              <a:solidFill>
                <a:srgbClr val="FF0000"/>
              </a:solidFill>
              <a:ea typeface="MS PGothic" panose="020B0600070205080204" pitchFamily="34" charset="-128"/>
            </a:endParaRPr>
          </a:p>
          <a:p>
            <a:pPr marL="0" indent="0">
              <a:buNone/>
            </a:pPr>
            <a:endParaRPr lang="en-US" altLang="ja-JP" sz="2200" b="1" dirty="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  <p:graphicFrame>
        <p:nvGraphicFramePr>
          <p:cNvPr id="10" name="Table 47">
            <a:extLst>
              <a:ext uri="{FF2B5EF4-FFF2-40B4-BE49-F238E27FC236}">
                <a16:creationId xmlns:a16="http://schemas.microsoft.com/office/drawing/2014/main" id="{F185BF57-7498-874E-A726-2F9199F8B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12527"/>
              </p:ext>
            </p:extLst>
          </p:nvPr>
        </p:nvGraphicFramePr>
        <p:xfrm>
          <a:off x="828907" y="702528"/>
          <a:ext cx="10970942" cy="3387529"/>
        </p:xfrm>
        <a:graphic>
          <a:graphicData uri="http://schemas.openxmlformats.org/drawingml/2006/table">
            <a:tbl>
              <a:tblPr firstRow="1" bandRow="1"/>
              <a:tblGrid>
                <a:gridCol w="362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332">
                  <a:extLst>
                    <a:ext uri="{9D8B030D-6E8A-4147-A177-3AD203B41FA5}">
                      <a16:colId xmlns:a16="http://schemas.microsoft.com/office/drawing/2014/main" val="3093009840"/>
                    </a:ext>
                  </a:extLst>
                </a:gridCol>
                <a:gridCol w="919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976">
                  <a:extLst>
                    <a:ext uri="{9D8B030D-6E8A-4147-A177-3AD203B41FA5}">
                      <a16:colId xmlns:a16="http://schemas.microsoft.com/office/drawing/2014/main" val="3026484634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36941455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122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70528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SPPC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1600" b="1" dirty="0" err="1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FCC-hh-6T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HE-LHC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 (km)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887853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6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6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75 (150)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37.5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12 (24)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600" b="1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power/ring [kW]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57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6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6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600" b="1" kern="1200" baseline="300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6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10 (lev.)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~300</a:t>
                      </a:r>
                      <a:r>
                        <a:rPr kumimoji="0" lang="de-AT" sz="1600" b="1" kern="1200" baseline="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600" b="1" kern="1200" baseline="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132</a:t>
                      </a:r>
                      <a:r>
                        <a:rPr kumimoji="0" lang="en-GB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083">
                <a:tc>
                  <a:txBody>
                    <a:bodyPr/>
                    <a:lstStyle/>
                    <a:p>
                      <a:r>
                        <a:rPr kumimoji="0" lang="en-GB" sz="1600" b="1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6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rgbClr val="FFC000"/>
                          </a:solidFill>
                          <a:latin typeface="Arial"/>
                          <a:ea typeface="+mn-ea"/>
                          <a:cs typeface="+mn-cs"/>
                        </a:rPr>
                        <a:t>1.4</a:t>
                      </a:r>
                      <a:endParaRPr kumimoji="0" lang="en-GB" sz="1600" b="1" kern="1200" dirty="0">
                        <a:solidFill>
                          <a:srgbClr val="FFC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1" kern="1200" dirty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6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角丸四角形 2">
            <a:extLst>
              <a:ext uri="{FF2B5EF4-FFF2-40B4-BE49-F238E27FC236}">
                <a16:creationId xmlns:a16="http://schemas.microsoft.com/office/drawing/2014/main" id="{13ECC550-3726-F24B-AD5E-FDEC785105A8}"/>
              </a:ext>
            </a:extLst>
          </p:cNvPr>
          <p:cNvSpPr/>
          <p:nvPr/>
        </p:nvSpPr>
        <p:spPr>
          <a:xfrm>
            <a:off x="680224" y="2062976"/>
            <a:ext cx="11229278" cy="35683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E959C471-04DE-1D43-A2E4-A919D4C87FB9}"/>
              </a:ext>
            </a:extLst>
          </p:cNvPr>
          <p:cNvSpPr/>
          <p:nvPr/>
        </p:nvSpPr>
        <p:spPr>
          <a:xfrm>
            <a:off x="699739" y="2719677"/>
            <a:ext cx="11229278" cy="3568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9DE0A799-DE14-974F-AE21-2063BCDE9959}"/>
              </a:ext>
            </a:extLst>
          </p:cNvPr>
          <p:cNvSpPr/>
          <p:nvPr/>
        </p:nvSpPr>
        <p:spPr>
          <a:xfrm>
            <a:off x="680224" y="3757481"/>
            <a:ext cx="11229278" cy="3568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5565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19532" cy="802888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R&amp;D Items for 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r>
              <a:rPr lang="en-US" altLang="ja-JP" b="1" dirty="0">
                <a:solidFill>
                  <a:schemeClr val="accent1"/>
                </a:solidFill>
              </a:rPr>
              <a:t> (from CDR)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B71232-C388-7943-8CDF-FE25CFC0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3" y="802888"/>
            <a:ext cx="7167679" cy="954476"/>
          </a:xfrm>
        </p:spPr>
        <p:txBody>
          <a:bodyPr>
            <a:noAutofit/>
          </a:bodyPr>
          <a:lstStyle/>
          <a:p>
            <a:r>
              <a:rPr lang="ja-JP" altLang="en-US" sz="2000" b="1">
                <a:solidFill>
                  <a:schemeClr val="accent1"/>
                </a:solidFill>
              </a:rPr>
              <a:t>次世代超伝導磁石：　高磁場化。耐放射線性能。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ja-JP" altLang="en-US" sz="2000" b="1">
                <a:solidFill>
                  <a:srgbClr val="FF0000"/>
                </a:solidFill>
              </a:rPr>
              <a:t>放射光対策：　ビームスクリーン。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C06CFE6-7A6B-DC44-A339-D6F8B7BCC0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418" y="2981322"/>
            <a:ext cx="1920764" cy="217338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86FE6A9-53E7-0149-9856-745E6D150805}"/>
              </a:ext>
            </a:extLst>
          </p:cNvPr>
          <p:cNvSpPr txBox="1"/>
          <p:nvPr/>
        </p:nvSpPr>
        <p:spPr>
          <a:xfrm>
            <a:off x="1729828" y="5129116"/>
            <a:ext cx="272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LHC</a:t>
            </a:r>
            <a:r>
              <a:rPr kumimoji="1" lang="ja-JP" altLang="en-US" b="1"/>
              <a:t>向けビームスクリーン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0DDB3AF-BE6B-214D-B806-17290F15AED2}"/>
              </a:ext>
            </a:extLst>
          </p:cNvPr>
          <p:cNvSpPr txBox="1"/>
          <p:nvPr/>
        </p:nvSpPr>
        <p:spPr>
          <a:xfrm>
            <a:off x="385759" y="1520048"/>
            <a:ext cx="5370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ja-JP" altLang="en-US"/>
              <a:t>放射光による二次電子雲：　現行</a:t>
            </a:r>
            <a:r>
              <a:rPr kumimoji="1" lang="en-US" altLang="ja-JP" dirty="0"/>
              <a:t>LHC</a:t>
            </a:r>
            <a:r>
              <a:rPr kumimoji="1" lang="ja-JP" altLang="en-US"/>
              <a:t>ですらアーク部超伝導磁石</a:t>
            </a:r>
            <a:r>
              <a:rPr lang="ja-JP" altLang="en-US"/>
              <a:t>への大きな熱負荷（冷却を制限）</a:t>
            </a:r>
            <a:endParaRPr lang="en-US" altLang="ja-JP" dirty="0"/>
          </a:p>
          <a:p>
            <a:pPr marL="742950" lvl="1" indent="-285750">
              <a:buFont typeface="Wingdings" pitchFamily="2" charset="2"/>
              <a:buChar char="ü"/>
            </a:pPr>
            <a:r>
              <a:rPr lang="ja-JP" altLang="en-US">
                <a:solidFill>
                  <a:srgbClr val="FF0000"/>
                </a:solidFill>
              </a:rPr>
              <a:t>放射光損失</a:t>
            </a:r>
            <a:r>
              <a:rPr lang="en-US" altLang="ja-JP" dirty="0">
                <a:solidFill>
                  <a:srgbClr val="FF0000"/>
                </a:solidFill>
              </a:rPr>
              <a:t>=2.4 MW/beam at 5 K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kumimoji="1" lang="en-US" altLang="ja-JP" dirty="0"/>
              <a:t>LHC</a:t>
            </a:r>
            <a:r>
              <a:rPr kumimoji="1" lang="ja-JP" altLang="en-US"/>
              <a:t>ビームスクリーンのままなら、</a:t>
            </a:r>
            <a:endParaRPr kumimoji="1" lang="en-US" altLang="ja-JP" dirty="0"/>
          </a:p>
          <a:p>
            <a:pPr lvl="1"/>
            <a:r>
              <a:rPr lang="ja-JP" altLang="en-US"/>
              <a:t>　　数</a:t>
            </a:r>
            <a:r>
              <a:rPr lang="en-US" altLang="ja-JP" dirty="0"/>
              <a:t>GW</a:t>
            </a:r>
            <a:r>
              <a:rPr lang="ja-JP" altLang="en-US"/>
              <a:t>の消費電力に相当．．．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256B1A-9D11-6D4C-9448-761ACB453FAA}"/>
              </a:ext>
            </a:extLst>
          </p:cNvPr>
          <p:cNvSpPr txBox="1"/>
          <p:nvPr/>
        </p:nvSpPr>
        <p:spPr>
          <a:xfrm>
            <a:off x="2100660" y="294596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He at 5-20K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pic>
        <p:nvPicPr>
          <p:cNvPr id="18" name="Image 2">
            <a:extLst>
              <a:ext uri="{FF2B5EF4-FFF2-40B4-BE49-F238E27FC236}">
                <a16:creationId xmlns:a16="http://schemas.microsoft.com/office/drawing/2014/main" id="{640C5C68-96AD-D347-B57B-1E96148B3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293" y="627112"/>
            <a:ext cx="5370707" cy="147732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43EE71-214B-5047-BF00-1E3E1025B805}"/>
              </a:ext>
            </a:extLst>
          </p:cNvPr>
          <p:cNvSpPr txBox="1"/>
          <p:nvPr/>
        </p:nvSpPr>
        <p:spPr>
          <a:xfrm>
            <a:off x="8277922" y="409815"/>
            <a:ext cx="2638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放射光による電子雲発生</a:t>
            </a:r>
            <a:r>
              <a:rPr lang="ja-JP" altLang="en-US" sz="1400"/>
              <a:t>の様子</a:t>
            </a:r>
            <a:endParaRPr kumimoji="1" lang="en-US" altLang="ja-JP" sz="1400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F5E12ED-1261-D544-846F-3AB947C2E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058" y="2037944"/>
            <a:ext cx="6713419" cy="30439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14D00D-97BF-1544-8B2B-0DCCBB56A17B}"/>
              </a:ext>
            </a:extLst>
          </p:cNvPr>
          <p:cNvSpPr txBox="1"/>
          <p:nvPr/>
        </p:nvSpPr>
        <p:spPr>
          <a:xfrm>
            <a:off x="8694823" y="195216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</a:rPr>
              <a:t>He at 50K, 50 bar</a:t>
            </a:r>
            <a:endParaRPr kumimoji="1" lang="ja-JP" altLang="en-US">
              <a:solidFill>
                <a:srgbClr val="00B0F0"/>
              </a:solidFill>
            </a:endParaRPr>
          </a:p>
        </p:txBody>
      </p:sp>
      <p:sp>
        <p:nvSpPr>
          <p:cNvPr id="22" name="コンテンツ プレースホルダー 4">
            <a:extLst>
              <a:ext uri="{FF2B5EF4-FFF2-40B4-BE49-F238E27FC236}">
                <a16:creationId xmlns:a16="http://schemas.microsoft.com/office/drawing/2014/main" id="{AB1C6141-3E9C-444A-B20E-773A25695E12}"/>
              </a:ext>
            </a:extLst>
          </p:cNvPr>
          <p:cNvSpPr txBox="1">
            <a:spLocks/>
          </p:cNvSpPr>
          <p:nvPr/>
        </p:nvSpPr>
        <p:spPr>
          <a:xfrm>
            <a:off x="4350029" y="5572263"/>
            <a:ext cx="8689588" cy="105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b="1">
                <a:solidFill>
                  <a:schemeClr val="accent1"/>
                </a:solidFill>
              </a:rPr>
              <a:t>放射光による二次電子生成の抑制（＝熱負荷低減）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1800" b="1" dirty="0">
                <a:solidFill>
                  <a:schemeClr val="accent1"/>
                </a:solidFill>
              </a:rPr>
              <a:t>LASE</a:t>
            </a:r>
            <a:r>
              <a:rPr lang="ja-JP" altLang="en-US" sz="1800" b="1">
                <a:solidFill>
                  <a:schemeClr val="accent1"/>
                </a:solidFill>
              </a:rPr>
              <a:t>表面処理。冷却チャンネルの大口径化。</a:t>
            </a:r>
            <a:r>
              <a:rPr lang="en-US" altLang="ja-JP" sz="1800" b="1" dirty="0">
                <a:solidFill>
                  <a:schemeClr val="accent1"/>
                </a:solidFill>
              </a:rPr>
              <a:t>He</a:t>
            </a:r>
            <a:r>
              <a:rPr lang="ja-JP" altLang="en-US" sz="1800" b="1">
                <a:solidFill>
                  <a:schemeClr val="accent1"/>
                </a:solidFill>
              </a:rPr>
              <a:t>ガス</a:t>
            </a:r>
            <a:r>
              <a:rPr lang="en-US" altLang="ja-JP" sz="1800" b="1" dirty="0">
                <a:solidFill>
                  <a:schemeClr val="accent1"/>
                </a:solidFill>
              </a:rPr>
              <a:t>@50 K, 50</a:t>
            </a:r>
            <a:r>
              <a:rPr lang="ja-JP" altLang="en-US" sz="1800" b="1">
                <a:solidFill>
                  <a:schemeClr val="accent1"/>
                </a:solidFill>
              </a:rPr>
              <a:t>気圧。</a:t>
            </a:r>
            <a:endParaRPr lang="en-US" altLang="ja-JP" sz="1800" b="1" dirty="0">
              <a:solidFill>
                <a:schemeClr val="accent1"/>
              </a:solidFill>
            </a:endParaRPr>
          </a:p>
          <a:p>
            <a:r>
              <a:rPr lang="ja-JP" altLang="en-US" sz="1800" b="1">
                <a:solidFill>
                  <a:schemeClr val="accent1"/>
                </a:solidFill>
              </a:rPr>
              <a:t>ビームインピーダンスの低減：　チェンバーの二重構造化</a:t>
            </a:r>
            <a:endParaRPr lang="en-US" altLang="ja-JP" sz="1800" b="1" dirty="0">
              <a:solidFill>
                <a:schemeClr val="accent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0CA935-F9AC-6547-A364-189C148FB606}"/>
              </a:ext>
            </a:extLst>
          </p:cNvPr>
          <p:cNvSpPr txBox="1"/>
          <p:nvPr/>
        </p:nvSpPr>
        <p:spPr>
          <a:xfrm>
            <a:off x="7015939" y="5117324"/>
            <a:ext cx="273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FCC</a:t>
            </a:r>
            <a:r>
              <a:rPr kumimoji="1" lang="ja-JP" altLang="en-US" b="1">
                <a:solidFill>
                  <a:schemeClr val="accent1"/>
                </a:solidFill>
              </a:rPr>
              <a:t>向けビームスクリーン</a:t>
            </a:r>
          </a:p>
        </p:txBody>
      </p:sp>
    </p:spTree>
    <p:extLst>
      <p:ext uri="{BB962C8B-B14F-4D97-AF65-F5344CB8AC3E}">
        <p14:creationId xmlns:p14="http://schemas.microsoft.com/office/powerpoint/2010/main" val="4260821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9922075A-AB3F-6249-BE4C-F29F69B683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319"/>
          <a:stretch/>
        </p:blipFill>
        <p:spPr>
          <a:xfrm>
            <a:off x="6488005" y="3695701"/>
            <a:ext cx="5925759" cy="261965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19532" cy="802888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R&amp;D Items for 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r>
              <a:rPr lang="en-US" altLang="ja-JP" b="1" dirty="0">
                <a:solidFill>
                  <a:schemeClr val="accent1"/>
                </a:solidFill>
              </a:rPr>
              <a:t> (from CDR)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2B71232-C388-7943-8CDF-FE25CFC0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3" y="802887"/>
            <a:ext cx="7581900" cy="5512469"/>
          </a:xfrm>
        </p:spPr>
        <p:txBody>
          <a:bodyPr>
            <a:noAutofit/>
          </a:bodyPr>
          <a:lstStyle/>
          <a:p>
            <a:r>
              <a:rPr lang="ja-JP" altLang="en-US" sz="2000" b="1">
                <a:solidFill>
                  <a:schemeClr val="accent1"/>
                </a:solidFill>
              </a:rPr>
              <a:t>次世代超伝導磁石：　高磁場化。</a:t>
            </a:r>
            <a:r>
              <a:rPr lang="ja-JP" altLang="en-US" sz="2000" b="1">
                <a:solidFill>
                  <a:srgbClr val="FF0000"/>
                </a:solidFill>
              </a:rPr>
              <a:t>耐放射線性能。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ja-JP" altLang="en-US" sz="2000" b="1">
                <a:solidFill>
                  <a:schemeClr val="accent1"/>
                </a:solidFill>
              </a:rPr>
              <a:t>放射光対策：　ビームスクリーン。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en-US" altLang="ja-JP" sz="2000" b="1" dirty="0">
                <a:solidFill>
                  <a:schemeClr val="accent1"/>
                </a:solidFill>
              </a:rPr>
              <a:t>RF</a:t>
            </a:r>
            <a:r>
              <a:rPr lang="ja-JP" altLang="en-US" sz="2000" b="1">
                <a:solidFill>
                  <a:schemeClr val="accent1"/>
                </a:solidFill>
              </a:rPr>
              <a:t>システム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</a:rPr>
              <a:t>放射光ロス：　</a:t>
            </a:r>
            <a:r>
              <a:rPr lang="en-US" altLang="ja-JP" sz="2000" b="1" dirty="0">
                <a:solidFill>
                  <a:schemeClr val="accent1"/>
                </a:solidFill>
              </a:rPr>
              <a:t>7 keV/</a:t>
            </a:r>
            <a:r>
              <a:rPr lang="en-US" altLang="ja-JP" sz="2000" b="1" dirty="0" err="1">
                <a:solidFill>
                  <a:schemeClr val="accent1"/>
                </a:solidFill>
              </a:rPr>
              <a:t>turn@LHC</a:t>
            </a:r>
            <a:r>
              <a:rPr lang="ja-JP" altLang="en-US" sz="2000" b="1">
                <a:solidFill>
                  <a:schemeClr val="accent1"/>
                </a:solidFill>
              </a:rPr>
              <a:t>　→ </a:t>
            </a:r>
            <a:r>
              <a:rPr lang="en-US" altLang="ja-JP" sz="2000" b="1" dirty="0">
                <a:solidFill>
                  <a:srgbClr val="FF0000"/>
                </a:solidFill>
              </a:rPr>
              <a:t>4.7 MeV/</a:t>
            </a:r>
            <a:r>
              <a:rPr lang="en-US" altLang="ja-JP" sz="2000" b="1" dirty="0" err="1">
                <a:solidFill>
                  <a:srgbClr val="FF0000"/>
                </a:solidFill>
              </a:rPr>
              <a:t>turn@FCC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</a:rPr>
              <a:t>電圧：　</a:t>
            </a:r>
            <a:r>
              <a:rPr lang="en-US" altLang="ja-JP" sz="2000" b="1" dirty="0">
                <a:solidFill>
                  <a:schemeClr val="accent1"/>
                </a:solidFill>
              </a:rPr>
              <a:t>16 MV@LHC</a:t>
            </a:r>
            <a:r>
              <a:rPr lang="ja-JP" altLang="en-US" sz="2000" b="1">
                <a:solidFill>
                  <a:schemeClr val="accent1"/>
                </a:solidFill>
              </a:rPr>
              <a:t>　→ </a:t>
            </a:r>
            <a:r>
              <a:rPr lang="en-US" altLang="ja-JP" sz="2000" b="1" dirty="0">
                <a:solidFill>
                  <a:srgbClr val="FF0000"/>
                </a:solidFill>
              </a:rPr>
              <a:t>48 MV@FCC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ja-JP" altLang="en-US" sz="2000" b="1">
                <a:solidFill>
                  <a:schemeClr val="accent1"/>
                </a:solidFill>
              </a:rPr>
              <a:t>ビームアボートシステム：　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b="1" dirty="0">
                <a:solidFill>
                  <a:srgbClr val="FF0000"/>
                </a:solidFill>
              </a:rPr>
              <a:t>8 GJ</a:t>
            </a:r>
            <a:r>
              <a:rPr lang="ja-JP" altLang="en-US" sz="2000" b="1">
                <a:solidFill>
                  <a:srgbClr val="FF0000"/>
                </a:solidFill>
              </a:rPr>
              <a:t>ビーム　→ キッカー、セプタム。堅牢性。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ja-JP" altLang="en-US" sz="2000" b="1">
                <a:solidFill>
                  <a:schemeClr val="accent1"/>
                </a:solidFill>
              </a:rPr>
              <a:t>ビームハロー：　</a:t>
            </a:r>
            <a:r>
              <a:rPr lang="en-US" altLang="ja-JP" sz="2000" b="1" dirty="0">
                <a:solidFill>
                  <a:schemeClr val="accent1"/>
                </a:solidFill>
              </a:rPr>
              <a:t>420 MJ (&gt;3.5</a:t>
            </a:r>
            <a:r>
              <a:rPr lang="en-US" altLang="ja-JP" sz="2000" b="1" dirty="0">
                <a:solidFill>
                  <a:schemeClr val="accent1"/>
                </a:solidFill>
                <a:latin typeface="Symbol" pitchFamily="2" charset="2"/>
              </a:rPr>
              <a:t>s</a:t>
            </a:r>
            <a:r>
              <a:rPr lang="en-US" altLang="ja-JP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)!!  </a:t>
            </a:r>
            <a:r>
              <a:rPr lang="ja-JP" altLang="en-US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銅</a:t>
            </a:r>
            <a:r>
              <a:rPr lang="en-US" altLang="ja-JP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840kg</a:t>
            </a:r>
            <a:r>
              <a:rPr lang="ja-JP" altLang="en-US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を溶かす．．．</a:t>
            </a:r>
            <a:endParaRPr lang="en-US" altLang="ja-JP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ハローの低減が必須　→ </a:t>
            </a:r>
            <a:r>
              <a:rPr lang="en-US" altLang="ja-JP" sz="2000" b="1" dirty="0">
                <a:solidFill>
                  <a:schemeClr val="accent1"/>
                </a:solidFill>
              </a:rPr>
              <a:t>Hollow Electron Lens</a:t>
            </a:r>
          </a:p>
          <a:p>
            <a:r>
              <a:rPr lang="ja-JP" altLang="en-US" sz="2000" b="1">
                <a:solidFill>
                  <a:schemeClr val="accent1"/>
                </a:solidFill>
              </a:rPr>
              <a:t>超伝導磁石回路：　励磁回路、クエンチ検出、エネルギー取り出し。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ja-JP" altLang="en-US" sz="2000" b="1">
                <a:solidFill>
                  <a:schemeClr val="accent1"/>
                </a:solidFill>
              </a:rPr>
              <a:t>電力回収システム：　超大型バッテリー</a:t>
            </a:r>
            <a:r>
              <a:rPr lang="en-US" altLang="ja-JP" sz="20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	*FCC</a:t>
            </a:r>
            <a:r>
              <a:rPr lang="ja-JP" altLang="en-US" sz="2000" b="1">
                <a:solidFill>
                  <a:srgbClr val="FF0000"/>
                </a:solidFill>
              </a:rPr>
              <a:t>磁石蓄積エネルギー：</a:t>
            </a:r>
            <a:r>
              <a:rPr lang="en-US" altLang="ja-JP" sz="2000" b="1" dirty="0">
                <a:solidFill>
                  <a:srgbClr val="FF0000"/>
                </a:solidFill>
              </a:rPr>
              <a:t> 174 GJ </a:t>
            </a:r>
            <a:r>
              <a:rPr lang="en-US" altLang="ja-JP" sz="2000" b="1" dirty="0">
                <a:solidFill>
                  <a:schemeClr val="accent1"/>
                </a:solidFill>
              </a:rPr>
              <a:t>(10 GJ at LHC)</a:t>
            </a:r>
          </a:p>
          <a:p>
            <a:r>
              <a:rPr lang="ja-JP" altLang="en-US" sz="2000" b="1">
                <a:solidFill>
                  <a:schemeClr val="accent1"/>
                </a:solidFill>
              </a:rPr>
              <a:t>ビームインターロックシステム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en-US" altLang="ja-JP" sz="2000" b="1" dirty="0" err="1">
                <a:solidFill>
                  <a:schemeClr val="accent1"/>
                </a:solidFill>
              </a:rPr>
              <a:t>etc</a:t>
            </a:r>
            <a:r>
              <a:rPr lang="en-US" altLang="ja-JP" sz="2000" b="1" dirty="0">
                <a:solidFill>
                  <a:schemeClr val="accent1"/>
                </a:solidFill>
              </a:rPr>
              <a:t>…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5CF822-3AD9-0947-B950-2324484D5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066" y="1039298"/>
            <a:ext cx="4945026" cy="238970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71A7E49-4332-6F40-93E6-877B70D37A12}"/>
              </a:ext>
            </a:extLst>
          </p:cNvPr>
          <p:cNvSpPr txBox="1"/>
          <p:nvPr/>
        </p:nvSpPr>
        <p:spPr>
          <a:xfrm>
            <a:off x="8610885" y="3296078"/>
            <a:ext cx="2295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ビームダンプパターン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2B297F3-27B8-F745-A794-4E8EF4BEF6DA}"/>
              </a:ext>
            </a:extLst>
          </p:cNvPr>
          <p:cNvSpPr txBox="1"/>
          <p:nvPr/>
        </p:nvSpPr>
        <p:spPr>
          <a:xfrm>
            <a:off x="10173172" y="77259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FCC: 8.3 GJ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F193A9D-FCD3-D347-B0A3-2387E3D64FDC}"/>
              </a:ext>
            </a:extLst>
          </p:cNvPr>
          <p:cNvSpPr txBox="1"/>
          <p:nvPr/>
        </p:nvSpPr>
        <p:spPr>
          <a:xfrm>
            <a:off x="7798445" y="77259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LH</a:t>
            </a:r>
            <a:r>
              <a:rPr kumimoji="1" lang="en-US" altLang="ja-JP" dirty="0"/>
              <a:t>C: 0.36 GJ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5629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A4640A-F796-7C4B-BBF3-FE9E3ABD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45397"/>
          </a:xfrm>
        </p:spPr>
        <p:txBody>
          <a:bodyPr/>
          <a:lstStyle/>
          <a:p>
            <a:r>
              <a:rPr kumimoji="1" lang="ja-JP" altLang="en-US" b="1">
                <a:solidFill>
                  <a:schemeClr val="accent1"/>
                </a:solidFill>
              </a:rPr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AE1A3C-2C44-D044-8F2D-950120C5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72698"/>
            <a:ext cx="10515600" cy="5718874"/>
          </a:xfrm>
        </p:spPr>
        <p:txBody>
          <a:bodyPr>
            <a:noAutofit/>
          </a:bodyPr>
          <a:lstStyle/>
          <a:p>
            <a:r>
              <a:rPr kumimoji="1" lang="ja-JP" altLang="en-US" sz="2000" b="1">
                <a:solidFill>
                  <a:schemeClr val="accent1"/>
                </a:solidFill>
              </a:rPr>
              <a:t>次世代ハドロンコライダー：　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FCC-</a:t>
            </a:r>
            <a:r>
              <a:rPr kumimoji="1" lang="en-US" altLang="ja-JP" sz="2000" b="1" dirty="0" err="1">
                <a:solidFill>
                  <a:schemeClr val="accent1"/>
                </a:solidFill>
              </a:rPr>
              <a:t>hh</a:t>
            </a:r>
            <a:r>
              <a:rPr lang="en-US" altLang="ja-JP" sz="2000" b="1" dirty="0">
                <a:solidFill>
                  <a:schemeClr val="accent1"/>
                </a:solidFill>
              </a:rPr>
              <a:t>, S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PPC</a:t>
            </a:r>
            <a:r>
              <a:rPr kumimoji="1" lang="ja-JP" altLang="en-US" sz="2000" b="1">
                <a:solidFill>
                  <a:schemeClr val="accent1"/>
                </a:solidFill>
              </a:rPr>
              <a:t>計画が進行中</a:t>
            </a:r>
            <a:endParaRPr kumimoji="1"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</a:rPr>
              <a:t>レプトンコライダーが先行？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en-US" altLang="ja-JP" sz="2000" b="1" dirty="0">
                <a:solidFill>
                  <a:schemeClr val="accent1"/>
                </a:solidFill>
              </a:rPr>
              <a:t>100TeV</a:t>
            </a:r>
            <a:r>
              <a:rPr kumimoji="1" lang="ja-JP" altLang="en-US" sz="2000" b="1">
                <a:solidFill>
                  <a:schemeClr val="accent1"/>
                </a:solidFill>
              </a:rPr>
              <a:t> 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p-p, 100km</a:t>
            </a:r>
            <a:r>
              <a:rPr kumimoji="1" lang="ja-JP" altLang="en-US" sz="2000" b="1">
                <a:solidFill>
                  <a:schemeClr val="accent1"/>
                </a:solidFill>
              </a:rPr>
              <a:t>リング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, 10-30 x 10</a:t>
            </a:r>
            <a:r>
              <a:rPr kumimoji="1" lang="en-US" altLang="ja-JP" sz="2000" b="1" baseline="30000" dirty="0">
                <a:solidFill>
                  <a:schemeClr val="accent1"/>
                </a:solidFill>
              </a:rPr>
              <a:t>34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 cm</a:t>
            </a:r>
            <a:r>
              <a:rPr kumimoji="1" lang="en-US" altLang="ja-JP" sz="2000" b="1" baseline="30000" dirty="0">
                <a:solidFill>
                  <a:schemeClr val="accent1"/>
                </a:solidFill>
              </a:rPr>
              <a:t>-2</a:t>
            </a:r>
            <a:r>
              <a:rPr kumimoji="1" lang="en-US" altLang="ja-JP" sz="2000" b="1" dirty="0">
                <a:solidFill>
                  <a:schemeClr val="accent1"/>
                </a:solidFill>
              </a:rPr>
              <a:t> sec</a:t>
            </a:r>
            <a:r>
              <a:rPr kumimoji="1" lang="en-US" altLang="ja-JP" sz="2000" b="1" baseline="30000" dirty="0">
                <a:solidFill>
                  <a:schemeClr val="accent1"/>
                </a:solidFill>
              </a:rPr>
              <a:t>-1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</a:rPr>
              <a:t>建設コスト：　</a:t>
            </a:r>
            <a:r>
              <a:rPr lang="en-US" altLang="ja-JP" sz="2000" b="1" dirty="0">
                <a:solidFill>
                  <a:schemeClr val="accent1"/>
                </a:solidFill>
              </a:rPr>
              <a:t>〜3</a:t>
            </a:r>
            <a:r>
              <a:rPr lang="ja-JP" altLang="en-US" sz="2000" b="1">
                <a:solidFill>
                  <a:schemeClr val="accent1"/>
                </a:solidFill>
              </a:rPr>
              <a:t>兆円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</a:rPr>
              <a:t>実験開始：　</a:t>
            </a:r>
            <a:r>
              <a:rPr lang="en-US" altLang="ja-JP" sz="2000" b="1" dirty="0">
                <a:solidFill>
                  <a:schemeClr val="accent1"/>
                </a:solidFill>
              </a:rPr>
              <a:t>2060</a:t>
            </a:r>
            <a:r>
              <a:rPr lang="ja-JP" altLang="en-US" sz="2000" b="1">
                <a:solidFill>
                  <a:schemeClr val="accent1"/>
                </a:solidFill>
              </a:rPr>
              <a:t>年代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ja-JP" sz="2000" b="1" dirty="0">
                <a:solidFill>
                  <a:schemeClr val="accent1"/>
                </a:solidFill>
              </a:rPr>
              <a:t>FCC-6T, HE-LHC</a:t>
            </a:r>
          </a:p>
          <a:p>
            <a:endParaRPr kumimoji="1" lang="en-US" altLang="ja-JP" sz="2000" b="1" dirty="0">
              <a:solidFill>
                <a:schemeClr val="accent1"/>
              </a:solidFill>
            </a:endParaRPr>
          </a:p>
          <a:p>
            <a:r>
              <a:rPr kumimoji="1" lang="ja-JP" altLang="en-US" sz="2000" b="1">
                <a:solidFill>
                  <a:schemeClr val="accent1"/>
                </a:solidFill>
              </a:rPr>
              <a:t>技術的課題</a:t>
            </a:r>
            <a:endParaRPr kumimoji="1"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kumimoji="1" lang="en-US" altLang="ja-JP" sz="2000" b="1" dirty="0">
                <a:solidFill>
                  <a:schemeClr val="accent1"/>
                </a:solidFill>
              </a:rPr>
              <a:t>16T</a:t>
            </a:r>
            <a:r>
              <a:rPr kumimoji="1" lang="ja-JP" altLang="en-US" sz="2000" b="1">
                <a:solidFill>
                  <a:schemeClr val="accent1"/>
                </a:solidFill>
              </a:rPr>
              <a:t>超伝導磁石の実現</a:t>
            </a:r>
            <a:endParaRPr kumimoji="1" lang="en-US" altLang="ja-JP" sz="2000" b="1" dirty="0">
              <a:solidFill>
                <a:schemeClr val="accent1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lang="ja-JP" altLang="en-US" b="1">
                <a:solidFill>
                  <a:schemeClr val="accent1"/>
                </a:solidFill>
              </a:rPr>
              <a:t>高性能</a:t>
            </a:r>
            <a:r>
              <a:rPr lang="en-US" altLang="ja-JP" b="1" dirty="0">
                <a:solidFill>
                  <a:schemeClr val="accent1"/>
                </a:solidFill>
              </a:rPr>
              <a:t>Nb</a:t>
            </a:r>
            <a:r>
              <a:rPr lang="en-US" altLang="ja-JP" b="1" baseline="-25000" dirty="0">
                <a:solidFill>
                  <a:schemeClr val="accent1"/>
                </a:solidFill>
              </a:rPr>
              <a:t>3</a:t>
            </a:r>
            <a:r>
              <a:rPr lang="en-US" altLang="ja-JP" b="1" dirty="0">
                <a:solidFill>
                  <a:schemeClr val="accent1"/>
                </a:solidFill>
              </a:rPr>
              <a:t>Sn</a:t>
            </a:r>
            <a:r>
              <a:rPr lang="ja-JP" altLang="en-US" b="1">
                <a:solidFill>
                  <a:schemeClr val="accent1"/>
                </a:solidFill>
              </a:rPr>
              <a:t>の高性能化＆量産化への取組み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pPr lvl="2">
              <a:buFont typeface="Wingdings" pitchFamily="2" charset="2"/>
              <a:buChar char="ü"/>
            </a:pPr>
            <a:r>
              <a:rPr kumimoji="1" lang="ja-JP" altLang="en-US" b="1">
                <a:solidFill>
                  <a:schemeClr val="accent1"/>
                </a:solidFill>
              </a:rPr>
              <a:t>磁石開発</a:t>
            </a:r>
            <a:endParaRPr kumimoji="1" lang="en-US" altLang="ja-JP" b="1" dirty="0">
              <a:solidFill>
                <a:schemeClr val="accent1"/>
              </a:solidFill>
            </a:endParaRPr>
          </a:p>
          <a:p>
            <a:pPr lvl="3"/>
            <a:r>
              <a:rPr kumimoji="1" lang="en-US" altLang="ja-JP" sz="2000" b="1" dirty="0">
                <a:solidFill>
                  <a:schemeClr val="accent1"/>
                </a:solidFill>
              </a:rPr>
              <a:t>CERN</a:t>
            </a:r>
            <a:r>
              <a:rPr kumimoji="1" lang="ja-JP" altLang="en-US" sz="2000" b="1">
                <a:solidFill>
                  <a:schemeClr val="accent1"/>
                </a:solidFill>
              </a:rPr>
              <a:t>を中心とした欧米での磁石開発プラグラム</a:t>
            </a:r>
            <a:endParaRPr kumimoji="1" lang="en-US" altLang="ja-JP" sz="2000" b="1" dirty="0">
              <a:solidFill>
                <a:schemeClr val="accent1"/>
              </a:solidFill>
            </a:endParaRPr>
          </a:p>
          <a:p>
            <a:pPr lvl="3"/>
            <a:r>
              <a:rPr lang="en-US" altLang="ja-JP" sz="2000" b="1" dirty="0">
                <a:solidFill>
                  <a:schemeClr val="accent1"/>
                </a:solidFill>
              </a:rPr>
              <a:t>14T</a:t>
            </a:r>
            <a:r>
              <a:rPr lang="ja-JP" altLang="en-US" sz="2000" b="1">
                <a:solidFill>
                  <a:schemeClr val="accent1"/>
                </a:solidFill>
              </a:rPr>
              <a:t>磁石はすでに実現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3"/>
            <a:r>
              <a:rPr lang="ja-JP" altLang="en-US" sz="2000" b="1">
                <a:solidFill>
                  <a:schemeClr val="accent1"/>
                </a:solidFill>
              </a:rPr>
              <a:t>開発項目：　安定性（再現性）、磁場精度、量産化、低コスト化</a:t>
            </a:r>
          </a:p>
          <a:p>
            <a:pPr lvl="3"/>
            <a:r>
              <a:rPr kumimoji="1" lang="ja-JP" altLang="en-US" sz="2000" b="1">
                <a:solidFill>
                  <a:schemeClr val="accent1"/>
                </a:solidFill>
              </a:rPr>
              <a:t>特にストレスマネージメントが鍵</a:t>
            </a:r>
            <a:endParaRPr kumimoji="1"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</a:rPr>
              <a:t>劇的に増加する放射光対策。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ja-JP" altLang="en-US" sz="2000" b="1">
                <a:solidFill>
                  <a:schemeClr val="accent1"/>
                </a:solidFill>
              </a:rPr>
              <a:t>保護システム、ヘリウム冷凍機増強、耐放射線対策。</a:t>
            </a:r>
            <a:endParaRPr lang="en-US" altLang="ja-JP" sz="2000" b="1" dirty="0">
              <a:solidFill>
                <a:schemeClr val="accent1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285131-AA36-CC49-B4AF-1E9F9396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FC263C-B1F0-7147-AAEC-43A021EF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8BF5C1-9D5F-134C-A234-13E0F40AC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87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80D73E-70F7-8E46-A090-585EA4388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304AAB-3B10-024B-9639-39A6BE848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F0148D-90AA-A54D-BA1D-5F46D5EA2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04FBC4-2794-8342-88C2-606B8280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AED54A-45EF-6A4C-80D3-A819300B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580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CDEBDC4-F7E6-E342-8892-7F266D1DC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87E14F-7A24-F942-9B38-942B56C0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A9552F-B19C-1D4B-B00A-FA6FE146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CC901E0-A9CA-9F41-A9C6-E40341A6D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857250"/>
            <a:ext cx="9131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55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6A110C-53F9-9742-AB44-8FD662955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9B23FF-2B0C-A54F-B35D-6E8493C8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EAFB8C-D560-ED4A-A8BC-9757A3DC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A2CDF2-58AB-8344-94C1-F50AA141D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704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>
            <a:normAutofit fontScale="90000"/>
          </a:bodyPr>
          <a:lstStyle/>
          <a:p>
            <a:r>
              <a:rPr kumimoji="1" lang="ja-JP" altLang="en-US" b="1">
                <a:solidFill>
                  <a:schemeClr val="accent1"/>
                </a:solidFill>
              </a:rPr>
              <a:t>次世代ハドロンコライダー</a:t>
            </a:r>
            <a:r>
              <a:rPr lang="en-US" altLang="ja-JP" b="1" dirty="0">
                <a:solidFill>
                  <a:schemeClr val="accent1"/>
                </a:solidFill>
              </a:rPr>
              <a:t>: 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r>
              <a:rPr lang="en-US" altLang="ja-JP" b="1" dirty="0">
                <a:solidFill>
                  <a:schemeClr val="accent1"/>
                </a:solidFill>
              </a:rPr>
              <a:t> at CERN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60693F-3A42-5B4A-8B34-3B3FD1AB9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33" y="4927733"/>
            <a:ext cx="11825338" cy="19078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chemeClr val="accent1"/>
                </a:solidFill>
                <a:ea typeface="+mn-ea"/>
                <a:cs typeface="Calibri" pitchFamily="34" charset="0"/>
              </a:rPr>
              <a:t>European Strategy for Particle Physics, Update 2013.  </a:t>
            </a:r>
            <a:r>
              <a:rPr lang="en-GB" altLang="ja-JP" sz="1600" u="sng" dirty="0">
                <a:solidFill>
                  <a:srgbClr val="000000"/>
                </a:solidFill>
                <a:hlinkClick r:id="rId2"/>
              </a:rPr>
              <a:t>http://cds.cern.ch/record/1567258/files/esc-e-106.pdf</a:t>
            </a:r>
            <a:endParaRPr lang="en-US" altLang="ja-JP" sz="1600" dirty="0">
              <a:solidFill>
                <a:schemeClr val="accent1"/>
              </a:solidFill>
              <a:ea typeface="+mn-ea"/>
              <a:cs typeface="Calibr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“Accelerator design studies and R&amp;D at the energy frontier (FCC-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ee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, FCC-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hh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) 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in a global context.”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altLang="ja-JP" sz="2000" dirty="0">
                <a:solidFill>
                  <a:srgbClr val="FF0000"/>
                </a:solidFill>
              </a:rPr>
              <a:t>Stage 1: FCC-</a:t>
            </a:r>
            <a:r>
              <a:rPr lang="en-GB" altLang="ja-JP" sz="2000" dirty="0" err="1">
                <a:solidFill>
                  <a:srgbClr val="FF0000"/>
                </a:solidFill>
              </a:rPr>
              <a:t>ee</a:t>
            </a:r>
            <a:r>
              <a:rPr lang="en-GB" altLang="ja-JP" sz="2000" dirty="0">
                <a:solidFill>
                  <a:srgbClr val="FF0000"/>
                </a:solidFill>
              </a:rPr>
              <a:t> (Z, W, H, </a:t>
            </a:r>
            <a:r>
              <a:rPr lang="en-GB" altLang="ja-JP" sz="2000" dirty="0" err="1">
                <a:solidFill>
                  <a:srgbClr val="FF0000"/>
                </a:solidFill>
              </a:rPr>
              <a:t>tt</a:t>
            </a:r>
            <a:r>
              <a:rPr lang="en-GB" altLang="ja-JP" sz="2000" dirty="0">
                <a:solidFill>
                  <a:srgbClr val="FF0000"/>
                </a:solidFill>
              </a:rPr>
              <a:t>) as first generation Higgs factory, EW and top factory at highest luminosities.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GB" altLang="ja-JP" sz="2000" dirty="0">
                <a:solidFill>
                  <a:srgbClr val="FF0000"/>
                </a:solidFill>
              </a:rPr>
              <a:t>Stage 2: FCC-</a:t>
            </a:r>
            <a:r>
              <a:rPr lang="en-GB" altLang="ja-JP" sz="2000" dirty="0" err="1">
                <a:solidFill>
                  <a:srgbClr val="FF0000"/>
                </a:solidFill>
              </a:rPr>
              <a:t>hh</a:t>
            </a:r>
            <a:r>
              <a:rPr lang="en-GB" altLang="ja-JP" sz="2000" dirty="0">
                <a:solidFill>
                  <a:srgbClr val="FF0000"/>
                </a:solidFill>
              </a:rPr>
              <a:t> as natural continuation at energy frontier, with ion and eh options.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 dirty="0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7E408A2-A3B0-564D-BF70-88C8798872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247"/>
            <a:ext cx="8939122" cy="39307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FD2679B-89C1-A843-B304-F8598D07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951" y="651812"/>
            <a:ext cx="4008049" cy="21516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109DB-754D-0E49-8011-A77B5AD26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4372" y="2951601"/>
            <a:ext cx="1319060" cy="19352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E1035A-773B-ED41-89D6-464670563A2D}"/>
              </a:ext>
            </a:extLst>
          </p:cNvPr>
          <p:cNvSpPr txBox="1"/>
          <p:nvPr/>
        </p:nvSpPr>
        <p:spPr>
          <a:xfrm>
            <a:off x="9403676" y="3919221"/>
            <a:ext cx="2877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u="sng" dirty="0">
                <a:hlinkClick r:id="rId6"/>
              </a:rPr>
              <a:t>CDR available at</a:t>
            </a:r>
          </a:p>
          <a:p>
            <a:r>
              <a:rPr lang="en-GB" altLang="ja-JP" u="sng" dirty="0">
                <a:hlinkClick r:id="rId6"/>
              </a:rPr>
              <a:t> http://fcc-cdr.web.cern.ch/</a:t>
            </a:r>
            <a:endParaRPr lang="en-GB" altLang="ja-JP" u="sng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A74AED-8AE7-B34C-8DD1-1F402215C030}"/>
              </a:ext>
            </a:extLst>
          </p:cNvPr>
          <p:cNvSpPr txBox="1"/>
          <p:nvPr/>
        </p:nvSpPr>
        <p:spPr>
          <a:xfrm>
            <a:off x="437323" y="670247"/>
            <a:ext cx="5852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400" b="1" dirty="0">
                <a:solidFill>
                  <a:srgbClr val="FFFF00"/>
                </a:solidFill>
                <a:cs typeface="Calibri" pitchFamily="34" charset="0"/>
              </a:rPr>
              <a:t>FCC-</a:t>
            </a:r>
            <a:r>
              <a:rPr lang="en-GB" altLang="ja-JP" sz="2400" b="1" dirty="0" err="1">
                <a:solidFill>
                  <a:srgbClr val="FFFF00"/>
                </a:solidFill>
                <a:cs typeface="Calibri" pitchFamily="34" charset="0"/>
              </a:rPr>
              <a:t>hh</a:t>
            </a:r>
            <a:r>
              <a:rPr lang="en-GB" altLang="ja-JP" sz="2400" b="1" dirty="0">
                <a:solidFill>
                  <a:srgbClr val="FFFF00"/>
                </a:solidFill>
                <a:cs typeface="Calibri" pitchFamily="34" charset="0"/>
              </a:rPr>
              <a:t>: 100 </a:t>
            </a:r>
            <a:r>
              <a:rPr lang="en-GB" altLang="ja-JP" sz="2400" b="1" dirty="0" err="1">
                <a:solidFill>
                  <a:srgbClr val="FFFF00"/>
                </a:solidFill>
                <a:cs typeface="Calibri" pitchFamily="34" charset="0"/>
              </a:rPr>
              <a:t>TeV</a:t>
            </a:r>
            <a:r>
              <a:rPr lang="en-GB" altLang="ja-JP" sz="2400" b="1" dirty="0">
                <a:solidFill>
                  <a:srgbClr val="FFFF00"/>
                </a:solidFill>
                <a:cs typeface="Calibri" pitchFamily="34" charset="0"/>
              </a:rPr>
              <a:t> p-p collider in 100 km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9AB3267-48A7-CD45-9F22-8822815A81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146" y="665691"/>
            <a:ext cx="1488262" cy="6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2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>
            <a:spLocks/>
          </p:cNvSpPr>
          <p:nvPr/>
        </p:nvSpPr>
        <p:spPr>
          <a:xfrm>
            <a:off x="1524001" y="7598"/>
            <a:ext cx="9156789" cy="618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kumimoji="0" lang="en-US" altLang="zh-CN" sz="4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The 12-T Fe-based Dipole Magnet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831" y="862157"/>
            <a:ext cx="4251152" cy="3072534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509" y="1075331"/>
            <a:ext cx="4122549" cy="3237566"/>
          </a:xfrm>
          <a:prstGeom prst="rect">
            <a:avLst/>
          </a:prstGeom>
        </p:spPr>
      </p:pic>
      <p:sp>
        <p:nvSpPr>
          <p:cNvPr id="66" name="文本框 9"/>
          <p:cNvSpPr txBox="1">
            <a:spLocks noChangeArrowheads="1"/>
          </p:cNvSpPr>
          <p:nvPr/>
        </p:nvSpPr>
        <p:spPr bwMode="auto">
          <a:xfrm>
            <a:off x="9627532" y="3644174"/>
            <a:ext cx="823636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/>
            <a:r>
              <a:rPr kumimoji="0"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Yoke OD </a:t>
            </a:r>
          </a:p>
          <a:p>
            <a:pPr defTabSz="457200"/>
            <a:r>
              <a:rPr kumimoji="0"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500mm</a:t>
            </a:r>
            <a:endParaRPr kumimoji="0" lang="zh-CN" altLang="en-US" sz="1400" dirty="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  <p:graphicFrame>
        <p:nvGraphicFramePr>
          <p:cNvPr id="70" name="表格 69"/>
          <p:cNvGraphicFramePr>
            <a:graphicFrameLocks noGrp="1"/>
          </p:cNvGraphicFramePr>
          <p:nvPr/>
        </p:nvGraphicFramePr>
        <p:xfrm>
          <a:off x="5399979" y="4690708"/>
          <a:ext cx="4961057" cy="440982"/>
        </p:xfrm>
        <a:graphic>
          <a:graphicData uri="http://schemas.openxmlformats.org/drawingml/2006/table">
            <a:tbl>
              <a:tblPr/>
              <a:tblGrid>
                <a:gridCol w="63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2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Strand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diam.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cu/</a:t>
                      </a:r>
                      <a:r>
                        <a:rPr kumimoji="0" lang="en-US" altLang="zh-CN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sc</a:t>
                      </a:r>
                      <a:endParaRPr kumimoji="0" lang="en-US" altLang="zh-CN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RRR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Tref</a:t>
                      </a:r>
                      <a:endParaRPr kumimoji="0" lang="en-US" altLang="zh-CN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Bref</a:t>
                      </a:r>
                      <a:endParaRPr kumimoji="0" lang="en-US" altLang="zh-CN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Jc</a:t>
                      </a:r>
                      <a:r>
                        <a:rPr kumimoji="0" lang="en-US" altLang="zh-CN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@ </a:t>
                      </a:r>
                      <a:r>
                        <a:rPr kumimoji="0" lang="en-US" altLang="zh-CN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BrTr</a:t>
                      </a:r>
                      <a:endParaRPr kumimoji="0" lang="en-US" altLang="zh-CN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dJc/dB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rPr>
                        <a:t>IBS</a:t>
                      </a:r>
                      <a:endParaRPr lang="zh-CN" alt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0.802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5303503" y="4294528"/>
            <a:ext cx="4923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kumimoji="0" lang="en-US" altLang="zh-CN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Conceptual design with expected J</a:t>
            </a:r>
            <a:r>
              <a:rPr kumimoji="0" lang="en-US" altLang="zh-CN" b="1" baseline="-25000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e</a:t>
            </a:r>
            <a:r>
              <a:rPr kumimoji="0" lang="en-US" altLang="zh-CN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 of IBS in 2025</a:t>
            </a:r>
            <a:endParaRPr kumimoji="0" lang="zh-CN" altLang="en-US" b="1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66711" y="1342486"/>
            <a:ext cx="107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I</a:t>
            </a:r>
            <a:r>
              <a:rPr kumimoji="0" lang="en-US" altLang="zh-CN" baseline="-25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o</a:t>
            </a:r>
            <a:r>
              <a:rPr kumimoji="0"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=9500A</a:t>
            </a:r>
            <a:endParaRPr kumimoji="0" lang="zh-CN" altLang="en-US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1" name="文本框 20"/>
          <p:cNvSpPr txBox="1">
            <a:spLocks noChangeArrowheads="1"/>
          </p:cNvSpPr>
          <p:nvPr/>
        </p:nvSpPr>
        <p:spPr bwMode="auto">
          <a:xfrm>
            <a:off x="5314654" y="5231298"/>
            <a:ext cx="515942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 defTabSz="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0"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For 100-km SPPC, needs </a:t>
            </a:r>
            <a:r>
              <a:rPr kumimoji="0" lang="en-US" altLang="zh-CN" sz="2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3000 tons of IBS</a:t>
            </a:r>
            <a:endParaRPr kumimoji="0" lang="en-US" altLang="zh-CN" sz="20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marL="285750" indent="-285750" algn="just" defTabSz="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0"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Target cost of IBS: </a:t>
            </a:r>
            <a:r>
              <a:rPr kumimoji="0" lang="en-US" altLang="zh-CN" sz="2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20 RMB /</a:t>
            </a:r>
            <a:r>
              <a:rPr kumimoji="0" lang="en-US" altLang="zh-CN" sz="2000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kAm</a:t>
            </a:r>
            <a:r>
              <a:rPr kumimoji="0" lang="en-US" altLang="zh-CN" sz="2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@12 T</a:t>
            </a:r>
          </a:p>
          <a:p>
            <a:pPr marL="285750" indent="-285750" algn="just" defTabSz="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kumimoji="0" lang="en-US" altLang="zh-CN" sz="20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Total cost for IBS conductors: </a:t>
            </a:r>
            <a:r>
              <a:rPr kumimoji="0" lang="en-US" altLang="zh-CN" sz="2000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~10B RMB </a:t>
            </a:r>
            <a:endParaRPr kumimoji="0" lang="zh-CN" altLang="en-US" sz="2000" b="1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282" y="3934691"/>
            <a:ext cx="1271608" cy="2825794"/>
          </a:xfrm>
          <a:prstGeom prst="rect">
            <a:avLst/>
          </a:prstGeom>
        </p:spPr>
      </p:pic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1637120" y="4966117"/>
          <a:ext cx="2045549" cy="2400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3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7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7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Field quality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2D with </a:t>
                      </a:r>
                      <a:r>
                        <a:rPr lang="en-US" sz="1000" kern="100" dirty="0" err="1">
                          <a:effectLst/>
                        </a:rPr>
                        <a:t>R</a:t>
                      </a:r>
                      <a:r>
                        <a:rPr lang="en-US" sz="1000" kern="100" baseline="-25000" dirty="0" err="1">
                          <a:effectLst/>
                        </a:rPr>
                        <a:t>f</a:t>
                      </a:r>
                      <a:r>
                        <a:rPr lang="en-US" sz="1000" kern="100" dirty="0">
                          <a:effectLst/>
                        </a:rPr>
                        <a:t>=13.3mm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3D with </a:t>
                      </a:r>
                      <a:r>
                        <a:rPr lang="en-US" sz="1000" kern="100" dirty="0" err="1">
                          <a:effectLst/>
                        </a:rPr>
                        <a:t>R</a:t>
                      </a:r>
                      <a:r>
                        <a:rPr lang="en-US" sz="1000" kern="100" baseline="-25000" dirty="0" err="1">
                          <a:effectLst/>
                        </a:rPr>
                        <a:t>f</a:t>
                      </a:r>
                      <a:r>
                        <a:rPr lang="en-US" sz="1000" kern="100" baseline="0" dirty="0">
                          <a:effectLst/>
                        </a:rPr>
                        <a:t>=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8/13.3 mm</a:t>
                      </a:r>
                      <a:endParaRPr lang="zh-CN" sz="12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b3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0.45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0.79</a:t>
                      </a: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/1.91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b5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1.01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-0.65</a:t>
                      </a: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/-2.24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b7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0.46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0.08/0.67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b9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-0.27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-0.13/-0.22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a2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3.53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-1.00</a:t>
                      </a: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/-2.31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a4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0.49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-0.46/0.69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a6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0.33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0.26/</a:t>
                      </a: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2.49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a8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0.58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-0.12/0.84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2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>
                          <a:effectLst/>
                        </a:rPr>
                        <a:t>a10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2.23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effectLst/>
                        </a:rPr>
                        <a:t>0.06</a:t>
                      </a: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</a:rPr>
                        <a:t>/2.18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759" y="3502242"/>
            <a:ext cx="1836241" cy="1433053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490A58D-5233-412E-BEDA-3EA526845FF2}" type="slidenum">
              <a:rPr kumimoji="0" lang="zh-CN" altLang="en-US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457200"/>
              <a:t>30</a:t>
            </a:fld>
            <a:endParaRPr kumimoji="0"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2931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占位符 1"/>
          <p:cNvSpPr txBox="1">
            <a:spLocks/>
          </p:cNvSpPr>
          <p:nvPr/>
        </p:nvSpPr>
        <p:spPr>
          <a:xfrm>
            <a:off x="3127664" y="899291"/>
            <a:ext cx="6276301" cy="3640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zh-CN" sz="2400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Fabrication and test of IBS solenoid coil</a:t>
            </a:r>
            <a:r>
              <a:rPr kumimoji="0" lang="ko-KR" altLang="en-US" sz="2400" b="1" i="1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 </a:t>
            </a:r>
            <a:r>
              <a:rPr kumimoji="0" lang="en-US" altLang="ko-KR" sz="2400" b="1" i="1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at </a:t>
            </a:r>
            <a:r>
              <a:rPr kumimoji="0" lang="en-US" altLang="zh-CN" sz="2400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24T</a:t>
            </a:r>
            <a:endParaRPr kumimoji="0" lang="ko-KR" altLang="en-US" sz="2400" b="1" i="1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9879" y="1295188"/>
            <a:ext cx="1009818" cy="607477"/>
          </a:xfrm>
          <a:prstGeom prst="rect">
            <a:avLst/>
          </a:prstGeom>
        </p:spPr>
      </p:pic>
      <p:pic>
        <p:nvPicPr>
          <p:cNvPr id="31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5995" y="1354932"/>
            <a:ext cx="598936" cy="5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873054" y="5400726"/>
            <a:ext cx="36325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kumimoji="0" lang="fr-FR" altLang="zh-CN" sz="12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D. Wang et al 2019 Supercond. Sci. Technol. 32 04LT01</a:t>
            </a:r>
            <a:endParaRPr kumimoji="0" lang="zh-CN" altLang="en-US" sz="12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136" y="3865281"/>
            <a:ext cx="1908717" cy="451302"/>
          </a:xfrm>
          <a:prstGeom prst="rect">
            <a:avLst/>
          </a:prstGeom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164" y="1824636"/>
            <a:ext cx="3518762" cy="210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 descr="D:\Desktop\IHEP\Photo\New folder\WeChat Image_2018090217331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3600" y="1517738"/>
            <a:ext cx="1684431" cy="221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8030" y="1335808"/>
            <a:ext cx="3372928" cy="258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9612" y="4316583"/>
            <a:ext cx="4401346" cy="181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3"/>
          <p:cNvSpPr txBox="1">
            <a:spLocks noChangeArrowheads="1"/>
          </p:cNvSpPr>
          <p:nvPr/>
        </p:nvSpPr>
        <p:spPr bwMode="auto">
          <a:xfrm>
            <a:off x="1733501" y="3997684"/>
            <a:ext cx="3954819" cy="2252476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defTabSz="457200">
              <a:lnSpc>
                <a:spcPct val="121000"/>
              </a:lnSpc>
            </a:pPr>
            <a:r>
              <a:rPr kumimoji="0" lang="en-US" altLang="zh-CN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Viewpoint by NHMFL</a:t>
            </a:r>
          </a:p>
          <a:p>
            <a:pPr algn="just" defTabSz="457200">
              <a:lnSpc>
                <a:spcPct val="121000"/>
              </a:lnSpc>
            </a:pPr>
            <a:r>
              <a:rPr kumimoji="0" lang="zh-CN" altLang="en-US" sz="1400" dirty="0">
                <a:solidFill>
                  <a:prstClr val="black"/>
                </a:solidFill>
              </a:rPr>
              <a:t>‘</a:t>
            </a:r>
            <a:r>
              <a:rPr kumimoji="0" lang="en-US" altLang="zh-CN" sz="1400" dirty="0">
                <a:solidFill>
                  <a:prstClr val="black"/>
                </a:solidFill>
              </a:rPr>
              <a:t>From a practical point of view, </a:t>
            </a:r>
            <a:r>
              <a:rPr kumimoji="0" lang="en-US" altLang="zh-CN" sz="1400" b="1" dirty="0">
                <a:solidFill>
                  <a:prstClr val="black"/>
                </a:solidFill>
              </a:rPr>
              <a:t>IBS are ideal candidates for applications</a:t>
            </a:r>
            <a:r>
              <a:rPr kumimoji="0" lang="en-US" altLang="zh-CN" sz="1400" dirty="0">
                <a:solidFill>
                  <a:prstClr val="black"/>
                </a:solidFill>
              </a:rPr>
              <a:t>. Indeed, some of them have quite a </a:t>
            </a:r>
            <a:r>
              <a:rPr kumimoji="0" lang="en-US" altLang="zh-CN" sz="1400" b="1" dirty="0">
                <a:solidFill>
                  <a:srgbClr val="FF0000"/>
                </a:solidFill>
              </a:rPr>
              <a:t>high critical current density, even in strong magnetic fields</a:t>
            </a:r>
            <a:r>
              <a:rPr kumimoji="0" lang="en-US" altLang="zh-CN" sz="1400" dirty="0">
                <a:solidFill>
                  <a:prstClr val="black"/>
                </a:solidFill>
              </a:rPr>
              <a:t>, and a low superconducting anisotropy.</a:t>
            </a:r>
          </a:p>
          <a:p>
            <a:pPr algn="just" defTabSz="457200">
              <a:lnSpc>
                <a:spcPct val="121000"/>
              </a:lnSpc>
            </a:pPr>
            <a:r>
              <a:rPr kumimoji="0" lang="en-US" altLang="zh-CN" sz="1400" dirty="0">
                <a:solidFill>
                  <a:prstClr val="black"/>
                </a:solidFill>
              </a:rPr>
              <a:t>Moreover, </a:t>
            </a:r>
            <a:r>
              <a:rPr kumimoji="0" lang="en-US" altLang="zh-CN" sz="1400" b="1" dirty="0">
                <a:solidFill>
                  <a:srgbClr val="FF0000"/>
                </a:solidFill>
              </a:rPr>
              <a:t>the cost of IBS wire can be four to five times lower than that of Nb</a:t>
            </a:r>
            <a:r>
              <a:rPr kumimoji="0" lang="en-US" altLang="zh-CN" sz="1400" b="1" baseline="-25000" dirty="0">
                <a:solidFill>
                  <a:srgbClr val="FF0000"/>
                </a:solidFill>
              </a:rPr>
              <a:t>3</a:t>
            </a:r>
            <a:r>
              <a:rPr kumimoji="0" lang="en-US" altLang="zh-CN" sz="1400" b="1" dirty="0">
                <a:solidFill>
                  <a:srgbClr val="FF0000"/>
                </a:solidFill>
              </a:rPr>
              <a:t>Sn</a:t>
            </a:r>
            <a:r>
              <a:rPr kumimoji="0" lang="en-US" altLang="zh-CN" sz="1400" dirty="0">
                <a:solidFill>
                  <a:prstClr val="black"/>
                </a:solidFill>
              </a:rPr>
              <a:t>……</a:t>
            </a:r>
          </a:p>
        </p:txBody>
      </p:sp>
      <p:sp>
        <p:nvSpPr>
          <p:cNvPr id="19" name="标题 2"/>
          <p:cNvSpPr txBox="1">
            <a:spLocks/>
          </p:cNvSpPr>
          <p:nvPr/>
        </p:nvSpPr>
        <p:spPr>
          <a:xfrm>
            <a:off x="1524001" y="-886"/>
            <a:ext cx="9143999" cy="618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000"/>
              </a:lnSpc>
            </a:pPr>
            <a:r>
              <a:rPr kumimoji="0" lang="en-US" altLang="zh-CN" sz="4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Performance of the 1</a:t>
            </a:r>
            <a:r>
              <a:rPr kumimoji="0" lang="en-US" altLang="zh-CN" sz="4000" baseline="30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st</a:t>
            </a:r>
            <a:r>
              <a:rPr kumimoji="0" lang="en-US" altLang="zh-CN" sz="4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IBS solenoid Coil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D9D1A18-FFAF-4E4E-B7F0-364A06E9EF24}" type="slidenum">
              <a:rPr kumimoji="0"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457200"/>
              <a:t>31</a:t>
            </a:fld>
            <a:endParaRPr kumimoji="0" lang="en-US" altLang="zh-CN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548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737" y="2541294"/>
            <a:ext cx="1752600" cy="18135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24000" y="-20852"/>
            <a:ext cx="9144000" cy="8048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kumimoji="0" lang="en-US" altLang="zh-CN" sz="4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Performance of the 1</a:t>
            </a:r>
            <a:r>
              <a:rPr kumimoji="0" lang="en-US" altLang="zh-CN" sz="4000" baseline="30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st</a:t>
            </a:r>
            <a:r>
              <a:rPr kumimoji="0" lang="en-US" altLang="zh-CN" sz="4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 IBS racetrack coil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7767" y="1505460"/>
            <a:ext cx="1199618" cy="721655"/>
          </a:xfrm>
          <a:prstGeom prst="rect">
            <a:avLst/>
          </a:prstGeom>
        </p:spPr>
      </p:pic>
      <p:pic>
        <p:nvPicPr>
          <p:cNvPr id="16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2665" y="1567583"/>
            <a:ext cx="785167" cy="6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3567938" y="1378631"/>
            <a:ext cx="67105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0">
              <a:buFont typeface="Arial" panose="020B0604020202020204" pitchFamily="34" charset="0"/>
              <a:buChar char="•"/>
            </a:pPr>
            <a:r>
              <a:rPr kumimoji="0" lang="en-US" altLang="zh-CN" sz="2000" i="1" dirty="0">
                <a:solidFill>
                  <a:srgbClr val="FF0000"/>
                </a:solidFill>
                <a:latin typeface="Calibri"/>
                <a:ea typeface="黑体" panose="02010609060101010101" pitchFamily="49" charset="-122"/>
              </a:rPr>
              <a:t>Two </a:t>
            </a:r>
            <a:r>
              <a:rPr kumimoji="0" lang="en-US" altLang="zh-CN" sz="2000" i="1" dirty="0" err="1">
                <a:solidFill>
                  <a:srgbClr val="FF0000"/>
                </a:solidFill>
                <a:latin typeface="Calibri"/>
                <a:ea typeface="黑体" panose="02010609060101010101" pitchFamily="49" charset="-122"/>
              </a:rPr>
              <a:t>racerack</a:t>
            </a:r>
            <a:r>
              <a:rPr kumimoji="0" lang="en-US" altLang="zh-CN" sz="2000" i="1" dirty="0">
                <a:solidFill>
                  <a:srgbClr val="FF0000"/>
                </a:solidFill>
                <a:latin typeface="Calibri"/>
                <a:ea typeface="黑体" panose="02010609060101010101" pitchFamily="49" charset="-122"/>
              </a:rPr>
              <a:t> coils with 100m long IBS tapes</a:t>
            </a:r>
            <a:r>
              <a:rPr kumimoji="0" lang="en-US" altLang="zh-CN" sz="2000" i="1" dirty="0">
                <a:solidFill>
                  <a:srgbClr val="C00000"/>
                </a:solidFill>
                <a:latin typeface="Calibri"/>
                <a:ea typeface="黑体" panose="02010609060101010101" pitchFamily="49" charset="-122"/>
              </a:rPr>
              <a:t> </a:t>
            </a:r>
            <a:r>
              <a:rPr kumimoji="0" lang="en-US" altLang="zh-CN" sz="2000" i="1" dirty="0">
                <a:solidFill>
                  <a:prstClr val="black"/>
                </a:solidFill>
                <a:latin typeface="Calibri"/>
                <a:ea typeface="黑体" panose="02010609060101010101" pitchFamily="49" charset="-122"/>
              </a:rPr>
              <a:t>have been fabricated and tested at 10T background field.</a:t>
            </a:r>
          </a:p>
          <a:p>
            <a:pPr marL="342900" indent="-342900" algn="just" defTabSz="457200">
              <a:buFont typeface="Arial" panose="020B0604020202020204" pitchFamily="34" charset="0"/>
              <a:buChar char="•"/>
            </a:pPr>
            <a:r>
              <a:rPr kumimoji="0" lang="en-US" altLang="zh-CN" sz="2000" i="1" dirty="0">
                <a:solidFill>
                  <a:srgbClr val="FF0000"/>
                </a:solidFill>
                <a:latin typeface="Calibri"/>
                <a:ea typeface="黑体" panose="02010609060101010101" pitchFamily="49" charset="-122"/>
              </a:rPr>
              <a:t>The </a:t>
            </a:r>
            <a:r>
              <a:rPr kumimoji="0" lang="en-US" altLang="zh-CN" sz="2000" i="1" dirty="0" err="1">
                <a:solidFill>
                  <a:srgbClr val="FF0000"/>
                </a:solidFill>
                <a:latin typeface="Calibri"/>
                <a:ea typeface="黑体" panose="02010609060101010101" pitchFamily="49" charset="-122"/>
              </a:rPr>
              <a:t>Ic</a:t>
            </a:r>
            <a:r>
              <a:rPr kumimoji="0" lang="en-US" altLang="zh-CN" sz="2000" i="1" dirty="0">
                <a:solidFill>
                  <a:srgbClr val="FF0000"/>
                </a:solidFill>
                <a:latin typeface="Calibri"/>
                <a:ea typeface="黑体" panose="02010609060101010101" pitchFamily="49" charset="-122"/>
              </a:rPr>
              <a:t> in the coil reached 86.7% of the short sample at 10T.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6174" y="2463172"/>
            <a:ext cx="2812359" cy="226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740" y="2541294"/>
            <a:ext cx="1949267" cy="96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2741" y="3508066"/>
            <a:ext cx="1942997" cy="84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D:\DesktopZ\IHEP\Photo\IBS 1st 100m\20180205- 铁基线材\IMG20180330143448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1046" y="2540998"/>
            <a:ext cx="1834341" cy="182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6"/>
          <p:cNvSpPr txBox="1"/>
          <p:nvPr/>
        </p:nvSpPr>
        <p:spPr bwMode="auto">
          <a:xfrm>
            <a:off x="1969375" y="3478099"/>
            <a:ext cx="1344813" cy="52188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77925" tIns="38963" rIns="77925" bIns="38963" rtlCol="0">
            <a:spAutoFit/>
          </a:bodyPr>
          <a:lstStyle/>
          <a:p>
            <a:pPr algn="ctr" defTabSz="457200" eaLnBrk="0">
              <a:lnSpc>
                <a:spcPct val="90000"/>
              </a:lnSpc>
              <a:spcBef>
                <a:spcPct val="0"/>
              </a:spcBef>
            </a:pPr>
            <a:r>
              <a:rPr kumimoji="0" lang="en-US" altLang="zh-CN" sz="16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100m long</a:t>
            </a:r>
            <a:endParaRPr kumimoji="0" lang="en-CA" altLang="zh-CN" sz="1600" b="1" dirty="0">
              <a:solidFill>
                <a:srgbClr val="FF0000"/>
              </a:solidFill>
              <a:latin typeface="Calibri"/>
              <a:ea typeface="宋体" panose="02010600030101010101" pitchFamily="2" charset="-122"/>
            </a:endParaRPr>
          </a:p>
          <a:p>
            <a:pPr algn="ctr" defTabSz="457200" eaLnBrk="0">
              <a:lnSpc>
                <a:spcPct val="90000"/>
              </a:lnSpc>
              <a:spcBef>
                <a:spcPct val="0"/>
              </a:spcBef>
            </a:pPr>
            <a:r>
              <a:rPr kumimoji="0" lang="en-US" altLang="zh-CN" sz="16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Ba-122-7 tape</a:t>
            </a:r>
          </a:p>
        </p:txBody>
      </p:sp>
      <p:pic>
        <p:nvPicPr>
          <p:cNvPr id="19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1379" y="2925606"/>
            <a:ext cx="499284" cy="41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右箭头 4"/>
          <p:cNvSpPr/>
          <p:nvPr/>
        </p:nvSpPr>
        <p:spPr>
          <a:xfrm rot="2597537">
            <a:off x="6072740" y="2836438"/>
            <a:ext cx="314451" cy="14866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0"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50168" y="4511482"/>
            <a:ext cx="873729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kumimoji="0" lang="en-US" altLang="zh-CN" b="1" i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Comments from SUST reviewers</a:t>
            </a:r>
            <a:r>
              <a:rPr kumimoji="0" lang="zh-CN" altLang="en-US" b="1" i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kumimoji="0" lang="en-US" altLang="zh-CN" b="1" i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/>
            <a:endParaRPr kumimoji="0" lang="en-US" altLang="zh-CN" b="1" i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457200">
              <a:buFont typeface="+mj-lt"/>
              <a:buAutoNum type="alphaLcParenR"/>
            </a:pPr>
            <a:r>
              <a:rPr kumimoji="0"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…the new results that can have a </a:t>
            </a:r>
            <a:r>
              <a:rPr kumimoji="0"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 impact on the conductor and magnet community.</a:t>
            </a:r>
            <a:endParaRPr kumimoji="0"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defTabSz="457200">
              <a:buFont typeface="+mj-lt"/>
              <a:buAutoNum type="alphaLcParenR"/>
            </a:pPr>
            <a:r>
              <a:rPr kumimoji="0"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…demonstrated the </a:t>
            </a:r>
            <a:r>
              <a:rPr kumimoji="0"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great potential of Iron-Based Superconductor in the development of next-generation accelerators.</a:t>
            </a:r>
            <a:r>
              <a:rPr kumimoji="0" lang="en-US" altLang="zh-CN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D9D1A18-FFAF-4E4E-B7F0-364A06E9EF24}" type="slidenum">
              <a:rPr kumimoji="0" lang="en-US" altLang="zh-CN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457200"/>
              <a:t>32</a:t>
            </a:fld>
            <a:endParaRPr kumimoji="0" lang="en-US" altLang="zh-CN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文本占位符 1"/>
          <p:cNvSpPr txBox="1">
            <a:spLocks/>
          </p:cNvSpPr>
          <p:nvPr/>
        </p:nvSpPr>
        <p:spPr>
          <a:xfrm>
            <a:off x="1861319" y="873550"/>
            <a:ext cx="8505023" cy="3640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en-US" altLang="zh-CN" sz="2400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Fabrication of racetrack coil with 100m IBS tape and test</a:t>
            </a:r>
            <a:r>
              <a:rPr kumimoji="0" lang="ko-KR" altLang="en-US" sz="2400" b="1" i="1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 </a:t>
            </a:r>
            <a:r>
              <a:rPr kumimoji="0" lang="en-US" altLang="ko-KR" sz="2400" b="1" i="1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at </a:t>
            </a:r>
            <a:r>
              <a:rPr kumimoji="0" lang="en-US" altLang="zh-CN" sz="2400" b="1" i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10T</a:t>
            </a:r>
            <a:endParaRPr kumimoji="0" lang="ko-KR" altLang="en-US" sz="2400" b="1" i="1" dirty="0">
              <a:solidFill>
                <a:prstClr val="black"/>
              </a:solidFill>
              <a:latin typeface="Calibri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2784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3E4220-7C68-0D4F-A04B-29C964DD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549562" cy="68103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FCC-</a:t>
            </a:r>
            <a:r>
              <a:rPr kumimoji="1" lang="en-US" altLang="ja-JP" dirty="0" err="1"/>
              <a:t>ee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C3051E-D9E7-F344-9489-79EF989C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8AA419-5848-9740-9989-718125B8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D6B637-895A-A742-B060-96365838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FF76788-7B18-9B4C-8895-6D46F848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67" y="681037"/>
            <a:ext cx="4760483" cy="159644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D7E762E-981C-144A-AF09-E1685C44B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67" y="2277482"/>
            <a:ext cx="4760483" cy="193515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C5A98E-F289-EE4B-90D4-18846965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35" y="4170557"/>
            <a:ext cx="4803515" cy="122040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A8680F-9CE2-B54A-B4DB-B3F438FC6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0" y="1408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26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3E4220-7C68-0D4F-A04B-29C964DD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549562" cy="68103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FCC-</a:t>
            </a:r>
            <a:r>
              <a:rPr kumimoji="1" lang="en-US" altLang="ja-JP" dirty="0" err="1"/>
              <a:t>ee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C3051E-D9E7-F344-9489-79EF989C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8AA419-5848-9740-9989-718125B83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D6B637-895A-A742-B060-96365838A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7045AE2-2D17-7D43-907D-B614B373D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1492250"/>
            <a:ext cx="4686300" cy="38735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690BD7D-7B03-FB45-89D9-0C999428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442" y="-84184"/>
            <a:ext cx="2446662" cy="23416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CF7BEC3-F1CC-984C-9F8C-FE248F425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700" y="5314279"/>
            <a:ext cx="3620733" cy="146914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407B51E-0313-CF47-9B85-57FF5E7E6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701" y="53790"/>
            <a:ext cx="3620733" cy="526048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C3DDE9D-AD99-6647-82EC-08B4E78AE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898" y="2353371"/>
            <a:ext cx="3873652" cy="33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8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</a:rPr>
              <a:t>Global Collaboration for </a:t>
            </a:r>
            <a:r>
              <a:rPr lang="en-US" altLang="ja-JP" b="1" dirty="0">
                <a:solidFill>
                  <a:schemeClr val="accent1"/>
                </a:solidFill>
              </a:rPr>
              <a:t>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EA0148-FB3D-664F-A68E-AF64B273D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1" y="696299"/>
            <a:ext cx="5871383" cy="44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BEBD61F-9CF8-4043-A1F7-A80BEFCB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341" y="677360"/>
            <a:ext cx="6036703" cy="44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512C3F90-E93A-0F45-B2A9-C3445F606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623" y="5380354"/>
            <a:ext cx="6553613" cy="112660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altLang="ja-JP" sz="2000" b="1" dirty="0">
                <a:solidFill>
                  <a:schemeClr val="accent1"/>
                </a:solidFill>
              </a:rPr>
              <a:t>Design Study 2014~2019: CDR(2018)</a:t>
            </a:r>
            <a:r>
              <a:rPr lang="ja-JP" altLang="en-US" sz="2000" b="1">
                <a:solidFill>
                  <a:schemeClr val="accent1"/>
                </a:solidFill>
              </a:rPr>
              <a:t>が成果物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en-US" altLang="ja-JP" sz="2000" b="1" dirty="0">
                <a:solidFill>
                  <a:schemeClr val="accent1"/>
                </a:solidFill>
              </a:rPr>
              <a:t>Next Step in 2020~2026: TDR / </a:t>
            </a:r>
            <a:r>
              <a:rPr lang="ja-JP" altLang="en-US" sz="2000" b="1">
                <a:solidFill>
                  <a:schemeClr val="accent1"/>
                </a:solidFill>
              </a:rPr>
              <a:t>建設プロジェクト準備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en-US" altLang="ja-JP" sz="2000" b="1" dirty="0">
                <a:solidFill>
                  <a:schemeClr val="accent1"/>
                </a:solidFill>
              </a:rPr>
              <a:t>2027/2028: </a:t>
            </a:r>
            <a:r>
              <a:rPr lang="ja-JP" altLang="en-US" sz="2000" b="1">
                <a:solidFill>
                  <a:schemeClr val="accent1"/>
                </a:solidFill>
              </a:rPr>
              <a:t>プロジェクト開始？</a:t>
            </a:r>
            <a:endParaRPr lang="en-US" altLang="ja-JP" sz="2000" b="1" dirty="0">
              <a:solidFill>
                <a:schemeClr val="accent1"/>
              </a:solidFill>
            </a:endParaRPr>
          </a:p>
        </p:txBody>
      </p:sp>
      <p:sp>
        <p:nvSpPr>
          <p:cNvPr id="10" name="コンテンツ プレースホルダー 11">
            <a:extLst>
              <a:ext uri="{FF2B5EF4-FFF2-40B4-BE49-F238E27FC236}">
                <a16:creationId xmlns:a16="http://schemas.microsoft.com/office/drawing/2014/main" id="{071227CC-A333-0E44-B289-9D4C3C2260FD}"/>
              </a:ext>
            </a:extLst>
          </p:cNvPr>
          <p:cNvSpPr txBox="1">
            <a:spLocks/>
          </p:cNvSpPr>
          <p:nvPr/>
        </p:nvSpPr>
        <p:spPr>
          <a:xfrm>
            <a:off x="1652970" y="5213359"/>
            <a:ext cx="2743200" cy="1476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b="1">
                <a:solidFill>
                  <a:schemeClr val="accent1"/>
                </a:solidFill>
              </a:rPr>
              <a:t>欧州研究機関、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en-US" altLang="ja-JP" sz="2000" b="1" dirty="0">
                <a:solidFill>
                  <a:schemeClr val="accent1"/>
                </a:solidFill>
              </a:rPr>
              <a:t>US-DOE labs.</a:t>
            </a:r>
            <a:r>
              <a:rPr lang="ja-JP" altLang="en-US" sz="2000" b="1">
                <a:solidFill>
                  <a:schemeClr val="accent1"/>
                </a:solidFill>
              </a:rPr>
              <a:t>、大学、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ja-JP" altLang="en-US" sz="2000" b="1">
                <a:solidFill>
                  <a:schemeClr val="accent1"/>
                </a:solidFill>
              </a:rPr>
              <a:t>民間会社、</a:t>
            </a:r>
            <a:endParaRPr lang="en-US" altLang="ja-JP" sz="2000" b="1" dirty="0">
              <a:solidFill>
                <a:schemeClr val="accent1"/>
              </a:solidFill>
            </a:endParaRPr>
          </a:p>
          <a:p>
            <a:r>
              <a:rPr lang="en-US" altLang="ja-JP" sz="2000" b="1" dirty="0">
                <a:solidFill>
                  <a:schemeClr val="accent1"/>
                </a:solidFill>
              </a:rPr>
              <a:t>KEK</a:t>
            </a:r>
            <a:r>
              <a:rPr lang="ja-JP" altLang="en-US" sz="2000" b="1">
                <a:solidFill>
                  <a:schemeClr val="accent1"/>
                </a:solidFill>
              </a:rPr>
              <a:t>、が参加</a:t>
            </a:r>
          </a:p>
        </p:txBody>
      </p:sp>
    </p:spTree>
    <p:extLst>
      <p:ext uri="{BB962C8B-B14F-4D97-AF65-F5344CB8AC3E}">
        <p14:creationId xmlns:p14="http://schemas.microsoft.com/office/powerpoint/2010/main" val="265591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/>
          <a:lstStyle/>
          <a:p>
            <a:r>
              <a:rPr kumimoji="1" lang="ja-JP" altLang="en-US" b="1">
                <a:solidFill>
                  <a:schemeClr val="accent1"/>
                </a:solidFill>
              </a:rPr>
              <a:t>次世代ハドロンコライダー</a:t>
            </a:r>
            <a:r>
              <a:rPr lang="en-US" altLang="ja-JP" b="1" dirty="0">
                <a:solidFill>
                  <a:schemeClr val="accent1"/>
                </a:solidFill>
              </a:rPr>
              <a:t>: SPPC in China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10" name="Picture 148" descr="Several sites in China are currently under study for a possible 100âkm-circumference collider. Image credit: IHEP">
            <a:extLst>
              <a:ext uri="{FF2B5EF4-FFF2-40B4-BE49-F238E27FC236}">
                <a16:creationId xmlns:a16="http://schemas.microsoft.com/office/drawing/2014/main" id="{FB335BC2-6D1B-734B-BD43-5CADBDB9E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9583" y="773828"/>
            <a:ext cx="4827695" cy="394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2D12ADF-5D4C-4343-A2D3-BA38246FE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278" y="773828"/>
            <a:ext cx="4276639" cy="43281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319CD0F-A1A2-8B4C-BBD7-77A8BB76E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020" y="802888"/>
            <a:ext cx="3305980" cy="2815740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60693F-3A42-5B4A-8B34-3B3FD1AB9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82" y="4813364"/>
            <a:ext cx="12002417" cy="16935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chemeClr val="accent1"/>
                </a:solidFill>
                <a:ea typeface="+mn-ea"/>
                <a:cs typeface="Calibri" pitchFamily="34" charset="0"/>
              </a:rPr>
              <a:t>CEPC (Circular Electron Positron Collider)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ja-JP" sz="2200" dirty="0">
                <a:solidFill>
                  <a:schemeClr val="accent1"/>
                </a:solidFill>
                <a:ea typeface="+mn-ea"/>
                <a:cs typeface="Calibri" pitchFamily="34" charset="0"/>
              </a:rPr>
              <a:t>Positioned to be main particle physics program in China after BEPC.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chemeClr val="accent1"/>
                </a:solidFill>
                <a:ea typeface="+mn-ea"/>
                <a:cs typeface="Calibri" pitchFamily="34" charset="0"/>
              </a:rPr>
              <a:t>SPPC (Super Proton Proton Collider): A part of CEPC project, may be realized after CEPC.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200" dirty="0">
                <a:solidFill>
                  <a:schemeClr val="accent1"/>
                </a:solidFill>
                <a:cs typeface="Calibri" pitchFamily="34" charset="0"/>
              </a:rPr>
              <a:t>CDR of CEPC including SPPC: </a:t>
            </a:r>
            <a:r>
              <a:rPr lang="en-US" altLang="ja-JP" sz="2200" dirty="0">
                <a:hlinkClick r:id="rId5"/>
              </a:rPr>
              <a:t>http://cepc.ihep.ac.cn/CEPC_CDR_Vol1_Accelerator.pdf</a:t>
            </a:r>
            <a:r>
              <a:rPr lang="en-US" altLang="ja-JP" sz="2200" dirty="0">
                <a:solidFill>
                  <a:schemeClr val="accent1"/>
                </a:solidFill>
                <a:cs typeface="Calibri" pitchFamily="34" charset="0"/>
              </a:rPr>
              <a:t> 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633993B-59CD-2E4C-88BD-5A3686DFF351}"/>
              </a:ext>
            </a:extLst>
          </p:cNvPr>
          <p:cNvSpPr/>
          <p:nvPr/>
        </p:nvSpPr>
        <p:spPr>
          <a:xfrm>
            <a:off x="8530997" y="4192600"/>
            <a:ext cx="3535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sz="2400" b="1" dirty="0">
                <a:solidFill>
                  <a:srgbClr val="FF0000"/>
                </a:solidFill>
                <a:cs typeface="Calibri" pitchFamily="34" charset="0"/>
              </a:rPr>
              <a:t>75-150 </a:t>
            </a:r>
            <a:r>
              <a:rPr lang="en-GB" altLang="ja-JP" sz="2400" b="1" dirty="0" err="1">
                <a:solidFill>
                  <a:srgbClr val="FF0000"/>
                </a:solidFill>
                <a:cs typeface="Calibri" pitchFamily="34" charset="0"/>
              </a:rPr>
              <a:t>TeV</a:t>
            </a:r>
            <a:r>
              <a:rPr lang="en-GB" altLang="ja-JP" sz="2400" b="1" dirty="0">
                <a:solidFill>
                  <a:srgbClr val="FF0000"/>
                </a:solidFill>
                <a:cs typeface="Calibri" pitchFamily="34" charset="0"/>
              </a:rPr>
              <a:t> p-p collider in 100 km</a:t>
            </a:r>
            <a:endParaRPr lang="ja-JP" altLang="en-US" sz="2400" b="1">
              <a:solidFill>
                <a:srgbClr val="FF000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C5BC940-2BAC-D94C-B245-7D033DE6B2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020" y="796978"/>
            <a:ext cx="1215612" cy="7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18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r>
              <a:rPr lang="ja-JP" altLang="en-US" b="1">
                <a:solidFill>
                  <a:schemeClr val="accent1"/>
                </a:solidFill>
              </a:rPr>
              <a:t>の概要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60693F-3A42-5B4A-8B34-3B3FD1AB9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93" y="730344"/>
            <a:ext cx="5289349" cy="409136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周長：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97.75 km</a:t>
            </a:r>
            <a:endParaRPr lang="en-US" altLang="ja-JP" sz="2000" dirty="0">
              <a:solidFill>
                <a:srgbClr val="FF0000"/>
              </a:solidFill>
              <a:ea typeface="+mn-ea"/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ea typeface="+mn-ea"/>
                <a:cs typeface="Calibri" pitchFamily="34" charset="0"/>
              </a:rPr>
              <a:t>陽子</a:t>
            </a:r>
            <a:r>
              <a:rPr lang="en-US" altLang="ja-JP" sz="2000" dirty="0">
                <a:solidFill>
                  <a:schemeClr val="accent1"/>
                </a:solidFill>
                <a:ea typeface="+mn-ea"/>
                <a:cs typeface="Calibri" pitchFamily="34" charset="0"/>
              </a:rPr>
              <a:t>-</a:t>
            </a:r>
            <a:r>
              <a:rPr lang="ja-JP" altLang="en-US" sz="2000">
                <a:solidFill>
                  <a:schemeClr val="accent1"/>
                </a:solidFill>
                <a:ea typeface="+mn-ea"/>
                <a:cs typeface="Calibri" pitchFamily="34" charset="0"/>
              </a:rPr>
              <a:t>陽子衝突エネルギー：　</a:t>
            </a:r>
            <a:r>
              <a:rPr lang="en-US" altLang="ja-JP" sz="2000" dirty="0">
                <a:solidFill>
                  <a:srgbClr val="FF0000"/>
                </a:solidFill>
                <a:ea typeface="+mn-ea"/>
                <a:cs typeface="Calibri" pitchFamily="34" charset="0"/>
              </a:rPr>
              <a:t>100 </a:t>
            </a:r>
            <a:r>
              <a:rPr lang="en-US" altLang="ja-JP" sz="2000" dirty="0" err="1">
                <a:solidFill>
                  <a:srgbClr val="FF0000"/>
                </a:solidFill>
                <a:ea typeface="+mn-ea"/>
                <a:cs typeface="Calibri" pitchFamily="34" charset="0"/>
              </a:rPr>
              <a:t>TeV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ピークルミノシティ：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~30 x 10</a:t>
            </a:r>
            <a:r>
              <a:rPr lang="en-US" altLang="ja-JP" sz="2000" baseline="30000" dirty="0">
                <a:solidFill>
                  <a:srgbClr val="FF0000"/>
                </a:solidFill>
                <a:cs typeface="Calibri" pitchFamily="34" charset="0"/>
              </a:rPr>
              <a:t>34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 cm</a:t>
            </a:r>
            <a:r>
              <a:rPr lang="en-US" altLang="ja-JP" sz="2000" baseline="30000" dirty="0">
                <a:solidFill>
                  <a:srgbClr val="FF0000"/>
                </a:solidFill>
                <a:cs typeface="Calibri" pitchFamily="34" charset="0"/>
              </a:rPr>
              <a:t>-2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sec</a:t>
            </a:r>
            <a:r>
              <a:rPr lang="en-US" altLang="ja-JP" sz="2000" baseline="30000" dirty="0">
                <a:solidFill>
                  <a:srgbClr val="FF0000"/>
                </a:solidFill>
                <a:cs typeface="Calibri" pitchFamily="34" charset="0"/>
              </a:rPr>
              <a:t>-1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cs typeface="Calibri" pitchFamily="34" charset="0"/>
              </a:rPr>
              <a:t>ともに</a:t>
            </a:r>
            <a:r>
              <a:rPr lang="en-US" altLang="ja-JP" sz="2000" dirty="0">
                <a:ea typeface="+mn-ea"/>
                <a:cs typeface="Calibri" pitchFamily="34" charset="0"/>
              </a:rPr>
              <a:t>LHC</a:t>
            </a:r>
            <a:r>
              <a:rPr lang="ja-JP" altLang="en-US" sz="2000">
                <a:ea typeface="+mn-ea"/>
                <a:cs typeface="Calibri" pitchFamily="34" charset="0"/>
              </a:rPr>
              <a:t>を一桁上</a:t>
            </a:r>
            <a:endParaRPr lang="en-US" altLang="ja-JP" sz="2000" dirty="0">
              <a:cs typeface="Calibri" pitchFamily="34" charset="0"/>
            </a:endParaRPr>
          </a:p>
          <a:p>
            <a:pPr>
              <a:spcBef>
                <a:spcPts val="0"/>
              </a:spcBef>
            </a:pP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積分ルミノシティ（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25y</a:t>
            </a: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）：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~20 ab</a:t>
            </a:r>
            <a:r>
              <a:rPr lang="en-US" altLang="ja-JP" sz="2000" baseline="30000" dirty="0">
                <a:solidFill>
                  <a:srgbClr val="FF0000"/>
                </a:solidFill>
                <a:cs typeface="Calibri" pitchFamily="34" charset="0"/>
              </a:rPr>
              <a:t>-1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／衝突点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ja-JP" sz="2000" dirty="0">
                <a:cs typeface="Calibri" pitchFamily="34" charset="0"/>
              </a:rPr>
              <a:t>3 ab</a:t>
            </a:r>
            <a:r>
              <a:rPr lang="en-US" altLang="ja-JP" sz="2000" baseline="30000" dirty="0">
                <a:cs typeface="Calibri" pitchFamily="34" charset="0"/>
              </a:rPr>
              <a:t>-1</a:t>
            </a:r>
            <a:r>
              <a:rPr lang="en-US" altLang="ja-JP" sz="2000" dirty="0">
                <a:cs typeface="Calibri" pitchFamily="34" charset="0"/>
              </a:rPr>
              <a:t> at LHC/HL-LHC</a:t>
            </a: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</a:pP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キーテクノロジー：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16T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級超伝導磁石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2000">
                <a:solidFill>
                  <a:schemeClr val="accent1"/>
                </a:solidFill>
                <a:cs typeface="Calibri" pitchFamily="34" charset="0"/>
              </a:rPr>
              <a:t>コスト</a:t>
            </a:r>
            <a:endParaRPr lang="en-US" altLang="ja-JP" sz="2000" dirty="0">
              <a:solidFill>
                <a:schemeClr val="accent1"/>
              </a:solidFill>
              <a:cs typeface="Calibri" pitchFamily="34" charset="0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FCC-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ee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: 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11.6 BCHF 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（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1.3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兆円）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FCC-</a:t>
            </a:r>
            <a:r>
              <a:rPr lang="en-US" altLang="ja-JP" sz="2000" dirty="0" err="1">
                <a:solidFill>
                  <a:schemeClr val="accent1"/>
                </a:solidFill>
                <a:cs typeface="Calibri" pitchFamily="34" charset="0"/>
              </a:rPr>
              <a:t>hh</a:t>
            </a:r>
            <a:r>
              <a:rPr lang="en-US" altLang="ja-JP" sz="2000" dirty="0">
                <a:solidFill>
                  <a:schemeClr val="accent1"/>
                </a:solidFill>
                <a:cs typeface="Calibri" pitchFamily="34" charset="0"/>
              </a:rPr>
              <a:t>: 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17.0 BCF 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（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2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兆円）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  <a:cs typeface="Calibri" pitchFamily="34" charset="0"/>
              </a:rPr>
              <a:t>FCC-</a:t>
            </a:r>
            <a:r>
              <a:rPr lang="en-US" altLang="ja-JP" dirty="0" err="1">
                <a:solidFill>
                  <a:srgbClr val="FF0000"/>
                </a:solidFill>
                <a:cs typeface="Calibri" pitchFamily="34" charset="0"/>
              </a:rPr>
              <a:t>ee</a:t>
            </a:r>
            <a:r>
              <a:rPr lang="ja-JP" altLang="en-US">
                <a:solidFill>
                  <a:srgbClr val="FF0000"/>
                </a:solidFill>
                <a:cs typeface="Calibri" pitchFamily="34" charset="0"/>
              </a:rPr>
              <a:t>トンネルを利用</a:t>
            </a:r>
            <a:endParaRPr lang="en-US" altLang="ja-JP" dirty="0">
              <a:solidFill>
                <a:srgbClr val="FF0000"/>
              </a:solidFill>
              <a:cs typeface="Calibri" pitchFamily="34" charset="0"/>
            </a:endParaRPr>
          </a:p>
          <a:p>
            <a:pPr lvl="2"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ja-JP" dirty="0">
                <a:solidFill>
                  <a:srgbClr val="FF0000"/>
                </a:solidFill>
                <a:cs typeface="Calibri" pitchFamily="34" charset="0"/>
              </a:rPr>
              <a:t>4700</a:t>
            </a:r>
            <a:r>
              <a:rPr lang="ja-JP" altLang="en-US">
                <a:solidFill>
                  <a:srgbClr val="FF0000"/>
                </a:solidFill>
                <a:cs typeface="Calibri" pitchFamily="34" charset="0"/>
              </a:rPr>
              <a:t>台の</a:t>
            </a:r>
            <a:r>
              <a:rPr lang="en-US" altLang="ja-JP" dirty="0">
                <a:solidFill>
                  <a:srgbClr val="FF0000"/>
                </a:solidFill>
                <a:cs typeface="Calibri" pitchFamily="34" charset="0"/>
              </a:rPr>
              <a:t>16T</a:t>
            </a:r>
            <a:r>
              <a:rPr lang="ja-JP" altLang="en-US">
                <a:solidFill>
                  <a:srgbClr val="FF0000"/>
                </a:solidFill>
                <a:cs typeface="Calibri" pitchFamily="34" charset="0"/>
              </a:rPr>
              <a:t>磁石単価が</a:t>
            </a:r>
            <a:r>
              <a:rPr lang="en-US" altLang="ja-JP" dirty="0">
                <a:solidFill>
                  <a:srgbClr val="FF0000"/>
                </a:solidFill>
                <a:cs typeface="Calibri" pitchFamily="34" charset="0"/>
              </a:rPr>
              <a:t>2 MCHF</a:t>
            </a:r>
            <a:r>
              <a:rPr lang="ja-JP" altLang="en-US">
                <a:solidFill>
                  <a:srgbClr val="FF0000"/>
                </a:solidFill>
                <a:cs typeface="Calibri" pitchFamily="34" charset="0"/>
              </a:rPr>
              <a:t>（超破格の安さ）であることが前提！</a:t>
            </a:r>
            <a:endParaRPr lang="en-US" altLang="ja-JP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1AABD8E3-237C-A649-890D-D3B893882EA7}"/>
                  </a:ext>
                </a:extLst>
              </p:cNvPr>
              <p:cNvSpPr txBox="1"/>
              <p:nvPr/>
            </p:nvSpPr>
            <p:spPr>
              <a:xfrm>
                <a:off x="3161356" y="5076016"/>
                <a:ext cx="60158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kumimoji="1"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𝑻𝒆𝑽</m:t>
                          </m:r>
                        </m:e>
                      </m:d>
                      <m:r>
                        <a:rPr lang="en-US" altLang="ja-JP" sz="3200" b="1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altLang="ja-JP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32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</m:d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𝒌𝒎</m:t>
                      </m:r>
                      <m:r>
                        <a:rPr lang="en-US" altLang="ja-JP" sz="3200" b="1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3200" b="1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1AABD8E3-237C-A649-890D-D3B893882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1356" y="5076016"/>
                <a:ext cx="6015878" cy="492443"/>
              </a:xfrm>
              <a:prstGeom prst="rect">
                <a:avLst/>
              </a:prstGeom>
              <a:blipFill>
                <a:blip r:embed="rId3"/>
                <a:stretch>
                  <a:fillRect l="-1055" t="-5000" r="-1899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EA6D9-3B90-A543-A0CB-304E594A9792}"/>
              </a:ext>
            </a:extLst>
          </p:cNvPr>
          <p:cNvSpPr txBox="1"/>
          <p:nvPr/>
        </p:nvSpPr>
        <p:spPr>
          <a:xfrm>
            <a:off x="447340" y="5572889"/>
            <a:ext cx="1163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F0"/>
                </a:solidFill>
              </a:rPr>
              <a:t>LHC</a:t>
            </a:r>
            <a:r>
              <a:rPr kumimoji="1" lang="ja-JP" altLang="en-US" sz="2400" b="1">
                <a:solidFill>
                  <a:srgbClr val="00B0F0"/>
                </a:solidFill>
              </a:rPr>
              <a:t>と比べて偏向磁場を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2</a:t>
            </a:r>
            <a:r>
              <a:rPr kumimoji="1" lang="ja-JP" altLang="en-US" sz="2400" b="1">
                <a:solidFill>
                  <a:srgbClr val="00B0F0"/>
                </a:solidFill>
              </a:rPr>
              <a:t>倍、半径を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3.5</a:t>
            </a:r>
            <a:r>
              <a:rPr lang="ja-JP" altLang="en-US" sz="2400" b="1">
                <a:solidFill>
                  <a:srgbClr val="00B0F0"/>
                </a:solidFill>
              </a:rPr>
              <a:t>倍強にすることで</a:t>
            </a:r>
            <a:r>
              <a:rPr lang="en-US" altLang="ja-JP" sz="2400" b="1" dirty="0">
                <a:solidFill>
                  <a:srgbClr val="00B0F0"/>
                </a:solidFill>
              </a:rPr>
              <a:t>7 </a:t>
            </a:r>
            <a:r>
              <a:rPr lang="ja-JP" altLang="en-US" sz="2400" b="1">
                <a:solidFill>
                  <a:srgbClr val="00B0F0"/>
                </a:solidFill>
              </a:rPr>
              <a:t>→</a:t>
            </a:r>
            <a:r>
              <a:rPr lang="en-US" altLang="ja-JP" sz="2400" b="1" dirty="0">
                <a:solidFill>
                  <a:srgbClr val="00B0F0"/>
                </a:solidFill>
              </a:rPr>
              <a:t> 50 </a:t>
            </a:r>
            <a:r>
              <a:rPr lang="en-US" altLang="ja-JP" sz="2400" b="1" dirty="0" err="1">
                <a:solidFill>
                  <a:srgbClr val="00B0F0"/>
                </a:solidFill>
              </a:rPr>
              <a:t>TeV</a:t>
            </a:r>
            <a:r>
              <a:rPr lang="ja-JP" altLang="en-US" sz="2400" b="1">
                <a:solidFill>
                  <a:srgbClr val="00B0F0"/>
                </a:solidFill>
              </a:rPr>
              <a:t>を達成する目論み</a:t>
            </a:r>
            <a:endParaRPr lang="en-US" altLang="ja-JP" sz="2400" b="1" dirty="0">
              <a:solidFill>
                <a:srgbClr val="00B0F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96EF256-A84F-0F4C-9E8B-74C073818F59}"/>
              </a:ext>
            </a:extLst>
          </p:cNvPr>
          <p:cNvSpPr txBox="1"/>
          <p:nvPr/>
        </p:nvSpPr>
        <p:spPr>
          <a:xfrm>
            <a:off x="1939557" y="6069144"/>
            <a:ext cx="909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>
                <a:solidFill>
                  <a:srgbClr val="00B0F0"/>
                </a:solidFill>
              </a:rPr>
              <a:t>“高磁場”超伝導磁石開発（量産）の成功が鍵を握る</a:t>
            </a:r>
            <a:endParaRPr kumimoji="1" lang="ja-JP" altLang="en-US" sz="3200" b="1">
              <a:solidFill>
                <a:srgbClr val="00B0F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E45BEB-4744-084A-A584-87D68BC7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903" y="1057193"/>
            <a:ext cx="6330508" cy="405248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455D2F1-4E79-4C43-8925-4F31F8E59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48661"/>
            <a:ext cx="2043993" cy="1010249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DB352D6-ED04-764B-B145-6240A953FA29}"/>
              </a:ext>
            </a:extLst>
          </p:cNvPr>
          <p:cNvCxnSpPr>
            <a:cxnSpLocks/>
          </p:cNvCxnSpPr>
          <p:nvPr/>
        </p:nvCxnSpPr>
        <p:spPr>
          <a:xfrm flipH="1">
            <a:off x="10187095" y="164990"/>
            <a:ext cx="1490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339E6505-1348-444D-A1DA-7D846CF58D92}"/>
              </a:ext>
            </a:extLst>
          </p:cNvPr>
          <p:cNvCxnSpPr>
            <a:cxnSpLocks/>
          </p:cNvCxnSpPr>
          <p:nvPr/>
        </p:nvCxnSpPr>
        <p:spPr>
          <a:xfrm>
            <a:off x="8997043" y="164990"/>
            <a:ext cx="76006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594ECE-DC5A-F247-A957-502B09302E13}"/>
              </a:ext>
            </a:extLst>
          </p:cNvPr>
          <p:cNvSpPr txBox="1"/>
          <p:nvPr/>
        </p:nvSpPr>
        <p:spPr>
          <a:xfrm>
            <a:off x="10419443" y="253020"/>
            <a:ext cx="168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Stable beam for physics run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5EB731-FB20-F343-99BD-EA2B0691CF29}"/>
              </a:ext>
            </a:extLst>
          </p:cNvPr>
          <p:cNvSpPr txBox="1"/>
          <p:nvPr/>
        </p:nvSpPr>
        <p:spPr>
          <a:xfrm>
            <a:off x="7051254" y="-27909"/>
            <a:ext cx="194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Turn-around time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E84494C-BE0D-2949-B4C8-CA9D9FB09670}"/>
              </a:ext>
            </a:extLst>
          </p:cNvPr>
          <p:cNvCxnSpPr>
            <a:cxnSpLocks/>
          </p:cNvCxnSpPr>
          <p:nvPr/>
        </p:nvCxnSpPr>
        <p:spPr>
          <a:xfrm>
            <a:off x="9757109" y="164990"/>
            <a:ext cx="429986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6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7" grpId="0"/>
      <p:bldP spid="28" grpId="0"/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2888"/>
          </a:xfrm>
        </p:spPr>
        <p:txBody>
          <a:bodyPr>
            <a:normAutofit/>
          </a:bodyPr>
          <a:lstStyle/>
          <a:p>
            <a:r>
              <a:rPr kumimoji="1" lang="ja-JP" altLang="en-US" b="1">
                <a:solidFill>
                  <a:schemeClr val="accent1"/>
                </a:solidFill>
              </a:rPr>
              <a:t>ハドロンコライダーと超伝導磁石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1AC183B0-BD5B-E646-A0AC-F223302E3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117" y="703186"/>
            <a:ext cx="7148511" cy="3790391"/>
          </a:xfrm>
          <a:prstGeom prst="rect">
            <a:avLst/>
          </a:prstGeom>
        </p:spPr>
      </p:pic>
      <p:cxnSp>
        <p:nvCxnSpPr>
          <p:cNvPr id="12" name="Straight Arrow Connector 21">
            <a:extLst>
              <a:ext uri="{FF2B5EF4-FFF2-40B4-BE49-F238E27FC236}">
                <a16:creationId xmlns:a16="http://schemas.microsoft.com/office/drawing/2014/main" id="{450FE3D0-55F1-684B-ACC5-DEE4781D41F5}"/>
              </a:ext>
            </a:extLst>
          </p:cNvPr>
          <p:cNvCxnSpPr>
            <a:cxnSpLocks/>
          </p:cNvCxnSpPr>
          <p:nvPr/>
        </p:nvCxnSpPr>
        <p:spPr>
          <a:xfrm flipV="1">
            <a:off x="6169597" y="1842589"/>
            <a:ext cx="678517" cy="5267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25">
            <a:extLst>
              <a:ext uri="{FF2B5EF4-FFF2-40B4-BE49-F238E27FC236}">
                <a16:creationId xmlns:a16="http://schemas.microsoft.com/office/drawing/2014/main" id="{4BFA8F7C-4698-4049-835A-8BE50F5B677A}"/>
              </a:ext>
            </a:extLst>
          </p:cNvPr>
          <p:cNvCxnSpPr>
            <a:cxnSpLocks/>
          </p:cNvCxnSpPr>
          <p:nvPr/>
        </p:nvCxnSpPr>
        <p:spPr>
          <a:xfrm flipV="1">
            <a:off x="7180322" y="1117599"/>
            <a:ext cx="698306" cy="53334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B164442-D67D-BA44-807B-9A7212F63893}"/>
              </a:ext>
            </a:extLst>
          </p:cNvPr>
          <p:cNvSpPr txBox="1"/>
          <p:nvPr/>
        </p:nvSpPr>
        <p:spPr>
          <a:xfrm>
            <a:off x="6184580" y="2476622"/>
            <a:ext cx="1173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4T </a:t>
            </a:r>
            <a:r>
              <a:rPr lang="en-US" altLang="ja-JP" sz="1200" dirty="0" err="1">
                <a:solidFill>
                  <a:srgbClr val="0070C0"/>
                </a:solidFill>
              </a:rPr>
              <a:t>NbTi</a:t>
            </a:r>
            <a:r>
              <a:rPr lang="en-US" altLang="ja-JP" sz="1200" dirty="0">
                <a:solidFill>
                  <a:srgbClr val="0070C0"/>
                </a:solidFill>
              </a:rPr>
              <a:t> dipole</a:t>
            </a:r>
            <a:endParaRPr kumimoji="1" lang="ja-JP" altLang="en-US" sz="1200">
              <a:solidFill>
                <a:srgbClr val="0070C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2A22E70-084F-CB44-84C9-6BB028BD4F51}"/>
              </a:ext>
            </a:extLst>
          </p:cNvPr>
          <p:cNvSpPr txBox="1"/>
          <p:nvPr/>
        </p:nvSpPr>
        <p:spPr>
          <a:xfrm>
            <a:off x="7151174" y="1834489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8T </a:t>
            </a:r>
            <a:r>
              <a:rPr lang="en-US" altLang="ja-JP" sz="1200" dirty="0" err="1">
                <a:solidFill>
                  <a:srgbClr val="0070C0"/>
                </a:solidFill>
              </a:rPr>
              <a:t>NbTi</a:t>
            </a:r>
            <a:r>
              <a:rPr lang="en-US" altLang="ja-JP" sz="1200" dirty="0">
                <a:solidFill>
                  <a:srgbClr val="0070C0"/>
                </a:solidFill>
              </a:rPr>
              <a:t> dipole</a:t>
            </a:r>
          </a:p>
          <a:p>
            <a:r>
              <a:rPr lang="en-US" altLang="ja-JP" sz="1200" dirty="0">
                <a:solidFill>
                  <a:srgbClr val="FF0000"/>
                </a:solidFill>
              </a:rPr>
              <a:t>11T Nb</a:t>
            </a:r>
            <a:r>
              <a:rPr lang="en-US" altLang="ja-JP" sz="1200" baseline="-25000" dirty="0">
                <a:solidFill>
                  <a:srgbClr val="FF0000"/>
                </a:solidFill>
              </a:rPr>
              <a:t>3</a:t>
            </a:r>
            <a:r>
              <a:rPr lang="en-US" altLang="ja-JP" sz="1200" dirty="0">
                <a:solidFill>
                  <a:srgbClr val="FF0000"/>
                </a:solidFill>
              </a:rPr>
              <a:t>Sn dipole</a:t>
            </a:r>
            <a:endParaRPr lang="ja-JP" altLang="en-US" sz="120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9EE054-2DD5-4640-8587-8ED629F3D054}"/>
              </a:ext>
            </a:extLst>
          </p:cNvPr>
          <p:cNvSpPr txBox="1"/>
          <p:nvPr/>
        </p:nvSpPr>
        <p:spPr>
          <a:xfrm>
            <a:off x="7794669" y="1249977"/>
            <a:ext cx="1380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16T Nb</a:t>
            </a:r>
            <a:r>
              <a:rPr lang="en-US" altLang="ja-JP" sz="1200" baseline="-25000" dirty="0">
                <a:solidFill>
                  <a:srgbClr val="FF0000"/>
                </a:solidFill>
              </a:rPr>
              <a:t>3</a:t>
            </a:r>
            <a:r>
              <a:rPr lang="en-US" altLang="ja-JP" sz="1200" dirty="0">
                <a:solidFill>
                  <a:srgbClr val="FF0000"/>
                </a:solidFill>
              </a:rPr>
              <a:t>Sn dipole</a:t>
            </a:r>
            <a:endParaRPr kumimoji="1" lang="ja-JP" altLang="en-US" sz="1200">
              <a:solidFill>
                <a:srgbClr val="FF0000"/>
              </a:solidFill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C0C130BF-1347-C946-9177-A94F0717D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619" y="4804916"/>
            <a:ext cx="2656909" cy="1780669"/>
          </a:xfrm>
          <a:prstGeom prst="rect">
            <a:avLst/>
          </a:prstGeom>
        </p:spPr>
      </p:pic>
      <p:pic>
        <p:nvPicPr>
          <p:cNvPr id="22" name="Picture 9" descr="Screen Shot 2016-06-21 at 21.36.31.png">
            <a:extLst>
              <a:ext uri="{FF2B5EF4-FFF2-40B4-BE49-F238E27FC236}">
                <a16:creationId xmlns:a16="http://schemas.microsoft.com/office/drawing/2014/main" id="{6BD57756-55D1-834A-A555-3FB4F87861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444" y="4968711"/>
            <a:ext cx="869406" cy="871994"/>
          </a:xfrm>
          <a:prstGeom prst="rect">
            <a:avLst/>
          </a:prstGeom>
        </p:spPr>
      </p:pic>
      <p:pic>
        <p:nvPicPr>
          <p:cNvPr id="23" name="Picture 12" descr="Screen Shot 2016-06-21 at 21.39.33.png">
            <a:extLst>
              <a:ext uri="{FF2B5EF4-FFF2-40B4-BE49-F238E27FC236}">
                <a16:creationId xmlns:a16="http://schemas.microsoft.com/office/drawing/2014/main" id="{80F78A94-3AA9-6D4A-B2A7-2D5E40C8E1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314" y="5688192"/>
            <a:ext cx="902617" cy="872595"/>
          </a:xfrm>
          <a:prstGeom prst="rect">
            <a:avLst/>
          </a:prstGeom>
        </p:spPr>
      </p:pic>
      <p:sp>
        <p:nvSpPr>
          <p:cNvPr id="24" name="TextBox 14">
            <a:extLst>
              <a:ext uri="{FF2B5EF4-FFF2-40B4-BE49-F238E27FC236}">
                <a16:creationId xmlns:a16="http://schemas.microsoft.com/office/drawing/2014/main" id="{886A0EB4-8B24-4F40-9018-C49BC6EDD7B2}"/>
              </a:ext>
            </a:extLst>
          </p:cNvPr>
          <p:cNvSpPr txBox="1"/>
          <p:nvPr/>
        </p:nvSpPr>
        <p:spPr>
          <a:xfrm>
            <a:off x="8865270" y="4350864"/>
            <a:ext cx="3377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16 T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Nb</a:t>
            </a:r>
            <a:r>
              <a:rPr lang="en-US" b="1" baseline="-25000" dirty="0">
                <a:solidFill>
                  <a:srgbClr val="FF0000"/>
                </a:solidFill>
                <a:latin typeface="Arial"/>
              </a:rPr>
              <a:t>3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Sn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 for FCC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(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EuroCirCol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, Chart, US MDP) </a:t>
            </a:r>
          </a:p>
        </p:txBody>
      </p:sp>
      <p:pic>
        <p:nvPicPr>
          <p:cNvPr id="25" name="Picture 16">
            <a:extLst>
              <a:ext uri="{FF2B5EF4-FFF2-40B4-BE49-F238E27FC236}">
                <a16:creationId xmlns:a16="http://schemas.microsoft.com/office/drawing/2014/main" id="{871A37E9-2F87-3248-B2A0-7CB567BA5E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7986" y="5708110"/>
            <a:ext cx="857518" cy="852677"/>
          </a:xfrm>
          <a:prstGeom prst="rect">
            <a:avLst/>
          </a:prstGeom>
        </p:spPr>
      </p:pic>
      <p:sp>
        <p:nvSpPr>
          <p:cNvPr id="30" name="TextBox 18">
            <a:extLst>
              <a:ext uri="{FF2B5EF4-FFF2-40B4-BE49-F238E27FC236}">
                <a16:creationId xmlns:a16="http://schemas.microsoft.com/office/drawing/2014/main" id="{09A8284C-1DB4-604F-A204-EE70C7C587E4}"/>
              </a:ext>
            </a:extLst>
          </p:cNvPr>
          <p:cNvSpPr txBox="1"/>
          <p:nvPr/>
        </p:nvSpPr>
        <p:spPr>
          <a:xfrm>
            <a:off x="3403339" y="4350864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8.3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61AB967E-5621-A345-A883-185D99AD8474}"/>
              </a:ext>
            </a:extLst>
          </p:cNvPr>
          <p:cNvSpPr txBox="1"/>
          <p:nvPr/>
        </p:nvSpPr>
        <p:spPr>
          <a:xfrm>
            <a:off x="6256140" y="4350864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HL-LHC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11 </a:t>
            </a:r>
            <a:r>
              <a:rPr lang="en-US" b="1" dirty="0">
                <a:solidFill>
                  <a:srgbClr val="0C377B"/>
                </a:solidFill>
              </a:rPr>
              <a:t>T </a:t>
            </a:r>
            <a:r>
              <a:rPr lang="en-US" b="1" dirty="0">
                <a:solidFill>
                  <a:srgbClr val="FF0000"/>
                </a:solidFill>
              </a:rPr>
              <a:t>Nb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32" name="Straight Arrow Connector 26">
            <a:extLst>
              <a:ext uri="{FF2B5EF4-FFF2-40B4-BE49-F238E27FC236}">
                <a16:creationId xmlns:a16="http://schemas.microsoft.com/office/drawing/2014/main" id="{D89DA5EE-0BB6-8E41-97E8-CD5C391E2E0A}"/>
              </a:ext>
            </a:extLst>
          </p:cNvPr>
          <p:cNvCxnSpPr>
            <a:cxnSpLocks/>
          </p:cNvCxnSpPr>
          <p:nvPr/>
        </p:nvCxnSpPr>
        <p:spPr>
          <a:xfrm>
            <a:off x="5722356" y="5882921"/>
            <a:ext cx="471334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29">
            <a:extLst>
              <a:ext uri="{FF2B5EF4-FFF2-40B4-BE49-F238E27FC236}">
                <a16:creationId xmlns:a16="http://schemas.microsoft.com/office/drawing/2014/main" id="{24910737-03B3-1045-97FD-8B25FC6C4041}"/>
              </a:ext>
            </a:extLst>
          </p:cNvPr>
          <p:cNvCxnSpPr>
            <a:cxnSpLocks/>
          </p:cNvCxnSpPr>
          <p:nvPr/>
        </p:nvCxnSpPr>
        <p:spPr>
          <a:xfrm>
            <a:off x="8732455" y="5912714"/>
            <a:ext cx="504056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15" descr="Screen Shot 2016-06-21 at 21.43.00.png">
            <a:extLst>
              <a:ext uri="{FF2B5EF4-FFF2-40B4-BE49-F238E27FC236}">
                <a16:creationId xmlns:a16="http://schemas.microsoft.com/office/drawing/2014/main" id="{97197671-E462-DA4E-89ED-5785CF9233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757" y="5023960"/>
            <a:ext cx="915286" cy="888755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36FA30C3-F6CC-7B4C-959D-1C3A757F88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778" y="4917683"/>
            <a:ext cx="2216764" cy="166257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2F22FBC-3964-5C44-9511-1C23C0736293}"/>
              </a:ext>
            </a:extLst>
          </p:cNvPr>
          <p:cNvSpPr txBox="1"/>
          <p:nvPr/>
        </p:nvSpPr>
        <p:spPr>
          <a:xfrm>
            <a:off x="7513183" y="1617871"/>
            <a:ext cx="99097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HL-LHC</a:t>
            </a:r>
            <a:endParaRPr kumimoji="1" lang="ja-JP" altLang="en-US" sz="15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742E532-F1FD-9044-84A3-533E48683641}"/>
              </a:ext>
            </a:extLst>
          </p:cNvPr>
          <p:cNvSpPr/>
          <p:nvPr/>
        </p:nvSpPr>
        <p:spPr>
          <a:xfrm>
            <a:off x="8124422" y="1017955"/>
            <a:ext cx="664122" cy="194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323182-A9F0-C749-9232-5FB318B2CB11}"/>
              </a:ext>
            </a:extLst>
          </p:cNvPr>
          <p:cNvSpPr txBox="1"/>
          <p:nvPr/>
        </p:nvSpPr>
        <p:spPr>
          <a:xfrm>
            <a:off x="8050399" y="879950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FCC-</a:t>
            </a:r>
            <a:r>
              <a:rPr kumimoji="1" lang="en-US" altLang="ja-JP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</a:t>
            </a:r>
            <a:endParaRPr kumimoji="1" lang="ja-JP" altLang="en-US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星 5 17">
            <a:extLst>
              <a:ext uri="{FF2B5EF4-FFF2-40B4-BE49-F238E27FC236}">
                <a16:creationId xmlns:a16="http://schemas.microsoft.com/office/drawing/2014/main" id="{1151FC91-2885-DC46-983F-CA5E2A74B8DA}"/>
              </a:ext>
            </a:extLst>
          </p:cNvPr>
          <p:cNvSpPr/>
          <p:nvPr/>
        </p:nvSpPr>
        <p:spPr>
          <a:xfrm>
            <a:off x="7885352" y="970887"/>
            <a:ext cx="194919" cy="194919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B0F2037-03E0-DC40-B8D4-C613FB492669}"/>
              </a:ext>
            </a:extLst>
          </p:cNvPr>
          <p:cNvSpPr txBox="1"/>
          <p:nvPr/>
        </p:nvSpPr>
        <p:spPr>
          <a:xfrm>
            <a:off x="5141980" y="2683944"/>
            <a:ext cx="1301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70C0"/>
                </a:solidFill>
              </a:rPr>
              <a:t>3.5T </a:t>
            </a:r>
            <a:r>
              <a:rPr lang="en-US" altLang="ja-JP" sz="1200" dirty="0" err="1">
                <a:solidFill>
                  <a:srgbClr val="0070C0"/>
                </a:solidFill>
              </a:rPr>
              <a:t>NbTi</a:t>
            </a:r>
            <a:r>
              <a:rPr lang="en-US" altLang="ja-JP" sz="1200" dirty="0">
                <a:solidFill>
                  <a:srgbClr val="0070C0"/>
                </a:solidFill>
              </a:rPr>
              <a:t> dipole</a:t>
            </a:r>
            <a:endParaRPr kumimoji="1" lang="ja-JP" altLang="en-US" sz="1200">
              <a:solidFill>
                <a:srgbClr val="0070C0"/>
              </a:solidFill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DA63C963-14B2-E44D-9D0B-E8C3001D00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06" y="4943512"/>
            <a:ext cx="1977280" cy="1315411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C6BF166B-85F2-7147-9A93-896F1960F8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3756" y="5837205"/>
            <a:ext cx="1358881" cy="981414"/>
          </a:xfrm>
          <a:prstGeom prst="rect">
            <a:avLst/>
          </a:prstGeom>
        </p:spPr>
      </p:pic>
      <p:cxnSp>
        <p:nvCxnSpPr>
          <p:cNvPr id="44" name="Straight Arrow Connector 26">
            <a:extLst>
              <a:ext uri="{FF2B5EF4-FFF2-40B4-BE49-F238E27FC236}">
                <a16:creationId xmlns:a16="http://schemas.microsoft.com/office/drawing/2014/main" id="{4FB171E4-B8AB-B04A-9DA1-EE7945C79A7C}"/>
              </a:ext>
            </a:extLst>
          </p:cNvPr>
          <p:cNvCxnSpPr>
            <a:cxnSpLocks/>
          </p:cNvCxnSpPr>
          <p:nvPr/>
        </p:nvCxnSpPr>
        <p:spPr>
          <a:xfrm>
            <a:off x="2504662" y="5819783"/>
            <a:ext cx="460776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TextBox 18">
            <a:extLst>
              <a:ext uri="{FF2B5EF4-FFF2-40B4-BE49-F238E27FC236}">
                <a16:creationId xmlns:a16="http://schemas.microsoft.com/office/drawing/2014/main" id="{940B670B-6654-174F-9ADA-0FFB94A10477}"/>
              </a:ext>
            </a:extLst>
          </p:cNvPr>
          <p:cNvSpPr txBox="1"/>
          <p:nvPr/>
        </p:nvSpPr>
        <p:spPr>
          <a:xfrm>
            <a:off x="123286" y="4350864"/>
            <a:ext cx="250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Tevatron technology 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4 T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NbTi</a:t>
            </a:r>
            <a:endParaRPr lang="en-US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6206EB-2918-5B46-822B-CB70A9F7EA75}"/>
              </a:ext>
            </a:extLst>
          </p:cNvPr>
          <p:cNvSpPr txBox="1"/>
          <p:nvPr/>
        </p:nvSpPr>
        <p:spPr>
          <a:xfrm>
            <a:off x="9314534" y="3174117"/>
            <a:ext cx="30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>
                <a:solidFill>
                  <a:srgbClr val="00B0F0"/>
                </a:solidFill>
              </a:rPr>
              <a:t>NbTi</a:t>
            </a:r>
            <a:r>
              <a:rPr lang="ja-JP" altLang="en-US" sz="2400" b="1">
                <a:solidFill>
                  <a:srgbClr val="00B0F0"/>
                </a:solidFill>
              </a:rPr>
              <a:t>から</a:t>
            </a:r>
            <a:r>
              <a:rPr lang="en-US" altLang="ja-JP" sz="2400" b="1" dirty="0">
                <a:solidFill>
                  <a:srgbClr val="00B0F0"/>
                </a:solidFill>
              </a:rPr>
              <a:t>Nb</a:t>
            </a:r>
            <a:r>
              <a:rPr lang="en-US" altLang="ja-JP" sz="2400" b="1" baseline="-25000" dirty="0">
                <a:solidFill>
                  <a:srgbClr val="00B0F0"/>
                </a:solidFill>
              </a:rPr>
              <a:t>3</a:t>
            </a:r>
            <a:r>
              <a:rPr lang="en-US" altLang="ja-JP" sz="2400" b="1" dirty="0">
                <a:solidFill>
                  <a:srgbClr val="00B0F0"/>
                </a:solidFill>
              </a:rPr>
              <a:t>Sn</a:t>
            </a:r>
            <a:r>
              <a:rPr lang="ja-JP" altLang="en-US" sz="2400" b="1">
                <a:solidFill>
                  <a:srgbClr val="00B0F0"/>
                </a:solidFill>
              </a:rPr>
              <a:t>への技術遷移が必要</a:t>
            </a:r>
            <a:endParaRPr lang="en-US" altLang="ja-JP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54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75545" cy="80288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r>
              <a:rPr lang="ja-JP" altLang="en-US" b="1">
                <a:solidFill>
                  <a:schemeClr val="accent1"/>
                </a:solidFill>
              </a:rPr>
              <a:t>レイアウト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3E764-DDA3-D34F-B36D-278E98A21C0D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01A64D-91FD-9441-8576-1D53AA76F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73" y="684797"/>
            <a:ext cx="3550556" cy="4008244"/>
          </a:xfrm>
          <a:prstGeom prst="rect">
            <a:avLst/>
          </a:prstGeom>
        </p:spPr>
      </p:pic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1E371DA0-622E-F24E-9B7C-E4D8AC2A76BE}"/>
              </a:ext>
            </a:extLst>
          </p:cNvPr>
          <p:cNvSpPr txBox="1">
            <a:spLocks/>
          </p:cNvSpPr>
          <p:nvPr/>
        </p:nvSpPr>
        <p:spPr>
          <a:xfrm>
            <a:off x="3723395" y="4648120"/>
            <a:ext cx="6258805" cy="2007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入射器：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LHC or SPS 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（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3.3 </a:t>
            </a:r>
            <a:r>
              <a:rPr lang="en-US" altLang="ja-JP" sz="2000" dirty="0" err="1">
                <a:solidFill>
                  <a:srgbClr val="FF0000"/>
                </a:solidFill>
                <a:cs typeface="Calibri" pitchFamily="34" charset="0"/>
              </a:rPr>
              <a:t>TeV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）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主な挿入部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高ルミノシティ実験：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PA, PG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。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低ルミノシティ実験：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PB, PL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（入射部含む）</a:t>
            </a:r>
            <a:endParaRPr lang="en-US" altLang="ja-JP" sz="2000" dirty="0">
              <a:solidFill>
                <a:srgbClr val="FF0000"/>
              </a:solidFill>
              <a:cs typeface="Calibri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コリメータ：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PF(long.), PJ</a:t>
            </a:r>
            <a:r>
              <a:rPr lang="en-US" altLang="ja-JP" sz="2000" dirty="0">
                <a:solidFill>
                  <a:srgbClr val="FF0000"/>
                </a:solidFill>
                <a:latin typeface="+mj-lt"/>
                <a:cs typeface="Calibri" pitchFamily="34" charset="0"/>
              </a:rPr>
              <a:t>(trans.)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ビームアボート：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 PD</a:t>
            </a:r>
          </a:p>
          <a:p>
            <a:pPr lvl="1">
              <a:spcBef>
                <a:spcPts val="0"/>
              </a:spcBef>
              <a:buFont typeface="Wingdings" pitchFamily="2" charset="2"/>
              <a:buChar char="Ø"/>
            </a:pP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RF</a:t>
            </a:r>
            <a:r>
              <a:rPr lang="ja-JP" altLang="en-US" sz="2000">
                <a:solidFill>
                  <a:srgbClr val="FF0000"/>
                </a:solidFill>
                <a:cs typeface="Calibri" pitchFamily="34" charset="0"/>
              </a:rPr>
              <a:t>空洞：　</a:t>
            </a:r>
            <a:r>
              <a:rPr lang="en-US" altLang="ja-JP" sz="2000" dirty="0">
                <a:solidFill>
                  <a:srgbClr val="FF0000"/>
                </a:solidFill>
                <a:cs typeface="Calibri" pitchFamily="34" charset="0"/>
              </a:rPr>
              <a:t>PH</a:t>
            </a:r>
          </a:p>
        </p:txBody>
      </p:sp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107739DE-6B68-2740-884B-190ABB6BF5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0"/>
          <a:stretch/>
        </p:blipFill>
        <p:spPr>
          <a:xfrm>
            <a:off x="4488202" y="3418218"/>
            <a:ext cx="3483220" cy="1207866"/>
          </a:xfrm>
          <a:prstGeom prst="rect">
            <a:avLst/>
          </a:prstGeom>
        </p:spPr>
      </p:pic>
      <p:pic>
        <p:nvPicPr>
          <p:cNvPr id="23" name="図 22" descr="LHC概略図.jpg">
            <a:extLst>
              <a:ext uri="{FF2B5EF4-FFF2-40B4-BE49-F238E27FC236}">
                <a16:creationId xmlns:a16="http://schemas.microsoft.com/office/drawing/2014/main" id="{831C0B0E-F060-D744-AE0B-9867B7743E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823" y="1069229"/>
            <a:ext cx="4115773" cy="340847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03C8D9-BA6D-7F46-841C-6CCD20F37298}"/>
              </a:ext>
            </a:extLst>
          </p:cNvPr>
          <p:cNvSpPr txBox="1"/>
          <p:nvPr/>
        </p:nvSpPr>
        <p:spPr>
          <a:xfrm>
            <a:off x="8697495" y="126735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LHC</a:t>
            </a:r>
            <a:endParaRPr kumimoji="1" lang="ja-JP" altLang="en-US" sz="2400" b="1">
              <a:solidFill>
                <a:schemeClr val="accent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9ED7C51-2789-A346-B8AD-36FC940C10D2}"/>
              </a:ext>
            </a:extLst>
          </p:cNvPr>
          <p:cNvSpPr txBox="1"/>
          <p:nvPr/>
        </p:nvSpPr>
        <p:spPr>
          <a:xfrm>
            <a:off x="0" y="1110999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1"/>
                </a:solidFill>
              </a:rPr>
              <a:t>FCC-</a:t>
            </a:r>
            <a:r>
              <a:rPr kumimoji="1" lang="en-US" altLang="ja-JP" sz="2400" b="1" dirty="0" err="1">
                <a:solidFill>
                  <a:schemeClr val="accent1"/>
                </a:solidFill>
              </a:rPr>
              <a:t>hh</a:t>
            </a:r>
            <a:endParaRPr kumimoji="1" lang="ja-JP" altLang="en-US" sz="2400" b="1">
              <a:solidFill>
                <a:schemeClr val="accent1"/>
              </a:solidFill>
            </a:endParaRPr>
          </a:p>
        </p:txBody>
      </p:sp>
      <p:pic>
        <p:nvPicPr>
          <p:cNvPr id="22" name="Picture 1" descr="image003">
            <a:extLst>
              <a:ext uri="{FF2B5EF4-FFF2-40B4-BE49-F238E27FC236}">
                <a16:creationId xmlns:a16="http://schemas.microsoft.com/office/drawing/2014/main" id="{364564A4-F6BB-B645-9D53-D7033FBF1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1512" y="67750"/>
            <a:ext cx="3550556" cy="340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A1B167F-110C-D248-99CD-D9E826E60B27}"/>
              </a:ext>
            </a:extLst>
          </p:cNvPr>
          <p:cNvCxnSpPr>
            <a:cxnSpLocks/>
          </p:cNvCxnSpPr>
          <p:nvPr/>
        </p:nvCxnSpPr>
        <p:spPr>
          <a:xfrm flipH="1">
            <a:off x="4041933" y="2013643"/>
            <a:ext cx="989556" cy="15731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400CA734-A0D6-7A40-9923-E99375CAB606}"/>
              </a:ext>
            </a:extLst>
          </p:cNvPr>
          <p:cNvCxnSpPr>
            <a:cxnSpLocks/>
          </p:cNvCxnSpPr>
          <p:nvPr/>
        </p:nvCxnSpPr>
        <p:spPr>
          <a:xfrm>
            <a:off x="6313251" y="444074"/>
            <a:ext cx="2793171" cy="82105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67E955F-BD4D-914C-81B9-62E09C766F60}"/>
              </a:ext>
            </a:extLst>
          </p:cNvPr>
          <p:cNvSpPr txBox="1"/>
          <p:nvPr/>
        </p:nvSpPr>
        <p:spPr>
          <a:xfrm>
            <a:off x="5799289" y="2409752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FCC-</a:t>
            </a:r>
            <a:r>
              <a:rPr kumimoji="1" lang="en-US" altLang="ja-JP" sz="2400" b="1" dirty="0" err="1">
                <a:solidFill>
                  <a:schemeClr val="bg1"/>
                </a:solidFill>
              </a:rPr>
              <a:t>hh</a:t>
            </a:r>
            <a:endParaRPr kumimoji="1" lang="ja-JP" altLang="en-US" sz="2400" b="1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447744F-586E-5248-8688-65826BA09CC5}"/>
              </a:ext>
            </a:extLst>
          </p:cNvPr>
          <p:cNvSpPr txBox="1"/>
          <p:nvPr/>
        </p:nvSpPr>
        <p:spPr>
          <a:xfrm>
            <a:off x="4739824" y="6775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LHC</a:t>
            </a:r>
            <a:endParaRPr kumimoji="1" lang="ja-JP" altLang="en-US" sz="2400" b="1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3E0667-2560-5742-B58E-7136DE92B7A4}"/>
              </a:ext>
            </a:extLst>
          </p:cNvPr>
          <p:cNvSpPr txBox="1"/>
          <p:nvPr/>
        </p:nvSpPr>
        <p:spPr>
          <a:xfrm>
            <a:off x="496230" y="4617952"/>
            <a:ext cx="33457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ja-JP" altLang="en-US">
                <a:solidFill>
                  <a:schemeClr val="accent1"/>
                </a:solidFill>
              </a:rPr>
              <a:t>挿入部は</a:t>
            </a:r>
            <a:r>
              <a:rPr lang="en-US" altLang="ja-JP" dirty="0">
                <a:solidFill>
                  <a:schemeClr val="accent1"/>
                </a:solidFill>
              </a:rPr>
              <a:t>12</a:t>
            </a:r>
            <a:r>
              <a:rPr lang="ja-JP" altLang="en-US">
                <a:solidFill>
                  <a:schemeClr val="accent1"/>
                </a:solidFill>
              </a:rPr>
              <a:t>箇所</a:t>
            </a:r>
            <a:endParaRPr lang="en-US" altLang="ja-JP" dirty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ja-JP" altLang="en-US">
                <a:solidFill>
                  <a:schemeClr val="accent1"/>
                </a:solidFill>
              </a:rPr>
              <a:t>等配分ではない</a:t>
            </a:r>
            <a:endParaRPr lang="en-US" altLang="ja-JP" dirty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ja-JP" altLang="en-US">
                <a:solidFill>
                  <a:schemeClr val="accent1"/>
                </a:solidFill>
                <a:cs typeface="Calibri" pitchFamily="34" charset="0"/>
              </a:rPr>
              <a:t>挿入部長さ：</a:t>
            </a:r>
            <a:endParaRPr lang="en-US" altLang="ja-JP" dirty="0">
              <a:solidFill>
                <a:schemeClr val="accent1"/>
              </a:solidFill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ja-JP" dirty="0">
                <a:solidFill>
                  <a:schemeClr val="accent1"/>
                </a:solidFill>
                <a:cs typeface="Calibri" pitchFamily="34" charset="0"/>
              </a:rPr>
              <a:t>6 x 1.4 km &amp; 2 x 2.8 km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ja-JP" dirty="0">
                <a:solidFill>
                  <a:schemeClr val="accent1"/>
                </a:solidFill>
              </a:rPr>
              <a:t>8 x 528 m at LHC</a:t>
            </a:r>
            <a:endParaRPr kumimoji="1" lang="ja-JP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87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>
            <a:extLst>
              <a:ext uri="{FF2B5EF4-FFF2-40B4-BE49-F238E27FC236}">
                <a16:creationId xmlns:a16="http://schemas.microsoft.com/office/drawing/2014/main" id="{DCAAEBAA-FACF-B343-8014-FCA36650C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99" y="1263700"/>
            <a:ext cx="9829801" cy="4717946"/>
          </a:xfrm>
          <a:prstGeom prst="rect">
            <a:avLst/>
          </a:prstGeom>
          <a:noFill/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9E3E1C-B7FA-6A4E-A3CF-64283DF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891514" cy="80288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FCC-</a:t>
            </a:r>
            <a:r>
              <a:rPr lang="en-US" altLang="ja-JP" b="1" dirty="0" err="1">
                <a:solidFill>
                  <a:schemeClr val="accent1"/>
                </a:solidFill>
              </a:rPr>
              <a:t>hh</a:t>
            </a:r>
            <a:r>
              <a:rPr lang="ja-JP" altLang="en-US" b="1">
                <a:solidFill>
                  <a:schemeClr val="accent1"/>
                </a:solidFill>
              </a:rPr>
              <a:t>のスケジュール</a:t>
            </a:r>
            <a:endParaRPr kumimoji="1" lang="ja-JP" altLang="en-US" b="1">
              <a:solidFill>
                <a:schemeClr val="accent1"/>
              </a:solidFill>
            </a:endParaRP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882DD75-7CEE-D141-8322-7DBB08D8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6962"/>
            <a:ext cx="2743200" cy="365125"/>
          </a:xfrm>
        </p:spPr>
        <p:txBody>
          <a:bodyPr/>
          <a:lstStyle/>
          <a:p>
            <a:r>
              <a:rPr kumimoji="1" lang="en-US" altLang="ja-JP"/>
              <a:t>2021/1/27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E40707F-365F-E340-8DA8-96DC81D99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6962"/>
            <a:ext cx="4114800" cy="365125"/>
          </a:xfrm>
        </p:spPr>
        <p:txBody>
          <a:bodyPr/>
          <a:lstStyle/>
          <a:p>
            <a:r>
              <a:rPr kumimoji="1" lang="ja-JP" altLang="en-US"/>
              <a:t>将来計画委員会第</a:t>
            </a:r>
            <a:r>
              <a:rPr kumimoji="1" lang="en-US" altLang="ja-JP"/>
              <a:t>7</a:t>
            </a:r>
            <a:r>
              <a:rPr kumimoji="1" lang="ja-JP" altLang="en-US"/>
              <a:t>回勉強会・次世代ハドロンコライダー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F2FBCF0-765A-A44E-BCEB-BD409460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6962"/>
            <a:ext cx="2743200" cy="365125"/>
          </a:xfrm>
        </p:spPr>
        <p:txBody>
          <a:bodyPr/>
          <a:lstStyle/>
          <a:p>
            <a:fld id="{CE53E764-DDA3-D34F-B36D-278E98A21C0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894A16-9839-C549-9D79-977EE33A9551}"/>
              </a:ext>
            </a:extLst>
          </p:cNvPr>
          <p:cNvSpPr txBox="1"/>
          <p:nvPr/>
        </p:nvSpPr>
        <p:spPr>
          <a:xfrm>
            <a:off x="1860986" y="9721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2025</a:t>
            </a:r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1827804-6F9B-D547-A699-816804375BDC}"/>
              </a:ext>
            </a:extLst>
          </p:cNvPr>
          <p:cNvSpPr txBox="1"/>
          <p:nvPr/>
        </p:nvSpPr>
        <p:spPr>
          <a:xfrm>
            <a:off x="3197024" y="9721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2030</a:t>
            </a:r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B9FC4BA-C434-684D-8F35-B3A48EB3E796}"/>
              </a:ext>
            </a:extLst>
          </p:cNvPr>
          <p:cNvSpPr txBox="1"/>
          <p:nvPr/>
        </p:nvSpPr>
        <p:spPr>
          <a:xfrm>
            <a:off x="4642364" y="9721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2035</a:t>
            </a:r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5A35A99-9C7A-DC46-BB9F-961F17C9420A}"/>
              </a:ext>
            </a:extLst>
          </p:cNvPr>
          <p:cNvSpPr txBox="1"/>
          <p:nvPr/>
        </p:nvSpPr>
        <p:spPr>
          <a:xfrm>
            <a:off x="6159207" y="9721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2040</a:t>
            </a:r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F3A14EF-E52A-E24D-969D-7707B12FB67E}"/>
              </a:ext>
            </a:extLst>
          </p:cNvPr>
          <p:cNvSpPr txBox="1"/>
          <p:nvPr/>
        </p:nvSpPr>
        <p:spPr>
          <a:xfrm>
            <a:off x="7240222" y="9721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2055</a:t>
            </a:r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03285DC-7A7E-EE4B-9744-5FC91CC69929}"/>
              </a:ext>
            </a:extLst>
          </p:cNvPr>
          <p:cNvSpPr txBox="1"/>
          <p:nvPr/>
        </p:nvSpPr>
        <p:spPr>
          <a:xfrm>
            <a:off x="8263389" y="9721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2060</a:t>
            </a:r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727590C-D44B-1C49-8AD0-0E64C8D7A4C4}"/>
              </a:ext>
            </a:extLst>
          </p:cNvPr>
          <p:cNvSpPr txBox="1"/>
          <p:nvPr/>
        </p:nvSpPr>
        <p:spPr>
          <a:xfrm>
            <a:off x="9497372" y="9721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2065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37B42D-2149-CE4B-9045-93C30F7801F2}"/>
              </a:ext>
            </a:extLst>
          </p:cNvPr>
          <p:cNvSpPr txBox="1"/>
          <p:nvPr/>
        </p:nvSpPr>
        <p:spPr>
          <a:xfrm>
            <a:off x="1442872" y="3817165"/>
            <a:ext cx="22314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/>
              <a:t>FCC-</a:t>
            </a:r>
            <a:r>
              <a:rPr kumimoji="1" lang="en-US" altLang="ja-JP" sz="1600" dirty="0" err="1"/>
              <a:t>ee</a:t>
            </a:r>
            <a:r>
              <a:rPr kumimoji="1" lang="ja-JP" altLang="en-US" sz="1600"/>
              <a:t>加速器</a:t>
            </a:r>
            <a:r>
              <a:rPr kumimoji="1" lang="en-US" altLang="ja-JP" sz="1600" dirty="0"/>
              <a:t>R&amp;D</a:t>
            </a:r>
            <a:endParaRPr kumimoji="1" lang="ja-JP" altLang="en-US" sz="160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BE088358-4341-0045-AA19-00C9FB849F0B}"/>
              </a:ext>
            </a:extLst>
          </p:cNvPr>
          <p:cNvSpPr txBox="1"/>
          <p:nvPr/>
        </p:nvSpPr>
        <p:spPr>
          <a:xfrm>
            <a:off x="4151235" y="3813275"/>
            <a:ext cx="196239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600"/>
              <a:t>加速器</a:t>
            </a:r>
            <a:r>
              <a:rPr lang="ja-JP" altLang="en-US" sz="1600"/>
              <a:t>建設、試運転</a:t>
            </a:r>
            <a:endParaRPr kumimoji="1" lang="ja-JP" altLang="en-US" sz="160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8AFF8A6-15E8-9C4B-99B9-AC6F705CF8E5}"/>
              </a:ext>
            </a:extLst>
          </p:cNvPr>
          <p:cNvSpPr txBox="1"/>
          <p:nvPr/>
        </p:nvSpPr>
        <p:spPr>
          <a:xfrm>
            <a:off x="6412374" y="3700695"/>
            <a:ext cx="1141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FCC-</a:t>
            </a:r>
            <a:r>
              <a:rPr kumimoji="1" lang="en-US" altLang="ja-JP" sz="1400" dirty="0" err="1"/>
              <a:t>hh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加速器</a:t>
            </a:r>
            <a:r>
              <a:rPr kumimoji="1" lang="en-US" altLang="ja-JP" sz="1400" dirty="0"/>
              <a:t>R&amp;D</a:t>
            </a:r>
            <a:endParaRPr kumimoji="1" lang="ja-JP" altLang="en-US" sz="140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1BC6DC8-34A6-D842-A6B3-E679D6CFCB28}"/>
              </a:ext>
            </a:extLst>
          </p:cNvPr>
          <p:cNvSpPr txBox="1"/>
          <p:nvPr/>
        </p:nvSpPr>
        <p:spPr>
          <a:xfrm>
            <a:off x="7859145" y="3701457"/>
            <a:ext cx="15887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/>
              <a:t>加速器</a:t>
            </a:r>
            <a:endParaRPr kumimoji="1" lang="en-US" altLang="ja-JP" sz="1400" dirty="0"/>
          </a:p>
          <a:p>
            <a:pPr algn="ctr"/>
            <a:r>
              <a:rPr lang="ja-JP" altLang="en-US" sz="1400"/>
              <a:t>建設、試運転</a:t>
            </a:r>
            <a:endParaRPr kumimoji="1" lang="ja-JP" altLang="en-US" sz="140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87C687F-CED4-7E49-8BB9-14A4555A1EB5}"/>
              </a:ext>
            </a:extLst>
          </p:cNvPr>
          <p:cNvSpPr txBox="1"/>
          <p:nvPr/>
        </p:nvSpPr>
        <p:spPr>
          <a:xfrm>
            <a:off x="1329689" y="4529627"/>
            <a:ext cx="13775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FCC-</a:t>
            </a:r>
            <a:r>
              <a:rPr kumimoji="1" lang="en-US" altLang="ja-JP" sz="1400" dirty="0" err="1"/>
              <a:t>ee</a:t>
            </a:r>
            <a:r>
              <a:rPr kumimoji="1" lang="ja-JP" altLang="en-US" sz="1400"/>
              <a:t>検出器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概念設計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6946E06-32A5-C647-B93A-72E90EAAEAB3}"/>
              </a:ext>
            </a:extLst>
          </p:cNvPr>
          <p:cNvSpPr txBox="1"/>
          <p:nvPr/>
        </p:nvSpPr>
        <p:spPr>
          <a:xfrm>
            <a:off x="2958266" y="4467507"/>
            <a:ext cx="9203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/>
              <a:t>検出器</a:t>
            </a:r>
            <a:r>
              <a:rPr kumimoji="1" lang="en-US" altLang="ja-JP" sz="1200" dirty="0"/>
              <a:t>R&amp;D</a:t>
            </a:r>
            <a:r>
              <a:rPr kumimoji="1" lang="ja-JP" altLang="en-US" sz="1200"/>
              <a:t>、</a:t>
            </a:r>
            <a:endParaRPr kumimoji="1" lang="en-US" altLang="ja-JP" sz="1200" dirty="0"/>
          </a:p>
          <a:p>
            <a:pPr algn="ctr"/>
            <a:r>
              <a:rPr lang="ja-JP" altLang="en-US" sz="1200"/>
              <a:t>技術</a:t>
            </a:r>
            <a:r>
              <a:rPr kumimoji="1" lang="ja-JP" altLang="en-US" sz="1200"/>
              <a:t>設計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2C6964B-6343-8E4C-B635-552D9318B6F0}"/>
              </a:ext>
            </a:extLst>
          </p:cNvPr>
          <p:cNvSpPr txBox="1"/>
          <p:nvPr/>
        </p:nvSpPr>
        <p:spPr>
          <a:xfrm>
            <a:off x="4162416" y="4513227"/>
            <a:ext cx="19747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/>
              <a:t>検出器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建設、試運転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69EEF30-DF35-5549-9ECA-8677EFDDAAD4}"/>
              </a:ext>
            </a:extLst>
          </p:cNvPr>
          <p:cNvSpPr txBox="1"/>
          <p:nvPr/>
        </p:nvSpPr>
        <p:spPr>
          <a:xfrm>
            <a:off x="6475048" y="4463638"/>
            <a:ext cx="10270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/>
              <a:t>FCC-</a:t>
            </a:r>
            <a:r>
              <a:rPr kumimoji="1" lang="en-US" altLang="ja-JP" sz="1200" dirty="0" err="1"/>
              <a:t>hh</a:t>
            </a:r>
            <a:endParaRPr kumimoji="1" lang="en-US" altLang="ja-JP" sz="1200" dirty="0"/>
          </a:p>
          <a:p>
            <a:pPr algn="ctr"/>
            <a:r>
              <a:rPr kumimoji="1" lang="ja-JP" altLang="en-US" sz="1200"/>
              <a:t>検出器</a:t>
            </a:r>
            <a:r>
              <a:rPr kumimoji="1" lang="en-US" altLang="ja-JP" sz="1200" dirty="0"/>
              <a:t>R&amp;D</a:t>
            </a:r>
            <a:r>
              <a:rPr kumimoji="1" lang="ja-JP" altLang="en-US" sz="1200"/>
              <a:t>、</a:t>
            </a:r>
            <a:endParaRPr kumimoji="1" lang="en-US" altLang="ja-JP" sz="1200" dirty="0"/>
          </a:p>
          <a:p>
            <a:pPr algn="ctr"/>
            <a:r>
              <a:rPr lang="ja-JP" altLang="en-US" sz="1200"/>
              <a:t>技術</a:t>
            </a:r>
            <a:r>
              <a:rPr kumimoji="1" lang="ja-JP" altLang="en-US" sz="1200"/>
              <a:t>設計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51E7992-D6C6-5B4F-8641-FEFFCE54DD10}"/>
              </a:ext>
            </a:extLst>
          </p:cNvPr>
          <p:cNvSpPr txBox="1"/>
          <p:nvPr/>
        </p:nvSpPr>
        <p:spPr>
          <a:xfrm>
            <a:off x="7970520" y="4552487"/>
            <a:ext cx="14099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/>
              <a:t>検出器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建設、試運転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632783C-F563-D24D-B8DC-65326F38202E}"/>
              </a:ext>
            </a:extLst>
          </p:cNvPr>
          <p:cNvSpPr txBox="1"/>
          <p:nvPr/>
        </p:nvSpPr>
        <p:spPr>
          <a:xfrm>
            <a:off x="6159207" y="370702"/>
            <a:ext cx="146706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FCC-</a:t>
            </a:r>
            <a:r>
              <a:rPr kumimoji="1" lang="en-US" altLang="ja-JP" dirty="0" err="1"/>
              <a:t>ee</a:t>
            </a:r>
            <a:endParaRPr kumimoji="1" lang="en-US" altLang="ja-JP" dirty="0"/>
          </a:p>
          <a:p>
            <a:pPr algn="ctr"/>
            <a:r>
              <a:rPr lang="en-US" altLang="ja-JP" dirty="0"/>
              <a:t>Physics Run</a:t>
            </a:r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326AC06-5984-8340-9C47-EA4DA72062B0}"/>
              </a:ext>
            </a:extLst>
          </p:cNvPr>
          <p:cNvSpPr txBox="1"/>
          <p:nvPr/>
        </p:nvSpPr>
        <p:spPr>
          <a:xfrm>
            <a:off x="9468025" y="365418"/>
            <a:ext cx="1467068" cy="646331"/>
          </a:xfrm>
          <a:prstGeom prst="rect">
            <a:avLst/>
          </a:prstGeom>
          <a:solidFill>
            <a:srgbClr val="ADFFA3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FCC-</a:t>
            </a:r>
            <a:r>
              <a:rPr kumimoji="1" lang="en-US" altLang="ja-JP" dirty="0" err="1"/>
              <a:t>hh</a:t>
            </a:r>
            <a:endParaRPr kumimoji="1" lang="en-US" altLang="ja-JP" dirty="0"/>
          </a:p>
          <a:p>
            <a:pPr algn="ctr"/>
            <a:r>
              <a:rPr lang="en-US" altLang="ja-JP" dirty="0"/>
              <a:t>Physics Run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09A8A1-06B7-E049-8440-8FDB6BE5E919}"/>
              </a:ext>
            </a:extLst>
          </p:cNvPr>
          <p:cNvSpPr txBox="1"/>
          <p:nvPr/>
        </p:nvSpPr>
        <p:spPr>
          <a:xfrm>
            <a:off x="1998042" y="6025569"/>
            <a:ext cx="892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長期間（ざっと</a:t>
            </a:r>
            <a:r>
              <a:rPr kumimoji="1" lang="en-US" altLang="ja-JP" sz="3200" b="1" dirty="0"/>
              <a:t>20</a:t>
            </a:r>
            <a:r>
              <a:rPr kumimoji="1" lang="ja-JP" altLang="en-US" sz="3200" b="1"/>
              <a:t>年！）の高磁場磁石</a:t>
            </a:r>
            <a:r>
              <a:rPr kumimoji="1" lang="en-US" altLang="ja-JP" sz="3200" b="1" dirty="0"/>
              <a:t>R&amp;D</a:t>
            </a:r>
            <a:r>
              <a:rPr kumimoji="1" lang="ja-JP" altLang="en-US" sz="3200" b="1"/>
              <a:t>が必要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4AAB0C01-9156-9946-BF4A-3061086D0F73}"/>
              </a:ext>
            </a:extLst>
          </p:cNvPr>
          <p:cNvSpPr txBox="1"/>
          <p:nvPr/>
        </p:nvSpPr>
        <p:spPr>
          <a:xfrm>
            <a:off x="3545837" y="2858149"/>
            <a:ext cx="20553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/>
              <a:t>土木工事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トンネル・サイト建設工事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43797366-F4EF-1249-B9CC-0D7813B00442}"/>
              </a:ext>
            </a:extLst>
          </p:cNvPr>
          <p:cNvSpPr txBox="1"/>
          <p:nvPr/>
        </p:nvSpPr>
        <p:spPr>
          <a:xfrm>
            <a:off x="1641374" y="2858149"/>
            <a:ext cx="16397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/>
              <a:t>地質調査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インフラ設計</a:t>
            </a: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039256C5-770C-AE46-B25D-CCBA9C0253F0}"/>
              </a:ext>
            </a:extLst>
          </p:cNvPr>
          <p:cNvSpPr txBox="1"/>
          <p:nvPr/>
        </p:nvSpPr>
        <p:spPr>
          <a:xfrm>
            <a:off x="7511044" y="2858149"/>
            <a:ext cx="12116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FCC-</a:t>
            </a:r>
            <a:r>
              <a:rPr lang="en-US" altLang="ja-JP" sz="1400" dirty="0" err="1"/>
              <a:t>ee</a:t>
            </a:r>
            <a:r>
              <a:rPr lang="ja-JP" altLang="en-US" sz="1400"/>
              <a:t>解体</a:t>
            </a:r>
            <a:endParaRPr lang="en-US" altLang="ja-JP" sz="1400" dirty="0"/>
          </a:p>
          <a:p>
            <a:pPr algn="ctr"/>
            <a:r>
              <a:rPr lang="ja-JP" altLang="en-US" sz="1400"/>
              <a:t>インフラ工事</a:t>
            </a:r>
            <a:endParaRPr kumimoji="1" lang="ja-JP" altLang="en-US" sz="1400"/>
          </a:p>
        </p:txBody>
      </p:sp>
      <p:sp>
        <p:nvSpPr>
          <p:cNvPr id="65" name="角丸四角形 64">
            <a:extLst>
              <a:ext uri="{FF2B5EF4-FFF2-40B4-BE49-F238E27FC236}">
                <a16:creationId xmlns:a16="http://schemas.microsoft.com/office/drawing/2014/main" id="{FF9527AB-DA76-6143-B265-78A5E89006D3}"/>
              </a:ext>
            </a:extLst>
          </p:cNvPr>
          <p:cNvSpPr/>
          <p:nvPr/>
        </p:nvSpPr>
        <p:spPr>
          <a:xfrm>
            <a:off x="6347012" y="3511181"/>
            <a:ext cx="3361765" cy="1694330"/>
          </a:xfrm>
          <a:prstGeom prst="roundRect">
            <a:avLst>
              <a:gd name="adj" fmla="val 9260"/>
            </a:avLst>
          </a:prstGeom>
          <a:noFill/>
          <a:ln w="28575">
            <a:solidFill>
              <a:srgbClr val="ADFF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角丸四角形 65">
            <a:extLst>
              <a:ext uri="{FF2B5EF4-FFF2-40B4-BE49-F238E27FC236}">
                <a16:creationId xmlns:a16="http://schemas.microsoft.com/office/drawing/2014/main" id="{05E4C41E-8F03-014F-949B-F8F0425C3017}"/>
              </a:ext>
            </a:extLst>
          </p:cNvPr>
          <p:cNvSpPr/>
          <p:nvPr/>
        </p:nvSpPr>
        <p:spPr>
          <a:xfrm>
            <a:off x="1122058" y="3511181"/>
            <a:ext cx="5189094" cy="1694330"/>
          </a:xfrm>
          <a:prstGeom prst="roundRect">
            <a:avLst>
              <a:gd name="adj" fmla="val 9260"/>
            </a:avLst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47FC26E4-B783-4D49-94A8-1F72CF22283F}"/>
              </a:ext>
            </a:extLst>
          </p:cNvPr>
          <p:cNvSpPr txBox="1"/>
          <p:nvPr/>
        </p:nvSpPr>
        <p:spPr>
          <a:xfrm>
            <a:off x="339251" y="3200540"/>
            <a:ext cx="99257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FCC-</a:t>
            </a:r>
            <a:r>
              <a:rPr kumimoji="1" lang="en-US" altLang="ja-JP" dirty="0" err="1"/>
              <a:t>ee</a:t>
            </a:r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A927CE6-6F7F-234B-903C-4F4C751C991D}"/>
              </a:ext>
            </a:extLst>
          </p:cNvPr>
          <p:cNvSpPr txBox="1"/>
          <p:nvPr/>
        </p:nvSpPr>
        <p:spPr>
          <a:xfrm>
            <a:off x="6321488" y="3155232"/>
            <a:ext cx="992579" cy="369332"/>
          </a:xfrm>
          <a:prstGeom prst="rect">
            <a:avLst/>
          </a:prstGeom>
          <a:solidFill>
            <a:srgbClr val="ADFFA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FCC-</a:t>
            </a:r>
            <a:r>
              <a:rPr kumimoji="1" lang="en-US" altLang="ja-JP" dirty="0" err="1"/>
              <a:t>hh</a:t>
            </a:r>
            <a:endParaRPr kumimoji="1" lang="ja-JP" altLang="en-US"/>
          </a:p>
        </p:txBody>
      </p:sp>
      <p:sp>
        <p:nvSpPr>
          <p:cNvPr id="70" name="角丸四角形 69">
            <a:extLst>
              <a:ext uri="{FF2B5EF4-FFF2-40B4-BE49-F238E27FC236}">
                <a16:creationId xmlns:a16="http://schemas.microsoft.com/office/drawing/2014/main" id="{9F150A09-CF9D-F94A-A33D-0D53E9EE0AE0}"/>
              </a:ext>
            </a:extLst>
          </p:cNvPr>
          <p:cNvSpPr/>
          <p:nvPr/>
        </p:nvSpPr>
        <p:spPr>
          <a:xfrm>
            <a:off x="1188915" y="5267515"/>
            <a:ext cx="2833606" cy="702000"/>
          </a:xfrm>
          <a:prstGeom prst="roundRect">
            <a:avLst/>
          </a:prstGeom>
          <a:solidFill>
            <a:srgbClr val="ADFFA3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BF457E1-DD0E-BF45-ADF6-073B0BAA23BE}"/>
              </a:ext>
            </a:extLst>
          </p:cNvPr>
          <p:cNvSpPr txBox="1"/>
          <p:nvPr/>
        </p:nvSpPr>
        <p:spPr>
          <a:xfrm>
            <a:off x="1380863" y="5460186"/>
            <a:ext cx="24497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>
                <a:solidFill>
                  <a:srgbClr val="FF0000"/>
                </a:solidFill>
              </a:rPr>
              <a:t>超伝導線材・高磁場磁石</a:t>
            </a:r>
            <a:r>
              <a:rPr lang="en-US" altLang="ja-JP" sz="1400" dirty="0">
                <a:solidFill>
                  <a:srgbClr val="FF0000"/>
                </a:solidFill>
              </a:rPr>
              <a:t>R&amp;D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71" name="角丸四角形 70">
            <a:extLst>
              <a:ext uri="{FF2B5EF4-FFF2-40B4-BE49-F238E27FC236}">
                <a16:creationId xmlns:a16="http://schemas.microsoft.com/office/drawing/2014/main" id="{5568740F-4D26-134C-AE7D-5EF3F7C82802}"/>
              </a:ext>
            </a:extLst>
          </p:cNvPr>
          <p:cNvSpPr/>
          <p:nvPr/>
        </p:nvSpPr>
        <p:spPr>
          <a:xfrm>
            <a:off x="4050478" y="5267515"/>
            <a:ext cx="2833606" cy="702000"/>
          </a:xfrm>
          <a:prstGeom prst="roundRect">
            <a:avLst/>
          </a:prstGeom>
          <a:solidFill>
            <a:srgbClr val="ADFFA3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C9756C4-00A6-8642-9967-CB9C02F3A401}"/>
              </a:ext>
            </a:extLst>
          </p:cNvPr>
          <p:cNvSpPr txBox="1"/>
          <p:nvPr/>
        </p:nvSpPr>
        <p:spPr>
          <a:xfrm>
            <a:off x="4247810" y="5352464"/>
            <a:ext cx="244971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>
                <a:solidFill>
                  <a:srgbClr val="FF0000"/>
                </a:solidFill>
              </a:rPr>
              <a:t>超伝導線材・高磁場磁石</a:t>
            </a:r>
            <a:r>
              <a:rPr lang="en-US" altLang="ja-JP" sz="1400" dirty="0">
                <a:solidFill>
                  <a:srgbClr val="FF0000"/>
                </a:solidFill>
              </a:rPr>
              <a:t>R&amp;D</a:t>
            </a:r>
          </a:p>
          <a:p>
            <a:pPr algn="ctr"/>
            <a:r>
              <a:rPr lang="ja-JP" altLang="en-US" sz="1400">
                <a:solidFill>
                  <a:srgbClr val="FF0000"/>
                </a:solidFill>
              </a:rPr>
              <a:t>モデル磁石、プロトタイプ磁石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sp>
        <p:nvSpPr>
          <p:cNvPr id="72" name="角丸四角形 71">
            <a:extLst>
              <a:ext uri="{FF2B5EF4-FFF2-40B4-BE49-F238E27FC236}">
                <a16:creationId xmlns:a16="http://schemas.microsoft.com/office/drawing/2014/main" id="{A796E606-1E7C-F94E-A866-66A714A7E00E}"/>
              </a:ext>
            </a:extLst>
          </p:cNvPr>
          <p:cNvSpPr/>
          <p:nvPr/>
        </p:nvSpPr>
        <p:spPr>
          <a:xfrm>
            <a:off x="6943124" y="5279646"/>
            <a:ext cx="1385719" cy="702000"/>
          </a:xfrm>
          <a:prstGeom prst="roundRect">
            <a:avLst/>
          </a:prstGeom>
          <a:solidFill>
            <a:srgbClr val="ADFFA3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B112CF4-C7D8-9B4F-803D-0E8F5A44ED0A}"/>
              </a:ext>
            </a:extLst>
          </p:cNvPr>
          <p:cNvSpPr txBox="1"/>
          <p:nvPr/>
        </p:nvSpPr>
        <p:spPr>
          <a:xfrm>
            <a:off x="7085101" y="5352464"/>
            <a:ext cx="10823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>
                <a:solidFill>
                  <a:srgbClr val="FF0000"/>
                </a:solidFill>
              </a:rPr>
              <a:t>高磁場磁石</a:t>
            </a:r>
            <a:endParaRPr lang="en-US" altLang="ja-JP" sz="1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1400">
                <a:solidFill>
                  <a:srgbClr val="FF0000"/>
                </a:solidFill>
              </a:rPr>
              <a:t>量産</a:t>
            </a:r>
            <a:endParaRPr kumimoji="1" lang="ja-JP" altLang="en-US" sz="1400">
              <a:solidFill>
                <a:srgbClr val="FF0000"/>
              </a:solidFill>
            </a:endParaRPr>
          </a:p>
        </p:txBody>
      </p:sp>
      <p:pic>
        <p:nvPicPr>
          <p:cNvPr id="41" name="Image 11" descr="HLU-logoN-title.png">
            <a:extLst>
              <a:ext uri="{FF2B5EF4-FFF2-40B4-BE49-F238E27FC236}">
                <a16:creationId xmlns:a16="http://schemas.microsoft.com/office/drawing/2014/main" id="{41442EFA-B7E4-CA4C-9EEF-A2BEBBA5E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627" y="708766"/>
            <a:ext cx="1011406" cy="4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82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4338</TotalTime>
  <Words>3254</Words>
  <Application>Microsoft Macintosh PowerPoint</Application>
  <PresentationFormat>ワイド画面</PresentationFormat>
  <Paragraphs>689</Paragraphs>
  <Slides>34</Slides>
  <Notes>12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8" baseType="lpstr">
      <vt:lpstr>微软雅黑</vt:lpstr>
      <vt:lpstr>ＭＳ Ｐゴシック</vt:lpstr>
      <vt:lpstr>宋体</vt:lpstr>
      <vt:lpstr>游ゴシック</vt:lpstr>
      <vt:lpstr>Arial</vt:lpstr>
      <vt:lpstr>Calibri</vt:lpstr>
      <vt:lpstr>Cambria Math</vt:lpstr>
      <vt:lpstr>Symbol</vt:lpstr>
      <vt:lpstr>Times New Roman</vt:lpstr>
      <vt:lpstr>Wingdings</vt:lpstr>
      <vt:lpstr>Office テーマ</vt:lpstr>
      <vt:lpstr>3_Office テーマ</vt:lpstr>
      <vt:lpstr>4_Office テーマ</vt:lpstr>
      <vt:lpstr>数式</vt:lpstr>
      <vt:lpstr>次世代ハドロンコライダー ー　高磁場超伝導磁石開発の現状　ー</vt:lpstr>
      <vt:lpstr>CERN-LHC: Large Hadron Collider</vt:lpstr>
      <vt:lpstr>次世代ハドロンコライダー: FCC-hh at CERN</vt:lpstr>
      <vt:lpstr>Global Collaboration for FCC-hh</vt:lpstr>
      <vt:lpstr>次世代ハドロンコライダー: SPPC in China</vt:lpstr>
      <vt:lpstr>FCC-hhの概要</vt:lpstr>
      <vt:lpstr>ハドロンコライダーと超伝導磁石</vt:lpstr>
      <vt:lpstr>FCC-hhレイアウト</vt:lpstr>
      <vt:lpstr>FCC-hhのスケジュール</vt:lpstr>
      <vt:lpstr>HE-LHCの可能性</vt:lpstr>
      <vt:lpstr>CEPC/SPPCのスケジュール</vt:lpstr>
      <vt:lpstr>次世代ハドロンコライダーの技術的課題</vt:lpstr>
      <vt:lpstr>加速器用Nb3Sn超伝導磁石</vt:lpstr>
      <vt:lpstr>Nb3Sn磁石の特徴</vt:lpstr>
      <vt:lpstr>加速器用超伝導磁石のおさらい</vt:lpstr>
      <vt:lpstr>臨界電流密度の向上</vt:lpstr>
      <vt:lpstr>FCC-hh向けNb3Sn超伝導線材の開発と量産化</vt:lpstr>
      <vt:lpstr>FCC-hh向けNb3Sn超伝導線材の開発と量産化</vt:lpstr>
      <vt:lpstr>16 T Main Dipole for FCC-hh</vt:lpstr>
      <vt:lpstr>16 T Main Dipole for FCC-hh</vt:lpstr>
      <vt:lpstr>最近の進展</vt:lpstr>
      <vt:lpstr>US MDP 15 T Dipole</vt:lpstr>
      <vt:lpstr>次世代ハドロンコライダーの技術的課題</vt:lpstr>
      <vt:lpstr>R&amp;D Items for FCC-hh (from CDR)</vt:lpstr>
      <vt:lpstr>R&amp;D Items for FCC-hh (from CDR)</vt:lpstr>
      <vt:lpstr>まとめ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FCC-ee</vt:lpstr>
      <vt:lpstr>FCC-ee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次世代ハドロンコライダー ー　高磁場超伝導磁石を中心に　ー</dc:title>
  <dc:creator>中本 建志</dc:creator>
  <cp:lastModifiedBy>中本 建志</cp:lastModifiedBy>
  <cp:revision>278</cp:revision>
  <dcterms:created xsi:type="dcterms:W3CDTF">2021-01-09T07:12:51Z</dcterms:created>
  <dcterms:modified xsi:type="dcterms:W3CDTF">2021-01-26T23:56:40Z</dcterms:modified>
</cp:coreProperties>
</file>