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7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付プレースホルダー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F0C4FE-E70C-4961-A57A-CA298EF1F677}" type="datetimeFigureOut">
              <a:rPr kumimoji="1" lang="ja-JP" altLang="en-US" smtClean="0"/>
              <a:pPr/>
              <a:t>2013/12/2</a:t>
            </a:fld>
            <a:endParaRPr kumimoji="1" lang="ja-JP" altLang="en-US"/>
          </a:p>
        </p:txBody>
      </p:sp>
      <p:sp>
        <p:nvSpPr>
          <p:cNvPr id="19" name="フッター プレースホルダー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6A1C9D-937A-40B5-A09B-186700302D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0C4FE-E70C-4961-A57A-CA298EF1F677}" type="datetimeFigureOut">
              <a:rPr kumimoji="1" lang="ja-JP" altLang="en-US" smtClean="0"/>
              <a:pPr/>
              <a:t>2013/12/2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6A1C9D-937A-40B5-A09B-186700302D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0C4FE-E70C-4961-A57A-CA298EF1F677}" type="datetimeFigureOut">
              <a:rPr kumimoji="1" lang="ja-JP" altLang="en-US" smtClean="0"/>
              <a:pPr/>
              <a:t>2013/12/2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6A1C9D-937A-40B5-A09B-186700302D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0C4FE-E70C-4961-A57A-CA298EF1F677}" type="datetimeFigureOut">
              <a:rPr kumimoji="1" lang="ja-JP" altLang="en-US" smtClean="0"/>
              <a:pPr/>
              <a:t>2013/12/2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6A1C9D-937A-40B5-A09B-186700302D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0C4FE-E70C-4961-A57A-CA298EF1F677}" type="datetimeFigureOut">
              <a:rPr kumimoji="1" lang="ja-JP" altLang="en-US" smtClean="0"/>
              <a:pPr/>
              <a:t>2013/12/2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6A1C9D-937A-40B5-A09B-186700302D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山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山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0C4FE-E70C-4961-A57A-CA298EF1F677}" type="datetimeFigureOut">
              <a:rPr kumimoji="1" lang="ja-JP" altLang="en-US" smtClean="0"/>
              <a:pPr/>
              <a:t>2013/12/2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6A1C9D-937A-40B5-A09B-186700302D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0C4FE-E70C-4961-A57A-CA298EF1F677}" type="datetimeFigureOut">
              <a:rPr kumimoji="1" lang="ja-JP" altLang="en-US" smtClean="0"/>
              <a:pPr/>
              <a:t>2013/12/2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6A1C9D-937A-40B5-A09B-186700302D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0C4FE-E70C-4961-A57A-CA298EF1F677}" type="datetimeFigureOut">
              <a:rPr kumimoji="1" lang="ja-JP" altLang="en-US" smtClean="0"/>
              <a:pPr/>
              <a:t>2013/12/2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6A1C9D-937A-40B5-A09B-186700302D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0C4FE-E70C-4961-A57A-CA298EF1F677}" type="datetimeFigureOut">
              <a:rPr kumimoji="1" lang="ja-JP" altLang="en-US" smtClean="0"/>
              <a:pPr/>
              <a:t>2013/12/2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6A1C9D-937A-40B5-A09B-186700302D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AF0C4FE-E70C-4961-A57A-CA298EF1F677}" type="datetimeFigureOut">
              <a:rPr kumimoji="1" lang="ja-JP" altLang="en-US" smtClean="0"/>
              <a:pPr/>
              <a:t>2013/12/2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6A1C9D-937A-40B5-A09B-186700302D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F0C4FE-E70C-4961-A57A-CA298EF1F677}" type="datetimeFigureOut">
              <a:rPr kumimoji="1" lang="ja-JP" altLang="en-US" smtClean="0"/>
              <a:pPr/>
              <a:t>2013/12/2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6A1C9D-937A-40B5-A09B-186700302D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山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山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フリーフォーム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タイトル プレースホルダー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AF0C4FE-E70C-4961-A57A-CA298EF1F677}" type="datetimeFigureOut">
              <a:rPr kumimoji="1" lang="ja-JP" altLang="en-US" smtClean="0"/>
              <a:pPr/>
              <a:t>2013/12/2</a:t>
            </a:fld>
            <a:endParaRPr kumimoji="1" lang="ja-JP" altLang="en-US"/>
          </a:p>
        </p:txBody>
      </p:sp>
      <p:sp>
        <p:nvSpPr>
          <p:cNvPr id="22" name="フッター プレースホルダー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16A1C9D-937A-40B5-A09B-186700302D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1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179512" y="3212976"/>
            <a:ext cx="8496944" cy="2520280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>
                <a:latin typeface="Arial Black" panose="020B0A04020102020204" pitchFamily="34" charset="0"/>
              </a:rPr>
              <a:t>Welcome </a:t>
            </a:r>
            <a:r>
              <a:rPr lang="en-US" altLang="ja-JP" sz="4400" dirty="0" smtClean="0">
                <a:latin typeface="Arial Black" panose="020B0A04020102020204" pitchFamily="34" charset="0"/>
              </a:rPr>
              <a:t>to </a:t>
            </a:r>
            <a:r>
              <a:rPr lang="en-US" altLang="ja-JP" sz="4400" dirty="0" err="1" smtClean="0">
                <a:latin typeface="Arial Black" panose="020B0A04020102020204" pitchFamily="34" charset="0"/>
              </a:rPr>
              <a:t>Shonan</a:t>
            </a:r>
            <a:r>
              <a:rPr lang="en-US" altLang="ja-JP" sz="4400" dirty="0">
                <a:latin typeface="Arial Black" panose="020B0A04020102020204" pitchFamily="34" charset="0"/>
              </a:rPr>
              <a:t> </a:t>
            </a:r>
            <a:r>
              <a:rPr lang="en-US" altLang="ja-JP" sz="4400" dirty="0" smtClean="0">
                <a:latin typeface="Arial Black" panose="020B0A04020102020204" pitchFamily="34" charset="0"/>
              </a:rPr>
              <a:t>(^_^).</a:t>
            </a:r>
          </a:p>
          <a:p>
            <a:r>
              <a:rPr lang="en-US" altLang="ja-JP" sz="4400" dirty="0" smtClean="0">
                <a:latin typeface="Arial Black" panose="020B0A04020102020204" pitchFamily="34" charset="0"/>
              </a:rPr>
              <a:t>Many thanks for coming over long distance.</a:t>
            </a:r>
            <a:r>
              <a:rPr kumimoji="1" lang="en-US" altLang="ja-JP" sz="4400" dirty="0" smtClean="0">
                <a:latin typeface="Arial Black" panose="020B0A04020102020204" pitchFamily="34" charset="0"/>
              </a:rPr>
              <a:t> </a:t>
            </a:r>
            <a:endParaRPr kumimoji="1" lang="ja-JP" altLang="en-US" sz="4400" dirty="0">
              <a:latin typeface="Arial Black" panose="020B0A04020102020204" pitchFamily="34" charset="0"/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87"/>
            <a:ext cx="9144000" cy="174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top-shonanvillag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3900" y="1916832"/>
            <a:ext cx="9177900" cy="91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8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87"/>
            <a:ext cx="9144000" cy="174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66255" y="1988840"/>
            <a:ext cx="8676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ja-JP" sz="2400" dirty="0" smtClean="0">
                <a:latin typeface="Arial Black" pitchFamily="34" charset="0"/>
              </a:rPr>
              <a:t>Special Talk by Prof. </a:t>
            </a:r>
            <a:r>
              <a:rPr kumimoji="1" lang="en-US" altLang="ja-JP" sz="2400" dirty="0" err="1" smtClean="0">
                <a:latin typeface="Arial Black" pitchFamily="34" charset="0"/>
              </a:rPr>
              <a:t>Koshiba</a:t>
            </a:r>
            <a:r>
              <a:rPr kumimoji="1" lang="en-US" altLang="ja-JP" sz="2400" dirty="0" smtClean="0">
                <a:latin typeface="Arial Black" pitchFamily="34" charset="0"/>
              </a:rPr>
              <a:t>: </a:t>
            </a:r>
            <a:r>
              <a:rPr kumimoji="1" lang="en-US" altLang="ja-JP" sz="2400" smtClean="0">
                <a:latin typeface="Arial Black" pitchFamily="34" charset="0"/>
              </a:rPr>
              <a:t>this afternoon.</a:t>
            </a:r>
            <a:endParaRPr kumimoji="1" lang="en-US" altLang="ja-JP" sz="2400" dirty="0" smtClean="0">
              <a:latin typeface="Arial Black" pitchFamily="34" charset="0"/>
            </a:endParaRPr>
          </a:p>
          <a:p>
            <a:endParaRPr kumimoji="1" lang="en-US" altLang="ja-JP" sz="24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FF0000"/>
                </a:solidFill>
                <a:latin typeface="Arial Black" pitchFamily="34" charset="0"/>
              </a:rPr>
              <a:t>Conference photo with Prof. </a:t>
            </a:r>
            <a:r>
              <a:rPr lang="en-US" altLang="ja-JP" sz="2400" dirty="0" err="1" smtClean="0">
                <a:solidFill>
                  <a:srgbClr val="FF0000"/>
                </a:solidFill>
                <a:latin typeface="Arial Black" pitchFamily="34" charset="0"/>
              </a:rPr>
              <a:t>Koshiba</a:t>
            </a:r>
            <a:r>
              <a:rPr lang="en-US" altLang="ja-JP" sz="24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  <a:p>
            <a:r>
              <a:rPr kumimoji="1" lang="en-US" altLang="ja-JP" sz="2400" dirty="0" smtClean="0">
                <a:solidFill>
                  <a:srgbClr val="FF0000"/>
                </a:solidFill>
                <a:latin typeface="Arial Black" pitchFamily="34" charset="0"/>
              </a:rPr>
              <a:t>   Before lunch get together in fron</a:t>
            </a:r>
            <a:r>
              <a:rPr lang="en-US" altLang="ja-JP" sz="2400" dirty="0" smtClean="0">
                <a:solidFill>
                  <a:srgbClr val="FF0000"/>
                </a:solidFill>
                <a:latin typeface="Arial Black" pitchFamily="34" charset="0"/>
              </a:rPr>
              <a:t>t of this building.</a:t>
            </a:r>
            <a:endParaRPr kumimoji="1" lang="en-US" altLang="ja-JP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ja-JP" sz="24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kumimoji="1" lang="en-US" altLang="ja-JP" sz="2400" dirty="0" smtClean="0">
                <a:latin typeface="Arial Black" pitchFamily="34" charset="0"/>
              </a:rPr>
              <a:t>ISAC meeting: Dec-4, after dinner @ Azalea</a:t>
            </a:r>
          </a:p>
          <a:p>
            <a:pPr>
              <a:buFont typeface="Wingdings" pitchFamily="2" charset="2"/>
              <a:buChar char="Ø"/>
            </a:pPr>
            <a:endParaRPr lang="en-US" altLang="ja-JP" sz="24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>
                <a:latin typeface="Arial Black" pitchFamily="34" charset="0"/>
              </a:rPr>
              <a:t> Sorry for vegetarians that the dishes at  </a:t>
            </a:r>
          </a:p>
          <a:p>
            <a:r>
              <a:rPr lang="en-US" altLang="ja-JP" sz="2400" dirty="0" smtClean="0">
                <a:latin typeface="Arial Black" pitchFamily="34" charset="0"/>
              </a:rPr>
              <a:t>   the yesterday’s welcome party were not suitable.</a:t>
            </a:r>
          </a:p>
          <a:p>
            <a:endParaRPr lang="en-US" altLang="ja-JP" sz="24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>
                <a:latin typeface="Arial Black" pitchFamily="34" charset="0"/>
              </a:rPr>
              <a:t> Any inquiries; come to the headquarters.</a:t>
            </a:r>
          </a:p>
          <a:p>
            <a:endParaRPr kumimoji="1" lang="ja-JP" alt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87"/>
            <a:ext cx="9144000" cy="174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Documents and Settings\Administrator\デスクトップ\湘南国際村　研修・会議・学会に湘南国際村センター_files\d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131993"/>
            <a:ext cx="5040560" cy="3931637"/>
          </a:xfrm>
          <a:prstGeom prst="rect">
            <a:avLst/>
          </a:prstGeom>
          <a:noFill/>
        </p:spPr>
      </p:pic>
      <p:cxnSp>
        <p:nvCxnSpPr>
          <p:cNvPr id="8" name="直線矢印コネクタ 7"/>
          <p:cNvCxnSpPr/>
          <p:nvPr/>
        </p:nvCxnSpPr>
        <p:spPr>
          <a:xfrm flipV="1">
            <a:off x="4499992" y="4221088"/>
            <a:ext cx="360040" cy="151216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139952" y="58772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Headquarters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 flipH="1" flipV="1">
            <a:off x="5220072" y="4365104"/>
            <a:ext cx="1071736" cy="143177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084168" y="587727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Company Exhibitions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00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1907704" y="3068960"/>
            <a:ext cx="5400600" cy="3456384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latin typeface="Arial Black" pitchFamily="34" charset="0"/>
              </a:rPr>
              <a:t>History of RICH workshop</a:t>
            </a:r>
          </a:p>
          <a:p>
            <a:pPr lvl="1"/>
            <a:r>
              <a:rPr lang="en-US" altLang="ja-JP" sz="2000" dirty="0" smtClean="0">
                <a:latin typeface="Arial Black" pitchFamily="34" charset="0"/>
              </a:rPr>
              <a:t>1</a:t>
            </a:r>
            <a:r>
              <a:rPr lang="en-US" altLang="ja-JP" sz="2000" baseline="30000" dirty="0" smtClean="0">
                <a:latin typeface="Arial Black" pitchFamily="34" charset="0"/>
              </a:rPr>
              <a:t>st</a:t>
            </a:r>
            <a:r>
              <a:rPr lang="en-US" altLang="ja-JP" sz="2000" dirty="0" smtClean="0">
                <a:latin typeface="Arial Black" pitchFamily="34" charset="0"/>
              </a:rPr>
              <a:t>  RICH1993: Bari</a:t>
            </a:r>
          </a:p>
          <a:p>
            <a:pPr lvl="1"/>
            <a:r>
              <a:rPr lang="en-US" altLang="ja-JP" sz="2000" dirty="0" smtClean="0">
                <a:latin typeface="Arial Black" pitchFamily="34" charset="0"/>
              </a:rPr>
              <a:t>2</a:t>
            </a:r>
            <a:r>
              <a:rPr lang="en-US" altLang="ja-JP" sz="2000" baseline="30000" dirty="0" smtClean="0">
                <a:latin typeface="Arial Black" pitchFamily="34" charset="0"/>
              </a:rPr>
              <a:t>nd</a:t>
            </a:r>
            <a:r>
              <a:rPr lang="en-US" altLang="ja-JP" sz="2000" dirty="0" smtClean="0">
                <a:latin typeface="Arial Black" pitchFamily="34" charset="0"/>
              </a:rPr>
              <a:t> RICH1995: Uppsala</a:t>
            </a:r>
          </a:p>
          <a:p>
            <a:pPr lvl="1"/>
            <a:r>
              <a:rPr lang="en-US" altLang="ja-JP" sz="2000" dirty="0" smtClean="0">
                <a:latin typeface="Arial Black" pitchFamily="34" charset="0"/>
              </a:rPr>
              <a:t>3</a:t>
            </a:r>
            <a:r>
              <a:rPr lang="en-US" altLang="ja-JP" sz="2000" baseline="30000" dirty="0" smtClean="0">
                <a:latin typeface="Arial Black" pitchFamily="34" charset="0"/>
              </a:rPr>
              <a:t>rd  </a:t>
            </a:r>
            <a:r>
              <a:rPr lang="en-US" altLang="ja-JP" sz="2000" dirty="0" smtClean="0">
                <a:latin typeface="Arial Black" pitchFamily="34" charset="0"/>
              </a:rPr>
              <a:t>RICH1998: </a:t>
            </a:r>
            <a:r>
              <a:rPr lang="en-US" altLang="ja-JP" sz="2000" dirty="0" err="1" smtClean="0">
                <a:latin typeface="Arial Black" pitchFamily="34" charset="0"/>
              </a:rPr>
              <a:t>Ein</a:t>
            </a:r>
            <a:r>
              <a:rPr lang="en-US" altLang="ja-JP" sz="2000" dirty="0" smtClean="0">
                <a:latin typeface="Arial Black" pitchFamily="34" charset="0"/>
              </a:rPr>
              <a:t> </a:t>
            </a:r>
            <a:r>
              <a:rPr lang="en-US" altLang="ja-JP" sz="2000" dirty="0" err="1" smtClean="0">
                <a:latin typeface="Arial Black" pitchFamily="34" charset="0"/>
              </a:rPr>
              <a:t>Gedi</a:t>
            </a:r>
            <a:endParaRPr lang="en-US" altLang="ja-JP" sz="2000" dirty="0" smtClean="0">
              <a:latin typeface="Arial Black" pitchFamily="34" charset="0"/>
            </a:endParaRPr>
          </a:p>
          <a:p>
            <a:pPr lvl="1"/>
            <a:r>
              <a:rPr lang="en-US" altLang="ja-JP" sz="2000" dirty="0" smtClean="0">
                <a:latin typeface="Arial Black" pitchFamily="34" charset="0"/>
              </a:rPr>
              <a:t>4</a:t>
            </a:r>
            <a:r>
              <a:rPr lang="en-US" altLang="ja-JP" sz="2000" baseline="30000" dirty="0" smtClean="0">
                <a:latin typeface="Arial Black" pitchFamily="34" charset="0"/>
              </a:rPr>
              <a:t>th</a:t>
            </a:r>
            <a:r>
              <a:rPr lang="en-US" altLang="ja-JP" sz="2000" dirty="0" smtClean="0">
                <a:latin typeface="Arial Black" pitchFamily="34" charset="0"/>
              </a:rPr>
              <a:t> RICH2002: </a:t>
            </a:r>
            <a:r>
              <a:rPr lang="en-US" altLang="ja-JP" sz="2000" dirty="0" err="1" smtClean="0">
                <a:latin typeface="Arial Black" pitchFamily="34" charset="0"/>
              </a:rPr>
              <a:t>Pylos</a:t>
            </a:r>
            <a:endParaRPr lang="en-US" altLang="ja-JP" sz="2000" dirty="0" smtClean="0">
              <a:latin typeface="Arial Black" pitchFamily="34" charset="0"/>
            </a:endParaRPr>
          </a:p>
          <a:p>
            <a:pPr lvl="1"/>
            <a:r>
              <a:rPr lang="en-US" altLang="ja-JP" sz="2000" dirty="0" smtClean="0">
                <a:latin typeface="Arial Black" pitchFamily="34" charset="0"/>
              </a:rPr>
              <a:t>5</a:t>
            </a:r>
            <a:r>
              <a:rPr lang="en-US" altLang="ja-JP" sz="2000" baseline="30000" dirty="0" smtClean="0">
                <a:latin typeface="Arial Black" pitchFamily="34" charset="0"/>
              </a:rPr>
              <a:t>th</a:t>
            </a:r>
            <a:r>
              <a:rPr lang="en-US" altLang="ja-JP" sz="2000" dirty="0" smtClean="0">
                <a:latin typeface="Arial Black" pitchFamily="34" charset="0"/>
              </a:rPr>
              <a:t> RICH2004: Playa del Carmen </a:t>
            </a:r>
          </a:p>
          <a:p>
            <a:pPr lvl="1"/>
            <a:r>
              <a:rPr lang="en-US" altLang="ja-JP" sz="2000" dirty="0" smtClean="0">
                <a:latin typeface="Arial Black" pitchFamily="34" charset="0"/>
              </a:rPr>
              <a:t>6</a:t>
            </a:r>
            <a:r>
              <a:rPr lang="en-US" altLang="ja-JP" sz="2000" baseline="30000" dirty="0" smtClean="0">
                <a:latin typeface="Arial Black" pitchFamily="34" charset="0"/>
              </a:rPr>
              <a:t>th</a:t>
            </a:r>
            <a:r>
              <a:rPr lang="en-US" altLang="ja-JP" sz="2000" dirty="0" smtClean="0">
                <a:latin typeface="Arial Black" pitchFamily="34" charset="0"/>
              </a:rPr>
              <a:t> RICH2007: Trieste</a:t>
            </a:r>
          </a:p>
          <a:p>
            <a:pPr lvl="1"/>
            <a:r>
              <a:rPr lang="en-US" altLang="ja-JP" sz="2000" dirty="0" smtClean="0">
                <a:latin typeface="Arial Black" pitchFamily="34" charset="0"/>
              </a:rPr>
              <a:t>7</a:t>
            </a:r>
            <a:r>
              <a:rPr lang="en-US" altLang="ja-JP" sz="2000" baseline="30000" dirty="0" smtClean="0">
                <a:latin typeface="Arial Black" pitchFamily="34" charset="0"/>
              </a:rPr>
              <a:t>th</a:t>
            </a:r>
            <a:r>
              <a:rPr lang="en-US" altLang="ja-JP" sz="2000" dirty="0" smtClean="0">
                <a:latin typeface="Arial Black" pitchFamily="34" charset="0"/>
              </a:rPr>
              <a:t> RICH2010: Cassis</a:t>
            </a:r>
          </a:p>
          <a:p>
            <a:pPr lvl="1"/>
            <a:r>
              <a:rPr lang="en-US" altLang="ja-JP" sz="2000" dirty="0" smtClean="0">
                <a:latin typeface="Arial Black" pitchFamily="34" charset="0"/>
              </a:rPr>
              <a:t>8</a:t>
            </a:r>
            <a:r>
              <a:rPr lang="en-US" altLang="ja-JP" sz="2000" baseline="30000" dirty="0" smtClean="0">
                <a:latin typeface="Arial Black" pitchFamily="34" charset="0"/>
              </a:rPr>
              <a:t>th</a:t>
            </a:r>
            <a:r>
              <a:rPr lang="en-US" altLang="ja-JP" sz="2000" dirty="0" smtClean="0">
                <a:latin typeface="Arial Black" pitchFamily="34" charset="0"/>
              </a:rPr>
              <a:t> RICH2013: </a:t>
            </a:r>
            <a:r>
              <a:rPr lang="en-US" altLang="ja-JP" sz="2000" dirty="0" err="1" smtClean="0">
                <a:latin typeface="Arial Black" pitchFamily="34" charset="0"/>
              </a:rPr>
              <a:t>Shonan</a:t>
            </a:r>
            <a:r>
              <a:rPr lang="en-US" altLang="ja-JP" sz="2000" dirty="0" smtClean="0">
                <a:latin typeface="Arial Black" pitchFamily="34" charset="0"/>
              </a:rPr>
              <a:t> </a:t>
            </a:r>
          </a:p>
          <a:p>
            <a:endParaRPr lang="en-US" altLang="ja-JP" sz="2400" dirty="0" smtClean="0"/>
          </a:p>
          <a:p>
            <a:endParaRPr lang="en-US" altLang="ja-JP" sz="2400" dirty="0" smtClean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87"/>
            <a:ext cx="9144000" cy="174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top-shonanvillag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3900" y="1916832"/>
            <a:ext cx="9177900" cy="91779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308304" y="4941168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 smtClean="0">
                <a:latin typeface="HG行書体" pitchFamily="65" charset="-128"/>
                <a:ea typeface="HG行書体" pitchFamily="65" charset="-128"/>
              </a:rPr>
              <a:t>八</a:t>
            </a:r>
            <a:endParaRPr kumimoji="1" lang="ja-JP" altLang="en-US" sz="9600" dirty="0">
              <a:latin typeface="HG行書体" pitchFamily="65" charset="-128"/>
              <a:ea typeface="HG行書体" pitchFamily="65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8676456" y="4941168"/>
            <a:ext cx="0" cy="1296144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8171384" y="4437112"/>
            <a:ext cx="97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 Black" pitchFamily="34" charset="0"/>
              </a:rPr>
              <a:t>time</a:t>
            </a:r>
            <a:endParaRPr kumimoji="1" lang="ja-JP" alt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251520" y="2204864"/>
            <a:ext cx="8892480" cy="324036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>
                <a:latin typeface="Arial Black" panose="020B0A04020102020204" pitchFamily="34" charset="0"/>
              </a:rPr>
              <a:t># of participants: 118+16 </a:t>
            </a:r>
            <a:r>
              <a:rPr kumimoji="1" lang="en-US" altLang="ja-JP" sz="2200" dirty="0" smtClean="0">
                <a:latin typeface="Arial Black" panose="020B0A04020102020204" pitchFamily="34" charset="0"/>
              </a:rPr>
              <a:t>accompanied</a:t>
            </a:r>
          </a:p>
          <a:p>
            <a:r>
              <a:rPr lang="en-US" altLang="ja-JP" sz="3200" dirty="0" smtClean="0">
                <a:latin typeface="Arial Black" panose="020B0A04020102020204" pitchFamily="34" charset="0"/>
              </a:rPr>
              <a:t># of talks (incl. review): 56</a:t>
            </a:r>
          </a:p>
          <a:p>
            <a:pPr>
              <a:buNone/>
            </a:pPr>
            <a:r>
              <a:rPr lang="en-US" altLang="ja-JP" sz="3200" dirty="0" smtClean="0">
                <a:latin typeface="Arial Black" panose="020B0A04020102020204" pitchFamily="34" charset="0"/>
              </a:rPr>
              <a:t>  </a:t>
            </a:r>
            <a:r>
              <a:rPr lang="en-US" altLang="ja-JP" sz="2400" dirty="0" smtClean="0">
                <a:latin typeface="Arial Black" panose="020B0A04020102020204" pitchFamily="34" charset="0"/>
              </a:rPr>
              <a:t>One invited talk was cancelled due to his illness.</a:t>
            </a:r>
          </a:p>
          <a:p>
            <a:r>
              <a:rPr kumimoji="1" lang="en-US" altLang="ja-JP" sz="3200" dirty="0" smtClean="0">
                <a:latin typeface="Arial Black" panose="020B0A04020102020204" pitchFamily="34" charset="0"/>
              </a:rPr>
              <a:t># of posters: 28</a:t>
            </a:r>
          </a:p>
          <a:p>
            <a:r>
              <a:rPr lang="en-US" altLang="ja-JP" sz="3200" dirty="0" smtClean="0">
                <a:latin typeface="Arial Black" panose="020B0A04020102020204" pitchFamily="34" charset="0"/>
              </a:rPr>
              <a:t># of exhibitions: 7 companies</a:t>
            </a:r>
            <a:endParaRPr kumimoji="1" lang="en-US" altLang="ja-JP" sz="3200" dirty="0" smtClean="0">
              <a:latin typeface="Arial Black" panose="020B0A04020102020204" pitchFamily="34" charset="0"/>
            </a:endParaRPr>
          </a:p>
          <a:p>
            <a:endParaRPr lang="en-US" altLang="ja-JP" sz="2800" dirty="0">
              <a:latin typeface="+mj-lt"/>
            </a:endParaRPr>
          </a:p>
          <a:p>
            <a:endParaRPr kumimoji="1" lang="en-US" altLang="ja-JP" sz="2800" dirty="0" smtClean="0">
              <a:latin typeface="+mj-lt"/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87"/>
            <a:ext cx="9144000" cy="174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15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70992" y="1988840"/>
            <a:ext cx="9325544" cy="4464496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sz="4400" dirty="0" smtClean="0">
                <a:latin typeface="Arial Black" panose="020B0A04020102020204" pitchFamily="34" charset="0"/>
              </a:rPr>
              <a:t>Excursion: on Dec-3.</a:t>
            </a:r>
          </a:p>
          <a:p>
            <a:pPr marL="109728" indent="0">
              <a:buNone/>
            </a:pPr>
            <a:r>
              <a:rPr lang="en-US" altLang="ja-JP" sz="4400" dirty="0" smtClean="0">
                <a:latin typeface="Arial Black" panose="020B0A04020102020204" pitchFamily="34" charset="0"/>
              </a:rPr>
              <a:t>  Kamakura city</a:t>
            </a:r>
          </a:p>
          <a:p>
            <a:pPr marL="109728" indent="0">
              <a:buNone/>
            </a:pPr>
            <a:r>
              <a:rPr lang="en-US" altLang="ja-JP" sz="4400" dirty="0">
                <a:latin typeface="Arial Black" panose="020B0A04020102020204" pitchFamily="34" charset="0"/>
              </a:rPr>
              <a:t> </a:t>
            </a:r>
            <a:r>
              <a:rPr lang="en-US" altLang="ja-JP" sz="4400" dirty="0" smtClean="0">
                <a:latin typeface="Arial Black" panose="020B0A04020102020204" pitchFamily="34" charset="0"/>
              </a:rPr>
              <a:t> Weather: will be fine.</a:t>
            </a:r>
          </a:p>
          <a:p>
            <a:pPr marL="109728" indent="0"/>
            <a:endParaRPr lang="en-US" altLang="ja-JP" sz="4400" dirty="0" smtClean="0">
              <a:latin typeface="Arial Black" panose="020B0A04020102020204" pitchFamily="34" charset="0"/>
            </a:endParaRPr>
          </a:p>
          <a:p>
            <a:pPr marL="109728" indent="0"/>
            <a:r>
              <a:rPr lang="en-US" altLang="ja-JP" sz="4400" dirty="0" smtClean="0">
                <a:latin typeface="Arial Black" panose="020B0A04020102020204" pitchFamily="34" charset="0"/>
              </a:rPr>
              <a:t>Arrange three groups : A, B,C</a:t>
            </a:r>
          </a:p>
          <a:p>
            <a:pPr marL="109728" indent="0">
              <a:buNone/>
            </a:pPr>
            <a:r>
              <a:rPr lang="en-US" altLang="ja-JP" sz="4400" dirty="0" smtClean="0">
                <a:latin typeface="Arial Black" panose="020B0A04020102020204" pitchFamily="34" charset="0"/>
              </a:rPr>
              <a:t> Group which you assigned is</a:t>
            </a:r>
          </a:p>
          <a:p>
            <a:pPr marL="109728" indent="0">
              <a:buNone/>
            </a:pPr>
            <a:r>
              <a:rPr lang="en-US" altLang="ja-JP" sz="4400" dirty="0" smtClean="0">
                <a:latin typeface="Arial Black" panose="020B0A04020102020204" pitchFamily="34" charset="0"/>
              </a:rPr>
              <a:t>indicated in your name cards.</a:t>
            </a:r>
          </a:p>
          <a:p>
            <a:pPr marL="109728" indent="0"/>
            <a:endParaRPr lang="en-US" altLang="ja-JP" sz="4400" dirty="0" smtClean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en-US" altLang="ja-JP" sz="3200" dirty="0" smtClean="0">
                <a:latin typeface="Arial Black" panose="020B0A04020102020204" pitchFamily="34" charset="0"/>
              </a:rPr>
              <a:t> </a:t>
            </a:r>
            <a:endParaRPr kumimoji="1" lang="ja-JP" altLang="en-US" sz="3200" dirty="0">
              <a:latin typeface="Arial Black" panose="020B0A04020102020204" pitchFamily="34" charset="0"/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87"/>
            <a:ext cx="9144000" cy="174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54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395536" y="1988840"/>
            <a:ext cx="7620000" cy="4373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3200" dirty="0" smtClean="0">
                <a:latin typeface="Arial Black" panose="020B0A04020102020204" pitchFamily="34" charset="0"/>
              </a:rPr>
              <a:t> </a:t>
            </a:r>
            <a:endParaRPr kumimoji="1" lang="ja-JP" altLang="en-US" sz="3200" dirty="0">
              <a:latin typeface="Arial Black" panose="020B0A04020102020204" pitchFamily="34" charset="0"/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87"/>
            <a:ext cx="9144000" cy="174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2507286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16832"/>
            <a:ext cx="7020272" cy="4677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354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4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240px-Minamoto_no_Yorito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733800"/>
            <a:ext cx="2039938" cy="2590800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8600" y="6324600"/>
            <a:ext cx="272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1st Shogun: Yoritomo Minamoto</a:t>
            </a:r>
            <a:endParaRPr lang="en-US" altLang="ja-JP"/>
          </a:p>
        </p:txBody>
      </p:sp>
      <p:pic>
        <p:nvPicPr>
          <p:cNvPr id="10" name="Picture 6" descr="2007120210475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200400"/>
            <a:ext cx="2235200" cy="3352800"/>
          </a:xfrm>
          <a:prstGeom prst="rect">
            <a:avLst/>
          </a:prstGeom>
          <a:noFill/>
        </p:spPr>
      </p:pic>
      <p:pic>
        <p:nvPicPr>
          <p:cNvPr id="11" name="Picture 11" descr="000009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352800"/>
            <a:ext cx="2640013" cy="1979613"/>
          </a:xfrm>
          <a:prstGeom prst="rect">
            <a:avLst/>
          </a:prstGeom>
          <a:noFill/>
        </p:spPr>
      </p:pic>
      <p:pic>
        <p:nvPicPr>
          <p:cNvPr id="12" name="Picture 8" descr="kann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971800"/>
            <a:ext cx="1430338" cy="2116138"/>
          </a:xfrm>
          <a:prstGeom prst="rect">
            <a:avLst/>
          </a:prstGeom>
          <a:noFill/>
        </p:spPr>
      </p:pic>
      <p:pic>
        <p:nvPicPr>
          <p:cNvPr id="13" name="Picture 12" descr="25974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4876800"/>
            <a:ext cx="2743200" cy="1828800"/>
          </a:xfrm>
          <a:prstGeom prst="rect">
            <a:avLst/>
          </a:prstGeom>
          <a:noFill/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1700808"/>
            <a:ext cx="8001000" cy="480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1" lang="en-US" altLang="ja-JP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</a:rPr>
              <a:t>Old capital in Japan (1192~1330)</a:t>
            </a:r>
            <a:endParaRPr kumimoji="1" lang="en-US" altLang="ja-JP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1" lang="en-US" altLang="ja-JP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1st Shogun’s government established here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1" lang="en-US" altLang="ja-JP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More than 65 Buddhist temples and 15 Shinto shrines in a delightful town</a:t>
            </a:r>
            <a:endParaRPr kumimoji="1" lang="en-US" altLang="ja-JP" sz="2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395536" y="1988840"/>
            <a:ext cx="8568952" cy="4373563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Arial Black" panose="020B0A04020102020204" pitchFamily="34" charset="0"/>
              </a:rPr>
              <a:t>Excursion: on </a:t>
            </a:r>
            <a:r>
              <a:rPr lang="en-US" altLang="ja-JP" sz="3200" dirty="0" smtClean="0">
                <a:latin typeface="Arial Black" panose="020B0A04020102020204" pitchFamily="34" charset="0"/>
              </a:rPr>
              <a:t>Dec-5.</a:t>
            </a:r>
            <a:endParaRPr lang="en-US" altLang="ja-JP" sz="3200" dirty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en-US" altLang="ja-JP" sz="3200" dirty="0">
                <a:latin typeface="Arial Black" panose="020B0A04020102020204" pitchFamily="34" charset="0"/>
              </a:rPr>
              <a:t>  </a:t>
            </a:r>
            <a:r>
              <a:rPr lang="en-US" altLang="ja-JP" sz="3200" dirty="0" smtClean="0">
                <a:latin typeface="Arial Black" panose="020B0A04020102020204" pitchFamily="34" charset="0"/>
              </a:rPr>
              <a:t>Hakone: A part of National park</a:t>
            </a:r>
          </a:p>
          <a:p>
            <a:pPr marL="109728" indent="0">
              <a:buNone/>
            </a:pPr>
            <a:r>
              <a:rPr lang="en-US" altLang="ja-JP" sz="3200" dirty="0">
                <a:latin typeface="Arial Black" panose="020B0A04020102020204" pitchFamily="34" charset="0"/>
              </a:rPr>
              <a:t> </a:t>
            </a:r>
            <a:r>
              <a:rPr lang="en-US" altLang="ja-JP" sz="3200" dirty="0" smtClean="0">
                <a:latin typeface="Arial Black" panose="020B0A04020102020204" pitchFamily="34" charset="0"/>
              </a:rPr>
              <a:t>                near Mt. Fuji</a:t>
            </a:r>
            <a:endParaRPr lang="en-US" altLang="ja-JP" sz="3200" dirty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en-US" altLang="ja-JP" sz="3200" dirty="0">
                <a:latin typeface="Arial Black" panose="020B0A04020102020204" pitchFamily="34" charset="0"/>
              </a:rPr>
              <a:t>  Weather: will be </a:t>
            </a:r>
            <a:r>
              <a:rPr lang="en-US" altLang="ja-JP" sz="3200" dirty="0" smtClean="0">
                <a:latin typeface="Arial Black" panose="020B0A04020102020204" pitchFamily="34" charset="0"/>
              </a:rPr>
              <a:t>fine</a:t>
            </a:r>
            <a:endParaRPr lang="en-US" altLang="ja-JP" sz="3200" dirty="0" smtClean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endParaRPr lang="en-US" altLang="ja-JP" sz="3200" dirty="0" smtClean="0">
              <a:latin typeface="Arial Black" panose="020B0A04020102020204" pitchFamily="34" charset="0"/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87"/>
            <a:ext cx="9144000" cy="174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0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87"/>
            <a:ext cx="9144000" cy="174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msp.c.yimg.jp/yjimage?q=T92k4JcXyLGX0agcx1kYzksXKgQCBm4zS4NqlRxbB1m3zZuyVDGAT5Exj5tIobmkWIC5A9vK58mfmRP_MKRIggI7_CDecg4_L2YHr1O1QamtmZSFdCKz0YuMOTjC28lSTSc-&amp;sig=12tb5u8hi&amp;x=170&amp;y=1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3109502" cy="2103488"/>
          </a:xfrm>
          <a:prstGeom prst="rect">
            <a:avLst/>
          </a:prstGeom>
          <a:noFill/>
        </p:spPr>
      </p:pic>
      <p:pic>
        <p:nvPicPr>
          <p:cNvPr id="1028" name="Picture 4" descr="http://msp.c.yimg.jp/yjimage?q=mFezZQ0XyLELBa5JmlmcjUa2EXeRjAyN2_7bh4t_URyFDz._4XUkTjnpEdWl76EDSfDzcUVgmQGAgMnMmrLKgcBQbhvt76iOIv4SXvMFnbRBVdOxyCp.r50K6c7_.ZVr&amp;sig=12r18emm8&amp;x=170&amp;y=1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420888"/>
            <a:ext cx="2880320" cy="2151770"/>
          </a:xfrm>
          <a:prstGeom prst="rect">
            <a:avLst/>
          </a:prstGeom>
          <a:noFill/>
        </p:spPr>
      </p:pic>
      <p:pic>
        <p:nvPicPr>
          <p:cNvPr id="1030" name="Picture 6" descr="http://msp.c.yimg.jp/yjimage?q=CgTe7bEXyLG4ab0bq1qDGkw5EHjWkWDF25cZUKI9H_l449JTcq1g_bK3KkCysclfQyk4F7OkYgTr84uYovAZoS2RQ09fA4da.ScnPhXLnKz4gPX9CsclUQBqFDdlHmmDXL0-&amp;sig=12t3qopjj&amp;x=170&amp;y=1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420888"/>
            <a:ext cx="2872302" cy="2145780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1475656" y="191683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Arial Black" pitchFamily="34" charset="0"/>
              </a:rPr>
              <a:t>Collection of Hakone’s photo. </a:t>
            </a:r>
            <a:endParaRPr kumimoji="1" lang="ja-JP" alt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32" name="Picture 8" descr="箱根関所 : TACデジタル写真館－ゆめ半島ち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653136"/>
            <a:ext cx="3024336" cy="1992506"/>
          </a:xfrm>
          <a:prstGeom prst="rect">
            <a:avLst/>
          </a:prstGeom>
          <a:noFill/>
        </p:spPr>
      </p:pic>
      <p:pic>
        <p:nvPicPr>
          <p:cNvPr id="1034" name="Picture 10" descr="http://msp.c.yimg.jp/yjimage?q=hg0DvLoXyLExqGHjWLvglAHzYrlZZlyHe_yfhzjarSptnb_pY1Gzvo47Yw6jczbKhR4zathI1CFl1u7DlgUNcpe13DARwJoJ7zcP5pSnwK8p.4n.ac.o5Uk16GL2PszfhWg-&amp;sig=12ticov52&amp;x=170&amp;y=1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5" y="4714276"/>
            <a:ext cx="2952329" cy="1927699"/>
          </a:xfrm>
          <a:prstGeom prst="rect">
            <a:avLst/>
          </a:prstGeom>
          <a:noFill/>
        </p:spPr>
      </p:pic>
      <p:pic>
        <p:nvPicPr>
          <p:cNvPr id="1036" name="Picture 12" descr="http://msp.c.yimg.jp/yjimage?q=MM6SlYkXyLFN8wyjJ4taGqhynByL7hilSV21R9UGcFH9GO6uI7_LExdgOIdZrnWg8F0lG.N.D8uVZSRPmUvvKeQq7cQ022gT4wxaHBRkyNCgTRz7zCgDGE2TMYlo8Mja&amp;sig=12rrqdter&amp;x=170&amp;y=1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575" y="-479425"/>
            <a:ext cx="1619250" cy="1000125"/>
          </a:xfrm>
          <a:prstGeom prst="rect">
            <a:avLst/>
          </a:prstGeom>
          <a:noFill/>
        </p:spPr>
      </p:pic>
      <p:pic>
        <p:nvPicPr>
          <p:cNvPr id="1038" name="Picture 14" descr="http://msp.c.yimg.jp/yjimage?q=MM6SlYkXyLFN8wyjJ4taGqhynByL7hilSV21R9UGcFH9GO6uI7_LExdgOIdZrnWg8F0lG.N.D8uVZSRPmUvvKeQq7cQ022gT4wxaHBRkyNCgTRz7zCgDGE2TMYlo8Mja&amp;sig=12rrqdter&amp;x=170&amp;y=1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2322" y="4797152"/>
            <a:ext cx="2901678" cy="1792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0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87"/>
            <a:ext cx="9144000" cy="174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66254" y="1988840"/>
            <a:ext cx="923028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ja-JP" sz="2800" dirty="0" smtClean="0">
                <a:latin typeface="Arial Black" pitchFamily="34" charset="0"/>
              </a:rPr>
              <a:t>Morning session will start from 8:30.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800" dirty="0" smtClean="0">
                <a:latin typeface="Arial Black" pitchFamily="34" charset="0"/>
              </a:rPr>
              <a:t>Breakfast is available from 7:00.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800" dirty="0" smtClean="0">
                <a:latin typeface="Arial Black" pitchFamily="34" charset="0"/>
              </a:rPr>
              <a:t>For those who are not staying at SVC;</a:t>
            </a:r>
          </a:p>
          <a:p>
            <a:r>
              <a:rPr lang="en-US" altLang="ja-JP" sz="2800" dirty="0" smtClean="0">
                <a:latin typeface="Arial Black" pitchFamily="34" charset="0"/>
              </a:rPr>
              <a:t>   If you want to eat lunch together, you can  </a:t>
            </a:r>
          </a:p>
          <a:p>
            <a:r>
              <a:rPr lang="en-US" altLang="ja-JP" sz="2800" dirty="0" smtClean="0">
                <a:latin typeface="Arial Black" pitchFamily="34" charset="0"/>
              </a:rPr>
              <a:t>   ask  at the JTB desk.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800" dirty="0" smtClean="0">
                <a:latin typeface="Arial Black" pitchFamily="34" charset="0"/>
              </a:rPr>
              <a:t>JTB desk is opened during the whole </a:t>
            </a:r>
          </a:p>
          <a:p>
            <a:r>
              <a:rPr lang="en-US" altLang="ja-JP" sz="2800" dirty="0" smtClean="0">
                <a:latin typeface="Arial Black" pitchFamily="34" charset="0"/>
              </a:rPr>
              <a:t>  workshop;</a:t>
            </a:r>
          </a:p>
          <a:p>
            <a:r>
              <a:rPr lang="en-US" altLang="ja-JP" sz="2800" dirty="0" smtClean="0">
                <a:latin typeface="Arial Black" pitchFamily="34" charset="0"/>
              </a:rPr>
              <a:t>   You can consult with them about any </a:t>
            </a:r>
          </a:p>
          <a:p>
            <a:r>
              <a:rPr lang="en-US" altLang="ja-JP" sz="2800" dirty="0" smtClean="0">
                <a:latin typeface="Arial Black" pitchFamily="34" charset="0"/>
              </a:rPr>
              <a:t>   travels in Japan.</a:t>
            </a:r>
            <a:endParaRPr lang="en-US" altLang="ja-JP" sz="2400" dirty="0" smtClean="0">
              <a:latin typeface="Arial Black" pitchFamily="34" charset="0"/>
            </a:endParaRPr>
          </a:p>
          <a:p>
            <a:endParaRPr kumimoji="1" lang="ja-JP" alt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ビジネス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ビジネ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465</TotalTime>
  <Words>317</Words>
  <Application>Microsoft Office PowerPoint</Application>
  <PresentationFormat>画面に合わせる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ビジネス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e</vt:lpstr>
      <vt:lpstr>e</vt:lpstr>
      <vt:lpstr>e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Sumiyoshi</dc:creator>
  <cp:lastModifiedBy>住吉孝行</cp:lastModifiedBy>
  <cp:revision>12</cp:revision>
  <dcterms:created xsi:type="dcterms:W3CDTF">2013-11-30T23:32:58Z</dcterms:created>
  <dcterms:modified xsi:type="dcterms:W3CDTF">2013-12-01T23:06:34Z</dcterms:modified>
</cp:coreProperties>
</file>