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60" r:id="rId3"/>
    <p:sldId id="261" r:id="rId4"/>
    <p:sldId id="262" r:id="rId5"/>
    <p:sldId id="263" r:id="rId6"/>
    <p:sldId id="265" r:id="rId7"/>
    <p:sldId id="264" r:id="rId8"/>
    <p:sldId id="258" r:id="rId9"/>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2320" y="-16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7F21B8F-F5BC-874F-A6E7-FC219E0F0228}" type="datetimeFigureOut">
              <a:rPr kumimoji="1" lang="ja-JP" altLang="en-US" smtClean="0"/>
              <a:t>16/10/26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1CB68C5-8DAA-0D45-84F8-C70A757CF315}" type="slidenum">
              <a:rPr kumimoji="1" lang="ja-JP" altLang="en-US" smtClean="0"/>
              <a:t>‹#›</a:t>
            </a:fld>
            <a:endParaRPr kumimoji="1" lang="ja-JP" altLang="en-US"/>
          </a:p>
        </p:txBody>
      </p:sp>
    </p:spTree>
    <p:extLst>
      <p:ext uri="{BB962C8B-B14F-4D97-AF65-F5344CB8AC3E}">
        <p14:creationId xmlns:p14="http://schemas.microsoft.com/office/powerpoint/2010/main" val="1961232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7F21B8F-F5BC-874F-A6E7-FC219E0F0228}" type="datetimeFigureOut">
              <a:rPr kumimoji="1" lang="ja-JP" altLang="en-US" smtClean="0"/>
              <a:t>16/10/26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1CB68C5-8DAA-0D45-84F8-C70A757CF315}" type="slidenum">
              <a:rPr kumimoji="1" lang="ja-JP" altLang="en-US" smtClean="0"/>
              <a:t>‹#›</a:t>
            </a:fld>
            <a:endParaRPr kumimoji="1" lang="ja-JP" altLang="en-US"/>
          </a:p>
        </p:txBody>
      </p:sp>
    </p:spTree>
    <p:extLst>
      <p:ext uri="{BB962C8B-B14F-4D97-AF65-F5344CB8AC3E}">
        <p14:creationId xmlns:p14="http://schemas.microsoft.com/office/powerpoint/2010/main" val="30215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7F21B8F-F5BC-874F-A6E7-FC219E0F0228}" type="datetimeFigureOut">
              <a:rPr kumimoji="1" lang="ja-JP" altLang="en-US" smtClean="0"/>
              <a:t>16/10/26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1CB68C5-8DAA-0D45-84F8-C70A757CF315}" type="slidenum">
              <a:rPr kumimoji="1" lang="ja-JP" altLang="en-US" smtClean="0"/>
              <a:t>‹#›</a:t>
            </a:fld>
            <a:endParaRPr kumimoji="1" lang="ja-JP" altLang="en-US"/>
          </a:p>
        </p:txBody>
      </p:sp>
    </p:spTree>
    <p:extLst>
      <p:ext uri="{BB962C8B-B14F-4D97-AF65-F5344CB8AC3E}">
        <p14:creationId xmlns:p14="http://schemas.microsoft.com/office/powerpoint/2010/main" val="3890236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7F21B8F-F5BC-874F-A6E7-FC219E0F0228}" type="datetimeFigureOut">
              <a:rPr kumimoji="1" lang="ja-JP" altLang="en-US" smtClean="0"/>
              <a:t>16/10/26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1CB68C5-8DAA-0D45-84F8-C70A757CF315}" type="slidenum">
              <a:rPr kumimoji="1" lang="ja-JP" altLang="en-US" smtClean="0"/>
              <a:t>‹#›</a:t>
            </a:fld>
            <a:endParaRPr kumimoji="1" lang="ja-JP" altLang="en-US"/>
          </a:p>
        </p:txBody>
      </p:sp>
    </p:spTree>
    <p:extLst>
      <p:ext uri="{BB962C8B-B14F-4D97-AF65-F5344CB8AC3E}">
        <p14:creationId xmlns:p14="http://schemas.microsoft.com/office/powerpoint/2010/main" val="1752178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7F21B8F-F5BC-874F-A6E7-FC219E0F0228}" type="datetimeFigureOut">
              <a:rPr kumimoji="1" lang="ja-JP" altLang="en-US" smtClean="0"/>
              <a:t>16/10/26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1CB68C5-8DAA-0D45-84F8-C70A757CF315}" type="slidenum">
              <a:rPr kumimoji="1" lang="ja-JP" altLang="en-US" smtClean="0"/>
              <a:t>‹#›</a:t>
            </a:fld>
            <a:endParaRPr kumimoji="1" lang="ja-JP" altLang="en-US"/>
          </a:p>
        </p:txBody>
      </p:sp>
    </p:spTree>
    <p:extLst>
      <p:ext uri="{BB962C8B-B14F-4D97-AF65-F5344CB8AC3E}">
        <p14:creationId xmlns:p14="http://schemas.microsoft.com/office/powerpoint/2010/main" val="3691353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7F21B8F-F5BC-874F-A6E7-FC219E0F0228}" type="datetimeFigureOut">
              <a:rPr kumimoji="1" lang="ja-JP" altLang="en-US" smtClean="0"/>
              <a:t>16/10/26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1CB68C5-8DAA-0D45-84F8-C70A757CF315}" type="slidenum">
              <a:rPr kumimoji="1" lang="ja-JP" altLang="en-US" smtClean="0"/>
              <a:t>‹#›</a:t>
            </a:fld>
            <a:endParaRPr kumimoji="1" lang="ja-JP" altLang="en-US"/>
          </a:p>
        </p:txBody>
      </p:sp>
    </p:spTree>
    <p:extLst>
      <p:ext uri="{BB962C8B-B14F-4D97-AF65-F5344CB8AC3E}">
        <p14:creationId xmlns:p14="http://schemas.microsoft.com/office/powerpoint/2010/main" val="1921614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7F21B8F-F5BC-874F-A6E7-FC219E0F0228}" type="datetimeFigureOut">
              <a:rPr kumimoji="1" lang="ja-JP" altLang="en-US" smtClean="0"/>
              <a:t>16/10/26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1CB68C5-8DAA-0D45-84F8-C70A757CF315}" type="slidenum">
              <a:rPr kumimoji="1" lang="ja-JP" altLang="en-US" smtClean="0"/>
              <a:t>‹#›</a:t>
            </a:fld>
            <a:endParaRPr kumimoji="1" lang="ja-JP" altLang="en-US"/>
          </a:p>
        </p:txBody>
      </p:sp>
    </p:spTree>
    <p:extLst>
      <p:ext uri="{BB962C8B-B14F-4D97-AF65-F5344CB8AC3E}">
        <p14:creationId xmlns:p14="http://schemas.microsoft.com/office/powerpoint/2010/main" val="372884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7F21B8F-F5BC-874F-A6E7-FC219E0F0228}" type="datetimeFigureOut">
              <a:rPr kumimoji="1" lang="ja-JP" altLang="en-US" smtClean="0"/>
              <a:t>16/10/26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1CB68C5-8DAA-0D45-84F8-C70A757CF315}" type="slidenum">
              <a:rPr kumimoji="1" lang="ja-JP" altLang="en-US" smtClean="0"/>
              <a:t>‹#›</a:t>
            </a:fld>
            <a:endParaRPr kumimoji="1" lang="ja-JP" altLang="en-US"/>
          </a:p>
        </p:txBody>
      </p:sp>
    </p:spTree>
    <p:extLst>
      <p:ext uri="{BB962C8B-B14F-4D97-AF65-F5344CB8AC3E}">
        <p14:creationId xmlns:p14="http://schemas.microsoft.com/office/powerpoint/2010/main" val="3574885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7F21B8F-F5BC-874F-A6E7-FC219E0F0228}" type="datetimeFigureOut">
              <a:rPr kumimoji="1" lang="ja-JP" altLang="en-US" smtClean="0"/>
              <a:t>16/10/26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1CB68C5-8DAA-0D45-84F8-C70A757CF315}" type="slidenum">
              <a:rPr kumimoji="1" lang="ja-JP" altLang="en-US" smtClean="0"/>
              <a:t>‹#›</a:t>
            </a:fld>
            <a:endParaRPr kumimoji="1" lang="ja-JP" altLang="en-US"/>
          </a:p>
        </p:txBody>
      </p:sp>
    </p:spTree>
    <p:extLst>
      <p:ext uri="{BB962C8B-B14F-4D97-AF65-F5344CB8AC3E}">
        <p14:creationId xmlns:p14="http://schemas.microsoft.com/office/powerpoint/2010/main" val="191996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7F21B8F-F5BC-874F-A6E7-FC219E0F0228}" type="datetimeFigureOut">
              <a:rPr kumimoji="1" lang="ja-JP" altLang="en-US" smtClean="0"/>
              <a:t>16/10/26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1CB68C5-8DAA-0D45-84F8-C70A757CF315}" type="slidenum">
              <a:rPr kumimoji="1" lang="ja-JP" altLang="en-US" smtClean="0"/>
              <a:t>‹#›</a:t>
            </a:fld>
            <a:endParaRPr kumimoji="1" lang="ja-JP" altLang="en-US"/>
          </a:p>
        </p:txBody>
      </p:sp>
    </p:spTree>
    <p:extLst>
      <p:ext uri="{BB962C8B-B14F-4D97-AF65-F5344CB8AC3E}">
        <p14:creationId xmlns:p14="http://schemas.microsoft.com/office/powerpoint/2010/main" val="2980165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7F21B8F-F5BC-874F-A6E7-FC219E0F0228}" type="datetimeFigureOut">
              <a:rPr kumimoji="1" lang="ja-JP" altLang="en-US" smtClean="0"/>
              <a:t>16/10/26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1CB68C5-8DAA-0D45-84F8-C70A757CF315}" type="slidenum">
              <a:rPr kumimoji="1" lang="ja-JP" altLang="en-US" smtClean="0"/>
              <a:t>‹#›</a:t>
            </a:fld>
            <a:endParaRPr kumimoji="1" lang="ja-JP" altLang="en-US"/>
          </a:p>
        </p:txBody>
      </p:sp>
    </p:spTree>
    <p:extLst>
      <p:ext uri="{BB962C8B-B14F-4D97-AF65-F5344CB8AC3E}">
        <p14:creationId xmlns:p14="http://schemas.microsoft.com/office/powerpoint/2010/main" val="28628868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21B8F-F5BC-874F-A6E7-FC219E0F0228}" type="datetimeFigureOut">
              <a:rPr kumimoji="1" lang="ja-JP" altLang="en-US" smtClean="0"/>
              <a:t>16/10/26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CB68C5-8DAA-0D45-84F8-C70A757CF315}" type="slidenum">
              <a:rPr kumimoji="1" lang="ja-JP" altLang="en-US" smtClean="0"/>
              <a:t>‹#›</a:t>
            </a:fld>
            <a:endParaRPr kumimoji="1" lang="ja-JP" altLang="en-US"/>
          </a:p>
        </p:txBody>
      </p:sp>
    </p:spTree>
    <p:extLst>
      <p:ext uri="{BB962C8B-B14F-4D97-AF65-F5344CB8AC3E}">
        <p14:creationId xmlns:p14="http://schemas.microsoft.com/office/powerpoint/2010/main" val="270975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技術ロードマップ基礎資料</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sz="2800" dirty="0" smtClean="0"/>
              <a:t>将来の大強度フロンティア実験の推進に必要となる最先端の技術開発を進める。これにより、より高いエネルギー領域の物理世界を切り拓く。</a:t>
            </a:r>
            <a:endParaRPr lang="en-US" altLang="ja-JP" sz="2800" dirty="0" smtClean="0"/>
          </a:p>
          <a:p>
            <a:pPr marL="342900" lvl="1" indent="-342900">
              <a:buFont typeface="Arial"/>
              <a:buChar char="•"/>
            </a:pPr>
            <a:endParaRPr lang="en-US" altLang="ja-JP" dirty="0" smtClean="0"/>
          </a:p>
          <a:p>
            <a:pPr marL="342900" lvl="1" indent="-342900">
              <a:buFont typeface="Arial"/>
              <a:buChar char="•"/>
            </a:pPr>
            <a:r>
              <a:rPr lang="ja-JP" altLang="en-US" dirty="0" smtClean="0">
                <a:solidFill>
                  <a:srgbClr val="0000FF"/>
                </a:solidFill>
              </a:rPr>
              <a:t>目標</a:t>
            </a:r>
            <a:r>
              <a:rPr lang="ja-JP" altLang="en-US" dirty="0">
                <a:solidFill>
                  <a:srgbClr val="0000FF"/>
                </a:solidFill>
              </a:rPr>
              <a:t>１</a:t>
            </a:r>
            <a:r>
              <a:rPr lang="ja-JP" altLang="ja-JP" dirty="0" smtClean="0"/>
              <a:t>:</a:t>
            </a:r>
            <a:r>
              <a:rPr lang="ja-JP" altLang="en-US" dirty="0" smtClean="0"/>
              <a:t> 領域終了後の</a:t>
            </a:r>
            <a:r>
              <a:rPr lang="ja-JP" altLang="en-US" dirty="0"/>
              <a:t>各実験の最終目標（</a:t>
            </a:r>
            <a:r>
              <a:rPr lang="en-US" altLang="ja-JP" dirty="0" smtClean="0"/>
              <a:t>Belle II @ 50ab</a:t>
            </a:r>
            <a:r>
              <a:rPr lang="en-US" altLang="ja-JP" baseline="30000" dirty="0" smtClean="0"/>
              <a:t>-1</a:t>
            </a:r>
            <a:r>
              <a:rPr lang="en-US" altLang="ja-JP" dirty="0" smtClean="0"/>
              <a:t>, KOTO @ O(100) </a:t>
            </a:r>
            <a:r>
              <a:rPr lang="ja-JP" altLang="en-US" dirty="0" smtClean="0"/>
              <a:t>事象</a:t>
            </a:r>
            <a:r>
              <a:rPr lang="en-US" altLang="ja-JP" dirty="0" smtClean="0"/>
              <a:t>, g-2 @ 0.1ppm</a:t>
            </a:r>
            <a:r>
              <a:rPr lang="en-US" altLang="en-US" dirty="0" smtClean="0"/>
              <a:t> </a:t>
            </a:r>
            <a:r>
              <a:rPr lang="ja-JP" altLang="en-US" dirty="0"/>
              <a:t>を達成するのに必要な開発項目と要求される性能</a:t>
            </a:r>
            <a:endParaRPr lang="en-US" altLang="ja-JP" dirty="0"/>
          </a:p>
          <a:p>
            <a:pPr marL="342900" lvl="1" indent="-342900">
              <a:buFont typeface="Arial"/>
              <a:buChar char="•"/>
            </a:pPr>
            <a:endParaRPr lang="en-US" altLang="ja-JP" dirty="0" smtClean="0"/>
          </a:p>
          <a:p>
            <a:pPr marL="342900" lvl="1" indent="-342900">
              <a:buFont typeface="Arial"/>
              <a:buChar char="•"/>
            </a:pPr>
            <a:r>
              <a:rPr lang="ja-JP" altLang="en-US" dirty="0" smtClean="0">
                <a:solidFill>
                  <a:srgbClr val="0000FF"/>
                </a:solidFill>
              </a:rPr>
              <a:t>目標２</a:t>
            </a:r>
            <a:r>
              <a:rPr lang="ja-JP" altLang="en-US" dirty="0" smtClean="0"/>
              <a:t>：目標１</a:t>
            </a:r>
            <a:r>
              <a:rPr lang="en-US" altLang="ja-JP" dirty="0" smtClean="0"/>
              <a:t>(~O(10)</a:t>
            </a:r>
            <a:r>
              <a:rPr lang="en-US" altLang="ja-JP" dirty="0" err="1" smtClean="0"/>
              <a:t>TeV</a:t>
            </a:r>
            <a:r>
              <a:rPr lang="en-US" altLang="ja-JP" dirty="0" smtClean="0"/>
              <a:t>)</a:t>
            </a:r>
            <a:r>
              <a:rPr lang="ja-JP" altLang="en-US" dirty="0" smtClean="0"/>
              <a:t>を超えてさらに</a:t>
            </a:r>
            <a:r>
              <a:rPr lang="en-US" altLang="ja-JP" dirty="0" smtClean="0"/>
              <a:t> O(100TeV)</a:t>
            </a:r>
            <a:r>
              <a:rPr lang="ja-JP" altLang="en-US" dirty="0" smtClean="0"/>
              <a:t>を目指す</a:t>
            </a:r>
            <a:r>
              <a:rPr lang="en-US" altLang="ja-JP" dirty="0" smtClean="0"/>
              <a:t>”</a:t>
            </a:r>
            <a:r>
              <a:rPr lang="ja-JP" altLang="en-US" dirty="0" smtClean="0"/>
              <a:t>将来の実験</a:t>
            </a:r>
            <a:r>
              <a:rPr lang="en-US" altLang="ja-JP" dirty="0" smtClean="0"/>
              <a:t>”</a:t>
            </a:r>
            <a:r>
              <a:rPr lang="ja-JP" altLang="en-US" dirty="0" smtClean="0"/>
              <a:t>で要求される性能</a:t>
            </a:r>
            <a:endParaRPr lang="en-US" altLang="ja-JP" dirty="0" smtClean="0"/>
          </a:p>
          <a:p>
            <a:endParaRPr lang="en-US" altLang="ja-JP" dirty="0" smtClean="0"/>
          </a:p>
          <a:p>
            <a:endParaRPr kumimoji="1" lang="ja-JP" altLang="en-US" dirty="0"/>
          </a:p>
        </p:txBody>
      </p:sp>
    </p:spTree>
    <p:extLst>
      <p:ext uri="{BB962C8B-B14F-4D97-AF65-F5344CB8AC3E}">
        <p14:creationId xmlns:p14="http://schemas.microsoft.com/office/powerpoint/2010/main" val="1258516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824489775"/>
              </p:ext>
            </p:extLst>
          </p:nvPr>
        </p:nvGraphicFramePr>
        <p:xfrm>
          <a:off x="457200" y="405916"/>
          <a:ext cx="8229601" cy="6360625"/>
        </p:xfrm>
        <a:graphic>
          <a:graphicData uri="http://schemas.openxmlformats.org/drawingml/2006/table">
            <a:tbl>
              <a:tblPr firstRow="1" bandRow="1">
                <a:tableStyleId>{5C22544A-7EE6-4342-B048-85BDC9FD1C3A}</a:tableStyleId>
              </a:tblPr>
              <a:tblGrid>
                <a:gridCol w="1274696"/>
                <a:gridCol w="3364827"/>
                <a:gridCol w="3590078"/>
              </a:tblGrid>
              <a:tr h="514314">
                <a:tc>
                  <a:txBody>
                    <a:bodyPr/>
                    <a:lstStyle/>
                    <a:p>
                      <a:r>
                        <a:rPr kumimoji="1" lang="ja-JP" altLang="en-US" sz="1200" dirty="0" smtClean="0"/>
                        <a:t>開発項目</a:t>
                      </a:r>
                      <a:endParaRPr kumimoji="1" lang="ja-JP" altLang="en-US" sz="1200" dirty="0"/>
                    </a:p>
                  </a:txBody>
                  <a:tcPr/>
                </a:tc>
                <a:tc>
                  <a:txBody>
                    <a:bodyPr/>
                    <a:lstStyle/>
                    <a:p>
                      <a:r>
                        <a:rPr kumimoji="1" lang="ja-JP" altLang="en-US" sz="1200" dirty="0" smtClean="0"/>
                        <a:t>目標１</a:t>
                      </a:r>
                      <a:endParaRPr kumimoji="1" lang="ja-JP" altLang="en-US" sz="1200" dirty="0"/>
                    </a:p>
                  </a:txBody>
                  <a:tcPr/>
                </a:tc>
                <a:tc>
                  <a:txBody>
                    <a:bodyPr/>
                    <a:lstStyle/>
                    <a:p>
                      <a:r>
                        <a:rPr kumimoji="1" lang="ja-JP" altLang="en-US" sz="1200" dirty="0" smtClean="0"/>
                        <a:t>目標２</a:t>
                      </a:r>
                      <a:endParaRPr kumimoji="1" lang="ja-JP" altLang="en-US" sz="1200" dirty="0"/>
                    </a:p>
                  </a:txBody>
                  <a:tcPr/>
                </a:tc>
              </a:tr>
              <a:tr h="1469984">
                <a:tc>
                  <a:txBody>
                    <a:bodyPr/>
                    <a:lstStyle/>
                    <a:p>
                      <a:endParaRPr kumimoji="1" lang="ja-JP" altLang="en-US" sz="1200" dirty="0"/>
                    </a:p>
                  </a:txBody>
                  <a:tcPr/>
                </a:tc>
                <a:tc>
                  <a: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kumimoji="1" lang="en-US" altLang="ja-JP" sz="1200" dirty="0" smtClean="0">
                          <a:solidFill>
                            <a:srgbClr val="FF0000"/>
                          </a:solidFill>
                        </a:rPr>
                        <a:t>Lint = 50ab-1</a:t>
                      </a:r>
                      <a:r>
                        <a:rPr kumimoji="1" lang="ja-JP" altLang="en-US" sz="1200" dirty="0" smtClean="0">
                          <a:solidFill>
                            <a:srgbClr val="FF0000"/>
                          </a:solidFill>
                        </a:rPr>
                        <a:t>での</a:t>
                      </a:r>
                      <a:r>
                        <a:rPr kumimoji="1" lang="en-US" altLang="ja-JP" sz="1200" dirty="0" smtClean="0">
                          <a:solidFill>
                            <a:srgbClr val="FF0000"/>
                          </a:solidFill>
                        </a:rPr>
                        <a:t>B/tau </a:t>
                      </a:r>
                      <a:r>
                        <a:rPr kumimoji="1" lang="ja-JP" altLang="en-US" sz="1200" dirty="0" smtClean="0">
                          <a:solidFill>
                            <a:srgbClr val="FF0000"/>
                          </a:solidFill>
                        </a:rPr>
                        <a:t>崩壊</a:t>
                      </a:r>
                      <a:endParaRPr kumimoji="1" lang="en-US" altLang="ja-JP" sz="1200" dirty="0" smtClean="0">
                        <a:solidFill>
                          <a:srgbClr val="FF0000"/>
                        </a:solidFill>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kumimoji="1" lang="ja-JP" altLang="en-US" sz="1200" dirty="0" smtClean="0">
                          <a:solidFill>
                            <a:srgbClr val="FF0000"/>
                          </a:solidFill>
                        </a:rPr>
                        <a:t>ミューオン</a:t>
                      </a:r>
                      <a:r>
                        <a:rPr kumimoji="1" lang="en-US" altLang="ja-JP" sz="1200" dirty="0" smtClean="0">
                          <a:solidFill>
                            <a:srgbClr val="FF0000"/>
                          </a:solidFill>
                        </a:rPr>
                        <a:t>g-2/EDM</a:t>
                      </a:r>
                      <a:r>
                        <a:rPr kumimoji="1" lang="ja-JP" altLang="en-US" sz="1200" dirty="0" smtClean="0">
                          <a:solidFill>
                            <a:srgbClr val="FF0000"/>
                          </a:solidFill>
                        </a:rPr>
                        <a:t>検出器</a:t>
                      </a:r>
                      <a:r>
                        <a:rPr kumimoji="1" lang="en-US" altLang="ja-JP" sz="1200" dirty="0" smtClean="0">
                          <a:solidFill>
                            <a:srgbClr val="FF0000"/>
                          </a:solidFill>
                        </a:rPr>
                        <a:t>(0.1ppm/10E-21ecm)</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kumimoji="1" lang="en-US" altLang="ja-JP" sz="1200" dirty="0" smtClean="0">
                          <a:solidFill>
                            <a:srgbClr val="FF0000"/>
                          </a:solidFill>
                        </a:rPr>
                        <a:t>Pi0</a:t>
                      </a:r>
                      <a:r>
                        <a:rPr kumimoji="1" lang="ja-JP" altLang="en-US" sz="1200" dirty="0" smtClean="0">
                          <a:solidFill>
                            <a:srgbClr val="FF0000"/>
                          </a:solidFill>
                        </a:rPr>
                        <a:t> </a:t>
                      </a:r>
                      <a:r>
                        <a:rPr kumimoji="1" lang="en-US" altLang="ja-JP" sz="1200" dirty="0" smtClean="0">
                          <a:solidFill>
                            <a:srgbClr val="FF0000"/>
                          </a:solidFill>
                        </a:rPr>
                        <a:t>nu</a:t>
                      </a:r>
                      <a:r>
                        <a:rPr kumimoji="1" lang="ja-JP" altLang="en-US" sz="1200" dirty="0" smtClean="0">
                          <a:solidFill>
                            <a:srgbClr val="FF0000"/>
                          </a:solidFill>
                        </a:rPr>
                        <a:t> </a:t>
                      </a:r>
                      <a:r>
                        <a:rPr kumimoji="1" lang="en-US" altLang="ja-JP" sz="1200" dirty="0" smtClean="0">
                          <a:solidFill>
                            <a:srgbClr val="FF0000"/>
                          </a:solidFill>
                        </a:rPr>
                        <a:t>nu</a:t>
                      </a:r>
                      <a:r>
                        <a:rPr kumimoji="1" lang="ja-JP" altLang="en-US" sz="1200" dirty="0" smtClean="0">
                          <a:solidFill>
                            <a:srgbClr val="FF0000"/>
                          </a:solidFill>
                        </a:rPr>
                        <a:t> </a:t>
                      </a:r>
                      <a:r>
                        <a:rPr kumimoji="1" lang="en-US" altLang="ja-JP" sz="1200" dirty="0" smtClean="0">
                          <a:solidFill>
                            <a:srgbClr val="FF0000"/>
                          </a:solidFill>
                        </a:rPr>
                        <a:t>@</a:t>
                      </a:r>
                      <a:r>
                        <a:rPr kumimoji="1" lang="ja-JP" altLang="en-US" sz="1200" dirty="0" smtClean="0">
                          <a:solidFill>
                            <a:srgbClr val="FF0000"/>
                          </a:solidFill>
                        </a:rPr>
                        <a:t> </a:t>
                      </a:r>
                      <a:r>
                        <a:rPr kumimoji="1" lang="en-US" altLang="ja-JP" sz="1200" dirty="0" smtClean="0">
                          <a:solidFill>
                            <a:srgbClr val="FF0000"/>
                          </a:solidFill>
                        </a:rPr>
                        <a:t>10</a:t>
                      </a:r>
                      <a:r>
                        <a:rPr kumimoji="1" lang="en-US" altLang="ja-JP" sz="1200" baseline="30000" dirty="0" smtClean="0">
                          <a:solidFill>
                            <a:srgbClr val="FF0000"/>
                          </a:solidFill>
                        </a:rPr>
                        <a:t>-11</a:t>
                      </a:r>
                      <a:r>
                        <a:rPr kumimoji="1" lang="ja-JP" altLang="en-US" sz="1200" baseline="30000" dirty="0" smtClean="0">
                          <a:solidFill>
                            <a:srgbClr val="FF0000"/>
                          </a:solidFill>
                        </a:rPr>
                        <a:t> </a:t>
                      </a:r>
                      <a:r>
                        <a:rPr kumimoji="1" lang="en-US" altLang="ja-JP" sz="1200" baseline="0" dirty="0" smtClean="0">
                          <a:solidFill>
                            <a:srgbClr val="FF0000"/>
                          </a:solidFill>
                        </a:rPr>
                        <a:t> (SM</a:t>
                      </a:r>
                      <a:r>
                        <a:rPr kumimoji="1" lang="ja-JP" altLang="en-US" sz="1200" baseline="0" dirty="0" smtClean="0">
                          <a:solidFill>
                            <a:srgbClr val="FF0000"/>
                          </a:solidFill>
                        </a:rPr>
                        <a:t>発見）</a:t>
                      </a:r>
                      <a:endParaRPr kumimoji="1" lang="en-US" altLang="ja-JP" sz="1200" dirty="0" smtClean="0">
                        <a:solidFill>
                          <a:srgbClr val="FF0000"/>
                        </a:solidFill>
                      </a:endParaRPr>
                    </a:p>
                  </a:txBody>
                  <a:tcPr/>
                </a:tc>
                <a:tc>
                  <a: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kumimoji="1" lang="en-US" altLang="ja-JP" sz="1200" dirty="0" smtClean="0">
                          <a:solidFill>
                            <a:srgbClr val="FF0000"/>
                          </a:solidFill>
                        </a:rPr>
                        <a:t>Belle II </a:t>
                      </a:r>
                      <a:r>
                        <a:rPr kumimoji="1" lang="ja-JP" altLang="en-US" sz="1200" dirty="0" smtClean="0">
                          <a:solidFill>
                            <a:srgbClr val="FF0000"/>
                          </a:solidFill>
                        </a:rPr>
                        <a:t>を超える</a:t>
                      </a:r>
                      <a:r>
                        <a:rPr kumimoji="1" lang="en-US" altLang="ja-JP" sz="1200" dirty="0" err="1" smtClean="0">
                          <a:solidFill>
                            <a:srgbClr val="FF0000"/>
                          </a:solidFill>
                        </a:rPr>
                        <a:t>e+e</a:t>
                      </a:r>
                      <a:r>
                        <a:rPr kumimoji="1" lang="en-US" altLang="ja-JP" sz="1200" dirty="0" smtClean="0">
                          <a:solidFill>
                            <a:srgbClr val="FF0000"/>
                          </a:solidFill>
                        </a:rPr>
                        <a:t>-</a:t>
                      </a:r>
                      <a:r>
                        <a:rPr kumimoji="1" lang="ja-JP" altLang="en-US" sz="1200" dirty="0" smtClean="0">
                          <a:solidFill>
                            <a:srgbClr val="FF0000"/>
                          </a:solidFill>
                        </a:rPr>
                        <a:t>実験（より高いルミノシティー、より高い精度）</a:t>
                      </a:r>
                      <a:endParaRPr kumimoji="1" lang="en-US" altLang="ja-JP" sz="1200" dirty="0" smtClean="0">
                        <a:solidFill>
                          <a:srgbClr val="FF0000"/>
                        </a:solidFill>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kumimoji="1" lang="ja-JP" altLang="en-US" sz="1200" dirty="0" smtClean="0">
                          <a:solidFill>
                            <a:srgbClr val="FF0000"/>
                          </a:solidFill>
                        </a:rPr>
                        <a:t>スーパータウ・チャーム</a:t>
                      </a:r>
                      <a:endParaRPr kumimoji="1" lang="en-US" altLang="ja-JP" sz="1200" dirty="0" smtClean="0">
                        <a:solidFill>
                          <a:srgbClr val="FF0000"/>
                        </a:solidFill>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kumimoji="1" lang="ja-JP" altLang="en-US" sz="1200" dirty="0" smtClean="0">
                          <a:solidFill>
                            <a:srgbClr val="FF0000"/>
                          </a:solidFill>
                        </a:rPr>
                        <a:t>さらに１桁高いビーム強度でのミューオン</a:t>
                      </a:r>
                      <a:r>
                        <a:rPr kumimoji="1" lang="en-US" altLang="ja-JP" sz="1200" dirty="0" smtClean="0">
                          <a:solidFill>
                            <a:srgbClr val="FF0000"/>
                          </a:solidFill>
                        </a:rPr>
                        <a:t>EDM/</a:t>
                      </a:r>
                      <a:r>
                        <a:rPr kumimoji="1" lang="en-US" altLang="ja-JP" sz="1200" dirty="0" err="1" smtClean="0">
                          <a:solidFill>
                            <a:srgbClr val="FF0000"/>
                          </a:solidFill>
                        </a:rPr>
                        <a:t>cLFV</a:t>
                      </a:r>
                      <a:r>
                        <a:rPr kumimoji="1" lang="ja-JP" altLang="en-US" sz="1200" dirty="0" smtClean="0">
                          <a:solidFill>
                            <a:srgbClr val="FF0000"/>
                          </a:solidFill>
                        </a:rPr>
                        <a:t>探索・フレーバー実験</a:t>
                      </a:r>
                      <a:endParaRPr kumimoji="1" lang="en-US" altLang="ja-JP" sz="1200" dirty="0" smtClean="0">
                        <a:solidFill>
                          <a:srgbClr val="FF0000"/>
                        </a:solidFill>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kumimoji="1" lang="en-US" altLang="ja-JP" sz="1200" dirty="0" smtClean="0">
                          <a:solidFill>
                            <a:srgbClr val="FF0000"/>
                          </a:solidFill>
                        </a:rPr>
                        <a:t>Pi0</a:t>
                      </a:r>
                      <a:r>
                        <a:rPr kumimoji="1" lang="ja-JP" altLang="en-US" sz="1200" dirty="0" smtClean="0">
                          <a:solidFill>
                            <a:srgbClr val="FF0000"/>
                          </a:solidFill>
                        </a:rPr>
                        <a:t> </a:t>
                      </a:r>
                      <a:r>
                        <a:rPr kumimoji="1" lang="en-US" altLang="ja-JP" sz="1200" dirty="0" smtClean="0">
                          <a:solidFill>
                            <a:srgbClr val="FF0000"/>
                          </a:solidFill>
                        </a:rPr>
                        <a:t>nu</a:t>
                      </a:r>
                      <a:r>
                        <a:rPr kumimoji="1" lang="ja-JP" altLang="en-US" sz="1200" dirty="0" smtClean="0">
                          <a:solidFill>
                            <a:srgbClr val="FF0000"/>
                          </a:solidFill>
                        </a:rPr>
                        <a:t> </a:t>
                      </a:r>
                      <a:r>
                        <a:rPr kumimoji="1" lang="en-US" altLang="ja-JP" sz="1200" dirty="0" smtClean="0">
                          <a:solidFill>
                            <a:srgbClr val="FF0000"/>
                          </a:solidFill>
                        </a:rPr>
                        <a:t>nu</a:t>
                      </a:r>
                      <a:r>
                        <a:rPr kumimoji="1" lang="ja-JP" altLang="en-US" sz="1200" dirty="0" smtClean="0">
                          <a:solidFill>
                            <a:srgbClr val="FF0000"/>
                          </a:solidFill>
                        </a:rPr>
                        <a:t> </a:t>
                      </a:r>
                      <a:r>
                        <a:rPr kumimoji="1" lang="en-US" altLang="ja-JP" sz="1200" dirty="0" smtClean="0">
                          <a:solidFill>
                            <a:srgbClr val="FF0000"/>
                          </a:solidFill>
                        </a:rPr>
                        <a:t>@</a:t>
                      </a:r>
                      <a:r>
                        <a:rPr kumimoji="1" lang="ja-JP" altLang="en-US" sz="1200" dirty="0" smtClean="0">
                          <a:solidFill>
                            <a:srgbClr val="FF0000"/>
                          </a:solidFill>
                        </a:rPr>
                        <a:t> </a:t>
                      </a:r>
                      <a:r>
                        <a:rPr kumimoji="1" lang="en-US" altLang="ja-JP" sz="1200" dirty="0" smtClean="0">
                          <a:solidFill>
                            <a:srgbClr val="FF0000"/>
                          </a:solidFill>
                        </a:rPr>
                        <a:t>10</a:t>
                      </a:r>
                      <a:r>
                        <a:rPr kumimoji="1" lang="en-US" altLang="ja-JP" sz="1200" baseline="30000" dirty="0" smtClean="0">
                          <a:solidFill>
                            <a:srgbClr val="FF0000"/>
                          </a:solidFill>
                        </a:rPr>
                        <a:t>-13-14</a:t>
                      </a:r>
                      <a:r>
                        <a:rPr kumimoji="1" lang="en-US" altLang="ja-JP" sz="1200" baseline="0" dirty="0" smtClean="0">
                          <a:solidFill>
                            <a:srgbClr val="FF0000"/>
                          </a:solidFill>
                        </a:rPr>
                        <a:t> (SM</a:t>
                      </a:r>
                      <a:r>
                        <a:rPr kumimoji="1" lang="ja-JP" altLang="en-US" sz="1200" baseline="0" dirty="0" smtClean="0">
                          <a:solidFill>
                            <a:srgbClr val="FF0000"/>
                          </a:solidFill>
                        </a:rPr>
                        <a:t>で</a:t>
                      </a:r>
                      <a:r>
                        <a:rPr kumimoji="1" lang="en-US" altLang="ja-JP" sz="1200" baseline="0" dirty="0" smtClean="0">
                          <a:solidFill>
                            <a:srgbClr val="FF0000"/>
                          </a:solidFill>
                        </a:rPr>
                        <a:t>&gt;100events)</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kumimoji="1" lang="ja-JP" altLang="en-US" sz="1200" dirty="0" smtClean="0">
                          <a:solidFill>
                            <a:srgbClr val="FF0000"/>
                          </a:solidFill>
                        </a:rPr>
                        <a:t>ミューオニウムを用いた重力測定・</a:t>
                      </a:r>
                      <a:r>
                        <a:rPr kumimoji="1" lang="en-US" altLang="ja-JP" sz="1200" dirty="0" err="1" smtClean="0">
                          <a:solidFill>
                            <a:srgbClr val="FF0000"/>
                          </a:solidFill>
                        </a:rPr>
                        <a:t>cLFV</a:t>
                      </a:r>
                      <a:r>
                        <a:rPr kumimoji="1" lang="ja-JP" altLang="en-US" sz="1200" dirty="0" smtClean="0">
                          <a:solidFill>
                            <a:srgbClr val="FF0000"/>
                          </a:solidFill>
                        </a:rPr>
                        <a:t>実験</a:t>
                      </a:r>
                      <a:endParaRPr kumimoji="1" lang="en-US" altLang="ja-JP" sz="1200" baseline="0" dirty="0" smtClean="0">
                        <a:solidFill>
                          <a:srgbClr val="FF0000"/>
                        </a:solidFill>
                      </a:endParaRPr>
                    </a:p>
                    <a:p>
                      <a:endParaRPr kumimoji="1" lang="ja-JP" altLang="en-US" sz="1200" dirty="0"/>
                    </a:p>
                  </a:txBody>
                  <a:tcPr/>
                </a:tc>
              </a:tr>
              <a:tr h="1243832">
                <a:tc>
                  <a:txBody>
                    <a:bodyPr/>
                    <a:lstStyle/>
                    <a:p>
                      <a:r>
                        <a:rPr kumimoji="1" lang="ja-JP" altLang="en-US" sz="1200" dirty="0" smtClean="0"/>
                        <a:t>光検出器</a:t>
                      </a:r>
                      <a:endParaRPr kumimoji="1" lang="en-US" altLang="ja-JP" sz="1200" dirty="0" smtClean="0"/>
                    </a:p>
                    <a:p>
                      <a:r>
                        <a:rPr kumimoji="1" lang="ja-JP" altLang="ja-JP" sz="1200" dirty="0" smtClean="0"/>
                        <a:t>　</a:t>
                      </a:r>
                      <a:r>
                        <a:rPr kumimoji="1" lang="en-US" altLang="ja-JP" sz="1200" dirty="0" smtClean="0"/>
                        <a:t>MCP-PMT</a:t>
                      </a:r>
                    </a:p>
                    <a:p>
                      <a:r>
                        <a:rPr kumimoji="1" lang="ja-JP" altLang="ja-JP" sz="1200" dirty="0" smtClean="0"/>
                        <a:t>　</a:t>
                      </a:r>
                      <a:r>
                        <a:rPr kumimoji="1" lang="en-US" altLang="ja-JP" sz="1200" dirty="0" smtClean="0">
                          <a:solidFill>
                            <a:srgbClr val="008000"/>
                          </a:solidFill>
                        </a:rPr>
                        <a:t>MPPC</a:t>
                      </a:r>
                      <a:endParaRPr kumimoji="1" lang="ja-JP" altLang="en-US" sz="1200" dirty="0">
                        <a:solidFill>
                          <a:srgbClr val="008000"/>
                        </a:solidFill>
                      </a:endParaRPr>
                    </a:p>
                  </a:txBody>
                  <a:tcPr/>
                </a:tc>
                <a:tc>
                  <a:txBody>
                    <a:bodyPr/>
                    <a:lstStyle/>
                    <a:p>
                      <a:pPr marL="171450" indent="-171450">
                        <a:buFont typeface="Arial"/>
                        <a:buChar char="•"/>
                      </a:pPr>
                      <a:r>
                        <a:rPr kumimoji="1" lang="ja-JP" altLang="en-US" sz="1200" dirty="0" smtClean="0"/>
                        <a:t>寿命</a:t>
                      </a:r>
                      <a:r>
                        <a:rPr kumimoji="1" lang="en-US" altLang="ja-JP" sz="1200" dirty="0" smtClean="0"/>
                        <a:t> &gt; 3C/</a:t>
                      </a:r>
                      <a:r>
                        <a:rPr kumimoji="1" lang="en-US" altLang="ja-JP" sz="1200" baseline="0" dirty="0" smtClean="0"/>
                        <a:t>cm2, </a:t>
                      </a:r>
                      <a:r>
                        <a:rPr kumimoji="1" lang="ja-JP" altLang="en-US" sz="1200" baseline="0" dirty="0" smtClean="0"/>
                        <a:t>高効率</a:t>
                      </a:r>
                      <a:r>
                        <a:rPr kumimoji="1" lang="en-US" altLang="ja-JP" sz="1200" baseline="0" dirty="0" smtClean="0"/>
                        <a:t> QE &gt; 30% </a:t>
                      </a:r>
                    </a:p>
                    <a:p>
                      <a:pPr marL="0" indent="0">
                        <a:buFont typeface="Arial"/>
                        <a:buNone/>
                      </a:pPr>
                      <a:r>
                        <a:rPr kumimoji="1" lang="ja-JP" altLang="ja-JP" sz="1200" baseline="0" dirty="0" smtClean="0">
                          <a:sym typeface="Wingdings"/>
                        </a:rPr>
                        <a:t>　</a:t>
                      </a:r>
                      <a:r>
                        <a:rPr kumimoji="1" lang="ja-JP" altLang="en-US" sz="1200" baseline="0" dirty="0" smtClean="0">
                          <a:sym typeface="Wingdings"/>
                        </a:rPr>
                        <a:t>　</a:t>
                      </a:r>
                      <a:r>
                        <a:rPr kumimoji="1" lang="en-US" altLang="ja-JP" sz="1200" baseline="0" dirty="0" smtClean="0">
                          <a:sym typeface="Wingdings"/>
                        </a:rPr>
                        <a:t>TOP</a:t>
                      </a:r>
                      <a:r>
                        <a:rPr kumimoji="1" lang="ja-JP" altLang="en-US" sz="1200" baseline="0" dirty="0" smtClean="0">
                          <a:sym typeface="Wingdings"/>
                        </a:rPr>
                        <a:t>の性能改良</a:t>
                      </a:r>
                      <a:endParaRPr kumimoji="1" lang="en-US" altLang="ja-JP" sz="1200" baseline="0" dirty="0" smtClean="0">
                        <a:sym typeface="Wingdings"/>
                      </a:endParaRPr>
                    </a:p>
                  </a:txBody>
                  <a:tcPr/>
                </a:tc>
                <a:tc>
                  <a: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kumimoji="1" lang="ja-JP" altLang="en-US" sz="1200" dirty="0" smtClean="0"/>
                        <a:t>寿命</a:t>
                      </a:r>
                      <a:r>
                        <a:rPr kumimoji="1" lang="en-US" altLang="ja-JP" sz="1200" dirty="0" smtClean="0"/>
                        <a:t>&gt;30C/cm</a:t>
                      </a:r>
                      <a:r>
                        <a:rPr kumimoji="1" lang="en-US" altLang="ja-JP" sz="1200" baseline="30000" dirty="0" smtClean="0"/>
                        <a:t>2, </a:t>
                      </a:r>
                      <a:r>
                        <a:rPr kumimoji="1" lang="en-US" altLang="ja-JP" sz="1200" baseline="0" dirty="0" smtClean="0"/>
                        <a:t>QE &gt; 40%</a:t>
                      </a:r>
                      <a:r>
                        <a:rPr kumimoji="1" lang="ja-JP" altLang="en-US" sz="1200" baseline="0" dirty="0" smtClean="0"/>
                        <a:t>、大面積（</a:t>
                      </a:r>
                      <a:r>
                        <a:rPr kumimoji="1" lang="en-US" altLang="ja-JP" sz="1200" baseline="0" dirty="0" smtClean="0"/>
                        <a:t>&gt;5cm x 5cm)</a:t>
                      </a:r>
                    </a:p>
                    <a:p>
                      <a:pPr marL="0" marR="0" indent="0" algn="l" defTabSz="457200" rtl="0" eaLnBrk="1" fontAlgn="auto" latinLnBrk="0" hangingPunct="1">
                        <a:lnSpc>
                          <a:spcPct val="100000"/>
                        </a:lnSpc>
                        <a:spcBef>
                          <a:spcPts val="0"/>
                        </a:spcBef>
                        <a:spcAft>
                          <a:spcPts val="0"/>
                        </a:spcAft>
                        <a:buClrTx/>
                        <a:buSzTx/>
                        <a:buFont typeface="Arial"/>
                        <a:buNone/>
                        <a:tabLst/>
                        <a:defRPr/>
                      </a:pPr>
                      <a:r>
                        <a:rPr kumimoji="1" lang="ja-JP" altLang="en-US" sz="1200" baseline="0" dirty="0" smtClean="0"/>
                        <a:t>　　</a:t>
                      </a:r>
                      <a:r>
                        <a:rPr kumimoji="1" lang="ja-JP" altLang="en-US" sz="1200" baseline="0" dirty="0" smtClean="0">
                          <a:sym typeface="Wingdings"/>
                        </a:rPr>
                        <a:t></a:t>
                      </a:r>
                      <a:r>
                        <a:rPr kumimoji="1" lang="en-US" altLang="ja-JP" sz="1200" baseline="0" dirty="0" smtClean="0">
                          <a:sym typeface="Wingdings"/>
                        </a:rPr>
                        <a:t> TOP</a:t>
                      </a:r>
                      <a:r>
                        <a:rPr kumimoji="1" lang="ja-JP" altLang="en-US" sz="1200" baseline="0" dirty="0" smtClean="0">
                          <a:sym typeface="Wingdings"/>
                        </a:rPr>
                        <a:t>の性能改良、</a:t>
                      </a:r>
                      <a:r>
                        <a:rPr kumimoji="1" lang="en-US" altLang="ja-JP" sz="1200" baseline="0" dirty="0" smtClean="0">
                          <a:sym typeface="Wingdings"/>
                        </a:rPr>
                        <a:t>A-RICH 3D readout </a:t>
                      </a:r>
                    </a:p>
                    <a:p>
                      <a:pPr marL="0" marR="0" indent="0" algn="l" defTabSz="457200" rtl="0" eaLnBrk="1" fontAlgn="auto" latinLnBrk="0" hangingPunct="1">
                        <a:lnSpc>
                          <a:spcPct val="100000"/>
                        </a:lnSpc>
                        <a:spcBef>
                          <a:spcPts val="0"/>
                        </a:spcBef>
                        <a:spcAft>
                          <a:spcPts val="0"/>
                        </a:spcAft>
                        <a:buClrTx/>
                        <a:buSzTx/>
                        <a:buFont typeface="Arial"/>
                        <a:buNone/>
                        <a:tabLst/>
                        <a:defRPr/>
                      </a:pPr>
                      <a:r>
                        <a:rPr kumimoji="1" lang="ja-JP" altLang="ja-JP" sz="1200" baseline="0" dirty="0" smtClean="0">
                          <a:sym typeface="Wingdings"/>
                        </a:rPr>
                        <a:t>　</a:t>
                      </a:r>
                      <a:r>
                        <a:rPr kumimoji="1" lang="ja-JP" altLang="en-US" sz="1200" baseline="0" dirty="0" smtClean="0">
                          <a:sym typeface="Wingdings"/>
                        </a:rPr>
                        <a:t>　</a:t>
                      </a:r>
                      <a:r>
                        <a:rPr kumimoji="1" lang="en-US" altLang="ja-JP" sz="1200" baseline="0" dirty="0" smtClean="0">
                          <a:sym typeface="Wingdings"/>
                        </a:rPr>
                        <a:t> KOTO</a:t>
                      </a:r>
                      <a:r>
                        <a:rPr kumimoji="1" lang="ja-JP" altLang="en-US" sz="1200" baseline="0" dirty="0" smtClean="0">
                          <a:sym typeface="Wingdings"/>
                        </a:rPr>
                        <a:t>前方検出器の改良</a:t>
                      </a:r>
                      <a:endParaRPr kumimoji="1" lang="en-US" altLang="ja-JP" sz="1200" baseline="0" dirty="0" smtClean="0">
                        <a:sym typeface="Wingdings"/>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kumimoji="1" lang="ja-JP" altLang="en-US" sz="1200" baseline="0" dirty="0" smtClean="0">
                          <a:solidFill>
                            <a:srgbClr val="008000"/>
                          </a:solidFill>
                          <a:sym typeface="Wingdings"/>
                        </a:rPr>
                        <a:t>耐放射線耐性向上</a:t>
                      </a:r>
                      <a:r>
                        <a:rPr kumimoji="1" lang="en-US" altLang="ja-JP" sz="1200" baseline="0" dirty="0" smtClean="0">
                          <a:solidFill>
                            <a:srgbClr val="008000"/>
                          </a:solidFill>
                          <a:sym typeface="Wingdings"/>
                        </a:rPr>
                        <a:t>(&gt;10</a:t>
                      </a:r>
                      <a:r>
                        <a:rPr kumimoji="1" lang="en-US" altLang="ja-JP" sz="1200" baseline="30000" dirty="0" smtClean="0">
                          <a:solidFill>
                            <a:srgbClr val="008000"/>
                          </a:solidFill>
                          <a:sym typeface="Wingdings"/>
                        </a:rPr>
                        <a:t>13</a:t>
                      </a:r>
                      <a:r>
                        <a:rPr kumimoji="1" lang="en-US" altLang="ja-JP" sz="1200" baseline="0" dirty="0" smtClean="0">
                          <a:solidFill>
                            <a:srgbClr val="008000"/>
                          </a:solidFill>
                          <a:sym typeface="Wingdings"/>
                        </a:rPr>
                        <a:t>n/cm</a:t>
                      </a:r>
                      <a:r>
                        <a:rPr kumimoji="1" lang="en-US" altLang="ja-JP" sz="1200" baseline="30000" dirty="0" smtClean="0">
                          <a:solidFill>
                            <a:srgbClr val="008000"/>
                          </a:solidFill>
                          <a:sym typeface="Wingdings"/>
                        </a:rPr>
                        <a:t>2</a:t>
                      </a:r>
                      <a:r>
                        <a:rPr kumimoji="1" lang="en-US" altLang="ja-JP" sz="1200" baseline="0" dirty="0" smtClean="0">
                          <a:solidFill>
                            <a:srgbClr val="008000"/>
                          </a:solidFill>
                          <a:sym typeface="Wingdings"/>
                        </a:rPr>
                        <a:t>)</a:t>
                      </a:r>
                      <a:endParaRPr kumimoji="1" lang="ja-JP" altLang="en-US" sz="1200" baseline="0" dirty="0" smtClean="0">
                        <a:solidFill>
                          <a:srgbClr val="008000"/>
                        </a:solidFill>
                      </a:endParaRPr>
                    </a:p>
                    <a:p>
                      <a:endParaRPr kumimoji="1" lang="ja-JP" altLang="en-US" sz="1200" dirty="0"/>
                    </a:p>
                  </a:txBody>
                  <a:tcPr/>
                </a:tc>
              </a:tr>
              <a:tr h="1696135">
                <a:tc>
                  <a:txBody>
                    <a:bodyPr/>
                    <a:lstStyle/>
                    <a:p>
                      <a:r>
                        <a:rPr kumimoji="1" lang="ja-JP" altLang="en-US" sz="1200" dirty="0" smtClean="0"/>
                        <a:t>半導体検出器</a:t>
                      </a:r>
                      <a:endParaRPr kumimoji="1" lang="en-US" altLang="ja-JP" sz="1200" dirty="0" smtClean="0"/>
                    </a:p>
                    <a:p>
                      <a:r>
                        <a:rPr kumimoji="1" lang="en-US" altLang="ja-JP" sz="1200" dirty="0" smtClean="0"/>
                        <a:t>　Silicon-strip</a:t>
                      </a:r>
                    </a:p>
                    <a:p>
                      <a:r>
                        <a:rPr kumimoji="1" lang="ja-JP" altLang="ja-JP" sz="1200" dirty="0" smtClean="0"/>
                        <a:t>　</a:t>
                      </a:r>
                      <a:r>
                        <a:rPr kumimoji="1" lang="en-US" altLang="ja-JP" sz="1200" dirty="0" smtClean="0"/>
                        <a:t>Pixel</a:t>
                      </a:r>
                      <a:endParaRPr kumimoji="1" lang="ja-JP" altLang="en-US" sz="1200" dirty="0"/>
                    </a:p>
                  </a:txBody>
                  <a:tcPr/>
                </a:tc>
                <a:tc>
                  <a:txBody>
                    <a:bodyPr/>
                    <a:lstStyle/>
                    <a:p>
                      <a:pPr marL="0" indent="0">
                        <a:buFont typeface="Arial"/>
                        <a:buNone/>
                      </a:pPr>
                      <a:r>
                        <a:rPr kumimoji="1" lang="en-US" altLang="ja-JP" sz="1200" dirty="0" err="1" smtClean="0"/>
                        <a:t>Muon</a:t>
                      </a:r>
                      <a:endParaRPr kumimoji="1" lang="en-US" altLang="ja-JP" sz="1200" dirty="0" smtClean="0"/>
                    </a:p>
                    <a:p>
                      <a:pPr marL="171450" indent="-171450">
                        <a:buFont typeface="Arial"/>
                        <a:buChar char="•"/>
                      </a:pPr>
                      <a:r>
                        <a:rPr kumimoji="1" lang="ja-JP" altLang="en-US" sz="1200" dirty="0" smtClean="0"/>
                        <a:t>高集積化</a:t>
                      </a:r>
                      <a:r>
                        <a:rPr kumimoji="1" lang="en-US" altLang="ja-JP" sz="1200" dirty="0" smtClean="0"/>
                        <a:t>:</a:t>
                      </a:r>
                      <a:r>
                        <a:rPr kumimoji="1" lang="ja-JP" altLang="en-US" sz="1200" dirty="0" smtClean="0"/>
                        <a:t>フレキシブル基板</a:t>
                      </a:r>
                      <a:r>
                        <a:rPr kumimoji="1" lang="en-US" altLang="ja-JP" sz="1200" dirty="0" smtClean="0"/>
                        <a:t>(L/S=20um/20um)</a:t>
                      </a:r>
                    </a:p>
                    <a:p>
                      <a:pPr marL="171450" indent="-171450">
                        <a:buFont typeface="Arial"/>
                        <a:buChar char="•"/>
                      </a:pPr>
                      <a:r>
                        <a:rPr kumimoji="1" lang="ja-JP" altLang="en-US" sz="1200" dirty="0" smtClean="0"/>
                        <a:t>大面積化：</a:t>
                      </a:r>
                      <a:r>
                        <a:rPr kumimoji="1" lang="en-US" altLang="ja-JP" sz="1200" dirty="0" smtClean="0"/>
                        <a:t>6</a:t>
                      </a:r>
                      <a:r>
                        <a:rPr kumimoji="1" lang="ja-JP" altLang="en-US" sz="1200" dirty="0" smtClean="0">
                          <a:sym typeface="Wingdings"/>
                        </a:rPr>
                        <a:t></a:t>
                      </a:r>
                      <a:r>
                        <a:rPr kumimoji="1" lang="en-US" altLang="ja-JP" sz="1200" dirty="0" smtClean="0">
                          <a:sym typeface="Wingdings"/>
                        </a:rPr>
                        <a:t>8</a:t>
                      </a:r>
                      <a:r>
                        <a:rPr kumimoji="1" lang="ja-JP" altLang="en-US" sz="1200" dirty="0" smtClean="0"/>
                        <a:t>インチウエハ</a:t>
                      </a:r>
                      <a:endParaRPr kumimoji="1" lang="en-US" altLang="ja-JP" sz="1200"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kumimoji="1" lang="ja-JP" altLang="en-US" sz="1200" dirty="0" smtClean="0"/>
                        <a:t>低物質量化：</a:t>
                      </a:r>
                      <a:r>
                        <a:rPr kumimoji="1" lang="en-US" altLang="ja-JP" sz="1200" dirty="0" smtClean="0"/>
                        <a:t>Cu-PI </a:t>
                      </a:r>
                      <a:r>
                        <a:rPr kumimoji="1" lang="en-US" altLang="ja-JP" sz="1200" dirty="0" err="1" smtClean="0"/>
                        <a:t>FPC</a:t>
                      </a:r>
                      <a:r>
                        <a:rPr kumimoji="1" lang="en-US" altLang="ja-JP" sz="1200" dirty="0" err="1" smtClean="0">
                          <a:sym typeface="Wingdings"/>
                        </a:rPr>
                        <a:t></a:t>
                      </a:r>
                      <a:r>
                        <a:rPr kumimoji="1" lang="en-US" altLang="ja-JP" sz="1200" dirty="0" err="1" smtClean="0"/>
                        <a:t>Al-PI</a:t>
                      </a:r>
                      <a:r>
                        <a:rPr kumimoji="1" lang="en-US" altLang="ja-JP" sz="1200" baseline="0" dirty="0" smtClean="0"/>
                        <a:t> FPC</a:t>
                      </a:r>
                    </a:p>
                    <a:p>
                      <a:pPr marL="0" marR="0" indent="0" algn="l" defTabSz="457200" rtl="0" eaLnBrk="1" fontAlgn="auto" latinLnBrk="0" hangingPunct="1">
                        <a:lnSpc>
                          <a:spcPct val="100000"/>
                        </a:lnSpc>
                        <a:spcBef>
                          <a:spcPts val="0"/>
                        </a:spcBef>
                        <a:spcAft>
                          <a:spcPts val="0"/>
                        </a:spcAft>
                        <a:buClrTx/>
                        <a:buSzTx/>
                        <a:buFont typeface="Arial"/>
                        <a:buNone/>
                        <a:tabLst/>
                        <a:defRPr/>
                      </a:pPr>
                      <a:r>
                        <a:rPr kumimoji="1" lang="en-US" altLang="ja-JP" sz="1200" baseline="0" dirty="0" smtClean="0">
                          <a:solidFill>
                            <a:srgbClr val="FF0000"/>
                          </a:solidFill>
                        </a:rPr>
                        <a:t>B</a:t>
                      </a:r>
                    </a:p>
                    <a:p>
                      <a:pPr marL="171450" indent="-171450">
                        <a:buFont typeface="Arial"/>
                        <a:buChar char="•"/>
                      </a:pPr>
                      <a:r>
                        <a:rPr kumimoji="1" lang="ja-JP" altLang="en-US" sz="1200" dirty="0" smtClean="0">
                          <a:solidFill>
                            <a:srgbClr val="FF0000"/>
                          </a:solidFill>
                        </a:rPr>
                        <a:t>バックグラウンド耐性</a:t>
                      </a:r>
                      <a:r>
                        <a:rPr kumimoji="1" lang="en-US" altLang="ja-JP" sz="1200" dirty="0" smtClean="0">
                          <a:solidFill>
                            <a:srgbClr val="FF0000"/>
                          </a:solidFill>
                        </a:rPr>
                        <a:t>: </a:t>
                      </a:r>
                      <a:r>
                        <a:rPr kumimoji="1" lang="en-US" altLang="ja-JP" sz="1200" dirty="0" err="1" smtClean="0"/>
                        <a:t>Tp</a:t>
                      </a:r>
                      <a:r>
                        <a:rPr kumimoji="1" lang="en-US" altLang="ja-JP" sz="1200" dirty="0" smtClean="0"/>
                        <a:t> 50ns</a:t>
                      </a:r>
                      <a:r>
                        <a:rPr kumimoji="1" lang="en-US" altLang="ja-JP" sz="1200" baseline="0" dirty="0" smtClean="0"/>
                        <a:t>, APV chip on strip sensor, Pixel</a:t>
                      </a:r>
                      <a:endParaRPr kumimoji="1" lang="en-US" altLang="ja-JP" sz="1200" dirty="0" smtClean="0"/>
                    </a:p>
                    <a:p>
                      <a:pPr marL="171450" indent="-171450">
                        <a:buFont typeface="Arial"/>
                        <a:buChar char="•"/>
                      </a:pPr>
                      <a:r>
                        <a:rPr kumimoji="1" lang="en-US" altLang="ja-JP" sz="1200" dirty="0" smtClean="0">
                          <a:solidFill>
                            <a:srgbClr val="FF0000"/>
                          </a:solidFill>
                        </a:rPr>
                        <a:t>Ks </a:t>
                      </a:r>
                      <a:r>
                        <a:rPr kumimoji="1" lang="en-US" altLang="ja-JP" sz="1200" dirty="0" err="1" smtClean="0">
                          <a:solidFill>
                            <a:srgbClr val="FF0000"/>
                          </a:solidFill>
                        </a:rPr>
                        <a:t>vertexing</a:t>
                      </a:r>
                      <a:r>
                        <a:rPr kumimoji="1" lang="en-US" altLang="ja-JP" sz="1200" baseline="0" dirty="0" smtClean="0">
                          <a:solidFill>
                            <a:srgbClr val="FF0000"/>
                          </a:solidFill>
                        </a:rPr>
                        <a:t> , low </a:t>
                      </a:r>
                      <a:r>
                        <a:rPr kumimoji="1" lang="en-US" altLang="ja-JP" sz="1200" baseline="0" dirty="0" err="1" smtClean="0">
                          <a:solidFill>
                            <a:srgbClr val="FF0000"/>
                          </a:solidFill>
                        </a:rPr>
                        <a:t>Pt</a:t>
                      </a:r>
                      <a:r>
                        <a:rPr kumimoji="1" lang="en-US" altLang="ja-JP" sz="1200" baseline="0" dirty="0" smtClean="0">
                          <a:solidFill>
                            <a:srgbClr val="FF0000"/>
                          </a:solidFill>
                        </a:rPr>
                        <a:t> tracking: </a:t>
                      </a:r>
                      <a:r>
                        <a:rPr kumimoji="1" lang="en-US" altLang="ja-JP" sz="1200" baseline="0" dirty="0" err="1" smtClean="0"/>
                        <a:t>R_max</a:t>
                      </a:r>
                      <a:r>
                        <a:rPr kumimoji="1" lang="en-US" altLang="ja-JP" sz="1200" baseline="0" dirty="0" smtClean="0"/>
                        <a:t>=</a:t>
                      </a:r>
                      <a:r>
                        <a:rPr kumimoji="1" lang="en-US" altLang="ja-JP" sz="1200" dirty="0" smtClean="0"/>
                        <a:t>14 cm, 6 layer </a:t>
                      </a:r>
                    </a:p>
                    <a:p>
                      <a:pPr marL="171450" indent="-171450">
                        <a:buFont typeface="Arial"/>
                        <a:buChar char="•"/>
                      </a:pPr>
                      <a:r>
                        <a:rPr kumimoji="1" lang="en-US" altLang="ja-JP" sz="1200" dirty="0" err="1" smtClean="0">
                          <a:solidFill>
                            <a:srgbClr val="FF0000"/>
                          </a:solidFill>
                        </a:rPr>
                        <a:t>Vertexing</a:t>
                      </a:r>
                      <a:r>
                        <a:rPr kumimoji="1" lang="en-US" altLang="ja-JP" sz="1200" dirty="0" smtClean="0">
                          <a:solidFill>
                            <a:srgbClr val="FF0000"/>
                          </a:solidFill>
                        </a:rPr>
                        <a:t> resolution: </a:t>
                      </a:r>
                      <a:r>
                        <a:rPr kumimoji="1" lang="en-US" altLang="ja-JP" sz="1200" dirty="0" smtClean="0"/>
                        <a:t>~50</a:t>
                      </a:r>
                      <a:r>
                        <a:rPr kumimoji="1" lang="en-US" altLang="ja-JP" sz="1200" baseline="30000" dirty="0" smtClean="0"/>
                        <a:t>2</a:t>
                      </a:r>
                      <a:r>
                        <a:rPr kumimoji="1" lang="en-US" altLang="ja-JP" sz="1200" dirty="0" smtClean="0"/>
                        <a:t>μm</a:t>
                      </a:r>
                      <a:r>
                        <a:rPr kumimoji="1" lang="en-US" altLang="ja-JP" sz="1200" baseline="30000" dirty="0" smtClean="0"/>
                        <a:t>2  </a:t>
                      </a:r>
                      <a:r>
                        <a:rPr kumimoji="1" lang="en-US" altLang="ja-JP" sz="1400" baseline="0" dirty="0" smtClean="0"/>
                        <a:t>DEPFET</a:t>
                      </a:r>
                      <a:r>
                        <a:rPr kumimoji="1" lang="en-US" altLang="ja-JP" sz="1200" baseline="30000" dirty="0" smtClean="0"/>
                        <a:t> </a:t>
                      </a:r>
                      <a:r>
                        <a:rPr kumimoji="1" lang="en-US" altLang="ja-JP" sz="1200" dirty="0" smtClean="0"/>
                        <a:t>PXD,</a:t>
                      </a:r>
                      <a:r>
                        <a:rPr kumimoji="1" lang="en-US" altLang="ja-JP" sz="1200" baseline="0" dirty="0" smtClean="0"/>
                        <a:t> t=75μm, R=1.4cm,  </a:t>
                      </a:r>
                      <a:r>
                        <a:rPr kumimoji="1" lang="en-US" altLang="ja-JP" sz="1200" baseline="0" dirty="0" err="1" smtClean="0"/>
                        <a:t>σz</a:t>
                      </a:r>
                      <a:r>
                        <a:rPr kumimoji="1" lang="en-US" altLang="ja-JP" sz="1200" baseline="0" dirty="0" smtClean="0"/>
                        <a:t>=10μm, </a:t>
                      </a:r>
                      <a:r>
                        <a:rPr kumimoji="1" lang="en-US" altLang="ja-JP" sz="1200" baseline="0" dirty="0" err="1" smtClean="0"/>
                        <a:t>σvz</a:t>
                      </a:r>
                      <a:r>
                        <a:rPr kumimoji="1" lang="en-US" altLang="ja-JP" sz="1200" baseline="0" dirty="0" smtClean="0"/>
                        <a:t>=50μm</a:t>
                      </a:r>
                    </a:p>
                    <a:p>
                      <a:pPr marL="171450" indent="-171450">
                        <a:buFont typeface="Arial"/>
                        <a:buChar char="•"/>
                      </a:pPr>
                      <a:r>
                        <a:rPr kumimoji="1" lang="ja-JP" altLang="en-US" sz="1200" baseline="0" dirty="0" smtClean="0">
                          <a:solidFill>
                            <a:srgbClr val="FF0000"/>
                          </a:solidFill>
                        </a:rPr>
                        <a:t>低物質量</a:t>
                      </a:r>
                      <a:r>
                        <a:rPr kumimoji="1" lang="en-US" altLang="ja-JP" sz="1200" baseline="0" dirty="0" smtClean="0">
                          <a:solidFill>
                            <a:srgbClr val="FF0000"/>
                          </a:solidFill>
                        </a:rPr>
                        <a:t>:</a:t>
                      </a:r>
                    </a:p>
                    <a:p>
                      <a:pPr marL="628650" lvl="1" indent="-171450">
                        <a:buFont typeface="Arial"/>
                        <a:buChar char="•"/>
                      </a:pPr>
                      <a:r>
                        <a:rPr kumimoji="1" lang="en-US" altLang="ja-JP" sz="1200" baseline="0" dirty="0" smtClean="0"/>
                        <a:t>PXD (X/X0/layer = 0.2%) : t=75μm</a:t>
                      </a:r>
                    </a:p>
                    <a:p>
                      <a:pPr marL="628650" lvl="1" indent="-171450">
                        <a:buFont typeface="Arial"/>
                        <a:buChar char="•"/>
                      </a:pPr>
                      <a:r>
                        <a:rPr kumimoji="1" lang="en-US" altLang="ja-JP" sz="1200" baseline="0" dirty="0" smtClean="0"/>
                        <a:t>SVD (X/X0/layer= 0.6%) : APV  t=100μm, “Origami” flex</a:t>
                      </a:r>
                    </a:p>
                    <a:p>
                      <a:pPr marL="628650" lvl="1" indent="-171450">
                        <a:buFont typeface="Arial"/>
                        <a:buChar char="•"/>
                      </a:pPr>
                      <a:r>
                        <a:rPr kumimoji="1" lang="en-US" altLang="ja-JP" sz="1200" baseline="0" dirty="0" smtClean="0"/>
                        <a:t>CO2 cooling</a:t>
                      </a:r>
                      <a:endParaRPr kumimoji="1" lang="ja-JP" altLang="en-US" sz="1200" dirty="0" smtClean="0"/>
                    </a:p>
                  </a:txBody>
                  <a:tcPr/>
                </a:tc>
                <a:tc>
                  <a:txBody>
                    <a:bodyPr/>
                    <a:lstStyle/>
                    <a:p>
                      <a:pPr marL="0" indent="0">
                        <a:buFont typeface="Arial"/>
                        <a:buNone/>
                      </a:pPr>
                      <a:r>
                        <a:rPr kumimoji="1" lang="en-US" altLang="ja-JP" sz="1200" dirty="0" err="1" smtClean="0"/>
                        <a:t>Muon</a:t>
                      </a:r>
                      <a:endParaRPr kumimoji="1" lang="en-US" altLang="ja-JP" sz="1200" dirty="0" smtClean="0"/>
                    </a:p>
                    <a:p>
                      <a:pPr marL="171450" indent="-171450">
                        <a:buFont typeface="Arial"/>
                        <a:buChar char="•"/>
                      </a:pPr>
                      <a:r>
                        <a:rPr kumimoji="1" lang="ja-JP" altLang="en-US" sz="1200" dirty="0" smtClean="0"/>
                        <a:t>高集積化</a:t>
                      </a:r>
                      <a:r>
                        <a:rPr kumimoji="1" lang="en-US" altLang="ja-JP" sz="1200" dirty="0" smtClean="0"/>
                        <a:t>:</a:t>
                      </a:r>
                      <a:r>
                        <a:rPr kumimoji="1" lang="ja-JP" altLang="en-US" sz="1200" dirty="0" smtClean="0"/>
                        <a:t>読み出し</a:t>
                      </a:r>
                      <a:r>
                        <a:rPr kumimoji="1" lang="en-US" altLang="ja-JP" sz="1200" dirty="0" smtClean="0"/>
                        <a:t>ASIC(180nm-&gt;130nm)</a:t>
                      </a:r>
                      <a:r>
                        <a:rPr kumimoji="1" lang="ja-JP" altLang="en-US" sz="1200" dirty="0" smtClean="0"/>
                        <a:t>、フレキシブル基板</a:t>
                      </a:r>
                      <a:r>
                        <a:rPr kumimoji="1" lang="en-US" altLang="ja-JP" sz="1200" dirty="0" smtClean="0"/>
                        <a:t>(L/S=10um/10um)</a:t>
                      </a:r>
                    </a:p>
                    <a:p>
                      <a:pPr marL="171450" indent="-171450">
                        <a:buFont typeface="Arial"/>
                        <a:buChar char="•"/>
                      </a:pPr>
                      <a:r>
                        <a:rPr kumimoji="1" lang="ja-JP" altLang="en-US" sz="1200" dirty="0" smtClean="0"/>
                        <a:t>大面積化：</a:t>
                      </a:r>
                      <a:r>
                        <a:rPr kumimoji="1" lang="en-US" altLang="ja-JP" sz="1200" dirty="0" smtClean="0"/>
                        <a:t>12</a:t>
                      </a:r>
                      <a:r>
                        <a:rPr kumimoji="1" lang="ja-JP" altLang="en-US" sz="1200" dirty="0" smtClean="0"/>
                        <a:t>インチウエハ</a:t>
                      </a:r>
                    </a:p>
                    <a:p>
                      <a:pPr marL="171450" indent="-171450">
                        <a:buFont typeface="Arial"/>
                        <a:buChar char="•"/>
                      </a:pPr>
                      <a:r>
                        <a:rPr kumimoji="1" lang="ja-JP" altLang="en-US" sz="1200" dirty="0" smtClean="0"/>
                        <a:t>低物質量化：</a:t>
                      </a:r>
                      <a:r>
                        <a:rPr kumimoji="1" lang="en-US" altLang="ja-JP" sz="1200" dirty="0" smtClean="0"/>
                        <a:t>100um</a:t>
                      </a:r>
                      <a:r>
                        <a:rPr kumimoji="1" lang="ja-JP" altLang="en-US" sz="1200" dirty="0" smtClean="0"/>
                        <a:t>厚センサー</a:t>
                      </a:r>
                    </a:p>
                    <a:p>
                      <a:pPr marL="171450" indent="-171450">
                        <a:buFont typeface="Arial"/>
                        <a:buChar char="•"/>
                      </a:pPr>
                      <a:r>
                        <a:rPr kumimoji="1" lang="ja-JP" altLang="en-US" sz="1200" dirty="0" smtClean="0"/>
                        <a:t>実装技術：ワイヤーボンディング</a:t>
                      </a:r>
                      <a:r>
                        <a:rPr kumimoji="1" lang="ja-JP" altLang="en-US" sz="1200" dirty="0" smtClean="0">
                          <a:sym typeface="Wingdings"/>
                        </a:rPr>
                        <a:t></a:t>
                      </a:r>
                      <a:r>
                        <a:rPr kumimoji="1" lang="ja-JP" altLang="en-US" sz="1200" baseline="0" dirty="0" smtClean="0"/>
                        <a:t>フリップチップ・</a:t>
                      </a:r>
                      <a:r>
                        <a:rPr kumimoji="1" lang="ja-JP" altLang="en-US" sz="1200" dirty="0" smtClean="0"/>
                        <a:t>シリコン貫通ビア（</a:t>
                      </a:r>
                      <a:r>
                        <a:rPr kumimoji="1" lang="en-US" altLang="ja-JP" sz="1200" dirty="0" smtClean="0"/>
                        <a:t>TSV</a:t>
                      </a:r>
                      <a:r>
                        <a:rPr kumimoji="1" lang="ja-JP" altLang="en-US" sz="1200" dirty="0" smtClean="0"/>
                        <a:t>）</a:t>
                      </a:r>
                      <a:endParaRPr kumimoji="1" lang="en-US" altLang="ja-JP" sz="1200" dirty="0" smtClean="0"/>
                    </a:p>
                    <a:p>
                      <a:r>
                        <a:rPr kumimoji="1" lang="en-US" altLang="ja-JP" sz="1200" dirty="0" smtClean="0">
                          <a:solidFill>
                            <a:srgbClr val="FF0000"/>
                          </a:solidFill>
                        </a:rPr>
                        <a:t>B</a:t>
                      </a:r>
                    </a:p>
                    <a:p>
                      <a:pPr marL="171450" indent="-171450">
                        <a:buFont typeface="Arial"/>
                        <a:buChar char="•"/>
                      </a:pPr>
                      <a:r>
                        <a:rPr kumimoji="1" lang="en-US" altLang="ja-JP" sz="1200" dirty="0" smtClean="0">
                          <a:solidFill>
                            <a:srgbClr val="FF0000"/>
                          </a:solidFill>
                        </a:rPr>
                        <a:t>Silicon Tracking: </a:t>
                      </a:r>
                      <a:r>
                        <a:rPr kumimoji="1" lang="en-US" altLang="ja-JP" sz="1200" dirty="0" err="1" smtClean="0"/>
                        <a:t>R_max</a:t>
                      </a:r>
                      <a:r>
                        <a:rPr kumimoji="1" lang="en-US" altLang="ja-JP" sz="1200" baseline="0" dirty="0" smtClean="0"/>
                        <a:t> = 1m</a:t>
                      </a:r>
                    </a:p>
                    <a:p>
                      <a:pPr marL="171450" indent="-171450">
                        <a:buFont typeface="Arial"/>
                        <a:buChar char="•"/>
                      </a:pPr>
                      <a:r>
                        <a:rPr kumimoji="1" lang="en-US" altLang="ja-JP" sz="1200" baseline="0" dirty="0" smtClean="0">
                          <a:solidFill>
                            <a:srgbClr val="FF0000"/>
                          </a:solidFill>
                        </a:rPr>
                        <a:t>Finer pitch strip :</a:t>
                      </a:r>
                    </a:p>
                    <a:p>
                      <a:pPr marL="628650" lvl="1" indent="-171450">
                        <a:buFont typeface="Arial"/>
                        <a:buChar char="•"/>
                      </a:pPr>
                      <a:r>
                        <a:rPr kumimoji="1" lang="en-US" altLang="ja-JP" sz="1200" baseline="0" dirty="0" smtClean="0"/>
                        <a:t>&gt;=256 </a:t>
                      </a:r>
                      <a:r>
                        <a:rPr kumimoji="1" lang="en-US" altLang="ja-JP" sz="1200" baseline="0" dirty="0" err="1" smtClean="0"/>
                        <a:t>ch</a:t>
                      </a:r>
                      <a:r>
                        <a:rPr kumimoji="1" lang="en-US" altLang="ja-JP" sz="1200" baseline="0" dirty="0" smtClean="0"/>
                        <a:t> ASIC, &lt;100 µm z pitch </a:t>
                      </a:r>
                    </a:p>
                    <a:p>
                      <a:pPr marL="171450" indent="-171450">
                        <a:buFont typeface="Arial"/>
                        <a:buChar char="•"/>
                      </a:pPr>
                      <a:r>
                        <a:rPr kumimoji="1" lang="ja-JP" altLang="en-US" sz="1200" dirty="0" smtClean="0">
                          <a:solidFill>
                            <a:srgbClr val="FF0000"/>
                          </a:solidFill>
                        </a:rPr>
                        <a:t>低物質量</a:t>
                      </a:r>
                      <a:r>
                        <a:rPr kumimoji="1" lang="en-US" altLang="ja-JP" sz="1200" dirty="0" smtClean="0">
                          <a:solidFill>
                            <a:srgbClr val="FF0000"/>
                          </a:solidFill>
                        </a:rPr>
                        <a:t>:  </a:t>
                      </a:r>
                      <a:r>
                        <a:rPr kumimoji="1" lang="en-US" altLang="ja-JP" sz="1200" dirty="0" smtClean="0">
                          <a:solidFill>
                            <a:schemeClr val="tx1"/>
                          </a:solidFill>
                        </a:rPr>
                        <a:t>t&lt;=</a:t>
                      </a:r>
                      <a:r>
                        <a:rPr kumimoji="1" lang="en-US" altLang="ja-JP" sz="1200" dirty="0" smtClean="0"/>
                        <a:t>100μm , X/X0 &lt; 0.3% (strip)</a:t>
                      </a:r>
                    </a:p>
                    <a:p>
                      <a:pPr marL="171450" indent="-171450">
                        <a:buFont typeface="Arial"/>
                        <a:buChar char="•"/>
                      </a:pPr>
                      <a:r>
                        <a:rPr kumimoji="1" lang="en-US" altLang="ja-JP" sz="1200" baseline="0" dirty="0" smtClean="0">
                          <a:solidFill>
                            <a:srgbClr val="FF0000"/>
                          </a:solidFill>
                        </a:rPr>
                        <a:t>Vertex resolution: </a:t>
                      </a:r>
                      <a:r>
                        <a:rPr kumimoji="1" lang="en-US" altLang="ja-JP" sz="1200" baseline="0" dirty="0" err="1" smtClean="0"/>
                        <a:t>σvz</a:t>
                      </a:r>
                      <a:r>
                        <a:rPr kumimoji="1" lang="en-US" altLang="ja-JP" sz="1200" baseline="0" dirty="0" smtClean="0"/>
                        <a:t> = 10μm, </a:t>
                      </a:r>
                      <a:r>
                        <a:rPr kumimoji="1" lang="en-US" altLang="ja-JP" sz="1200" dirty="0" smtClean="0"/>
                        <a:t>R=1mm, 10</a:t>
                      </a:r>
                      <a:r>
                        <a:rPr kumimoji="1" lang="en-US" altLang="ja-JP" sz="1200" baseline="30000" dirty="0" smtClean="0"/>
                        <a:t>2</a:t>
                      </a:r>
                      <a:r>
                        <a:rPr kumimoji="1" lang="en-US" altLang="ja-JP" sz="1200" baseline="0" dirty="0" smtClean="0"/>
                        <a:t>µm</a:t>
                      </a:r>
                      <a:r>
                        <a:rPr kumimoji="1" lang="en-US" altLang="ja-JP" sz="1200" baseline="30000" dirty="0" smtClean="0"/>
                        <a:t>2 </a:t>
                      </a:r>
                      <a:r>
                        <a:rPr kumimoji="1" lang="en-US" altLang="ja-JP" sz="1200" baseline="0" dirty="0" smtClean="0"/>
                        <a:t>pixel</a:t>
                      </a:r>
                    </a:p>
                    <a:p>
                      <a:pPr marL="171450" indent="-171450">
                        <a:buFont typeface="Arial"/>
                        <a:buChar char="•"/>
                      </a:pPr>
                      <a:endParaRPr kumimoji="1" lang="en-US" altLang="ja-JP" sz="1200" dirty="0" smtClean="0"/>
                    </a:p>
                    <a:p>
                      <a:endParaRPr kumimoji="1" lang="ja-JP" altLang="en-US" sz="1200" dirty="0"/>
                    </a:p>
                  </a:txBody>
                  <a:tcPr/>
                </a:tc>
              </a:tr>
            </a:tbl>
          </a:graphicData>
        </a:graphic>
      </p:graphicFrame>
    </p:spTree>
    <p:extLst>
      <p:ext uri="{BB962C8B-B14F-4D97-AF65-F5344CB8AC3E}">
        <p14:creationId xmlns:p14="http://schemas.microsoft.com/office/powerpoint/2010/main" val="2989876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171229047"/>
              </p:ext>
            </p:extLst>
          </p:nvPr>
        </p:nvGraphicFramePr>
        <p:xfrm>
          <a:off x="457200" y="405916"/>
          <a:ext cx="8229601" cy="6066383"/>
        </p:xfrm>
        <a:graphic>
          <a:graphicData uri="http://schemas.openxmlformats.org/drawingml/2006/table">
            <a:tbl>
              <a:tblPr firstRow="1" bandRow="1">
                <a:tableStyleId>{5C22544A-7EE6-4342-B048-85BDC9FD1C3A}</a:tableStyleId>
              </a:tblPr>
              <a:tblGrid>
                <a:gridCol w="1274696"/>
                <a:gridCol w="3364827"/>
                <a:gridCol w="3590078"/>
              </a:tblGrid>
              <a:tr h="545300">
                <a:tc>
                  <a:txBody>
                    <a:bodyPr/>
                    <a:lstStyle/>
                    <a:p>
                      <a:r>
                        <a:rPr kumimoji="1" lang="ja-JP" altLang="en-US" sz="1200" dirty="0" smtClean="0"/>
                        <a:t>開発項目</a:t>
                      </a:r>
                      <a:endParaRPr kumimoji="1" lang="ja-JP" altLang="en-US" sz="1200" dirty="0"/>
                    </a:p>
                  </a:txBody>
                  <a:tcPr/>
                </a:tc>
                <a:tc>
                  <a:txBody>
                    <a:bodyPr/>
                    <a:lstStyle/>
                    <a:p>
                      <a:r>
                        <a:rPr kumimoji="1" lang="ja-JP" altLang="en-US" sz="1200" dirty="0" smtClean="0"/>
                        <a:t>目標１</a:t>
                      </a:r>
                      <a:endParaRPr kumimoji="1" lang="ja-JP" altLang="en-US" sz="1200" dirty="0"/>
                    </a:p>
                  </a:txBody>
                  <a:tcPr/>
                </a:tc>
                <a:tc>
                  <a:txBody>
                    <a:bodyPr/>
                    <a:lstStyle/>
                    <a:p>
                      <a:r>
                        <a:rPr kumimoji="1" lang="ja-JP" altLang="en-US" sz="1200" dirty="0" smtClean="0"/>
                        <a:t>目標２</a:t>
                      </a:r>
                      <a:endParaRPr kumimoji="1" lang="ja-JP" altLang="en-US" sz="1200" dirty="0"/>
                    </a:p>
                  </a:txBody>
                  <a:tcPr/>
                </a:tc>
              </a:tr>
              <a:tr h="1207784">
                <a:tc>
                  <a:txBody>
                    <a:bodyPr/>
                    <a:lstStyle/>
                    <a:p>
                      <a:endParaRPr kumimoji="1" lang="ja-JP" altLang="en-US" sz="1200" dirty="0"/>
                    </a:p>
                  </a:txBody>
                  <a:tcPr/>
                </a:tc>
                <a:tc>
                  <a: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kumimoji="1" lang="en-US" altLang="ja-JP" sz="1200" dirty="0" smtClean="0">
                          <a:solidFill>
                            <a:srgbClr val="FF0000"/>
                          </a:solidFill>
                        </a:rPr>
                        <a:t>Lint = 50ab-1</a:t>
                      </a:r>
                      <a:r>
                        <a:rPr kumimoji="1" lang="ja-JP" altLang="en-US" sz="1200" dirty="0" smtClean="0">
                          <a:solidFill>
                            <a:srgbClr val="FF0000"/>
                          </a:solidFill>
                        </a:rPr>
                        <a:t>での</a:t>
                      </a:r>
                      <a:r>
                        <a:rPr kumimoji="1" lang="en-US" altLang="ja-JP" sz="1200" dirty="0" smtClean="0">
                          <a:solidFill>
                            <a:srgbClr val="FF0000"/>
                          </a:solidFill>
                        </a:rPr>
                        <a:t>B/tau </a:t>
                      </a:r>
                      <a:r>
                        <a:rPr kumimoji="1" lang="ja-JP" altLang="en-US" sz="1200" dirty="0" smtClean="0">
                          <a:solidFill>
                            <a:srgbClr val="FF0000"/>
                          </a:solidFill>
                        </a:rPr>
                        <a:t>崩壊</a:t>
                      </a:r>
                      <a:endParaRPr kumimoji="1" lang="en-US" altLang="ja-JP" sz="1200" dirty="0" smtClean="0">
                        <a:solidFill>
                          <a:srgbClr val="FF0000"/>
                        </a:solidFill>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kumimoji="1" lang="ja-JP" altLang="en-US" sz="1200" dirty="0" smtClean="0">
                          <a:solidFill>
                            <a:srgbClr val="FF0000"/>
                          </a:solidFill>
                        </a:rPr>
                        <a:t>ミューオン</a:t>
                      </a:r>
                      <a:r>
                        <a:rPr kumimoji="1" lang="en-US" altLang="ja-JP" sz="1200" dirty="0" smtClean="0">
                          <a:solidFill>
                            <a:srgbClr val="FF0000"/>
                          </a:solidFill>
                        </a:rPr>
                        <a:t>g-2/EDM</a:t>
                      </a:r>
                      <a:r>
                        <a:rPr kumimoji="1" lang="ja-JP" altLang="en-US" sz="1200" dirty="0" smtClean="0">
                          <a:solidFill>
                            <a:srgbClr val="FF0000"/>
                          </a:solidFill>
                        </a:rPr>
                        <a:t>検出器</a:t>
                      </a:r>
                      <a:r>
                        <a:rPr kumimoji="1" lang="en-US" altLang="ja-JP" sz="1200" dirty="0" smtClean="0">
                          <a:solidFill>
                            <a:srgbClr val="FF0000"/>
                          </a:solidFill>
                        </a:rPr>
                        <a:t>(0.1ppm/10E-21ecm)</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kumimoji="1" lang="en-US" altLang="ja-JP" sz="1200" dirty="0" smtClean="0">
                          <a:solidFill>
                            <a:srgbClr val="FF0000"/>
                          </a:solidFill>
                        </a:rPr>
                        <a:t>Pi0</a:t>
                      </a:r>
                      <a:r>
                        <a:rPr kumimoji="1" lang="ja-JP" altLang="en-US" sz="1200" dirty="0" smtClean="0">
                          <a:solidFill>
                            <a:srgbClr val="FF0000"/>
                          </a:solidFill>
                        </a:rPr>
                        <a:t> </a:t>
                      </a:r>
                      <a:r>
                        <a:rPr kumimoji="1" lang="en-US" altLang="ja-JP" sz="1200" dirty="0" smtClean="0">
                          <a:solidFill>
                            <a:srgbClr val="FF0000"/>
                          </a:solidFill>
                        </a:rPr>
                        <a:t>nu</a:t>
                      </a:r>
                      <a:r>
                        <a:rPr kumimoji="1" lang="ja-JP" altLang="en-US" sz="1200" dirty="0" smtClean="0">
                          <a:solidFill>
                            <a:srgbClr val="FF0000"/>
                          </a:solidFill>
                        </a:rPr>
                        <a:t> </a:t>
                      </a:r>
                      <a:r>
                        <a:rPr kumimoji="1" lang="en-US" altLang="ja-JP" sz="1200" dirty="0" smtClean="0">
                          <a:solidFill>
                            <a:srgbClr val="FF0000"/>
                          </a:solidFill>
                        </a:rPr>
                        <a:t>nu</a:t>
                      </a:r>
                      <a:r>
                        <a:rPr kumimoji="1" lang="ja-JP" altLang="en-US" sz="1200" dirty="0" smtClean="0">
                          <a:solidFill>
                            <a:srgbClr val="FF0000"/>
                          </a:solidFill>
                        </a:rPr>
                        <a:t> </a:t>
                      </a:r>
                      <a:r>
                        <a:rPr kumimoji="1" lang="en-US" altLang="ja-JP" sz="1200" dirty="0" smtClean="0">
                          <a:solidFill>
                            <a:srgbClr val="FF0000"/>
                          </a:solidFill>
                        </a:rPr>
                        <a:t>@</a:t>
                      </a:r>
                      <a:r>
                        <a:rPr kumimoji="1" lang="ja-JP" altLang="en-US" sz="1200" dirty="0" smtClean="0">
                          <a:solidFill>
                            <a:srgbClr val="FF0000"/>
                          </a:solidFill>
                        </a:rPr>
                        <a:t> </a:t>
                      </a:r>
                      <a:r>
                        <a:rPr kumimoji="1" lang="en-US" altLang="ja-JP" sz="1200" dirty="0" smtClean="0">
                          <a:solidFill>
                            <a:srgbClr val="FF0000"/>
                          </a:solidFill>
                        </a:rPr>
                        <a:t>10</a:t>
                      </a:r>
                      <a:r>
                        <a:rPr kumimoji="1" lang="en-US" altLang="ja-JP" sz="1200" baseline="30000" dirty="0" smtClean="0">
                          <a:solidFill>
                            <a:srgbClr val="FF0000"/>
                          </a:solidFill>
                        </a:rPr>
                        <a:t>-11</a:t>
                      </a:r>
                      <a:r>
                        <a:rPr kumimoji="1" lang="ja-JP" altLang="en-US" sz="1200" baseline="30000" dirty="0" smtClean="0">
                          <a:solidFill>
                            <a:srgbClr val="FF0000"/>
                          </a:solidFill>
                        </a:rPr>
                        <a:t> </a:t>
                      </a:r>
                      <a:r>
                        <a:rPr kumimoji="1" lang="en-US" altLang="ja-JP" sz="1200" baseline="0" dirty="0" smtClean="0">
                          <a:solidFill>
                            <a:srgbClr val="FF0000"/>
                          </a:solidFill>
                        </a:rPr>
                        <a:t> (SM</a:t>
                      </a:r>
                      <a:r>
                        <a:rPr kumimoji="1" lang="ja-JP" altLang="en-US" sz="1200" baseline="0" dirty="0" smtClean="0">
                          <a:solidFill>
                            <a:srgbClr val="FF0000"/>
                          </a:solidFill>
                        </a:rPr>
                        <a:t>発見）</a:t>
                      </a:r>
                      <a:endParaRPr kumimoji="1" lang="en-US" altLang="ja-JP" sz="1200" dirty="0" smtClean="0">
                        <a:solidFill>
                          <a:srgbClr val="FF0000"/>
                        </a:solidFill>
                      </a:endParaRPr>
                    </a:p>
                  </a:txBody>
                  <a:tcPr/>
                </a:tc>
                <a:tc>
                  <a: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kumimoji="1" lang="en-US" altLang="ja-JP" sz="1200" dirty="0" smtClean="0">
                          <a:solidFill>
                            <a:srgbClr val="FF0000"/>
                          </a:solidFill>
                        </a:rPr>
                        <a:t>Belle II </a:t>
                      </a:r>
                      <a:r>
                        <a:rPr kumimoji="1" lang="ja-JP" altLang="en-US" sz="1200" dirty="0" smtClean="0">
                          <a:solidFill>
                            <a:srgbClr val="FF0000"/>
                          </a:solidFill>
                        </a:rPr>
                        <a:t>を超える</a:t>
                      </a:r>
                      <a:r>
                        <a:rPr kumimoji="1" lang="en-US" altLang="ja-JP" sz="1200" dirty="0" err="1" smtClean="0">
                          <a:solidFill>
                            <a:srgbClr val="FF0000"/>
                          </a:solidFill>
                        </a:rPr>
                        <a:t>e+e</a:t>
                      </a:r>
                      <a:r>
                        <a:rPr kumimoji="1" lang="en-US" altLang="ja-JP" sz="1200" dirty="0" smtClean="0">
                          <a:solidFill>
                            <a:srgbClr val="FF0000"/>
                          </a:solidFill>
                        </a:rPr>
                        <a:t>-</a:t>
                      </a:r>
                      <a:r>
                        <a:rPr kumimoji="1" lang="ja-JP" altLang="en-US" sz="1200" dirty="0" smtClean="0">
                          <a:solidFill>
                            <a:srgbClr val="FF0000"/>
                          </a:solidFill>
                        </a:rPr>
                        <a:t>実験（より高いルミノシティー、より高い精度、エネルギー変更）</a:t>
                      </a:r>
                      <a:endParaRPr kumimoji="1" lang="en-US" altLang="ja-JP" sz="1200" dirty="0" smtClean="0">
                        <a:solidFill>
                          <a:srgbClr val="FF0000"/>
                        </a:solidFill>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kumimoji="1" lang="ja-JP" altLang="en-US" sz="1200" dirty="0" smtClean="0">
                          <a:solidFill>
                            <a:srgbClr val="FF0000"/>
                          </a:solidFill>
                        </a:rPr>
                        <a:t>さらに１桁高いビーム強度でのミューオン</a:t>
                      </a:r>
                      <a:r>
                        <a:rPr kumimoji="1" lang="en-US" altLang="ja-JP" sz="1200" dirty="0" smtClean="0">
                          <a:solidFill>
                            <a:srgbClr val="FF0000"/>
                          </a:solidFill>
                        </a:rPr>
                        <a:t>EDM/</a:t>
                      </a:r>
                      <a:r>
                        <a:rPr kumimoji="1" lang="en-US" altLang="ja-JP" sz="1200" dirty="0" err="1" smtClean="0">
                          <a:solidFill>
                            <a:srgbClr val="FF0000"/>
                          </a:solidFill>
                        </a:rPr>
                        <a:t>cLFV</a:t>
                      </a:r>
                      <a:r>
                        <a:rPr kumimoji="1" lang="ja-JP" altLang="en-US" sz="1200" dirty="0" smtClean="0">
                          <a:solidFill>
                            <a:srgbClr val="FF0000"/>
                          </a:solidFill>
                        </a:rPr>
                        <a:t>探索・フレーバー実験</a:t>
                      </a:r>
                      <a:endParaRPr kumimoji="1" lang="en-US" altLang="ja-JP" sz="1200" dirty="0" smtClean="0">
                        <a:solidFill>
                          <a:srgbClr val="FF0000"/>
                        </a:solidFill>
                      </a:endParaRP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kumimoji="1" lang="en-US" altLang="ja-JP" sz="1200" dirty="0" smtClean="0">
                          <a:solidFill>
                            <a:srgbClr val="FF0000"/>
                          </a:solidFill>
                        </a:rPr>
                        <a:t>Pi0</a:t>
                      </a:r>
                      <a:r>
                        <a:rPr kumimoji="1" lang="ja-JP" altLang="en-US" sz="1200" dirty="0" smtClean="0">
                          <a:solidFill>
                            <a:srgbClr val="FF0000"/>
                          </a:solidFill>
                        </a:rPr>
                        <a:t> </a:t>
                      </a:r>
                      <a:r>
                        <a:rPr kumimoji="1" lang="en-US" altLang="ja-JP" sz="1200" dirty="0" smtClean="0">
                          <a:solidFill>
                            <a:srgbClr val="FF0000"/>
                          </a:solidFill>
                        </a:rPr>
                        <a:t>nu</a:t>
                      </a:r>
                      <a:r>
                        <a:rPr kumimoji="1" lang="ja-JP" altLang="en-US" sz="1200" dirty="0" smtClean="0">
                          <a:solidFill>
                            <a:srgbClr val="FF0000"/>
                          </a:solidFill>
                        </a:rPr>
                        <a:t> </a:t>
                      </a:r>
                      <a:r>
                        <a:rPr kumimoji="1" lang="en-US" altLang="ja-JP" sz="1200" dirty="0" smtClean="0">
                          <a:solidFill>
                            <a:srgbClr val="FF0000"/>
                          </a:solidFill>
                        </a:rPr>
                        <a:t>nu</a:t>
                      </a:r>
                      <a:r>
                        <a:rPr kumimoji="1" lang="ja-JP" altLang="en-US" sz="1200" dirty="0" smtClean="0">
                          <a:solidFill>
                            <a:srgbClr val="FF0000"/>
                          </a:solidFill>
                        </a:rPr>
                        <a:t> </a:t>
                      </a:r>
                      <a:r>
                        <a:rPr kumimoji="1" lang="en-US" altLang="ja-JP" sz="1200" dirty="0" smtClean="0">
                          <a:solidFill>
                            <a:srgbClr val="FF0000"/>
                          </a:solidFill>
                        </a:rPr>
                        <a:t>@</a:t>
                      </a:r>
                      <a:r>
                        <a:rPr kumimoji="1" lang="ja-JP" altLang="en-US" sz="1200" dirty="0" smtClean="0">
                          <a:solidFill>
                            <a:srgbClr val="FF0000"/>
                          </a:solidFill>
                        </a:rPr>
                        <a:t> </a:t>
                      </a:r>
                      <a:r>
                        <a:rPr kumimoji="1" lang="en-US" altLang="ja-JP" sz="1200" dirty="0" smtClean="0">
                          <a:solidFill>
                            <a:srgbClr val="FF0000"/>
                          </a:solidFill>
                        </a:rPr>
                        <a:t>10</a:t>
                      </a:r>
                      <a:r>
                        <a:rPr kumimoji="1" lang="en-US" altLang="ja-JP" sz="1200" baseline="30000" dirty="0" smtClean="0">
                          <a:solidFill>
                            <a:srgbClr val="FF0000"/>
                          </a:solidFill>
                        </a:rPr>
                        <a:t>-13-14</a:t>
                      </a:r>
                      <a:r>
                        <a:rPr kumimoji="1" lang="en-US" altLang="ja-JP" sz="1200" baseline="0" dirty="0" smtClean="0">
                          <a:solidFill>
                            <a:srgbClr val="FF0000"/>
                          </a:solidFill>
                        </a:rPr>
                        <a:t> (SM</a:t>
                      </a:r>
                      <a:r>
                        <a:rPr kumimoji="1" lang="ja-JP" altLang="en-US" sz="1200" baseline="0" dirty="0" smtClean="0">
                          <a:solidFill>
                            <a:srgbClr val="FF0000"/>
                          </a:solidFill>
                        </a:rPr>
                        <a:t>で</a:t>
                      </a:r>
                      <a:r>
                        <a:rPr kumimoji="1" lang="en-US" altLang="ja-JP" sz="1200" baseline="0" dirty="0" smtClean="0">
                          <a:solidFill>
                            <a:srgbClr val="FF0000"/>
                          </a:solidFill>
                        </a:rPr>
                        <a:t>&gt;100events)</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kumimoji="1" lang="ja-JP" altLang="en-US" sz="1200" dirty="0" smtClean="0">
                          <a:solidFill>
                            <a:srgbClr val="FF0000"/>
                          </a:solidFill>
                        </a:rPr>
                        <a:t>ミューオニウムを用いた重力測定・</a:t>
                      </a:r>
                      <a:r>
                        <a:rPr kumimoji="1" lang="en-US" altLang="ja-JP" sz="1200" dirty="0" err="1" smtClean="0">
                          <a:solidFill>
                            <a:srgbClr val="FF0000"/>
                          </a:solidFill>
                        </a:rPr>
                        <a:t>cLFV</a:t>
                      </a:r>
                      <a:r>
                        <a:rPr kumimoji="1" lang="ja-JP" altLang="en-US" sz="1200" dirty="0" smtClean="0">
                          <a:solidFill>
                            <a:srgbClr val="FF0000"/>
                          </a:solidFill>
                        </a:rPr>
                        <a:t>実験</a:t>
                      </a:r>
                      <a:endParaRPr kumimoji="1" lang="en-US" altLang="ja-JP" sz="1200" baseline="0" dirty="0" smtClean="0">
                        <a:solidFill>
                          <a:srgbClr val="FF0000"/>
                        </a:solidFill>
                      </a:endParaRPr>
                    </a:p>
                    <a:p>
                      <a:endParaRPr kumimoji="1" lang="ja-JP" altLang="en-US" sz="1200" dirty="0"/>
                    </a:p>
                  </a:txBody>
                  <a:tcPr/>
                </a:tc>
              </a:tr>
              <a:tr h="754137">
                <a:tc>
                  <a:txBody>
                    <a:bodyPr/>
                    <a:lstStyle/>
                    <a:p>
                      <a:r>
                        <a:rPr kumimoji="1" lang="en-US" altLang="ja-JP" sz="1200" dirty="0" smtClean="0"/>
                        <a:t>DAQ</a:t>
                      </a:r>
                      <a:endParaRPr kumimoji="1" lang="ja-JP" altLang="en-US" sz="1200" dirty="0"/>
                    </a:p>
                  </a:txBody>
                  <a:tcPr/>
                </a:tc>
                <a:tc>
                  <a:txBody>
                    <a:bodyPr/>
                    <a:lstStyle/>
                    <a:p>
                      <a:pPr marL="171450" indent="-171450">
                        <a:buFont typeface="Arial"/>
                        <a:buChar char="•"/>
                      </a:pPr>
                      <a:r>
                        <a:rPr kumimoji="1" lang="ja-JP" altLang="en-US" sz="1200" kern="1200" dirty="0" smtClean="0">
                          <a:solidFill>
                            <a:schemeClr val="dk1"/>
                          </a:solidFill>
                          <a:latin typeface="+mn-lt"/>
                          <a:ea typeface="+mn-ea"/>
                          <a:cs typeface="+mn-cs"/>
                        </a:rPr>
                        <a:t>高密度</a:t>
                      </a:r>
                      <a:r>
                        <a:rPr kumimoji="1" lang="en-US" altLang="ja-JP" sz="1200" kern="1200" dirty="0" smtClean="0">
                          <a:solidFill>
                            <a:schemeClr val="dk1"/>
                          </a:solidFill>
                          <a:latin typeface="+mn-lt"/>
                          <a:ea typeface="+mn-ea"/>
                          <a:cs typeface="+mn-cs"/>
                        </a:rPr>
                        <a:t>(</a:t>
                      </a:r>
                      <a:r>
                        <a:rPr kumimoji="1" lang="ja-JP" altLang="en-US" sz="1200" kern="1200" dirty="0" smtClean="0">
                          <a:solidFill>
                            <a:schemeClr val="dk1"/>
                          </a:solidFill>
                          <a:latin typeface="+mn-lt"/>
                          <a:ea typeface="+mn-ea"/>
                          <a:cs typeface="+mn-cs"/>
                        </a:rPr>
                        <a:t>集積</a:t>
                      </a:r>
                      <a:r>
                        <a:rPr kumimoji="1" lang="en-US" altLang="ja-JP" sz="1200" kern="1200" dirty="0" smtClean="0">
                          <a:solidFill>
                            <a:schemeClr val="dk1"/>
                          </a:solidFill>
                          <a:latin typeface="+mn-lt"/>
                          <a:ea typeface="+mn-ea"/>
                          <a:cs typeface="+mn-cs"/>
                        </a:rPr>
                        <a:t>)</a:t>
                      </a:r>
                      <a:r>
                        <a:rPr kumimoji="1" lang="ja-JP" altLang="en-US" sz="1200" kern="1200" dirty="0" smtClean="0">
                          <a:solidFill>
                            <a:schemeClr val="dk1"/>
                          </a:solidFill>
                          <a:latin typeface="+mn-lt"/>
                          <a:ea typeface="+mn-ea"/>
                          <a:cs typeface="+mn-cs"/>
                        </a:rPr>
                        <a:t>化</a:t>
                      </a:r>
                      <a:r>
                        <a:rPr kumimoji="1" lang="en-US" altLang="ja-JP" sz="1200" kern="1200" dirty="0" smtClean="0">
                          <a:solidFill>
                            <a:schemeClr val="dk1"/>
                          </a:solidFill>
                          <a:latin typeface="+mn-lt"/>
                          <a:ea typeface="+mn-ea"/>
                          <a:cs typeface="+mn-cs"/>
                        </a:rPr>
                        <a:t>: 10-20 input </a:t>
                      </a:r>
                      <a:r>
                        <a:rPr kumimoji="1" lang="en-US" altLang="ja-JP" sz="1200" kern="1200" dirty="0" err="1" smtClean="0">
                          <a:solidFill>
                            <a:schemeClr val="dk1"/>
                          </a:solidFill>
                          <a:latin typeface="+mn-lt"/>
                          <a:ea typeface="+mn-ea"/>
                          <a:cs typeface="+mn-cs"/>
                        </a:rPr>
                        <a:t>ch</a:t>
                      </a:r>
                      <a:r>
                        <a:rPr kumimoji="1" lang="en-US" altLang="ja-JP" sz="1200" kern="1200" dirty="0" smtClean="0">
                          <a:solidFill>
                            <a:schemeClr val="dk1"/>
                          </a:solidFill>
                          <a:latin typeface="+mn-lt"/>
                          <a:ea typeface="+mn-ea"/>
                          <a:cs typeface="+mn-cs"/>
                        </a:rPr>
                        <a:t>/</a:t>
                      </a:r>
                      <a:r>
                        <a:rPr kumimoji="1" lang="ja-JP" altLang="en-US" sz="1200" kern="1200" dirty="0" smtClean="0">
                          <a:solidFill>
                            <a:schemeClr val="dk1"/>
                          </a:solidFill>
                          <a:latin typeface="+mn-lt"/>
                          <a:ea typeface="+mn-ea"/>
                          <a:cs typeface="+mn-cs"/>
                        </a:rPr>
                        <a:t>読み出しボード</a:t>
                      </a:r>
                    </a:p>
                    <a:p>
                      <a:pPr marL="171450" indent="-171450">
                        <a:buFont typeface="Arial"/>
                        <a:buChar char="•"/>
                      </a:pPr>
                      <a:r>
                        <a:rPr kumimoji="1" lang="ja-JP" altLang="en-US" sz="1200" kern="1200" dirty="0" smtClean="0">
                          <a:solidFill>
                            <a:schemeClr val="dk1"/>
                          </a:solidFill>
                          <a:latin typeface="+mn-lt"/>
                          <a:ea typeface="+mn-ea"/>
                          <a:cs typeface="+mn-cs"/>
                        </a:rPr>
                        <a:t>高スループット化による</a:t>
                      </a:r>
                      <a:r>
                        <a:rPr kumimoji="1" lang="en-US" altLang="ja-JP" sz="1200" kern="1200" dirty="0" smtClean="0">
                          <a:solidFill>
                            <a:schemeClr val="dk1"/>
                          </a:solidFill>
                          <a:latin typeface="+mn-lt"/>
                          <a:ea typeface="+mn-ea"/>
                          <a:cs typeface="+mn-cs"/>
                        </a:rPr>
                        <a:t>dead time</a:t>
                      </a:r>
                      <a:r>
                        <a:rPr kumimoji="1" lang="ja-JP" altLang="en-US" sz="1200" kern="1200" dirty="0" smtClean="0">
                          <a:solidFill>
                            <a:schemeClr val="dk1"/>
                          </a:solidFill>
                          <a:latin typeface="+mn-lt"/>
                          <a:ea typeface="+mn-ea"/>
                          <a:cs typeface="+mn-cs"/>
                        </a:rPr>
                        <a:t>の更なる低減</a:t>
                      </a:r>
                      <a:r>
                        <a:rPr kumimoji="1" lang="en-US" altLang="ja-JP" sz="1200" kern="1200" dirty="0" smtClean="0">
                          <a:solidFill>
                            <a:schemeClr val="dk1"/>
                          </a:solidFill>
                          <a:latin typeface="+mn-lt"/>
                          <a:ea typeface="+mn-ea"/>
                          <a:cs typeface="+mn-cs"/>
                        </a:rPr>
                        <a:t>: Output protocol 10GbE or </a:t>
                      </a:r>
                      <a:r>
                        <a:rPr kumimoji="1" lang="en-US" altLang="ja-JP" sz="1200" kern="1200" dirty="0" err="1" smtClean="0">
                          <a:solidFill>
                            <a:schemeClr val="dk1"/>
                          </a:solidFill>
                          <a:latin typeface="+mn-lt"/>
                          <a:ea typeface="+mn-ea"/>
                          <a:cs typeface="+mn-cs"/>
                        </a:rPr>
                        <a:t>PCIe</a:t>
                      </a:r>
                      <a:endParaRPr kumimoji="1" lang="ja-JP" altLang="en-US" sz="1200" dirty="0"/>
                    </a:p>
                  </a:txBody>
                  <a:tcPr/>
                </a:tc>
                <a:tc>
                  <a:txBody>
                    <a:bodyPr/>
                    <a:lstStyle/>
                    <a:p>
                      <a:pPr marL="171450" indent="-171450">
                        <a:buFont typeface="Arial"/>
                        <a:buChar char="•"/>
                      </a:pPr>
                      <a:r>
                        <a:rPr kumimoji="1" lang="en-US" altLang="ja-JP" sz="1200" kern="1200" dirty="0" err="1" smtClean="0">
                          <a:solidFill>
                            <a:schemeClr val="dk1"/>
                          </a:solidFill>
                          <a:latin typeface="+mn-lt"/>
                          <a:ea typeface="+mn-ea"/>
                          <a:cs typeface="+mn-cs"/>
                        </a:rPr>
                        <a:t>Triggerless</a:t>
                      </a:r>
                      <a:r>
                        <a:rPr kumimoji="1" lang="en-US" altLang="ja-JP" sz="1200" kern="1200" dirty="0" smtClean="0">
                          <a:solidFill>
                            <a:schemeClr val="dk1"/>
                          </a:solidFill>
                          <a:latin typeface="+mn-lt"/>
                          <a:ea typeface="+mn-ea"/>
                          <a:cs typeface="+mn-cs"/>
                        </a:rPr>
                        <a:t> DAQ system</a:t>
                      </a:r>
                      <a:r>
                        <a:rPr kumimoji="1" lang="ja-JP" altLang="en-US" sz="1200" kern="1200" dirty="0" smtClean="0">
                          <a:solidFill>
                            <a:schemeClr val="dk1"/>
                          </a:solidFill>
                          <a:latin typeface="+mn-lt"/>
                          <a:ea typeface="+mn-ea"/>
                          <a:cs typeface="+mn-cs"/>
                        </a:rPr>
                        <a:t>の開発による</a:t>
                      </a:r>
                      <a:r>
                        <a:rPr kumimoji="1" lang="en-US" altLang="ja-JP" sz="1200" kern="1200" dirty="0" smtClean="0">
                          <a:solidFill>
                            <a:schemeClr val="dk1"/>
                          </a:solidFill>
                          <a:latin typeface="+mn-lt"/>
                          <a:ea typeface="+mn-ea"/>
                          <a:cs typeface="+mn-cs"/>
                        </a:rPr>
                        <a:t>signal efficiency</a:t>
                      </a:r>
                      <a:r>
                        <a:rPr kumimoji="1" lang="ja-JP" altLang="en-US" sz="1200" kern="1200" dirty="0" smtClean="0">
                          <a:solidFill>
                            <a:schemeClr val="dk1"/>
                          </a:solidFill>
                          <a:latin typeface="+mn-lt"/>
                          <a:ea typeface="+mn-ea"/>
                          <a:cs typeface="+mn-cs"/>
                        </a:rPr>
                        <a:t>の向上 </a:t>
                      </a:r>
                      <a:r>
                        <a:rPr kumimoji="1" lang="en-US" altLang="ja-JP" sz="1200" kern="1200" dirty="0" smtClean="0">
                          <a:solidFill>
                            <a:schemeClr val="dk1"/>
                          </a:solidFill>
                          <a:latin typeface="+mn-lt"/>
                          <a:ea typeface="+mn-ea"/>
                          <a:cs typeface="+mn-cs"/>
                        </a:rPr>
                        <a:t>(hardware trigger</a:t>
                      </a:r>
                      <a:r>
                        <a:rPr kumimoji="1" lang="ja-JP" altLang="en-US" sz="1200" kern="1200" dirty="0" smtClean="0">
                          <a:solidFill>
                            <a:schemeClr val="dk1"/>
                          </a:solidFill>
                          <a:latin typeface="+mn-lt"/>
                          <a:ea typeface="+mn-ea"/>
                          <a:cs typeface="+mn-cs"/>
                        </a:rPr>
                        <a:t>を無くして全</a:t>
                      </a:r>
                      <a:r>
                        <a:rPr kumimoji="1" lang="en-US" altLang="ja-JP" sz="1200" kern="1200" dirty="0" smtClean="0">
                          <a:solidFill>
                            <a:schemeClr val="dk1"/>
                          </a:solidFill>
                          <a:latin typeface="+mn-lt"/>
                          <a:ea typeface="+mn-ea"/>
                          <a:cs typeface="+mn-cs"/>
                        </a:rPr>
                        <a:t>hit</a:t>
                      </a:r>
                      <a:r>
                        <a:rPr kumimoji="1" lang="ja-JP" altLang="en-US" sz="1200" kern="1200" dirty="0" smtClean="0">
                          <a:solidFill>
                            <a:schemeClr val="dk1"/>
                          </a:solidFill>
                          <a:latin typeface="+mn-lt"/>
                          <a:ea typeface="+mn-ea"/>
                          <a:cs typeface="+mn-cs"/>
                        </a:rPr>
                        <a:t>を</a:t>
                      </a:r>
                      <a:r>
                        <a:rPr kumimoji="1" lang="en-US" altLang="ja-JP" sz="1200" kern="1200" dirty="0" smtClean="0">
                          <a:solidFill>
                            <a:schemeClr val="dk1"/>
                          </a:solidFill>
                          <a:latin typeface="+mn-lt"/>
                          <a:ea typeface="+mn-ea"/>
                          <a:cs typeface="+mn-cs"/>
                        </a:rPr>
                        <a:t>DAQ</a:t>
                      </a:r>
                      <a:r>
                        <a:rPr kumimoji="1" lang="ja-JP" altLang="en-US" sz="1200" kern="1200" dirty="0" smtClean="0">
                          <a:solidFill>
                            <a:schemeClr val="dk1"/>
                          </a:solidFill>
                          <a:latin typeface="+mn-lt"/>
                          <a:ea typeface="+mn-ea"/>
                          <a:cs typeface="+mn-cs"/>
                        </a:rPr>
                        <a:t>に流して</a:t>
                      </a:r>
                      <a:r>
                        <a:rPr kumimoji="1" lang="en-US" altLang="ja-JP" sz="1200" kern="1200" dirty="0" smtClean="0">
                          <a:solidFill>
                            <a:schemeClr val="dk1"/>
                          </a:solidFill>
                          <a:latin typeface="+mn-lt"/>
                          <a:ea typeface="+mn-ea"/>
                          <a:cs typeface="+mn-cs"/>
                        </a:rPr>
                        <a:t>software</a:t>
                      </a:r>
                      <a:r>
                        <a:rPr kumimoji="1" lang="ja-JP" altLang="en-US" sz="1200" kern="1200" dirty="0" smtClean="0">
                          <a:solidFill>
                            <a:schemeClr val="dk1"/>
                          </a:solidFill>
                          <a:latin typeface="+mn-lt"/>
                          <a:ea typeface="+mn-ea"/>
                          <a:cs typeface="+mn-cs"/>
                        </a:rPr>
                        <a:t>で</a:t>
                      </a:r>
                      <a:r>
                        <a:rPr kumimoji="1" lang="en-US" altLang="ja-JP" sz="1200" kern="1200" dirty="0" smtClean="0">
                          <a:solidFill>
                            <a:schemeClr val="dk1"/>
                          </a:solidFill>
                          <a:latin typeface="+mn-lt"/>
                          <a:ea typeface="+mn-ea"/>
                          <a:cs typeface="+mn-cs"/>
                        </a:rPr>
                        <a:t>cut)</a:t>
                      </a:r>
                      <a:endParaRPr kumimoji="1" lang="ja-JP" altLang="en-US" sz="1200" dirty="0"/>
                    </a:p>
                  </a:txBody>
                  <a:tcPr/>
                </a:tc>
              </a:tr>
              <a:tr h="876300">
                <a:tc>
                  <a:txBody>
                    <a:bodyPr/>
                    <a:lstStyle/>
                    <a:p>
                      <a:r>
                        <a:rPr kumimoji="1" lang="ja-JP" altLang="en-US" sz="1200" dirty="0" smtClean="0"/>
                        <a:t>カロリメータ</a:t>
                      </a:r>
                      <a:endParaRPr kumimoji="1" lang="ja-JP" altLang="en-US" sz="1200" dirty="0"/>
                    </a:p>
                  </a:txBody>
                  <a:tcPr/>
                </a:tc>
                <a:tc>
                  <a:txBody>
                    <a:bodyPr/>
                    <a:lstStyle/>
                    <a:p>
                      <a:pPr marL="171450" indent="-171450">
                        <a:buFont typeface="Arial"/>
                        <a:buChar char="•"/>
                      </a:pPr>
                      <a:r>
                        <a:rPr kumimoji="1" lang="ja-JP" altLang="en-US" sz="1200" dirty="0" smtClean="0"/>
                        <a:t>波形サンプリング（</a:t>
                      </a:r>
                      <a:r>
                        <a:rPr kumimoji="1" lang="en-US" altLang="ja-JP" sz="1200" dirty="0" smtClean="0"/>
                        <a:t>500MHz</a:t>
                      </a:r>
                      <a:r>
                        <a:rPr kumimoji="1" lang="ja-JP" altLang="en-US" sz="1200" dirty="0" smtClean="0"/>
                        <a:t>）</a:t>
                      </a:r>
                      <a:endParaRPr kumimoji="1" lang="en-US" altLang="ja-JP" sz="1200" dirty="0" smtClean="0"/>
                    </a:p>
                    <a:p>
                      <a:pPr marL="171450" indent="-171450">
                        <a:buFont typeface="Arial"/>
                        <a:buChar char="•"/>
                      </a:pPr>
                      <a:r>
                        <a:rPr kumimoji="1" lang="ja-JP" altLang="en-US" sz="1200" dirty="0" smtClean="0"/>
                        <a:t>両端読出し</a:t>
                      </a:r>
                      <a:endParaRPr kumimoji="1" lang="ja-JP" altLang="en-US" sz="1200" dirty="0"/>
                    </a:p>
                  </a:txBody>
                  <a:tcPr/>
                </a:tc>
                <a:tc>
                  <a:txBody>
                    <a:bodyPr/>
                    <a:lstStyle/>
                    <a:p>
                      <a:pPr marL="171450" indent="-171450">
                        <a:buFont typeface="Arial"/>
                        <a:buChar char="•"/>
                      </a:pPr>
                      <a:r>
                        <a:rPr kumimoji="1" lang="en-US" altLang="ja-JP" sz="1200" dirty="0" smtClean="0"/>
                        <a:t>New </a:t>
                      </a:r>
                      <a:r>
                        <a:rPr kumimoji="1" lang="ja-JP" altLang="en-US" sz="1200" dirty="0" smtClean="0"/>
                        <a:t>スタンダード高速シンチレータ（</a:t>
                      </a:r>
                      <a:r>
                        <a:rPr kumimoji="1" lang="ja-JP" altLang="en-US" sz="1200" kern="1200" dirty="0" smtClean="0">
                          <a:solidFill>
                            <a:schemeClr val="dk1"/>
                          </a:solidFill>
                          <a:latin typeface="+mn-lt"/>
                          <a:ea typeface="+mn-ea"/>
                          <a:cs typeface="+mn-cs"/>
                        </a:rPr>
                        <a:t>低価格、大面積、</a:t>
                      </a:r>
                      <a:r>
                        <a:rPr kumimoji="1" lang="en-US" altLang="ja-JP" sz="1200" kern="1200" dirty="0" smtClean="0">
                          <a:solidFill>
                            <a:schemeClr val="dk1"/>
                          </a:solidFill>
                          <a:latin typeface="+mn-lt"/>
                          <a:ea typeface="+mn-ea"/>
                          <a:cs typeface="+mn-cs"/>
                        </a:rPr>
                        <a:t>low inefficiency</a:t>
                      </a:r>
                      <a:r>
                        <a:rPr kumimoji="1" lang="ja-JP" altLang="en-US" sz="1200" kern="1200" dirty="0" smtClean="0">
                          <a:solidFill>
                            <a:schemeClr val="dk1"/>
                          </a:solidFill>
                          <a:latin typeface="+mn-lt"/>
                          <a:ea typeface="+mn-ea"/>
                          <a:cs typeface="+mn-cs"/>
                        </a:rPr>
                        <a:t>、</a:t>
                      </a:r>
                      <a:r>
                        <a:rPr kumimoji="1" lang="en-US" altLang="ja-JP" sz="1200" kern="1200" dirty="0" smtClean="0">
                          <a:solidFill>
                            <a:schemeClr val="dk1"/>
                          </a:solidFill>
                          <a:latin typeface="+mn-lt"/>
                          <a:ea typeface="+mn-ea"/>
                          <a:cs typeface="+mn-cs"/>
                        </a:rPr>
                        <a:t>good E and t resolutions, n/gamma separation</a:t>
                      </a:r>
                      <a:r>
                        <a:rPr kumimoji="1" lang="ja-JP" altLang="en-US" sz="1200" kern="1200" dirty="0" smtClean="0">
                          <a:solidFill>
                            <a:schemeClr val="dk1"/>
                          </a:solidFill>
                          <a:latin typeface="+mn-lt"/>
                          <a:ea typeface="+mn-ea"/>
                          <a:cs typeface="+mn-cs"/>
                        </a:rPr>
                        <a:t>）</a:t>
                      </a:r>
                      <a:endParaRPr kumimoji="1" lang="ja-JP" altLang="en-US" sz="1200" dirty="0"/>
                    </a:p>
                  </a:txBody>
                  <a:tcPr/>
                </a:tc>
              </a:tr>
              <a:tr h="1282700">
                <a:tc>
                  <a:txBody>
                    <a:bodyPr/>
                    <a:lstStyle/>
                    <a:p>
                      <a:r>
                        <a:rPr kumimoji="1" lang="ja-JP" altLang="en-US" sz="1200" dirty="0" smtClean="0"/>
                        <a:t>エアロゲル</a:t>
                      </a:r>
                      <a:endParaRPr kumimoji="1" lang="ja-JP" altLang="en-US" sz="1200" dirty="0"/>
                    </a:p>
                  </a:txBody>
                  <a:tcPr/>
                </a:tc>
                <a:tc>
                  <a:txBody>
                    <a:bodyPr/>
                    <a:lstStyle/>
                    <a:p>
                      <a:pPr marL="0" indent="0">
                        <a:buFont typeface="Arial"/>
                        <a:buNone/>
                      </a:pPr>
                      <a:r>
                        <a:rPr kumimoji="1" lang="en-US" altLang="ja-JP" sz="1200" dirty="0" err="1" smtClean="0"/>
                        <a:t>Muon</a:t>
                      </a:r>
                      <a:endParaRPr kumimoji="1" lang="en-US" altLang="ja-JP" sz="1200" dirty="0" smtClean="0"/>
                    </a:p>
                    <a:p>
                      <a:pPr marL="171450" indent="-171450">
                        <a:buFont typeface="Arial"/>
                        <a:buChar char="•"/>
                      </a:pPr>
                      <a:r>
                        <a:rPr kumimoji="1" lang="ja-JP" altLang="en-US" sz="1200" dirty="0" smtClean="0"/>
                        <a:t>蛍光エアロゲル：微細加工穴の精密観察</a:t>
                      </a:r>
                      <a:endParaRPr kumimoji="1" lang="en-US" altLang="ja-JP" sz="1200" dirty="0" smtClean="0"/>
                    </a:p>
                    <a:p>
                      <a:pPr marL="171450" indent="-171450">
                        <a:buFont typeface="Arial"/>
                        <a:buChar char="•"/>
                      </a:pPr>
                      <a:r>
                        <a:rPr kumimoji="1" lang="ja-JP" altLang="en-US" sz="1200" dirty="0" smtClean="0"/>
                        <a:t>微細加工の最適化：２倍のミューオニウム生成効率</a:t>
                      </a:r>
                      <a:endParaRPr kumimoji="1" lang="en-US" altLang="ja-JP" sz="1200"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kumimoji="1" lang="ja-JP" altLang="en-US" sz="1200" dirty="0" smtClean="0"/>
                        <a:t>チャネリングによる集束：ミューオニウム生成密度２倍</a:t>
                      </a: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kumimoji="1" lang="en-US" altLang="en-US" sz="1200" dirty="0" err="1" smtClean="0"/>
                        <a:t>Muon</a:t>
                      </a:r>
                      <a:endParaRPr kumimoji="1" lang="en-US" altLang="en-US" sz="1200"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kumimoji="1" lang="ja-JP" altLang="en-US" sz="1200" dirty="0" smtClean="0"/>
                        <a:t>低温に冷却</a:t>
                      </a:r>
                      <a:r>
                        <a:rPr kumimoji="1" lang="ja-JP" altLang="en-US" sz="1200" dirty="0" smtClean="0">
                          <a:sym typeface="Wingdings"/>
                        </a:rPr>
                        <a:t>し、低エミッタンス化</a:t>
                      </a:r>
                      <a:endParaRPr kumimoji="1" lang="en-US" altLang="ja-JP" sz="1200" dirty="0" smtClean="0">
                        <a:sym typeface="Wingdings"/>
                      </a:endParaRPr>
                    </a:p>
                    <a:p>
                      <a:pPr marL="0" indent="0">
                        <a:buFont typeface="Arial"/>
                        <a:buNone/>
                      </a:pPr>
                      <a:r>
                        <a:rPr kumimoji="1" lang="en-US" altLang="ja-JP" sz="1200" dirty="0" smtClean="0"/>
                        <a:t>B</a:t>
                      </a:r>
                    </a:p>
                    <a:p>
                      <a:pPr marL="171450" indent="-171450">
                        <a:buFont typeface="Arial"/>
                        <a:buChar char="•"/>
                      </a:pPr>
                      <a:r>
                        <a:rPr kumimoji="1" lang="ja-JP" altLang="en-US" sz="1200" dirty="0" smtClean="0"/>
                        <a:t>大型エアロゲルの製作</a:t>
                      </a:r>
                      <a:endParaRPr kumimoji="1" lang="en-US" altLang="ja-JP" sz="1200" dirty="0" smtClean="0"/>
                    </a:p>
                    <a:p>
                      <a:pPr marL="0" indent="0">
                        <a:buFont typeface="Arial"/>
                        <a:buNone/>
                      </a:pPr>
                      <a:r>
                        <a:rPr kumimoji="1" lang="ja-JP" altLang="ja-JP" sz="1200" dirty="0" smtClean="0"/>
                        <a:t>　</a:t>
                      </a:r>
                      <a:r>
                        <a:rPr kumimoji="1" lang="ja-JP" altLang="en-US" sz="1200" dirty="0" smtClean="0"/>
                        <a:t>　</a:t>
                      </a:r>
                      <a:r>
                        <a:rPr kumimoji="1" lang="ja-JP" altLang="en-US" sz="1200" dirty="0" smtClean="0">
                          <a:sym typeface="Wingdings"/>
                        </a:rPr>
                        <a:t> </a:t>
                      </a:r>
                      <a:r>
                        <a:rPr kumimoji="1" lang="en-US" altLang="ja-JP" sz="1200" dirty="0" smtClean="0">
                          <a:sym typeface="Wingdings"/>
                        </a:rPr>
                        <a:t>A-RICH</a:t>
                      </a:r>
                      <a:r>
                        <a:rPr kumimoji="1" lang="ja-JP" altLang="en-US" sz="1200" dirty="0" smtClean="0">
                          <a:sym typeface="Wingdings"/>
                        </a:rPr>
                        <a:t>の性能向上</a:t>
                      </a:r>
                      <a:endParaRPr kumimoji="1" lang="en-US" altLang="ja-JP" sz="1200" dirty="0" smtClean="0">
                        <a:sym typeface="Wingdings"/>
                      </a:endParaRPr>
                    </a:p>
                    <a:p>
                      <a:pPr marL="0" indent="0">
                        <a:buFont typeface="Arial"/>
                        <a:buNone/>
                      </a:pPr>
                      <a:r>
                        <a:rPr kumimoji="1" lang="ja-JP" altLang="ja-JP" sz="1200" dirty="0" smtClean="0">
                          <a:sym typeface="Wingdings"/>
                        </a:rPr>
                        <a:t>　</a:t>
                      </a:r>
                      <a:r>
                        <a:rPr kumimoji="1" lang="ja-JP" altLang="en-US" sz="1200" dirty="0" smtClean="0">
                          <a:sym typeface="Wingdings"/>
                        </a:rPr>
                        <a:t>　</a:t>
                      </a:r>
                      <a:r>
                        <a:rPr kumimoji="1" lang="en-US" altLang="ja-JP" sz="1200" dirty="0" smtClean="0">
                          <a:sym typeface="Wingdings"/>
                        </a:rPr>
                        <a:t> KOTO </a:t>
                      </a:r>
                      <a:r>
                        <a:rPr kumimoji="1" lang="ja-JP" altLang="en-US" sz="1200" dirty="0" smtClean="0">
                          <a:sym typeface="Wingdings"/>
                        </a:rPr>
                        <a:t>前方検出器</a:t>
                      </a:r>
                      <a:endParaRPr kumimoji="1" lang="en-US" altLang="ja-JP" sz="1200" dirty="0" smtClean="0"/>
                    </a:p>
                  </a:txBody>
                  <a:tcPr/>
                </a:tc>
              </a:tr>
              <a:tr h="1236346">
                <a:tc>
                  <a:txBody>
                    <a:bodyPr/>
                    <a:lstStyle/>
                    <a:p>
                      <a:r>
                        <a:rPr kumimoji="1" lang="ja-JP" altLang="en-US" sz="1200" dirty="0" smtClean="0"/>
                        <a:t>加速器</a:t>
                      </a:r>
                      <a:endParaRPr kumimoji="1" lang="ja-JP" altLang="en-US" sz="1200"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Tree>
    <p:extLst>
      <p:ext uri="{BB962C8B-B14F-4D97-AF65-F5344CB8AC3E}">
        <p14:creationId xmlns:p14="http://schemas.microsoft.com/office/powerpoint/2010/main" val="151503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応用研究（おまけ）</a:t>
            </a:r>
            <a:endParaRPr kumimoji="1" lang="ja-JP" altLang="en-US" dirty="0"/>
          </a:p>
        </p:txBody>
      </p:sp>
      <p:sp>
        <p:nvSpPr>
          <p:cNvPr id="3" name="コンテンツ プレースホルダー 2"/>
          <p:cNvSpPr>
            <a:spLocks noGrp="1"/>
          </p:cNvSpPr>
          <p:nvPr>
            <p:ph idx="1"/>
          </p:nvPr>
        </p:nvSpPr>
        <p:spPr>
          <a:xfrm>
            <a:off x="457200" y="1600201"/>
            <a:ext cx="8229600" cy="3987800"/>
          </a:xfrm>
        </p:spPr>
        <p:txBody>
          <a:bodyPr/>
          <a:lstStyle/>
          <a:p>
            <a:r>
              <a:rPr kumimoji="1" lang="en-US" altLang="ja-JP" sz="2400" dirty="0" smtClean="0"/>
              <a:t>MCP-PMT,</a:t>
            </a:r>
            <a:r>
              <a:rPr kumimoji="1" lang="ja-JP" altLang="en-US" sz="2400" dirty="0" smtClean="0"/>
              <a:t> </a:t>
            </a:r>
            <a:r>
              <a:rPr kumimoji="1" lang="en-US" altLang="ja-JP" sz="2400" dirty="0" smtClean="0"/>
              <a:t>MPPC,</a:t>
            </a:r>
            <a:r>
              <a:rPr kumimoji="1" lang="ja-JP" altLang="en-US" sz="2400" dirty="0" smtClean="0"/>
              <a:t> シンチレータ開発</a:t>
            </a:r>
            <a:endParaRPr kumimoji="1" lang="en-US" altLang="ja-JP" sz="2400" dirty="0" smtClean="0"/>
          </a:p>
          <a:p>
            <a:pPr marL="0" indent="0">
              <a:buNone/>
            </a:pPr>
            <a:r>
              <a:rPr lang="ja-JP" altLang="en-US" sz="2400" dirty="0" smtClean="0"/>
              <a:t>　　　　</a:t>
            </a:r>
            <a:r>
              <a:rPr lang="ja-JP" altLang="en-US" sz="2400" dirty="0" smtClean="0">
                <a:sym typeface="Wingdings"/>
              </a:rPr>
              <a:t></a:t>
            </a:r>
            <a:r>
              <a:rPr lang="en-US" altLang="ja-JP" sz="2400" dirty="0" smtClean="0">
                <a:sym typeface="Wingdings"/>
              </a:rPr>
              <a:t> </a:t>
            </a:r>
            <a:r>
              <a:rPr lang="ja-JP" altLang="en-US" sz="2400" dirty="0" smtClean="0"/>
              <a:t>医療イメージング（</a:t>
            </a:r>
            <a:r>
              <a:rPr kumimoji="1" lang="en-US" altLang="ja-JP" sz="2400" dirty="0" smtClean="0"/>
              <a:t>TOF-PET</a:t>
            </a:r>
            <a:r>
              <a:rPr kumimoji="1" lang="ja-JP" altLang="en-US" sz="2400" dirty="0" smtClean="0"/>
              <a:t>）</a:t>
            </a:r>
            <a:endParaRPr kumimoji="1" lang="en-US" altLang="ja-JP" sz="2400" dirty="0" smtClean="0"/>
          </a:p>
          <a:p>
            <a:r>
              <a:rPr lang="ja-JP" altLang="en-US" sz="2400" dirty="0" smtClean="0">
                <a:sym typeface="Wingdings"/>
              </a:rPr>
              <a:t>機械強度が高く、簡便に製作可能なエアロゲル</a:t>
            </a:r>
            <a:endParaRPr lang="en-US" altLang="ja-JP" sz="2400" dirty="0" smtClean="0">
              <a:sym typeface="Wingdings"/>
            </a:endParaRPr>
          </a:p>
          <a:p>
            <a:pPr marL="0" indent="0">
              <a:buNone/>
            </a:pPr>
            <a:r>
              <a:rPr kumimoji="1" lang="ja-JP" altLang="ja-JP" sz="2400" dirty="0">
                <a:sym typeface="Wingdings"/>
              </a:rPr>
              <a:t>　</a:t>
            </a:r>
            <a:r>
              <a:rPr kumimoji="1" lang="ja-JP" altLang="en-US" sz="2400" dirty="0" smtClean="0">
                <a:sym typeface="Wingdings"/>
              </a:rPr>
              <a:t>　　　 断熱材、</a:t>
            </a:r>
            <a:r>
              <a:rPr kumimoji="1" lang="ja-JP" altLang="en-US" sz="2400" dirty="0" smtClean="0">
                <a:sym typeface="Wingdings"/>
              </a:rPr>
              <a:t>絶縁体</a:t>
            </a:r>
            <a:r>
              <a:rPr kumimoji="1" lang="ja-JP" altLang="en-US" sz="2400" dirty="0" smtClean="0">
                <a:sym typeface="Wingdings"/>
              </a:rPr>
              <a:t>（エコ素材？）</a:t>
            </a:r>
            <a:endParaRPr kumimoji="1" lang="en-US" altLang="ja-JP" sz="2400" dirty="0" smtClean="0">
              <a:sym typeface="Wingdings"/>
            </a:endParaRPr>
          </a:p>
          <a:p>
            <a:r>
              <a:rPr lang="ja-JP" altLang="en-US" sz="2400" dirty="0"/>
              <a:t>ミューオン加速器</a:t>
            </a:r>
            <a:endParaRPr lang="en-US" altLang="ja-JP" sz="2400" dirty="0"/>
          </a:p>
          <a:p>
            <a:pPr marL="0" indent="0">
              <a:buNone/>
            </a:pPr>
            <a:r>
              <a:rPr lang="ja-JP" altLang="ja-JP" sz="2400" dirty="0"/>
              <a:t>　</a:t>
            </a:r>
            <a:r>
              <a:rPr lang="ja-JP" altLang="en-US" sz="2400" dirty="0"/>
              <a:t>　　　</a:t>
            </a:r>
            <a:r>
              <a:rPr lang="ja-JP" altLang="en-US" sz="2400" dirty="0">
                <a:sym typeface="Wingdings"/>
              </a:rPr>
              <a:t> ミューオン非破壊検査</a:t>
            </a:r>
            <a:endParaRPr lang="en-US" altLang="ja-JP" sz="2400" dirty="0">
              <a:sym typeface="Wingdings"/>
            </a:endParaRPr>
          </a:p>
          <a:p>
            <a:pPr marL="0" indent="0">
              <a:buNone/>
            </a:pPr>
            <a:endParaRPr kumimoji="1" lang="en-US" altLang="ja-JP" sz="2400" dirty="0" smtClean="0">
              <a:sym typeface="Wingdings"/>
            </a:endParaRPr>
          </a:p>
          <a:p>
            <a:pPr marL="0" indent="0">
              <a:buNone/>
            </a:pPr>
            <a:endParaRPr kumimoji="1" lang="ja-JP" altLang="en-US" dirty="0"/>
          </a:p>
        </p:txBody>
      </p:sp>
    </p:spTree>
    <p:extLst>
      <p:ext uri="{BB962C8B-B14F-4D97-AF65-F5344CB8AC3E}">
        <p14:creationId xmlns:p14="http://schemas.microsoft.com/office/powerpoint/2010/main" val="1736608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二等辺三角形 24"/>
          <p:cNvSpPr/>
          <p:nvPr/>
        </p:nvSpPr>
        <p:spPr>
          <a:xfrm>
            <a:off x="541867" y="858970"/>
            <a:ext cx="8544412" cy="4920116"/>
          </a:xfrm>
          <a:prstGeom prst="triangle">
            <a:avLst>
              <a:gd name="adj" fmla="val 50331"/>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a:p>
        </p:txBody>
      </p:sp>
      <p:sp>
        <p:nvSpPr>
          <p:cNvPr id="43" name="角丸四角形 42"/>
          <p:cNvSpPr/>
          <p:nvPr/>
        </p:nvSpPr>
        <p:spPr>
          <a:xfrm>
            <a:off x="1673899" y="4696320"/>
            <a:ext cx="1214043" cy="686575"/>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44" name="角丸四角形 43"/>
          <p:cNvSpPr/>
          <p:nvPr/>
        </p:nvSpPr>
        <p:spPr>
          <a:xfrm>
            <a:off x="6317445" y="4716633"/>
            <a:ext cx="1630315" cy="686575"/>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45" name="角丸四角形 44"/>
          <p:cNvSpPr/>
          <p:nvPr/>
        </p:nvSpPr>
        <p:spPr>
          <a:xfrm>
            <a:off x="3494479" y="4716633"/>
            <a:ext cx="2195548" cy="686575"/>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61677" y="1"/>
            <a:ext cx="4848898" cy="533400"/>
          </a:xfrm>
        </p:spPr>
        <p:txBody>
          <a:bodyPr>
            <a:noAutofit/>
          </a:bodyPr>
          <a:lstStyle/>
          <a:p>
            <a:pPr algn="l"/>
            <a:r>
              <a:rPr lang="ja-JP" altLang="en-US" sz="2000" dirty="0" smtClean="0"/>
              <a:t>D</a:t>
            </a:r>
            <a:r>
              <a:rPr lang="en-US" altLang="ja-JP" sz="2000" dirty="0" smtClean="0"/>
              <a:t>01</a:t>
            </a:r>
            <a:r>
              <a:rPr lang="ja-JP" altLang="en-US" sz="2000" dirty="0" smtClean="0"/>
              <a:t>計画</a:t>
            </a:r>
            <a:r>
              <a:rPr lang="ja-JP" altLang="en-US" sz="2000" dirty="0" smtClean="0"/>
              <a:t>研究</a:t>
            </a:r>
            <a:r>
              <a:rPr lang="ja-JP" altLang="en-US" sz="2000" dirty="0" smtClean="0"/>
              <a:t>の</a:t>
            </a:r>
            <a:r>
              <a:rPr kumimoji="1" lang="ja-JP" altLang="en-US" sz="2000" dirty="0" smtClean="0"/>
              <a:t>イメージ</a:t>
            </a:r>
            <a:r>
              <a:rPr kumimoji="1" lang="ja-JP" altLang="en-US" sz="2000" dirty="0" smtClean="0"/>
              <a:t>　</a:t>
            </a:r>
            <a:r>
              <a:rPr kumimoji="1" lang="en-US" altLang="ja-JP" sz="2000" dirty="0" smtClean="0"/>
              <a:t>(2016.10.26)</a:t>
            </a:r>
            <a:endParaRPr kumimoji="1" lang="ja-JP" altLang="en-US" sz="2000" dirty="0"/>
          </a:p>
        </p:txBody>
      </p:sp>
      <p:sp>
        <p:nvSpPr>
          <p:cNvPr id="3" name="テキスト ボックス 2"/>
          <p:cNvSpPr txBox="1"/>
          <p:nvPr/>
        </p:nvSpPr>
        <p:spPr>
          <a:xfrm>
            <a:off x="4105755" y="4677936"/>
            <a:ext cx="884352" cy="400110"/>
          </a:xfrm>
          <a:prstGeom prst="rect">
            <a:avLst/>
          </a:prstGeom>
          <a:noFill/>
        </p:spPr>
        <p:txBody>
          <a:bodyPr wrap="none" rtlCol="0">
            <a:spAutoFit/>
          </a:bodyPr>
          <a:lstStyle/>
          <a:p>
            <a:r>
              <a:rPr kumimoji="1" lang="en-US" altLang="ja-JP" sz="2000" dirty="0" smtClean="0"/>
              <a:t>Belle</a:t>
            </a:r>
            <a:r>
              <a:rPr kumimoji="1" lang="ja-JP" altLang="en-US" sz="2000" dirty="0" smtClean="0"/>
              <a:t> </a:t>
            </a:r>
            <a:r>
              <a:rPr kumimoji="1" lang="en-US" altLang="ja-JP" sz="2000" dirty="0" smtClean="0"/>
              <a:t>II</a:t>
            </a:r>
            <a:endParaRPr kumimoji="1" lang="ja-JP" altLang="en-US" sz="2000" dirty="0"/>
          </a:p>
        </p:txBody>
      </p:sp>
      <p:sp>
        <p:nvSpPr>
          <p:cNvPr id="4" name="テキスト ボックス 3"/>
          <p:cNvSpPr txBox="1"/>
          <p:nvPr/>
        </p:nvSpPr>
        <p:spPr>
          <a:xfrm>
            <a:off x="3605654" y="4967160"/>
            <a:ext cx="782536" cy="400110"/>
          </a:xfrm>
          <a:prstGeom prst="rect">
            <a:avLst/>
          </a:prstGeom>
          <a:noFill/>
        </p:spPr>
        <p:txBody>
          <a:bodyPr wrap="none" rtlCol="0">
            <a:spAutoFit/>
          </a:bodyPr>
          <a:lstStyle/>
          <a:p>
            <a:r>
              <a:rPr lang="en-US" altLang="ja-JP" sz="2000" dirty="0" smtClean="0"/>
              <a:t>KOTO</a:t>
            </a:r>
            <a:endParaRPr kumimoji="1" lang="ja-JP" altLang="en-US" sz="2000" dirty="0"/>
          </a:p>
        </p:txBody>
      </p:sp>
      <p:sp>
        <p:nvSpPr>
          <p:cNvPr id="5" name="テキスト ボックス 4"/>
          <p:cNvSpPr txBox="1"/>
          <p:nvPr/>
        </p:nvSpPr>
        <p:spPr>
          <a:xfrm>
            <a:off x="4547931" y="4964312"/>
            <a:ext cx="1031051" cy="400110"/>
          </a:xfrm>
          <a:prstGeom prst="rect">
            <a:avLst/>
          </a:prstGeom>
          <a:noFill/>
        </p:spPr>
        <p:txBody>
          <a:bodyPr wrap="none" rtlCol="0">
            <a:spAutoFit/>
          </a:bodyPr>
          <a:lstStyle/>
          <a:p>
            <a:r>
              <a:rPr lang="en-US" altLang="ja-JP" sz="2000" dirty="0" smtClean="0"/>
              <a:t>g-2</a:t>
            </a:r>
            <a:r>
              <a:rPr lang="ja-JP" altLang="en-US" sz="2000" dirty="0" smtClean="0"/>
              <a:t>実験</a:t>
            </a:r>
            <a:endParaRPr kumimoji="1" lang="ja-JP" altLang="en-US" sz="2000" dirty="0"/>
          </a:p>
        </p:txBody>
      </p:sp>
      <p:sp>
        <p:nvSpPr>
          <p:cNvPr id="7" name="テキスト ボックス 6"/>
          <p:cNvSpPr txBox="1"/>
          <p:nvPr/>
        </p:nvSpPr>
        <p:spPr>
          <a:xfrm>
            <a:off x="1781790" y="4736755"/>
            <a:ext cx="877163" cy="646331"/>
          </a:xfrm>
          <a:prstGeom prst="rect">
            <a:avLst/>
          </a:prstGeom>
          <a:noFill/>
        </p:spPr>
        <p:txBody>
          <a:bodyPr wrap="none" rtlCol="0">
            <a:spAutoFit/>
          </a:bodyPr>
          <a:lstStyle/>
          <a:p>
            <a:pPr algn="ctr"/>
            <a:r>
              <a:rPr lang="ja-JP" altLang="en-US" dirty="0" smtClean="0"/>
              <a:t>他分野</a:t>
            </a:r>
            <a:endParaRPr lang="en-US" altLang="ja-JP" dirty="0" smtClean="0"/>
          </a:p>
          <a:p>
            <a:pPr algn="ctr"/>
            <a:r>
              <a:rPr lang="ja-JP" altLang="en-US" dirty="0" smtClean="0"/>
              <a:t>企業</a:t>
            </a:r>
            <a:endParaRPr lang="en-US" altLang="ja-JP" dirty="0" smtClean="0"/>
          </a:p>
        </p:txBody>
      </p:sp>
      <p:sp>
        <p:nvSpPr>
          <p:cNvPr id="8" name="テキスト ボックス 7"/>
          <p:cNvSpPr txBox="1"/>
          <p:nvPr/>
        </p:nvSpPr>
        <p:spPr>
          <a:xfrm>
            <a:off x="3069386" y="3689383"/>
            <a:ext cx="915635" cy="523220"/>
          </a:xfrm>
          <a:prstGeom prst="rect">
            <a:avLst/>
          </a:prstGeom>
          <a:noFill/>
        </p:spPr>
        <p:txBody>
          <a:bodyPr wrap="none" rtlCol="0">
            <a:spAutoFit/>
          </a:bodyPr>
          <a:lstStyle/>
          <a:p>
            <a:pPr algn="ctr"/>
            <a:r>
              <a:rPr lang="ja-JP" altLang="en-US" sz="1400" dirty="0" smtClean="0">
                <a:solidFill>
                  <a:srgbClr val="FF0000"/>
                </a:solidFill>
              </a:rPr>
              <a:t>光子検出</a:t>
            </a:r>
            <a:endParaRPr lang="en-US" altLang="ja-JP" sz="1400" dirty="0" smtClean="0">
              <a:solidFill>
                <a:srgbClr val="FF0000"/>
              </a:solidFill>
            </a:endParaRPr>
          </a:p>
          <a:p>
            <a:pPr algn="ctr"/>
            <a:r>
              <a:rPr kumimoji="1" lang="en-US" altLang="ja-JP" sz="1400" dirty="0" smtClean="0">
                <a:solidFill>
                  <a:srgbClr val="FF0000"/>
                </a:solidFill>
              </a:rPr>
              <a:t>MCP-PMT</a:t>
            </a:r>
            <a:endParaRPr kumimoji="1" lang="ja-JP" altLang="en-US" sz="1400" dirty="0">
              <a:solidFill>
                <a:srgbClr val="FF0000"/>
              </a:solidFill>
            </a:endParaRPr>
          </a:p>
        </p:txBody>
      </p:sp>
      <p:sp>
        <p:nvSpPr>
          <p:cNvPr id="9" name="テキスト ボックス 8"/>
          <p:cNvSpPr txBox="1"/>
          <p:nvPr/>
        </p:nvSpPr>
        <p:spPr>
          <a:xfrm>
            <a:off x="3445226" y="4188966"/>
            <a:ext cx="1066042" cy="523220"/>
          </a:xfrm>
          <a:prstGeom prst="rect">
            <a:avLst/>
          </a:prstGeom>
          <a:noFill/>
        </p:spPr>
        <p:txBody>
          <a:bodyPr wrap="none" rtlCol="0">
            <a:spAutoFit/>
          </a:bodyPr>
          <a:lstStyle/>
          <a:p>
            <a:r>
              <a:rPr lang="ja-JP" altLang="en-US" sz="1400" dirty="0" smtClean="0">
                <a:solidFill>
                  <a:srgbClr val="FF0000"/>
                </a:solidFill>
              </a:rPr>
              <a:t>飛跡測定</a:t>
            </a:r>
            <a:endParaRPr lang="en-US" altLang="ja-JP" sz="1400" dirty="0" smtClean="0">
              <a:solidFill>
                <a:srgbClr val="FF0000"/>
              </a:solidFill>
            </a:endParaRPr>
          </a:p>
          <a:p>
            <a:r>
              <a:rPr kumimoji="1" lang="en-US" altLang="ja-JP" sz="1400" dirty="0" smtClean="0">
                <a:solidFill>
                  <a:srgbClr val="FF0000"/>
                </a:solidFill>
              </a:rPr>
              <a:t>Si-</a:t>
            </a:r>
            <a:r>
              <a:rPr kumimoji="1" lang="ja-JP" altLang="en-US" sz="1400" dirty="0" smtClean="0">
                <a:solidFill>
                  <a:srgbClr val="FF0000"/>
                </a:solidFill>
              </a:rPr>
              <a:t>ストリップ</a:t>
            </a:r>
            <a:endParaRPr kumimoji="1" lang="ja-JP" altLang="en-US" sz="1400" dirty="0">
              <a:solidFill>
                <a:srgbClr val="FF0000"/>
              </a:solidFill>
            </a:endParaRPr>
          </a:p>
        </p:txBody>
      </p:sp>
      <p:sp>
        <p:nvSpPr>
          <p:cNvPr id="10" name="テキスト ボックス 9"/>
          <p:cNvSpPr txBox="1"/>
          <p:nvPr/>
        </p:nvSpPr>
        <p:spPr>
          <a:xfrm>
            <a:off x="4220000" y="3689383"/>
            <a:ext cx="1120221" cy="523220"/>
          </a:xfrm>
          <a:prstGeom prst="rect">
            <a:avLst/>
          </a:prstGeom>
          <a:noFill/>
        </p:spPr>
        <p:txBody>
          <a:bodyPr wrap="square" rtlCol="0">
            <a:spAutoFit/>
          </a:bodyPr>
          <a:lstStyle/>
          <a:p>
            <a:pPr algn="ctr"/>
            <a:r>
              <a:rPr lang="ja-JP" altLang="en-US" sz="1400" dirty="0" smtClean="0">
                <a:solidFill>
                  <a:srgbClr val="FF0000"/>
                </a:solidFill>
              </a:rPr>
              <a:t>データ収集システム</a:t>
            </a:r>
            <a:endParaRPr kumimoji="1" lang="ja-JP" altLang="en-US" sz="1400" dirty="0">
              <a:solidFill>
                <a:srgbClr val="FF0000"/>
              </a:solidFill>
            </a:endParaRPr>
          </a:p>
        </p:txBody>
      </p:sp>
      <p:sp>
        <p:nvSpPr>
          <p:cNvPr id="11" name="テキスト ボックス 10"/>
          <p:cNvSpPr txBox="1"/>
          <p:nvPr/>
        </p:nvSpPr>
        <p:spPr>
          <a:xfrm>
            <a:off x="2079827" y="3973522"/>
            <a:ext cx="1018227" cy="738664"/>
          </a:xfrm>
          <a:prstGeom prst="rect">
            <a:avLst/>
          </a:prstGeom>
          <a:noFill/>
        </p:spPr>
        <p:txBody>
          <a:bodyPr wrap="none" rtlCol="0">
            <a:spAutoFit/>
          </a:bodyPr>
          <a:lstStyle/>
          <a:p>
            <a:pPr algn="ctr"/>
            <a:r>
              <a:rPr lang="ja-JP" altLang="en-US" sz="1400" dirty="0" smtClean="0">
                <a:solidFill>
                  <a:srgbClr val="FF0000"/>
                </a:solidFill>
              </a:rPr>
              <a:t>新素材</a:t>
            </a:r>
            <a:endParaRPr lang="en-US" altLang="ja-JP" sz="1400" dirty="0" smtClean="0">
              <a:solidFill>
                <a:srgbClr val="FF0000"/>
              </a:solidFill>
            </a:endParaRPr>
          </a:p>
          <a:p>
            <a:pPr algn="ctr"/>
            <a:r>
              <a:rPr kumimoji="1" lang="ja-JP" altLang="en-US" sz="1400" dirty="0" smtClean="0">
                <a:solidFill>
                  <a:srgbClr val="FF0000"/>
                </a:solidFill>
              </a:rPr>
              <a:t>エアロゲル</a:t>
            </a:r>
            <a:endParaRPr kumimoji="1" lang="en-US" altLang="ja-JP" sz="1400" dirty="0" smtClean="0">
              <a:solidFill>
                <a:srgbClr val="FF0000"/>
              </a:solidFill>
            </a:endParaRPr>
          </a:p>
          <a:p>
            <a:pPr algn="ctr"/>
            <a:r>
              <a:rPr kumimoji="1" lang="en-US" altLang="ja-JP" sz="1400" dirty="0" smtClean="0">
                <a:solidFill>
                  <a:srgbClr val="FF0000"/>
                </a:solidFill>
              </a:rPr>
              <a:t>GAGG</a:t>
            </a:r>
            <a:r>
              <a:rPr kumimoji="1" lang="ja-JP" altLang="en-US" sz="1400" dirty="0" smtClean="0">
                <a:solidFill>
                  <a:srgbClr val="FF0000"/>
                </a:solidFill>
              </a:rPr>
              <a:t>結晶</a:t>
            </a:r>
            <a:endParaRPr kumimoji="1" lang="ja-JP" altLang="en-US" sz="1400" dirty="0">
              <a:solidFill>
                <a:srgbClr val="FF0000"/>
              </a:solidFill>
            </a:endParaRPr>
          </a:p>
        </p:txBody>
      </p:sp>
      <p:sp>
        <p:nvSpPr>
          <p:cNvPr id="19" name="テキスト ボックス 18"/>
          <p:cNvSpPr txBox="1"/>
          <p:nvPr/>
        </p:nvSpPr>
        <p:spPr>
          <a:xfrm>
            <a:off x="4840769" y="4188966"/>
            <a:ext cx="1344068" cy="523220"/>
          </a:xfrm>
          <a:prstGeom prst="rect">
            <a:avLst/>
          </a:prstGeom>
          <a:noFill/>
        </p:spPr>
        <p:txBody>
          <a:bodyPr wrap="square" rtlCol="0">
            <a:spAutoFit/>
          </a:bodyPr>
          <a:lstStyle/>
          <a:p>
            <a:pPr algn="ctr"/>
            <a:r>
              <a:rPr kumimoji="1" lang="ja-JP" altLang="en-US" sz="1400" dirty="0" smtClean="0">
                <a:solidFill>
                  <a:srgbClr val="FF0000"/>
                </a:solidFill>
              </a:rPr>
              <a:t>ビーム</a:t>
            </a:r>
            <a:r>
              <a:rPr kumimoji="1" lang="ja-JP" altLang="en-US" sz="1400" dirty="0" smtClean="0">
                <a:solidFill>
                  <a:srgbClr val="FF0000"/>
                </a:solidFill>
              </a:rPr>
              <a:t>バックグランド</a:t>
            </a:r>
            <a:r>
              <a:rPr lang="ja-JP" altLang="en-US" sz="1400" dirty="0" smtClean="0">
                <a:solidFill>
                  <a:srgbClr val="FF0000"/>
                </a:solidFill>
              </a:rPr>
              <a:t>抑制</a:t>
            </a:r>
            <a:r>
              <a:rPr lang="ja-JP" altLang="en-US" sz="1400" dirty="0" smtClean="0">
                <a:solidFill>
                  <a:srgbClr val="FF0000"/>
                </a:solidFill>
              </a:rPr>
              <a:t>技術</a:t>
            </a:r>
            <a:endParaRPr kumimoji="1" lang="ja-JP" altLang="en-US" sz="1400" dirty="0">
              <a:solidFill>
                <a:srgbClr val="FF0000"/>
              </a:solidFill>
            </a:endParaRPr>
          </a:p>
        </p:txBody>
      </p:sp>
      <p:sp>
        <p:nvSpPr>
          <p:cNvPr id="21" name="テキスト ボックス 20"/>
          <p:cNvSpPr txBox="1"/>
          <p:nvPr/>
        </p:nvSpPr>
        <p:spPr>
          <a:xfrm>
            <a:off x="464829" y="1978826"/>
            <a:ext cx="2185214" cy="400110"/>
          </a:xfrm>
          <a:prstGeom prst="rect">
            <a:avLst/>
          </a:prstGeom>
          <a:noFill/>
        </p:spPr>
        <p:txBody>
          <a:bodyPr wrap="none" rtlCol="0">
            <a:spAutoFit/>
          </a:bodyPr>
          <a:lstStyle/>
          <a:p>
            <a:r>
              <a:rPr lang="ja-JP" altLang="en-US" sz="2000" dirty="0" smtClean="0"/>
              <a:t>探索質量スケール</a:t>
            </a:r>
            <a:endParaRPr kumimoji="1" lang="ja-JP" altLang="en-US" sz="2000" dirty="0"/>
          </a:p>
        </p:txBody>
      </p:sp>
      <p:sp>
        <p:nvSpPr>
          <p:cNvPr id="22" name="テキスト ボックス 21"/>
          <p:cNvSpPr txBox="1"/>
          <p:nvPr/>
        </p:nvSpPr>
        <p:spPr>
          <a:xfrm rot="2940000">
            <a:off x="6255118" y="3326245"/>
            <a:ext cx="3072476" cy="338554"/>
          </a:xfrm>
          <a:prstGeom prst="rect">
            <a:avLst/>
          </a:prstGeom>
          <a:noFill/>
        </p:spPr>
        <p:txBody>
          <a:bodyPr wrap="none" rtlCol="0">
            <a:spAutoFit/>
          </a:bodyPr>
          <a:lstStyle/>
          <a:p>
            <a:pPr algn="ctr"/>
            <a:r>
              <a:rPr lang="ja-JP" altLang="en-US" sz="1600" dirty="0" smtClean="0"/>
              <a:t>ビーム</a:t>
            </a:r>
            <a:r>
              <a:rPr lang="ja-JP" altLang="en-US" sz="1600" dirty="0" smtClean="0"/>
              <a:t>強度</a:t>
            </a:r>
            <a:r>
              <a:rPr lang="ja-JP" altLang="en-US" sz="1600" dirty="0" smtClean="0"/>
              <a:t>・ルミノシティーの向上</a:t>
            </a:r>
            <a:endParaRPr lang="en-US" altLang="ja-JP" sz="1600" dirty="0" smtClean="0"/>
          </a:p>
        </p:txBody>
      </p:sp>
      <p:sp>
        <p:nvSpPr>
          <p:cNvPr id="33" name="テキスト ボックス 32"/>
          <p:cNvSpPr txBox="1"/>
          <p:nvPr/>
        </p:nvSpPr>
        <p:spPr>
          <a:xfrm>
            <a:off x="6482647" y="4678840"/>
            <a:ext cx="1320293" cy="400110"/>
          </a:xfrm>
          <a:prstGeom prst="rect">
            <a:avLst/>
          </a:prstGeom>
          <a:noFill/>
        </p:spPr>
        <p:txBody>
          <a:bodyPr wrap="none" rtlCol="0">
            <a:spAutoFit/>
          </a:bodyPr>
          <a:lstStyle/>
          <a:p>
            <a:r>
              <a:rPr lang="en-US" altLang="ja-JP" sz="2000" dirty="0" err="1" smtClean="0"/>
              <a:t>SuperKEKB</a:t>
            </a:r>
            <a:endParaRPr kumimoji="1" lang="ja-JP" altLang="en-US" sz="2000" dirty="0"/>
          </a:p>
        </p:txBody>
      </p:sp>
      <p:sp>
        <p:nvSpPr>
          <p:cNvPr id="34" name="テキスト ボックス 33"/>
          <p:cNvSpPr txBox="1"/>
          <p:nvPr/>
        </p:nvSpPr>
        <p:spPr>
          <a:xfrm>
            <a:off x="6681780" y="5020207"/>
            <a:ext cx="901885" cy="400110"/>
          </a:xfrm>
          <a:prstGeom prst="rect">
            <a:avLst/>
          </a:prstGeom>
          <a:noFill/>
        </p:spPr>
        <p:txBody>
          <a:bodyPr wrap="none" rtlCol="0">
            <a:spAutoFit/>
          </a:bodyPr>
          <a:lstStyle/>
          <a:p>
            <a:r>
              <a:rPr lang="en-US" altLang="ja-JP" sz="2000" dirty="0" smtClean="0"/>
              <a:t>J-PARC</a:t>
            </a:r>
            <a:endParaRPr kumimoji="1" lang="ja-JP" altLang="en-US" sz="2000" dirty="0"/>
          </a:p>
        </p:txBody>
      </p:sp>
      <p:sp>
        <p:nvSpPr>
          <p:cNvPr id="41" name="左右矢印 40"/>
          <p:cNvSpPr/>
          <p:nvPr/>
        </p:nvSpPr>
        <p:spPr>
          <a:xfrm>
            <a:off x="2719755" y="4823998"/>
            <a:ext cx="872154" cy="477187"/>
          </a:xfrm>
          <a:prstGeom prst="leftRightArrow">
            <a:avLst/>
          </a:prstGeom>
          <a:solidFill>
            <a:schemeClr val="accent6">
              <a:lumMod val="60000"/>
              <a:lumOff val="40000"/>
            </a:schemeClr>
          </a:solidFill>
          <a:ln w="6350" cmpd="sng"/>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2" name="左右矢印 41"/>
          <p:cNvSpPr/>
          <p:nvPr/>
        </p:nvSpPr>
        <p:spPr>
          <a:xfrm>
            <a:off x="5578982" y="4829429"/>
            <a:ext cx="857001" cy="477187"/>
          </a:xfrm>
          <a:prstGeom prst="leftRightArrow">
            <a:avLst/>
          </a:prstGeom>
          <a:solidFill>
            <a:schemeClr val="accent6">
              <a:lumMod val="60000"/>
              <a:lumOff val="40000"/>
            </a:schemeClr>
          </a:solidFill>
          <a:ln w="6350" cmpd="sng"/>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2" name="上矢印 51"/>
          <p:cNvSpPr/>
          <p:nvPr/>
        </p:nvSpPr>
        <p:spPr>
          <a:xfrm rot="776835">
            <a:off x="4288661" y="1496370"/>
            <a:ext cx="388861" cy="2260139"/>
          </a:xfrm>
          <a:prstGeom prst="upArrow">
            <a:avLst>
              <a:gd name="adj1" fmla="val 50000"/>
              <a:gd name="adj2" fmla="val 72854"/>
            </a:avLst>
          </a:prstGeom>
          <a:solidFill>
            <a:srgbClr val="FAC090"/>
          </a:solidFill>
          <a:ln w="6350"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3787570" y="3075354"/>
            <a:ext cx="1082348" cy="307777"/>
          </a:xfrm>
          <a:prstGeom prst="rect">
            <a:avLst/>
          </a:prstGeom>
          <a:noFill/>
        </p:spPr>
        <p:txBody>
          <a:bodyPr wrap="none" rtlCol="0">
            <a:spAutoFit/>
          </a:bodyPr>
          <a:lstStyle/>
          <a:p>
            <a:r>
              <a:rPr kumimoji="1" lang="ja-JP" altLang="en-US" sz="1400" dirty="0" smtClean="0"/>
              <a:t>放射</a:t>
            </a:r>
            <a:r>
              <a:rPr kumimoji="1" lang="ja-JP" altLang="en-US" sz="1400" dirty="0" smtClean="0"/>
              <a:t>線耐性</a:t>
            </a:r>
            <a:endParaRPr kumimoji="1" lang="ja-JP" altLang="en-US" sz="1400" dirty="0"/>
          </a:p>
        </p:txBody>
      </p:sp>
      <p:sp>
        <p:nvSpPr>
          <p:cNvPr id="14" name="テキスト ボックス 13"/>
          <p:cNvSpPr txBox="1"/>
          <p:nvPr/>
        </p:nvSpPr>
        <p:spPr>
          <a:xfrm>
            <a:off x="4048664" y="2642907"/>
            <a:ext cx="902811" cy="307777"/>
          </a:xfrm>
          <a:prstGeom prst="rect">
            <a:avLst/>
          </a:prstGeom>
          <a:noFill/>
        </p:spPr>
        <p:txBody>
          <a:bodyPr wrap="none" rtlCol="0">
            <a:spAutoFit/>
          </a:bodyPr>
          <a:lstStyle/>
          <a:p>
            <a:r>
              <a:rPr lang="ja-JP" altLang="en-US" sz="1400" dirty="0" smtClean="0"/>
              <a:t>低物質量</a:t>
            </a:r>
            <a:endParaRPr kumimoji="1" lang="ja-JP" altLang="en-US" sz="1400" dirty="0"/>
          </a:p>
        </p:txBody>
      </p:sp>
      <p:sp>
        <p:nvSpPr>
          <p:cNvPr id="15" name="テキスト ボックス 14"/>
          <p:cNvSpPr txBox="1"/>
          <p:nvPr/>
        </p:nvSpPr>
        <p:spPr>
          <a:xfrm>
            <a:off x="4266832" y="2235339"/>
            <a:ext cx="723275" cy="307777"/>
          </a:xfrm>
          <a:prstGeom prst="rect">
            <a:avLst/>
          </a:prstGeom>
          <a:noFill/>
        </p:spPr>
        <p:txBody>
          <a:bodyPr wrap="none" rtlCol="0">
            <a:spAutoFit/>
          </a:bodyPr>
          <a:lstStyle/>
          <a:p>
            <a:r>
              <a:rPr lang="ja-JP" altLang="en-US" sz="1400" dirty="0" smtClean="0"/>
              <a:t>大面積</a:t>
            </a:r>
            <a:endParaRPr kumimoji="1" lang="ja-JP" altLang="en-US" sz="1400" dirty="0"/>
          </a:p>
        </p:txBody>
      </p:sp>
      <p:sp>
        <p:nvSpPr>
          <p:cNvPr id="55" name="テキスト ボックス 54"/>
          <p:cNvSpPr txBox="1"/>
          <p:nvPr/>
        </p:nvSpPr>
        <p:spPr>
          <a:xfrm>
            <a:off x="228233" y="4677936"/>
            <a:ext cx="825867" cy="461665"/>
          </a:xfrm>
          <a:prstGeom prst="rect">
            <a:avLst/>
          </a:prstGeom>
          <a:noFill/>
        </p:spPr>
        <p:txBody>
          <a:bodyPr wrap="none" rtlCol="0">
            <a:spAutoFit/>
          </a:bodyPr>
          <a:lstStyle/>
          <a:p>
            <a:r>
              <a:rPr kumimoji="1" lang="en-US" altLang="ja-JP" sz="2400" dirty="0" smtClean="0"/>
              <a:t>1TeV</a:t>
            </a:r>
            <a:endParaRPr kumimoji="1" lang="ja-JP" altLang="en-US" sz="2400" dirty="0"/>
          </a:p>
        </p:txBody>
      </p:sp>
      <p:sp>
        <p:nvSpPr>
          <p:cNvPr id="56" name="テキスト ボックス 55"/>
          <p:cNvSpPr txBox="1"/>
          <p:nvPr/>
        </p:nvSpPr>
        <p:spPr>
          <a:xfrm>
            <a:off x="1639589" y="2609526"/>
            <a:ext cx="979755" cy="461665"/>
          </a:xfrm>
          <a:prstGeom prst="rect">
            <a:avLst/>
          </a:prstGeom>
          <a:noFill/>
        </p:spPr>
        <p:txBody>
          <a:bodyPr wrap="none" rtlCol="0">
            <a:spAutoFit/>
          </a:bodyPr>
          <a:lstStyle/>
          <a:p>
            <a:r>
              <a:rPr kumimoji="1" lang="en-US" altLang="ja-JP" sz="2400" dirty="0" smtClean="0"/>
              <a:t>10TeV</a:t>
            </a:r>
            <a:endParaRPr kumimoji="1" lang="ja-JP" altLang="en-US" sz="2400" dirty="0"/>
          </a:p>
        </p:txBody>
      </p:sp>
      <p:sp>
        <p:nvSpPr>
          <p:cNvPr id="57" name="テキスト ボックス 56"/>
          <p:cNvSpPr txBox="1"/>
          <p:nvPr/>
        </p:nvSpPr>
        <p:spPr>
          <a:xfrm>
            <a:off x="2574065" y="1476758"/>
            <a:ext cx="1133644" cy="461665"/>
          </a:xfrm>
          <a:prstGeom prst="rect">
            <a:avLst/>
          </a:prstGeom>
          <a:noFill/>
        </p:spPr>
        <p:txBody>
          <a:bodyPr wrap="none" rtlCol="0">
            <a:spAutoFit/>
          </a:bodyPr>
          <a:lstStyle/>
          <a:p>
            <a:r>
              <a:rPr kumimoji="1" lang="en-US" altLang="ja-JP" sz="2400" dirty="0" smtClean="0"/>
              <a:t>100TeV</a:t>
            </a:r>
            <a:endParaRPr kumimoji="1" lang="ja-JP" altLang="en-US" sz="2400" dirty="0"/>
          </a:p>
        </p:txBody>
      </p:sp>
      <p:cxnSp>
        <p:nvCxnSpPr>
          <p:cNvPr id="60" name="直線矢印コネクタ 59"/>
          <p:cNvCxnSpPr/>
          <p:nvPr/>
        </p:nvCxnSpPr>
        <p:spPr>
          <a:xfrm flipV="1">
            <a:off x="650919" y="1649474"/>
            <a:ext cx="3200151" cy="3677537"/>
          </a:xfrm>
          <a:prstGeom prst="straightConnector1">
            <a:avLst/>
          </a:prstGeom>
          <a:ln w="190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nvGrpSpPr>
          <p:cNvPr id="12" name="図形グループ 11"/>
          <p:cNvGrpSpPr/>
          <p:nvPr/>
        </p:nvGrpSpPr>
        <p:grpSpPr>
          <a:xfrm>
            <a:off x="7072399" y="850458"/>
            <a:ext cx="1792305" cy="1154923"/>
            <a:chOff x="7072399" y="570660"/>
            <a:chExt cx="1792305" cy="1154923"/>
          </a:xfrm>
        </p:grpSpPr>
        <p:sp>
          <p:nvSpPr>
            <p:cNvPr id="72" name="角丸四角形 71"/>
            <p:cNvSpPr/>
            <p:nvPr/>
          </p:nvSpPr>
          <p:spPr>
            <a:xfrm>
              <a:off x="7072399" y="570660"/>
              <a:ext cx="1706281" cy="115492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73" name="テキスト ボックス 72"/>
            <p:cNvSpPr txBox="1"/>
            <p:nvPr/>
          </p:nvSpPr>
          <p:spPr>
            <a:xfrm>
              <a:off x="7072399" y="576029"/>
              <a:ext cx="1792305" cy="1107996"/>
            </a:xfrm>
            <a:prstGeom prst="rect">
              <a:avLst/>
            </a:prstGeom>
            <a:noFill/>
            <a:ln>
              <a:noFill/>
            </a:ln>
            <a:effectLst/>
          </p:spPr>
          <p:style>
            <a:lnRef idx="1">
              <a:schemeClr val="accent6"/>
            </a:lnRef>
            <a:fillRef idx="2">
              <a:schemeClr val="accent6"/>
            </a:fillRef>
            <a:effectRef idx="1">
              <a:schemeClr val="accent6"/>
            </a:effectRef>
            <a:fontRef idx="minor">
              <a:schemeClr val="dk1"/>
            </a:fontRef>
          </p:style>
          <p:txBody>
            <a:bodyPr wrap="square" rtlCol="0">
              <a:spAutoFit/>
            </a:bodyPr>
            <a:lstStyle/>
            <a:p>
              <a:r>
                <a:rPr kumimoji="1" lang="ja-JP" altLang="en-US" sz="1600" dirty="0" smtClean="0">
                  <a:solidFill>
                    <a:srgbClr val="000000"/>
                  </a:solidFill>
                </a:rPr>
                <a:t>応用研究</a:t>
              </a:r>
              <a:endParaRPr kumimoji="1" lang="en-US" altLang="ja-JP" sz="1600" dirty="0" smtClean="0">
                <a:solidFill>
                  <a:srgbClr val="000000"/>
                </a:solidFill>
              </a:endParaRPr>
            </a:p>
            <a:p>
              <a:r>
                <a:rPr lang="ja-JP" altLang="en-US" sz="1200" dirty="0" smtClean="0">
                  <a:latin typeface="+mn-ea"/>
                </a:rPr>
                <a:t>医療イメージング</a:t>
              </a:r>
              <a:endParaRPr lang="en-US" altLang="ja-JP" sz="1200" dirty="0" smtClean="0">
                <a:latin typeface="+mn-ea"/>
              </a:endParaRPr>
            </a:p>
            <a:p>
              <a:r>
                <a:rPr kumimoji="1" lang="ja-JP" altLang="en-US" sz="1200" dirty="0" smtClean="0">
                  <a:latin typeface="+mn-ea"/>
                </a:rPr>
                <a:t>ミューオン非破壊検査</a:t>
              </a:r>
              <a:endParaRPr kumimoji="1" lang="en-US" altLang="ja-JP" sz="1200" dirty="0" smtClean="0">
                <a:latin typeface="+mn-ea"/>
              </a:endParaRPr>
            </a:p>
            <a:p>
              <a:r>
                <a:rPr lang="ja-JP" altLang="en-US" sz="1200" dirty="0" smtClean="0">
                  <a:latin typeface="+mn-ea"/>
                </a:rPr>
                <a:t>エコ素材（絶縁、断熱材）</a:t>
              </a:r>
              <a:r>
                <a:rPr lang="ja-JP" altLang="ja-JP" sz="1200" dirty="0">
                  <a:latin typeface="+mn-ea"/>
                </a:rPr>
                <a:t>　</a:t>
              </a:r>
              <a:r>
                <a:rPr kumimoji="1" lang="ja-JP" altLang="en-US" sz="1200" dirty="0" smtClean="0">
                  <a:latin typeface="+mn-ea"/>
                </a:rPr>
                <a:t>など</a:t>
              </a:r>
              <a:endParaRPr kumimoji="1" lang="ja-JP" altLang="en-US" sz="1200" dirty="0">
                <a:latin typeface="+mn-ea"/>
              </a:endParaRPr>
            </a:p>
          </p:txBody>
        </p:sp>
      </p:grpSp>
      <p:sp>
        <p:nvSpPr>
          <p:cNvPr id="78" name="台形 77"/>
          <p:cNvSpPr/>
          <p:nvPr/>
        </p:nvSpPr>
        <p:spPr>
          <a:xfrm>
            <a:off x="1092200" y="5801258"/>
            <a:ext cx="7493000" cy="735401"/>
          </a:xfrm>
          <a:prstGeom prst="trapezoid">
            <a:avLst/>
          </a:prstGeom>
          <a:solidFill>
            <a:schemeClr val="accent5">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891292" y="5409754"/>
            <a:ext cx="7858767" cy="369332"/>
          </a:xfrm>
          <a:prstGeom prst="rect">
            <a:avLst/>
          </a:prstGeom>
          <a:noFill/>
        </p:spPr>
        <p:txBody>
          <a:bodyPr wrap="none" rtlCol="0">
            <a:spAutoFit/>
          </a:bodyPr>
          <a:lstStyle/>
          <a:p>
            <a:r>
              <a:rPr lang="ja-JP" altLang="en-US" dirty="0" smtClean="0">
                <a:solidFill>
                  <a:srgbClr val="0000FF"/>
                </a:solidFill>
              </a:rPr>
              <a:t>D</a:t>
            </a:r>
            <a:r>
              <a:rPr lang="en-US" altLang="ja-JP" dirty="0" smtClean="0">
                <a:solidFill>
                  <a:srgbClr val="0000FF"/>
                </a:solidFill>
              </a:rPr>
              <a:t>01</a:t>
            </a:r>
            <a:r>
              <a:rPr lang="ja-JP" altLang="en-US" dirty="0" smtClean="0">
                <a:solidFill>
                  <a:srgbClr val="0000FF"/>
                </a:solidFill>
              </a:rPr>
              <a:t>計画研究：</a:t>
            </a:r>
            <a:r>
              <a:rPr lang="ja-JP" altLang="en-US" sz="1400" dirty="0" smtClean="0">
                <a:solidFill>
                  <a:srgbClr val="0000FF"/>
                </a:solidFill>
              </a:rPr>
              <a:t>東北大</a:t>
            </a:r>
            <a:r>
              <a:rPr lang="en-US" altLang="ja-JP" sz="1400" dirty="0" smtClean="0">
                <a:solidFill>
                  <a:srgbClr val="0000FF"/>
                </a:solidFill>
              </a:rPr>
              <a:t> - </a:t>
            </a:r>
            <a:r>
              <a:rPr lang="ja-JP" altLang="en-US" sz="1400" dirty="0" smtClean="0">
                <a:solidFill>
                  <a:srgbClr val="0000FF"/>
                </a:solidFill>
              </a:rPr>
              <a:t>千葉大</a:t>
            </a:r>
            <a:r>
              <a:rPr lang="en-US" altLang="ja-JP" sz="1400" dirty="0" smtClean="0">
                <a:solidFill>
                  <a:srgbClr val="0000FF"/>
                </a:solidFill>
              </a:rPr>
              <a:t> - </a:t>
            </a:r>
            <a:r>
              <a:rPr lang="ja-JP" altLang="en-US" sz="1400" dirty="0" smtClean="0">
                <a:solidFill>
                  <a:srgbClr val="0000FF"/>
                </a:solidFill>
              </a:rPr>
              <a:t>理研</a:t>
            </a:r>
            <a:r>
              <a:rPr lang="en-US" altLang="en-US" sz="1400" dirty="0" smtClean="0">
                <a:solidFill>
                  <a:srgbClr val="0000FF"/>
                </a:solidFill>
              </a:rPr>
              <a:t> </a:t>
            </a:r>
            <a:r>
              <a:rPr lang="en-US" altLang="en-US" sz="1400" dirty="0">
                <a:solidFill>
                  <a:srgbClr val="0000FF"/>
                </a:solidFill>
              </a:rPr>
              <a:t>-</a:t>
            </a:r>
            <a:r>
              <a:rPr lang="ja-JP" altLang="en-US" sz="1400" dirty="0" smtClean="0">
                <a:solidFill>
                  <a:srgbClr val="0000FF"/>
                </a:solidFill>
              </a:rPr>
              <a:t>首都大</a:t>
            </a:r>
            <a:r>
              <a:rPr lang="en-US" altLang="ja-JP" sz="1400" dirty="0" smtClean="0">
                <a:solidFill>
                  <a:srgbClr val="0000FF"/>
                </a:solidFill>
              </a:rPr>
              <a:t> - </a:t>
            </a:r>
            <a:r>
              <a:rPr lang="ja-JP" altLang="en-US" sz="1400" dirty="0" smtClean="0">
                <a:solidFill>
                  <a:srgbClr val="0000FF"/>
                </a:solidFill>
              </a:rPr>
              <a:t>名古屋</a:t>
            </a:r>
            <a:r>
              <a:rPr lang="ja-JP" altLang="en-US" sz="1400" dirty="0">
                <a:solidFill>
                  <a:srgbClr val="0000FF"/>
                </a:solidFill>
              </a:rPr>
              <a:t>大</a:t>
            </a:r>
            <a:r>
              <a:rPr lang="en-US" altLang="ja-JP" sz="1400" dirty="0">
                <a:solidFill>
                  <a:srgbClr val="0000FF"/>
                </a:solidFill>
              </a:rPr>
              <a:t> -</a:t>
            </a:r>
            <a:r>
              <a:rPr lang="ja-JP" altLang="en-US" sz="1400" dirty="0" smtClean="0">
                <a:solidFill>
                  <a:srgbClr val="0000FF"/>
                </a:solidFill>
              </a:rPr>
              <a:t>京都大</a:t>
            </a:r>
            <a:r>
              <a:rPr lang="en-US" altLang="ja-JP" sz="1400" dirty="0" smtClean="0">
                <a:solidFill>
                  <a:srgbClr val="0000FF"/>
                </a:solidFill>
              </a:rPr>
              <a:t> - </a:t>
            </a:r>
            <a:r>
              <a:rPr lang="ja-JP" altLang="en-US" sz="1400" dirty="0" smtClean="0">
                <a:solidFill>
                  <a:srgbClr val="0000FF"/>
                </a:solidFill>
              </a:rPr>
              <a:t>九州大</a:t>
            </a:r>
            <a:r>
              <a:rPr lang="en-US" altLang="ja-JP" sz="1400" dirty="0" smtClean="0">
                <a:solidFill>
                  <a:srgbClr val="0000FF"/>
                </a:solidFill>
              </a:rPr>
              <a:t> - KEK</a:t>
            </a:r>
            <a:r>
              <a:rPr lang="ja-JP" altLang="en-US" sz="1400" dirty="0" smtClean="0">
                <a:solidFill>
                  <a:srgbClr val="0000FF"/>
                </a:solidFill>
              </a:rPr>
              <a:t>（素核研、加速器）</a:t>
            </a:r>
            <a:endParaRPr kumimoji="1" lang="ja-JP" altLang="en-US" sz="1400" dirty="0">
              <a:solidFill>
                <a:srgbClr val="0000FF"/>
              </a:solidFill>
            </a:endParaRPr>
          </a:p>
        </p:txBody>
      </p:sp>
      <p:sp>
        <p:nvSpPr>
          <p:cNvPr id="81" name="テキスト ボックス 80"/>
          <p:cNvSpPr txBox="1"/>
          <p:nvPr/>
        </p:nvSpPr>
        <p:spPr>
          <a:xfrm>
            <a:off x="3069386" y="6205114"/>
            <a:ext cx="1710725" cy="307777"/>
          </a:xfrm>
          <a:prstGeom prst="rect">
            <a:avLst/>
          </a:prstGeom>
          <a:noFill/>
        </p:spPr>
        <p:txBody>
          <a:bodyPr wrap="none" rtlCol="0">
            <a:spAutoFit/>
          </a:bodyPr>
          <a:lstStyle/>
          <a:p>
            <a:r>
              <a:rPr lang="ja-JP" altLang="en-US" sz="1400" dirty="0" smtClean="0"/>
              <a:t>電子回路・</a:t>
            </a:r>
            <a:r>
              <a:rPr lang="ja-JP" altLang="en-US" sz="1400" dirty="0" smtClean="0"/>
              <a:t>通信</a:t>
            </a:r>
            <a:r>
              <a:rPr lang="ja-JP" altLang="en-US" sz="1400" dirty="0" smtClean="0"/>
              <a:t>技術</a:t>
            </a:r>
            <a:endParaRPr kumimoji="1" lang="ja-JP" altLang="en-US" sz="1400" dirty="0"/>
          </a:p>
        </p:txBody>
      </p:sp>
      <p:sp>
        <p:nvSpPr>
          <p:cNvPr id="82" name="テキスト ボックス 81"/>
          <p:cNvSpPr txBox="1"/>
          <p:nvPr/>
        </p:nvSpPr>
        <p:spPr>
          <a:xfrm>
            <a:off x="3113029" y="5900280"/>
            <a:ext cx="1441420" cy="307777"/>
          </a:xfrm>
          <a:prstGeom prst="rect">
            <a:avLst/>
          </a:prstGeom>
          <a:noFill/>
        </p:spPr>
        <p:txBody>
          <a:bodyPr wrap="none" rtlCol="0">
            <a:spAutoFit/>
          </a:bodyPr>
          <a:lstStyle/>
          <a:p>
            <a:r>
              <a:rPr lang="ja-JP" altLang="en-US" sz="1400" dirty="0" smtClean="0"/>
              <a:t>半導体光検出器</a:t>
            </a:r>
            <a:endParaRPr kumimoji="1" lang="ja-JP" altLang="en-US" sz="1400" dirty="0"/>
          </a:p>
        </p:txBody>
      </p:sp>
      <p:sp>
        <p:nvSpPr>
          <p:cNvPr id="83" name="テキスト ボックス 82"/>
          <p:cNvSpPr txBox="1"/>
          <p:nvPr/>
        </p:nvSpPr>
        <p:spPr>
          <a:xfrm>
            <a:off x="1538074" y="6205114"/>
            <a:ext cx="1366380" cy="307777"/>
          </a:xfrm>
          <a:prstGeom prst="rect">
            <a:avLst/>
          </a:prstGeom>
          <a:noFill/>
        </p:spPr>
        <p:txBody>
          <a:bodyPr wrap="none" rtlCol="0">
            <a:spAutoFit/>
          </a:bodyPr>
          <a:lstStyle/>
          <a:p>
            <a:r>
              <a:rPr lang="ja-JP" altLang="en-US" sz="1400" dirty="0" smtClean="0"/>
              <a:t>ピクセル検出器</a:t>
            </a:r>
            <a:endParaRPr kumimoji="1" lang="ja-JP" altLang="en-US" sz="1400" dirty="0"/>
          </a:p>
        </p:txBody>
      </p:sp>
      <p:sp>
        <p:nvSpPr>
          <p:cNvPr id="84" name="テキスト ボックス 83"/>
          <p:cNvSpPr txBox="1"/>
          <p:nvPr/>
        </p:nvSpPr>
        <p:spPr>
          <a:xfrm>
            <a:off x="5055561" y="5900280"/>
            <a:ext cx="1261884" cy="307777"/>
          </a:xfrm>
          <a:prstGeom prst="rect">
            <a:avLst/>
          </a:prstGeom>
          <a:noFill/>
        </p:spPr>
        <p:txBody>
          <a:bodyPr wrap="none" rtlCol="0">
            <a:spAutoFit/>
          </a:bodyPr>
          <a:lstStyle/>
          <a:p>
            <a:r>
              <a:rPr lang="ja-JP" altLang="en-US" sz="1400" dirty="0" smtClean="0"/>
              <a:t>解析手法開発</a:t>
            </a:r>
            <a:endParaRPr kumimoji="1" lang="ja-JP" altLang="en-US" sz="1400" dirty="0"/>
          </a:p>
        </p:txBody>
      </p:sp>
      <p:sp>
        <p:nvSpPr>
          <p:cNvPr id="85" name="テキスト ボックス 84"/>
          <p:cNvSpPr txBox="1"/>
          <p:nvPr/>
        </p:nvSpPr>
        <p:spPr>
          <a:xfrm>
            <a:off x="6664846" y="6205114"/>
            <a:ext cx="1441420" cy="307777"/>
          </a:xfrm>
          <a:prstGeom prst="rect">
            <a:avLst/>
          </a:prstGeom>
          <a:noFill/>
        </p:spPr>
        <p:txBody>
          <a:bodyPr wrap="none" rtlCol="0">
            <a:spAutoFit/>
          </a:bodyPr>
          <a:lstStyle/>
          <a:p>
            <a:r>
              <a:rPr lang="ja-JP" altLang="en-US" sz="1400" dirty="0" smtClean="0"/>
              <a:t>多分野への応用</a:t>
            </a:r>
            <a:endParaRPr kumimoji="1" lang="ja-JP" altLang="en-US" sz="1400" dirty="0"/>
          </a:p>
        </p:txBody>
      </p:sp>
      <p:sp>
        <p:nvSpPr>
          <p:cNvPr id="87" name="テキスト ボックス 86"/>
          <p:cNvSpPr txBox="1"/>
          <p:nvPr/>
        </p:nvSpPr>
        <p:spPr>
          <a:xfrm>
            <a:off x="6592516" y="5900280"/>
            <a:ext cx="1441420" cy="307777"/>
          </a:xfrm>
          <a:prstGeom prst="rect">
            <a:avLst/>
          </a:prstGeom>
          <a:noFill/>
        </p:spPr>
        <p:txBody>
          <a:bodyPr wrap="square" rtlCol="0">
            <a:spAutoFit/>
          </a:bodyPr>
          <a:lstStyle/>
          <a:p>
            <a:r>
              <a:rPr kumimoji="1" lang="ja-JP" altLang="en-US" sz="1400" dirty="0" smtClean="0"/>
              <a:t>ビーム収束手法</a:t>
            </a:r>
            <a:endParaRPr kumimoji="1" lang="ja-JP" altLang="en-US" sz="1400" dirty="0"/>
          </a:p>
        </p:txBody>
      </p:sp>
      <p:sp>
        <p:nvSpPr>
          <p:cNvPr id="88" name="テキスト ボックス 87"/>
          <p:cNvSpPr txBox="1"/>
          <p:nvPr/>
        </p:nvSpPr>
        <p:spPr>
          <a:xfrm>
            <a:off x="5114061" y="6205114"/>
            <a:ext cx="1351652" cy="307777"/>
          </a:xfrm>
          <a:prstGeom prst="rect">
            <a:avLst/>
          </a:prstGeom>
          <a:noFill/>
        </p:spPr>
        <p:txBody>
          <a:bodyPr wrap="none" rtlCol="0">
            <a:spAutoFit/>
          </a:bodyPr>
          <a:lstStyle/>
          <a:p>
            <a:r>
              <a:rPr lang="ja-JP" altLang="en-US" sz="1400" dirty="0" smtClean="0"/>
              <a:t>化学・工学技術</a:t>
            </a:r>
            <a:endParaRPr kumimoji="1" lang="ja-JP" altLang="en-US" sz="1400" dirty="0"/>
          </a:p>
        </p:txBody>
      </p:sp>
      <p:sp>
        <p:nvSpPr>
          <p:cNvPr id="59" name="テキスト ボックス 58"/>
          <p:cNvSpPr txBox="1"/>
          <p:nvPr/>
        </p:nvSpPr>
        <p:spPr>
          <a:xfrm>
            <a:off x="1384016" y="5871014"/>
            <a:ext cx="1107996" cy="369332"/>
          </a:xfrm>
          <a:prstGeom prst="rect">
            <a:avLst/>
          </a:prstGeom>
          <a:noFill/>
        </p:spPr>
        <p:txBody>
          <a:bodyPr wrap="none" rtlCol="0">
            <a:spAutoFit/>
          </a:bodyPr>
          <a:lstStyle/>
          <a:p>
            <a:r>
              <a:rPr kumimoji="1" lang="ja-JP" altLang="en-US" dirty="0" smtClean="0">
                <a:solidFill>
                  <a:srgbClr val="0000FF"/>
                </a:solidFill>
              </a:rPr>
              <a:t>公募研究</a:t>
            </a:r>
            <a:endParaRPr kumimoji="1" lang="ja-JP" altLang="en-US" dirty="0">
              <a:solidFill>
                <a:srgbClr val="0000FF"/>
              </a:solidFill>
            </a:endParaRPr>
          </a:p>
        </p:txBody>
      </p:sp>
      <p:sp>
        <p:nvSpPr>
          <p:cNvPr id="61" name="テキスト ボックス 60"/>
          <p:cNvSpPr txBox="1"/>
          <p:nvPr/>
        </p:nvSpPr>
        <p:spPr>
          <a:xfrm>
            <a:off x="6476643" y="4188966"/>
            <a:ext cx="1211090" cy="523220"/>
          </a:xfrm>
          <a:prstGeom prst="rect">
            <a:avLst/>
          </a:prstGeom>
          <a:noFill/>
        </p:spPr>
        <p:txBody>
          <a:bodyPr wrap="square" rtlCol="0">
            <a:spAutoFit/>
          </a:bodyPr>
          <a:lstStyle/>
          <a:p>
            <a:pPr algn="ctr"/>
            <a:r>
              <a:rPr lang="ja-JP" altLang="en-US" sz="1400" dirty="0" smtClean="0">
                <a:solidFill>
                  <a:srgbClr val="FF0000"/>
                </a:solidFill>
              </a:rPr>
              <a:t>新しい加速器のアイデア</a:t>
            </a:r>
            <a:endParaRPr kumimoji="1" lang="ja-JP" altLang="en-US" sz="1400" dirty="0">
              <a:solidFill>
                <a:srgbClr val="FF0000"/>
              </a:solidFill>
            </a:endParaRPr>
          </a:p>
        </p:txBody>
      </p:sp>
      <p:sp>
        <p:nvSpPr>
          <p:cNvPr id="62" name="テキスト ボックス 61"/>
          <p:cNvSpPr txBox="1"/>
          <p:nvPr/>
        </p:nvSpPr>
        <p:spPr>
          <a:xfrm>
            <a:off x="5640242" y="3689383"/>
            <a:ext cx="1344068" cy="523220"/>
          </a:xfrm>
          <a:prstGeom prst="rect">
            <a:avLst/>
          </a:prstGeom>
          <a:noFill/>
        </p:spPr>
        <p:txBody>
          <a:bodyPr wrap="square" rtlCol="0">
            <a:spAutoFit/>
          </a:bodyPr>
          <a:lstStyle/>
          <a:p>
            <a:pPr algn="ctr"/>
            <a:r>
              <a:rPr lang="ja-JP" altLang="en-US" sz="1400" dirty="0" smtClean="0">
                <a:solidFill>
                  <a:srgbClr val="FF0000"/>
                </a:solidFill>
              </a:rPr>
              <a:t>高強度ビーム</a:t>
            </a:r>
            <a:endParaRPr lang="en-US" altLang="ja-JP" sz="1400" dirty="0" smtClean="0">
              <a:solidFill>
                <a:srgbClr val="FF0000"/>
              </a:solidFill>
            </a:endParaRPr>
          </a:p>
          <a:p>
            <a:pPr algn="ctr"/>
            <a:r>
              <a:rPr kumimoji="1" lang="ja-JP" altLang="en-US" sz="1400" dirty="0" smtClean="0">
                <a:solidFill>
                  <a:srgbClr val="FF0000"/>
                </a:solidFill>
              </a:rPr>
              <a:t>の物理</a:t>
            </a:r>
            <a:endParaRPr kumimoji="1" lang="ja-JP" altLang="en-US" sz="1400" dirty="0">
              <a:solidFill>
                <a:srgbClr val="FF0000"/>
              </a:solidFill>
            </a:endParaRPr>
          </a:p>
        </p:txBody>
      </p:sp>
      <p:sp>
        <p:nvSpPr>
          <p:cNvPr id="71" name="上矢印 70"/>
          <p:cNvSpPr/>
          <p:nvPr/>
        </p:nvSpPr>
        <p:spPr>
          <a:xfrm rot="20823165" flipH="1">
            <a:off x="4927490" y="1472853"/>
            <a:ext cx="388861" cy="2237531"/>
          </a:xfrm>
          <a:prstGeom prst="upArrow">
            <a:avLst>
              <a:gd name="adj1" fmla="val 50000"/>
              <a:gd name="adj2" fmla="val 72854"/>
            </a:avLst>
          </a:prstGeom>
          <a:solidFill>
            <a:srgbClr val="FAC090"/>
          </a:solidFill>
          <a:ln w="6350"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7" name="角丸四角形 76"/>
          <p:cNvSpPr/>
          <p:nvPr/>
        </p:nvSpPr>
        <p:spPr>
          <a:xfrm>
            <a:off x="2904454" y="761893"/>
            <a:ext cx="3780438" cy="66785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20" name="テキスト ボックス 19"/>
          <p:cNvSpPr txBox="1"/>
          <p:nvPr/>
        </p:nvSpPr>
        <p:spPr>
          <a:xfrm>
            <a:off x="2968607" y="850458"/>
            <a:ext cx="3623909" cy="523220"/>
          </a:xfrm>
          <a:prstGeom prst="rect">
            <a:avLst/>
          </a:prstGeom>
          <a:noFill/>
        </p:spPr>
        <p:txBody>
          <a:bodyPr wrap="none" rtlCol="0">
            <a:spAutoFit/>
          </a:bodyPr>
          <a:lstStyle/>
          <a:p>
            <a:r>
              <a:rPr kumimoji="1" lang="ja-JP" altLang="en-US" sz="2800" b="1" dirty="0" smtClean="0"/>
              <a:t>将来のフレーバー実験</a:t>
            </a:r>
            <a:endParaRPr kumimoji="1" lang="ja-JP" altLang="en-US" sz="2800" b="1" dirty="0"/>
          </a:p>
        </p:txBody>
      </p:sp>
      <p:sp>
        <p:nvSpPr>
          <p:cNvPr id="49" name="右矢印 48"/>
          <p:cNvSpPr/>
          <p:nvPr/>
        </p:nvSpPr>
        <p:spPr>
          <a:xfrm rot="18500749">
            <a:off x="2415761" y="2374471"/>
            <a:ext cx="2739003" cy="429479"/>
          </a:xfrm>
          <a:prstGeom prst="rightArrow">
            <a:avLst/>
          </a:prstGeom>
          <a:solidFill>
            <a:schemeClr val="accent6">
              <a:lumMod val="60000"/>
              <a:lumOff val="40000"/>
            </a:schemeClr>
          </a:solidFill>
          <a:ln w="6350" cmpd="sng"/>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9" name="右矢印 68"/>
          <p:cNvSpPr/>
          <p:nvPr/>
        </p:nvSpPr>
        <p:spPr>
          <a:xfrm rot="3099251" flipH="1">
            <a:off x="4531701" y="2340551"/>
            <a:ext cx="2669989" cy="429479"/>
          </a:xfrm>
          <a:prstGeom prst="rightArrow">
            <a:avLst/>
          </a:prstGeom>
          <a:solidFill>
            <a:schemeClr val="accent6">
              <a:lumMod val="60000"/>
              <a:lumOff val="40000"/>
            </a:schemeClr>
          </a:solidFill>
          <a:ln w="6350" cmpd="sng"/>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3224330" y="2642907"/>
            <a:ext cx="902811" cy="307777"/>
          </a:xfrm>
          <a:prstGeom prst="rect">
            <a:avLst/>
          </a:prstGeom>
          <a:noFill/>
        </p:spPr>
        <p:txBody>
          <a:bodyPr wrap="none" rtlCol="0">
            <a:spAutoFit/>
          </a:bodyPr>
          <a:lstStyle/>
          <a:p>
            <a:r>
              <a:rPr lang="ja-JP" altLang="en-US" sz="1400" dirty="0" smtClean="0"/>
              <a:t>高発光量</a:t>
            </a:r>
            <a:endParaRPr kumimoji="1" lang="ja-JP" altLang="en-US" sz="1400" dirty="0"/>
          </a:p>
        </p:txBody>
      </p:sp>
      <p:sp>
        <p:nvSpPr>
          <p:cNvPr id="17" name="テキスト ボックス 16"/>
          <p:cNvSpPr txBox="1"/>
          <p:nvPr/>
        </p:nvSpPr>
        <p:spPr>
          <a:xfrm>
            <a:off x="2862779" y="3072331"/>
            <a:ext cx="902811" cy="307777"/>
          </a:xfrm>
          <a:prstGeom prst="rect">
            <a:avLst/>
          </a:prstGeom>
          <a:noFill/>
        </p:spPr>
        <p:txBody>
          <a:bodyPr wrap="none" rtlCol="0">
            <a:spAutoFit/>
          </a:bodyPr>
          <a:lstStyle/>
          <a:p>
            <a:r>
              <a:rPr lang="ja-JP" altLang="en-US" sz="1400" dirty="0" smtClean="0"/>
              <a:t>機械強度</a:t>
            </a:r>
            <a:endParaRPr kumimoji="1" lang="ja-JP" altLang="en-US" sz="1400" dirty="0"/>
          </a:p>
        </p:txBody>
      </p:sp>
      <p:sp>
        <p:nvSpPr>
          <p:cNvPr id="46" name="テキスト ボックス 45"/>
          <p:cNvSpPr txBox="1"/>
          <p:nvPr/>
        </p:nvSpPr>
        <p:spPr>
          <a:xfrm>
            <a:off x="3686288" y="2018338"/>
            <a:ext cx="813782" cy="523220"/>
          </a:xfrm>
          <a:prstGeom prst="rect">
            <a:avLst/>
          </a:prstGeom>
          <a:noFill/>
        </p:spPr>
        <p:txBody>
          <a:bodyPr wrap="square" rtlCol="0">
            <a:spAutoFit/>
          </a:bodyPr>
          <a:lstStyle/>
          <a:p>
            <a:r>
              <a:rPr kumimoji="1" lang="ja-JP" altLang="en-US" sz="1400" dirty="0" smtClean="0"/>
              <a:t>高時間分解能</a:t>
            </a:r>
            <a:endParaRPr kumimoji="1" lang="ja-JP" altLang="en-US" sz="1400" dirty="0"/>
          </a:p>
        </p:txBody>
      </p:sp>
      <p:sp>
        <p:nvSpPr>
          <p:cNvPr id="63" name="テキスト ボックス 62"/>
          <p:cNvSpPr txBox="1"/>
          <p:nvPr/>
        </p:nvSpPr>
        <p:spPr>
          <a:xfrm>
            <a:off x="4763177" y="2018338"/>
            <a:ext cx="543739" cy="307777"/>
          </a:xfrm>
          <a:prstGeom prst="rect">
            <a:avLst/>
          </a:prstGeom>
          <a:noFill/>
        </p:spPr>
        <p:txBody>
          <a:bodyPr wrap="none" rtlCol="0">
            <a:spAutoFit/>
          </a:bodyPr>
          <a:lstStyle/>
          <a:p>
            <a:r>
              <a:rPr lang="ja-JP" altLang="en-US" sz="1400" dirty="0" smtClean="0"/>
              <a:t>高速</a:t>
            </a:r>
            <a:endParaRPr kumimoji="1" lang="ja-JP" altLang="en-US" sz="1400" dirty="0"/>
          </a:p>
        </p:txBody>
      </p:sp>
      <p:sp>
        <p:nvSpPr>
          <p:cNvPr id="64" name="テキスト ボックス 63"/>
          <p:cNvSpPr txBox="1"/>
          <p:nvPr/>
        </p:nvSpPr>
        <p:spPr>
          <a:xfrm>
            <a:off x="4916967" y="3033192"/>
            <a:ext cx="723275" cy="307777"/>
          </a:xfrm>
          <a:prstGeom prst="rect">
            <a:avLst/>
          </a:prstGeom>
          <a:noFill/>
        </p:spPr>
        <p:txBody>
          <a:bodyPr wrap="none" rtlCol="0">
            <a:spAutoFit/>
          </a:bodyPr>
          <a:lstStyle/>
          <a:p>
            <a:r>
              <a:rPr lang="ja-JP" altLang="en-US" sz="1400" dirty="0" smtClean="0"/>
              <a:t>広帯域</a:t>
            </a:r>
            <a:endParaRPr kumimoji="1" lang="ja-JP" altLang="en-US" sz="1400" dirty="0"/>
          </a:p>
        </p:txBody>
      </p:sp>
      <p:sp>
        <p:nvSpPr>
          <p:cNvPr id="18" name="テキスト ボックス 17"/>
          <p:cNvSpPr txBox="1"/>
          <p:nvPr/>
        </p:nvSpPr>
        <p:spPr>
          <a:xfrm>
            <a:off x="4848898" y="2548583"/>
            <a:ext cx="723275" cy="307777"/>
          </a:xfrm>
          <a:prstGeom prst="rect">
            <a:avLst/>
          </a:prstGeom>
          <a:noFill/>
        </p:spPr>
        <p:txBody>
          <a:bodyPr wrap="none" rtlCol="0">
            <a:spAutoFit/>
          </a:bodyPr>
          <a:lstStyle/>
          <a:p>
            <a:r>
              <a:rPr lang="ja-JP" altLang="en-US" sz="1400" dirty="0" smtClean="0"/>
              <a:t>高集積</a:t>
            </a:r>
            <a:endParaRPr kumimoji="1" lang="ja-JP" altLang="en-US" sz="1400" dirty="0"/>
          </a:p>
        </p:txBody>
      </p:sp>
      <p:sp>
        <p:nvSpPr>
          <p:cNvPr id="74" name="テキスト ボックス 73"/>
          <p:cNvSpPr txBox="1"/>
          <p:nvPr/>
        </p:nvSpPr>
        <p:spPr>
          <a:xfrm>
            <a:off x="5278604" y="1996209"/>
            <a:ext cx="723275" cy="307777"/>
          </a:xfrm>
          <a:prstGeom prst="rect">
            <a:avLst/>
          </a:prstGeom>
          <a:noFill/>
        </p:spPr>
        <p:txBody>
          <a:bodyPr wrap="none" rtlCol="0">
            <a:spAutoFit/>
          </a:bodyPr>
          <a:lstStyle/>
          <a:p>
            <a:r>
              <a:rPr lang="ja-JP" altLang="en-US" sz="1400" dirty="0" smtClean="0"/>
              <a:t>超低温</a:t>
            </a:r>
            <a:endParaRPr kumimoji="1" lang="ja-JP" altLang="en-US" sz="1400" dirty="0"/>
          </a:p>
        </p:txBody>
      </p:sp>
      <p:sp>
        <p:nvSpPr>
          <p:cNvPr id="76" name="テキスト ボックス 75"/>
          <p:cNvSpPr txBox="1"/>
          <p:nvPr/>
        </p:nvSpPr>
        <p:spPr>
          <a:xfrm>
            <a:off x="5463141" y="2337488"/>
            <a:ext cx="723275" cy="307777"/>
          </a:xfrm>
          <a:prstGeom prst="rect">
            <a:avLst/>
          </a:prstGeom>
          <a:noFill/>
        </p:spPr>
        <p:txBody>
          <a:bodyPr wrap="none" rtlCol="0">
            <a:spAutoFit/>
          </a:bodyPr>
          <a:lstStyle/>
          <a:p>
            <a:r>
              <a:rPr lang="ja-JP" altLang="en-US" sz="1400" dirty="0" smtClean="0"/>
              <a:t>大強度</a:t>
            </a:r>
            <a:endParaRPr kumimoji="1" lang="ja-JP" altLang="en-US" sz="1400" dirty="0"/>
          </a:p>
        </p:txBody>
      </p:sp>
      <p:sp>
        <p:nvSpPr>
          <p:cNvPr id="89" name="テキスト ボックス 88"/>
          <p:cNvSpPr txBox="1"/>
          <p:nvPr/>
        </p:nvSpPr>
        <p:spPr>
          <a:xfrm>
            <a:off x="5738280" y="2689074"/>
            <a:ext cx="751265" cy="523220"/>
          </a:xfrm>
          <a:prstGeom prst="rect">
            <a:avLst/>
          </a:prstGeom>
          <a:noFill/>
        </p:spPr>
        <p:txBody>
          <a:bodyPr wrap="square" rtlCol="0">
            <a:spAutoFit/>
          </a:bodyPr>
          <a:lstStyle/>
          <a:p>
            <a:r>
              <a:rPr lang="ja-JP" altLang="en-US" sz="1400" dirty="0" smtClean="0"/>
              <a:t>超微</a:t>
            </a:r>
            <a:r>
              <a:rPr lang="ja-JP" altLang="en-US" sz="1400" dirty="0" smtClean="0"/>
              <a:t>細ビーム</a:t>
            </a:r>
            <a:endParaRPr kumimoji="1" lang="ja-JP" altLang="en-US" sz="1400" dirty="0"/>
          </a:p>
        </p:txBody>
      </p:sp>
      <p:sp>
        <p:nvSpPr>
          <p:cNvPr id="90" name="テキスト ボックス 89"/>
          <p:cNvSpPr txBox="1"/>
          <p:nvPr/>
        </p:nvSpPr>
        <p:spPr>
          <a:xfrm>
            <a:off x="5859418" y="3166163"/>
            <a:ext cx="979569" cy="523220"/>
          </a:xfrm>
          <a:prstGeom prst="rect">
            <a:avLst/>
          </a:prstGeom>
          <a:noFill/>
        </p:spPr>
        <p:txBody>
          <a:bodyPr wrap="square" rtlCol="0">
            <a:spAutoFit/>
          </a:bodyPr>
          <a:lstStyle/>
          <a:p>
            <a:pPr algn="ctr"/>
            <a:r>
              <a:rPr lang="ja-JP" altLang="en-US" sz="1400" dirty="0" smtClean="0"/>
              <a:t>ミューオン加速</a:t>
            </a:r>
            <a:endParaRPr kumimoji="1" lang="ja-JP" altLang="en-US" sz="1400" dirty="0"/>
          </a:p>
        </p:txBody>
      </p:sp>
      <p:cxnSp>
        <p:nvCxnSpPr>
          <p:cNvPr id="93" name="直線矢印コネクタ 92"/>
          <p:cNvCxnSpPr/>
          <p:nvPr/>
        </p:nvCxnSpPr>
        <p:spPr>
          <a:xfrm flipV="1">
            <a:off x="6186416" y="1720913"/>
            <a:ext cx="885983" cy="728312"/>
          </a:xfrm>
          <a:prstGeom prst="straightConnector1">
            <a:avLst/>
          </a:prstGeom>
          <a:ln w="76200" cmpd="sng">
            <a:solidFill>
              <a:srgbClr val="0000FF"/>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94" name="直線矢印コネクタ 93"/>
          <p:cNvCxnSpPr/>
          <p:nvPr/>
        </p:nvCxnSpPr>
        <p:spPr>
          <a:xfrm flipH="1" flipV="1">
            <a:off x="5857893" y="1602216"/>
            <a:ext cx="3200151" cy="3677537"/>
          </a:xfrm>
          <a:prstGeom prst="straightConnector1">
            <a:avLst/>
          </a:prstGeom>
          <a:ln w="190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8846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研究課題名</a:t>
            </a:r>
            <a:endParaRPr kumimoji="1" lang="ja-JP" altLang="en-US" dirty="0"/>
          </a:p>
        </p:txBody>
      </p:sp>
      <p:sp>
        <p:nvSpPr>
          <p:cNvPr id="3" name="コンテンツ プレースホルダー 2"/>
          <p:cNvSpPr>
            <a:spLocks noGrp="1"/>
          </p:cNvSpPr>
          <p:nvPr>
            <p:ph idx="1"/>
          </p:nvPr>
        </p:nvSpPr>
        <p:spPr>
          <a:xfrm>
            <a:off x="457200" y="1600200"/>
            <a:ext cx="8229600" cy="4724400"/>
          </a:xfrm>
        </p:spPr>
        <p:txBody>
          <a:bodyPr>
            <a:normAutofit/>
          </a:bodyPr>
          <a:lstStyle/>
          <a:p>
            <a:r>
              <a:rPr lang="ja-JP" altLang="en-US" dirty="0"/>
              <a:t>超高精密フレーバー物理実験に向けた最先端測定器の開発</a:t>
            </a:r>
            <a:r>
              <a:rPr lang="ja-JP" altLang="en-US" dirty="0" smtClean="0"/>
              <a:t>研究</a:t>
            </a:r>
            <a:r>
              <a:rPr lang="ja-JP" altLang="en-US" dirty="0" smtClean="0"/>
              <a:t>（現在）</a:t>
            </a:r>
            <a:endParaRPr lang="en-US" altLang="ja-JP" dirty="0" smtClean="0"/>
          </a:p>
          <a:p>
            <a:endParaRPr kumimoji="1" lang="en-US" altLang="ja-JP" dirty="0"/>
          </a:p>
          <a:p>
            <a:r>
              <a:rPr lang="ja-JP" altLang="en-US" dirty="0"/>
              <a:t>超高精密フレーバー物理実験に向けた最先端</a:t>
            </a:r>
            <a:r>
              <a:rPr lang="ja-JP" altLang="en-US" dirty="0" smtClean="0"/>
              <a:t>測定器</a:t>
            </a:r>
            <a:r>
              <a:rPr lang="ja-JP" altLang="en-US" dirty="0" smtClean="0"/>
              <a:t>と加速器技術</a:t>
            </a:r>
            <a:r>
              <a:rPr lang="ja-JP" altLang="en-US" dirty="0" smtClean="0"/>
              <a:t>の</a:t>
            </a:r>
            <a:r>
              <a:rPr lang="ja-JP" altLang="en-US" dirty="0"/>
              <a:t>開発</a:t>
            </a:r>
            <a:r>
              <a:rPr lang="ja-JP" altLang="en-US" dirty="0" smtClean="0"/>
              <a:t>研究</a:t>
            </a:r>
            <a:endParaRPr lang="en-US" altLang="ja-JP" dirty="0" smtClean="0"/>
          </a:p>
          <a:p>
            <a:pPr marL="0" indent="0">
              <a:buNone/>
            </a:pPr>
            <a:endParaRPr lang="en-US" altLang="ja-JP" dirty="0" smtClean="0"/>
          </a:p>
          <a:p>
            <a:r>
              <a:rPr lang="en-US" altLang="ja-JP" dirty="0" smtClean="0"/>
              <a:t>100TeV</a:t>
            </a:r>
            <a:r>
              <a:rPr lang="ja-JP" altLang="en-US" dirty="0" smtClean="0"/>
              <a:t>領域の探求を目指した</a:t>
            </a:r>
            <a:r>
              <a:rPr lang="ja-JP" altLang="en-US" dirty="0" smtClean="0"/>
              <a:t>最先端</a:t>
            </a:r>
            <a:r>
              <a:rPr lang="ja-JP" altLang="en-US" dirty="0"/>
              <a:t>測定器と加速器技術の開発研究</a:t>
            </a:r>
            <a:endParaRPr lang="en-US" altLang="ja-JP" dirty="0"/>
          </a:p>
          <a:p>
            <a:endParaRPr lang="en-US" altLang="ja-JP" dirty="0"/>
          </a:p>
          <a:p>
            <a:endParaRPr kumimoji="1" lang="ja-JP" altLang="en-US" dirty="0"/>
          </a:p>
        </p:txBody>
      </p:sp>
    </p:spTree>
    <p:extLst>
      <p:ext uri="{BB962C8B-B14F-4D97-AF65-F5344CB8AC3E}">
        <p14:creationId xmlns:p14="http://schemas.microsoft.com/office/powerpoint/2010/main" val="1789886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角丸四角形 76"/>
          <p:cNvSpPr/>
          <p:nvPr/>
        </p:nvSpPr>
        <p:spPr>
          <a:xfrm>
            <a:off x="2727323" y="213287"/>
            <a:ext cx="3780438" cy="66785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25" name="二等辺三角形 24"/>
          <p:cNvSpPr/>
          <p:nvPr/>
        </p:nvSpPr>
        <p:spPr>
          <a:xfrm>
            <a:off x="98620" y="881142"/>
            <a:ext cx="8987659" cy="4654068"/>
          </a:xfrm>
          <a:prstGeom prst="triangle">
            <a:avLst>
              <a:gd name="adj" fmla="val 50331"/>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a:p>
        </p:txBody>
      </p:sp>
      <p:sp>
        <p:nvSpPr>
          <p:cNvPr id="43" name="角丸四角形 42"/>
          <p:cNvSpPr/>
          <p:nvPr/>
        </p:nvSpPr>
        <p:spPr>
          <a:xfrm>
            <a:off x="1247208" y="4696320"/>
            <a:ext cx="1214043" cy="686575"/>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44" name="角丸四角形 43"/>
          <p:cNvSpPr/>
          <p:nvPr/>
        </p:nvSpPr>
        <p:spPr>
          <a:xfrm>
            <a:off x="6334379" y="4679353"/>
            <a:ext cx="1630315" cy="686575"/>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45" name="角丸四角形 44"/>
          <p:cNvSpPr/>
          <p:nvPr/>
        </p:nvSpPr>
        <p:spPr>
          <a:xfrm>
            <a:off x="3156721" y="4669210"/>
            <a:ext cx="2437759" cy="686575"/>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98620" y="50412"/>
            <a:ext cx="2427838" cy="719339"/>
          </a:xfrm>
        </p:spPr>
        <p:txBody>
          <a:bodyPr>
            <a:noAutofit/>
          </a:bodyPr>
          <a:lstStyle/>
          <a:p>
            <a:pPr algn="l"/>
            <a:r>
              <a:rPr lang="ja-JP" altLang="en-US" sz="2800" dirty="0" smtClean="0"/>
              <a:t>D</a:t>
            </a:r>
            <a:r>
              <a:rPr lang="en-US" altLang="ja-JP" sz="2800" dirty="0" smtClean="0"/>
              <a:t>01</a:t>
            </a:r>
            <a:r>
              <a:rPr lang="ja-JP" altLang="en-US" sz="2800" dirty="0" smtClean="0"/>
              <a:t>計画研究の</a:t>
            </a:r>
            <a:r>
              <a:rPr kumimoji="1" lang="ja-JP" altLang="en-US" sz="2800" dirty="0" smtClean="0"/>
              <a:t>イメージ</a:t>
            </a:r>
            <a:endParaRPr kumimoji="1" lang="ja-JP" altLang="en-US" sz="2800" dirty="0"/>
          </a:p>
        </p:txBody>
      </p:sp>
      <p:sp>
        <p:nvSpPr>
          <p:cNvPr id="3" name="テキスト ボックス 2"/>
          <p:cNvSpPr txBox="1"/>
          <p:nvPr/>
        </p:nvSpPr>
        <p:spPr>
          <a:xfrm>
            <a:off x="3763743" y="4570571"/>
            <a:ext cx="1024289" cy="461665"/>
          </a:xfrm>
          <a:prstGeom prst="rect">
            <a:avLst/>
          </a:prstGeom>
          <a:noFill/>
        </p:spPr>
        <p:txBody>
          <a:bodyPr wrap="none" rtlCol="0">
            <a:spAutoFit/>
          </a:bodyPr>
          <a:lstStyle/>
          <a:p>
            <a:r>
              <a:rPr kumimoji="1" lang="en-US" altLang="ja-JP" sz="2400" dirty="0" smtClean="0"/>
              <a:t>Belle</a:t>
            </a:r>
            <a:r>
              <a:rPr kumimoji="1" lang="ja-JP" altLang="en-US" sz="2400" dirty="0" smtClean="0"/>
              <a:t> </a:t>
            </a:r>
            <a:r>
              <a:rPr kumimoji="1" lang="en-US" altLang="ja-JP" sz="2400" dirty="0" smtClean="0"/>
              <a:t>II</a:t>
            </a:r>
            <a:endParaRPr kumimoji="1" lang="ja-JP" altLang="en-US" sz="2400" dirty="0"/>
          </a:p>
        </p:txBody>
      </p:sp>
      <p:sp>
        <p:nvSpPr>
          <p:cNvPr id="4" name="テキスト ボックス 3"/>
          <p:cNvSpPr txBox="1"/>
          <p:nvPr/>
        </p:nvSpPr>
        <p:spPr>
          <a:xfrm>
            <a:off x="3121931" y="4967160"/>
            <a:ext cx="902110" cy="461665"/>
          </a:xfrm>
          <a:prstGeom prst="rect">
            <a:avLst/>
          </a:prstGeom>
          <a:noFill/>
        </p:spPr>
        <p:txBody>
          <a:bodyPr wrap="none" rtlCol="0">
            <a:spAutoFit/>
          </a:bodyPr>
          <a:lstStyle/>
          <a:p>
            <a:r>
              <a:rPr lang="en-US" altLang="ja-JP" sz="2400" dirty="0" smtClean="0"/>
              <a:t>KOTO</a:t>
            </a:r>
            <a:endParaRPr kumimoji="1" lang="ja-JP" altLang="en-US" sz="2400" dirty="0"/>
          </a:p>
        </p:txBody>
      </p:sp>
      <p:sp>
        <p:nvSpPr>
          <p:cNvPr id="5" name="テキスト ボックス 4"/>
          <p:cNvSpPr txBox="1"/>
          <p:nvPr/>
        </p:nvSpPr>
        <p:spPr>
          <a:xfrm>
            <a:off x="4399171" y="4921230"/>
            <a:ext cx="1195309" cy="461665"/>
          </a:xfrm>
          <a:prstGeom prst="rect">
            <a:avLst/>
          </a:prstGeom>
          <a:noFill/>
        </p:spPr>
        <p:txBody>
          <a:bodyPr wrap="none" rtlCol="0">
            <a:spAutoFit/>
          </a:bodyPr>
          <a:lstStyle/>
          <a:p>
            <a:r>
              <a:rPr lang="en-US" altLang="ja-JP" sz="2400" dirty="0" smtClean="0"/>
              <a:t>g-2</a:t>
            </a:r>
            <a:r>
              <a:rPr lang="ja-JP" altLang="en-US" sz="2400" dirty="0" smtClean="0"/>
              <a:t>実験</a:t>
            </a:r>
            <a:endParaRPr kumimoji="1" lang="ja-JP" altLang="en-US" sz="2400" dirty="0"/>
          </a:p>
        </p:txBody>
      </p:sp>
      <p:sp>
        <p:nvSpPr>
          <p:cNvPr id="7" name="テキスト ボックス 6"/>
          <p:cNvSpPr txBox="1"/>
          <p:nvPr/>
        </p:nvSpPr>
        <p:spPr>
          <a:xfrm>
            <a:off x="1343408" y="4736564"/>
            <a:ext cx="877163" cy="646331"/>
          </a:xfrm>
          <a:prstGeom prst="rect">
            <a:avLst/>
          </a:prstGeom>
          <a:noFill/>
        </p:spPr>
        <p:txBody>
          <a:bodyPr wrap="none" rtlCol="0">
            <a:spAutoFit/>
          </a:bodyPr>
          <a:lstStyle/>
          <a:p>
            <a:pPr algn="ctr"/>
            <a:r>
              <a:rPr lang="ja-JP" altLang="en-US" dirty="0" smtClean="0"/>
              <a:t>他分野</a:t>
            </a:r>
            <a:endParaRPr lang="en-US" altLang="ja-JP" dirty="0" smtClean="0"/>
          </a:p>
          <a:p>
            <a:pPr algn="ctr"/>
            <a:r>
              <a:rPr lang="ja-JP" altLang="en-US" dirty="0" smtClean="0"/>
              <a:t>企業</a:t>
            </a:r>
            <a:endParaRPr lang="en-US" altLang="ja-JP" dirty="0" smtClean="0"/>
          </a:p>
        </p:txBody>
      </p:sp>
      <p:sp>
        <p:nvSpPr>
          <p:cNvPr id="8" name="テキスト ボックス 7"/>
          <p:cNvSpPr txBox="1"/>
          <p:nvPr/>
        </p:nvSpPr>
        <p:spPr>
          <a:xfrm>
            <a:off x="2740005" y="3813234"/>
            <a:ext cx="1019730" cy="584776"/>
          </a:xfrm>
          <a:prstGeom prst="rect">
            <a:avLst/>
          </a:prstGeom>
          <a:noFill/>
        </p:spPr>
        <p:txBody>
          <a:bodyPr wrap="none" rtlCol="0">
            <a:spAutoFit/>
          </a:bodyPr>
          <a:lstStyle/>
          <a:p>
            <a:pPr algn="ctr"/>
            <a:r>
              <a:rPr lang="ja-JP" altLang="en-US" sz="1600" dirty="0" smtClean="0">
                <a:solidFill>
                  <a:srgbClr val="FF0000"/>
                </a:solidFill>
              </a:rPr>
              <a:t>光子検出</a:t>
            </a:r>
            <a:endParaRPr lang="en-US" altLang="ja-JP" sz="1600" dirty="0" smtClean="0">
              <a:solidFill>
                <a:srgbClr val="FF0000"/>
              </a:solidFill>
            </a:endParaRPr>
          </a:p>
          <a:p>
            <a:pPr algn="ctr"/>
            <a:r>
              <a:rPr kumimoji="1" lang="en-US" altLang="ja-JP" sz="1600" dirty="0" smtClean="0">
                <a:solidFill>
                  <a:srgbClr val="FF0000"/>
                </a:solidFill>
              </a:rPr>
              <a:t>MCP-PMT</a:t>
            </a:r>
            <a:endParaRPr kumimoji="1" lang="ja-JP" altLang="en-US" sz="1600" dirty="0">
              <a:solidFill>
                <a:srgbClr val="FF0000"/>
              </a:solidFill>
            </a:endParaRPr>
          </a:p>
        </p:txBody>
      </p:sp>
      <p:sp>
        <p:nvSpPr>
          <p:cNvPr id="9" name="テキスト ボックス 8"/>
          <p:cNvSpPr txBox="1"/>
          <p:nvPr/>
        </p:nvSpPr>
        <p:spPr>
          <a:xfrm>
            <a:off x="3803868" y="3813234"/>
            <a:ext cx="1191953" cy="584776"/>
          </a:xfrm>
          <a:prstGeom prst="rect">
            <a:avLst/>
          </a:prstGeom>
          <a:noFill/>
        </p:spPr>
        <p:txBody>
          <a:bodyPr wrap="none" rtlCol="0">
            <a:spAutoFit/>
          </a:bodyPr>
          <a:lstStyle/>
          <a:p>
            <a:r>
              <a:rPr lang="ja-JP" altLang="en-US" sz="1600" dirty="0" smtClean="0">
                <a:solidFill>
                  <a:srgbClr val="FF0000"/>
                </a:solidFill>
              </a:rPr>
              <a:t>飛跡測定</a:t>
            </a:r>
            <a:endParaRPr lang="en-US" altLang="ja-JP" sz="1600" dirty="0" smtClean="0">
              <a:solidFill>
                <a:srgbClr val="FF0000"/>
              </a:solidFill>
            </a:endParaRPr>
          </a:p>
          <a:p>
            <a:r>
              <a:rPr kumimoji="1" lang="en-US" altLang="ja-JP" sz="1600" dirty="0" smtClean="0">
                <a:solidFill>
                  <a:srgbClr val="FF0000"/>
                </a:solidFill>
              </a:rPr>
              <a:t>Si-</a:t>
            </a:r>
            <a:r>
              <a:rPr kumimoji="1" lang="ja-JP" altLang="en-US" sz="1600" dirty="0" smtClean="0">
                <a:solidFill>
                  <a:srgbClr val="FF0000"/>
                </a:solidFill>
              </a:rPr>
              <a:t>ストリップ</a:t>
            </a:r>
            <a:endParaRPr kumimoji="1" lang="ja-JP" altLang="en-US" sz="1600" dirty="0">
              <a:solidFill>
                <a:srgbClr val="FF0000"/>
              </a:solidFill>
            </a:endParaRPr>
          </a:p>
        </p:txBody>
      </p:sp>
      <p:sp>
        <p:nvSpPr>
          <p:cNvPr id="10" name="テキスト ボックス 9"/>
          <p:cNvSpPr txBox="1"/>
          <p:nvPr/>
        </p:nvSpPr>
        <p:spPr>
          <a:xfrm>
            <a:off x="4843015" y="3813234"/>
            <a:ext cx="1305765" cy="584776"/>
          </a:xfrm>
          <a:prstGeom prst="rect">
            <a:avLst/>
          </a:prstGeom>
          <a:noFill/>
        </p:spPr>
        <p:txBody>
          <a:bodyPr wrap="square" rtlCol="0">
            <a:spAutoFit/>
          </a:bodyPr>
          <a:lstStyle/>
          <a:p>
            <a:pPr algn="ctr"/>
            <a:r>
              <a:rPr lang="ja-JP" altLang="en-US" sz="1600" dirty="0" smtClean="0">
                <a:solidFill>
                  <a:srgbClr val="FF0000"/>
                </a:solidFill>
              </a:rPr>
              <a:t>データ収集システム</a:t>
            </a:r>
            <a:endParaRPr kumimoji="1" lang="ja-JP" altLang="en-US" sz="1600" dirty="0">
              <a:solidFill>
                <a:srgbClr val="FF0000"/>
              </a:solidFill>
            </a:endParaRPr>
          </a:p>
        </p:txBody>
      </p:sp>
      <p:sp>
        <p:nvSpPr>
          <p:cNvPr id="11" name="テキスト ボックス 10"/>
          <p:cNvSpPr txBox="1"/>
          <p:nvPr/>
        </p:nvSpPr>
        <p:spPr>
          <a:xfrm>
            <a:off x="1626930" y="3813234"/>
            <a:ext cx="1133644" cy="861774"/>
          </a:xfrm>
          <a:prstGeom prst="rect">
            <a:avLst/>
          </a:prstGeom>
          <a:noFill/>
        </p:spPr>
        <p:txBody>
          <a:bodyPr wrap="none" rtlCol="0">
            <a:spAutoFit/>
          </a:bodyPr>
          <a:lstStyle/>
          <a:p>
            <a:pPr algn="ctr"/>
            <a:r>
              <a:rPr lang="ja-JP" altLang="en-US" sz="1600" dirty="0" smtClean="0">
                <a:solidFill>
                  <a:srgbClr val="FF0000"/>
                </a:solidFill>
              </a:rPr>
              <a:t>新素材</a:t>
            </a:r>
            <a:endParaRPr lang="en-US" altLang="ja-JP" sz="1600" dirty="0" smtClean="0">
              <a:solidFill>
                <a:srgbClr val="FF0000"/>
              </a:solidFill>
            </a:endParaRPr>
          </a:p>
          <a:p>
            <a:pPr algn="ctr"/>
            <a:r>
              <a:rPr kumimoji="1" lang="ja-JP" altLang="en-US" sz="1600" dirty="0" smtClean="0">
                <a:solidFill>
                  <a:srgbClr val="FF0000"/>
                </a:solidFill>
              </a:rPr>
              <a:t>エアロゲル</a:t>
            </a:r>
            <a:endParaRPr kumimoji="1" lang="en-US" altLang="ja-JP" sz="1600" dirty="0" smtClean="0">
              <a:solidFill>
                <a:srgbClr val="FF0000"/>
              </a:solidFill>
            </a:endParaRPr>
          </a:p>
          <a:p>
            <a:pPr algn="ctr"/>
            <a:r>
              <a:rPr kumimoji="1" lang="en-US" altLang="ja-JP" sz="1600" dirty="0" smtClean="0">
                <a:solidFill>
                  <a:srgbClr val="FF0000"/>
                </a:solidFill>
              </a:rPr>
              <a:t>GAGG</a:t>
            </a:r>
            <a:r>
              <a:rPr kumimoji="1" lang="ja-JP" altLang="en-US" sz="1600" dirty="0" smtClean="0">
                <a:solidFill>
                  <a:srgbClr val="FF0000"/>
                </a:solidFill>
              </a:rPr>
              <a:t>結晶</a:t>
            </a:r>
            <a:endParaRPr kumimoji="1" lang="ja-JP" altLang="en-US" sz="1600" dirty="0">
              <a:solidFill>
                <a:srgbClr val="FF0000"/>
              </a:solidFill>
            </a:endParaRPr>
          </a:p>
        </p:txBody>
      </p:sp>
      <p:sp>
        <p:nvSpPr>
          <p:cNvPr id="19" name="テキスト ボックス 18"/>
          <p:cNvSpPr txBox="1"/>
          <p:nvPr/>
        </p:nvSpPr>
        <p:spPr>
          <a:xfrm>
            <a:off x="6029965" y="3813234"/>
            <a:ext cx="1625970" cy="584776"/>
          </a:xfrm>
          <a:prstGeom prst="rect">
            <a:avLst/>
          </a:prstGeom>
          <a:noFill/>
        </p:spPr>
        <p:txBody>
          <a:bodyPr wrap="square" rtlCol="0">
            <a:spAutoFit/>
          </a:bodyPr>
          <a:lstStyle/>
          <a:p>
            <a:pPr algn="ctr"/>
            <a:r>
              <a:rPr kumimoji="1" lang="ja-JP" altLang="en-US" sz="1600" dirty="0" smtClean="0">
                <a:solidFill>
                  <a:srgbClr val="FF0000"/>
                </a:solidFill>
              </a:rPr>
              <a:t>ビームバックグラ</a:t>
            </a:r>
            <a:r>
              <a:rPr lang="ja-JP" altLang="en-US" sz="1600" dirty="0" smtClean="0">
                <a:solidFill>
                  <a:srgbClr val="FF0000"/>
                </a:solidFill>
              </a:rPr>
              <a:t>ウンド抑制技術</a:t>
            </a:r>
            <a:endParaRPr kumimoji="1" lang="ja-JP" altLang="en-US" sz="1600" dirty="0">
              <a:solidFill>
                <a:srgbClr val="FF0000"/>
              </a:solidFill>
            </a:endParaRPr>
          </a:p>
        </p:txBody>
      </p:sp>
      <p:sp>
        <p:nvSpPr>
          <p:cNvPr id="21" name="テキスト ボックス 20"/>
          <p:cNvSpPr txBox="1"/>
          <p:nvPr/>
        </p:nvSpPr>
        <p:spPr>
          <a:xfrm rot="18900000">
            <a:off x="98339" y="2249170"/>
            <a:ext cx="2185214" cy="400110"/>
          </a:xfrm>
          <a:prstGeom prst="rect">
            <a:avLst/>
          </a:prstGeom>
          <a:noFill/>
        </p:spPr>
        <p:txBody>
          <a:bodyPr wrap="none" rtlCol="0">
            <a:spAutoFit/>
          </a:bodyPr>
          <a:lstStyle/>
          <a:p>
            <a:r>
              <a:rPr lang="ja-JP" altLang="en-US" sz="2000" dirty="0" smtClean="0"/>
              <a:t>探索質量スケール</a:t>
            </a:r>
            <a:endParaRPr kumimoji="1" lang="ja-JP" altLang="en-US" sz="2000" dirty="0"/>
          </a:p>
        </p:txBody>
      </p:sp>
      <p:sp>
        <p:nvSpPr>
          <p:cNvPr id="22" name="テキスト ボックス 21"/>
          <p:cNvSpPr txBox="1"/>
          <p:nvPr/>
        </p:nvSpPr>
        <p:spPr>
          <a:xfrm rot="2700000">
            <a:off x="6753312" y="2397205"/>
            <a:ext cx="2370385" cy="707886"/>
          </a:xfrm>
          <a:prstGeom prst="rect">
            <a:avLst/>
          </a:prstGeom>
          <a:noFill/>
        </p:spPr>
        <p:txBody>
          <a:bodyPr wrap="none" rtlCol="0">
            <a:spAutoFit/>
          </a:bodyPr>
          <a:lstStyle/>
          <a:p>
            <a:pPr algn="ctr"/>
            <a:r>
              <a:rPr lang="ja-JP" altLang="en-US" sz="2000" dirty="0" smtClean="0"/>
              <a:t>ビーム強度</a:t>
            </a:r>
            <a:endParaRPr lang="en-US" altLang="ja-JP" sz="2000" dirty="0" smtClean="0"/>
          </a:p>
          <a:p>
            <a:pPr algn="ctr"/>
            <a:r>
              <a:rPr lang="en-US" altLang="ja-JP" sz="2000" dirty="0" smtClean="0"/>
              <a:t>1/</a:t>
            </a:r>
            <a:r>
              <a:rPr lang="ja-JP" altLang="en-US" sz="2000" dirty="0" smtClean="0"/>
              <a:t>ビームエミッタンス</a:t>
            </a:r>
            <a:endParaRPr kumimoji="1" lang="ja-JP" altLang="en-US" sz="2000" dirty="0"/>
          </a:p>
        </p:txBody>
      </p:sp>
      <p:pic>
        <p:nvPicPr>
          <p:cNvPr id="28" name="image4.png" descr="belle2-logo.gif"/>
          <p:cNvPicPr/>
          <p:nvPr/>
        </p:nvPicPr>
        <p:blipFill>
          <a:blip r:embed="rId2" cstate="print">
            <a:extLst>
              <a:ext uri="{28A0092B-C50C-407E-A947-70E740481C1C}">
                <a14:useLocalDpi xmlns:a14="http://schemas.microsoft.com/office/drawing/2010/main"/>
              </a:ext>
            </a:extLst>
          </a:blip>
          <a:stretch>
            <a:fillRect/>
          </a:stretch>
        </p:blipFill>
        <p:spPr>
          <a:xfrm>
            <a:off x="9556754" y="3572668"/>
            <a:ext cx="871543" cy="643732"/>
          </a:xfrm>
          <a:prstGeom prst="rect">
            <a:avLst/>
          </a:prstGeom>
          <a:ln w="12700">
            <a:miter lim="400000"/>
          </a:ln>
          <a:effectLst>
            <a:outerShdw blurRad="50800" dist="38100" dir="2700000" rotWithShape="0">
              <a:srgbClr val="808080">
                <a:alpha val="42999"/>
              </a:srgbClr>
            </a:outerShdw>
          </a:effectLst>
        </p:spPr>
      </p:pic>
      <p:pic>
        <p:nvPicPr>
          <p:cNvPr id="29" name="図 28" descr="koto_v2_thumb.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7569" y="4344797"/>
            <a:ext cx="981456" cy="484632"/>
          </a:xfrm>
          <a:prstGeom prst="rect">
            <a:avLst/>
          </a:prstGeom>
        </p:spPr>
      </p:pic>
      <p:sp>
        <p:nvSpPr>
          <p:cNvPr id="33" name="テキスト ボックス 32"/>
          <p:cNvSpPr txBox="1"/>
          <p:nvPr/>
        </p:nvSpPr>
        <p:spPr>
          <a:xfrm>
            <a:off x="6417275" y="4570389"/>
            <a:ext cx="1547419" cy="461665"/>
          </a:xfrm>
          <a:prstGeom prst="rect">
            <a:avLst/>
          </a:prstGeom>
          <a:noFill/>
        </p:spPr>
        <p:txBody>
          <a:bodyPr wrap="none" rtlCol="0">
            <a:spAutoFit/>
          </a:bodyPr>
          <a:lstStyle/>
          <a:p>
            <a:r>
              <a:rPr lang="en-US" altLang="ja-JP" sz="2400" dirty="0" err="1" smtClean="0"/>
              <a:t>SuperKEKB</a:t>
            </a:r>
            <a:endParaRPr kumimoji="1" lang="ja-JP" altLang="en-US" sz="2400" dirty="0"/>
          </a:p>
        </p:txBody>
      </p:sp>
      <p:sp>
        <p:nvSpPr>
          <p:cNvPr id="34" name="テキスト ボックス 33"/>
          <p:cNvSpPr txBox="1"/>
          <p:nvPr/>
        </p:nvSpPr>
        <p:spPr>
          <a:xfrm>
            <a:off x="6699088" y="4921230"/>
            <a:ext cx="1045328" cy="461665"/>
          </a:xfrm>
          <a:prstGeom prst="rect">
            <a:avLst/>
          </a:prstGeom>
          <a:noFill/>
        </p:spPr>
        <p:txBody>
          <a:bodyPr wrap="none" rtlCol="0">
            <a:spAutoFit/>
          </a:bodyPr>
          <a:lstStyle/>
          <a:p>
            <a:r>
              <a:rPr lang="en-US" altLang="ja-JP" sz="2400" dirty="0" smtClean="0"/>
              <a:t>J-PARC</a:t>
            </a:r>
            <a:endParaRPr kumimoji="1" lang="ja-JP" altLang="en-US" sz="2400" dirty="0"/>
          </a:p>
        </p:txBody>
      </p:sp>
      <p:sp>
        <p:nvSpPr>
          <p:cNvPr id="41" name="左右矢印 40"/>
          <p:cNvSpPr/>
          <p:nvPr/>
        </p:nvSpPr>
        <p:spPr>
          <a:xfrm>
            <a:off x="2220571" y="4754618"/>
            <a:ext cx="978929" cy="541680"/>
          </a:xfrm>
          <a:prstGeom prst="leftRightArrow">
            <a:avLst/>
          </a:prstGeom>
          <a:solidFill>
            <a:schemeClr val="accent6">
              <a:lumMod val="60000"/>
              <a:lumOff val="40000"/>
            </a:schemeClr>
          </a:solidFill>
          <a:ln w="6350" cmpd="sng"/>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2" name="左右矢印 41"/>
          <p:cNvSpPr/>
          <p:nvPr/>
        </p:nvSpPr>
        <p:spPr>
          <a:xfrm>
            <a:off x="5461418" y="4696320"/>
            <a:ext cx="978929" cy="541680"/>
          </a:xfrm>
          <a:prstGeom prst="leftRightArrow">
            <a:avLst/>
          </a:prstGeom>
          <a:solidFill>
            <a:schemeClr val="accent6">
              <a:lumMod val="60000"/>
              <a:lumOff val="40000"/>
            </a:schemeClr>
          </a:solidFill>
          <a:ln w="6350" cmpd="sng"/>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9" name="右矢印 48"/>
          <p:cNvSpPr/>
          <p:nvPr/>
        </p:nvSpPr>
        <p:spPr>
          <a:xfrm rot="18500749">
            <a:off x="2366797" y="2550042"/>
            <a:ext cx="2243612" cy="429479"/>
          </a:xfrm>
          <a:prstGeom prst="rightArrow">
            <a:avLst/>
          </a:prstGeom>
          <a:solidFill>
            <a:schemeClr val="accent6">
              <a:lumMod val="60000"/>
              <a:lumOff val="40000"/>
            </a:schemeClr>
          </a:solidFill>
          <a:ln w="6350" cmpd="sng"/>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0" name="右矢印 49"/>
          <p:cNvSpPr/>
          <p:nvPr/>
        </p:nvSpPr>
        <p:spPr>
          <a:xfrm rot="3099251" flipH="1">
            <a:off x="4491914" y="2569285"/>
            <a:ext cx="2243612" cy="429479"/>
          </a:xfrm>
          <a:prstGeom prst="rightArrow">
            <a:avLst/>
          </a:prstGeom>
          <a:solidFill>
            <a:schemeClr val="accent6">
              <a:lumMod val="60000"/>
              <a:lumOff val="40000"/>
            </a:schemeClr>
          </a:solidFill>
          <a:ln w="6350" cmpd="sng"/>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2" name="上矢印 51"/>
          <p:cNvSpPr/>
          <p:nvPr/>
        </p:nvSpPr>
        <p:spPr>
          <a:xfrm>
            <a:off x="4341451" y="1905697"/>
            <a:ext cx="388861" cy="1780053"/>
          </a:xfrm>
          <a:prstGeom prst="upArrow">
            <a:avLst/>
          </a:prstGeom>
          <a:solidFill>
            <a:srgbClr val="FAC090"/>
          </a:solidFill>
          <a:ln w="6350"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4995821" y="2757934"/>
            <a:ext cx="1569660" cy="369332"/>
          </a:xfrm>
          <a:prstGeom prst="rect">
            <a:avLst/>
          </a:prstGeom>
          <a:noFill/>
        </p:spPr>
        <p:txBody>
          <a:bodyPr wrap="none" rtlCol="0">
            <a:spAutoFit/>
          </a:bodyPr>
          <a:lstStyle/>
          <a:p>
            <a:r>
              <a:rPr kumimoji="1" lang="ja-JP" altLang="en-US" dirty="0" smtClean="0"/>
              <a:t>高放射線耐性</a:t>
            </a:r>
            <a:endParaRPr kumimoji="1" lang="ja-JP" altLang="en-US" dirty="0"/>
          </a:p>
        </p:txBody>
      </p:sp>
      <p:sp>
        <p:nvSpPr>
          <p:cNvPr id="14" name="テキスト ボックス 13"/>
          <p:cNvSpPr txBox="1"/>
          <p:nvPr/>
        </p:nvSpPr>
        <p:spPr>
          <a:xfrm>
            <a:off x="3996922" y="3070997"/>
            <a:ext cx="1107996" cy="369332"/>
          </a:xfrm>
          <a:prstGeom prst="rect">
            <a:avLst/>
          </a:prstGeom>
          <a:noFill/>
        </p:spPr>
        <p:txBody>
          <a:bodyPr wrap="none" rtlCol="0">
            <a:spAutoFit/>
          </a:bodyPr>
          <a:lstStyle/>
          <a:p>
            <a:r>
              <a:rPr lang="ja-JP" altLang="en-US" dirty="0" smtClean="0"/>
              <a:t>低物質量</a:t>
            </a:r>
            <a:endParaRPr kumimoji="1" lang="ja-JP" altLang="en-US" dirty="0"/>
          </a:p>
        </p:txBody>
      </p:sp>
      <p:sp>
        <p:nvSpPr>
          <p:cNvPr id="15" name="テキスト ボックス 14"/>
          <p:cNvSpPr txBox="1"/>
          <p:nvPr/>
        </p:nvSpPr>
        <p:spPr>
          <a:xfrm>
            <a:off x="4118658" y="2541558"/>
            <a:ext cx="877163" cy="369332"/>
          </a:xfrm>
          <a:prstGeom prst="rect">
            <a:avLst/>
          </a:prstGeom>
          <a:noFill/>
        </p:spPr>
        <p:txBody>
          <a:bodyPr wrap="none" rtlCol="0">
            <a:spAutoFit/>
          </a:bodyPr>
          <a:lstStyle/>
          <a:p>
            <a:r>
              <a:rPr lang="ja-JP" altLang="en-US" dirty="0" smtClean="0"/>
              <a:t>大面積</a:t>
            </a:r>
            <a:endParaRPr kumimoji="1" lang="ja-JP" altLang="en-US" dirty="0"/>
          </a:p>
        </p:txBody>
      </p:sp>
      <p:sp>
        <p:nvSpPr>
          <p:cNvPr id="16" name="テキスト ボックス 15"/>
          <p:cNvSpPr txBox="1"/>
          <p:nvPr/>
        </p:nvSpPr>
        <p:spPr>
          <a:xfrm>
            <a:off x="2784184" y="2796796"/>
            <a:ext cx="1107996" cy="369332"/>
          </a:xfrm>
          <a:prstGeom prst="rect">
            <a:avLst/>
          </a:prstGeom>
          <a:noFill/>
        </p:spPr>
        <p:txBody>
          <a:bodyPr wrap="none" rtlCol="0">
            <a:spAutoFit/>
          </a:bodyPr>
          <a:lstStyle/>
          <a:p>
            <a:r>
              <a:rPr lang="ja-JP" altLang="en-US" dirty="0" smtClean="0"/>
              <a:t>高発光量</a:t>
            </a:r>
            <a:endParaRPr kumimoji="1" lang="ja-JP" altLang="en-US" dirty="0"/>
          </a:p>
        </p:txBody>
      </p:sp>
      <p:sp>
        <p:nvSpPr>
          <p:cNvPr id="17" name="テキスト ボックス 16"/>
          <p:cNvSpPr txBox="1"/>
          <p:nvPr/>
        </p:nvSpPr>
        <p:spPr>
          <a:xfrm>
            <a:off x="2382401" y="3255663"/>
            <a:ext cx="1107996" cy="369332"/>
          </a:xfrm>
          <a:prstGeom prst="rect">
            <a:avLst/>
          </a:prstGeom>
          <a:noFill/>
        </p:spPr>
        <p:txBody>
          <a:bodyPr wrap="none" rtlCol="0">
            <a:spAutoFit/>
          </a:bodyPr>
          <a:lstStyle/>
          <a:p>
            <a:r>
              <a:rPr lang="ja-JP" altLang="en-US" dirty="0" smtClean="0"/>
              <a:t>機械強度</a:t>
            </a:r>
            <a:endParaRPr kumimoji="1" lang="ja-JP" altLang="en-US" dirty="0"/>
          </a:p>
        </p:txBody>
      </p:sp>
      <p:sp>
        <p:nvSpPr>
          <p:cNvPr id="18" name="テキスト ボックス 17"/>
          <p:cNvSpPr txBox="1"/>
          <p:nvPr/>
        </p:nvSpPr>
        <p:spPr>
          <a:xfrm>
            <a:off x="4843015" y="2138490"/>
            <a:ext cx="877163" cy="369332"/>
          </a:xfrm>
          <a:prstGeom prst="rect">
            <a:avLst/>
          </a:prstGeom>
          <a:noFill/>
        </p:spPr>
        <p:txBody>
          <a:bodyPr wrap="none" rtlCol="0">
            <a:spAutoFit/>
          </a:bodyPr>
          <a:lstStyle/>
          <a:p>
            <a:r>
              <a:rPr lang="ja-JP" altLang="en-US" dirty="0" smtClean="0"/>
              <a:t>高集積</a:t>
            </a:r>
            <a:endParaRPr kumimoji="1" lang="ja-JP" altLang="en-US" dirty="0"/>
          </a:p>
        </p:txBody>
      </p:sp>
      <p:sp>
        <p:nvSpPr>
          <p:cNvPr id="46" name="テキスト ボックス 45"/>
          <p:cNvSpPr txBox="1"/>
          <p:nvPr/>
        </p:nvSpPr>
        <p:spPr>
          <a:xfrm>
            <a:off x="3226625" y="2065436"/>
            <a:ext cx="945700" cy="646331"/>
          </a:xfrm>
          <a:prstGeom prst="rect">
            <a:avLst/>
          </a:prstGeom>
          <a:noFill/>
        </p:spPr>
        <p:txBody>
          <a:bodyPr wrap="square" rtlCol="0">
            <a:spAutoFit/>
          </a:bodyPr>
          <a:lstStyle/>
          <a:p>
            <a:r>
              <a:rPr kumimoji="1" lang="ja-JP" altLang="en-US" dirty="0" smtClean="0"/>
              <a:t>高時間分解能</a:t>
            </a:r>
            <a:endParaRPr kumimoji="1" lang="ja-JP" altLang="en-US" dirty="0"/>
          </a:p>
        </p:txBody>
      </p:sp>
      <p:sp>
        <p:nvSpPr>
          <p:cNvPr id="55" name="テキスト ボックス 54"/>
          <p:cNvSpPr txBox="1"/>
          <p:nvPr/>
        </p:nvSpPr>
        <p:spPr>
          <a:xfrm>
            <a:off x="98620" y="3951828"/>
            <a:ext cx="825867" cy="461665"/>
          </a:xfrm>
          <a:prstGeom prst="rect">
            <a:avLst/>
          </a:prstGeom>
          <a:noFill/>
        </p:spPr>
        <p:txBody>
          <a:bodyPr wrap="none" rtlCol="0">
            <a:spAutoFit/>
          </a:bodyPr>
          <a:lstStyle/>
          <a:p>
            <a:r>
              <a:rPr kumimoji="1" lang="en-US" altLang="ja-JP" sz="2400" dirty="0" smtClean="0"/>
              <a:t>1TeV</a:t>
            </a:r>
            <a:endParaRPr kumimoji="1" lang="ja-JP" altLang="en-US" sz="2400" dirty="0"/>
          </a:p>
        </p:txBody>
      </p:sp>
      <p:sp>
        <p:nvSpPr>
          <p:cNvPr id="56" name="テキスト ボックス 55"/>
          <p:cNvSpPr txBox="1"/>
          <p:nvPr/>
        </p:nvSpPr>
        <p:spPr>
          <a:xfrm>
            <a:off x="1462224" y="2449225"/>
            <a:ext cx="979755" cy="461665"/>
          </a:xfrm>
          <a:prstGeom prst="rect">
            <a:avLst/>
          </a:prstGeom>
          <a:noFill/>
        </p:spPr>
        <p:txBody>
          <a:bodyPr wrap="none" rtlCol="0">
            <a:spAutoFit/>
          </a:bodyPr>
          <a:lstStyle/>
          <a:p>
            <a:r>
              <a:rPr kumimoji="1" lang="en-US" altLang="ja-JP" sz="2400" dirty="0" smtClean="0"/>
              <a:t>10TeV</a:t>
            </a:r>
            <a:endParaRPr kumimoji="1" lang="ja-JP" altLang="en-US" sz="2400" dirty="0"/>
          </a:p>
        </p:txBody>
      </p:sp>
      <p:sp>
        <p:nvSpPr>
          <p:cNvPr id="57" name="テキスト ボックス 56"/>
          <p:cNvSpPr txBox="1"/>
          <p:nvPr/>
        </p:nvSpPr>
        <p:spPr>
          <a:xfrm>
            <a:off x="2526458" y="1163530"/>
            <a:ext cx="1133644" cy="461665"/>
          </a:xfrm>
          <a:prstGeom prst="rect">
            <a:avLst/>
          </a:prstGeom>
          <a:noFill/>
        </p:spPr>
        <p:txBody>
          <a:bodyPr wrap="none" rtlCol="0">
            <a:spAutoFit/>
          </a:bodyPr>
          <a:lstStyle/>
          <a:p>
            <a:r>
              <a:rPr kumimoji="1" lang="en-US" altLang="ja-JP" sz="2400" dirty="0" smtClean="0"/>
              <a:t>100TeV</a:t>
            </a:r>
            <a:endParaRPr kumimoji="1" lang="ja-JP" altLang="en-US" sz="2400" dirty="0"/>
          </a:p>
        </p:txBody>
      </p:sp>
      <p:sp>
        <p:nvSpPr>
          <p:cNvPr id="20" name="テキスト ボックス 19"/>
          <p:cNvSpPr txBox="1"/>
          <p:nvPr/>
        </p:nvSpPr>
        <p:spPr>
          <a:xfrm>
            <a:off x="2882092" y="327238"/>
            <a:ext cx="3623909" cy="523220"/>
          </a:xfrm>
          <a:prstGeom prst="rect">
            <a:avLst/>
          </a:prstGeom>
          <a:noFill/>
        </p:spPr>
        <p:txBody>
          <a:bodyPr wrap="none" rtlCol="0">
            <a:spAutoFit/>
          </a:bodyPr>
          <a:lstStyle/>
          <a:p>
            <a:r>
              <a:rPr kumimoji="1" lang="ja-JP" altLang="en-US" sz="2800" b="1" dirty="0" smtClean="0">
                <a:solidFill>
                  <a:srgbClr val="FF0000"/>
                </a:solidFill>
              </a:rPr>
              <a:t>将来のフレーバー実験</a:t>
            </a:r>
            <a:endParaRPr kumimoji="1" lang="ja-JP" altLang="en-US" sz="2800" b="1" dirty="0">
              <a:solidFill>
                <a:srgbClr val="FF0000"/>
              </a:solidFill>
            </a:endParaRPr>
          </a:p>
        </p:txBody>
      </p:sp>
      <p:cxnSp>
        <p:nvCxnSpPr>
          <p:cNvPr id="60" name="直線矢印コネクタ 59"/>
          <p:cNvCxnSpPr/>
          <p:nvPr/>
        </p:nvCxnSpPr>
        <p:spPr>
          <a:xfrm flipV="1">
            <a:off x="457200" y="1222360"/>
            <a:ext cx="3539722" cy="3698870"/>
          </a:xfrm>
          <a:prstGeom prst="straightConnector1">
            <a:avLst/>
          </a:prstGeom>
          <a:ln w="190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65" name="直線矢印コネクタ 64"/>
          <p:cNvCxnSpPr/>
          <p:nvPr/>
        </p:nvCxnSpPr>
        <p:spPr>
          <a:xfrm flipH="1" flipV="1">
            <a:off x="5205781" y="1182774"/>
            <a:ext cx="3539722" cy="3698870"/>
          </a:xfrm>
          <a:prstGeom prst="straightConnector1">
            <a:avLst/>
          </a:prstGeom>
          <a:ln w="190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66" name="テキスト ボックス 65"/>
          <p:cNvSpPr txBox="1"/>
          <p:nvPr/>
        </p:nvSpPr>
        <p:spPr>
          <a:xfrm>
            <a:off x="5543360" y="1222360"/>
            <a:ext cx="785942" cy="461665"/>
          </a:xfrm>
          <a:prstGeom prst="rect">
            <a:avLst/>
          </a:prstGeom>
          <a:noFill/>
        </p:spPr>
        <p:txBody>
          <a:bodyPr wrap="none" rtlCol="0">
            <a:spAutoFit/>
          </a:bodyPr>
          <a:lstStyle/>
          <a:p>
            <a:r>
              <a:rPr kumimoji="1" lang="en-US" altLang="ja-JP" sz="2400" dirty="0" smtClean="0"/>
              <a:t>x100</a:t>
            </a:r>
            <a:endParaRPr kumimoji="1" lang="ja-JP" altLang="en-US" sz="2400" dirty="0"/>
          </a:p>
        </p:txBody>
      </p:sp>
      <p:sp>
        <p:nvSpPr>
          <p:cNvPr id="67" name="テキスト ボックス 66"/>
          <p:cNvSpPr txBox="1"/>
          <p:nvPr/>
        </p:nvSpPr>
        <p:spPr>
          <a:xfrm>
            <a:off x="6683276" y="2388602"/>
            <a:ext cx="629950" cy="461665"/>
          </a:xfrm>
          <a:prstGeom prst="rect">
            <a:avLst/>
          </a:prstGeom>
          <a:noFill/>
        </p:spPr>
        <p:txBody>
          <a:bodyPr wrap="none" rtlCol="0">
            <a:spAutoFit/>
          </a:bodyPr>
          <a:lstStyle/>
          <a:p>
            <a:r>
              <a:rPr kumimoji="1" lang="en-US" altLang="ja-JP" sz="2400" dirty="0" smtClean="0"/>
              <a:t>x10</a:t>
            </a:r>
            <a:endParaRPr kumimoji="1" lang="ja-JP" altLang="en-US" sz="2400" dirty="0"/>
          </a:p>
        </p:txBody>
      </p:sp>
      <p:sp>
        <p:nvSpPr>
          <p:cNvPr id="68" name="テキスト ボックス 67"/>
          <p:cNvSpPr txBox="1"/>
          <p:nvPr/>
        </p:nvSpPr>
        <p:spPr>
          <a:xfrm>
            <a:off x="8157930" y="3951828"/>
            <a:ext cx="706774" cy="461665"/>
          </a:xfrm>
          <a:prstGeom prst="rect">
            <a:avLst/>
          </a:prstGeom>
          <a:noFill/>
        </p:spPr>
        <p:txBody>
          <a:bodyPr wrap="square" rtlCol="0">
            <a:spAutoFit/>
          </a:bodyPr>
          <a:lstStyle/>
          <a:p>
            <a:r>
              <a:rPr kumimoji="1" lang="en-US" altLang="ja-JP" sz="2400" dirty="0" smtClean="0"/>
              <a:t>x1</a:t>
            </a:r>
            <a:endParaRPr kumimoji="1" lang="ja-JP" altLang="en-US" sz="2400" dirty="0"/>
          </a:p>
        </p:txBody>
      </p:sp>
      <p:sp>
        <p:nvSpPr>
          <p:cNvPr id="70" name="テキスト ボックス 69"/>
          <p:cNvSpPr txBox="1"/>
          <p:nvPr/>
        </p:nvSpPr>
        <p:spPr>
          <a:xfrm>
            <a:off x="191404" y="3375376"/>
            <a:ext cx="1363604" cy="646331"/>
          </a:xfrm>
          <a:prstGeom prst="rect">
            <a:avLst/>
          </a:prstGeom>
          <a:noFill/>
        </p:spPr>
        <p:txBody>
          <a:bodyPr wrap="square" rtlCol="0">
            <a:spAutoFit/>
          </a:bodyPr>
          <a:lstStyle/>
          <a:p>
            <a:pPr algn="ctr"/>
            <a:r>
              <a:rPr lang="en-US" altLang="ja-JP" dirty="0" smtClean="0">
                <a:solidFill>
                  <a:srgbClr val="008000"/>
                </a:solidFill>
              </a:rPr>
              <a:t>(LHC</a:t>
            </a:r>
            <a:r>
              <a:rPr lang="ja-JP" altLang="en-US" dirty="0" smtClean="0">
                <a:solidFill>
                  <a:srgbClr val="008000"/>
                </a:solidFill>
              </a:rPr>
              <a:t>の探索領域</a:t>
            </a:r>
            <a:r>
              <a:rPr lang="en-US" altLang="ja-JP" dirty="0" smtClean="0">
                <a:solidFill>
                  <a:srgbClr val="008000"/>
                </a:solidFill>
              </a:rPr>
              <a:t>)</a:t>
            </a:r>
            <a:endParaRPr kumimoji="1" lang="ja-JP" altLang="en-US" dirty="0">
              <a:solidFill>
                <a:srgbClr val="008000"/>
              </a:solidFill>
            </a:endParaRPr>
          </a:p>
        </p:txBody>
      </p:sp>
      <p:sp>
        <p:nvSpPr>
          <p:cNvPr id="72" name="角丸四角形 71"/>
          <p:cNvSpPr/>
          <p:nvPr/>
        </p:nvSpPr>
        <p:spPr>
          <a:xfrm>
            <a:off x="6907304" y="570660"/>
            <a:ext cx="1957400" cy="127434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73" name="テキスト ボックス 72"/>
          <p:cNvSpPr txBox="1"/>
          <p:nvPr/>
        </p:nvSpPr>
        <p:spPr>
          <a:xfrm>
            <a:off x="6907304" y="570660"/>
            <a:ext cx="1923074" cy="1231106"/>
          </a:xfrm>
          <a:prstGeom prst="rect">
            <a:avLst/>
          </a:prstGeom>
          <a:noFill/>
          <a:ln>
            <a:noFill/>
          </a:ln>
          <a:effectLst/>
        </p:spPr>
        <p:style>
          <a:lnRef idx="1">
            <a:schemeClr val="accent6"/>
          </a:lnRef>
          <a:fillRef idx="2">
            <a:schemeClr val="accent6"/>
          </a:fillRef>
          <a:effectRef idx="1">
            <a:schemeClr val="accent6"/>
          </a:effectRef>
          <a:fontRef idx="minor">
            <a:schemeClr val="dk1"/>
          </a:fontRef>
        </p:style>
        <p:txBody>
          <a:bodyPr wrap="square" rtlCol="0">
            <a:spAutoFit/>
          </a:bodyPr>
          <a:lstStyle/>
          <a:p>
            <a:r>
              <a:rPr kumimoji="1" lang="ja-JP" altLang="en-US" dirty="0" smtClean="0">
                <a:solidFill>
                  <a:srgbClr val="FF0000"/>
                </a:solidFill>
              </a:rPr>
              <a:t>応用研究</a:t>
            </a:r>
            <a:endParaRPr kumimoji="1" lang="en-US" altLang="ja-JP" dirty="0" smtClean="0">
              <a:solidFill>
                <a:srgbClr val="FF0000"/>
              </a:solidFill>
            </a:endParaRPr>
          </a:p>
          <a:p>
            <a:r>
              <a:rPr lang="ja-JP" altLang="en-US" sz="1400" dirty="0" smtClean="0"/>
              <a:t>医療イメージング</a:t>
            </a:r>
            <a:endParaRPr lang="en-US" altLang="ja-JP" sz="1400" dirty="0" smtClean="0"/>
          </a:p>
          <a:p>
            <a:r>
              <a:rPr kumimoji="1" lang="ja-JP" altLang="en-US" sz="1400" dirty="0" smtClean="0"/>
              <a:t>ミューオン非破壊検査</a:t>
            </a:r>
            <a:endParaRPr kumimoji="1" lang="en-US" altLang="ja-JP" sz="1400" dirty="0" smtClean="0"/>
          </a:p>
          <a:p>
            <a:r>
              <a:rPr lang="ja-JP" altLang="en-US" sz="1400" dirty="0" smtClean="0"/>
              <a:t>エコ素材（絶縁、断熱材）</a:t>
            </a:r>
            <a:r>
              <a:rPr lang="ja-JP" altLang="ja-JP" sz="1400" dirty="0"/>
              <a:t>　</a:t>
            </a:r>
            <a:r>
              <a:rPr kumimoji="1" lang="ja-JP" altLang="en-US" sz="1400" dirty="0" smtClean="0"/>
              <a:t>など</a:t>
            </a:r>
            <a:endParaRPr kumimoji="1" lang="ja-JP" altLang="en-US" sz="1400" dirty="0"/>
          </a:p>
        </p:txBody>
      </p:sp>
      <p:cxnSp>
        <p:nvCxnSpPr>
          <p:cNvPr id="75" name="直線矢印コネクタ 74"/>
          <p:cNvCxnSpPr/>
          <p:nvPr/>
        </p:nvCxnSpPr>
        <p:spPr>
          <a:xfrm flipV="1">
            <a:off x="5859948" y="1666341"/>
            <a:ext cx="977187" cy="857533"/>
          </a:xfrm>
          <a:prstGeom prst="straightConnector1">
            <a:avLst/>
          </a:prstGeom>
          <a:ln w="76200" cmpd="sng">
            <a:solidFill>
              <a:srgbClr val="0000FF"/>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78" name="台形 77"/>
          <p:cNvSpPr/>
          <p:nvPr/>
        </p:nvSpPr>
        <p:spPr>
          <a:xfrm>
            <a:off x="924487" y="5535210"/>
            <a:ext cx="7425847" cy="1046161"/>
          </a:xfrm>
          <a:prstGeom prst="trapezoid">
            <a:avLst/>
          </a:prstGeom>
          <a:solidFill>
            <a:schemeClr val="accent5">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3845173" y="5535210"/>
            <a:ext cx="1210588" cy="400110"/>
          </a:xfrm>
          <a:prstGeom prst="rect">
            <a:avLst/>
          </a:prstGeom>
          <a:noFill/>
        </p:spPr>
        <p:txBody>
          <a:bodyPr wrap="none" rtlCol="0">
            <a:spAutoFit/>
          </a:bodyPr>
          <a:lstStyle/>
          <a:p>
            <a:r>
              <a:rPr kumimoji="1" lang="ja-JP" altLang="en-US" sz="2000" dirty="0" smtClean="0">
                <a:solidFill>
                  <a:srgbClr val="FF0000"/>
                </a:solidFill>
              </a:rPr>
              <a:t>公募研究</a:t>
            </a:r>
            <a:endParaRPr kumimoji="1" lang="ja-JP" altLang="en-US" sz="2000" dirty="0">
              <a:solidFill>
                <a:srgbClr val="FF0000"/>
              </a:solidFill>
            </a:endParaRPr>
          </a:p>
        </p:txBody>
      </p:sp>
      <p:sp>
        <p:nvSpPr>
          <p:cNvPr id="80" name="テキスト ボックス 79"/>
          <p:cNvSpPr txBox="1"/>
          <p:nvPr/>
        </p:nvSpPr>
        <p:spPr>
          <a:xfrm>
            <a:off x="2909148" y="5812594"/>
            <a:ext cx="1162498" cy="338554"/>
          </a:xfrm>
          <a:prstGeom prst="rect">
            <a:avLst/>
          </a:prstGeom>
          <a:noFill/>
        </p:spPr>
        <p:txBody>
          <a:bodyPr wrap="none" rtlCol="0">
            <a:spAutoFit/>
          </a:bodyPr>
          <a:lstStyle/>
          <a:p>
            <a:r>
              <a:rPr lang="ja-JP" altLang="en-US" sz="1600" dirty="0" smtClean="0"/>
              <a:t>読出し回路</a:t>
            </a:r>
            <a:endParaRPr kumimoji="1" lang="ja-JP" altLang="en-US" sz="1600" dirty="0"/>
          </a:p>
        </p:txBody>
      </p:sp>
      <p:sp>
        <p:nvSpPr>
          <p:cNvPr id="81" name="テキスト ボックス 80"/>
          <p:cNvSpPr txBox="1"/>
          <p:nvPr/>
        </p:nvSpPr>
        <p:spPr>
          <a:xfrm>
            <a:off x="2921717" y="6141140"/>
            <a:ext cx="1005403" cy="338554"/>
          </a:xfrm>
          <a:prstGeom prst="rect">
            <a:avLst/>
          </a:prstGeom>
          <a:noFill/>
        </p:spPr>
        <p:txBody>
          <a:bodyPr wrap="none" rtlCol="0">
            <a:spAutoFit/>
          </a:bodyPr>
          <a:lstStyle/>
          <a:p>
            <a:r>
              <a:rPr lang="ja-JP" altLang="en-US" sz="1600" dirty="0" smtClean="0"/>
              <a:t>通信技術</a:t>
            </a:r>
            <a:endParaRPr kumimoji="1" lang="ja-JP" altLang="en-US" sz="1600" dirty="0"/>
          </a:p>
        </p:txBody>
      </p:sp>
      <p:sp>
        <p:nvSpPr>
          <p:cNvPr id="82" name="テキスト ボックス 81"/>
          <p:cNvSpPr txBox="1"/>
          <p:nvPr/>
        </p:nvSpPr>
        <p:spPr>
          <a:xfrm>
            <a:off x="1209633" y="5802586"/>
            <a:ext cx="1620957" cy="338554"/>
          </a:xfrm>
          <a:prstGeom prst="rect">
            <a:avLst/>
          </a:prstGeom>
          <a:noFill/>
        </p:spPr>
        <p:txBody>
          <a:bodyPr wrap="none" rtlCol="0">
            <a:spAutoFit/>
          </a:bodyPr>
          <a:lstStyle/>
          <a:p>
            <a:r>
              <a:rPr lang="ja-JP" altLang="en-US" sz="1600" dirty="0" smtClean="0"/>
              <a:t>半導体光検出器</a:t>
            </a:r>
            <a:endParaRPr kumimoji="1" lang="ja-JP" altLang="en-US" sz="1600" dirty="0"/>
          </a:p>
        </p:txBody>
      </p:sp>
      <p:sp>
        <p:nvSpPr>
          <p:cNvPr id="83" name="テキスト ボックス 82"/>
          <p:cNvSpPr txBox="1"/>
          <p:nvPr/>
        </p:nvSpPr>
        <p:spPr>
          <a:xfrm>
            <a:off x="1218434" y="6148772"/>
            <a:ext cx="1535196" cy="338554"/>
          </a:xfrm>
          <a:prstGeom prst="rect">
            <a:avLst/>
          </a:prstGeom>
          <a:noFill/>
        </p:spPr>
        <p:txBody>
          <a:bodyPr wrap="none" rtlCol="0">
            <a:spAutoFit/>
          </a:bodyPr>
          <a:lstStyle/>
          <a:p>
            <a:r>
              <a:rPr lang="ja-JP" altLang="en-US" sz="1600" dirty="0" smtClean="0"/>
              <a:t>ピクセル検出器</a:t>
            </a:r>
            <a:endParaRPr kumimoji="1" lang="ja-JP" altLang="en-US" sz="1600" dirty="0"/>
          </a:p>
        </p:txBody>
      </p:sp>
      <p:sp>
        <p:nvSpPr>
          <p:cNvPr id="84" name="テキスト ボックス 83"/>
          <p:cNvSpPr txBox="1"/>
          <p:nvPr/>
        </p:nvSpPr>
        <p:spPr>
          <a:xfrm>
            <a:off x="4214097" y="5802586"/>
            <a:ext cx="1415772" cy="338554"/>
          </a:xfrm>
          <a:prstGeom prst="rect">
            <a:avLst/>
          </a:prstGeom>
          <a:noFill/>
        </p:spPr>
        <p:txBody>
          <a:bodyPr wrap="none" rtlCol="0">
            <a:spAutoFit/>
          </a:bodyPr>
          <a:lstStyle/>
          <a:p>
            <a:r>
              <a:rPr lang="ja-JP" altLang="en-US" sz="1600" dirty="0" smtClean="0"/>
              <a:t>解析手法開発</a:t>
            </a:r>
            <a:endParaRPr kumimoji="1" lang="ja-JP" altLang="en-US" sz="1600" dirty="0"/>
          </a:p>
        </p:txBody>
      </p:sp>
      <p:sp>
        <p:nvSpPr>
          <p:cNvPr id="85" name="テキスト ボックス 84"/>
          <p:cNvSpPr txBox="1"/>
          <p:nvPr/>
        </p:nvSpPr>
        <p:spPr>
          <a:xfrm>
            <a:off x="5782987" y="6151148"/>
            <a:ext cx="1620957" cy="338554"/>
          </a:xfrm>
          <a:prstGeom prst="rect">
            <a:avLst/>
          </a:prstGeom>
          <a:noFill/>
        </p:spPr>
        <p:txBody>
          <a:bodyPr wrap="none" rtlCol="0">
            <a:spAutoFit/>
          </a:bodyPr>
          <a:lstStyle/>
          <a:p>
            <a:r>
              <a:rPr lang="ja-JP" altLang="en-US" sz="1600" dirty="0" smtClean="0"/>
              <a:t>多分野への応用</a:t>
            </a:r>
            <a:endParaRPr kumimoji="1" lang="ja-JP" altLang="en-US" sz="1600" dirty="0"/>
          </a:p>
        </p:txBody>
      </p:sp>
      <p:sp>
        <p:nvSpPr>
          <p:cNvPr id="86" name="テキスト ボックス 85"/>
          <p:cNvSpPr txBox="1"/>
          <p:nvPr/>
        </p:nvSpPr>
        <p:spPr>
          <a:xfrm>
            <a:off x="6021311" y="3150730"/>
            <a:ext cx="1943383"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b="1" dirty="0" smtClean="0">
                <a:solidFill>
                  <a:srgbClr val="0000FF"/>
                </a:solidFill>
              </a:rPr>
              <a:t>＋</a:t>
            </a:r>
            <a:r>
              <a:rPr lang="en-US" altLang="ja-JP" b="1" dirty="0" smtClean="0">
                <a:solidFill>
                  <a:srgbClr val="0000FF"/>
                </a:solidFill>
              </a:rPr>
              <a:t> </a:t>
            </a:r>
            <a:r>
              <a:rPr lang="ja-JP" altLang="en-US" b="1" dirty="0" smtClean="0">
                <a:solidFill>
                  <a:srgbClr val="0000FF"/>
                </a:solidFill>
              </a:rPr>
              <a:t>新しい加速器　</a:t>
            </a:r>
            <a:endParaRPr lang="en-US" altLang="ja-JP" b="1" dirty="0" smtClean="0">
              <a:solidFill>
                <a:srgbClr val="0000FF"/>
              </a:solidFill>
            </a:endParaRPr>
          </a:p>
          <a:p>
            <a:r>
              <a:rPr lang="ja-JP" altLang="ja-JP" b="1" dirty="0">
                <a:solidFill>
                  <a:srgbClr val="0000FF"/>
                </a:solidFill>
              </a:rPr>
              <a:t>　</a:t>
            </a:r>
            <a:r>
              <a:rPr lang="ja-JP" altLang="en-US" b="1" dirty="0" smtClean="0">
                <a:solidFill>
                  <a:srgbClr val="0000FF"/>
                </a:solidFill>
              </a:rPr>
              <a:t>　のアイデア</a:t>
            </a:r>
            <a:endParaRPr kumimoji="1" lang="ja-JP" altLang="en-US" b="1" dirty="0">
              <a:solidFill>
                <a:srgbClr val="0000FF"/>
              </a:solidFill>
            </a:endParaRPr>
          </a:p>
        </p:txBody>
      </p:sp>
      <p:sp>
        <p:nvSpPr>
          <p:cNvPr id="87" name="テキスト ボックス 86"/>
          <p:cNvSpPr txBox="1"/>
          <p:nvPr/>
        </p:nvSpPr>
        <p:spPr>
          <a:xfrm>
            <a:off x="5782987" y="5750654"/>
            <a:ext cx="1912394" cy="369332"/>
          </a:xfrm>
          <a:prstGeom prst="rect">
            <a:avLst/>
          </a:prstGeom>
          <a:noFill/>
        </p:spPr>
        <p:txBody>
          <a:bodyPr wrap="square" rtlCol="0">
            <a:spAutoFit/>
          </a:bodyPr>
          <a:lstStyle/>
          <a:p>
            <a:r>
              <a:rPr kumimoji="1" lang="ja-JP" altLang="en-US" dirty="0" smtClean="0"/>
              <a:t>ビーム収束手法</a:t>
            </a:r>
            <a:endParaRPr kumimoji="1" lang="ja-JP" altLang="en-US" dirty="0"/>
          </a:p>
        </p:txBody>
      </p:sp>
      <p:sp>
        <p:nvSpPr>
          <p:cNvPr id="88" name="テキスト ボックス 87"/>
          <p:cNvSpPr txBox="1"/>
          <p:nvPr/>
        </p:nvSpPr>
        <p:spPr>
          <a:xfrm>
            <a:off x="4222550" y="6133924"/>
            <a:ext cx="1518364" cy="338554"/>
          </a:xfrm>
          <a:prstGeom prst="rect">
            <a:avLst/>
          </a:prstGeom>
          <a:noFill/>
        </p:spPr>
        <p:txBody>
          <a:bodyPr wrap="none" rtlCol="0">
            <a:spAutoFit/>
          </a:bodyPr>
          <a:lstStyle/>
          <a:p>
            <a:r>
              <a:rPr lang="ja-JP" altLang="en-US" sz="1600" dirty="0" smtClean="0"/>
              <a:t>化学・工学技術</a:t>
            </a:r>
            <a:endParaRPr kumimoji="1" lang="ja-JP" altLang="en-US" sz="1600" dirty="0"/>
          </a:p>
        </p:txBody>
      </p:sp>
      <p:cxnSp>
        <p:nvCxnSpPr>
          <p:cNvPr id="59" name="直線コネクタ 58"/>
          <p:cNvCxnSpPr/>
          <p:nvPr/>
        </p:nvCxnSpPr>
        <p:spPr>
          <a:xfrm>
            <a:off x="0" y="0"/>
            <a:ext cx="9144000" cy="6858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61" name="直線コネクタ 60"/>
          <p:cNvCxnSpPr/>
          <p:nvPr/>
        </p:nvCxnSpPr>
        <p:spPr>
          <a:xfrm flipV="1">
            <a:off x="0" y="0"/>
            <a:ext cx="9144000" cy="685800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95122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5652120" y="2564904"/>
            <a:ext cx="1368152" cy="2376264"/>
          </a:xfrm>
          <a:prstGeom prst="rect">
            <a:avLst/>
          </a:prstGeom>
          <a:solidFill>
            <a:srgbClr val="C3D6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5" name="二等辺三角形 44"/>
          <p:cNvSpPr/>
          <p:nvPr/>
        </p:nvSpPr>
        <p:spPr>
          <a:xfrm rot="5400000">
            <a:off x="2807804" y="1736812"/>
            <a:ext cx="5328592" cy="3960440"/>
          </a:xfrm>
          <a:prstGeom prst="triangle">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二等辺三角形 10"/>
          <p:cNvSpPr/>
          <p:nvPr/>
        </p:nvSpPr>
        <p:spPr>
          <a:xfrm rot="5400000">
            <a:off x="5652120" y="3068960"/>
            <a:ext cx="4104456" cy="1368152"/>
          </a:xfrm>
          <a:prstGeom prst="triangle">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5" name="角丸四角形 34"/>
          <p:cNvSpPr/>
          <p:nvPr/>
        </p:nvSpPr>
        <p:spPr>
          <a:xfrm>
            <a:off x="8388424" y="1916832"/>
            <a:ext cx="648072" cy="3384376"/>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95536" y="116632"/>
            <a:ext cx="8229600" cy="1143000"/>
          </a:xfrm>
        </p:spPr>
        <p:txBody>
          <a:bodyPr/>
          <a:lstStyle/>
          <a:p>
            <a:r>
              <a:rPr kumimoji="1" lang="ja-JP" altLang="en-US" dirty="0" smtClean="0"/>
              <a:t>技術ロードマップ</a:t>
            </a:r>
            <a:endParaRPr kumimoji="1" lang="ja-JP" altLang="en-US" dirty="0"/>
          </a:p>
        </p:txBody>
      </p:sp>
      <p:sp>
        <p:nvSpPr>
          <p:cNvPr id="4" name="テキスト ボックス 3"/>
          <p:cNvSpPr txBox="1"/>
          <p:nvPr/>
        </p:nvSpPr>
        <p:spPr>
          <a:xfrm>
            <a:off x="4716016" y="2276872"/>
            <a:ext cx="1051941" cy="461665"/>
          </a:xfrm>
          <a:prstGeom prst="rect">
            <a:avLst/>
          </a:prstGeom>
          <a:noFill/>
        </p:spPr>
        <p:txBody>
          <a:bodyPr wrap="none" rtlCol="0">
            <a:spAutoFit/>
          </a:bodyPr>
          <a:lstStyle/>
          <a:p>
            <a:r>
              <a:rPr kumimoji="1" lang="en-US" altLang="ja-JP" sz="2400" b="1" dirty="0" smtClean="0">
                <a:solidFill>
                  <a:srgbClr val="008000"/>
                </a:solidFill>
              </a:rPr>
              <a:t>Belle</a:t>
            </a:r>
            <a:r>
              <a:rPr kumimoji="1" lang="ja-JP" altLang="en-US" sz="2400" b="1" dirty="0" smtClean="0">
                <a:solidFill>
                  <a:srgbClr val="008000"/>
                </a:solidFill>
              </a:rPr>
              <a:t> </a:t>
            </a:r>
            <a:r>
              <a:rPr kumimoji="1" lang="en-US" altLang="ja-JP" sz="2400" b="1" dirty="0" smtClean="0">
                <a:solidFill>
                  <a:srgbClr val="008000"/>
                </a:solidFill>
              </a:rPr>
              <a:t>II</a:t>
            </a:r>
            <a:endParaRPr kumimoji="1" lang="ja-JP" altLang="en-US" sz="2400" b="1" dirty="0">
              <a:solidFill>
                <a:srgbClr val="008000"/>
              </a:solidFill>
            </a:endParaRPr>
          </a:p>
        </p:txBody>
      </p:sp>
      <p:sp>
        <p:nvSpPr>
          <p:cNvPr id="5" name="テキスト ボックス 4"/>
          <p:cNvSpPr txBox="1"/>
          <p:nvPr/>
        </p:nvSpPr>
        <p:spPr>
          <a:xfrm>
            <a:off x="6012160" y="2240868"/>
            <a:ext cx="920933" cy="646331"/>
          </a:xfrm>
          <a:prstGeom prst="rect">
            <a:avLst/>
          </a:prstGeom>
          <a:noFill/>
        </p:spPr>
        <p:txBody>
          <a:bodyPr wrap="none" rtlCol="0">
            <a:spAutoFit/>
          </a:bodyPr>
          <a:lstStyle/>
          <a:p>
            <a:pPr algn="ctr"/>
            <a:r>
              <a:rPr lang="en-US" altLang="ja-JP" dirty="0" smtClean="0"/>
              <a:t>10 ab</a:t>
            </a:r>
            <a:r>
              <a:rPr lang="en-US" altLang="ja-JP" baseline="30000" dirty="0" smtClean="0"/>
              <a:t>-1</a:t>
            </a:r>
          </a:p>
          <a:p>
            <a:pPr algn="ctr"/>
            <a:r>
              <a:rPr lang="en-US" altLang="ja-JP" dirty="0" err="1" smtClean="0"/>
              <a:t>h</a:t>
            </a:r>
            <a:r>
              <a:rPr lang="en-US" altLang="ja-JP" baseline="-25000" dirty="0" err="1" smtClean="0"/>
              <a:t>d</a:t>
            </a:r>
            <a:r>
              <a:rPr lang="en-US" altLang="ja-JP" dirty="0" smtClean="0"/>
              <a:t> &lt; 0.2</a:t>
            </a:r>
            <a:endParaRPr kumimoji="1" lang="ja-JP" altLang="en-US" dirty="0"/>
          </a:p>
        </p:txBody>
      </p:sp>
      <p:sp>
        <p:nvSpPr>
          <p:cNvPr id="6" name="テキスト ボックス 5"/>
          <p:cNvSpPr txBox="1"/>
          <p:nvPr/>
        </p:nvSpPr>
        <p:spPr>
          <a:xfrm>
            <a:off x="7164288" y="2240868"/>
            <a:ext cx="920933" cy="646331"/>
          </a:xfrm>
          <a:prstGeom prst="rect">
            <a:avLst/>
          </a:prstGeom>
          <a:noFill/>
        </p:spPr>
        <p:txBody>
          <a:bodyPr wrap="none" rtlCol="0">
            <a:spAutoFit/>
          </a:bodyPr>
          <a:lstStyle/>
          <a:p>
            <a:pPr algn="ctr"/>
            <a:r>
              <a:rPr lang="en-US" altLang="ja-JP" dirty="0" smtClean="0"/>
              <a:t>50ab</a:t>
            </a:r>
            <a:r>
              <a:rPr lang="en-US" altLang="ja-JP" baseline="30000" dirty="0" smtClean="0"/>
              <a:t>-1</a:t>
            </a:r>
          </a:p>
          <a:p>
            <a:pPr algn="ctr"/>
            <a:r>
              <a:rPr lang="en-US" altLang="ja-JP" dirty="0" err="1" smtClean="0"/>
              <a:t>h</a:t>
            </a:r>
            <a:r>
              <a:rPr lang="en-US" altLang="ja-JP" baseline="-25000" dirty="0" err="1" smtClean="0"/>
              <a:t>d</a:t>
            </a:r>
            <a:r>
              <a:rPr lang="en-US" altLang="ja-JP" dirty="0" smtClean="0"/>
              <a:t> &lt; 0.1</a:t>
            </a:r>
            <a:endParaRPr kumimoji="1" lang="ja-JP" altLang="en-US" dirty="0"/>
          </a:p>
        </p:txBody>
      </p:sp>
      <p:sp>
        <p:nvSpPr>
          <p:cNvPr id="7" name="テキスト ボックス 6"/>
          <p:cNvSpPr txBox="1"/>
          <p:nvPr/>
        </p:nvSpPr>
        <p:spPr>
          <a:xfrm>
            <a:off x="4716016" y="3356992"/>
            <a:ext cx="921647" cy="461665"/>
          </a:xfrm>
          <a:prstGeom prst="rect">
            <a:avLst/>
          </a:prstGeom>
          <a:noFill/>
        </p:spPr>
        <p:txBody>
          <a:bodyPr wrap="none" rtlCol="0">
            <a:spAutoFit/>
          </a:bodyPr>
          <a:lstStyle/>
          <a:p>
            <a:r>
              <a:rPr lang="en-US" altLang="ja-JP" sz="2400" b="1" dirty="0" smtClean="0">
                <a:solidFill>
                  <a:srgbClr val="008000"/>
                </a:solidFill>
              </a:rPr>
              <a:t>KOTO</a:t>
            </a:r>
            <a:endParaRPr kumimoji="1" lang="ja-JP" altLang="en-US" sz="2400" b="1" dirty="0">
              <a:solidFill>
                <a:srgbClr val="008000"/>
              </a:solidFill>
            </a:endParaRPr>
          </a:p>
        </p:txBody>
      </p:sp>
      <p:sp>
        <p:nvSpPr>
          <p:cNvPr id="8" name="テキスト ボックス 7"/>
          <p:cNvSpPr txBox="1"/>
          <p:nvPr/>
        </p:nvSpPr>
        <p:spPr>
          <a:xfrm>
            <a:off x="6012160" y="3429000"/>
            <a:ext cx="914583" cy="369332"/>
          </a:xfrm>
          <a:prstGeom prst="rect">
            <a:avLst/>
          </a:prstGeom>
          <a:noFill/>
        </p:spPr>
        <p:txBody>
          <a:bodyPr wrap="none" rtlCol="0">
            <a:spAutoFit/>
          </a:bodyPr>
          <a:lstStyle/>
          <a:p>
            <a:r>
              <a:rPr kumimoji="1" lang="en-US" altLang="ja-JP" dirty="0" smtClean="0"/>
              <a:t>O(10</a:t>
            </a:r>
            <a:r>
              <a:rPr kumimoji="1" lang="en-US" altLang="ja-JP" baseline="30000" dirty="0" smtClean="0"/>
              <a:t>-10</a:t>
            </a:r>
            <a:r>
              <a:rPr kumimoji="1" lang="en-US" altLang="ja-JP" dirty="0" smtClean="0"/>
              <a:t>)</a:t>
            </a:r>
            <a:endParaRPr kumimoji="1" lang="ja-JP" altLang="en-US" dirty="0"/>
          </a:p>
        </p:txBody>
      </p:sp>
      <p:sp>
        <p:nvSpPr>
          <p:cNvPr id="9" name="テキスト ボックス 8"/>
          <p:cNvSpPr txBox="1"/>
          <p:nvPr/>
        </p:nvSpPr>
        <p:spPr>
          <a:xfrm>
            <a:off x="7044401" y="3429000"/>
            <a:ext cx="914583" cy="369332"/>
          </a:xfrm>
          <a:prstGeom prst="rect">
            <a:avLst/>
          </a:prstGeom>
          <a:noFill/>
        </p:spPr>
        <p:txBody>
          <a:bodyPr wrap="none" rtlCol="0">
            <a:spAutoFit/>
          </a:bodyPr>
          <a:lstStyle/>
          <a:p>
            <a:r>
              <a:rPr kumimoji="1" lang="en-US" altLang="ja-JP" dirty="0" smtClean="0"/>
              <a:t>O(10</a:t>
            </a:r>
            <a:r>
              <a:rPr kumimoji="1" lang="en-US" altLang="ja-JP" baseline="30000" dirty="0" smtClean="0"/>
              <a:t>-13</a:t>
            </a:r>
            <a:r>
              <a:rPr kumimoji="1" lang="en-US" altLang="ja-JP" dirty="0" smtClean="0"/>
              <a:t>)</a:t>
            </a:r>
            <a:endParaRPr kumimoji="1" lang="ja-JP" altLang="en-US" dirty="0"/>
          </a:p>
        </p:txBody>
      </p:sp>
      <p:sp>
        <p:nvSpPr>
          <p:cNvPr id="10" name="テキスト ボックス 9"/>
          <p:cNvSpPr txBox="1"/>
          <p:nvPr/>
        </p:nvSpPr>
        <p:spPr>
          <a:xfrm>
            <a:off x="4716016" y="4581128"/>
            <a:ext cx="1326204" cy="461665"/>
          </a:xfrm>
          <a:prstGeom prst="rect">
            <a:avLst/>
          </a:prstGeom>
          <a:noFill/>
        </p:spPr>
        <p:txBody>
          <a:bodyPr wrap="none" rtlCol="0">
            <a:spAutoFit/>
          </a:bodyPr>
          <a:lstStyle/>
          <a:p>
            <a:r>
              <a:rPr lang="en-US" altLang="ja-JP" sz="2400" b="1" dirty="0">
                <a:solidFill>
                  <a:srgbClr val="008000"/>
                </a:solidFill>
              </a:rPr>
              <a:t>g</a:t>
            </a:r>
            <a:r>
              <a:rPr lang="en-US" altLang="ja-JP" sz="2400" b="1" dirty="0" smtClean="0">
                <a:solidFill>
                  <a:srgbClr val="008000"/>
                </a:solidFill>
              </a:rPr>
              <a:t>-2/EDM</a:t>
            </a:r>
            <a:endParaRPr kumimoji="1" lang="ja-JP" altLang="en-US" sz="2400" b="1" dirty="0">
              <a:solidFill>
                <a:srgbClr val="008000"/>
              </a:solidFill>
            </a:endParaRPr>
          </a:p>
        </p:txBody>
      </p:sp>
      <p:sp>
        <p:nvSpPr>
          <p:cNvPr id="12" name="テキスト ボックス 11"/>
          <p:cNvSpPr txBox="1"/>
          <p:nvPr/>
        </p:nvSpPr>
        <p:spPr>
          <a:xfrm>
            <a:off x="7092280" y="4653136"/>
            <a:ext cx="903876" cy="369332"/>
          </a:xfrm>
          <a:prstGeom prst="rect">
            <a:avLst/>
          </a:prstGeom>
          <a:noFill/>
        </p:spPr>
        <p:txBody>
          <a:bodyPr wrap="none" rtlCol="0">
            <a:spAutoFit/>
          </a:bodyPr>
          <a:lstStyle/>
          <a:p>
            <a:r>
              <a:rPr lang="en-US" altLang="ja-JP" dirty="0" smtClean="0"/>
              <a:t>0.1ppm</a:t>
            </a:r>
            <a:endParaRPr kumimoji="1" lang="ja-JP" altLang="en-US" dirty="0"/>
          </a:p>
        </p:txBody>
      </p:sp>
      <p:sp>
        <p:nvSpPr>
          <p:cNvPr id="13" name="テキスト ボックス 12"/>
          <p:cNvSpPr txBox="1"/>
          <p:nvPr/>
        </p:nvSpPr>
        <p:spPr>
          <a:xfrm>
            <a:off x="467544" y="2348880"/>
            <a:ext cx="1675559" cy="338554"/>
          </a:xfrm>
          <a:prstGeom prst="rect">
            <a:avLst/>
          </a:prstGeom>
          <a:noFill/>
        </p:spPr>
        <p:txBody>
          <a:bodyPr wrap="none" rtlCol="0">
            <a:spAutoFit/>
          </a:bodyPr>
          <a:lstStyle/>
          <a:p>
            <a:r>
              <a:rPr kumimoji="1" lang="en-US" altLang="ja-JP" sz="1600" dirty="0" smtClean="0"/>
              <a:t>DAQ  </a:t>
            </a:r>
            <a:r>
              <a:rPr lang="en-US" altLang="ja-JP" sz="1600" dirty="0" smtClean="0"/>
              <a:t>Belle2lnk, </a:t>
            </a:r>
            <a:r>
              <a:rPr lang="en-US" altLang="ja-JP" sz="1600" dirty="0" smtClean="0">
                <a:solidFill>
                  <a:srgbClr val="FF0000"/>
                </a:solidFill>
              </a:rPr>
              <a:t>…</a:t>
            </a:r>
            <a:endParaRPr kumimoji="1" lang="ja-JP" altLang="en-US" sz="1600" dirty="0">
              <a:solidFill>
                <a:srgbClr val="FF0000"/>
              </a:solidFill>
            </a:endParaRPr>
          </a:p>
        </p:txBody>
      </p:sp>
      <p:sp>
        <p:nvSpPr>
          <p:cNvPr id="14" name="テキスト ボックス 13"/>
          <p:cNvSpPr txBox="1"/>
          <p:nvPr/>
        </p:nvSpPr>
        <p:spPr>
          <a:xfrm>
            <a:off x="467544" y="2852936"/>
            <a:ext cx="2608406" cy="338554"/>
          </a:xfrm>
          <a:prstGeom prst="rect">
            <a:avLst/>
          </a:prstGeom>
          <a:noFill/>
        </p:spPr>
        <p:txBody>
          <a:bodyPr wrap="none" rtlCol="0">
            <a:spAutoFit/>
          </a:bodyPr>
          <a:lstStyle/>
          <a:p>
            <a:r>
              <a:rPr lang="ja-JP" altLang="en-US" sz="1600" dirty="0" smtClean="0"/>
              <a:t>シンチレータ</a:t>
            </a:r>
            <a:r>
              <a:rPr lang="ja-JP" altLang="ja-JP" sz="1600" dirty="0"/>
              <a:t>　</a:t>
            </a:r>
            <a:r>
              <a:rPr kumimoji="1" lang="en-US" altLang="ja-JP" sz="1600" dirty="0" smtClean="0"/>
              <a:t>GAGG, </a:t>
            </a:r>
            <a:r>
              <a:rPr lang="ja-JP" altLang="en-US" sz="1600" dirty="0" smtClean="0">
                <a:solidFill>
                  <a:srgbClr val="FF0000"/>
                </a:solidFill>
              </a:rPr>
              <a:t>その他</a:t>
            </a:r>
            <a:endParaRPr kumimoji="1" lang="ja-JP" altLang="en-US" sz="1600" dirty="0">
              <a:solidFill>
                <a:srgbClr val="FF0000"/>
              </a:solidFill>
            </a:endParaRPr>
          </a:p>
        </p:txBody>
      </p:sp>
      <p:sp>
        <p:nvSpPr>
          <p:cNvPr id="15" name="テキスト ボックス 14"/>
          <p:cNvSpPr txBox="1"/>
          <p:nvPr/>
        </p:nvSpPr>
        <p:spPr>
          <a:xfrm>
            <a:off x="467544" y="1412776"/>
            <a:ext cx="3168352" cy="338554"/>
          </a:xfrm>
          <a:prstGeom prst="rect">
            <a:avLst/>
          </a:prstGeom>
          <a:noFill/>
        </p:spPr>
        <p:txBody>
          <a:bodyPr wrap="square" rtlCol="0">
            <a:spAutoFit/>
          </a:bodyPr>
          <a:lstStyle/>
          <a:p>
            <a:r>
              <a:rPr lang="ja-JP" altLang="en-US" sz="1600" dirty="0" smtClean="0"/>
              <a:t>光検出器</a:t>
            </a:r>
            <a:r>
              <a:rPr lang="en-US" altLang="ja-JP" sz="1600" dirty="0"/>
              <a:t>	</a:t>
            </a:r>
            <a:r>
              <a:rPr kumimoji="1" lang="en-US" altLang="ja-JP" sz="1600" dirty="0" smtClean="0"/>
              <a:t>MCP-PMT, </a:t>
            </a:r>
            <a:r>
              <a:rPr lang="en-US" altLang="ja-JP" sz="1600" dirty="0" smtClean="0">
                <a:solidFill>
                  <a:srgbClr val="FF0000"/>
                </a:solidFill>
              </a:rPr>
              <a:t>MPPC</a:t>
            </a:r>
            <a:r>
              <a:rPr lang="ja-JP" altLang="en-US" sz="1600" dirty="0" smtClean="0">
                <a:solidFill>
                  <a:srgbClr val="FF0000"/>
                </a:solidFill>
              </a:rPr>
              <a:t>, </a:t>
            </a:r>
            <a:r>
              <a:rPr lang="en-US" altLang="ja-JP" sz="1600" dirty="0" smtClean="0">
                <a:solidFill>
                  <a:srgbClr val="FF0000"/>
                </a:solidFill>
              </a:rPr>
              <a:t>…</a:t>
            </a:r>
          </a:p>
        </p:txBody>
      </p:sp>
      <p:sp>
        <p:nvSpPr>
          <p:cNvPr id="16" name="テキスト ボックス 15"/>
          <p:cNvSpPr txBox="1"/>
          <p:nvPr/>
        </p:nvSpPr>
        <p:spPr>
          <a:xfrm rot="16200000">
            <a:off x="7069101" y="3380171"/>
            <a:ext cx="3296010" cy="369332"/>
          </a:xfrm>
          <a:prstGeom prst="rect">
            <a:avLst/>
          </a:prstGeom>
          <a:noFill/>
        </p:spPr>
        <p:txBody>
          <a:bodyPr wrap="square" rtlCol="0">
            <a:spAutoFit/>
          </a:bodyPr>
          <a:lstStyle/>
          <a:p>
            <a:pPr algn="ctr"/>
            <a:r>
              <a:rPr kumimoji="1" lang="ja-JP" altLang="en-US" dirty="0" smtClean="0"/>
              <a:t>将来のフレーバー実験</a:t>
            </a:r>
            <a:endParaRPr kumimoji="1" lang="ja-JP" altLang="en-US" dirty="0"/>
          </a:p>
        </p:txBody>
      </p:sp>
      <p:sp>
        <p:nvSpPr>
          <p:cNvPr id="22" name="テキスト ボックス 21"/>
          <p:cNvSpPr txBox="1"/>
          <p:nvPr/>
        </p:nvSpPr>
        <p:spPr>
          <a:xfrm>
            <a:off x="7164288" y="1268760"/>
            <a:ext cx="902811" cy="523220"/>
          </a:xfrm>
          <a:prstGeom prst="rect">
            <a:avLst/>
          </a:prstGeom>
          <a:noFill/>
        </p:spPr>
        <p:txBody>
          <a:bodyPr wrap="none" rtlCol="0">
            <a:spAutoFit/>
          </a:bodyPr>
          <a:lstStyle/>
          <a:p>
            <a:r>
              <a:rPr lang="ja-JP" altLang="en-US" sz="1400" dirty="0" smtClean="0"/>
              <a:t>各実験</a:t>
            </a:r>
            <a:r>
              <a:rPr kumimoji="1" lang="ja-JP" altLang="en-US" sz="1400" dirty="0" smtClean="0"/>
              <a:t>の</a:t>
            </a:r>
            <a:endParaRPr kumimoji="1" lang="en-US" altLang="ja-JP" sz="1400" dirty="0" smtClean="0"/>
          </a:p>
          <a:p>
            <a:r>
              <a:rPr lang="ja-JP" altLang="en-US" sz="1400" dirty="0" smtClean="0"/>
              <a:t>最終</a:t>
            </a:r>
            <a:r>
              <a:rPr kumimoji="1" lang="ja-JP" altLang="en-US" sz="1400" dirty="0" smtClean="0"/>
              <a:t>目標</a:t>
            </a:r>
            <a:endParaRPr kumimoji="1" lang="ja-JP" altLang="en-US" sz="1400" dirty="0"/>
          </a:p>
        </p:txBody>
      </p:sp>
      <p:sp>
        <p:nvSpPr>
          <p:cNvPr id="23" name="テキスト ボックス 22"/>
          <p:cNvSpPr txBox="1"/>
          <p:nvPr/>
        </p:nvSpPr>
        <p:spPr>
          <a:xfrm>
            <a:off x="5868144" y="1268760"/>
            <a:ext cx="1082348" cy="523220"/>
          </a:xfrm>
          <a:prstGeom prst="rect">
            <a:avLst/>
          </a:prstGeom>
          <a:noFill/>
        </p:spPr>
        <p:txBody>
          <a:bodyPr wrap="none" rtlCol="0">
            <a:spAutoFit/>
          </a:bodyPr>
          <a:lstStyle/>
          <a:p>
            <a:r>
              <a:rPr kumimoji="1" lang="ja-JP" altLang="en-US" sz="1400" dirty="0" smtClean="0"/>
              <a:t>５年後の</a:t>
            </a:r>
            <a:endParaRPr kumimoji="1" lang="en-US" altLang="ja-JP" sz="1400" dirty="0" smtClean="0"/>
          </a:p>
          <a:p>
            <a:r>
              <a:rPr kumimoji="1" lang="ja-JP" altLang="en-US" sz="1400" dirty="0" smtClean="0"/>
              <a:t>目標（現状）</a:t>
            </a:r>
            <a:endParaRPr kumimoji="1" lang="ja-JP" altLang="en-US" sz="1400" dirty="0"/>
          </a:p>
        </p:txBody>
      </p:sp>
      <p:sp>
        <p:nvSpPr>
          <p:cNvPr id="30" name="テキスト ボックス 29"/>
          <p:cNvSpPr txBox="1"/>
          <p:nvPr/>
        </p:nvSpPr>
        <p:spPr>
          <a:xfrm>
            <a:off x="467544" y="1844824"/>
            <a:ext cx="3007855" cy="338554"/>
          </a:xfrm>
          <a:prstGeom prst="rect">
            <a:avLst/>
          </a:prstGeom>
          <a:noFill/>
        </p:spPr>
        <p:txBody>
          <a:bodyPr wrap="none" rtlCol="0">
            <a:spAutoFit/>
          </a:bodyPr>
          <a:lstStyle/>
          <a:p>
            <a:r>
              <a:rPr kumimoji="1" lang="ja-JP" altLang="en-US" sz="1600" dirty="0" smtClean="0"/>
              <a:t>飛跡検出器</a:t>
            </a:r>
            <a:r>
              <a:rPr kumimoji="1" lang="en-US" altLang="ja-JP" sz="1600" dirty="0" smtClean="0"/>
              <a:t>  </a:t>
            </a:r>
            <a:r>
              <a:rPr lang="en-US" altLang="ja-JP" sz="1600" dirty="0" smtClean="0"/>
              <a:t>Silicon-strip, </a:t>
            </a:r>
            <a:r>
              <a:rPr kumimoji="1" lang="en-US" altLang="ja-JP" sz="1600" dirty="0" smtClean="0">
                <a:solidFill>
                  <a:srgbClr val="FF0000"/>
                </a:solidFill>
              </a:rPr>
              <a:t>Pixel, …</a:t>
            </a:r>
            <a:endParaRPr kumimoji="1" lang="ja-JP" altLang="en-US" sz="1600" dirty="0">
              <a:solidFill>
                <a:srgbClr val="FF0000"/>
              </a:solidFill>
            </a:endParaRPr>
          </a:p>
        </p:txBody>
      </p:sp>
      <p:sp>
        <p:nvSpPr>
          <p:cNvPr id="31" name="テキスト ボックス 30"/>
          <p:cNvSpPr txBox="1"/>
          <p:nvPr/>
        </p:nvSpPr>
        <p:spPr>
          <a:xfrm>
            <a:off x="467544" y="3356992"/>
            <a:ext cx="2650084" cy="338554"/>
          </a:xfrm>
          <a:prstGeom prst="rect">
            <a:avLst/>
          </a:prstGeom>
          <a:noFill/>
        </p:spPr>
        <p:txBody>
          <a:bodyPr wrap="none" rtlCol="0">
            <a:spAutoFit/>
          </a:bodyPr>
          <a:lstStyle/>
          <a:p>
            <a:r>
              <a:rPr lang="ja-JP" altLang="en-US" sz="1600" dirty="0" smtClean="0"/>
              <a:t>輻射体</a:t>
            </a:r>
            <a:r>
              <a:rPr lang="en-US" altLang="ja-JP" sz="1600" dirty="0"/>
              <a:t> </a:t>
            </a:r>
            <a:r>
              <a:rPr lang="en-US" altLang="ja-JP" sz="1600" dirty="0" smtClean="0"/>
              <a:t>  </a:t>
            </a:r>
            <a:r>
              <a:rPr lang="ja-JP" altLang="en-US" sz="1600" dirty="0" smtClean="0"/>
              <a:t>エアロゲル</a:t>
            </a:r>
            <a:r>
              <a:rPr lang="en-US" altLang="ja-JP" sz="1600" dirty="0" smtClean="0"/>
              <a:t>, </a:t>
            </a:r>
            <a:r>
              <a:rPr lang="ja-JP" altLang="en-US" sz="1600" dirty="0" smtClean="0">
                <a:solidFill>
                  <a:srgbClr val="FF0000"/>
                </a:solidFill>
              </a:rPr>
              <a:t>石英</a:t>
            </a:r>
            <a:r>
              <a:rPr lang="en-US" altLang="ja-JP" sz="1600" dirty="0" smtClean="0">
                <a:solidFill>
                  <a:srgbClr val="FF0000"/>
                </a:solidFill>
              </a:rPr>
              <a:t>, …</a:t>
            </a:r>
          </a:p>
        </p:txBody>
      </p:sp>
      <p:sp>
        <p:nvSpPr>
          <p:cNvPr id="36" name="テキスト ボックス 35"/>
          <p:cNvSpPr txBox="1"/>
          <p:nvPr/>
        </p:nvSpPr>
        <p:spPr>
          <a:xfrm>
            <a:off x="467544" y="3861048"/>
            <a:ext cx="1162498" cy="338554"/>
          </a:xfrm>
          <a:prstGeom prst="rect">
            <a:avLst/>
          </a:prstGeom>
          <a:noFill/>
        </p:spPr>
        <p:txBody>
          <a:bodyPr wrap="none" rtlCol="0">
            <a:spAutoFit/>
          </a:bodyPr>
          <a:lstStyle/>
          <a:p>
            <a:r>
              <a:rPr kumimoji="1" lang="ja-JP" altLang="en-US" sz="1600" dirty="0" smtClean="0">
                <a:solidFill>
                  <a:srgbClr val="FF0000"/>
                </a:solidFill>
              </a:rPr>
              <a:t>読出し回路</a:t>
            </a:r>
            <a:endParaRPr kumimoji="1" lang="en-US" altLang="ja-JP" sz="1600" dirty="0" smtClean="0">
              <a:solidFill>
                <a:srgbClr val="FF0000"/>
              </a:solidFill>
            </a:endParaRPr>
          </a:p>
        </p:txBody>
      </p:sp>
      <p:sp>
        <p:nvSpPr>
          <p:cNvPr id="37" name="テキスト ボックス 36"/>
          <p:cNvSpPr txBox="1"/>
          <p:nvPr/>
        </p:nvSpPr>
        <p:spPr>
          <a:xfrm>
            <a:off x="467544" y="4365104"/>
            <a:ext cx="2096046" cy="338554"/>
          </a:xfrm>
          <a:prstGeom prst="rect">
            <a:avLst/>
          </a:prstGeom>
          <a:noFill/>
        </p:spPr>
        <p:txBody>
          <a:bodyPr wrap="none" rtlCol="0">
            <a:spAutoFit/>
          </a:bodyPr>
          <a:lstStyle/>
          <a:p>
            <a:r>
              <a:rPr lang="ja-JP" altLang="en-US" sz="1600" dirty="0" smtClean="0">
                <a:solidFill>
                  <a:srgbClr val="FF0000"/>
                </a:solidFill>
              </a:rPr>
              <a:t>ソフトウェア</a:t>
            </a:r>
            <a:r>
              <a:rPr lang="en-US" altLang="ja-JP" sz="1600" dirty="0" smtClean="0">
                <a:solidFill>
                  <a:srgbClr val="FF0000"/>
                </a:solidFill>
              </a:rPr>
              <a:t>, </a:t>
            </a:r>
            <a:r>
              <a:rPr lang="ja-JP" altLang="en-US" sz="1600" dirty="0" smtClean="0">
                <a:solidFill>
                  <a:srgbClr val="FF0000"/>
                </a:solidFill>
              </a:rPr>
              <a:t>解析手法</a:t>
            </a:r>
            <a:endParaRPr kumimoji="1" lang="en-US" altLang="ja-JP" sz="1600" dirty="0" smtClean="0">
              <a:solidFill>
                <a:srgbClr val="FF0000"/>
              </a:solidFill>
            </a:endParaRPr>
          </a:p>
        </p:txBody>
      </p:sp>
      <p:sp>
        <p:nvSpPr>
          <p:cNvPr id="53" name="テキスト ボックス 52"/>
          <p:cNvSpPr txBox="1"/>
          <p:nvPr/>
        </p:nvSpPr>
        <p:spPr>
          <a:xfrm>
            <a:off x="6012160" y="6021288"/>
            <a:ext cx="2662407" cy="646331"/>
          </a:xfrm>
          <a:prstGeom prst="rect">
            <a:avLst/>
          </a:prstGeom>
          <a:noFill/>
        </p:spPr>
        <p:txBody>
          <a:bodyPr wrap="square" rtlCol="0">
            <a:spAutoFit/>
          </a:bodyPr>
          <a:lstStyle/>
          <a:p>
            <a:r>
              <a:rPr kumimoji="1" lang="ja-JP" altLang="en-US" dirty="0" smtClean="0">
                <a:solidFill>
                  <a:srgbClr val="FF0000"/>
                </a:solidFill>
              </a:rPr>
              <a:t>応用研究（</a:t>
            </a:r>
            <a:r>
              <a:rPr lang="en-US" altLang="ja-JP" dirty="0" smtClean="0">
                <a:solidFill>
                  <a:srgbClr val="FF0000"/>
                </a:solidFill>
              </a:rPr>
              <a:t>PET, </a:t>
            </a:r>
            <a:r>
              <a:rPr lang="ja-JP" altLang="en-US" dirty="0" smtClean="0">
                <a:solidFill>
                  <a:srgbClr val="FF0000"/>
                </a:solidFill>
              </a:rPr>
              <a:t>ミューオン非破壊検査</a:t>
            </a:r>
            <a:r>
              <a:rPr lang="en-US" altLang="ja-JP" dirty="0" smtClean="0">
                <a:solidFill>
                  <a:srgbClr val="FF0000"/>
                </a:solidFill>
              </a:rPr>
              <a:t>, </a:t>
            </a:r>
            <a:r>
              <a:rPr lang="ja-JP" altLang="en-US" dirty="0" smtClean="0">
                <a:solidFill>
                  <a:srgbClr val="FF0000"/>
                </a:solidFill>
              </a:rPr>
              <a:t>断熱窓）</a:t>
            </a:r>
            <a:endParaRPr kumimoji="1" lang="ja-JP" altLang="en-US" dirty="0">
              <a:solidFill>
                <a:srgbClr val="FF0000"/>
              </a:solidFill>
            </a:endParaRPr>
          </a:p>
        </p:txBody>
      </p:sp>
      <p:sp>
        <p:nvSpPr>
          <p:cNvPr id="54" name="テキスト ボックス 53"/>
          <p:cNvSpPr txBox="1"/>
          <p:nvPr/>
        </p:nvSpPr>
        <p:spPr>
          <a:xfrm>
            <a:off x="7380312" y="404664"/>
            <a:ext cx="1005403" cy="338554"/>
          </a:xfrm>
          <a:prstGeom prst="rect">
            <a:avLst/>
          </a:prstGeom>
          <a:noFill/>
        </p:spPr>
        <p:txBody>
          <a:bodyPr wrap="none" rtlCol="0">
            <a:spAutoFit/>
          </a:bodyPr>
          <a:lstStyle/>
          <a:p>
            <a:r>
              <a:rPr lang="ja-JP" altLang="en-US" sz="1600" dirty="0" smtClean="0">
                <a:solidFill>
                  <a:srgbClr val="FF0000"/>
                </a:solidFill>
              </a:rPr>
              <a:t>公募研究</a:t>
            </a:r>
            <a:endParaRPr kumimoji="1" lang="ja-JP" altLang="en-US" sz="1600" dirty="0">
              <a:solidFill>
                <a:srgbClr val="FF0000"/>
              </a:solidFill>
            </a:endParaRPr>
          </a:p>
        </p:txBody>
      </p:sp>
      <p:cxnSp>
        <p:nvCxnSpPr>
          <p:cNvPr id="39" name="直線矢印コネクタ 38"/>
          <p:cNvCxnSpPr/>
          <p:nvPr/>
        </p:nvCxnSpPr>
        <p:spPr>
          <a:xfrm>
            <a:off x="3491880" y="1628800"/>
            <a:ext cx="1119397" cy="720080"/>
          </a:xfrm>
          <a:prstGeom prst="straightConnector1">
            <a:avLst/>
          </a:prstGeom>
          <a:ln w="9525"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0" name="直線矢印コネクタ 39"/>
          <p:cNvCxnSpPr/>
          <p:nvPr/>
        </p:nvCxnSpPr>
        <p:spPr>
          <a:xfrm>
            <a:off x="3491880" y="1628800"/>
            <a:ext cx="1243775" cy="2016224"/>
          </a:xfrm>
          <a:prstGeom prst="straightConnector1">
            <a:avLst/>
          </a:prstGeom>
          <a:ln w="9525"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2" name="直線矢印コネクタ 41"/>
          <p:cNvCxnSpPr>
            <a:stCxn id="30" idx="3"/>
          </p:cNvCxnSpPr>
          <p:nvPr/>
        </p:nvCxnSpPr>
        <p:spPr>
          <a:xfrm>
            <a:off x="3475399" y="2014101"/>
            <a:ext cx="1260255" cy="2639035"/>
          </a:xfrm>
          <a:prstGeom prst="straightConnector1">
            <a:avLst/>
          </a:prstGeom>
          <a:ln w="9525"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9" name="直線矢印コネクタ 48"/>
          <p:cNvCxnSpPr>
            <a:stCxn id="30" idx="3"/>
          </p:cNvCxnSpPr>
          <p:nvPr/>
        </p:nvCxnSpPr>
        <p:spPr>
          <a:xfrm>
            <a:off x="3475399" y="2014101"/>
            <a:ext cx="1135878" cy="478795"/>
          </a:xfrm>
          <a:prstGeom prst="straightConnector1">
            <a:avLst/>
          </a:prstGeom>
          <a:ln w="9525"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1" name="直線矢印コネクタ 50"/>
          <p:cNvCxnSpPr/>
          <p:nvPr/>
        </p:nvCxnSpPr>
        <p:spPr>
          <a:xfrm>
            <a:off x="3491880" y="2636912"/>
            <a:ext cx="1119397" cy="0"/>
          </a:xfrm>
          <a:prstGeom prst="straightConnector1">
            <a:avLst/>
          </a:prstGeom>
          <a:ln w="9525"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2" name="直線矢印コネクタ 61"/>
          <p:cNvCxnSpPr/>
          <p:nvPr/>
        </p:nvCxnSpPr>
        <p:spPr>
          <a:xfrm>
            <a:off x="3491880" y="2636912"/>
            <a:ext cx="1243774" cy="1152128"/>
          </a:xfrm>
          <a:prstGeom prst="straightConnector1">
            <a:avLst/>
          </a:prstGeom>
          <a:ln w="9525"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4" name="直線矢印コネクタ 63"/>
          <p:cNvCxnSpPr/>
          <p:nvPr/>
        </p:nvCxnSpPr>
        <p:spPr>
          <a:xfrm>
            <a:off x="3491880" y="2636912"/>
            <a:ext cx="1243774" cy="2232248"/>
          </a:xfrm>
          <a:prstGeom prst="straightConnector1">
            <a:avLst/>
          </a:prstGeom>
          <a:ln w="9525"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0" name="直線矢印コネクタ 69"/>
          <p:cNvCxnSpPr/>
          <p:nvPr/>
        </p:nvCxnSpPr>
        <p:spPr>
          <a:xfrm>
            <a:off x="3491880" y="2996952"/>
            <a:ext cx="1243774" cy="936104"/>
          </a:xfrm>
          <a:prstGeom prst="straightConnector1">
            <a:avLst/>
          </a:prstGeom>
          <a:ln w="9525"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2" name="直線矢印コネクタ 71"/>
          <p:cNvCxnSpPr/>
          <p:nvPr/>
        </p:nvCxnSpPr>
        <p:spPr>
          <a:xfrm flipV="1">
            <a:off x="3491880" y="2780928"/>
            <a:ext cx="1243774" cy="216024"/>
          </a:xfrm>
          <a:prstGeom prst="straightConnector1">
            <a:avLst/>
          </a:prstGeom>
          <a:ln w="9525"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4" name="直線矢印コネクタ 73"/>
          <p:cNvCxnSpPr/>
          <p:nvPr/>
        </p:nvCxnSpPr>
        <p:spPr>
          <a:xfrm>
            <a:off x="3563888" y="3573016"/>
            <a:ext cx="1152128" cy="1440160"/>
          </a:xfrm>
          <a:prstGeom prst="straightConnector1">
            <a:avLst/>
          </a:prstGeom>
          <a:ln w="9525"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6" name="直線矢印コネクタ 75"/>
          <p:cNvCxnSpPr/>
          <p:nvPr/>
        </p:nvCxnSpPr>
        <p:spPr>
          <a:xfrm flipV="1">
            <a:off x="3563888" y="2924944"/>
            <a:ext cx="1296144" cy="648072"/>
          </a:xfrm>
          <a:prstGeom prst="straightConnector1">
            <a:avLst/>
          </a:prstGeom>
          <a:ln w="9525"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83" name="直線矢印コネクタ 82"/>
          <p:cNvCxnSpPr/>
          <p:nvPr/>
        </p:nvCxnSpPr>
        <p:spPr>
          <a:xfrm>
            <a:off x="3563888" y="3573016"/>
            <a:ext cx="1171766" cy="432048"/>
          </a:xfrm>
          <a:prstGeom prst="straightConnector1">
            <a:avLst/>
          </a:prstGeom>
          <a:ln w="9525"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6" name="テキスト ボックス 45"/>
          <p:cNvSpPr txBox="1"/>
          <p:nvPr/>
        </p:nvSpPr>
        <p:spPr>
          <a:xfrm>
            <a:off x="323528" y="4869160"/>
            <a:ext cx="877163" cy="369332"/>
          </a:xfrm>
          <a:prstGeom prst="rect">
            <a:avLst/>
          </a:prstGeom>
          <a:noFill/>
        </p:spPr>
        <p:txBody>
          <a:bodyPr wrap="none" rtlCol="0">
            <a:spAutoFit/>
          </a:bodyPr>
          <a:lstStyle/>
          <a:p>
            <a:r>
              <a:rPr kumimoji="1" lang="ja-JP" altLang="en-US" dirty="0" smtClean="0"/>
              <a:t>加速器</a:t>
            </a:r>
            <a:endParaRPr kumimoji="1" lang="ja-JP" altLang="en-US" dirty="0"/>
          </a:p>
        </p:txBody>
      </p:sp>
      <p:sp>
        <p:nvSpPr>
          <p:cNvPr id="58" name="テキスト ボックス 57"/>
          <p:cNvSpPr txBox="1"/>
          <p:nvPr/>
        </p:nvSpPr>
        <p:spPr>
          <a:xfrm>
            <a:off x="323528" y="980728"/>
            <a:ext cx="877163" cy="369332"/>
          </a:xfrm>
          <a:prstGeom prst="rect">
            <a:avLst/>
          </a:prstGeom>
          <a:noFill/>
        </p:spPr>
        <p:txBody>
          <a:bodyPr wrap="none" rtlCol="0">
            <a:spAutoFit/>
          </a:bodyPr>
          <a:lstStyle/>
          <a:p>
            <a:r>
              <a:rPr lang="ja-JP" altLang="en-US" dirty="0" smtClean="0"/>
              <a:t>測定器</a:t>
            </a:r>
            <a:endParaRPr kumimoji="1" lang="ja-JP" altLang="en-US" dirty="0"/>
          </a:p>
        </p:txBody>
      </p:sp>
      <p:sp>
        <p:nvSpPr>
          <p:cNvPr id="47" name="テキスト ボックス 46"/>
          <p:cNvSpPr txBox="1"/>
          <p:nvPr/>
        </p:nvSpPr>
        <p:spPr>
          <a:xfrm>
            <a:off x="539552" y="5229200"/>
            <a:ext cx="2040943" cy="338554"/>
          </a:xfrm>
          <a:prstGeom prst="rect">
            <a:avLst/>
          </a:prstGeom>
          <a:noFill/>
        </p:spPr>
        <p:txBody>
          <a:bodyPr wrap="none" rtlCol="0">
            <a:spAutoFit/>
          </a:bodyPr>
          <a:lstStyle/>
          <a:p>
            <a:r>
              <a:rPr kumimoji="1" lang="ja-JP" altLang="en-US" sz="1600" dirty="0" smtClean="0"/>
              <a:t>シミュレーションコード</a:t>
            </a:r>
            <a:endParaRPr kumimoji="1" lang="ja-JP" altLang="en-US" sz="1600" dirty="0"/>
          </a:p>
        </p:txBody>
      </p:sp>
      <p:sp>
        <p:nvSpPr>
          <p:cNvPr id="60" name="テキスト ボックス 59"/>
          <p:cNvSpPr txBox="1"/>
          <p:nvPr/>
        </p:nvSpPr>
        <p:spPr>
          <a:xfrm>
            <a:off x="539552" y="5682734"/>
            <a:ext cx="1982434" cy="338554"/>
          </a:xfrm>
          <a:prstGeom prst="rect">
            <a:avLst/>
          </a:prstGeom>
          <a:noFill/>
        </p:spPr>
        <p:txBody>
          <a:bodyPr wrap="none" rtlCol="0">
            <a:spAutoFit/>
          </a:bodyPr>
          <a:lstStyle/>
          <a:p>
            <a:r>
              <a:rPr lang="ja-JP" altLang="en-US" sz="1600" dirty="0" smtClean="0"/>
              <a:t>ビームバックグランド</a:t>
            </a:r>
            <a:endParaRPr kumimoji="1" lang="ja-JP" altLang="en-US" sz="1600" dirty="0"/>
          </a:p>
        </p:txBody>
      </p:sp>
      <p:sp>
        <p:nvSpPr>
          <p:cNvPr id="61" name="テキスト ボックス 60"/>
          <p:cNvSpPr txBox="1"/>
          <p:nvPr/>
        </p:nvSpPr>
        <p:spPr>
          <a:xfrm>
            <a:off x="539552" y="6165304"/>
            <a:ext cx="5080537" cy="338554"/>
          </a:xfrm>
          <a:prstGeom prst="rect">
            <a:avLst/>
          </a:prstGeom>
          <a:noFill/>
        </p:spPr>
        <p:txBody>
          <a:bodyPr wrap="none" rtlCol="0">
            <a:spAutoFit/>
          </a:bodyPr>
          <a:lstStyle/>
          <a:p>
            <a:r>
              <a:rPr lang="ja-JP" altLang="en-US" sz="1600" dirty="0" smtClean="0"/>
              <a:t>新しい加速器のアイデア（ミューオン加速、タウ</a:t>
            </a:r>
            <a:r>
              <a:rPr lang="en-US" altLang="ja-JP" sz="1600" dirty="0" smtClean="0"/>
              <a:t>-</a:t>
            </a:r>
            <a:r>
              <a:rPr lang="ja-JP" altLang="en-US" sz="1600" dirty="0" smtClean="0"/>
              <a:t>チャーム）</a:t>
            </a:r>
            <a:endParaRPr kumimoji="1" lang="ja-JP" altLang="en-US" sz="1600" dirty="0"/>
          </a:p>
        </p:txBody>
      </p:sp>
      <p:cxnSp>
        <p:nvCxnSpPr>
          <p:cNvPr id="18" name="直線コネクタ 17"/>
          <p:cNvCxnSpPr/>
          <p:nvPr/>
        </p:nvCxnSpPr>
        <p:spPr>
          <a:xfrm>
            <a:off x="0" y="0"/>
            <a:ext cx="9144000" cy="6858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8" name="直線コネクタ 47"/>
          <p:cNvCxnSpPr/>
          <p:nvPr/>
        </p:nvCxnSpPr>
        <p:spPr>
          <a:xfrm flipV="1">
            <a:off x="0" y="0"/>
            <a:ext cx="9144000" cy="6858000"/>
          </a:xfrm>
          <a:prstGeom prst="line">
            <a:avLst/>
          </a:prstGeom>
        </p:spPr>
        <p:style>
          <a:lnRef idx="2">
            <a:schemeClr val="accent1"/>
          </a:lnRef>
          <a:fillRef idx="0">
            <a:schemeClr val="accent1"/>
          </a:fillRef>
          <a:effectRef idx="1">
            <a:schemeClr val="accent1"/>
          </a:effectRef>
          <a:fontRef idx="minor">
            <a:schemeClr val="tx1"/>
          </a:fontRef>
        </p:style>
      </p:cxnSp>
      <p:sp>
        <p:nvSpPr>
          <p:cNvPr id="24" name="テキスト ボックス 23"/>
          <p:cNvSpPr txBox="1"/>
          <p:nvPr/>
        </p:nvSpPr>
        <p:spPr>
          <a:xfrm>
            <a:off x="3903391" y="2755614"/>
            <a:ext cx="1415772" cy="1569660"/>
          </a:xfrm>
          <a:prstGeom prst="rect">
            <a:avLst/>
          </a:prstGeom>
          <a:noFill/>
        </p:spPr>
        <p:txBody>
          <a:bodyPr wrap="none" rtlCol="0">
            <a:spAutoFit/>
          </a:bodyPr>
          <a:lstStyle/>
          <a:p>
            <a:r>
              <a:rPr kumimoji="1" lang="ja-JP" altLang="en-US" sz="9600" dirty="0" smtClean="0">
                <a:solidFill>
                  <a:srgbClr val="FF0000"/>
                </a:solidFill>
              </a:rPr>
              <a:t>没</a:t>
            </a:r>
            <a:endParaRPr kumimoji="1" lang="ja-JP" altLang="en-US" sz="9600" dirty="0">
              <a:solidFill>
                <a:srgbClr val="FF0000"/>
              </a:solidFill>
            </a:endParaRPr>
          </a:p>
        </p:txBody>
      </p:sp>
    </p:spTree>
    <p:extLst>
      <p:ext uri="{BB962C8B-B14F-4D97-AF65-F5344CB8AC3E}">
        <p14:creationId xmlns:p14="http://schemas.microsoft.com/office/powerpoint/2010/main" val="1695571464"/>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403</TotalTime>
  <Words>1135</Words>
  <Application>Microsoft Macintosh PowerPoint</Application>
  <PresentationFormat>画面に合わせる (4:3)</PresentationFormat>
  <Paragraphs>228</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ホワイト</vt:lpstr>
      <vt:lpstr>技術ロードマップ基礎資料</vt:lpstr>
      <vt:lpstr>PowerPoint プレゼンテーション</vt:lpstr>
      <vt:lpstr>PowerPoint プレゼンテーション</vt:lpstr>
      <vt:lpstr>応用研究（おまけ）</vt:lpstr>
      <vt:lpstr>D01計画研究のイメージ　(2016.10.26)</vt:lpstr>
      <vt:lpstr>研究課題名</vt:lpstr>
      <vt:lpstr>D01計画研究のイメージ</vt:lpstr>
      <vt:lpstr>技術ロードマップ</vt:lpstr>
    </vt:vector>
  </TitlesOfParts>
  <Manager/>
  <Company>名古屋大学</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飯嶋 徹</dc:creator>
  <cp:keywords/>
  <dc:description/>
  <cp:lastModifiedBy>飯嶋 徹</cp:lastModifiedBy>
  <cp:revision>39</cp:revision>
  <dcterms:created xsi:type="dcterms:W3CDTF">2016-10-16T13:46:09Z</dcterms:created>
  <dcterms:modified xsi:type="dcterms:W3CDTF">2016-10-26T02:35:33Z</dcterms:modified>
  <cp:category/>
</cp:coreProperties>
</file>