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354" r:id="rId3"/>
    <p:sldId id="371" r:id="rId4"/>
    <p:sldId id="451" r:id="rId5"/>
    <p:sldId id="356" r:id="rId6"/>
    <p:sldId id="360" r:id="rId7"/>
    <p:sldId id="450" r:id="rId8"/>
    <p:sldId id="369" r:id="rId9"/>
    <p:sldId id="372" r:id="rId10"/>
    <p:sldId id="387" r:id="rId11"/>
    <p:sldId id="289" r:id="rId12"/>
    <p:sldId id="330" r:id="rId13"/>
    <p:sldId id="390" r:id="rId14"/>
    <p:sldId id="364" r:id="rId15"/>
    <p:sldId id="388" r:id="rId16"/>
    <p:sldId id="389" r:id="rId17"/>
    <p:sldId id="452" r:id="rId18"/>
    <p:sldId id="396" r:id="rId19"/>
    <p:sldId id="448" r:id="rId20"/>
    <p:sldId id="394" r:id="rId21"/>
    <p:sldId id="398" r:id="rId22"/>
    <p:sldId id="399" r:id="rId23"/>
    <p:sldId id="456" r:id="rId24"/>
    <p:sldId id="440" r:id="rId25"/>
    <p:sldId id="332" r:id="rId26"/>
    <p:sldId id="363" r:id="rId27"/>
    <p:sldId id="377" r:id="rId28"/>
    <p:sldId id="418" r:id="rId29"/>
    <p:sldId id="416" r:id="rId30"/>
    <p:sldId id="417" r:id="rId31"/>
    <p:sldId id="419" r:id="rId32"/>
    <p:sldId id="366" r:id="rId33"/>
    <p:sldId id="415" r:id="rId34"/>
    <p:sldId id="457" r:id="rId35"/>
    <p:sldId id="401" r:id="rId36"/>
    <p:sldId id="421" r:id="rId37"/>
    <p:sldId id="424" r:id="rId38"/>
    <p:sldId id="429" r:id="rId39"/>
    <p:sldId id="453" r:id="rId40"/>
    <p:sldId id="300" r:id="rId41"/>
    <p:sldId id="385" r:id="rId42"/>
    <p:sldId id="458" r:id="rId43"/>
    <p:sldId id="459" r:id="rId44"/>
    <p:sldId id="436" r:id="rId45"/>
    <p:sldId id="422" r:id="rId46"/>
    <p:sldId id="423" r:id="rId47"/>
    <p:sldId id="425" r:id="rId48"/>
    <p:sldId id="295" r:id="rId49"/>
    <p:sldId id="361" r:id="rId50"/>
    <p:sldId id="392" r:id="rId51"/>
    <p:sldId id="393" r:id="rId52"/>
    <p:sldId id="408" r:id="rId53"/>
    <p:sldId id="449" r:id="rId54"/>
    <p:sldId id="454" r:id="rId55"/>
    <p:sldId id="455" r:id="rId56"/>
  </p:sldIdLst>
  <p:sldSz cx="9144000" cy="6858000" type="screen4x3"/>
  <p:notesSz cx="6858000" cy="9144000"/>
  <p:defaultTextStyle>
    <a:lvl1pPr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1pPr>
    <a:lvl2pPr indent="457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2pPr>
    <a:lvl3pPr indent="914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3pPr>
    <a:lvl4pPr indent="1371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4pPr>
    <a:lvl5pPr indent="18288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5pPr>
    <a:lvl6pPr indent="22860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6pPr>
    <a:lvl7pPr indent="2743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7pPr>
    <a:lvl8pPr indent="3200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8pPr>
    <a:lvl9pPr indent="3657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57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77176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 cap="none">
                <a:uFillTx/>
              </a:defRPr>
            </a:pPr>
            <a:r>
              <a:rPr sz="4000" b="1" cap="all">
                <a:uFill>
                  <a:solidFill/>
                </a:u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>
                <a:latin typeface="Trebuchet MS Bold"/>
                <a:ea typeface="Trebuchet MS Bold"/>
                <a:cs typeface="Trebuchet MS Bold"/>
                <a:sym typeface="Trebuchet MS Bold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sz="2400">
                <a:latin typeface="Trebuchet MS Bold"/>
                <a:ea typeface="Trebuchet MS Bold"/>
                <a:cs typeface="Trebuchet MS Bold"/>
                <a:sym typeface="Trebuchet MS Bold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sz="2400">
                <a:latin typeface="Trebuchet MS Bold"/>
                <a:ea typeface="Trebuchet MS Bold"/>
                <a:cs typeface="Trebuchet MS Bold"/>
                <a:sym typeface="Trebuchet MS Bold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sz="2400">
                <a:latin typeface="Trebuchet MS Bold"/>
                <a:ea typeface="Trebuchet MS Bold"/>
                <a:cs typeface="Trebuchet MS Bold"/>
                <a:sym typeface="Trebuchet MS Bold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sz="2400">
                <a:latin typeface="Trebuchet MS Bold"/>
                <a:ea typeface="Trebuchet MS Bold"/>
                <a:cs typeface="Trebuchet MS Bold"/>
                <a:sym typeface="Trebuchet MS Bold"/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Trebuchet MS Bold"/>
                <a:ea typeface="Trebuchet MS Bold"/>
                <a:cs typeface="Trebuchet MS Bold"/>
                <a:sym typeface="Trebuchet MS Bold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1pPr>
      <a:lvl2pPr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2pPr>
      <a:lvl3pPr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3pPr>
      <a:lvl4pPr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4pPr>
      <a:lvl5pPr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5pPr>
      <a:lvl6pPr indent="457200"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6pPr>
      <a:lvl7pPr indent="914400"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7pPr>
      <a:lvl8pPr indent="1371600"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8pPr>
      <a:lvl9pPr indent="1828800" algn="ctr" defTabSz="457200">
        <a:defRPr sz="4400">
          <a:uFill>
            <a:solidFill/>
          </a:uFill>
          <a:latin typeface="Trebuchet MS"/>
          <a:ea typeface="Trebuchet MS"/>
          <a:cs typeface="Trebuchet MS"/>
          <a:sym typeface="Trebuchet MS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uFill>
            <a:solidFill/>
          </a:uFill>
          <a:latin typeface="Trebuchet MS"/>
          <a:ea typeface="Trebuchet MS"/>
          <a:cs typeface="Trebuchet MS"/>
          <a:sym typeface="Trebuchet MS"/>
        </a:defRPr>
      </a:lvl9pPr>
    </p:bodyStyle>
    <p:otherStyle>
      <a:lvl1pPr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1pPr>
      <a:lvl2pPr indent="4572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2pPr>
      <a:lvl3pPr indent="9144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3pPr>
      <a:lvl4pPr indent="13716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4pPr>
      <a:lvl5pPr indent="18288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5pPr>
      <a:lvl6pPr indent="22860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6pPr>
      <a:lvl7pPr indent="27432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7pPr>
      <a:lvl8pPr indent="32004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8pPr>
      <a:lvl9pPr indent="3657600" algn="r" defTabSz="457200">
        <a:defRPr sz="120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hyperlink" Target="http://arxiv.org/abs/1602.06194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hyperlink" Target="https://atlas.web.cern.ch/Atlas/GROUPS/PHYSICS/CONFNOTES/ATLAS-CONF-2015-076/" TargetMode="External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tiff"/><Relationship Id="rId10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hyperlink" Target="http://arxiv.org/abs/1602.09058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tiff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3.tif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8" Type="http://schemas.openxmlformats.org/officeDocument/2006/relationships/image" Target="../media/image97.emf"/><Relationship Id="rId9" Type="http://schemas.openxmlformats.org/officeDocument/2006/relationships/image" Target="../media/image4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0.tiff"/><Relationship Id="rId6" Type="http://schemas.openxmlformats.org/officeDocument/2006/relationships/image" Target="../media/image10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2.png"/><Relationship Id="rId6" Type="http://schemas.openxmlformats.org/officeDocument/2006/relationships/image" Target="../media/image10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7.tiff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3.tiff"/><Relationship Id="rId6" Type="http://schemas.openxmlformats.org/officeDocument/2006/relationships/image" Target="../media/image1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5.png"/><Relationship Id="rId5" Type="http://schemas.openxmlformats.org/officeDocument/2006/relationships/image" Target="../media/image116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9.png"/><Relationship Id="rId5" Type="http://schemas.openxmlformats.org/officeDocument/2006/relationships/image" Target="../media/image120.jpeg"/><Relationship Id="rId6" Type="http://schemas.openxmlformats.org/officeDocument/2006/relationships/image" Target="../media/image121.png"/><Relationship Id="rId7" Type="http://schemas.openxmlformats.org/officeDocument/2006/relationships/image" Target="../media/image122.jpe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jpg"/><Relationship Id="rId11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3.png"/><Relationship Id="rId6" Type="http://schemas.openxmlformats.org/officeDocument/2006/relationships/image" Target="../media/image134.tiff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hyperlink" Target="http://arxiv.org/abs/1509.05051" TargetMode="External"/><Relationship Id="rId10" Type="http://schemas.openxmlformats.org/officeDocument/2006/relationships/image" Target="../media/image137.png"/><Relationship Id="rId11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3.tiff"/><Relationship Id="rId5" Type="http://schemas.openxmlformats.org/officeDocument/2006/relationships/image" Target="../media/image93.tiff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0.png"/><Relationship Id="rId5" Type="http://schemas.openxmlformats.org/officeDocument/2006/relationships/image" Target="../media/image92.png"/><Relationship Id="rId6" Type="http://schemas.openxmlformats.org/officeDocument/2006/relationships/image" Target="../media/image152.png"/><Relationship Id="rId7" Type="http://schemas.openxmlformats.org/officeDocument/2006/relationships/image" Target="../media/image91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0.jpg"/><Relationship Id="rId13" Type="http://schemas.openxmlformats.org/officeDocument/2006/relationships/image" Target="../media/image21.jpg"/><Relationship Id="rId1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jpg" descr="CeoPP front page powerpoin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863193" y="2606864"/>
            <a:ext cx="500440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2500" dirty="0" smtClean="0">
                <a:solidFill>
                  <a:schemeClr val="bg1"/>
                </a:solidFill>
              </a:rPr>
              <a:t>Summary of New Physics Searches with the ATLAS experiment</a:t>
            </a:r>
          </a:p>
          <a:p>
            <a:pPr eaLnBrk="1" hangingPunct="1"/>
            <a:endParaRPr lang="en-AU" sz="2500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en-AU" sz="2500" dirty="0" smtClean="0">
                <a:solidFill>
                  <a:schemeClr val="bg1"/>
                </a:solidFill>
              </a:rPr>
              <a:t>March 14</a:t>
            </a:r>
            <a:r>
              <a:rPr lang="en-AU" sz="2500" baseline="30000" dirty="0" smtClean="0">
                <a:solidFill>
                  <a:schemeClr val="bg1"/>
                </a:solidFill>
              </a:rPr>
              <a:t>th</a:t>
            </a:r>
            <a:r>
              <a:rPr lang="en-AU" sz="2500" dirty="0" smtClean="0">
                <a:solidFill>
                  <a:schemeClr val="bg1"/>
                </a:solidFill>
              </a:rPr>
              <a:t>, 2016 </a:t>
            </a:r>
          </a:p>
          <a:p>
            <a:pPr algn="r" eaLnBrk="1" hangingPunct="1"/>
            <a:endParaRPr lang="en-AU" sz="2500" dirty="0">
              <a:solidFill>
                <a:schemeClr val="bg1"/>
              </a:solidFill>
            </a:endParaRPr>
          </a:p>
          <a:p>
            <a:pPr algn="r" eaLnBrk="1" hangingPunct="1"/>
            <a:r>
              <a:rPr lang="en-AU" sz="2500" dirty="0" smtClean="0">
                <a:solidFill>
                  <a:schemeClr val="bg1"/>
                </a:solidFill>
              </a:rPr>
              <a:t>Paul Jackson</a:t>
            </a:r>
          </a:p>
          <a:p>
            <a:pPr algn="r" eaLnBrk="1" hangingPunct="1"/>
            <a:r>
              <a:rPr lang="en-AU" sz="2500" dirty="0" smtClean="0">
                <a:solidFill>
                  <a:schemeClr val="bg1"/>
                </a:solidFill>
              </a:rPr>
              <a:t>University of Adelaide</a:t>
            </a:r>
          </a:p>
          <a:p>
            <a:pPr algn="r" eaLnBrk="1" hangingPunct="1"/>
            <a:endParaRPr lang="en-AU" sz="2500" dirty="0">
              <a:solidFill>
                <a:schemeClr val="bg1"/>
              </a:solidFill>
            </a:endParaRPr>
          </a:p>
          <a:p>
            <a:pPr algn="r" eaLnBrk="1" hangingPunct="1"/>
            <a:r>
              <a:rPr lang="en-AU" dirty="0" smtClean="0">
                <a:solidFill>
                  <a:schemeClr val="bg1"/>
                </a:solidFill>
              </a:rPr>
              <a:t>‘Interplay between LHC and </a:t>
            </a:r>
            <a:r>
              <a:rPr lang="en-AU" dirty="0" err="1" smtClean="0">
                <a:solidFill>
                  <a:schemeClr val="bg1"/>
                </a:solidFill>
              </a:rPr>
              <a:t>Flavor</a:t>
            </a:r>
            <a:r>
              <a:rPr lang="en-AU" dirty="0" smtClean="0">
                <a:solidFill>
                  <a:schemeClr val="bg1"/>
                </a:solidFill>
              </a:rPr>
              <a:t> Physics</a:t>
            </a:r>
            <a:r>
              <a:rPr lang="en-AU" dirty="0" smtClean="0">
                <a:solidFill>
                  <a:schemeClr val="bg1"/>
                </a:solidFill>
              </a:rPr>
              <a:t>’, </a:t>
            </a:r>
            <a:r>
              <a:rPr lang="en-AU" dirty="0" smtClean="0">
                <a:solidFill>
                  <a:schemeClr val="bg1"/>
                </a:solidFill>
              </a:rPr>
              <a:t>Nagoya 2016</a:t>
            </a:r>
            <a:r>
              <a:rPr lang="en-AU" sz="2000" dirty="0" smtClean="0">
                <a:solidFill>
                  <a:schemeClr val="bg1"/>
                </a:solidFill>
              </a:rPr>
              <a:t> 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gammagam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49" y="5026639"/>
            <a:ext cx="3081048" cy="1185420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Higgs in 2015 @ Run2 </a:t>
            </a:r>
            <a:endParaRPr lang="en-AU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fig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3" y="398165"/>
            <a:ext cx="6785000" cy="4628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874" y="5248309"/>
            <a:ext cx="465964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Higgs has fluctuated a little low at 13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TeV</a:t>
            </a:r>
            <a:r>
              <a:rPr kumimoji="0" lang="is-I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….....bad news if you wanted to</a:t>
            </a:r>
            <a:r>
              <a:rPr kumimoji="0" lang="is-I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see early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effects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of something showing up in loops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091226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668505"/>
            <a:ext cx="295994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896" y="3249780"/>
            <a:ext cx="2947615" cy="110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092" y="4482160"/>
            <a:ext cx="2935944" cy="10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7227" y="658980"/>
            <a:ext cx="2955993" cy="244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7227" y="3248906"/>
            <a:ext cx="2999973" cy="225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>
            <a:off x="3810000" y="1649580"/>
            <a:ext cx="1143000" cy="60960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810000" y="3478380"/>
            <a:ext cx="1143000" cy="60960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810000" y="4697580"/>
            <a:ext cx="1143000" cy="60960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1636" y="5840596"/>
            <a:ext cx="1705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illustration by M-H</a:t>
            </a:r>
            <a:r>
              <a:rPr lang="fr-CA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Genest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71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Franz-Anthony_sq800x8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47" y="524849"/>
            <a:ext cx="5534278" cy="5534278"/>
          </a:xfrm>
          <a:prstGeom prst="rect">
            <a:avLst/>
          </a:prstGeom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 in art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8298" y="6032711"/>
            <a:ext cx="633299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rebuchet MS"/>
              </a:rPr>
              <a:t>Franz Anthony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rebuchet M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Winner of </a:t>
            </a:r>
            <a:r>
              <a:rPr lang="en-US" sz="14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CoEPP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‘Collision 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2015’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00828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 – ATLAS Run1 Summary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ATLAS_SUSY_Summa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9" y="398165"/>
            <a:ext cx="7939847" cy="59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64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748982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Most sensitive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to SUSY search channels with the early data –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other processes require more integrated luminosity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 descr="sqsq-qqWWN1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8" y="1084660"/>
            <a:ext cx="1570492" cy="1261440"/>
          </a:xfrm>
          <a:prstGeom prst="rect">
            <a:avLst/>
          </a:prstGeom>
        </p:spPr>
      </p:pic>
      <p:pic>
        <p:nvPicPr>
          <p:cNvPr id="7" name="Picture 6" descr="sqsq-qqN1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159448"/>
            <a:ext cx="1477382" cy="1186652"/>
          </a:xfrm>
          <a:prstGeom prst="rect">
            <a:avLst/>
          </a:prstGeom>
        </p:spPr>
      </p:pic>
      <p:pic>
        <p:nvPicPr>
          <p:cNvPr id="8" name="Picture 7" descr="gogo-qqqqN1N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8" y="1084660"/>
            <a:ext cx="1561421" cy="1244160"/>
          </a:xfrm>
          <a:prstGeom prst="rect">
            <a:avLst/>
          </a:prstGeom>
        </p:spPr>
      </p:pic>
      <p:pic>
        <p:nvPicPr>
          <p:cNvPr id="10" name="Picture 9" descr="gogo-qqqqWWN1N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58" y="1067380"/>
            <a:ext cx="1560038" cy="1278720"/>
          </a:xfrm>
          <a:prstGeom prst="rect">
            <a:avLst/>
          </a:prstGeom>
        </p:spPr>
      </p:pic>
      <p:pic>
        <p:nvPicPr>
          <p:cNvPr id="11" name="Picture 10" descr="sqsq-qqZZN1N1-h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2412247"/>
            <a:ext cx="1610217" cy="1253087"/>
          </a:xfrm>
          <a:prstGeom prst="rect">
            <a:avLst/>
          </a:prstGeom>
        </p:spPr>
      </p:pic>
      <p:pic>
        <p:nvPicPr>
          <p:cNvPr id="12" name="Picture 11" descr="gogo-qqqqZZN1N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2" y="2412247"/>
            <a:ext cx="1592937" cy="1305686"/>
          </a:xfrm>
          <a:prstGeom prst="rect">
            <a:avLst/>
          </a:prstGeom>
        </p:spPr>
      </p:pic>
      <p:pic>
        <p:nvPicPr>
          <p:cNvPr id="13" name="Picture 12" descr="gogo-ttttN1N1-sts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5" y="4510080"/>
            <a:ext cx="1637323" cy="1304640"/>
          </a:xfrm>
          <a:prstGeom prst="rect">
            <a:avLst/>
          </a:prstGeom>
        </p:spPr>
      </p:pic>
      <p:pic>
        <p:nvPicPr>
          <p:cNvPr id="14" name="Picture 13" descr="gogo-bbbbN1N1-sbs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73" y="4502164"/>
            <a:ext cx="1614443" cy="1312555"/>
          </a:xfrm>
          <a:prstGeom prst="rect">
            <a:avLst/>
          </a:prstGeom>
        </p:spPr>
      </p:pic>
      <p:pic>
        <p:nvPicPr>
          <p:cNvPr id="15" name="Picture 14" descr="gogo-WWWWbbbbN1N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37" y="4502164"/>
            <a:ext cx="1591661" cy="1304640"/>
          </a:xfrm>
          <a:prstGeom prst="rect">
            <a:avLst/>
          </a:prstGeom>
        </p:spPr>
      </p:pic>
      <p:pic>
        <p:nvPicPr>
          <p:cNvPr id="16" name="Picture 15" descr="gogo-bbWffbbWffN1N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44" y="4424405"/>
            <a:ext cx="1617667" cy="13651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999" y="4117242"/>
            <a:ext cx="3665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third generation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49444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4149633" cy="1754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light jets.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workhorse of the SUSY group – if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you predict an excess in many/most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channels you often have to reconcile it with the results here.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No excess observed so far in 2015!</a:t>
            </a: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rebuchet MS"/>
              </a:rPr>
              <a:t> </a:t>
            </a: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pic>
        <p:nvPicPr>
          <p:cNvPr id="17" name="Picture 16" descr="fig_06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38"/>
            <a:ext cx="2902926" cy="1965262"/>
          </a:xfrm>
          <a:prstGeom prst="rect">
            <a:avLst/>
          </a:prstGeom>
        </p:spPr>
      </p:pic>
      <p:pic>
        <p:nvPicPr>
          <p:cNvPr id="18" name="Picture 17" descr="fig_06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25" y="4331138"/>
            <a:ext cx="2902927" cy="1965262"/>
          </a:xfrm>
          <a:prstGeom prst="rect">
            <a:avLst/>
          </a:prstGeom>
        </p:spPr>
      </p:pic>
      <p:pic>
        <p:nvPicPr>
          <p:cNvPr id="21" name="Picture 20" descr="fig_0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52" y="4317247"/>
            <a:ext cx="2923445" cy="1979153"/>
          </a:xfrm>
          <a:prstGeom prst="rect">
            <a:avLst/>
          </a:prstGeom>
        </p:spPr>
      </p:pic>
      <p:pic>
        <p:nvPicPr>
          <p:cNvPr id="23" name="Picture 22" descr="fig_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6" y="387350"/>
            <a:ext cx="3929318" cy="3041280"/>
          </a:xfrm>
          <a:prstGeom prst="rect">
            <a:avLst/>
          </a:prstGeom>
        </p:spPr>
      </p:pic>
      <p:pic>
        <p:nvPicPr>
          <p:cNvPr id="22" name="Picture 21" descr="fig_04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89" y="2215164"/>
            <a:ext cx="2223988" cy="2059080"/>
          </a:xfrm>
          <a:prstGeom prst="rect">
            <a:avLst/>
          </a:prstGeom>
        </p:spPr>
      </p:pic>
      <p:pic>
        <p:nvPicPr>
          <p:cNvPr id="24" name="Picture 23" descr="thumb_fig_03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164"/>
            <a:ext cx="2226033" cy="20590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6319" y="2476560"/>
            <a:ext cx="115079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2-jet SR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3896" y="2485200"/>
            <a:ext cx="88435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6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Trebuchet MS"/>
              </a:rPr>
              <a:t>-jt SR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44274" y="3428630"/>
            <a:ext cx="379281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Always caveats! 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Be careful making blanket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interpretations of any SUSY search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67714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8" y="426275"/>
            <a:ext cx="66378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light jets: 7-10 jets and 0 leptons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 descr="fig_05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78" y="4127636"/>
            <a:ext cx="3044400" cy="2190614"/>
          </a:xfrm>
          <a:prstGeom prst="rect">
            <a:avLst/>
          </a:prstGeom>
        </p:spPr>
      </p:pic>
      <p:pic>
        <p:nvPicPr>
          <p:cNvPr id="7" name="Picture 6" descr="fig_05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27" y="4127636"/>
            <a:ext cx="3044400" cy="2190614"/>
          </a:xfrm>
          <a:prstGeom prst="rect">
            <a:avLst/>
          </a:prstGeom>
        </p:spPr>
      </p:pic>
      <p:pic>
        <p:nvPicPr>
          <p:cNvPr id="10" name="Picture 9" descr="thumb_fig_01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8073"/>
            <a:ext cx="2051712" cy="1979047"/>
          </a:xfrm>
          <a:prstGeom prst="rect">
            <a:avLst/>
          </a:prstGeom>
        </p:spPr>
      </p:pic>
      <p:pic>
        <p:nvPicPr>
          <p:cNvPr id="11" name="Picture 10" descr="thumb_fig_02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3" y="855336"/>
            <a:ext cx="2096018" cy="2021784"/>
          </a:xfrm>
          <a:prstGeom prst="rect">
            <a:avLst/>
          </a:prstGeom>
        </p:spPr>
      </p:pic>
      <p:pic>
        <p:nvPicPr>
          <p:cNvPr id="12" name="Picture 11" descr="fig_02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31" y="855336"/>
            <a:ext cx="2238032" cy="2160001"/>
          </a:xfrm>
          <a:prstGeom prst="rect">
            <a:avLst/>
          </a:prstGeom>
        </p:spPr>
      </p:pic>
      <p:pic>
        <p:nvPicPr>
          <p:cNvPr id="13" name="Picture 12" descr="thumb_fig_03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2" y="3706671"/>
            <a:ext cx="2631316" cy="2538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251" y="3339821"/>
            <a:ext cx="522074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As we increase the number of steps in the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decay chain we increase the number of objects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" name="Picture 16" descr="figaux_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65" y="912184"/>
            <a:ext cx="2379146" cy="19556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41" y="3017935"/>
            <a:ext cx="28910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12"/>
              </a:rPr>
              <a:t>http://</a:t>
            </a:r>
            <a:r>
              <a:rPr lang="de-DE" sz="14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12"/>
              </a:rPr>
              <a:t>arxiv.org</a:t>
            </a:r>
            <a:r>
              <a:rPr lang="de-DE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12"/>
              </a:rPr>
              <a:t>/</a:t>
            </a:r>
            <a:r>
              <a:rPr lang="de-DE" sz="14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12"/>
              </a:rPr>
              <a:t>abs</a:t>
            </a:r>
            <a:r>
              <a:rPr lang="de-DE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12"/>
              </a:rPr>
              <a:t>/1602.06194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583082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8" y="426275"/>
            <a:ext cx="66378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light jets: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1 lepton + jets + MET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" name="Picture 16" descr="figaux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09" y="777845"/>
            <a:ext cx="1916633" cy="1575500"/>
          </a:xfrm>
          <a:prstGeom prst="rect">
            <a:avLst/>
          </a:prstGeom>
        </p:spPr>
      </p:pic>
      <p:pic>
        <p:nvPicPr>
          <p:cNvPr id="14" name="Picture 13" descr="fig_04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965"/>
            <a:ext cx="3365862" cy="2172682"/>
          </a:xfrm>
          <a:prstGeom prst="rect">
            <a:avLst/>
          </a:prstGeom>
        </p:spPr>
      </p:pic>
      <p:pic>
        <p:nvPicPr>
          <p:cNvPr id="15" name="Picture 14" descr="fig_05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28" y="3948703"/>
            <a:ext cx="2332672" cy="2237896"/>
          </a:xfrm>
          <a:prstGeom prst="rect">
            <a:avLst/>
          </a:prstGeom>
        </p:spPr>
      </p:pic>
      <p:pic>
        <p:nvPicPr>
          <p:cNvPr id="16" name="Picture 15" descr="fig_07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24" y="4057343"/>
            <a:ext cx="3250111" cy="22003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71630" y="470069"/>
            <a:ext cx="18738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ATLAS-CONF-2015-076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" name="Picture 18" descr="tab_0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5604"/>
            <a:ext cx="5025435" cy="1682067"/>
          </a:xfrm>
          <a:prstGeom prst="rect">
            <a:avLst/>
          </a:prstGeom>
        </p:spPr>
      </p:pic>
      <p:pic>
        <p:nvPicPr>
          <p:cNvPr id="21" name="Picture 20" descr="tab_0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117" y="2560424"/>
            <a:ext cx="2620289" cy="1311494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62165" y="2477671"/>
            <a:ext cx="6021253" cy="1496919"/>
          </a:xfrm>
        </p:spPr>
        <p:txBody>
          <a:bodyPr/>
          <a:lstStyle/>
          <a:p>
            <a:r>
              <a:rPr lang="en-US" sz="1400" dirty="0" smtClean="0"/>
              <a:t>Final states with jets significant MET and one hard lepton</a:t>
            </a:r>
          </a:p>
          <a:p>
            <a:r>
              <a:rPr lang="en-US" sz="1400" dirty="0" smtClean="0"/>
              <a:t>Multiple signal regions probe jet multiplicity use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Eff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2 soft lepton region probes more compressed spectra</a:t>
            </a:r>
          </a:p>
          <a:p>
            <a:r>
              <a:rPr lang="en-US" sz="1400" dirty="0" smtClean="0"/>
              <a:t>Dominant backgrounds (</a:t>
            </a:r>
            <a:r>
              <a:rPr lang="en-US" sz="1400" dirty="0" err="1" smtClean="0"/>
              <a:t>ttbar,W+jets</a:t>
            </a:r>
            <a:r>
              <a:rPr lang="en-US" sz="1400" dirty="0" smtClean="0"/>
              <a:t>) =&gt; normalize MC using CR</a:t>
            </a:r>
          </a:p>
          <a:p>
            <a:r>
              <a:rPr lang="en-US" sz="1400" dirty="0" smtClean="0"/>
              <a:t>No significant excess observed in any of the SRs =&gt; </a:t>
            </a:r>
            <a:r>
              <a:rPr lang="en-US" sz="1400" dirty="0"/>
              <a:t>s</a:t>
            </a:r>
            <a:r>
              <a:rPr lang="en-US" sz="1400" dirty="0" smtClean="0"/>
              <a:t>et limits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04782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81" y="479049"/>
            <a:ext cx="3713863" cy="3060793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 – multi b-jet signatures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385" y="3539843"/>
            <a:ext cx="4091121" cy="277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" y="1823976"/>
            <a:ext cx="1922218" cy="1562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415" y="1702123"/>
            <a:ext cx="1960227" cy="1562884"/>
          </a:xfrm>
          <a:prstGeom prst="rect">
            <a:avLst/>
          </a:prstGeom>
        </p:spPr>
      </p:pic>
      <p:pic>
        <p:nvPicPr>
          <p:cNvPr id="14" name="Picture 13" descr="gluino_stop-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64476"/>
            <a:ext cx="4760385" cy="1081906"/>
          </a:xfrm>
          <a:prstGeom prst="rect">
            <a:avLst/>
          </a:prstGeom>
        </p:spPr>
      </p:pic>
      <p:pic>
        <p:nvPicPr>
          <p:cNvPr id="15" name="Picture 14" descr="gluino_stop-2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0" y="3396439"/>
            <a:ext cx="4420490" cy="27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3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99" y="426275"/>
            <a:ext cx="5583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search in 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SS </a:t>
            </a:r>
            <a:r>
              <a:rPr lang="en-US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dilepton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3-lepton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" name="Picture 17" descr="fig_01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98073"/>
            <a:ext cx="1764268" cy="1509292"/>
          </a:xfrm>
          <a:prstGeom prst="rect">
            <a:avLst/>
          </a:prstGeom>
        </p:spPr>
      </p:pic>
      <p:pic>
        <p:nvPicPr>
          <p:cNvPr id="19" name="Picture 18" descr="fig_01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80" y="828224"/>
            <a:ext cx="2056020" cy="1641927"/>
          </a:xfrm>
          <a:prstGeom prst="rect">
            <a:avLst/>
          </a:prstGeom>
        </p:spPr>
      </p:pic>
      <p:pic>
        <p:nvPicPr>
          <p:cNvPr id="21" name="Picture 20" descr="fig_01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3" y="898073"/>
            <a:ext cx="1912471" cy="1572078"/>
          </a:xfrm>
          <a:prstGeom prst="rect">
            <a:avLst/>
          </a:prstGeom>
        </p:spPr>
      </p:pic>
      <p:pic>
        <p:nvPicPr>
          <p:cNvPr id="22" name="Picture 21" descr="fig_01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88" y="794318"/>
            <a:ext cx="2034048" cy="1613047"/>
          </a:xfrm>
          <a:prstGeom prst="rect">
            <a:avLst/>
          </a:prstGeom>
        </p:spPr>
      </p:pic>
      <p:pic>
        <p:nvPicPr>
          <p:cNvPr id="23" name="Picture 22" descr="tab_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0" y="2604620"/>
            <a:ext cx="5528235" cy="1576589"/>
          </a:xfrm>
          <a:prstGeom prst="rect">
            <a:avLst/>
          </a:prstGeom>
        </p:spPr>
      </p:pic>
      <p:pic>
        <p:nvPicPr>
          <p:cNvPr id="24" name="Picture 23" descr="fig_03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209"/>
            <a:ext cx="2693760" cy="2137041"/>
          </a:xfrm>
          <a:prstGeom prst="rect">
            <a:avLst/>
          </a:prstGeom>
        </p:spPr>
      </p:pic>
      <p:pic>
        <p:nvPicPr>
          <p:cNvPr id="26" name="Picture 25" descr="fig_03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60" y="4181209"/>
            <a:ext cx="2674356" cy="2121646"/>
          </a:xfrm>
          <a:prstGeom prst="rect">
            <a:avLst/>
          </a:prstGeom>
        </p:spPr>
      </p:pic>
      <p:pic>
        <p:nvPicPr>
          <p:cNvPr id="27" name="Picture 26" descr="fig_03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16" y="4181209"/>
            <a:ext cx="2674355" cy="21216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46588" y="2883647"/>
            <a:ext cx="306294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Various signal regions probe different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processes we may be sensitive to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37034" y="3873434"/>
            <a:ext cx="283885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13"/>
              </a:rPr>
              <a:t>http://arxiv.org/abs/1602.09058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003700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If {no discoveries of new physics} then…… 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1935360"/>
            <a:ext cx="8866886" cy="2769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….keep 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ncreasing the energy</a:t>
            </a:r>
            <a:r>
              <a:rPr kumimoji="0" lang="is-I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….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2011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-&gt; 2012 -&gt; 2015+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7 </a:t>
            </a: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TeV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-&gt; 8TeV -&gt;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4000" b="1" i="0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13TeV</a:t>
            </a:r>
            <a:endParaRPr kumimoji="0" lang="en-US" sz="4000" b="1" i="0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633781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Production: Z+MET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5583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2lep+MET+jets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 descr="thumb_fig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67" y="517913"/>
            <a:ext cx="2049769" cy="1656897"/>
          </a:xfrm>
          <a:prstGeom prst="rect">
            <a:avLst/>
          </a:prstGeom>
        </p:spPr>
      </p:pic>
      <p:pic>
        <p:nvPicPr>
          <p:cNvPr id="15" name="Picture 14" descr="tab_0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822642"/>
            <a:ext cx="5486148" cy="2488888"/>
          </a:xfrm>
          <a:prstGeom prst="rect">
            <a:avLst/>
          </a:prstGeom>
        </p:spPr>
      </p:pic>
      <p:pic>
        <p:nvPicPr>
          <p:cNvPr id="13" name="Picture 12" descr="ZMET_VRCR_yiel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88" y="3432490"/>
            <a:ext cx="4575996" cy="1447335"/>
          </a:xfrm>
          <a:prstGeom prst="rect">
            <a:avLst/>
          </a:prstGeom>
        </p:spPr>
      </p:pic>
      <p:pic>
        <p:nvPicPr>
          <p:cNvPr id="14" name="Picture 13" descr="fig_02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170"/>
            <a:ext cx="2289510" cy="2963922"/>
          </a:xfrm>
          <a:prstGeom prst="rect">
            <a:avLst/>
          </a:prstGeom>
        </p:spPr>
      </p:pic>
      <p:pic>
        <p:nvPicPr>
          <p:cNvPr id="16" name="Picture 15" descr="fig_02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38" y="3320170"/>
            <a:ext cx="2289510" cy="2963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366" y="5284129"/>
            <a:ext cx="33374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Control regions look good.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9374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5583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2lep+MET+jets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 descr="thumb_fig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52" y="526553"/>
            <a:ext cx="2049769" cy="1656897"/>
          </a:xfrm>
          <a:prstGeom prst="rect">
            <a:avLst/>
          </a:prstGeom>
        </p:spPr>
      </p:pic>
      <p:pic>
        <p:nvPicPr>
          <p:cNvPr id="8" name="Picture 7" descr="fig_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" y="795605"/>
            <a:ext cx="3331540" cy="2397558"/>
          </a:xfrm>
          <a:prstGeom prst="rect">
            <a:avLst/>
          </a:prstGeom>
        </p:spPr>
      </p:pic>
      <p:pic>
        <p:nvPicPr>
          <p:cNvPr id="10" name="Picture 9" descr="fig_04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8" y="3795370"/>
            <a:ext cx="2602707" cy="2496960"/>
          </a:xfrm>
          <a:prstGeom prst="rect">
            <a:avLst/>
          </a:prstGeom>
        </p:spPr>
      </p:pic>
      <p:pic>
        <p:nvPicPr>
          <p:cNvPr id="11" name="Picture 10" descr="fig_04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35" y="3795370"/>
            <a:ext cx="2602707" cy="2496960"/>
          </a:xfrm>
          <a:prstGeom prst="rect">
            <a:avLst/>
          </a:prstGeom>
        </p:spPr>
      </p:pic>
      <p:pic>
        <p:nvPicPr>
          <p:cNvPr id="12" name="Picture 11" descr="fig_0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14" y="3795370"/>
            <a:ext cx="2602707" cy="2496960"/>
          </a:xfrm>
          <a:prstGeom prst="rect">
            <a:avLst/>
          </a:prstGeom>
        </p:spPr>
      </p:pic>
      <p:pic>
        <p:nvPicPr>
          <p:cNvPr id="14" name="Picture 13" descr="ZMET_SR_yield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6" y="2183450"/>
            <a:ext cx="4094797" cy="161192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478517" y="1797120"/>
            <a:ext cx="870436" cy="941760"/>
          </a:xfrm>
          <a:prstGeom prst="ellipse">
            <a:avLst/>
          </a:prstGeom>
          <a:solidFill>
            <a:srgbClr val="FFFFFF">
              <a:alpha val="0"/>
            </a:srgbClr>
          </a:solidFill>
          <a:ln w="444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41429" y="2157530"/>
            <a:ext cx="673514" cy="676390"/>
          </a:xfrm>
          <a:prstGeom prst="ellipse">
            <a:avLst/>
          </a:prstGeom>
          <a:solidFill>
            <a:srgbClr val="FFFFFF">
              <a:alpha val="0"/>
            </a:srgbClr>
          </a:solidFill>
          <a:ln w="444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3395386" y="2080050"/>
            <a:ext cx="3544677" cy="176535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arrow"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911868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5583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2lep+MET+jets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 descr="thumb_fig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83" y="426275"/>
            <a:ext cx="2049769" cy="1656897"/>
          </a:xfrm>
          <a:prstGeom prst="rect">
            <a:avLst/>
          </a:prstGeom>
        </p:spPr>
      </p:pic>
      <p:pic>
        <p:nvPicPr>
          <p:cNvPr id="8" name="Picture 7" descr="fig_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" y="795605"/>
            <a:ext cx="3331540" cy="2397558"/>
          </a:xfrm>
          <a:prstGeom prst="rect">
            <a:avLst/>
          </a:prstGeom>
        </p:spPr>
      </p:pic>
      <p:pic>
        <p:nvPicPr>
          <p:cNvPr id="3" name="Picture 2" descr="fig_06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570"/>
            <a:ext cx="2350542" cy="2255040"/>
          </a:xfrm>
          <a:prstGeom prst="rect">
            <a:avLst/>
          </a:prstGeom>
        </p:spPr>
      </p:pic>
      <p:pic>
        <p:nvPicPr>
          <p:cNvPr id="13" name="Picture 12" descr="fig_06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05" y="4054569"/>
            <a:ext cx="2318962" cy="2224743"/>
          </a:xfrm>
          <a:prstGeom prst="rect">
            <a:avLst/>
          </a:prstGeom>
        </p:spPr>
      </p:pic>
      <p:pic>
        <p:nvPicPr>
          <p:cNvPr id="14" name="Picture 13" descr="fig_06c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87" y="4063210"/>
            <a:ext cx="2350542" cy="2255040"/>
          </a:xfrm>
          <a:prstGeom prst="rect">
            <a:avLst/>
          </a:prstGeom>
        </p:spPr>
      </p:pic>
      <p:pic>
        <p:nvPicPr>
          <p:cNvPr id="15" name="Picture 14" descr="fig_06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92" y="4045930"/>
            <a:ext cx="2359548" cy="22636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68261" y="2535239"/>
            <a:ext cx="534639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Maybe an excess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– but it isn’t this particular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signal process. Otherwise &gt;=8 jets and 0 leptons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would see it!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Unless (trigger, too little MET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etc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etc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)...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982247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Strong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999" y="426275"/>
            <a:ext cx="55838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Squark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Gluino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mediated 2lep+MET+jets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 descr="thumb_fig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83" y="426275"/>
            <a:ext cx="2049769" cy="1656897"/>
          </a:xfrm>
          <a:prstGeom prst="rect">
            <a:avLst/>
          </a:prstGeom>
        </p:spPr>
      </p:pic>
      <p:pic>
        <p:nvPicPr>
          <p:cNvPr id="8" name="Picture 7" descr="fig_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" y="795605"/>
            <a:ext cx="3331540" cy="23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67165" y="2761015"/>
            <a:ext cx="57486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Recall an excess was seen in this same channel i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n Run1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" name="Picture 16" descr="thumb_fig_06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3764697"/>
            <a:ext cx="2649853" cy="2539442"/>
          </a:xfrm>
          <a:prstGeom prst="rect">
            <a:avLst/>
          </a:prstGeom>
        </p:spPr>
      </p:pic>
      <p:pic>
        <p:nvPicPr>
          <p:cNvPr id="18" name="Picture 17" descr="fig_06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75" y="3783400"/>
            <a:ext cx="2642201" cy="2534850"/>
          </a:xfrm>
          <a:prstGeom prst="rect">
            <a:avLst/>
          </a:prstGeom>
        </p:spPr>
      </p:pic>
      <p:pic>
        <p:nvPicPr>
          <p:cNvPr id="19" name="Picture 18" descr="thumb_fig_06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17" y="3793058"/>
            <a:ext cx="2634983" cy="25251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556" y="3179052"/>
            <a:ext cx="8690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….excess of events above the expected Standard Model background is observed, </a:t>
            </a:r>
            <a:r>
              <a:rPr lang="en-US" u="sng" dirty="0"/>
              <a:t>with a significance of </a:t>
            </a:r>
            <a:r>
              <a:rPr lang="en-US" u="sng" dirty="0" smtClean="0"/>
              <a:t>3σ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8140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7000" y="-63500"/>
            <a:ext cx="83185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Scalar bottom searches – still no excess at 13TeV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5" name="Picture 24" descr="sbottom_feynDiagra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6" y="531502"/>
            <a:ext cx="1831192" cy="14145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7000" y="2071323"/>
            <a:ext cx="546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lepton + 2 b-jets + MET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Primary signature for direct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sbottom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production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Direct Stop sensitivity for small        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0" y="2926613"/>
            <a:ext cx="935070" cy="268097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31" y="2692804"/>
            <a:ext cx="1124854" cy="242276"/>
          </a:xfrm>
          <a:prstGeom prst="rect">
            <a:avLst/>
          </a:prstGeom>
        </p:spPr>
      </p:pic>
      <p:sp>
        <p:nvSpPr>
          <p:cNvPr id="31" name="Content Placeholder 13"/>
          <p:cNvSpPr txBox="1">
            <a:spLocks/>
          </p:cNvSpPr>
          <p:nvPr/>
        </p:nvSpPr>
        <p:spPr>
          <a:xfrm>
            <a:off x="197798" y="3319783"/>
            <a:ext cx="4179302" cy="21659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Analysis method: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Trigger: E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miss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Selection: E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miss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 2-b-jets, lepton veto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Large Δm(b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,χ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0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): large m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CT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 m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bb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&gt; 200GeV, 3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rd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jet veto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Small Δm(b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,χ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0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1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): require an anti- b-tagged ISR jet, large H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T,3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and E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T</a:t>
            </a:r>
            <a:r>
              <a:rPr kumimoji="0" lang="en-US" sz="1600" b="0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miss</a:t>
            </a: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Main backgrounds: Z(νν)+bjets, W+bjets, tt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55" y="771188"/>
            <a:ext cx="2433376" cy="434532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12" y="1367230"/>
            <a:ext cx="1217400" cy="46001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01001" y="5624752"/>
            <a:ext cx="192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from Z(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ll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)+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bjets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 control region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35915" y="5631537"/>
            <a:ext cx="215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from single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lep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</a:rPr>
              <a:t> or e/μ control region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</a:endParaRPr>
          </a:p>
        </p:txBody>
      </p:sp>
      <p:cxnSp>
        <p:nvCxnSpPr>
          <p:cNvPr id="36" name="Elbow Connector 35"/>
          <p:cNvCxnSpPr/>
          <p:nvPr/>
        </p:nvCxnSpPr>
        <p:spPr>
          <a:xfrm rot="10800000" flipV="1">
            <a:off x="2279269" y="5624752"/>
            <a:ext cx="396887" cy="298946"/>
          </a:xfrm>
          <a:prstGeom prst="bentConnector3">
            <a:avLst/>
          </a:prstGeom>
          <a:noFill/>
          <a:ln w="25400" cap="flat" cmpd="sng" algn="ctr">
            <a:solidFill>
              <a:srgbClr val="66006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Elbow Connector 36"/>
          <p:cNvCxnSpPr/>
          <p:nvPr/>
        </p:nvCxnSpPr>
        <p:spPr>
          <a:xfrm rot="5400000">
            <a:off x="3384337" y="5733031"/>
            <a:ext cx="329951" cy="113393"/>
          </a:xfrm>
          <a:prstGeom prst="bentConnector4">
            <a:avLst>
              <a:gd name="adj1" fmla="val 1028"/>
              <a:gd name="adj2" fmla="val 301600"/>
            </a:avLst>
          </a:prstGeom>
          <a:noFill/>
          <a:ln w="25400" cap="flat" cmpd="sng" algn="ctr">
            <a:solidFill>
              <a:srgbClr val="008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/>
          <p:cNvCxnSpPr/>
          <p:nvPr/>
        </p:nvCxnSpPr>
        <p:spPr>
          <a:xfrm>
            <a:off x="3379214" y="5624752"/>
            <a:ext cx="952534" cy="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Connector 38"/>
          <p:cNvCxnSpPr/>
          <p:nvPr/>
        </p:nvCxnSpPr>
        <p:spPr>
          <a:xfrm flipV="1">
            <a:off x="2279269" y="5624752"/>
            <a:ext cx="870925" cy="6785"/>
          </a:xfrm>
          <a:prstGeom prst="line">
            <a:avLst/>
          </a:pr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2302" y="3073904"/>
            <a:ext cx="3379243" cy="3244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8391" y="386758"/>
            <a:ext cx="3271369" cy="26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79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5503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>
                <a:solidFill>
                  <a:sysClr val="window" lastClr="FFFFFF"/>
                </a:solidFill>
                <a:uFillTx/>
              </a:rPr>
              <a:t>3</a:t>
            </a:r>
            <a:r>
              <a:rPr lang="en-AU" baseline="30000" dirty="0" smtClean="0">
                <a:solidFill>
                  <a:sysClr val="window" lastClr="FFFFFF"/>
                </a:solidFill>
                <a:uFillTx/>
              </a:rPr>
              <a:t>rd</a:t>
            </a:r>
            <a:r>
              <a:rPr lang="en-AU" dirty="0" smtClean="0">
                <a:solidFill>
                  <a:sysClr val="window" lastClr="FFFFFF"/>
                </a:solidFill>
                <a:uFillTx/>
              </a:rPr>
              <a:t> generation</a:t>
            </a:r>
            <a:r>
              <a:rPr kumimoji="0" lang="en-A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searches – Run 1 summary</a:t>
            </a: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11" name="Picture 10" descr="stop_summary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23" y="898073"/>
            <a:ext cx="5621477" cy="5075972"/>
          </a:xfrm>
          <a:prstGeom prst="rect">
            <a:avLst/>
          </a:prstGeom>
        </p:spPr>
      </p:pic>
      <p:pic>
        <p:nvPicPr>
          <p:cNvPr id="14" name="Picture 13" descr="stop_summary-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9508"/>
            <a:ext cx="3701181" cy="28223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999" y="5284129"/>
            <a:ext cx="369835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Simply altering the stop branching fractions alter the limits severely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flipV="1">
            <a:off x="1976175" y="4782372"/>
            <a:ext cx="140310" cy="501757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122521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Di-Jets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350"/>
            <a:ext cx="9144000" cy="6038850"/>
          </a:xfrm>
          <a:prstGeom prst="rect">
            <a:avLst/>
          </a:prstGeom>
        </p:spPr>
      </p:pic>
      <p:pic>
        <p:nvPicPr>
          <p:cNvPr id="10" name="Picture 9" descr="Dijet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94" y="398166"/>
            <a:ext cx="2333068" cy="13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4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Jet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0" y="385433"/>
            <a:ext cx="7784334" cy="5932817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Di-Jets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630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DiLepton-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98"/>
            <a:ext cx="9144000" cy="7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3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Di-lepton Resonances (LFC and LFV)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DiLepton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65"/>
            <a:ext cx="8531280" cy="57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3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LumiByDayUrg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4" y="398165"/>
            <a:ext cx="4444024" cy="3193444"/>
          </a:xfrm>
          <a:prstGeom prst="rect">
            <a:avLst/>
          </a:prstGeom>
        </p:spPr>
      </p:pic>
      <p:pic>
        <p:nvPicPr>
          <p:cNvPr id="3" name="Picture 2" descr="daytotal_il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" y="2926464"/>
            <a:ext cx="4599539" cy="3305196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ATLAS data-taking in 2015 @ 13TeV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5551" y="4000535"/>
            <a:ext cx="230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detectors and machine continue to operate with high efficiency</a:t>
            </a:r>
            <a:endParaRPr lang="en-US" dirty="0"/>
          </a:p>
        </p:txBody>
      </p:sp>
      <p:pic>
        <p:nvPicPr>
          <p:cNvPr id="11" name="Picture 10" descr="ATLASOperations2015_summary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38" y="3504362"/>
            <a:ext cx="2796413" cy="2320605"/>
          </a:xfrm>
          <a:prstGeom prst="rect">
            <a:avLst/>
          </a:prstGeom>
        </p:spPr>
      </p:pic>
      <p:pic>
        <p:nvPicPr>
          <p:cNvPr id="13" name="Picture 12" descr="13-032KristofolettiATLAS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" y="568333"/>
            <a:ext cx="4015285" cy="22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11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Di-lepton Resonances (LFC and LFV)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" name="Picture 1" descr="DiLepton-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" y="421910"/>
            <a:ext cx="8460507" cy="57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3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ptonMET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2" y="370070"/>
            <a:ext cx="7957127" cy="5955365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 for Resonant </a:t>
            </a:r>
            <a:r>
              <a:rPr lang="en-AU" dirty="0" err="1" smtClean="0">
                <a:solidFill>
                  <a:schemeClr val="bg1"/>
                </a:solidFill>
              </a:rPr>
              <a:t>Lepton+MET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352" y="413845"/>
            <a:ext cx="4574337" cy="49990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083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2081"/>
            <a:ext cx="5121564" cy="4976639"/>
          </a:xfrm>
          <a:prstGeom prst="rect">
            <a:avLst/>
          </a:prstGeom>
        </p:spPr>
      </p:pic>
      <p:pic>
        <p:nvPicPr>
          <p:cNvPr id="7" name="Picture 6" descr="fig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65" y="3417788"/>
            <a:ext cx="4022434" cy="2900462"/>
          </a:xfrm>
          <a:prstGeom prst="rect">
            <a:avLst/>
          </a:prstGeom>
        </p:spPr>
      </p:pic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“Things that go bump in the light”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fig_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29" y="545045"/>
            <a:ext cx="4019371" cy="29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6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DiPhoton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" y="510082"/>
            <a:ext cx="8357946" cy="5739048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“Things that go bump in the light”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82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“Things that go bump in the light”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" name="Picture 2" descr="2gamma_interes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0" y="398165"/>
            <a:ext cx="8127310" cy="50517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2778" y="5037667"/>
            <a:ext cx="6561666" cy="41227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2gamma_interest_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8" y="5229442"/>
            <a:ext cx="7521221" cy="10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18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“Things that go bump in the light”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8" name="Picture 7" descr="atlasg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518759"/>
            <a:ext cx="5670767" cy="5330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5779" y="2384640"/>
            <a:ext cx="3283071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 little history lesson: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This is what the H-&gt;</a:t>
            </a:r>
            <a:r>
              <a:rPr lang="en-US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γγ</a:t>
            </a: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“signal”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looked like back in 2011.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It looks eerily similar to this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bump at 750GeV today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beauty of a resonance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signal is that simply by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integrating more data we can a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nswer the question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Picture 10" descr="46853203-Old-man-smoking-a-pipe-and-reading-a-newspaper-sitting-on-a-armchair-Retro-cartoon-vector-illustrati-Stock-Vect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52" y="387350"/>
            <a:ext cx="1814400" cy="18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598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DiBoson_boosted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063"/>
            <a:ext cx="8639660" cy="5783187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in Di-Boson Final States Using </a:t>
            </a:r>
            <a:r>
              <a:rPr lang="en-AU" b="1" dirty="0" smtClean="0">
                <a:solidFill>
                  <a:schemeClr val="bg1"/>
                </a:solidFill>
              </a:rPr>
              <a:t>Jet Substructure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630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in Di-Boson Fully </a:t>
            </a:r>
            <a:r>
              <a:rPr lang="en-AU" dirty="0" err="1" smtClean="0">
                <a:solidFill>
                  <a:schemeClr val="bg1"/>
                </a:solidFill>
              </a:rPr>
              <a:t>hadronic</a:t>
            </a:r>
            <a:r>
              <a:rPr lang="en-AU" dirty="0" smtClean="0">
                <a:solidFill>
                  <a:schemeClr val="bg1"/>
                </a:solidFill>
              </a:rPr>
              <a:t> final state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FullyHadronic_DiBoson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1"/>
            <a:ext cx="8518705" cy="59419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6999" y="475925"/>
            <a:ext cx="4875364" cy="49990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999" y="2695680"/>
            <a:ext cx="4590255" cy="1010880"/>
          </a:xfrm>
          <a:prstGeom prst="rect">
            <a:avLst/>
          </a:prstGeom>
          <a:solidFill>
            <a:srgbClr val="FFFFFF">
              <a:alpha val="0"/>
            </a:srgbClr>
          </a:solidFill>
          <a:ln w="63500" cap="flat">
            <a:solidFill>
              <a:srgbClr val="FF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53" y="768316"/>
            <a:ext cx="49384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 lot of excitement about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this during 2015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85414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Summary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900" y="641160"/>
            <a:ext cx="8229600" cy="3479412"/>
          </a:xfrm>
        </p:spPr>
        <p:txBody>
          <a:bodyPr/>
          <a:lstStyle/>
          <a:p>
            <a:r>
              <a:rPr lang="en-US" sz="2400" dirty="0" smtClean="0"/>
              <a:t>Several searches for SUSY, Exotica and additional Higgs bosons have already been performed by ATLAS with 3.2fb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of data collected in 2015</a:t>
            </a:r>
          </a:p>
          <a:p>
            <a:r>
              <a:rPr lang="en-US" sz="2400" dirty="0" smtClean="0"/>
              <a:t>For most of the searches performed the observations in data agree with the expectations from background processes. Two intriguing exceptions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Z + jets + MET: 2.2σ (Also ATLAS in Run 1, not CMS)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High mass </a:t>
            </a:r>
            <a:r>
              <a:rPr lang="en-US" sz="2400" dirty="0" err="1" smtClean="0"/>
              <a:t>γγ</a:t>
            </a:r>
            <a:r>
              <a:rPr lang="en-US" sz="2400" dirty="0" smtClean="0"/>
              <a:t>: </a:t>
            </a:r>
            <a:r>
              <a:rPr lang="en-US" sz="2400" dirty="0"/>
              <a:t>~</a:t>
            </a:r>
            <a:r>
              <a:rPr lang="en-US" sz="2400" dirty="0" smtClean="0"/>
              <a:t>2σ around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γγ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750 </a:t>
            </a:r>
            <a:r>
              <a:rPr lang="en-US" sz="2400" dirty="0" err="1" smtClean="0"/>
              <a:t>GeV</a:t>
            </a:r>
            <a:endParaRPr lang="en-US" sz="2400" baseline="-25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0" y="4751090"/>
            <a:ext cx="914399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The 25fb</a:t>
            </a:r>
            <a:r>
              <a:rPr kumimoji="0" lang="en-US" sz="1800" b="0" i="0" u="none" strike="noStrike" cap="none" spc="0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-1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the LHC plans to deliver in 2016 will shed further light on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the nature of these excesses – data taking commences next month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639" y="4511316"/>
            <a:ext cx="7557648" cy="1110068"/>
          </a:xfrm>
          <a:prstGeom prst="rect">
            <a:avLst/>
          </a:prstGeom>
          <a:solidFill>
            <a:srgbClr val="FFFFFF">
              <a:alpha val="0"/>
            </a:srgbClr>
          </a:solidFill>
          <a:ln w="50800" cap="flat">
            <a:solidFill>
              <a:srgbClr val="4F81BD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314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815" y="2874091"/>
            <a:ext cx="1917442" cy="1772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03778" y="432437"/>
            <a:ext cx="261568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We work on several searches in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 the ATLAS SUSY group.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</a:endParaRP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Trebuchet MS"/>
              </a:rPr>
              <a:t>In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Trebuchet MS"/>
              </a:rPr>
              <a:t> particular we are pioneering a new technique, called ‘the 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Trebuchet MS"/>
              </a:rPr>
              <a:t>Recursive Jigsaw’, to provide more sensitive variables to BSM searches with multiple missing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Particles in the final state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Trebuchet MS"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2323" y="1921909"/>
            <a:ext cx="438392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Working at the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Stawell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Underground Physics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Laboratory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to prepare for SABRE south,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first direct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DM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expt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of it’s kind in the southern hemisphere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pic>
        <p:nvPicPr>
          <p:cNvPr id="15" name="Picture 9" descr="darkmatter_bulletclu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23" y="360727"/>
            <a:ext cx="1828933" cy="15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363" y="359968"/>
            <a:ext cx="2795111" cy="157151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0" y="2634744"/>
            <a:ext cx="9144000" cy="5521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/>
          <p:cNvSpPr txBox="1"/>
          <p:nvPr/>
        </p:nvSpPr>
        <p:spPr>
          <a:xfrm>
            <a:off x="209515" y="5085718"/>
            <a:ext cx="261088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Working on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new high-speed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data acquisition system for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upgrade of ATLAS silicon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tracking detector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7558" y="4839497"/>
            <a:ext cx="334953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Global And Modular BSM Inference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Tool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-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used to combine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datasets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from many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expts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 – crucial new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 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tool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in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data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mining the nature of 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new physics</a:t>
            </a:r>
            <a:r>
              <a:rPr kumimoji="0" lang="is-I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….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imminent release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5986" y="3967878"/>
            <a:ext cx="106205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30 physicists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: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Adelaide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>
                <a:solidFill>
                  <a:srgbClr val="000000"/>
                </a:solidFill>
              </a:uFill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co-leader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57306" y="2660571"/>
            <a:ext cx="0" cy="3657679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>
            <a:off x="4619458" y="375993"/>
            <a:ext cx="0" cy="228457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TextBox 25"/>
          <p:cNvSpPr txBox="1"/>
          <p:nvPr/>
        </p:nvSpPr>
        <p:spPr>
          <a:xfrm>
            <a:off x="84743" y="6663"/>
            <a:ext cx="8999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rebuchet MS"/>
                <a:cs typeface="Times New Roman"/>
                <a:sym typeface="Trebuchet MS"/>
              </a:rPr>
              <a:t>Adelaide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rebuchet MS"/>
                <a:cs typeface="Times New Roman"/>
                <a:sym typeface="Trebuchet MS"/>
              </a:rPr>
              <a:t> experimental group activities – 2 staff, 2 postdocs, 7 students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ea typeface="Trebuchet MS"/>
              <a:cs typeface="Times New Roman"/>
              <a:sym typeface="Trebuchet MS"/>
            </a:endParaRPr>
          </a:p>
        </p:txBody>
      </p:sp>
      <p:pic>
        <p:nvPicPr>
          <p:cNvPr id="27" name="Picture 26" descr="IMG_133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" y="2824164"/>
            <a:ext cx="3016167" cy="2140149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6451794" y="2634744"/>
            <a:ext cx="0" cy="3657679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80" y="432437"/>
            <a:ext cx="1884098" cy="1992558"/>
          </a:xfrm>
          <a:prstGeom prst="rect">
            <a:avLst/>
          </a:prstGeom>
        </p:spPr>
      </p:pic>
      <p:pic>
        <p:nvPicPr>
          <p:cNvPr id="30" name="Picture 29" descr="belle2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05" y="2675851"/>
            <a:ext cx="842964" cy="684908"/>
          </a:xfrm>
          <a:prstGeom prst="rect">
            <a:avLst/>
          </a:prstGeom>
        </p:spPr>
      </p:pic>
      <p:pic>
        <p:nvPicPr>
          <p:cNvPr id="31" name="Picture 30" descr="SuperKEKB-BelleII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23" y="3369456"/>
            <a:ext cx="2554996" cy="12334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569488" y="4657972"/>
            <a:ext cx="257451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One PhD student working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</a:t>
            </a:r>
            <a:r>
              <a:rPr kumimoji="0" lang="en-A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n B-meson </a:t>
            </a:r>
            <a:r>
              <a:rPr kumimoji="0" lang="en-A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reco</a:t>
            </a:r>
            <a:r>
              <a:rPr kumimoji="0" lang="en-A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 methods and also performing lattice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calcs</a:t>
            </a:r>
            <a:r>
              <a:rPr lang="en-A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of form factors.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Furthering national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</a:t>
            </a:r>
            <a:r>
              <a:rPr kumimoji="0" lang="en-A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ollaborations</a:t>
            </a:r>
            <a:r>
              <a:rPr kumimoji="0" lang="en-A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Trebuchet MS"/>
              </a:rPr>
              <a:t>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  <p:pic>
        <p:nvPicPr>
          <p:cNvPr id="33" name="Picture 32" descr="SABRE_logo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72" y="1351845"/>
            <a:ext cx="801628" cy="5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1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Detector Performance with 13TeV data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8" name="Picture 7" descr="performanc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4" y="389283"/>
            <a:ext cx="8136857" cy="59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52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1536700" y="5003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AU" sz="1800"/>
          </a:p>
        </p:txBody>
      </p:sp>
      <p:pic>
        <p:nvPicPr>
          <p:cNvPr id="9" name="Picture 11" descr="CeoPP back page powerpoint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149600" y="3251200"/>
            <a:ext cx="53340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2500" dirty="0" smtClean="0">
                <a:solidFill>
                  <a:schemeClr val="bg1"/>
                </a:solidFill>
              </a:rPr>
              <a:t>Thanks! Some backup slides may follow</a:t>
            </a:r>
          </a:p>
          <a:p>
            <a:pPr eaLnBrk="1" hangingPunct="1"/>
            <a:endParaRPr lang="en-AU" sz="25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AU" sz="2500" dirty="0" err="1" smtClean="0">
                <a:solidFill>
                  <a:schemeClr val="bg1"/>
                </a:solidFill>
              </a:rPr>
              <a:t>p.jackson@adelaide.edu.au</a:t>
            </a:r>
            <a:endParaRPr lang="en-AU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34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pasted_image_at_2016_02_10_03_45_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2" y="398164"/>
            <a:ext cx="7728258" cy="5788435"/>
          </a:xfrm>
          <a:prstGeom prst="rect">
            <a:avLst/>
          </a:prstGeom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 - 2016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80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789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BSM Higgs </a:t>
            </a:r>
            <a:r>
              <a:rPr lang="en-AU" i="1" dirty="0" smtClean="0">
                <a:solidFill>
                  <a:schemeClr val="bg1"/>
                </a:solidFill>
              </a:rPr>
              <a:t>Searches</a:t>
            </a:r>
            <a:r>
              <a:rPr lang="en-AU" dirty="0" smtClean="0">
                <a:solidFill>
                  <a:schemeClr val="bg1"/>
                </a:solidFill>
              </a:rPr>
              <a:t>: Hints from Run1 related to flavour </a:t>
            </a:r>
            <a:endParaRPr lang="en-AU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90" y="5476087"/>
            <a:ext cx="5080050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0" dirty="0" smtClean="0">
              <a:latin typeface="Times New Roman"/>
              <a:cs typeface="Times New Roman"/>
            </a:endParaRPr>
          </a:p>
          <a:p>
            <a:r>
              <a:rPr lang="en-US" b="0" dirty="0" smtClean="0">
                <a:latin typeface="Times New Roman"/>
                <a:cs typeface="Times New Roman"/>
              </a:rPr>
              <a:t>Also: BR(</a:t>
            </a:r>
            <a:r>
              <a:rPr lang="en-US" b="0" dirty="0" err="1" smtClean="0">
                <a:latin typeface="Times New Roman"/>
                <a:cs typeface="Times New Roman"/>
              </a:rPr>
              <a:t>eτ</a:t>
            </a:r>
            <a:r>
              <a:rPr lang="en-US" b="0" dirty="0" smtClean="0">
                <a:latin typeface="Times New Roman"/>
                <a:cs typeface="Times New Roman"/>
              </a:rPr>
              <a:t>) &lt; 0.69%, BR(</a:t>
            </a:r>
            <a:r>
              <a:rPr lang="en-US" b="0" dirty="0" err="1" smtClean="0">
                <a:latin typeface="Times New Roman"/>
                <a:cs typeface="Times New Roman"/>
              </a:rPr>
              <a:t>eμ</a:t>
            </a:r>
            <a:r>
              <a:rPr lang="en-US" b="0" dirty="0" smtClean="0">
                <a:latin typeface="Times New Roman"/>
                <a:cs typeface="Times New Roman"/>
              </a:rPr>
              <a:t>) &lt;  0.036% </a:t>
            </a:r>
            <a:endParaRPr lang="en-US" b="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CMSmuta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0712"/>
            <a:ext cx="4256214" cy="4728220"/>
          </a:xfrm>
          <a:prstGeom prst="rect">
            <a:avLst/>
          </a:prstGeom>
        </p:spPr>
      </p:pic>
      <p:pic>
        <p:nvPicPr>
          <p:cNvPr id="14" name="Picture 13" descr="ATLASmutau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66273"/>
            <a:ext cx="4419914" cy="4770701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331640" y="4081876"/>
            <a:ext cx="791220" cy="76470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660232" y="3987556"/>
            <a:ext cx="792088" cy="76470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pic>
        <p:nvPicPr>
          <p:cNvPr id="17" name="Picture 16" descr="CMSB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0" y="5454133"/>
            <a:ext cx="3263900" cy="355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8" name="Picture 17" descr="ATLASB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661595"/>
            <a:ext cx="3384376" cy="36846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34466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“Things that go bump in the light”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2" name="Picture 11" descr="fig_01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93" y="2154806"/>
            <a:ext cx="2458637" cy="1236343"/>
          </a:xfrm>
          <a:prstGeom prst="rect">
            <a:avLst/>
          </a:prstGeom>
        </p:spPr>
      </p:pic>
      <p:pic>
        <p:nvPicPr>
          <p:cNvPr id="13" name="Picture 12" descr="3gamma_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165"/>
            <a:ext cx="4995614" cy="2536560"/>
          </a:xfrm>
          <a:prstGeom prst="rect">
            <a:avLst/>
          </a:prstGeom>
        </p:spPr>
      </p:pic>
      <p:pic>
        <p:nvPicPr>
          <p:cNvPr id="14" name="Picture 13" descr="fig_03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3067200"/>
            <a:ext cx="2551756" cy="2453760"/>
          </a:xfrm>
          <a:prstGeom prst="rect">
            <a:avLst/>
          </a:prstGeom>
        </p:spPr>
      </p:pic>
      <p:pic>
        <p:nvPicPr>
          <p:cNvPr id="15" name="Picture 14" descr="fig_05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56" y="2934725"/>
            <a:ext cx="2693768" cy="25862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2683" y="1978560"/>
            <a:ext cx="275373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http://arxiv.org/abs/1509.05051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" name="Picture 16" descr="fig_01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65" y="837839"/>
            <a:ext cx="1919582" cy="1158001"/>
          </a:xfrm>
          <a:prstGeom prst="rect">
            <a:avLst/>
          </a:prstGeom>
        </p:spPr>
      </p:pic>
      <p:pic>
        <p:nvPicPr>
          <p:cNvPr id="18" name="Picture 17" descr="fig_01c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67" y="987194"/>
            <a:ext cx="2448175" cy="839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30065" y="492480"/>
            <a:ext cx="35998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Consider several channels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8022" y="4285440"/>
            <a:ext cx="350770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If you do enough searches you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should see 3σ excesses</a:t>
            </a:r>
            <a:r>
              <a:rPr kumimoji="0" lang="is-I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….</a:t>
            </a: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30426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11" name="Picture 10" descr="Dijet_signalYiel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3" y="617605"/>
            <a:ext cx="6850582" cy="5489065"/>
          </a:xfrm>
          <a:prstGeom prst="rect">
            <a:avLst/>
          </a:prstGeom>
        </p:spPr>
      </p:pic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in Di-Boson Fully </a:t>
            </a:r>
            <a:r>
              <a:rPr lang="en-AU" dirty="0" err="1" smtClean="0">
                <a:solidFill>
                  <a:schemeClr val="bg1"/>
                </a:solidFill>
              </a:rPr>
              <a:t>hadronic</a:t>
            </a:r>
            <a:r>
              <a:rPr lang="en-AU" dirty="0" smtClean="0">
                <a:solidFill>
                  <a:schemeClr val="bg1"/>
                </a:solidFill>
              </a:rPr>
              <a:t> final state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82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DiBoson_boosted-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063"/>
            <a:ext cx="8516380" cy="5917188"/>
          </a:xfrm>
          <a:prstGeom prst="rect">
            <a:avLst/>
          </a:prstGeom>
        </p:spPr>
      </p:pic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for Resonance in Di-Boson VV Final States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14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DiBoson_boosted-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8923767" cy="5799249"/>
          </a:xfrm>
          <a:prstGeom prst="rect">
            <a:avLst/>
          </a:prstGeom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for Resonance in Di-Boson VV Final States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14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797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 in Di-Boson in VH final states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DiBoson_VH_searche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9" y="387350"/>
            <a:ext cx="7827532" cy="5873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469" y="406805"/>
            <a:ext cx="4725894" cy="49990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414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" name="Picture 6" descr="stop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93" y="2839971"/>
            <a:ext cx="5170469" cy="3397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067" y="3100858"/>
            <a:ext cx="1426747" cy="646331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bottom_feynDiagram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14" y="508821"/>
            <a:ext cx="2341476" cy="1808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862" y="3100858"/>
            <a:ext cx="1800762" cy="14463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178" y="4781069"/>
            <a:ext cx="1714747" cy="1405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000" y="1224744"/>
            <a:ext cx="1491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scalar bottom searches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9400" y="3100858"/>
            <a:ext cx="149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scalar top searches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755674"/>
            <a:ext cx="9144000" cy="34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7001" y="1251669"/>
            <a:ext cx="1120212" cy="1007079"/>
          </a:xfrm>
          <a:prstGeom prst="rect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786" y="479124"/>
            <a:ext cx="2346964" cy="18851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0" y="4257001"/>
            <a:ext cx="1798289" cy="1390430"/>
          </a:xfrm>
          <a:prstGeom prst="rect">
            <a:avLst/>
          </a:prstGeom>
        </p:spPr>
      </p:pic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127000" y="-63500"/>
            <a:ext cx="445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3</a:t>
            </a:r>
            <a:r>
              <a:rPr lang="en-AU" baseline="30000" dirty="0" smtClean="0">
                <a:solidFill>
                  <a:schemeClr val="bg1"/>
                </a:solidFill>
              </a:rPr>
              <a:t>rd</a:t>
            </a:r>
            <a:r>
              <a:rPr lang="en-AU" dirty="0" smtClean="0">
                <a:solidFill>
                  <a:schemeClr val="bg1"/>
                </a:solidFill>
              </a:rPr>
              <a:t> SUSY generation topologies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653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Understanding the Standard Model Backgrounds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thumb_tt_xsec_8T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0"/>
            <a:ext cx="4604286" cy="5659435"/>
          </a:xfrm>
          <a:prstGeom prst="rect">
            <a:avLst/>
          </a:prstGeom>
        </p:spPr>
      </p:pic>
      <p:pic>
        <p:nvPicPr>
          <p:cNvPr id="7" name="Picture 6" descr="tt_xsec_13TeV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41" y="812159"/>
            <a:ext cx="4217626" cy="51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42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Understanding the Standard Model Backgrounds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ATLAS_b_SMSummary_FiducialXsec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6" y="398165"/>
            <a:ext cx="7922164" cy="59200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88039" y="2495433"/>
            <a:ext cx="1728786" cy="657160"/>
          </a:xfrm>
          <a:prstGeom prst="ellipse">
            <a:avLst/>
          </a:prstGeom>
          <a:solidFill>
            <a:srgbClr val="FFFFFF">
              <a:alpha val="0"/>
            </a:srgbClr>
          </a:solidFill>
          <a:ln w="60325" cap="flat">
            <a:solidFill>
              <a:srgbClr val="FF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184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Long-lived particles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" name="Picture 2" descr="ATLAS_SUSY_LL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5" y="411809"/>
            <a:ext cx="6520804" cy="58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91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SUSY: Electroweak Production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1" name="Picture 20" descr="ATLAS_SUSY_EWSumma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50" y="440999"/>
            <a:ext cx="6668940" cy="57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065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SUSY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Shape 573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70953" y="-56986"/>
            <a:ext cx="71505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sysClr val="window" lastClr="FFFFFF"/>
                </a:solidFill>
                <a:uFillTx/>
                <a:latin typeface="Calibri" charset="0"/>
                <a:ea typeface="ＭＳ Ｐゴシック" charset="0"/>
                <a:cs typeface="ＭＳ Ｐゴシック" charset="0"/>
              </a:rPr>
              <a:t>Searches in Run 1 </a:t>
            </a:r>
            <a:r>
              <a:rPr lang="en-AU" sz="2400" dirty="0" smtClean="0">
                <a:solidFill>
                  <a:sysClr val="window" lastClr="FFFFFF"/>
                </a:solidFill>
                <a:uFillTx/>
                <a:latin typeface="Calibri" charset="0"/>
                <a:ea typeface="ＭＳ Ｐゴシック" charset="0"/>
                <a:cs typeface="ＭＳ Ｐゴシック" charset="0"/>
              </a:rPr>
              <a:t>– anomalies….there was one!</a:t>
            </a:r>
            <a:endParaRPr lang="en-AU" sz="2400" dirty="0">
              <a:solidFill>
                <a:sysClr val="window" lastClr="FFFFFF"/>
              </a:solidFill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 descr="thumb_fig_06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" y="1612752"/>
            <a:ext cx="2156975" cy="2067101"/>
          </a:xfrm>
          <a:prstGeom prst="rect">
            <a:avLst/>
          </a:prstGeom>
        </p:spPr>
      </p:pic>
      <p:pic>
        <p:nvPicPr>
          <p:cNvPr id="14" name="Picture 13" descr="thumb_fig_06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" y="3970250"/>
            <a:ext cx="2092635" cy="20054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0955" y="504758"/>
            <a:ext cx="20030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Z+jets+MET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874088"/>
            <a:ext cx="4648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….excess </a:t>
            </a:r>
            <a:r>
              <a:rPr lang="en-US" sz="1400" dirty="0"/>
              <a:t>of events above the expected Standard Model background is observed, </a:t>
            </a:r>
            <a:r>
              <a:rPr lang="en-US" sz="1400" u="sng" dirty="0"/>
              <a:t>with a significance of 3 standard deviations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746007" y="404677"/>
            <a:ext cx="8141" cy="5913573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 descr="fig_01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81" y="4054352"/>
            <a:ext cx="2374186" cy="1974841"/>
          </a:xfrm>
          <a:prstGeom prst="rect">
            <a:avLst/>
          </a:prstGeom>
        </p:spPr>
      </p:pic>
      <p:pic>
        <p:nvPicPr>
          <p:cNvPr id="19" name="Picture 18" descr="fig_06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12" y="1612752"/>
            <a:ext cx="2104538" cy="2019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9642" y="1123200"/>
            <a:ext cx="4233434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An anomaly =&gt;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but it looks fishy</a:t>
            </a:r>
            <a:r>
              <a:rPr kumimoji="0" lang="is-I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….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s-IS" baseline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s-I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More events in electrons than muons,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</a:t>
            </a:r>
            <a:r>
              <a:rPr lang="is-IS" baseline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oesn’t look much like the signal they  p</a:t>
            </a:r>
            <a:r>
              <a:rPr kumimoji="0" lang="is-I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roposed.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s-IS" baseline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We’ll have to see what Run 2 brings...</a:t>
            </a:r>
            <a:endParaRPr lang="is-IS" baseline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68314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SEARCHES: Part </a:t>
            </a:r>
            <a:r>
              <a:rPr lang="en-AU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496960"/>
            <a:ext cx="9144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WHAT DOES IT ALL MEAN?</a:t>
            </a:r>
            <a:endParaRPr kumimoji="0" lang="en-US" sz="1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mic Sans MS"/>
              <a:ea typeface="Trebuchet MS"/>
              <a:cs typeface="Comic Sans MS"/>
              <a:sym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9900"/>
            <a:ext cx="9144000" cy="58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39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1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1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unspecifi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937"/>
            <a:ext cx="8445499" cy="600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023" y="239777"/>
            <a:ext cx="81814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ATLAS in Run II – upgraded with an additional innermost tracking layer (IBL)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6622" y="1515654"/>
            <a:ext cx="188275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Candidate 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ttbar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event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20202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Understanding the Standard Model Backgrounds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2" name="Picture 1" descr="tt_xsec_vsroo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" y="439191"/>
            <a:ext cx="8449637" cy="57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68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The reaction from CERN Restaurant 1 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450"/>
            <a:ext cx="2479582" cy="1614404"/>
          </a:xfrm>
          <a:prstGeom prst="rect">
            <a:avLst/>
          </a:prstGeom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80" y="578650"/>
            <a:ext cx="2024920" cy="202492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82" y="4709759"/>
            <a:ext cx="1780895" cy="1476840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3" y="2795070"/>
            <a:ext cx="2408414" cy="1602690"/>
          </a:xfrm>
          <a:prstGeom prst="rect">
            <a:avLst/>
          </a:prstGeom>
        </p:spPr>
      </p:pic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52" y="2627769"/>
            <a:ext cx="1852949" cy="2203750"/>
          </a:xfrm>
          <a:prstGeom prst="rect">
            <a:avLst/>
          </a:prstGeom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6" y="4665600"/>
            <a:ext cx="2231951" cy="1391040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86" y="4857439"/>
            <a:ext cx="2134594" cy="1420475"/>
          </a:xfrm>
          <a:prstGeom prst="rect">
            <a:avLst/>
          </a:prstGeom>
        </p:spPr>
      </p:pic>
      <p:pic>
        <p:nvPicPr>
          <p:cNvPr id="16" name="Picture 15" descr="imgre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23" y="518170"/>
            <a:ext cx="2384546" cy="2190929"/>
          </a:xfrm>
          <a:prstGeom prst="rect">
            <a:avLst/>
          </a:prstGeom>
        </p:spPr>
      </p:pic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7" y="518170"/>
            <a:ext cx="1536192" cy="2085400"/>
          </a:xfrm>
          <a:prstGeom prst="rect">
            <a:avLst/>
          </a:prstGeom>
        </p:spPr>
      </p:pic>
      <p:pic>
        <p:nvPicPr>
          <p:cNvPr id="19" name="Picture 18" descr="image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65" y="4857439"/>
            <a:ext cx="2301389" cy="146081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758252" y="2795070"/>
            <a:ext cx="2410465" cy="1684800"/>
          </a:xfrm>
          <a:prstGeom prst="wedgeEllipseCallout">
            <a:avLst>
              <a:gd name="adj1" fmla="val -131586"/>
              <a:gd name="adj2" fmla="val 6602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3843" y="3101760"/>
            <a:ext cx="175385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But YOU said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there would be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new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rPr>
              <a:t> physics!!!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3489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2"/>
          <p:cNvSpPr/>
          <p:nvPr/>
        </p:nvSpPr>
        <p:spPr>
          <a:xfrm>
            <a:off x="-254000" y="6318250"/>
            <a:ext cx="9804400" cy="755650"/>
          </a:xfrm>
          <a:prstGeom prst="rect">
            <a:avLst/>
          </a:prstGeom>
          <a:solidFill>
            <a:srgbClr val="353537"/>
          </a:solidFill>
          <a:ln>
            <a:solidFill>
              <a:srgbClr val="4A7EBB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image3.jpg" descr="CoEPPlogo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825" y="6318250"/>
            <a:ext cx="1527175" cy="53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186599"/>
            <a:ext cx="1891267" cy="6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55"/>
          <p:cNvSpPr/>
          <p:nvPr/>
        </p:nvSpPr>
        <p:spPr>
          <a:xfrm>
            <a:off x="0" y="-25400"/>
            <a:ext cx="9347200" cy="412750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26999" y="-63500"/>
            <a:ext cx="6982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>
                <a:solidFill>
                  <a:schemeClr val="bg1"/>
                </a:solidFill>
              </a:rPr>
              <a:t>SEARCHES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1"/>
            <a:ext cx="698500" cy="898072"/>
          </a:xfrm>
          <a:prstGeom prst="rect">
            <a:avLst/>
          </a:prstGeom>
        </p:spPr>
      </p:pic>
      <p:pic>
        <p:nvPicPr>
          <p:cNvPr id="10" name="Picture 9" descr="crossSectionIncreas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3" y="590133"/>
            <a:ext cx="8147109" cy="5596466"/>
          </a:xfrm>
          <a:prstGeom prst="rect">
            <a:avLst/>
          </a:prstGeom>
        </p:spPr>
      </p:pic>
      <p:pic>
        <p:nvPicPr>
          <p:cNvPr id="12" name="Picture 11" descr="crossSection_SUSY14TeV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3" y="1604435"/>
            <a:ext cx="3534832" cy="27939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4428" y="2523071"/>
            <a:ext cx="108690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sym typeface="Trebuchet MS"/>
              </a:rPr>
              <a:t>n.</a:t>
            </a:r>
            <a:r>
              <a:rPr lang="en-US" sz="1600" dirty="0" err="1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</a:rPr>
              <a:t>b.</a:t>
            </a:r>
            <a:r>
              <a:rPr lang="en-US" sz="1600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</a:rPr>
              <a:t> this is for 14TeV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156364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77359</TotalTime>
  <Words>1351</Words>
  <Application>Microsoft Macintosh PowerPoint</Application>
  <PresentationFormat>On-screen Show (4:3)</PresentationFormat>
  <Paragraphs>186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Jackson</cp:lastModifiedBy>
  <cp:revision>294</cp:revision>
  <dcterms:modified xsi:type="dcterms:W3CDTF">2016-03-14T04:37:43Z</dcterms:modified>
</cp:coreProperties>
</file>