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60" r:id="rId5"/>
    <p:sldId id="280" r:id="rId6"/>
    <p:sldId id="261" r:id="rId7"/>
    <p:sldId id="273" r:id="rId8"/>
    <p:sldId id="283" r:id="rId9"/>
    <p:sldId id="263" r:id="rId10"/>
    <p:sldId id="284" r:id="rId11"/>
    <p:sldId id="268" r:id="rId12"/>
    <p:sldId id="274" r:id="rId13"/>
    <p:sldId id="281" r:id="rId14"/>
    <p:sldId id="266" r:id="rId15"/>
    <p:sldId id="267" r:id="rId16"/>
    <p:sldId id="271" r:id="rId17"/>
    <p:sldId id="272" r:id="rId18"/>
    <p:sldId id="279" r:id="rId19"/>
    <p:sldId id="270" r:id="rId20"/>
    <p:sldId id="258" r:id="rId21"/>
    <p:sldId id="282" r:id="rId22"/>
  </p:sldIdLst>
  <p:sldSz cx="9906000" cy="6858000" type="A4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99FF"/>
    <a:srgbClr val="66CCFF"/>
    <a:srgbClr val="0099FF"/>
    <a:srgbClr val="3366CC"/>
    <a:srgbClr val="003399"/>
    <a:srgbClr val="0000FF"/>
    <a:srgbClr val="FFFF00"/>
    <a:srgbClr val="00CC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014" autoAdjust="0"/>
  </p:normalViewPr>
  <p:slideViewPr>
    <p:cSldViewPr snapToGrid="0" snapToObjects="1">
      <p:cViewPr varScale="1">
        <p:scale>
          <a:sx n="71" d="100"/>
          <a:sy n="71" d="100"/>
        </p:scale>
        <p:origin x="-1686" y="-96"/>
      </p:cViewPr>
      <p:guideLst>
        <p:guide orient="horz" pos="2146"/>
        <p:guide pos="311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57083-4E1A-4019-B0A1-77F5EDD92FCB}" type="datetimeFigureOut">
              <a:rPr lang="en-GB" smtClean="0"/>
              <a:t>01/12/2013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BBC1C-687A-4E56-B28E-3F1F3A42C8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010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Link to CBM talks?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088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T-Y plots are log-scale!</a:t>
            </a:r>
          </a:p>
          <a:p>
            <a:r>
              <a:rPr lang="en-GB" dirty="0" smtClean="0"/>
              <a:t>4 sigma resolution achieved</a:t>
            </a:r>
          </a:p>
          <a:p>
            <a:r>
              <a:rPr lang="en-GB" dirty="0" smtClean="0"/>
              <a:t>Move from MC PDFs to analytic PDFs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856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technology</a:t>
            </a:r>
            <a:r>
              <a:rPr lang="en-GB" baseline="0" dirty="0" smtClean="0"/>
              <a:t> challenges using model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91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Surface properties</a:t>
            </a:r>
          </a:p>
          <a:p>
            <a:r>
              <a:rPr lang="en-GB" dirty="0" smtClean="0"/>
              <a:t>Bar geometry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880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MCP-PMTs life time development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342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FEE development</a:t>
            </a:r>
          </a:p>
          <a:p>
            <a:r>
              <a:rPr lang="en-GB" dirty="0" smtClean="0"/>
              <a:t>TRB</a:t>
            </a:r>
            <a:r>
              <a:rPr lang="en-GB" baseline="0" dirty="0" smtClean="0"/>
              <a:t> system + NINO Frontend card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342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Test beam results from CERN 2012</a:t>
            </a:r>
          </a:p>
          <a:p>
            <a:r>
              <a:rPr lang="en-GB" dirty="0" smtClean="0"/>
              <a:t>Pattern</a:t>
            </a:r>
            <a:r>
              <a:rPr lang="en-GB" baseline="0" dirty="0" smtClean="0"/>
              <a:t> with prism attached</a:t>
            </a:r>
          </a:p>
          <a:p>
            <a:r>
              <a:rPr lang="en-GB" dirty="0" smtClean="0"/>
              <a:t>Look at Greg’s talk!</a:t>
            </a:r>
          </a:p>
          <a:p>
            <a:endParaRPr lang="en-GB" dirty="0" smtClean="0"/>
          </a:p>
          <a:p>
            <a:r>
              <a:rPr lang="en-GB" dirty="0" smtClean="0"/>
              <a:t>896 </a:t>
            </a:r>
            <a:r>
              <a:rPr lang="en-GB" dirty="0" err="1" smtClean="0"/>
              <a:t>ch</a:t>
            </a:r>
            <a:r>
              <a:rPr lang="en-GB" dirty="0" smtClean="0"/>
              <a:t> </a:t>
            </a:r>
            <a:r>
              <a:rPr lang="en-GB" dirty="0" err="1" smtClean="0"/>
              <a:t>corrspond</a:t>
            </a:r>
            <a:r>
              <a:rPr lang="en-GB" dirty="0" smtClean="0"/>
              <a:t> to ~6% of full</a:t>
            </a:r>
            <a:r>
              <a:rPr lang="en-GB" baseline="0" dirty="0" smtClean="0"/>
              <a:t> system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30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Test beam results from CERN 2012</a:t>
            </a:r>
          </a:p>
          <a:p>
            <a:r>
              <a:rPr lang="en-GB" dirty="0" smtClean="0"/>
              <a:t>Pattern</a:t>
            </a:r>
            <a:r>
              <a:rPr lang="en-GB" baseline="0" dirty="0" smtClean="0"/>
              <a:t> with prism attached</a:t>
            </a:r>
          </a:p>
          <a:p>
            <a:r>
              <a:rPr lang="en-GB" dirty="0" smtClean="0"/>
              <a:t>Look at Greg’s talk!</a:t>
            </a:r>
          </a:p>
          <a:p>
            <a:endParaRPr lang="en-GB" dirty="0" smtClean="0"/>
          </a:p>
          <a:p>
            <a:r>
              <a:rPr lang="en-GB" dirty="0" smtClean="0"/>
              <a:t>Results are from 2012 with </a:t>
            </a:r>
            <a:r>
              <a:rPr lang="en-GB" dirty="0" err="1" smtClean="0"/>
              <a:t>InSync</a:t>
            </a:r>
            <a:r>
              <a:rPr lang="en-GB" dirty="0" smtClean="0"/>
              <a:t> bar and spherical lens + 2.2mm air gap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30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MAMI 2013 results</a:t>
            </a:r>
          </a:p>
          <a:p>
            <a:r>
              <a:rPr lang="en-GB" dirty="0" smtClean="0"/>
              <a:t>Picture of our prototype</a:t>
            </a:r>
          </a:p>
          <a:p>
            <a:r>
              <a:rPr lang="en-GB" dirty="0" smtClean="0"/>
              <a:t>Image</a:t>
            </a:r>
          </a:p>
          <a:p>
            <a:r>
              <a:rPr lang="en-GB" dirty="0" smtClean="0"/>
              <a:t>Timing</a:t>
            </a:r>
            <a:r>
              <a:rPr lang="en-GB" baseline="0" dirty="0" smtClean="0"/>
              <a:t> 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30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Some physics book results</a:t>
            </a:r>
          </a:p>
          <a:p>
            <a:r>
              <a:rPr lang="en-GB" dirty="0" smtClean="0"/>
              <a:t>General PANDA physics goals (Map?)</a:t>
            </a:r>
          </a:p>
          <a:p>
            <a:r>
              <a:rPr lang="en-GB" dirty="0" smtClean="0"/>
              <a:t>Final states for</a:t>
            </a:r>
            <a:r>
              <a:rPr lang="en-GB" baseline="0" dirty="0" smtClean="0"/>
              <a:t> some key channels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Introduction of PANDA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Picture of TS + geometrical acceptance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77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Picture of TS + geometrical acceptance</a:t>
            </a:r>
          </a:p>
          <a:p>
            <a:r>
              <a:rPr lang="en-GB" dirty="0" smtClean="0"/>
              <a:t>This </a:t>
            </a:r>
            <a:r>
              <a:rPr lang="en-GB" dirty="0" err="1" smtClean="0"/>
              <a:t>radiative</a:t>
            </a:r>
            <a:r>
              <a:rPr lang="en-GB" dirty="0" smtClean="0"/>
              <a:t> decay is a benchmark channel for glue</a:t>
            </a:r>
            <a:r>
              <a:rPr lang="en-GB" baseline="0" dirty="0" smtClean="0"/>
              <a:t> balls;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77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fast timing, small pixels, possible chromatic correction</a:t>
            </a:r>
          </a:p>
          <a:p>
            <a:endParaRPr lang="en-GB" dirty="0" smtClean="0"/>
          </a:p>
          <a:p>
            <a:r>
              <a:rPr lang="en-GB" dirty="0" smtClean="0"/>
              <a:t>Air gap between lens and bar/expansion volume causes massive</a:t>
            </a:r>
          </a:p>
          <a:p>
            <a:r>
              <a:rPr lang="en-GB" dirty="0" smtClean="0"/>
              <a:t>photon loss - only 2-5 photons per track around 90º polar angle</a:t>
            </a:r>
          </a:p>
          <a:p>
            <a:endParaRPr lang="en-GB" dirty="0" smtClean="0"/>
          </a:p>
          <a:p>
            <a:r>
              <a:rPr lang="en-GB" dirty="0" smtClean="0"/>
              <a:t>Timing for plate &lt;1ns required (Marko </a:t>
            </a:r>
            <a:r>
              <a:rPr lang="en-GB" dirty="0" err="1" smtClean="0"/>
              <a:t>Zuehlsdorf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717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General design</a:t>
            </a:r>
            <a:r>
              <a:rPr lang="en-GB" baseline="0" dirty="0" smtClean="0"/>
              <a:t> + numbers</a:t>
            </a:r>
          </a:p>
          <a:p>
            <a:r>
              <a:rPr lang="en-GB" baseline="0" dirty="0" smtClean="0"/>
              <a:t>15k readout channels</a:t>
            </a:r>
          </a:p>
          <a:p>
            <a:r>
              <a:rPr lang="en-GB" dirty="0" smtClean="0"/>
              <a:t>Timing</a:t>
            </a:r>
          </a:p>
          <a:p>
            <a:r>
              <a:rPr lang="en-GB" dirty="0" smtClean="0"/>
              <a:t>Rates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91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Bars or plates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093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NLAK33 compound</a:t>
            </a:r>
            <a:r>
              <a:rPr lang="en-GB" baseline="0" dirty="0" smtClean="0"/>
              <a:t> lens used in simulation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63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C1002A"/>
          </a:solidFill>
          <a:ln>
            <a:solidFill>
              <a:srgbClr val="9E0D2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3" name="Bild 4" descr="JGU-Logo_weiss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94088" y="1981200"/>
            <a:ext cx="29210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 5" descr="Schriftzug_weiss.eps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494088" y="5816600"/>
            <a:ext cx="29432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ine Ecke des Rechtecks abrunden 4"/>
          <p:cNvSpPr/>
          <p:nvPr userDrawn="1"/>
        </p:nvSpPr>
        <p:spPr>
          <a:xfrm rot="5400000">
            <a:off x="1790699" y="-1798637"/>
            <a:ext cx="5181601" cy="8763000"/>
          </a:xfrm>
          <a:prstGeom prst="round1Rect">
            <a:avLst>
              <a:gd name="adj" fmla="val 7960"/>
            </a:avLst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Line 38"/>
          <p:cNvSpPr>
            <a:spLocks noChangeShapeType="1"/>
          </p:cNvSpPr>
          <p:nvPr userDrawn="1"/>
        </p:nvSpPr>
        <p:spPr bwMode="auto">
          <a:xfrm>
            <a:off x="0" y="6248400"/>
            <a:ext cx="3124200" cy="0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8" name="Bild 14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763000" y="5715000"/>
            <a:ext cx="584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6" descr="Schriftzug_hellgrau_RGB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48463" y="5842000"/>
            <a:ext cx="17859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762000" y="3728206"/>
            <a:ext cx="4572000" cy="1700329"/>
          </a:xfrm>
        </p:spPr>
        <p:txBody>
          <a:bodyPr/>
          <a:lstStyle/>
          <a:p>
            <a:r>
              <a:rPr lang="en-US" smtClean="0"/>
              <a:t>Click to edit Master subtitle style</a:t>
            </a:r>
            <a:endParaRPr lang="de-DE" dirty="0" smtClean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762000" y="1143699"/>
            <a:ext cx="8001000" cy="1905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/>
          </p:nvPr>
        </p:nvSpPr>
        <p:spPr>
          <a:xfrm>
            <a:off x="762000" y="5428536"/>
            <a:ext cx="3113087" cy="64611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EBB21-D0DE-4B48-8473-1F264A7E38D1}" type="datetime1">
              <a:rPr lang="de-DE"/>
              <a:pPr>
                <a:defRPr/>
              </a:pPr>
              <a:t>01.12.2013</a:t>
            </a:fld>
            <a:endParaRPr lang="de-DE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AACEC-1F04-47A7-9F65-CD986422AC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ine Ecke des Rechtecks abrunden 3"/>
          <p:cNvSpPr/>
          <p:nvPr userDrawn="1"/>
        </p:nvSpPr>
        <p:spPr>
          <a:xfrm rot="5400000">
            <a:off x="1638300" y="-1638300"/>
            <a:ext cx="6019800" cy="9296400"/>
          </a:xfrm>
          <a:prstGeom prst="round1Rect">
            <a:avLst>
              <a:gd name="adj" fmla="val 6131"/>
            </a:avLst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 dirty="0">
                <a:solidFill>
                  <a:srgbClr val="404040"/>
                </a:solidFill>
              </a:rPr>
              <a:t>26. Mai 2011 | Johannes </a:t>
            </a:r>
            <a:r>
              <a:rPr lang="de-DE" sz="1000" dirty="0" smtClean="0">
                <a:solidFill>
                  <a:srgbClr val="404040"/>
                </a:solidFill>
              </a:rPr>
              <a:t>Gutenberg-Universität </a:t>
            </a:r>
            <a:r>
              <a:rPr lang="de-DE" sz="1000" dirty="0">
                <a:solidFill>
                  <a:srgbClr val="404040"/>
                </a:solidFill>
              </a:rPr>
              <a:t>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6" name="Bild 6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11" descr="Wissenschaft_ppt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221288" y="0"/>
            <a:ext cx="253206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12" descr="Uni2_RGB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540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3" descr="Uni3_PPT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608263" y="0"/>
            <a:ext cx="253523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36575" y="3009900"/>
            <a:ext cx="8313810" cy="2933700"/>
          </a:xfrm>
        </p:spPr>
        <p:txBody>
          <a:bodyPr/>
          <a:lstStyle>
            <a:lvl1pPr>
              <a:buFont typeface="+mj-lt"/>
              <a:buAutoNum type="arabicPeriod"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536575" y="2298700"/>
            <a:ext cx="8313810" cy="4778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ine Ecke des Rechtecks abrunden 2"/>
          <p:cNvSpPr/>
          <p:nvPr userDrawn="1"/>
        </p:nvSpPr>
        <p:spPr>
          <a:xfrm rot="5400000">
            <a:off x="1638300" y="-1638300"/>
            <a:ext cx="6019800" cy="9296400"/>
          </a:xfrm>
          <a:prstGeom prst="round1Rect">
            <a:avLst>
              <a:gd name="adj" fmla="val 6131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 dirty="0">
                <a:solidFill>
                  <a:srgbClr val="404040"/>
                </a:solidFill>
              </a:rPr>
              <a:t>26. Mai 2011 | Johannes </a:t>
            </a:r>
            <a:r>
              <a:rPr lang="de-DE" sz="1000" dirty="0" smtClean="0">
                <a:solidFill>
                  <a:srgbClr val="404040"/>
                </a:solidFill>
              </a:rPr>
              <a:t>Gutenberg-Universität </a:t>
            </a:r>
            <a:r>
              <a:rPr lang="de-DE" sz="1000" dirty="0">
                <a:solidFill>
                  <a:srgbClr val="404040"/>
                </a:solidFill>
              </a:rPr>
              <a:t>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5" name="Bild 6" descr="JGU_RGB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 userDrawn="1"/>
        </p:nvSpPr>
        <p:spPr>
          <a:xfrm>
            <a:off x="0" y="4343400"/>
            <a:ext cx="4572000" cy="838200"/>
          </a:xfrm>
          <a:prstGeom prst="rect">
            <a:avLst/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301625" y="4454525"/>
            <a:ext cx="4017963" cy="5953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099" y="6477000"/>
            <a:ext cx="592159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 dirty="0" smtClean="0">
                <a:solidFill>
                  <a:srgbClr val="404040"/>
                </a:solidFill>
              </a:rPr>
              <a:t>The PANDA Barrel</a:t>
            </a:r>
            <a:r>
              <a:rPr lang="de-DE" sz="1000" baseline="0" dirty="0" smtClean="0">
                <a:solidFill>
                  <a:srgbClr val="404040"/>
                </a:solidFill>
              </a:rPr>
              <a:t> DIRC | M. Hoek | RICH 2013 | 02-06 Dec 2013 | Hayama, Kanagawa, Japan </a:t>
            </a:r>
            <a:endParaRPr lang="de-DE" sz="1000" dirty="0">
              <a:solidFill>
                <a:srgbClr val="404040"/>
              </a:solidFill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6" name="Line 38"/>
          <p:cNvSpPr>
            <a:spLocks noChangeShapeType="1"/>
          </p:cNvSpPr>
          <p:nvPr userDrawn="1"/>
        </p:nvSpPr>
        <p:spPr bwMode="auto">
          <a:xfrm>
            <a:off x="0" y="609600"/>
            <a:ext cx="9294813" cy="0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7" name="Bild 7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814388" y="1697038"/>
            <a:ext cx="7172325" cy="4741862"/>
          </a:xfrm>
        </p:spPr>
        <p:txBody>
          <a:bodyPr/>
          <a:lstStyle>
            <a:lvl1pPr marL="0" indent="0">
              <a:buNone/>
              <a:defRPr sz="1800"/>
            </a:lvl1pPr>
            <a:lvl2pPr marL="360363" indent="-184150">
              <a:buClr>
                <a:srgbClr val="C00000"/>
              </a:buClr>
              <a:buFont typeface="Wingdings" pitchFamily="2" charset="2"/>
              <a:buChar char="§"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814388" y="921065"/>
            <a:ext cx="7451725" cy="657570"/>
          </a:xfrm>
        </p:spPr>
        <p:txBody>
          <a:bodyPr/>
          <a:lstStyle>
            <a:lvl1pPr marL="0" indent="0">
              <a:buNone/>
              <a:defRPr>
                <a:solidFill>
                  <a:srgbClr val="C1092D"/>
                </a:solidFill>
                <a:latin typeface="Garamond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814388" y="78536"/>
            <a:ext cx="7880350" cy="7064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 dirty="0">
                <a:solidFill>
                  <a:srgbClr val="404040"/>
                </a:solidFill>
              </a:rPr>
              <a:t>26. Mai 2011 | Johannes </a:t>
            </a:r>
            <a:r>
              <a:rPr lang="de-DE" sz="1000" dirty="0" smtClean="0">
                <a:solidFill>
                  <a:srgbClr val="404040"/>
                </a:solidFill>
              </a:rPr>
              <a:t>Gutenberg-Universität </a:t>
            </a:r>
            <a:r>
              <a:rPr lang="de-DE" sz="1000" dirty="0">
                <a:solidFill>
                  <a:srgbClr val="404040"/>
                </a:solidFill>
              </a:rPr>
              <a:t>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6" name="Bild 7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8" descr="Wissenschaft_ppt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221288" y="609600"/>
            <a:ext cx="253206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9" descr="Uni2_RGB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609600"/>
            <a:ext cx="2540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0" descr="Uni3_PPT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608263" y="609600"/>
            <a:ext cx="253523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814388" y="78536"/>
            <a:ext cx="7880350" cy="7064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908050" y="3347049"/>
            <a:ext cx="7172325" cy="3086100"/>
          </a:xfrm>
        </p:spPr>
        <p:txBody>
          <a:bodyPr/>
          <a:lstStyle>
            <a:lvl1pPr marL="0" indent="0">
              <a:buNone/>
              <a:defRPr sz="1800"/>
            </a:lvl1pPr>
            <a:lvl2pPr marL="360363" indent="-184150">
              <a:buClr>
                <a:srgbClr val="C00000"/>
              </a:buClr>
              <a:buFont typeface="Wingdings" pitchFamily="2" charset="2"/>
              <a:buChar char="§"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908050" y="2579688"/>
            <a:ext cx="8997950" cy="585787"/>
          </a:xfrm>
        </p:spPr>
        <p:txBody>
          <a:bodyPr/>
          <a:lstStyle>
            <a:lvl1pPr marL="0" indent="0" algn="l">
              <a:buNone/>
              <a:defRPr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ine Ecke des Rechtecks abrunden 3"/>
          <p:cNvSpPr/>
          <p:nvPr userDrawn="1"/>
        </p:nvSpPr>
        <p:spPr>
          <a:xfrm rot="5400000">
            <a:off x="1943100" y="-1333500"/>
            <a:ext cx="5410200" cy="9296400"/>
          </a:xfrm>
          <a:prstGeom prst="round1Rect">
            <a:avLst>
              <a:gd name="adj" fmla="val 7070"/>
            </a:avLst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 dirty="0">
                <a:solidFill>
                  <a:srgbClr val="404040"/>
                </a:solidFill>
              </a:rPr>
              <a:t>26. Mai 2011 | Johannes </a:t>
            </a:r>
            <a:r>
              <a:rPr lang="de-DE" sz="1000" dirty="0" smtClean="0">
                <a:solidFill>
                  <a:srgbClr val="404040"/>
                </a:solidFill>
              </a:rPr>
              <a:t>Gutenberg-Universität </a:t>
            </a:r>
            <a:r>
              <a:rPr lang="de-DE" sz="1000" dirty="0">
                <a:solidFill>
                  <a:srgbClr val="404040"/>
                </a:solidFill>
              </a:rPr>
              <a:t>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6" name="Line 38"/>
          <p:cNvSpPr>
            <a:spLocks noChangeShapeType="1"/>
          </p:cNvSpPr>
          <p:nvPr userDrawn="1"/>
        </p:nvSpPr>
        <p:spPr bwMode="auto">
          <a:xfrm>
            <a:off x="0" y="2055813"/>
            <a:ext cx="8915400" cy="17462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7" name="Bild 12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846138" y="724978"/>
            <a:ext cx="8069262" cy="741363"/>
          </a:xfrm>
        </p:spPr>
        <p:txBody>
          <a:bodyPr/>
          <a:lstStyle>
            <a:lvl1pPr marL="0" indent="0" algn="ctr">
              <a:buNone/>
              <a:defRPr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1"/>
          </p:nvPr>
        </p:nvSpPr>
        <p:spPr>
          <a:xfrm>
            <a:off x="908051" y="2182482"/>
            <a:ext cx="8115180" cy="3507117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de-DE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ine Ecke des Rechtecks abrunden 2"/>
          <p:cNvSpPr/>
          <p:nvPr userDrawn="1"/>
        </p:nvSpPr>
        <p:spPr>
          <a:xfrm rot="5400000">
            <a:off x="1790700" y="-1790700"/>
            <a:ext cx="5181600" cy="8763000"/>
          </a:xfrm>
          <a:prstGeom prst="round1Rect">
            <a:avLst>
              <a:gd name="adj" fmla="val 7960"/>
            </a:avLst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4" name="Bild 8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763000" y="5715000"/>
            <a:ext cx="584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10" descr="Schriftzug_hellgrau_RGB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48463" y="5842000"/>
            <a:ext cx="17859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584200" y="2190900"/>
            <a:ext cx="8178800" cy="1336675"/>
          </a:xfrm>
        </p:spPr>
        <p:txBody>
          <a:bodyPr/>
          <a:lstStyle>
            <a:lvl1pPr marL="0" indent="0" algn="ctr">
              <a:buNone/>
              <a:defRPr sz="4400"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39C489A-28B5-415D-81FE-00AADA82585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09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432D32CC-78C1-4239-9E1B-06AB10BFBF3C}" type="datetime1">
              <a:rPr lang="de-DE"/>
              <a:pPr>
                <a:defRPr/>
              </a:pPr>
              <a:t>01.12.2013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3A913A4E-EDC9-44A7-86D6-D08EDA1D9A0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aramond"/>
          <a:ea typeface="ＭＳ Ｐゴシック" charset="-128"/>
          <a:cs typeface="Garamond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emf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7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emf"/><Relationship Id="rId5" Type="http://schemas.openxmlformats.org/officeDocument/2006/relationships/image" Target="../media/image14.jpg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gif"/><Relationship Id="rId4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62000" y="4025386"/>
            <a:ext cx="4918710" cy="1700329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Matthias Hoek</a:t>
            </a:r>
            <a:r>
              <a:rPr lang="en-GB" sz="2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on behalf of the PANDA Cherenkov Group</a:t>
            </a:r>
            <a:endParaRPr lang="en-GB" sz="20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4400" b="1" dirty="0" smtClean="0"/>
              <a:t>The PANDA Barrel DIRC</a:t>
            </a:r>
            <a:endParaRPr lang="en-GB" sz="4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80009" y="6397427"/>
            <a:ext cx="5130346" cy="326786"/>
          </a:xfrm>
        </p:spPr>
        <p:txBody>
          <a:bodyPr/>
          <a:lstStyle/>
          <a:p>
            <a:r>
              <a:rPr lang="en-GB" sz="1400" b="1" dirty="0" smtClean="0">
                <a:latin typeface="Garamond" panose="02020404030301010803" pitchFamily="18" charset="0"/>
              </a:rPr>
              <a:t>RICH 2013</a:t>
            </a:r>
            <a:r>
              <a:rPr lang="en-GB" sz="1400" b="1" dirty="0">
                <a:latin typeface="Garamond" panose="02020404030301010803" pitchFamily="18" charset="0"/>
              </a:rPr>
              <a:t> </a:t>
            </a:r>
            <a:r>
              <a:rPr lang="en-GB" sz="1400" b="1" dirty="0" smtClean="0">
                <a:latin typeface="Garamond" panose="02020404030301010803" pitchFamily="18" charset="0"/>
              </a:rPr>
              <a:t>| 02.-06. December 2013 | </a:t>
            </a:r>
            <a:r>
              <a:rPr lang="en-GB" sz="1400" b="1" dirty="0" err="1" smtClean="0">
                <a:latin typeface="Garamond" panose="02020404030301010803" pitchFamily="18" charset="0"/>
              </a:rPr>
              <a:t>Hayama</a:t>
            </a:r>
            <a:r>
              <a:rPr lang="en-GB" sz="1400" b="1" dirty="0" smtClean="0">
                <a:latin typeface="Garamond" panose="02020404030301010803" pitchFamily="18" charset="0"/>
              </a:rPr>
              <a:t>, Kanagawa, Japan</a:t>
            </a:r>
            <a:endParaRPr lang="en-GB" sz="1400" b="1" dirty="0">
              <a:latin typeface="Garamond" panose="020204040303010108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44" y="5275714"/>
            <a:ext cx="1176312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26" y="5502445"/>
            <a:ext cx="1891347" cy="44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5365715"/>
            <a:ext cx="864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346934" y="3709388"/>
            <a:ext cx="2701586" cy="314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Design Options</a:t>
            </a:r>
            <a:endParaRPr lang="en-GB" dirty="0"/>
          </a:p>
        </p:txBody>
      </p:sp>
      <p:grpSp>
        <p:nvGrpSpPr>
          <p:cNvPr id="4" name="Group 10"/>
          <p:cNvGrpSpPr>
            <a:grpSpLocks noChangeAspect="1"/>
          </p:cNvGrpSpPr>
          <p:nvPr/>
        </p:nvGrpSpPr>
        <p:grpSpPr bwMode="auto">
          <a:xfrm flipH="1">
            <a:off x="5179644" y="2921284"/>
            <a:ext cx="4438305" cy="922950"/>
            <a:chOff x="-799" y="1347"/>
            <a:chExt cx="7848" cy="1632"/>
          </a:xfrm>
        </p:grpSpPr>
        <p:sp>
          <p:nvSpPr>
            <p:cNvPr id="5" name="AutoShape 9"/>
            <p:cNvSpPr>
              <a:spLocks noChangeAspect="1" noChangeArrowheads="1" noTextEdit="1"/>
            </p:cNvSpPr>
            <p:nvPr/>
          </p:nvSpPr>
          <p:spPr bwMode="auto">
            <a:xfrm>
              <a:off x="-799" y="1347"/>
              <a:ext cx="7842" cy="1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4107" name="Picture 1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99" y="1347"/>
              <a:ext cx="784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95599" y="782083"/>
            <a:ext cx="3024000" cy="720000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Narrow bars with Prism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6754877" y="767227"/>
            <a:ext cx="3024000" cy="720000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</p:spPr>
        <p:txBody>
          <a:bodyPr wrap="none" rtlCol="0" anchor="ctr">
            <a:noAutofit/>
          </a:bodyPr>
          <a:lstStyle/>
          <a:p>
            <a:pPr algn="ctr"/>
            <a:r>
              <a:rPr lang="en-GB" sz="2000" b="1" dirty="0" smtClean="0"/>
              <a:t>Plate with Prism</a:t>
            </a:r>
            <a:endParaRPr lang="en-GB" sz="2000" b="1" dirty="0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672196" y="3287031"/>
            <a:ext cx="2949166" cy="318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9915" y="1815915"/>
            <a:ext cx="2909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One fused silica prism per sector (5 bars)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Higher photon yield than oil tank design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More ambiguities in reconstruction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3513000" y="767227"/>
            <a:ext cx="2880000" cy="1925851"/>
            <a:chOff x="3801535" y="4106979"/>
            <a:chExt cx="2870711" cy="1925851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01535" y="4121835"/>
              <a:ext cx="2870711" cy="1910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054495" y="4106979"/>
              <a:ext cx="1617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Fused silica prism</a:t>
              </a:r>
              <a:endPara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697727" y="1660918"/>
            <a:ext cx="3081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1 plate per sector (</a:t>
            </a:r>
            <a:r>
              <a:rPr lang="en-GB" dirty="0" smtClean="0"/>
              <a:t>16 cm</a:t>
            </a:r>
            <a:r>
              <a:rPr lang="en-GB" dirty="0" smtClean="0"/>
              <a:t>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Similar to Belle II </a:t>
            </a:r>
            <a:r>
              <a:rPr lang="en-GB" dirty="0" err="1" smtClean="0"/>
              <a:t>iTOP</a:t>
            </a:r>
            <a:endParaRPr lang="en-GB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Less surfaces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Makes best use of timing resolution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839075" y="4712082"/>
            <a:ext cx="1585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Simulated </a:t>
            </a:r>
          </a:p>
          <a:p>
            <a:pPr algn="ctr"/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X-Y hit pattern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86681" y="2156283"/>
            <a:ext cx="1995044" cy="381799"/>
            <a:chOff x="4384375" y="5985898"/>
            <a:chExt cx="1995044" cy="381799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4384375" y="5985898"/>
              <a:ext cx="1995044" cy="243299"/>
            </a:xfrm>
            <a:prstGeom prst="straightConnector1">
              <a:avLst/>
            </a:prstGeom>
            <a:ln>
              <a:solidFill>
                <a:srgbClr val="C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410974">
              <a:off x="4773734" y="6090698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>
                  <a:solidFill>
                    <a:srgbClr val="C00000"/>
                  </a:solidFill>
                </a:rPr>
                <a:t>30 cm</a:t>
              </a:r>
              <a:endParaRPr lang="en-GB" sz="12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690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Pattern Reconstruction (Bar)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183258" y="908336"/>
            <a:ext cx="4510983" cy="2366583"/>
            <a:chOff x="814388" y="3421752"/>
            <a:chExt cx="4510983" cy="2366583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388" y="3429000"/>
              <a:ext cx="4510983" cy="235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14388" y="3421752"/>
              <a:ext cx="1713659" cy="1042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78" y="3429000"/>
            <a:ext cx="3077422" cy="31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53000" y="908336"/>
            <a:ext cx="47961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GB" sz="2000" dirty="0"/>
              <a:t>Use </a:t>
            </a:r>
            <a:r>
              <a:rPr lang="en-GB" sz="2000" dirty="0" err="1"/>
              <a:t>BaBar</a:t>
            </a:r>
            <a:r>
              <a:rPr lang="en-GB" sz="2000" dirty="0"/>
              <a:t>-like reconstruction </a:t>
            </a:r>
            <a:r>
              <a:rPr lang="en-GB" sz="2000" dirty="0" smtClean="0"/>
              <a:t>approach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Generate Look-up table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The ambiguity background is spread around the true </a:t>
            </a:r>
            <a:r>
              <a:rPr lang="en-GB" dirty="0" smtClean="0"/>
              <a:t>peak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Photon arrival time information is used to reduce the ambiguity </a:t>
            </a:r>
            <a:r>
              <a:rPr lang="en-GB" dirty="0" smtClean="0"/>
              <a:t>background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6788" y="3666435"/>
            <a:ext cx="17331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Reconstructed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Cherenkov angle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50 tracks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(with time cut)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3024586"/>
            <a:ext cx="4919656" cy="367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58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3790" y="777910"/>
            <a:ext cx="5706035" cy="1410568"/>
          </a:xfrm>
        </p:spPr>
        <p:txBody>
          <a:bodyPr/>
          <a:lstStyle/>
          <a:p>
            <a:pPr marL="266700" indent="-2667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Approach inspired by BELLE II</a:t>
            </a:r>
          </a:p>
          <a:p>
            <a:pPr marL="266700" indent="-2667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Use photon hit time per pixel &amp; generate PDFs 	                </a:t>
            </a:r>
            <a:r>
              <a:rPr lang="en-GB" sz="1400" dirty="0" smtClean="0"/>
              <a:t>(created from simulation, analytical calculations being developed)</a:t>
            </a:r>
            <a:endParaRPr lang="en-GB" sz="1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8520112" cy="657570"/>
          </a:xfrm>
        </p:spPr>
        <p:txBody>
          <a:bodyPr/>
          <a:lstStyle/>
          <a:p>
            <a:r>
              <a:rPr lang="en-GB" dirty="0" smtClean="0"/>
              <a:t>Barrel DIRC Time-Based Likelihood Method (Plate)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5" y="2219744"/>
            <a:ext cx="5607878" cy="434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084294"/>
            <a:ext cx="5693043" cy="21918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-1" y="4389834"/>
            <a:ext cx="5693043" cy="2170090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169195" y="3955867"/>
            <a:ext cx="143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1 </a:t>
            </a:r>
            <a:r>
              <a:rPr lang="en-GB" sz="1600" b="1" dirty="0" err="1" smtClean="0">
                <a:solidFill>
                  <a:srgbClr val="FF0000"/>
                </a:solidFill>
              </a:rPr>
              <a:t>GeV</a:t>
            </a:r>
            <a:r>
              <a:rPr lang="en-GB" sz="1600" b="1" dirty="0" smtClean="0">
                <a:solidFill>
                  <a:srgbClr val="FF0000"/>
                </a:solidFill>
              </a:rPr>
              <a:t>/c Pion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6611" y="6218266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accent1"/>
                </a:solidFill>
              </a:rPr>
              <a:t>1 </a:t>
            </a:r>
            <a:r>
              <a:rPr lang="en-GB" sz="1600" b="1" dirty="0" err="1" smtClean="0">
                <a:solidFill>
                  <a:schemeClr val="accent1"/>
                </a:solidFill>
              </a:rPr>
              <a:t>GeV</a:t>
            </a:r>
            <a:r>
              <a:rPr lang="en-GB" sz="1600" b="1" dirty="0" smtClean="0">
                <a:solidFill>
                  <a:schemeClr val="accent1"/>
                </a:solidFill>
              </a:rPr>
              <a:t>/c </a:t>
            </a:r>
            <a:r>
              <a:rPr lang="en-GB" sz="1600" b="1" dirty="0" err="1" smtClean="0">
                <a:solidFill>
                  <a:schemeClr val="accent1"/>
                </a:solidFill>
              </a:rPr>
              <a:t>Kaon</a:t>
            </a:r>
            <a:endParaRPr lang="en-GB" sz="1600" b="1" dirty="0">
              <a:solidFill>
                <a:schemeClr val="accent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869962" y="1819146"/>
            <a:ext cx="3867452" cy="2988625"/>
            <a:chOff x="5936014" y="2976711"/>
            <a:chExt cx="3867452" cy="2988625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4" y="3111857"/>
              <a:ext cx="3867452" cy="2853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713013" y="3778624"/>
              <a:ext cx="473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p</a:t>
              </a:r>
              <a:r>
                <a:rPr lang="en-GB" sz="2400" b="1" baseline="30000" dirty="0" smtClean="0">
                  <a:solidFill>
                    <a:srgbClr val="FF0000"/>
                  </a:solidFill>
                </a:rPr>
                <a:t>+</a:t>
              </a:r>
              <a:endParaRPr lang="en-GB" sz="2400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24651" y="3725034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chemeClr val="accent1"/>
                  </a:solidFill>
                </a:rPr>
                <a:t>K</a:t>
              </a:r>
              <a:r>
                <a:rPr lang="en-GB" sz="2400" b="1" baseline="30000" dirty="0" smtClean="0">
                  <a:solidFill>
                    <a:schemeClr val="accent1"/>
                  </a:solidFill>
                </a:rPr>
                <a:t>+</a:t>
              </a:r>
              <a:endParaRPr lang="en-GB" sz="2400" b="1" baseline="30000" dirty="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64527" y="2976711"/>
              <a:ext cx="167225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3.5 </a:t>
              </a:r>
              <a:r>
                <a:rPr lang="en-GB" dirty="0" err="1" smtClean="0"/>
                <a:t>GeV</a:t>
              </a:r>
              <a:r>
                <a:rPr lang="en-GB" dirty="0" smtClean="0"/>
                <a:t>/c, 22˚</a:t>
              </a:r>
              <a:endParaRPr lang="en-GB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0" y="1696136"/>
            <a:ext cx="1358153" cy="4863788"/>
            <a:chOff x="0" y="1696136"/>
            <a:chExt cx="1358153" cy="4863788"/>
          </a:xfrm>
        </p:grpSpPr>
        <p:sp>
          <p:nvSpPr>
            <p:cNvPr id="17" name="Rectangle 16"/>
            <p:cNvSpPr/>
            <p:nvPr/>
          </p:nvSpPr>
          <p:spPr>
            <a:xfrm>
              <a:off x="0" y="2084294"/>
              <a:ext cx="1358153" cy="4475630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4382" y="169613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CC00"/>
                  </a:solidFill>
                </a:rPr>
                <a:t>X-Y</a:t>
              </a:r>
              <a:endParaRPr lang="en-GB" b="1" dirty="0">
                <a:solidFill>
                  <a:srgbClr val="00CC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47534" y="1696136"/>
            <a:ext cx="2161479" cy="4863894"/>
            <a:chOff x="1447534" y="1696136"/>
            <a:chExt cx="2161479" cy="4863894"/>
          </a:xfrm>
        </p:grpSpPr>
        <p:sp>
          <p:nvSpPr>
            <p:cNvPr id="23" name="Rectangle 22"/>
            <p:cNvSpPr/>
            <p:nvPr/>
          </p:nvSpPr>
          <p:spPr>
            <a:xfrm>
              <a:off x="1447534" y="2084400"/>
              <a:ext cx="2161479" cy="4475630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43579" y="1696136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CC00"/>
                  </a:solidFill>
                </a:rPr>
                <a:t>X-T</a:t>
              </a:r>
              <a:endParaRPr lang="en-GB" b="1" dirty="0">
                <a:solidFill>
                  <a:srgbClr val="00CC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24790" y="1695600"/>
            <a:ext cx="2068252" cy="4864430"/>
            <a:chOff x="3624790" y="1695600"/>
            <a:chExt cx="2068252" cy="4864430"/>
          </a:xfrm>
        </p:grpSpPr>
        <p:sp>
          <p:nvSpPr>
            <p:cNvPr id="24" name="Rectangle 23"/>
            <p:cNvSpPr/>
            <p:nvPr/>
          </p:nvSpPr>
          <p:spPr>
            <a:xfrm>
              <a:off x="3624790" y="2084400"/>
              <a:ext cx="2068252" cy="4475630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74221" y="1695600"/>
              <a:ext cx="543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CC00"/>
                  </a:solidFill>
                </a:rPr>
                <a:t>T</a:t>
              </a:r>
              <a:r>
                <a:rPr lang="en-GB" b="1" dirty="0" smtClean="0">
                  <a:solidFill>
                    <a:srgbClr val="00CC00"/>
                  </a:solidFill>
                </a:rPr>
                <a:t>-Y</a:t>
              </a:r>
              <a:endParaRPr lang="en-GB" b="1" dirty="0">
                <a:solidFill>
                  <a:srgbClr val="00CC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50343" y="5027137"/>
            <a:ext cx="3837524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00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Symbol" panose="05050102010706020507" pitchFamily="18" charset="2"/>
              </a:rPr>
              <a:t>p</a:t>
            </a:r>
            <a:r>
              <a:rPr lang="en-GB" sz="2000" dirty="0" smtClean="0"/>
              <a:t>/K separation at 3.5 </a:t>
            </a:r>
            <a:r>
              <a:rPr lang="en-GB" sz="2000" dirty="0" err="1" smtClean="0"/>
              <a:t>GeV</a:t>
            </a:r>
            <a:r>
              <a:rPr lang="en-GB" sz="2000" dirty="0" smtClean="0"/>
              <a:t>/c possible even </a:t>
            </a:r>
            <a:r>
              <a:rPr lang="en-GB" sz="2000" b="1" dirty="0" smtClean="0"/>
              <a:t>w/o</a:t>
            </a:r>
            <a:r>
              <a:rPr lang="en-GB" sz="2000" dirty="0" smtClean="0"/>
              <a:t> focussing</a:t>
            </a:r>
            <a:endParaRPr lang="en-GB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5908062" y="5984702"/>
            <a:ext cx="33450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Blip>
                <a:blip r:embed="rId5"/>
              </a:buBlip>
            </a:pP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R. </a:t>
            </a:r>
            <a:r>
              <a:rPr lang="en-GB" sz="1100" dirty="0" err="1" smtClean="0">
                <a:solidFill>
                  <a:schemeClr val="bg1">
                    <a:lumMod val="50000"/>
                  </a:schemeClr>
                </a:solidFill>
              </a:rPr>
              <a:t>Dzhygadlo</a:t>
            </a: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100" i="1" dirty="0" smtClean="0">
                <a:solidFill>
                  <a:schemeClr val="bg1">
                    <a:lumMod val="50000"/>
                  </a:schemeClr>
                </a:solidFill>
              </a:rPr>
              <a:t>Simulation and Reconstruction of the PANDA Barrel DIRC</a:t>
            </a: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, Poster</a:t>
            </a:r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7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Technical Challenges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2833180" y="679586"/>
            <a:ext cx="4614146" cy="3437114"/>
            <a:chOff x="2833180" y="1697743"/>
            <a:chExt cx="4614146" cy="343711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0"/>
            <a:stretch/>
          </p:blipFill>
          <p:spPr bwMode="auto">
            <a:xfrm>
              <a:off x="2833180" y="1697743"/>
              <a:ext cx="4577270" cy="3437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Line Callout 2 3"/>
            <p:cNvSpPr/>
            <p:nvPr/>
          </p:nvSpPr>
          <p:spPr>
            <a:xfrm flipH="1">
              <a:off x="7058048" y="2993606"/>
              <a:ext cx="389278" cy="405441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95479"/>
                <a:gd name="adj6" fmla="val -88771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Line Callout 2 4"/>
            <p:cNvSpPr/>
            <p:nvPr/>
          </p:nvSpPr>
          <p:spPr>
            <a:xfrm flipH="1">
              <a:off x="4024223" y="4451230"/>
              <a:ext cx="336430" cy="319178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39527"/>
                <a:gd name="adj6" fmla="val -56924"/>
              </a:avLst>
            </a:prstGeom>
            <a:noFill/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Line Callout 2 6"/>
            <p:cNvSpPr/>
            <p:nvPr/>
          </p:nvSpPr>
          <p:spPr>
            <a:xfrm>
              <a:off x="2892967" y="2398143"/>
              <a:ext cx="336430" cy="33643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22757"/>
                <a:gd name="adj6" fmla="val -103077"/>
              </a:avLst>
            </a:prstGeom>
            <a:noFill/>
            <a:ln w="28575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135686" y="2233579"/>
            <a:ext cx="258183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400" dirty="0" smtClean="0">
                <a:solidFill>
                  <a:srgbClr val="FF0000"/>
                </a:solidFill>
              </a:rPr>
              <a:t>Optics</a:t>
            </a:r>
          </a:p>
          <a:p>
            <a:pPr marL="174625" indent="-174625">
              <a:buFont typeface="Wingdings" panose="05000000000000000000" pitchFamily="2" charset="2"/>
              <a:buChar char="§"/>
            </a:pPr>
            <a:r>
              <a:rPr lang="en-GB" sz="1600" dirty="0" smtClean="0"/>
              <a:t>Production of large fused silica bars or plates</a:t>
            </a:r>
          </a:p>
          <a:p>
            <a:pPr marL="174625" indent="-174625">
              <a:buFont typeface="Wingdings" panose="05000000000000000000" pitchFamily="2" charset="2"/>
              <a:buChar char="§"/>
            </a:pPr>
            <a:r>
              <a:rPr lang="en-GB" sz="1600" dirty="0" smtClean="0"/>
              <a:t>Strict mechanical tolerances on shape with </a:t>
            </a:r>
            <a:r>
              <a:rPr lang="en-GB" sz="1600" dirty="0"/>
              <a:t>optical finish and long sharp </a:t>
            </a:r>
            <a:r>
              <a:rPr lang="en-GB" sz="1600" dirty="0" smtClean="0"/>
              <a:t>edges</a:t>
            </a:r>
          </a:p>
          <a:p>
            <a:pPr marL="174625" indent="-174625">
              <a:buFont typeface="Wingdings" panose="05000000000000000000" pitchFamily="2" charset="2"/>
              <a:buChar char="§"/>
            </a:pPr>
            <a:r>
              <a:rPr lang="en-GB" sz="1600" dirty="0" smtClean="0"/>
              <a:t>Few potential vendors worldwide</a:t>
            </a:r>
          </a:p>
          <a:p>
            <a:pPr marL="174625" indent="-174625">
              <a:buFont typeface="Wingdings" panose="05000000000000000000" pitchFamily="2" charset="2"/>
              <a:buChar char="§"/>
            </a:pPr>
            <a:r>
              <a:rPr lang="en-GB" sz="1600" dirty="0" smtClean="0"/>
              <a:t>High refractive-index lens system</a:t>
            </a:r>
            <a:endParaRPr lang="en-GB" sz="1600" dirty="0"/>
          </a:p>
          <a:p>
            <a:pPr algn="ctr"/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4192438" y="3900201"/>
            <a:ext cx="2728100" cy="28315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dirty="0" smtClean="0">
                <a:solidFill>
                  <a:srgbClr val="0000FF"/>
                </a:solidFill>
              </a:rPr>
              <a:t>Photon Detection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/>
              <a:t>Single photon detection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/>
              <a:t>Spatial resolution           ~ few mm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Fast rise </a:t>
            </a:r>
            <a:r>
              <a:rPr lang="en-GB" sz="1600" dirty="0" smtClean="0"/>
              <a:t>time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/>
              <a:t>Operation in </a:t>
            </a:r>
            <a:r>
              <a:rPr lang="en-GB" sz="1600" dirty="0" smtClean="0"/>
              <a:t>1 </a:t>
            </a:r>
            <a:r>
              <a:rPr lang="en-GB" sz="1600" dirty="0" smtClean="0"/>
              <a:t>T </a:t>
            </a:r>
            <a:r>
              <a:rPr lang="en-GB" sz="1600" dirty="0" smtClean="0"/>
              <a:t>field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/>
              <a:t>High-rate capability    ~0.2 </a:t>
            </a:r>
            <a:r>
              <a:rPr lang="en-GB" sz="1600" dirty="0" smtClean="0"/>
              <a:t>MHz/cm</a:t>
            </a:r>
            <a:r>
              <a:rPr lang="en-GB" sz="1600" baseline="30000" dirty="0" smtClean="0"/>
              <a:t>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long lifetime: 0.5 C/cm</a:t>
            </a:r>
            <a:r>
              <a:rPr lang="en-GB" sz="1600" baseline="30000" dirty="0"/>
              <a:t>2</a:t>
            </a:r>
            <a:r>
              <a:rPr lang="en-GB" sz="1600" dirty="0"/>
              <a:t> per year at 10</a:t>
            </a:r>
            <a:r>
              <a:rPr lang="en-GB" sz="1600" baseline="30000" dirty="0"/>
              <a:t>6</a:t>
            </a:r>
            <a:r>
              <a:rPr lang="en-GB" sz="1600" dirty="0"/>
              <a:t> gain</a:t>
            </a:r>
            <a:endParaRPr lang="en-GB" sz="1600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264792" y="1716416"/>
            <a:ext cx="256838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CC00"/>
                </a:solidFill>
              </a:rPr>
              <a:t>Fast Frontend </a:t>
            </a:r>
          </a:p>
          <a:p>
            <a:pPr algn="ctr">
              <a:spcAft>
                <a:spcPts val="1200"/>
              </a:spcAft>
            </a:pPr>
            <a:r>
              <a:rPr lang="en-GB" sz="2400" dirty="0" smtClean="0">
                <a:solidFill>
                  <a:srgbClr val="00CC00"/>
                </a:solidFill>
              </a:rPr>
              <a:t>Electronics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en-GB" sz="1600" dirty="0" smtClean="0"/>
              <a:t>High-precision timing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en-GB" sz="1600" dirty="0" smtClean="0"/>
              <a:t>Fast high-bandwidth pre-amplifiers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en-GB" sz="1600" dirty="0"/>
              <a:t>Radiation </a:t>
            </a:r>
            <a:r>
              <a:rPr lang="en-GB" sz="1600" dirty="0" smtClean="0"/>
              <a:t>hardness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en-GB" sz="1600" dirty="0" smtClean="0"/>
              <a:t>Trigger-less DAQ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en-GB" sz="1600" dirty="0" smtClean="0"/>
              <a:t>Large data volume   (up to 200 Gb/s)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en-GB" sz="1600" dirty="0" smtClean="0"/>
              <a:t>Power consumption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497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2036" y="657570"/>
            <a:ext cx="5411600" cy="3228630"/>
          </a:xfrm>
        </p:spPr>
        <p:txBody>
          <a:bodyPr/>
          <a:lstStyle/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~30 bar and plate prototypes from different vendors</a:t>
            </a:r>
          </a:p>
          <a:p>
            <a:pPr marL="538163" lvl="1" indent="-177800"/>
            <a:r>
              <a:rPr lang="en-GB" dirty="0" smtClean="0"/>
              <a:t>Different fabrication process and bulk materials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Characterise bar surfaces and shape with lasers</a:t>
            </a:r>
          </a:p>
          <a:p>
            <a:pPr marL="538163" lvl="1" indent="-177800"/>
            <a:r>
              <a:rPr lang="en-GB" dirty="0" smtClean="0"/>
              <a:t>Bulk transmission</a:t>
            </a:r>
          </a:p>
          <a:p>
            <a:pPr marL="538163" lvl="1" indent="-177800"/>
            <a:r>
              <a:rPr lang="en-GB" dirty="0" smtClean="0"/>
              <a:t>Internal reflection coefficient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Sensitive to surface roughness and subsurface damage</a:t>
            </a:r>
          </a:p>
          <a:p>
            <a:pPr marL="534988" lvl="1" indent="-174625"/>
            <a:r>
              <a:rPr lang="en-GB" dirty="0" smtClean="0"/>
              <a:t>RMS roughness </a:t>
            </a:r>
            <a:r>
              <a:rPr lang="en-GB" dirty="0"/>
              <a:t>(indirect)</a:t>
            </a:r>
            <a:r>
              <a:rPr lang="en-GB" dirty="0" smtClean="0"/>
              <a:t> with </a:t>
            </a:r>
            <a:r>
              <a:rPr lang="en-GB" dirty="0" smtClean="0"/>
              <a:t>1-2 Å </a:t>
            </a:r>
            <a:r>
              <a:rPr lang="en-GB" dirty="0" smtClean="0"/>
              <a:t>precision</a:t>
            </a:r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Radiator</a:t>
            </a:r>
            <a:endParaRPr lang="en-GB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35" y="657570"/>
            <a:ext cx="3805517" cy="540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" b="1293"/>
          <a:stretch/>
        </p:blipFill>
        <p:spPr bwMode="auto">
          <a:xfrm>
            <a:off x="652930" y="3886200"/>
            <a:ext cx="3901817" cy="264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8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2376" y="761548"/>
            <a:ext cx="4081555" cy="1705987"/>
          </a:xfrm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err="1" smtClean="0"/>
              <a:t>Photonis</a:t>
            </a:r>
            <a:r>
              <a:rPr lang="en-GB" dirty="0" smtClean="0"/>
              <a:t> </a:t>
            </a:r>
            <a:r>
              <a:rPr lang="en-GB" dirty="0" err="1" smtClean="0"/>
              <a:t>Planacon</a:t>
            </a:r>
            <a:r>
              <a:rPr lang="en-GB" dirty="0" smtClean="0"/>
              <a:t> 64ch MCP-PMT is preferred sensor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ALD technique improves lifetime</a:t>
            </a:r>
          </a:p>
          <a:p>
            <a:pPr marL="646113" lvl="1" indent="-285750"/>
            <a:r>
              <a:rPr lang="en-GB" dirty="0" smtClean="0"/>
              <a:t>6 C/cm</a:t>
            </a:r>
            <a:r>
              <a:rPr lang="en-GB" baseline="30000" dirty="0" smtClean="0"/>
              <a:t>2</a:t>
            </a:r>
            <a:r>
              <a:rPr lang="en-GB" dirty="0" smtClean="0"/>
              <a:t> </a:t>
            </a:r>
            <a:r>
              <a:rPr lang="en-GB" dirty="0" smtClean="0"/>
              <a:t>reached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Meets PANDA requirements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Photon Detector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03038" y="2583332"/>
            <a:ext cx="3960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Blip>
                <a:blip r:embed="rId3"/>
              </a:buBlip>
            </a:pP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A. Lehmann, </a:t>
            </a:r>
            <a:r>
              <a:rPr lang="en-GB" sz="1100" i="1" dirty="0" smtClean="0">
                <a:solidFill>
                  <a:schemeClr val="bg1">
                    <a:lumMod val="50000"/>
                  </a:schemeClr>
                </a:solidFill>
              </a:rPr>
              <a:t>Improved Lifetime of MCP-PMT</a:t>
            </a: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, Tue, 17:40</a:t>
            </a:r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1" y="3067330"/>
            <a:ext cx="8295800" cy="333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6" r="14772" b="484"/>
          <a:stretch/>
        </p:blipFill>
        <p:spPr bwMode="auto">
          <a:xfrm>
            <a:off x="7308007" y="657570"/>
            <a:ext cx="2454557" cy="312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4" t="9523" r="33992"/>
          <a:stretch/>
        </p:blipFill>
        <p:spPr bwMode="auto">
          <a:xfrm>
            <a:off x="4764786" y="652690"/>
            <a:ext cx="2079767" cy="244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3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Frontend Electronics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3334870" y="954675"/>
            <a:ext cx="6246598" cy="5230466"/>
            <a:chOff x="271049" y="456096"/>
            <a:chExt cx="7901352" cy="661237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50219" y="1804775"/>
              <a:ext cx="4322763" cy="4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4869535" y="1937553"/>
              <a:ext cx="1143000" cy="1495425"/>
            </a:xfrm>
            <a:custGeom>
              <a:avLst/>
              <a:gdLst>
                <a:gd name="connsiteX0" fmla="*/ 1066800 w 1143000"/>
                <a:gd name="connsiteY0" fmla="*/ 157162 h 1495425"/>
                <a:gd name="connsiteX1" fmla="*/ 904875 w 1143000"/>
                <a:gd name="connsiteY1" fmla="*/ 19050 h 1495425"/>
                <a:gd name="connsiteX2" fmla="*/ 71437 w 1143000"/>
                <a:gd name="connsiteY2" fmla="*/ 28575 h 1495425"/>
                <a:gd name="connsiteX3" fmla="*/ 61912 w 1143000"/>
                <a:gd name="connsiteY3" fmla="*/ 14287 h 1495425"/>
                <a:gd name="connsiteX4" fmla="*/ 0 w 1143000"/>
                <a:gd name="connsiteY4" fmla="*/ 0 h 1495425"/>
                <a:gd name="connsiteX5" fmla="*/ 42862 w 1143000"/>
                <a:gd name="connsiteY5" fmla="*/ 1257300 h 1495425"/>
                <a:gd name="connsiteX6" fmla="*/ 95250 w 1143000"/>
                <a:gd name="connsiteY6" fmla="*/ 1219200 h 1495425"/>
                <a:gd name="connsiteX7" fmla="*/ 100012 w 1143000"/>
                <a:gd name="connsiteY7" fmla="*/ 1495425 h 1495425"/>
                <a:gd name="connsiteX8" fmla="*/ 990600 w 1143000"/>
                <a:gd name="connsiteY8" fmla="*/ 1481137 h 1495425"/>
                <a:gd name="connsiteX9" fmla="*/ 1143000 w 1143000"/>
                <a:gd name="connsiteY9" fmla="*/ 1319212 h 1495425"/>
                <a:gd name="connsiteX10" fmla="*/ 1066800 w 1143000"/>
                <a:gd name="connsiteY10" fmla="*/ 157162 h 1495425"/>
                <a:gd name="connsiteX0" fmla="*/ 1066800 w 1143000"/>
                <a:gd name="connsiteY0" fmla="*/ 157162 h 1495425"/>
                <a:gd name="connsiteX1" fmla="*/ 904875 w 1143000"/>
                <a:gd name="connsiteY1" fmla="*/ 19050 h 1495425"/>
                <a:gd name="connsiteX2" fmla="*/ 71437 w 1143000"/>
                <a:gd name="connsiteY2" fmla="*/ 28575 h 1495425"/>
                <a:gd name="connsiteX3" fmla="*/ 61912 w 1143000"/>
                <a:gd name="connsiteY3" fmla="*/ 14287 h 1495425"/>
                <a:gd name="connsiteX4" fmla="*/ 0 w 1143000"/>
                <a:gd name="connsiteY4" fmla="*/ 0 h 1495425"/>
                <a:gd name="connsiteX5" fmla="*/ 42862 w 1143000"/>
                <a:gd name="connsiteY5" fmla="*/ 1257300 h 1495425"/>
                <a:gd name="connsiteX6" fmla="*/ 95250 w 1143000"/>
                <a:gd name="connsiteY6" fmla="*/ 1247775 h 1495425"/>
                <a:gd name="connsiteX7" fmla="*/ 100012 w 1143000"/>
                <a:gd name="connsiteY7" fmla="*/ 1495425 h 1495425"/>
                <a:gd name="connsiteX8" fmla="*/ 990600 w 1143000"/>
                <a:gd name="connsiteY8" fmla="*/ 1481137 h 1495425"/>
                <a:gd name="connsiteX9" fmla="*/ 1143000 w 1143000"/>
                <a:gd name="connsiteY9" fmla="*/ 1319212 h 1495425"/>
                <a:gd name="connsiteX10" fmla="*/ 1066800 w 1143000"/>
                <a:gd name="connsiteY10" fmla="*/ 157162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0" h="1495425">
                  <a:moveTo>
                    <a:pt x="1066800" y="157162"/>
                  </a:moveTo>
                  <a:lnTo>
                    <a:pt x="904875" y="19050"/>
                  </a:lnTo>
                  <a:lnTo>
                    <a:pt x="71437" y="28575"/>
                  </a:lnTo>
                  <a:lnTo>
                    <a:pt x="61912" y="14287"/>
                  </a:lnTo>
                  <a:lnTo>
                    <a:pt x="0" y="0"/>
                  </a:lnTo>
                  <a:lnTo>
                    <a:pt x="42862" y="1257300"/>
                  </a:lnTo>
                  <a:lnTo>
                    <a:pt x="95250" y="1247775"/>
                  </a:lnTo>
                  <a:cubicBezTo>
                    <a:pt x="96837" y="1339850"/>
                    <a:pt x="98425" y="1403350"/>
                    <a:pt x="100012" y="1495425"/>
                  </a:cubicBezTo>
                  <a:lnTo>
                    <a:pt x="990600" y="1481137"/>
                  </a:lnTo>
                  <a:lnTo>
                    <a:pt x="1143000" y="1319212"/>
                  </a:lnTo>
                  <a:lnTo>
                    <a:pt x="1066800" y="157162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950622" y="2199490"/>
              <a:ext cx="200025" cy="992981"/>
            </a:xfrm>
            <a:custGeom>
              <a:avLst/>
              <a:gdLst>
                <a:gd name="connsiteX0" fmla="*/ 142875 w 209550"/>
                <a:gd name="connsiteY0" fmla="*/ 0 h 990600"/>
                <a:gd name="connsiteX1" fmla="*/ 23813 w 209550"/>
                <a:gd name="connsiteY1" fmla="*/ 4763 h 990600"/>
                <a:gd name="connsiteX2" fmla="*/ 0 w 209550"/>
                <a:gd name="connsiteY2" fmla="*/ 33338 h 990600"/>
                <a:gd name="connsiteX3" fmla="*/ 71438 w 209550"/>
                <a:gd name="connsiteY3" fmla="*/ 990600 h 990600"/>
                <a:gd name="connsiteX4" fmla="*/ 171450 w 209550"/>
                <a:gd name="connsiteY4" fmla="*/ 990600 h 990600"/>
                <a:gd name="connsiteX5" fmla="*/ 209550 w 209550"/>
                <a:gd name="connsiteY5" fmla="*/ 938213 h 990600"/>
                <a:gd name="connsiteX6" fmla="*/ 142875 w 209550"/>
                <a:gd name="connsiteY6" fmla="*/ 0 h 990600"/>
                <a:gd name="connsiteX0" fmla="*/ 133350 w 200025"/>
                <a:gd name="connsiteY0" fmla="*/ 0 h 990600"/>
                <a:gd name="connsiteX1" fmla="*/ 14288 w 200025"/>
                <a:gd name="connsiteY1" fmla="*/ 4763 h 990600"/>
                <a:gd name="connsiteX2" fmla="*/ 0 w 200025"/>
                <a:gd name="connsiteY2" fmla="*/ 33338 h 990600"/>
                <a:gd name="connsiteX3" fmla="*/ 61913 w 200025"/>
                <a:gd name="connsiteY3" fmla="*/ 990600 h 990600"/>
                <a:gd name="connsiteX4" fmla="*/ 161925 w 200025"/>
                <a:gd name="connsiteY4" fmla="*/ 990600 h 990600"/>
                <a:gd name="connsiteX5" fmla="*/ 200025 w 200025"/>
                <a:gd name="connsiteY5" fmla="*/ 938213 h 990600"/>
                <a:gd name="connsiteX6" fmla="*/ 133350 w 200025"/>
                <a:gd name="connsiteY6" fmla="*/ 0 h 990600"/>
                <a:gd name="connsiteX0" fmla="*/ 133350 w 200025"/>
                <a:gd name="connsiteY0" fmla="*/ 0 h 992981"/>
                <a:gd name="connsiteX1" fmla="*/ 14288 w 200025"/>
                <a:gd name="connsiteY1" fmla="*/ 4763 h 992981"/>
                <a:gd name="connsiteX2" fmla="*/ 0 w 200025"/>
                <a:gd name="connsiteY2" fmla="*/ 33338 h 992981"/>
                <a:gd name="connsiteX3" fmla="*/ 66675 w 200025"/>
                <a:gd name="connsiteY3" fmla="*/ 992981 h 992981"/>
                <a:gd name="connsiteX4" fmla="*/ 161925 w 200025"/>
                <a:gd name="connsiteY4" fmla="*/ 990600 h 992981"/>
                <a:gd name="connsiteX5" fmla="*/ 200025 w 200025"/>
                <a:gd name="connsiteY5" fmla="*/ 938213 h 992981"/>
                <a:gd name="connsiteX6" fmla="*/ 133350 w 200025"/>
                <a:gd name="connsiteY6" fmla="*/ 0 h 99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5" h="992981">
                  <a:moveTo>
                    <a:pt x="133350" y="0"/>
                  </a:moveTo>
                  <a:lnTo>
                    <a:pt x="14288" y="4763"/>
                  </a:lnTo>
                  <a:lnTo>
                    <a:pt x="0" y="33338"/>
                  </a:lnTo>
                  <a:lnTo>
                    <a:pt x="66675" y="992981"/>
                  </a:lnTo>
                  <a:lnTo>
                    <a:pt x="161925" y="990600"/>
                  </a:lnTo>
                  <a:lnTo>
                    <a:pt x="200025" y="938213"/>
                  </a:lnTo>
                  <a:lnTo>
                    <a:pt x="13335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778797" y="1937553"/>
              <a:ext cx="2124075" cy="1533525"/>
            </a:xfrm>
            <a:custGeom>
              <a:avLst/>
              <a:gdLst>
                <a:gd name="connsiteX0" fmla="*/ 2009775 w 2124075"/>
                <a:gd name="connsiteY0" fmla="*/ 1504950 h 1533525"/>
                <a:gd name="connsiteX1" fmla="*/ 2005013 w 2124075"/>
                <a:gd name="connsiteY1" fmla="*/ 1257300 h 1533525"/>
                <a:gd name="connsiteX2" fmla="*/ 2124075 w 2124075"/>
                <a:gd name="connsiteY2" fmla="*/ 1252537 h 1533525"/>
                <a:gd name="connsiteX3" fmla="*/ 2081213 w 2124075"/>
                <a:gd name="connsiteY3" fmla="*/ 0 h 1533525"/>
                <a:gd name="connsiteX4" fmla="*/ 1971675 w 2124075"/>
                <a:gd name="connsiteY4" fmla="*/ 4762 h 1533525"/>
                <a:gd name="connsiteX5" fmla="*/ 1976438 w 2124075"/>
                <a:gd name="connsiteY5" fmla="*/ 19050 h 1533525"/>
                <a:gd name="connsiteX6" fmla="*/ 1890713 w 2124075"/>
                <a:gd name="connsiteY6" fmla="*/ 28575 h 1533525"/>
                <a:gd name="connsiteX7" fmla="*/ 1890713 w 2124075"/>
                <a:gd name="connsiteY7" fmla="*/ 42862 h 1533525"/>
                <a:gd name="connsiteX8" fmla="*/ 23813 w 2124075"/>
                <a:gd name="connsiteY8" fmla="*/ 71437 h 1533525"/>
                <a:gd name="connsiteX9" fmla="*/ 0 w 2124075"/>
                <a:gd name="connsiteY9" fmla="*/ 1533525 h 1533525"/>
                <a:gd name="connsiteX10" fmla="*/ 2009775 w 2124075"/>
                <a:gd name="connsiteY10" fmla="*/ 150495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4075" h="1533525">
                  <a:moveTo>
                    <a:pt x="2009775" y="1504950"/>
                  </a:moveTo>
                  <a:cubicBezTo>
                    <a:pt x="2008188" y="1422400"/>
                    <a:pt x="2006600" y="1339850"/>
                    <a:pt x="2005013" y="1257300"/>
                  </a:cubicBezTo>
                  <a:lnTo>
                    <a:pt x="2124075" y="1252537"/>
                  </a:lnTo>
                  <a:lnTo>
                    <a:pt x="2081213" y="0"/>
                  </a:lnTo>
                  <a:lnTo>
                    <a:pt x="1971675" y="4762"/>
                  </a:lnTo>
                  <a:lnTo>
                    <a:pt x="1976438" y="19050"/>
                  </a:lnTo>
                  <a:lnTo>
                    <a:pt x="1890713" y="28575"/>
                  </a:lnTo>
                  <a:lnTo>
                    <a:pt x="1890713" y="42862"/>
                  </a:lnTo>
                  <a:lnTo>
                    <a:pt x="23813" y="71437"/>
                  </a:lnTo>
                  <a:lnTo>
                    <a:pt x="0" y="1533525"/>
                  </a:lnTo>
                  <a:lnTo>
                    <a:pt x="2009775" y="1504950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626397" y="2028040"/>
              <a:ext cx="166688" cy="1419225"/>
            </a:xfrm>
            <a:custGeom>
              <a:avLst/>
              <a:gdLst>
                <a:gd name="connsiteX0" fmla="*/ 0 w 166688"/>
                <a:gd name="connsiteY0" fmla="*/ 1400175 h 1419225"/>
                <a:gd name="connsiteX1" fmla="*/ 100013 w 166688"/>
                <a:gd name="connsiteY1" fmla="*/ 1390650 h 1419225"/>
                <a:gd name="connsiteX2" fmla="*/ 114300 w 166688"/>
                <a:gd name="connsiteY2" fmla="*/ 1419225 h 1419225"/>
                <a:gd name="connsiteX3" fmla="*/ 142875 w 166688"/>
                <a:gd name="connsiteY3" fmla="*/ 1419225 h 1419225"/>
                <a:gd name="connsiteX4" fmla="*/ 166688 w 166688"/>
                <a:gd name="connsiteY4" fmla="*/ 4763 h 1419225"/>
                <a:gd name="connsiteX5" fmla="*/ 123825 w 166688"/>
                <a:gd name="connsiteY5" fmla="*/ 0 h 1419225"/>
                <a:gd name="connsiteX6" fmla="*/ 123825 w 166688"/>
                <a:gd name="connsiteY6" fmla="*/ 0 h 1419225"/>
                <a:gd name="connsiteX7" fmla="*/ 119063 w 166688"/>
                <a:gd name="connsiteY7" fmla="*/ 47625 h 1419225"/>
                <a:gd name="connsiteX8" fmla="*/ 14288 w 166688"/>
                <a:gd name="connsiteY8" fmla="*/ 19050 h 1419225"/>
                <a:gd name="connsiteX9" fmla="*/ 0 w 166688"/>
                <a:gd name="connsiteY9" fmla="*/ 1400175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688" h="1419225">
                  <a:moveTo>
                    <a:pt x="0" y="1400175"/>
                  </a:moveTo>
                  <a:lnTo>
                    <a:pt x="100013" y="1390650"/>
                  </a:lnTo>
                  <a:lnTo>
                    <a:pt x="114300" y="1419225"/>
                  </a:lnTo>
                  <a:lnTo>
                    <a:pt x="142875" y="1419225"/>
                  </a:lnTo>
                  <a:lnTo>
                    <a:pt x="166688" y="4763"/>
                  </a:lnTo>
                  <a:lnTo>
                    <a:pt x="123825" y="0"/>
                  </a:lnTo>
                  <a:lnTo>
                    <a:pt x="123825" y="0"/>
                  </a:lnTo>
                  <a:lnTo>
                    <a:pt x="119063" y="47625"/>
                  </a:lnTo>
                  <a:lnTo>
                    <a:pt x="14288" y="19050"/>
                  </a:lnTo>
                  <a:cubicBezTo>
                    <a:pt x="12700" y="479425"/>
                    <a:pt x="11113" y="939800"/>
                    <a:pt x="0" y="1400175"/>
                  </a:cubicBezTo>
                  <a:close/>
                </a:path>
              </a:pathLst>
            </a:custGeom>
            <a:noFill/>
            <a:ln w="9525" cap="flat" cmpd="sng" algn="ctr">
              <a:solidFill>
                <a:srgbClr val="00C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214692" y="2813852"/>
              <a:ext cx="171450" cy="230982"/>
            </a:xfrm>
            <a:custGeom>
              <a:avLst/>
              <a:gdLst>
                <a:gd name="connsiteX0" fmla="*/ 0 w 173831"/>
                <a:gd name="connsiteY0" fmla="*/ 0 h 223838"/>
                <a:gd name="connsiteX1" fmla="*/ 7143 w 173831"/>
                <a:gd name="connsiteY1" fmla="*/ 223838 h 223838"/>
                <a:gd name="connsiteX2" fmla="*/ 173831 w 173831"/>
                <a:gd name="connsiteY2" fmla="*/ 221457 h 223838"/>
                <a:gd name="connsiteX3" fmla="*/ 161925 w 173831"/>
                <a:gd name="connsiteY3" fmla="*/ 0 h 223838"/>
                <a:gd name="connsiteX4" fmla="*/ 0 w 173831"/>
                <a:gd name="connsiteY4" fmla="*/ 0 h 223838"/>
                <a:gd name="connsiteX0" fmla="*/ 0 w 173831"/>
                <a:gd name="connsiteY0" fmla="*/ 7144 h 230982"/>
                <a:gd name="connsiteX1" fmla="*/ 7143 w 173831"/>
                <a:gd name="connsiteY1" fmla="*/ 230982 h 230982"/>
                <a:gd name="connsiteX2" fmla="*/ 173831 w 173831"/>
                <a:gd name="connsiteY2" fmla="*/ 228601 h 230982"/>
                <a:gd name="connsiteX3" fmla="*/ 161925 w 173831"/>
                <a:gd name="connsiteY3" fmla="*/ 0 h 230982"/>
                <a:gd name="connsiteX4" fmla="*/ 0 w 173831"/>
                <a:gd name="connsiteY4" fmla="*/ 7144 h 230982"/>
                <a:gd name="connsiteX0" fmla="*/ 0 w 173831"/>
                <a:gd name="connsiteY0" fmla="*/ 0 h 223838"/>
                <a:gd name="connsiteX1" fmla="*/ 7143 w 173831"/>
                <a:gd name="connsiteY1" fmla="*/ 223838 h 223838"/>
                <a:gd name="connsiteX2" fmla="*/ 173831 w 173831"/>
                <a:gd name="connsiteY2" fmla="*/ 221457 h 223838"/>
                <a:gd name="connsiteX3" fmla="*/ 164306 w 173831"/>
                <a:gd name="connsiteY3" fmla="*/ 2381 h 223838"/>
                <a:gd name="connsiteX4" fmla="*/ 0 w 173831"/>
                <a:gd name="connsiteY4" fmla="*/ 0 h 223838"/>
                <a:gd name="connsiteX0" fmla="*/ 0 w 173831"/>
                <a:gd name="connsiteY0" fmla="*/ 7144 h 230982"/>
                <a:gd name="connsiteX1" fmla="*/ 7143 w 173831"/>
                <a:gd name="connsiteY1" fmla="*/ 230982 h 230982"/>
                <a:gd name="connsiteX2" fmla="*/ 173831 w 173831"/>
                <a:gd name="connsiteY2" fmla="*/ 228601 h 230982"/>
                <a:gd name="connsiteX3" fmla="*/ 166687 w 173831"/>
                <a:gd name="connsiteY3" fmla="*/ 0 h 230982"/>
                <a:gd name="connsiteX4" fmla="*/ 0 w 173831"/>
                <a:gd name="connsiteY4" fmla="*/ 7144 h 230982"/>
                <a:gd name="connsiteX0" fmla="*/ 0 w 171450"/>
                <a:gd name="connsiteY0" fmla="*/ 2381 h 230982"/>
                <a:gd name="connsiteX1" fmla="*/ 4762 w 171450"/>
                <a:gd name="connsiteY1" fmla="*/ 230982 h 230982"/>
                <a:gd name="connsiteX2" fmla="*/ 171450 w 171450"/>
                <a:gd name="connsiteY2" fmla="*/ 228601 h 230982"/>
                <a:gd name="connsiteX3" fmla="*/ 164306 w 171450"/>
                <a:gd name="connsiteY3" fmla="*/ 0 h 230982"/>
                <a:gd name="connsiteX4" fmla="*/ 0 w 171450"/>
                <a:gd name="connsiteY4" fmla="*/ 2381 h 230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230982">
                  <a:moveTo>
                    <a:pt x="0" y="2381"/>
                  </a:moveTo>
                  <a:lnTo>
                    <a:pt x="4762" y="230982"/>
                  </a:lnTo>
                  <a:lnTo>
                    <a:pt x="171450" y="228601"/>
                  </a:lnTo>
                  <a:lnTo>
                    <a:pt x="164306" y="0"/>
                  </a:lnTo>
                  <a:lnTo>
                    <a:pt x="0" y="2381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00C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Line Callout 2 11"/>
            <p:cNvSpPr/>
            <p:nvPr/>
          </p:nvSpPr>
          <p:spPr>
            <a:xfrm>
              <a:off x="6659614" y="1421040"/>
              <a:ext cx="1296144" cy="635706"/>
            </a:xfrm>
            <a:prstGeom prst="borderCallout2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MCP-PMT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connector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14427" y="2456033"/>
              <a:ext cx="692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NINO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51660" y="4100905"/>
              <a:ext cx="947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PADIWA</a:t>
              </a:r>
            </a:p>
          </p:txBody>
        </p:sp>
        <p:sp>
          <p:nvSpPr>
            <p:cNvPr id="15" name="Line Callout 2 14"/>
            <p:cNvSpPr/>
            <p:nvPr/>
          </p:nvSpPr>
          <p:spPr>
            <a:xfrm>
              <a:off x="6134251" y="456096"/>
              <a:ext cx="1821507" cy="635705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231913"/>
                <a:gd name="adj6" fmla="val -45263"/>
              </a:avLst>
            </a:prstGeom>
            <a:noFill/>
            <a:ln w="25400" cap="flat" cmpd="sng" algn="ctr">
              <a:solidFill>
                <a:srgbClr val="FFC0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Pre-amplifier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Card (16ch)</a:t>
              </a:r>
            </a:p>
          </p:txBody>
        </p:sp>
        <p:sp>
          <p:nvSpPr>
            <p:cNvPr id="16" name="Line Callout 2 15"/>
            <p:cNvSpPr/>
            <p:nvPr/>
          </p:nvSpPr>
          <p:spPr>
            <a:xfrm flipH="1">
              <a:off x="446635" y="456096"/>
              <a:ext cx="1655164" cy="635705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234491"/>
                <a:gd name="adj6" fmla="val -79708"/>
              </a:avLst>
            </a:prstGeom>
            <a:noFill/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Discriminator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Card (16ch)</a:t>
              </a:r>
            </a:p>
          </p:txBody>
        </p:sp>
        <p:sp>
          <p:nvSpPr>
            <p:cNvPr id="17" name="Line Callout 2 16"/>
            <p:cNvSpPr/>
            <p:nvPr/>
          </p:nvSpPr>
          <p:spPr>
            <a:xfrm flipH="1">
              <a:off x="271050" y="1505504"/>
              <a:ext cx="1558907" cy="950528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82275"/>
                <a:gd name="adj6" fmla="val -50112"/>
              </a:avLst>
            </a:prstGeom>
            <a:noFill/>
            <a:ln w="25400" cap="flat" cmpd="sng" algn="ctr">
              <a:solidFill>
                <a:srgbClr val="00CC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LVDS output+  slow control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343525" y="2190750"/>
              <a:ext cx="219075" cy="947738"/>
            </a:xfrm>
            <a:custGeom>
              <a:avLst/>
              <a:gdLst>
                <a:gd name="connsiteX0" fmla="*/ 0 w 219075"/>
                <a:gd name="connsiteY0" fmla="*/ 0 h 947738"/>
                <a:gd name="connsiteX1" fmla="*/ 171450 w 219075"/>
                <a:gd name="connsiteY1" fmla="*/ 0 h 947738"/>
                <a:gd name="connsiteX2" fmla="*/ 219075 w 219075"/>
                <a:gd name="connsiteY2" fmla="*/ 938213 h 947738"/>
                <a:gd name="connsiteX3" fmla="*/ 47625 w 219075"/>
                <a:gd name="connsiteY3" fmla="*/ 947738 h 947738"/>
                <a:gd name="connsiteX4" fmla="*/ 0 w 219075"/>
                <a:gd name="connsiteY4" fmla="*/ 0 h 94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947738">
                  <a:moveTo>
                    <a:pt x="0" y="0"/>
                  </a:moveTo>
                  <a:lnTo>
                    <a:pt x="171450" y="0"/>
                  </a:lnTo>
                  <a:lnTo>
                    <a:pt x="219075" y="938213"/>
                  </a:lnTo>
                  <a:lnTo>
                    <a:pt x="47625" y="9477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9" name="Line Callout 2 18"/>
            <p:cNvSpPr/>
            <p:nvPr/>
          </p:nvSpPr>
          <p:spPr>
            <a:xfrm>
              <a:off x="6521402" y="2929341"/>
              <a:ext cx="1650999" cy="718643"/>
            </a:xfrm>
            <a:prstGeom prst="borderCallout2">
              <a:avLst>
                <a:gd name="adj1" fmla="val 82429"/>
                <a:gd name="adj2" fmla="val -7231"/>
                <a:gd name="adj3" fmla="val 82429"/>
                <a:gd name="adj4" fmla="val -21076"/>
                <a:gd name="adj5" fmla="val 28027"/>
                <a:gd name="adj6" fmla="val -59078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Current feedback amplifier (THS3201)</a:t>
              </a:r>
            </a:p>
          </p:txBody>
        </p:sp>
        <p:sp>
          <p:nvSpPr>
            <p:cNvPr id="20" name="Line Callout 2 19"/>
            <p:cNvSpPr/>
            <p:nvPr/>
          </p:nvSpPr>
          <p:spPr>
            <a:xfrm flipH="1">
              <a:off x="712735" y="2825365"/>
              <a:ext cx="1482997" cy="621901"/>
            </a:xfrm>
            <a:prstGeom prst="borderCallout2">
              <a:avLst>
                <a:gd name="adj1" fmla="val 79028"/>
                <a:gd name="adj2" fmla="val -7440"/>
                <a:gd name="adj3" fmla="val 78317"/>
                <a:gd name="adj4" fmla="val -20816"/>
                <a:gd name="adj5" fmla="val 19497"/>
                <a:gd name="adj6" fmla="val -138369"/>
              </a:avLst>
            </a:prstGeom>
            <a:noFill/>
            <a:ln w="25400" cap="flat" cmpd="sng" algn="ctr">
              <a:solidFill>
                <a:srgbClr val="00CC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NINO ASIC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(8 </a:t>
              </a:r>
              <a:r>
                <a:rPr kumimoji="0" lang="en-GB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ch</a:t>
              </a: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)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6066578" y="3803898"/>
              <a:ext cx="242889" cy="1045368"/>
            </a:xfrm>
            <a:custGeom>
              <a:avLst/>
              <a:gdLst>
                <a:gd name="connsiteX0" fmla="*/ 142875 w 209550"/>
                <a:gd name="connsiteY0" fmla="*/ 0 h 990600"/>
                <a:gd name="connsiteX1" fmla="*/ 23813 w 209550"/>
                <a:gd name="connsiteY1" fmla="*/ 4763 h 990600"/>
                <a:gd name="connsiteX2" fmla="*/ 0 w 209550"/>
                <a:gd name="connsiteY2" fmla="*/ 33338 h 990600"/>
                <a:gd name="connsiteX3" fmla="*/ 71438 w 209550"/>
                <a:gd name="connsiteY3" fmla="*/ 990600 h 990600"/>
                <a:gd name="connsiteX4" fmla="*/ 171450 w 209550"/>
                <a:gd name="connsiteY4" fmla="*/ 990600 h 990600"/>
                <a:gd name="connsiteX5" fmla="*/ 209550 w 209550"/>
                <a:gd name="connsiteY5" fmla="*/ 938213 h 990600"/>
                <a:gd name="connsiteX6" fmla="*/ 142875 w 209550"/>
                <a:gd name="connsiteY6" fmla="*/ 0 h 990600"/>
                <a:gd name="connsiteX0" fmla="*/ 133350 w 200025"/>
                <a:gd name="connsiteY0" fmla="*/ 0 h 990600"/>
                <a:gd name="connsiteX1" fmla="*/ 14288 w 200025"/>
                <a:gd name="connsiteY1" fmla="*/ 4763 h 990600"/>
                <a:gd name="connsiteX2" fmla="*/ 0 w 200025"/>
                <a:gd name="connsiteY2" fmla="*/ 33338 h 990600"/>
                <a:gd name="connsiteX3" fmla="*/ 61913 w 200025"/>
                <a:gd name="connsiteY3" fmla="*/ 990600 h 990600"/>
                <a:gd name="connsiteX4" fmla="*/ 161925 w 200025"/>
                <a:gd name="connsiteY4" fmla="*/ 990600 h 990600"/>
                <a:gd name="connsiteX5" fmla="*/ 200025 w 200025"/>
                <a:gd name="connsiteY5" fmla="*/ 938213 h 990600"/>
                <a:gd name="connsiteX6" fmla="*/ 133350 w 200025"/>
                <a:gd name="connsiteY6" fmla="*/ 0 h 990600"/>
                <a:gd name="connsiteX0" fmla="*/ 133350 w 200025"/>
                <a:gd name="connsiteY0" fmla="*/ 0 h 992981"/>
                <a:gd name="connsiteX1" fmla="*/ 14288 w 200025"/>
                <a:gd name="connsiteY1" fmla="*/ 4763 h 992981"/>
                <a:gd name="connsiteX2" fmla="*/ 0 w 200025"/>
                <a:gd name="connsiteY2" fmla="*/ 33338 h 992981"/>
                <a:gd name="connsiteX3" fmla="*/ 66675 w 200025"/>
                <a:gd name="connsiteY3" fmla="*/ 992981 h 992981"/>
                <a:gd name="connsiteX4" fmla="*/ 161925 w 200025"/>
                <a:gd name="connsiteY4" fmla="*/ 990600 h 992981"/>
                <a:gd name="connsiteX5" fmla="*/ 200025 w 200025"/>
                <a:gd name="connsiteY5" fmla="*/ 938213 h 992981"/>
                <a:gd name="connsiteX6" fmla="*/ 133350 w 200025"/>
                <a:gd name="connsiteY6" fmla="*/ 0 h 992981"/>
                <a:gd name="connsiteX0" fmla="*/ 133350 w 271463"/>
                <a:gd name="connsiteY0" fmla="*/ 0 h 992981"/>
                <a:gd name="connsiteX1" fmla="*/ 14288 w 271463"/>
                <a:gd name="connsiteY1" fmla="*/ 4763 h 992981"/>
                <a:gd name="connsiteX2" fmla="*/ 0 w 271463"/>
                <a:gd name="connsiteY2" fmla="*/ 33338 h 992981"/>
                <a:gd name="connsiteX3" fmla="*/ 66675 w 271463"/>
                <a:gd name="connsiteY3" fmla="*/ 992981 h 992981"/>
                <a:gd name="connsiteX4" fmla="*/ 271463 w 271463"/>
                <a:gd name="connsiteY4" fmla="*/ 985838 h 992981"/>
                <a:gd name="connsiteX5" fmla="*/ 200025 w 271463"/>
                <a:gd name="connsiteY5" fmla="*/ 938213 h 992981"/>
                <a:gd name="connsiteX6" fmla="*/ 133350 w 271463"/>
                <a:gd name="connsiteY6" fmla="*/ 0 h 992981"/>
                <a:gd name="connsiteX0" fmla="*/ 204787 w 271463"/>
                <a:gd name="connsiteY0" fmla="*/ 0 h 1054893"/>
                <a:gd name="connsiteX1" fmla="*/ 14288 w 271463"/>
                <a:gd name="connsiteY1" fmla="*/ 66675 h 1054893"/>
                <a:gd name="connsiteX2" fmla="*/ 0 w 271463"/>
                <a:gd name="connsiteY2" fmla="*/ 95250 h 1054893"/>
                <a:gd name="connsiteX3" fmla="*/ 66675 w 271463"/>
                <a:gd name="connsiteY3" fmla="*/ 1054893 h 1054893"/>
                <a:gd name="connsiteX4" fmla="*/ 271463 w 271463"/>
                <a:gd name="connsiteY4" fmla="*/ 1047750 h 1054893"/>
                <a:gd name="connsiteX5" fmla="*/ 200025 w 271463"/>
                <a:gd name="connsiteY5" fmla="*/ 1000125 h 1054893"/>
                <a:gd name="connsiteX6" fmla="*/ 204787 w 271463"/>
                <a:gd name="connsiteY6" fmla="*/ 0 h 1054893"/>
                <a:gd name="connsiteX0" fmla="*/ 204787 w 271463"/>
                <a:gd name="connsiteY0" fmla="*/ 0 h 1054893"/>
                <a:gd name="connsiteX1" fmla="*/ 14288 w 271463"/>
                <a:gd name="connsiteY1" fmla="*/ 66675 h 1054893"/>
                <a:gd name="connsiteX2" fmla="*/ 0 w 271463"/>
                <a:gd name="connsiteY2" fmla="*/ 95250 h 1054893"/>
                <a:gd name="connsiteX3" fmla="*/ 66675 w 271463"/>
                <a:gd name="connsiteY3" fmla="*/ 1054893 h 1054893"/>
                <a:gd name="connsiteX4" fmla="*/ 271463 w 271463"/>
                <a:gd name="connsiteY4" fmla="*/ 1047750 h 1054893"/>
                <a:gd name="connsiteX5" fmla="*/ 204787 w 271463"/>
                <a:gd name="connsiteY5" fmla="*/ 0 h 1054893"/>
                <a:gd name="connsiteX0" fmla="*/ 204787 w 257176"/>
                <a:gd name="connsiteY0" fmla="*/ 0 h 1054893"/>
                <a:gd name="connsiteX1" fmla="*/ 14288 w 257176"/>
                <a:gd name="connsiteY1" fmla="*/ 66675 h 1054893"/>
                <a:gd name="connsiteX2" fmla="*/ 0 w 257176"/>
                <a:gd name="connsiteY2" fmla="*/ 95250 h 1054893"/>
                <a:gd name="connsiteX3" fmla="*/ 66675 w 257176"/>
                <a:gd name="connsiteY3" fmla="*/ 1054893 h 1054893"/>
                <a:gd name="connsiteX4" fmla="*/ 257176 w 257176"/>
                <a:gd name="connsiteY4" fmla="*/ 1052512 h 1054893"/>
                <a:gd name="connsiteX5" fmla="*/ 204787 w 257176"/>
                <a:gd name="connsiteY5" fmla="*/ 0 h 1054893"/>
                <a:gd name="connsiteX0" fmla="*/ 204787 w 257176"/>
                <a:gd name="connsiteY0" fmla="*/ 0 h 1054893"/>
                <a:gd name="connsiteX1" fmla="*/ 0 w 257176"/>
                <a:gd name="connsiteY1" fmla="*/ 95250 h 1054893"/>
                <a:gd name="connsiteX2" fmla="*/ 66675 w 257176"/>
                <a:gd name="connsiteY2" fmla="*/ 1054893 h 1054893"/>
                <a:gd name="connsiteX3" fmla="*/ 257176 w 257176"/>
                <a:gd name="connsiteY3" fmla="*/ 1052512 h 1054893"/>
                <a:gd name="connsiteX4" fmla="*/ 204787 w 257176"/>
                <a:gd name="connsiteY4" fmla="*/ 0 h 1054893"/>
                <a:gd name="connsiteX0" fmla="*/ 200025 w 252414"/>
                <a:gd name="connsiteY0" fmla="*/ 0 h 1054893"/>
                <a:gd name="connsiteX1" fmla="*/ 0 w 252414"/>
                <a:gd name="connsiteY1" fmla="*/ 23812 h 1054893"/>
                <a:gd name="connsiteX2" fmla="*/ 61913 w 252414"/>
                <a:gd name="connsiteY2" fmla="*/ 1054893 h 1054893"/>
                <a:gd name="connsiteX3" fmla="*/ 252414 w 252414"/>
                <a:gd name="connsiteY3" fmla="*/ 1052512 h 1054893"/>
                <a:gd name="connsiteX4" fmla="*/ 200025 w 252414"/>
                <a:gd name="connsiteY4" fmla="*/ 0 h 1054893"/>
                <a:gd name="connsiteX0" fmla="*/ 200025 w 252414"/>
                <a:gd name="connsiteY0" fmla="*/ 0 h 1035843"/>
                <a:gd name="connsiteX1" fmla="*/ 0 w 252414"/>
                <a:gd name="connsiteY1" fmla="*/ 4762 h 1035843"/>
                <a:gd name="connsiteX2" fmla="*/ 61913 w 252414"/>
                <a:gd name="connsiteY2" fmla="*/ 1035843 h 1035843"/>
                <a:gd name="connsiteX3" fmla="*/ 252414 w 252414"/>
                <a:gd name="connsiteY3" fmla="*/ 1033462 h 1035843"/>
                <a:gd name="connsiteX4" fmla="*/ 200025 w 252414"/>
                <a:gd name="connsiteY4" fmla="*/ 0 h 1035843"/>
                <a:gd name="connsiteX0" fmla="*/ 195262 w 247651"/>
                <a:gd name="connsiteY0" fmla="*/ 9526 h 1045369"/>
                <a:gd name="connsiteX1" fmla="*/ 0 w 247651"/>
                <a:gd name="connsiteY1" fmla="*/ 0 h 1045369"/>
                <a:gd name="connsiteX2" fmla="*/ 57150 w 247651"/>
                <a:gd name="connsiteY2" fmla="*/ 1045369 h 1045369"/>
                <a:gd name="connsiteX3" fmla="*/ 247651 w 247651"/>
                <a:gd name="connsiteY3" fmla="*/ 1042988 h 1045369"/>
                <a:gd name="connsiteX4" fmla="*/ 195262 w 247651"/>
                <a:gd name="connsiteY4" fmla="*/ 9526 h 1045369"/>
                <a:gd name="connsiteX0" fmla="*/ 190499 w 247651"/>
                <a:gd name="connsiteY0" fmla="*/ 0 h 1050130"/>
                <a:gd name="connsiteX1" fmla="*/ 0 w 247651"/>
                <a:gd name="connsiteY1" fmla="*/ 4761 h 1050130"/>
                <a:gd name="connsiteX2" fmla="*/ 57150 w 247651"/>
                <a:gd name="connsiteY2" fmla="*/ 1050130 h 1050130"/>
                <a:gd name="connsiteX3" fmla="*/ 247651 w 247651"/>
                <a:gd name="connsiteY3" fmla="*/ 1047749 h 1050130"/>
                <a:gd name="connsiteX4" fmla="*/ 190499 w 247651"/>
                <a:gd name="connsiteY4" fmla="*/ 0 h 1050130"/>
                <a:gd name="connsiteX0" fmla="*/ 190499 w 247651"/>
                <a:gd name="connsiteY0" fmla="*/ 0 h 1047749"/>
                <a:gd name="connsiteX1" fmla="*/ 0 w 247651"/>
                <a:gd name="connsiteY1" fmla="*/ 4761 h 1047749"/>
                <a:gd name="connsiteX2" fmla="*/ 42863 w 247651"/>
                <a:gd name="connsiteY2" fmla="*/ 1045368 h 1047749"/>
                <a:gd name="connsiteX3" fmla="*/ 247651 w 247651"/>
                <a:gd name="connsiteY3" fmla="*/ 1047749 h 1047749"/>
                <a:gd name="connsiteX4" fmla="*/ 190499 w 247651"/>
                <a:gd name="connsiteY4" fmla="*/ 0 h 1047749"/>
                <a:gd name="connsiteX0" fmla="*/ 190499 w 242889"/>
                <a:gd name="connsiteY0" fmla="*/ 0 h 1045368"/>
                <a:gd name="connsiteX1" fmla="*/ 0 w 242889"/>
                <a:gd name="connsiteY1" fmla="*/ 4761 h 1045368"/>
                <a:gd name="connsiteX2" fmla="*/ 42863 w 242889"/>
                <a:gd name="connsiteY2" fmla="*/ 1045368 h 1045368"/>
                <a:gd name="connsiteX3" fmla="*/ 242889 w 242889"/>
                <a:gd name="connsiteY3" fmla="*/ 1033462 h 1045368"/>
                <a:gd name="connsiteX4" fmla="*/ 190499 w 242889"/>
                <a:gd name="connsiteY4" fmla="*/ 0 h 104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889" h="1045368">
                  <a:moveTo>
                    <a:pt x="190499" y="0"/>
                  </a:moveTo>
                  <a:lnTo>
                    <a:pt x="0" y="4761"/>
                  </a:lnTo>
                  <a:lnTo>
                    <a:pt x="42863" y="1045368"/>
                  </a:lnTo>
                  <a:lnTo>
                    <a:pt x="242889" y="1033462"/>
                  </a:lnTo>
                  <a:lnTo>
                    <a:pt x="190499" y="0"/>
                  </a:lnTo>
                  <a:close/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324350" y="4067175"/>
              <a:ext cx="571500" cy="552450"/>
            </a:xfrm>
            <a:custGeom>
              <a:avLst/>
              <a:gdLst>
                <a:gd name="connsiteX0" fmla="*/ 0 w 571500"/>
                <a:gd name="connsiteY0" fmla="*/ 0 h 552450"/>
                <a:gd name="connsiteX1" fmla="*/ 14288 w 571500"/>
                <a:gd name="connsiteY1" fmla="*/ 552450 h 552450"/>
                <a:gd name="connsiteX2" fmla="*/ 571500 w 571500"/>
                <a:gd name="connsiteY2" fmla="*/ 538163 h 552450"/>
                <a:gd name="connsiteX3" fmla="*/ 542925 w 571500"/>
                <a:gd name="connsiteY3" fmla="*/ 4763 h 552450"/>
                <a:gd name="connsiteX4" fmla="*/ 0 w 571500"/>
                <a:gd name="connsiteY4" fmla="*/ 0 h 552450"/>
                <a:gd name="connsiteX0" fmla="*/ 0 w 571500"/>
                <a:gd name="connsiteY0" fmla="*/ 9525 h 561975"/>
                <a:gd name="connsiteX1" fmla="*/ 14288 w 571500"/>
                <a:gd name="connsiteY1" fmla="*/ 561975 h 561975"/>
                <a:gd name="connsiteX2" fmla="*/ 571500 w 571500"/>
                <a:gd name="connsiteY2" fmla="*/ 547688 h 561975"/>
                <a:gd name="connsiteX3" fmla="*/ 557213 w 571500"/>
                <a:gd name="connsiteY3" fmla="*/ 0 h 561975"/>
                <a:gd name="connsiteX4" fmla="*/ 0 w 571500"/>
                <a:gd name="connsiteY4" fmla="*/ 9525 h 561975"/>
                <a:gd name="connsiteX0" fmla="*/ 0 w 571500"/>
                <a:gd name="connsiteY0" fmla="*/ 0 h 552450"/>
                <a:gd name="connsiteX1" fmla="*/ 14288 w 571500"/>
                <a:gd name="connsiteY1" fmla="*/ 552450 h 552450"/>
                <a:gd name="connsiteX2" fmla="*/ 571500 w 571500"/>
                <a:gd name="connsiteY2" fmla="*/ 538163 h 552450"/>
                <a:gd name="connsiteX3" fmla="*/ 561976 w 571500"/>
                <a:gd name="connsiteY3" fmla="*/ 4763 h 552450"/>
                <a:gd name="connsiteX4" fmla="*/ 0 w 571500"/>
                <a:gd name="connsiteY4" fmla="*/ 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52450">
                  <a:moveTo>
                    <a:pt x="0" y="0"/>
                  </a:moveTo>
                  <a:lnTo>
                    <a:pt x="14288" y="552450"/>
                  </a:lnTo>
                  <a:lnTo>
                    <a:pt x="571500" y="538163"/>
                  </a:lnTo>
                  <a:lnTo>
                    <a:pt x="561976" y="476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00C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3905250" y="3729038"/>
              <a:ext cx="252413" cy="1233487"/>
            </a:xfrm>
            <a:custGeom>
              <a:avLst/>
              <a:gdLst>
                <a:gd name="connsiteX0" fmla="*/ 0 w 252413"/>
                <a:gd name="connsiteY0" fmla="*/ 38100 h 1233487"/>
                <a:gd name="connsiteX1" fmla="*/ 23813 w 252413"/>
                <a:gd name="connsiteY1" fmla="*/ 1233487 h 1233487"/>
                <a:gd name="connsiteX2" fmla="*/ 219075 w 252413"/>
                <a:gd name="connsiteY2" fmla="*/ 1233487 h 1233487"/>
                <a:gd name="connsiteX3" fmla="*/ 252413 w 252413"/>
                <a:gd name="connsiteY3" fmla="*/ 1185862 h 1233487"/>
                <a:gd name="connsiteX4" fmla="*/ 219075 w 252413"/>
                <a:gd name="connsiteY4" fmla="*/ 0 h 1233487"/>
                <a:gd name="connsiteX5" fmla="*/ 0 w 252413"/>
                <a:gd name="connsiteY5" fmla="*/ 38100 h 1233487"/>
                <a:gd name="connsiteX0" fmla="*/ 0 w 252413"/>
                <a:gd name="connsiteY0" fmla="*/ 38100 h 1233487"/>
                <a:gd name="connsiteX1" fmla="*/ 23813 w 252413"/>
                <a:gd name="connsiteY1" fmla="*/ 1233487 h 1233487"/>
                <a:gd name="connsiteX2" fmla="*/ 219075 w 252413"/>
                <a:gd name="connsiteY2" fmla="*/ 1233487 h 1233487"/>
                <a:gd name="connsiteX3" fmla="*/ 252413 w 252413"/>
                <a:gd name="connsiteY3" fmla="*/ 1185862 h 1233487"/>
                <a:gd name="connsiteX4" fmla="*/ 219075 w 252413"/>
                <a:gd name="connsiteY4" fmla="*/ 0 h 1233487"/>
                <a:gd name="connsiteX5" fmla="*/ 47625 w 252413"/>
                <a:gd name="connsiteY5" fmla="*/ 28575 h 1233487"/>
                <a:gd name="connsiteX6" fmla="*/ 0 w 252413"/>
                <a:gd name="connsiteY6" fmla="*/ 38100 h 1233487"/>
                <a:gd name="connsiteX0" fmla="*/ 0 w 252413"/>
                <a:gd name="connsiteY0" fmla="*/ 38100 h 1233487"/>
                <a:gd name="connsiteX1" fmla="*/ 23813 w 252413"/>
                <a:gd name="connsiteY1" fmla="*/ 1233487 h 1233487"/>
                <a:gd name="connsiteX2" fmla="*/ 219075 w 252413"/>
                <a:gd name="connsiteY2" fmla="*/ 1233487 h 1233487"/>
                <a:gd name="connsiteX3" fmla="*/ 252413 w 252413"/>
                <a:gd name="connsiteY3" fmla="*/ 1185862 h 1233487"/>
                <a:gd name="connsiteX4" fmla="*/ 219075 w 252413"/>
                <a:gd name="connsiteY4" fmla="*/ 0 h 1233487"/>
                <a:gd name="connsiteX5" fmla="*/ 47625 w 252413"/>
                <a:gd name="connsiteY5" fmla="*/ 9525 h 1233487"/>
                <a:gd name="connsiteX6" fmla="*/ 0 w 252413"/>
                <a:gd name="connsiteY6" fmla="*/ 38100 h 123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413" h="1233487">
                  <a:moveTo>
                    <a:pt x="0" y="38100"/>
                  </a:moveTo>
                  <a:lnTo>
                    <a:pt x="23813" y="1233487"/>
                  </a:lnTo>
                  <a:lnTo>
                    <a:pt x="219075" y="1233487"/>
                  </a:lnTo>
                  <a:lnTo>
                    <a:pt x="252413" y="1185862"/>
                  </a:lnTo>
                  <a:lnTo>
                    <a:pt x="219075" y="0"/>
                  </a:lnTo>
                  <a:lnTo>
                    <a:pt x="47625" y="9525"/>
                  </a:lnTo>
                  <a:lnTo>
                    <a:pt x="0" y="38100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00C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3176588" y="4152900"/>
              <a:ext cx="414337" cy="461963"/>
            </a:xfrm>
            <a:custGeom>
              <a:avLst/>
              <a:gdLst>
                <a:gd name="connsiteX0" fmla="*/ 0 w 414337"/>
                <a:gd name="connsiteY0" fmla="*/ 0 h 461963"/>
                <a:gd name="connsiteX1" fmla="*/ 414337 w 414337"/>
                <a:gd name="connsiteY1" fmla="*/ 0 h 461963"/>
                <a:gd name="connsiteX2" fmla="*/ 409575 w 414337"/>
                <a:gd name="connsiteY2" fmla="*/ 461963 h 461963"/>
                <a:gd name="connsiteX3" fmla="*/ 4762 w 414337"/>
                <a:gd name="connsiteY3" fmla="*/ 452438 h 461963"/>
                <a:gd name="connsiteX4" fmla="*/ 0 w 414337"/>
                <a:gd name="connsiteY4" fmla="*/ 0 h 46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37" h="461963">
                  <a:moveTo>
                    <a:pt x="0" y="0"/>
                  </a:moveTo>
                  <a:lnTo>
                    <a:pt x="414337" y="0"/>
                  </a:lnTo>
                  <a:cubicBezTo>
                    <a:pt x="412750" y="153988"/>
                    <a:pt x="411162" y="307975"/>
                    <a:pt x="409575" y="461963"/>
                  </a:cubicBezTo>
                  <a:lnTo>
                    <a:pt x="4762" y="452438"/>
                  </a:lnTo>
                  <a:cubicBezTo>
                    <a:pt x="3175" y="301625"/>
                    <a:pt x="1587" y="150813"/>
                    <a:pt x="0" y="0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462588" y="3619499"/>
              <a:ext cx="485775" cy="1533525"/>
            </a:xfrm>
            <a:custGeom>
              <a:avLst/>
              <a:gdLst>
                <a:gd name="connsiteX0" fmla="*/ 0 w 485775"/>
                <a:gd name="connsiteY0" fmla="*/ 0 h 1524000"/>
                <a:gd name="connsiteX1" fmla="*/ 57150 w 485775"/>
                <a:gd name="connsiteY1" fmla="*/ 1524000 h 1524000"/>
                <a:gd name="connsiteX2" fmla="*/ 485775 w 485775"/>
                <a:gd name="connsiteY2" fmla="*/ 1509713 h 1524000"/>
                <a:gd name="connsiteX3" fmla="*/ 419100 w 485775"/>
                <a:gd name="connsiteY3" fmla="*/ 9525 h 1524000"/>
                <a:gd name="connsiteX4" fmla="*/ 0 w 485775"/>
                <a:gd name="connsiteY4" fmla="*/ 0 h 1524000"/>
                <a:gd name="connsiteX0" fmla="*/ 0 w 485775"/>
                <a:gd name="connsiteY0" fmla="*/ 9525 h 1533525"/>
                <a:gd name="connsiteX1" fmla="*/ 57150 w 485775"/>
                <a:gd name="connsiteY1" fmla="*/ 1533525 h 1533525"/>
                <a:gd name="connsiteX2" fmla="*/ 485775 w 485775"/>
                <a:gd name="connsiteY2" fmla="*/ 1519238 h 1533525"/>
                <a:gd name="connsiteX3" fmla="*/ 414338 w 485775"/>
                <a:gd name="connsiteY3" fmla="*/ 0 h 1533525"/>
                <a:gd name="connsiteX4" fmla="*/ 0 w 485775"/>
                <a:gd name="connsiteY4" fmla="*/ 9525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5" h="1533525">
                  <a:moveTo>
                    <a:pt x="0" y="9525"/>
                  </a:moveTo>
                  <a:lnTo>
                    <a:pt x="57150" y="1533525"/>
                  </a:lnTo>
                  <a:lnTo>
                    <a:pt x="485775" y="1519238"/>
                  </a:lnTo>
                  <a:lnTo>
                    <a:pt x="414338" y="0"/>
                  </a:lnTo>
                  <a:lnTo>
                    <a:pt x="0" y="9525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000500" y="5029200"/>
              <a:ext cx="495300" cy="157163"/>
            </a:xfrm>
            <a:custGeom>
              <a:avLst/>
              <a:gdLst>
                <a:gd name="connsiteX0" fmla="*/ 0 w 495300"/>
                <a:gd name="connsiteY0" fmla="*/ 157163 h 157163"/>
                <a:gd name="connsiteX1" fmla="*/ 4763 w 495300"/>
                <a:gd name="connsiteY1" fmla="*/ 4763 h 157163"/>
                <a:gd name="connsiteX2" fmla="*/ 490538 w 495300"/>
                <a:gd name="connsiteY2" fmla="*/ 0 h 157163"/>
                <a:gd name="connsiteX3" fmla="*/ 495300 w 495300"/>
                <a:gd name="connsiteY3" fmla="*/ 152400 h 157163"/>
                <a:gd name="connsiteX4" fmla="*/ 0 w 495300"/>
                <a:gd name="connsiteY4" fmla="*/ 157163 h 1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157163">
                  <a:moveTo>
                    <a:pt x="0" y="157163"/>
                  </a:moveTo>
                  <a:lnTo>
                    <a:pt x="4763" y="4763"/>
                  </a:lnTo>
                  <a:lnTo>
                    <a:pt x="490538" y="0"/>
                  </a:lnTo>
                  <a:lnTo>
                    <a:pt x="495300" y="152400"/>
                  </a:lnTo>
                  <a:lnTo>
                    <a:pt x="0" y="157163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7" name="Line Callout 2 26"/>
            <p:cNvSpPr/>
            <p:nvPr/>
          </p:nvSpPr>
          <p:spPr>
            <a:xfrm>
              <a:off x="6866680" y="5032335"/>
              <a:ext cx="1296144" cy="635706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22236"/>
                <a:gd name="adj6" fmla="val -46667"/>
              </a:avLst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MCP-PMT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connector</a:t>
              </a:r>
            </a:p>
          </p:txBody>
        </p:sp>
        <p:sp>
          <p:nvSpPr>
            <p:cNvPr id="28" name="Line Callout 2 27"/>
            <p:cNvSpPr/>
            <p:nvPr/>
          </p:nvSpPr>
          <p:spPr>
            <a:xfrm>
              <a:off x="6604850" y="5805264"/>
              <a:ext cx="1557974" cy="519430"/>
            </a:xfrm>
            <a:prstGeom prst="borderCallout2">
              <a:avLst>
                <a:gd name="adj1" fmla="val 82429"/>
                <a:gd name="adj2" fmla="val -7231"/>
                <a:gd name="adj3" fmla="val 82429"/>
                <a:gd name="adj4" fmla="val -21076"/>
                <a:gd name="adj5" fmla="val -112550"/>
                <a:gd name="adj6" fmla="val -61147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Pre-amplifier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kern="0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(MMIC)</a:t>
              </a: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9" name="Line Callout 2 28"/>
            <p:cNvSpPr/>
            <p:nvPr/>
          </p:nvSpPr>
          <p:spPr>
            <a:xfrm>
              <a:off x="5705475" y="6410957"/>
              <a:ext cx="2250282" cy="657512"/>
            </a:xfrm>
            <a:prstGeom prst="borderCallout2">
              <a:avLst>
                <a:gd name="adj1" fmla="val 79028"/>
                <a:gd name="adj2" fmla="val -7440"/>
                <a:gd name="adj3" fmla="val 78317"/>
                <a:gd name="adj4" fmla="val -20816"/>
                <a:gd name="adj5" fmla="val -269791"/>
                <a:gd name="adj6" fmla="val -47071"/>
              </a:avLst>
            </a:prstGeom>
            <a:noFill/>
            <a:ln w="25400" cap="flat" cmpd="sng" algn="ctr">
              <a:solidFill>
                <a:srgbClr val="00CC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FPGA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(Lattice MachXO2)</a:t>
              </a:r>
            </a:p>
          </p:txBody>
        </p:sp>
        <p:sp>
          <p:nvSpPr>
            <p:cNvPr id="30" name="Line Callout 2 29"/>
            <p:cNvSpPr/>
            <p:nvPr/>
          </p:nvSpPr>
          <p:spPr>
            <a:xfrm flipH="1">
              <a:off x="1050501" y="5107783"/>
              <a:ext cx="1296144" cy="560259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115525"/>
                <a:gd name="adj6" fmla="val -121567"/>
              </a:avLst>
            </a:prstGeom>
            <a:solidFill>
              <a:schemeClr val="bg1"/>
            </a:solidFill>
            <a:ln w="25400" cap="flat" cmpd="sng" algn="ctr">
              <a:solidFill>
                <a:srgbClr val="00CC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LVDS output</a:t>
              </a:r>
            </a:p>
          </p:txBody>
        </p:sp>
        <p:sp>
          <p:nvSpPr>
            <p:cNvPr id="31" name="Line Callout 2 30"/>
            <p:cNvSpPr/>
            <p:nvPr/>
          </p:nvSpPr>
          <p:spPr>
            <a:xfrm flipH="1">
              <a:off x="1314739" y="5877272"/>
              <a:ext cx="1704119" cy="98175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69922"/>
                <a:gd name="adj6" fmla="val -77036"/>
              </a:avLst>
            </a:prstGeom>
            <a:solidFill>
              <a:schemeClr val="bg1"/>
            </a:solidFill>
            <a:ln w="25400" cap="flat" cmpd="sng" algn="ctr">
              <a:solidFill>
                <a:schemeClr val="accent1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FPGA programming interface</a:t>
              </a:r>
            </a:p>
          </p:txBody>
        </p:sp>
        <p:sp>
          <p:nvSpPr>
            <p:cNvPr id="32" name="Line Callout 2 31"/>
            <p:cNvSpPr/>
            <p:nvPr/>
          </p:nvSpPr>
          <p:spPr>
            <a:xfrm flipH="1">
              <a:off x="271049" y="3918995"/>
              <a:ext cx="1873703" cy="695868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65275"/>
                <a:gd name="adj6" fmla="val -55411"/>
              </a:avLst>
            </a:prstGeom>
            <a:solidFill>
              <a:schemeClr val="bg1"/>
            </a:solidFill>
            <a:ln w="25400" cap="flat" cmpd="sng" algn="ctr">
              <a:solidFill>
                <a:schemeClr val="accent1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Power supply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(+</a:t>
              </a: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5V</a:t>
              </a: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)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0874" y="954675"/>
            <a:ext cx="32239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DAQ system based on TRBv3 board (developed at GSI)</a:t>
            </a:r>
          </a:p>
          <a:p>
            <a:pPr marL="538163" lvl="1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1600" dirty="0" smtClean="0"/>
              <a:t>High-resolution TDC </a:t>
            </a:r>
            <a:r>
              <a:rPr lang="en-GB" sz="1600" dirty="0" smtClean="0"/>
              <a:t>    (&lt;10 </a:t>
            </a:r>
            <a:r>
              <a:rPr lang="en-GB" sz="1600" dirty="0" err="1" smtClean="0"/>
              <a:t>ps</a:t>
            </a:r>
            <a:r>
              <a:rPr lang="en-GB" sz="1600" dirty="0" smtClean="0"/>
              <a:t>) based on FPGAs</a:t>
            </a:r>
          </a:p>
          <a:p>
            <a:pPr marL="538163" lvl="1" indent="-18891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1600" dirty="0" smtClean="0"/>
              <a:t>LVDS input signals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Precise timing</a:t>
            </a:r>
          </a:p>
          <a:p>
            <a:pPr marL="538163" lvl="1" indent="-18891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A</a:t>
            </a:r>
            <a:r>
              <a:rPr lang="en-GB" sz="1600" dirty="0" smtClean="0"/>
              <a:t>mplitude information (</a:t>
            </a:r>
            <a:r>
              <a:rPr lang="en-GB" sz="1600" dirty="0" err="1" smtClean="0"/>
              <a:t>ToT</a:t>
            </a:r>
            <a:r>
              <a:rPr lang="en-GB" sz="1600" dirty="0" smtClean="0"/>
              <a:t>)</a:t>
            </a:r>
          </a:p>
          <a:p>
            <a:endParaRPr lang="en-GB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4" y="3195268"/>
            <a:ext cx="2999064" cy="187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74813" y="5238548"/>
            <a:ext cx="362695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Compare different  technologies</a:t>
            </a:r>
          </a:p>
          <a:p>
            <a:pPr marL="538163" lvl="1" indent="-18891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ASIC: NINO chip (ALICE TOF)</a:t>
            </a:r>
          </a:p>
          <a:p>
            <a:pPr marL="538163" lvl="1" indent="-18891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FPGA: </a:t>
            </a:r>
            <a:r>
              <a:rPr lang="en-GB" sz="1600" dirty="0" smtClean="0"/>
              <a:t>PADIWA </a:t>
            </a:r>
            <a:r>
              <a:rPr lang="en-GB" sz="1600" dirty="0"/>
              <a:t>(GSI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2222122" y="4968624"/>
            <a:ext cx="697627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700" b="1" dirty="0" smtClean="0"/>
              <a:t>Charge (</a:t>
            </a:r>
            <a:r>
              <a:rPr lang="en-GB" sz="700" b="1" dirty="0" err="1" smtClean="0"/>
              <a:t>pC</a:t>
            </a:r>
            <a:r>
              <a:rPr lang="en-GB" sz="700" b="1" dirty="0" smtClean="0"/>
              <a:t>)</a:t>
            </a:r>
            <a:endParaRPr lang="en-GB" sz="7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74813" y="6343988"/>
            <a:ext cx="479224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6700" indent="-266700">
              <a:buBlip>
                <a:blip r:embed="rId5"/>
              </a:buBlip>
            </a:pP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M. Cardinali, </a:t>
            </a:r>
            <a:r>
              <a:rPr lang="en-GB" sz="1100" i="1" dirty="0" smtClean="0">
                <a:solidFill>
                  <a:schemeClr val="bg1">
                    <a:lumMod val="50000"/>
                  </a:schemeClr>
                </a:solidFill>
              </a:rPr>
              <a:t>Frontend Electronics for high-precision single photo-electron timing using FPGA-TDCs</a:t>
            </a: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, Poster</a:t>
            </a:r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-450709" y="3854146"/>
            <a:ext cx="1268296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700" b="1" dirty="0" smtClean="0"/>
              <a:t>Time-over-Threshold (ns)</a:t>
            </a:r>
            <a:endParaRPr lang="en-GB" sz="700" b="1" dirty="0"/>
          </a:p>
        </p:txBody>
      </p:sp>
    </p:spTree>
    <p:extLst>
      <p:ext uri="{BB962C8B-B14F-4D97-AF65-F5344CB8AC3E}">
        <p14:creationId xmlns:p14="http://schemas.microsoft.com/office/powerpoint/2010/main" val="419327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8588" y="687173"/>
            <a:ext cx="7172325" cy="4741862"/>
          </a:xfrm>
        </p:spPr>
        <p:txBody>
          <a:bodyPr/>
          <a:lstStyle/>
          <a:p>
            <a:r>
              <a:rPr lang="en-GB" dirty="0" smtClean="0"/>
              <a:t>Prototypes in test experiments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 smtClean="0"/>
              <a:t>2009 – GSI</a:t>
            </a:r>
          </a:p>
          <a:p>
            <a:pPr marL="646113" lvl="1" indent="-285750"/>
            <a:r>
              <a:rPr lang="en-GB" dirty="0" smtClean="0"/>
              <a:t>Proton beam, </a:t>
            </a:r>
            <a:r>
              <a:rPr lang="en-GB" dirty="0" smtClean="0"/>
              <a:t>E~2 </a:t>
            </a:r>
            <a:r>
              <a:rPr lang="en-GB" dirty="0" err="1" smtClean="0"/>
              <a:t>GeV</a:t>
            </a:r>
            <a:endParaRPr lang="en-GB" dirty="0" smtClean="0"/>
          </a:p>
          <a:p>
            <a:pPr marL="646113" lvl="1" indent="-285750"/>
            <a:r>
              <a:rPr lang="en-GB" dirty="0" smtClean="0"/>
              <a:t>Oil tank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 smtClean="0"/>
              <a:t>2011 – CERN T9</a:t>
            </a:r>
          </a:p>
          <a:p>
            <a:pPr marL="646113" lvl="1" indent="-285750"/>
            <a:r>
              <a:rPr lang="en-GB" dirty="0" smtClean="0"/>
              <a:t>Mixed hadron beam, </a:t>
            </a:r>
            <a:r>
              <a:rPr lang="en-GB" dirty="0" smtClean="0"/>
              <a:t>p&lt;15 </a:t>
            </a:r>
            <a:r>
              <a:rPr lang="en-GB" dirty="0" err="1" smtClean="0"/>
              <a:t>GeV</a:t>
            </a:r>
            <a:r>
              <a:rPr lang="en-GB" dirty="0" smtClean="0"/>
              <a:t>/c</a:t>
            </a:r>
            <a:endParaRPr lang="en-GB" dirty="0" smtClean="0"/>
          </a:p>
          <a:p>
            <a:pPr marL="646113" lvl="1" indent="-285750"/>
            <a:r>
              <a:rPr lang="en-GB" dirty="0" smtClean="0"/>
              <a:t>Oil tank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 smtClean="0"/>
              <a:t>2012 – CERN T9</a:t>
            </a:r>
          </a:p>
          <a:p>
            <a:pPr marL="646113" lvl="1" indent="-285750"/>
            <a:r>
              <a:rPr lang="en-GB" dirty="0"/>
              <a:t>Tracking stations</a:t>
            </a:r>
          </a:p>
          <a:p>
            <a:pPr marL="646113" lvl="1" indent="-285750"/>
            <a:r>
              <a:rPr lang="en-GB" dirty="0"/>
              <a:t>Time-of-Flight </a:t>
            </a:r>
            <a:r>
              <a:rPr lang="en-GB" dirty="0" smtClean="0"/>
              <a:t>system</a:t>
            </a:r>
          </a:p>
          <a:p>
            <a:pPr marL="646113" lvl="1" indent="-285750"/>
            <a:r>
              <a:rPr lang="en-GB" dirty="0" smtClean="0"/>
              <a:t>Fused silica prism</a:t>
            </a:r>
          </a:p>
          <a:p>
            <a:pPr marL="646113" lvl="1" indent="-285750"/>
            <a:r>
              <a:rPr lang="en-GB" dirty="0" smtClean="0"/>
              <a:t>3x3 </a:t>
            </a:r>
            <a:r>
              <a:rPr lang="en-GB" dirty="0" err="1" smtClean="0"/>
              <a:t>Planacon</a:t>
            </a:r>
            <a:r>
              <a:rPr lang="en-GB" dirty="0" smtClean="0"/>
              <a:t> MCP-PMT matrix</a:t>
            </a:r>
          </a:p>
          <a:p>
            <a:pPr marL="646113" lvl="1" indent="-285750"/>
            <a:r>
              <a:rPr lang="en-GB" dirty="0" smtClean="0"/>
              <a:t>896 readout channels</a:t>
            </a:r>
          </a:p>
          <a:p>
            <a:pPr marL="646113" lvl="1" indent="-285750"/>
            <a:r>
              <a:rPr lang="en-GB" dirty="0" smtClean="0"/>
              <a:t>Bars &amp; plate tested (diff vendors)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Prototypes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6319205" y="657570"/>
            <a:ext cx="3586795" cy="6200430"/>
            <a:chOff x="6319205" y="657570"/>
            <a:chExt cx="3586795" cy="6200430"/>
          </a:xfrm>
        </p:grpSpPr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205" y="657570"/>
              <a:ext cx="3586795" cy="6200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405545" y="6358132"/>
              <a:ext cx="1898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>
                      <a:lumMod val="85000"/>
                    </a:schemeClr>
                  </a:solidFill>
                </a:rPr>
                <a:t>CERN T9 (2012)</a:t>
              </a:r>
              <a:endParaRPr lang="en-GB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55" y="637268"/>
            <a:ext cx="5259945" cy="338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2144" y="5742334"/>
            <a:ext cx="27539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Blip>
                <a:blip r:embed="rId5"/>
              </a:buBlip>
            </a:pP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C. Schwarz, </a:t>
            </a:r>
            <a:r>
              <a:rPr lang="en-GB" sz="1100" i="1" dirty="0" smtClean="0">
                <a:solidFill>
                  <a:schemeClr val="bg1">
                    <a:lumMod val="50000"/>
                  </a:schemeClr>
                </a:solidFill>
              </a:rPr>
              <a:t>Prototyping the PANDA Barrel DIRC</a:t>
            </a: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, Poster</a:t>
            </a:r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10150" y="687173"/>
            <a:ext cx="4824000" cy="3603978"/>
            <a:chOff x="5010150" y="687173"/>
            <a:chExt cx="4824000" cy="3603978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0150" y="687173"/>
              <a:ext cx="4824000" cy="3603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736160" y="3864243"/>
              <a:ext cx="1059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>
                      <a:lumMod val="85000"/>
                    </a:schemeClr>
                  </a:solidFill>
                </a:rPr>
                <a:t>GSI (2009)</a:t>
              </a:r>
              <a:endParaRPr lang="en-GB" sz="1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010150" y="763310"/>
            <a:ext cx="4824000" cy="2994475"/>
            <a:chOff x="5010150" y="763310"/>
            <a:chExt cx="4824000" cy="2994475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0150" y="794406"/>
              <a:ext cx="4824000" cy="2963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304463" y="763310"/>
              <a:ext cx="1501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CERN T9 (2011)</a:t>
              </a:r>
              <a:endParaRPr lang="en-GB" sz="1400" b="1" dirty="0"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t="862" r="1400" b="2228"/>
          <a:stretch/>
        </p:blipFill>
        <p:spPr bwMode="auto">
          <a:xfrm>
            <a:off x="5779698" y="4172020"/>
            <a:ext cx="3016368" cy="262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81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r="17039"/>
          <a:stretch/>
        </p:blipFill>
        <p:spPr bwMode="auto">
          <a:xfrm>
            <a:off x="5772775" y="117542"/>
            <a:ext cx="4112958" cy="375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8588" y="687172"/>
            <a:ext cx="4678939" cy="2624777"/>
          </a:xfrm>
        </p:spPr>
        <p:txBody>
          <a:bodyPr/>
          <a:lstStyle/>
          <a:p>
            <a:pPr marL="179388" indent="-1793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2012 Analysis in progress</a:t>
            </a:r>
          </a:p>
          <a:p>
            <a:pPr lvl="1" indent="-179388"/>
            <a:r>
              <a:rPr lang="en-GB" sz="1600" dirty="0" smtClean="0"/>
              <a:t>3D tracking to be added</a:t>
            </a:r>
          </a:p>
          <a:p>
            <a:pPr lvl="1" indent="-179388"/>
            <a:r>
              <a:rPr lang="en-GB" sz="1600" dirty="0" smtClean="0"/>
              <a:t>Improve timing/position calibration</a:t>
            </a:r>
          </a:p>
          <a:p>
            <a:pPr lvl="1" indent="-179388"/>
            <a:r>
              <a:rPr lang="en-GB" sz="1600" dirty="0" smtClean="0"/>
              <a:t>Plate reconstruction in preparation</a:t>
            </a:r>
          </a:p>
          <a:p>
            <a:pPr marL="179388" indent="-1793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Preliminary results from bar setup show reasonable agreement with simulation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Prototypes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6165554" y="3874643"/>
            <a:ext cx="3327400" cy="2738106"/>
            <a:chOff x="5390261" y="3996691"/>
            <a:chExt cx="3327400" cy="2738106"/>
          </a:xfrm>
          <a:solidFill>
            <a:schemeClr val="bg1"/>
          </a:solidFill>
        </p:grpSpPr>
        <p:grpSp>
          <p:nvGrpSpPr>
            <p:cNvPr id="9" name="Group 8"/>
            <p:cNvGrpSpPr/>
            <p:nvPr/>
          </p:nvGrpSpPr>
          <p:grpSpPr>
            <a:xfrm>
              <a:off x="5390261" y="3996691"/>
              <a:ext cx="3327400" cy="2477559"/>
              <a:chOff x="5254534" y="4380441"/>
              <a:chExt cx="3327400" cy="2477559"/>
            </a:xfrm>
            <a:grpFill/>
          </p:grpSpPr>
          <p:pic>
            <p:nvPicPr>
              <p:cNvPr id="7172" name="Picture 4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4534" y="4380441"/>
                <a:ext cx="3327400" cy="247755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092244" y="4739211"/>
                <a:ext cx="13981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10 </a:t>
                </a:r>
                <a:r>
                  <a:rPr lang="en-GB" sz="1400" b="1" dirty="0" err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GeV</a:t>
                </a:r>
                <a:r>
                  <a:rPr lang="en-GB" sz="1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/c, 120˚</a:t>
                </a:r>
                <a:endParaRPr lang="en-GB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083183" y="6427020"/>
              <a:ext cx="2618024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Number of detected photons</a:t>
              </a:r>
              <a:endParaRPr lang="en-GB" sz="1400" b="1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191391" y="2909740"/>
            <a:ext cx="3624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Simulation: </a:t>
            </a:r>
            <a:r>
              <a:rPr lang="en-GB" sz="1600" dirty="0" smtClean="0">
                <a:latin typeface="Symbol" panose="05050102010706020507" pitchFamily="18" charset="2"/>
              </a:rPr>
              <a:t>Q</a:t>
            </a:r>
            <a:r>
              <a:rPr lang="en-GB" sz="1600" baseline="-25000" dirty="0" smtClean="0"/>
              <a:t>c</a:t>
            </a:r>
            <a:r>
              <a:rPr lang="en-GB" sz="1600" dirty="0" smtClean="0"/>
              <a:t>=824 </a:t>
            </a:r>
            <a:r>
              <a:rPr lang="en-GB" sz="1600" dirty="0" err="1" smtClean="0"/>
              <a:t>mrad</a:t>
            </a:r>
            <a:r>
              <a:rPr lang="en-GB" sz="1600" dirty="0" smtClean="0"/>
              <a:t>, </a:t>
            </a:r>
            <a:r>
              <a:rPr lang="en-GB" sz="1600" dirty="0" smtClean="0">
                <a:latin typeface="Symbol" panose="05050102010706020507" pitchFamily="18" charset="2"/>
              </a:rPr>
              <a:t>s</a:t>
            </a:r>
            <a:r>
              <a:rPr lang="en-GB" sz="1600" baseline="-25000" dirty="0" smtClean="0">
                <a:latin typeface="Symbol" panose="05050102010706020507" pitchFamily="18" charset="2"/>
              </a:rPr>
              <a:t>Q</a:t>
            </a:r>
            <a:r>
              <a:rPr lang="en-GB" sz="1600" baseline="-25000" dirty="0" smtClean="0"/>
              <a:t>c</a:t>
            </a:r>
            <a:r>
              <a:rPr lang="en-GB" sz="1600" dirty="0" smtClean="0"/>
              <a:t>≈</a:t>
            </a:r>
            <a:r>
              <a:rPr lang="en-GB" sz="1600" dirty="0" smtClean="0"/>
              <a:t>9 </a:t>
            </a:r>
            <a:r>
              <a:rPr lang="en-GB" sz="1600" dirty="0" err="1" smtClean="0"/>
              <a:t>mrad</a:t>
            </a:r>
            <a:endParaRPr lang="en-GB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119331" y="417787"/>
            <a:ext cx="1433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GB" sz="1600" b="1" baseline="-25000" dirty="0" smtClean="0">
                <a:solidFill>
                  <a:srgbClr val="FF0000"/>
                </a:solidFill>
              </a:rPr>
              <a:t>c</a:t>
            </a:r>
            <a:r>
              <a:rPr lang="en-GB" sz="1600" b="1" dirty="0" smtClean="0">
                <a:solidFill>
                  <a:srgbClr val="FF0000"/>
                </a:solidFill>
              </a:rPr>
              <a:t>=825 </a:t>
            </a:r>
            <a:r>
              <a:rPr lang="en-GB" sz="1600" b="1" dirty="0" err="1" smtClean="0">
                <a:solidFill>
                  <a:srgbClr val="FF0000"/>
                </a:solidFill>
              </a:rPr>
              <a:t>mrad</a:t>
            </a:r>
            <a:endParaRPr lang="en-GB" sz="1600" b="1" dirty="0" smtClean="0">
              <a:solidFill>
                <a:srgbClr val="FF0000"/>
              </a:solidFill>
            </a:endParaRPr>
          </a:p>
          <a:p>
            <a:r>
              <a:rPr lang="en-GB" sz="16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GB" sz="1600" b="1" baseline="-25000" dirty="0" err="1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GB" sz="1600" b="1" baseline="-25000" dirty="0" err="1">
                <a:solidFill>
                  <a:srgbClr val="FF0000"/>
                </a:solidFill>
              </a:rPr>
              <a:t>c</a:t>
            </a:r>
            <a:r>
              <a:rPr lang="en-GB" sz="1600" b="1" dirty="0">
                <a:solidFill>
                  <a:srgbClr val="FF0000"/>
                </a:solidFill>
              </a:rPr>
              <a:t>≈ </a:t>
            </a:r>
            <a:r>
              <a:rPr lang="en-GB" sz="1600" b="1" dirty="0" smtClean="0">
                <a:solidFill>
                  <a:srgbClr val="FF0000"/>
                </a:solidFill>
              </a:rPr>
              <a:t>11 </a:t>
            </a:r>
            <a:r>
              <a:rPr lang="en-GB" sz="1600" b="1" dirty="0" err="1" smtClean="0">
                <a:solidFill>
                  <a:srgbClr val="FF0000"/>
                </a:solidFill>
              </a:rPr>
              <a:t>mrad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26695" y="3963736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preliminary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21455" y="556285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preliminary</a:t>
            </a:r>
            <a:endParaRPr lang="en-GB" sz="1400" b="1" dirty="0">
              <a:solidFill>
                <a:srgbClr val="FF000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6180"/>
            <a:ext cx="6191391" cy="413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4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2377" y="673726"/>
            <a:ext cx="5489680" cy="1602206"/>
          </a:xfrm>
        </p:spPr>
        <p:txBody>
          <a:bodyPr/>
          <a:lstStyle/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b="1" dirty="0" smtClean="0"/>
              <a:t>2013 – MAMI B</a:t>
            </a:r>
            <a:r>
              <a:rPr lang="en-GB" dirty="0" smtClean="0"/>
              <a:t>, 855 MeV electron beam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Test of frontend electronics</a:t>
            </a:r>
          </a:p>
          <a:p>
            <a:pPr marL="444500" lvl="1" indent="-192088"/>
            <a:r>
              <a:rPr lang="en-GB" dirty="0" smtClean="0"/>
              <a:t>Timing resolution</a:t>
            </a:r>
          </a:p>
          <a:p>
            <a:pPr marL="444500" lvl="1" indent="-192088"/>
            <a:r>
              <a:rPr lang="en-GB" dirty="0" smtClean="0"/>
              <a:t>Time walk correction</a:t>
            </a:r>
          </a:p>
          <a:p>
            <a:pPr marL="444500" lvl="1" indent="-192088"/>
            <a:r>
              <a:rPr lang="en-GB" dirty="0" smtClean="0"/>
              <a:t>Thresholds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Prototypes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1163"/>
            <a:ext cx="5486686" cy="408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1"/>
          <a:stretch/>
        </p:blipFill>
        <p:spPr bwMode="auto">
          <a:xfrm>
            <a:off x="5672056" y="3858916"/>
            <a:ext cx="4198235" cy="27130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/>
          <a:stretch/>
        </p:blipFill>
        <p:spPr bwMode="auto">
          <a:xfrm>
            <a:off x="5801514" y="132658"/>
            <a:ext cx="3939318" cy="373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12127" y="181793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57˚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199094" y="132658"/>
            <a:ext cx="753035" cy="3390471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731623" y="132658"/>
            <a:ext cx="753035" cy="3390471"/>
          </a:xfrm>
          <a:prstGeom prst="rect">
            <a:avLst/>
          </a:prstGeom>
          <a:noFill/>
          <a:ln w="28575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952710" y="1525246"/>
            <a:ext cx="430887" cy="605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NINO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66113" y="1379853"/>
            <a:ext cx="430887" cy="89607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</a:rPr>
              <a:t>PADIWA</a:t>
            </a:r>
            <a:endParaRPr lang="en-GB" sz="16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9094" y="5618494"/>
            <a:ext cx="1354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B050"/>
                </a:solidFill>
              </a:rPr>
              <a:t>w/o correction</a:t>
            </a:r>
            <a:endParaRPr lang="en-GB" sz="16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3573" y="4103768"/>
            <a:ext cx="1477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tx2">
                    <a:lumMod val="75000"/>
                  </a:schemeClr>
                </a:solidFill>
              </a:rPr>
              <a:t>Walk correction</a:t>
            </a:r>
            <a:endParaRPr lang="en-GB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168153" y="4396155"/>
            <a:ext cx="483223" cy="13550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063961" y="5618494"/>
            <a:ext cx="489580" cy="190635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831088" y="6398929"/>
            <a:ext cx="641522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b="1" dirty="0" smtClean="0"/>
              <a:t>Time (ns)</a:t>
            </a:r>
            <a:endParaRPr lang="en-GB" sz="800" b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5208805" y="4407129"/>
            <a:ext cx="100012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800" b="1" dirty="0" smtClean="0"/>
              <a:t>frequency</a:t>
            </a:r>
            <a:endParaRPr lang="en-GB" sz="800" b="1" dirty="0"/>
          </a:p>
        </p:txBody>
      </p:sp>
      <p:sp>
        <p:nvSpPr>
          <p:cNvPr id="19" name="Pentagon 18"/>
          <p:cNvSpPr/>
          <p:nvPr/>
        </p:nvSpPr>
        <p:spPr>
          <a:xfrm flipH="1">
            <a:off x="7977188" y="5508000"/>
            <a:ext cx="1763644" cy="144000"/>
          </a:xfrm>
          <a:prstGeom prst="homePlat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Pentagon 23"/>
          <p:cNvSpPr/>
          <p:nvPr/>
        </p:nvSpPr>
        <p:spPr>
          <a:xfrm flipH="1">
            <a:off x="7849800" y="4616543"/>
            <a:ext cx="1891031" cy="144000"/>
          </a:xfrm>
          <a:prstGeom prst="homePlate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c 12"/>
          <p:cNvSpPr/>
          <p:nvPr/>
        </p:nvSpPr>
        <p:spPr>
          <a:xfrm>
            <a:off x="4332137" y="-605117"/>
            <a:ext cx="2309098" cy="5119968"/>
          </a:xfrm>
          <a:prstGeom prst="arc">
            <a:avLst>
              <a:gd name="adj1" fmla="val 17737125"/>
              <a:gd name="adj2" fmla="val 3438895"/>
            </a:avLst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c 21"/>
          <p:cNvSpPr/>
          <p:nvPr/>
        </p:nvSpPr>
        <p:spPr>
          <a:xfrm flipH="1">
            <a:off x="8982894" y="-509309"/>
            <a:ext cx="2309098" cy="5119968"/>
          </a:xfrm>
          <a:prstGeom prst="arc">
            <a:avLst>
              <a:gd name="adj1" fmla="val 17737125"/>
              <a:gd name="adj2" fmla="val 3438895"/>
            </a:avLst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9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8553" y="1542115"/>
            <a:ext cx="4912429" cy="3773771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400" dirty="0" smtClean="0"/>
              <a:t>FAIR &amp; PANDA Experiment 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400" dirty="0" smtClean="0"/>
              <a:t>Barrel DIRC Design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400" dirty="0" smtClean="0"/>
              <a:t>Pattern Reconstruction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400" dirty="0" smtClean="0"/>
              <a:t>Technical Challenges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400" dirty="0" smtClean="0"/>
              <a:t>Prototyping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400" dirty="0" smtClean="0"/>
              <a:t>Conclusions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20000" y="0"/>
            <a:ext cx="7451725" cy="612000"/>
          </a:xfrm>
        </p:spPr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4" r="42636"/>
          <a:stretch/>
        </p:blipFill>
        <p:spPr bwMode="auto">
          <a:xfrm>
            <a:off x="5889811" y="612000"/>
            <a:ext cx="3026811" cy="5913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38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77" y="1664898"/>
            <a:ext cx="5411492" cy="399825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5352" y="1045369"/>
            <a:ext cx="7172325" cy="4741862"/>
          </a:xfrm>
        </p:spPr>
        <p:txBody>
          <a:bodyPr/>
          <a:lstStyle/>
          <a:p>
            <a:pPr marL="268288" indent="-2682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Barrel DIRC is a key component of the PANDA PID system</a:t>
            </a:r>
          </a:p>
          <a:p>
            <a:pPr marL="268288" indent="-2682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Challenging R&amp;D program </a:t>
            </a:r>
          </a:p>
          <a:p>
            <a:pPr marL="646113" lvl="1" indent="-285750"/>
            <a:r>
              <a:rPr lang="en-GB" dirty="0" smtClean="0"/>
              <a:t>Radiator production</a:t>
            </a:r>
          </a:p>
          <a:p>
            <a:pPr marL="646113" lvl="1" indent="-285750"/>
            <a:r>
              <a:rPr lang="en-GB" dirty="0" smtClean="0"/>
              <a:t>Compact expansion volume</a:t>
            </a:r>
          </a:p>
          <a:p>
            <a:pPr marL="646113" lvl="1" indent="-285750"/>
            <a:r>
              <a:rPr lang="en-GB" dirty="0" smtClean="0"/>
              <a:t>High refractive-index optics</a:t>
            </a:r>
          </a:p>
          <a:p>
            <a:pPr marL="646113" lvl="1" indent="-285750"/>
            <a:r>
              <a:rPr lang="en-GB" dirty="0"/>
              <a:t>Photon </a:t>
            </a:r>
            <a:r>
              <a:rPr lang="en-GB" dirty="0" smtClean="0"/>
              <a:t>detection in strong magnetic field</a:t>
            </a:r>
            <a:endParaRPr lang="en-GB" dirty="0"/>
          </a:p>
          <a:p>
            <a:pPr marL="646113" lvl="1" indent="-285750"/>
            <a:r>
              <a:rPr lang="en-GB" dirty="0" smtClean="0"/>
              <a:t>Fast frontend electronics</a:t>
            </a:r>
          </a:p>
          <a:p>
            <a:pPr marL="268288" indent="-2682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Sophisticated prototypes to verify performance</a:t>
            </a:r>
          </a:p>
          <a:p>
            <a:pPr marL="628651" lvl="1" indent="-268288"/>
            <a:r>
              <a:rPr lang="en-GB" dirty="0" smtClean="0"/>
              <a:t>Decision on radiator geometry in 2014</a:t>
            </a:r>
          </a:p>
          <a:p>
            <a:pPr marL="268288" indent="-2682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TDR ready end of 2014</a:t>
            </a:r>
          </a:p>
          <a:p>
            <a:pPr marL="268288" indent="-2682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Installation planned for 2017</a:t>
            </a:r>
          </a:p>
          <a:p>
            <a:pPr marL="268288" indent="-2682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Ready for commissioning in 2018</a:t>
            </a:r>
            <a:endParaRPr lang="en-GB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20000" y="0"/>
            <a:ext cx="7451725" cy="612000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8" name="TextBox 5"/>
          <p:cNvSpPr txBox="1"/>
          <p:nvPr/>
        </p:nvSpPr>
        <p:spPr>
          <a:xfrm>
            <a:off x="7017346" y="5671230"/>
            <a:ext cx="2686954" cy="52322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</a:rPr>
              <a:t>Geant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</a:rPr>
              <a:t> simulation of hit pattern for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</a:rPr>
              <a:t>narrow bars and oil tank geometry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873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77" y="1664898"/>
            <a:ext cx="5411492" cy="399825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20000" y="0"/>
            <a:ext cx="7451725" cy="612000"/>
          </a:xfrm>
        </p:spPr>
        <p:txBody>
          <a:bodyPr/>
          <a:lstStyle/>
          <a:p>
            <a:r>
              <a:rPr lang="en-GB" dirty="0" smtClean="0"/>
              <a:t>PANDA Cherenkov Group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40172" y="1814129"/>
            <a:ext cx="47682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FAU </a:t>
            </a:r>
            <a:r>
              <a:rPr lang="de-DE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Erlangen-Nürnberg</a:t>
            </a:r>
          </a:p>
          <a:p>
            <a:r>
              <a:rPr lang="de-DE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GSI, Darmstadt</a:t>
            </a:r>
          </a:p>
          <a:p>
            <a:r>
              <a:rPr lang="de-DE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HIM, Mainz</a:t>
            </a:r>
            <a:endParaRPr lang="de-DE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JGU </a:t>
            </a:r>
            <a:r>
              <a:rPr lang="de-DE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Mainz</a:t>
            </a:r>
          </a:p>
          <a:p>
            <a:r>
              <a:rPr lang="de-DE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JINR Dubna</a:t>
            </a:r>
          </a:p>
          <a:p>
            <a:r>
              <a:rPr lang="de-DE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JLU Giessen</a:t>
            </a:r>
          </a:p>
          <a:p>
            <a:r>
              <a:rPr lang="de-DE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 Glasgow</a:t>
            </a:r>
          </a:p>
          <a:p>
            <a:r>
              <a:rPr lang="de-DE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 Wien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6868" y="1991355"/>
            <a:ext cx="1309688" cy="3674852"/>
            <a:chOff x="166867" y="2005642"/>
            <a:chExt cx="1309688" cy="367485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68" y="2005642"/>
              <a:ext cx="1309687" cy="87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67" y="3058541"/>
              <a:ext cx="1309687" cy="78581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68" y="3977496"/>
              <a:ext cx="1309686" cy="65484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69" y="4808957"/>
              <a:ext cx="1309686" cy="87153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5"/>
          <p:cNvSpPr txBox="1"/>
          <p:nvPr/>
        </p:nvSpPr>
        <p:spPr>
          <a:xfrm>
            <a:off x="7017346" y="5671230"/>
            <a:ext cx="2686954" cy="52322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</a:rPr>
              <a:t>Geant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</a:rPr>
              <a:t> simulation of hit pattern for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</a:rPr>
              <a:t>narrow bars and oil tank geometry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196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8078152" cy="657570"/>
          </a:xfrm>
        </p:spPr>
        <p:txBody>
          <a:bodyPr/>
          <a:lstStyle/>
          <a:p>
            <a:r>
              <a:rPr lang="en-GB" b="1" dirty="0"/>
              <a:t>F</a:t>
            </a:r>
            <a:r>
              <a:rPr lang="en-GB" dirty="0"/>
              <a:t>acility for </a:t>
            </a:r>
            <a:r>
              <a:rPr lang="en-GB" b="1" dirty="0"/>
              <a:t>A</a:t>
            </a:r>
            <a:r>
              <a:rPr lang="en-GB" dirty="0"/>
              <a:t>ntiproton and </a:t>
            </a:r>
            <a:r>
              <a:rPr lang="en-GB" b="1" dirty="0"/>
              <a:t>I</a:t>
            </a:r>
            <a:r>
              <a:rPr lang="en-GB" dirty="0"/>
              <a:t>on </a:t>
            </a:r>
            <a:r>
              <a:rPr lang="en-GB" b="1" dirty="0" smtClean="0"/>
              <a:t>R</a:t>
            </a:r>
            <a:r>
              <a:rPr lang="en-GB" dirty="0" smtClean="0"/>
              <a:t>esearch (FAIR)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47" y="542792"/>
            <a:ext cx="6739042" cy="48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>
          <a:xfrm>
            <a:off x="3629841" y="2447144"/>
            <a:ext cx="1184223" cy="1364105"/>
          </a:xfrm>
          <a:custGeom>
            <a:avLst/>
            <a:gdLst>
              <a:gd name="connsiteX0" fmla="*/ 749508 w 1244184"/>
              <a:gd name="connsiteY0" fmla="*/ 1154243 h 1364105"/>
              <a:gd name="connsiteX1" fmla="*/ 1154243 w 1244184"/>
              <a:gd name="connsiteY1" fmla="*/ 344774 h 1364105"/>
              <a:gd name="connsiteX2" fmla="*/ 1184223 w 1244184"/>
              <a:gd name="connsiteY2" fmla="*/ 254833 h 1364105"/>
              <a:gd name="connsiteX3" fmla="*/ 1184223 w 1244184"/>
              <a:gd name="connsiteY3" fmla="*/ 134911 h 1364105"/>
              <a:gd name="connsiteX4" fmla="*/ 1079292 w 1244184"/>
              <a:gd name="connsiteY4" fmla="*/ 59961 h 1364105"/>
              <a:gd name="connsiteX5" fmla="*/ 974361 w 1244184"/>
              <a:gd name="connsiteY5" fmla="*/ 29980 h 1364105"/>
              <a:gd name="connsiteX6" fmla="*/ 854439 w 1244184"/>
              <a:gd name="connsiteY6" fmla="*/ 0 h 1364105"/>
              <a:gd name="connsiteX7" fmla="*/ 704538 w 1244184"/>
              <a:gd name="connsiteY7" fmla="*/ 14990 h 1364105"/>
              <a:gd name="connsiteX8" fmla="*/ 614597 w 1244184"/>
              <a:gd name="connsiteY8" fmla="*/ 59961 h 1364105"/>
              <a:gd name="connsiteX9" fmla="*/ 464695 w 1244184"/>
              <a:gd name="connsiteY9" fmla="*/ 164892 h 1364105"/>
              <a:gd name="connsiteX10" fmla="*/ 29980 w 1244184"/>
              <a:gd name="connsiteY10" fmla="*/ 944380 h 1364105"/>
              <a:gd name="connsiteX11" fmla="*/ 0 w 1244184"/>
              <a:gd name="connsiteY11" fmla="*/ 1079292 h 1364105"/>
              <a:gd name="connsiteX12" fmla="*/ 29980 w 1244184"/>
              <a:gd name="connsiteY12" fmla="*/ 1184223 h 1364105"/>
              <a:gd name="connsiteX13" fmla="*/ 119921 w 1244184"/>
              <a:gd name="connsiteY13" fmla="*/ 1274164 h 1364105"/>
              <a:gd name="connsiteX14" fmla="*/ 224853 w 1244184"/>
              <a:gd name="connsiteY14" fmla="*/ 1334125 h 1364105"/>
              <a:gd name="connsiteX15" fmla="*/ 359764 w 1244184"/>
              <a:gd name="connsiteY15" fmla="*/ 1364105 h 1364105"/>
              <a:gd name="connsiteX16" fmla="*/ 479685 w 1244184"/>
              <a:gd name="connsiteY16" fmla="*/ 1349115 h 1364105"/>
              <a:gd name="connsiteX17" fmla="*/ 629587 w 1244184"/>
              <a:gd name="connsiteY17" fmla="*/ 1319134 h 1364105"/>
              <a:gd name="connsiteX18" fmla="*/ 719528 w 1244184"/>
              <a:gd name="connsiteY18" fmla="*/ 1199213 h 1364105"/>
              <a:gd name="connsiteX19" fmla="*/ 794479 w 1244184"/>
              <a:gd name="connsiteY19" fmla="*/ 1079292 h 1364105"/>
              <a:gd name="connsiteX20" fmla="*/ 854439 w 1244184"/>
              <a:gd name="connsiteY20" fmla="*/ 974361 h 1364105"/>
              <a:gd name="connsiteX21" fmla="*/ 1244184 w 1244184"/>
              <a:gd name="connsiteY21" fmla="*/ 1169233 h 1364105"/>
              <a:gd name="connsiteX0" fmla="*/ 749508 w 1199214"/>
              <a:gd name="connsiteY0" fmla="*/ 1154243 h 1364105"/>
              <a:gd name="connsiteX1" fmla="*/ 1154243 w 1199214"/>
              <a:gd name="connsiteY1" fmla="*/ 344774 h 1364105"/>
              <a:gd name="connsiteX2" fmla="*/ 1184223 w 1199214"/>
              <a:gd name="connsiteY2" fmla="*/ 254833 h 1364105"/>
              <a:gd name="connsiteX3" fmla="*/ 1184223 w 1199214"/>
              <a:gd name="connsiteY3" fmla="*/ 134911 h 1364105"/>
              <a:gd name="connsiteX4" fmla="*/ 1079292 w 1199214"/>
              <a:gd name="connsiteY4" fmla="*/ 59961 h 1364105"/>
              <a:gd name="connsiteX5" fmla="*/ 974361 w 1199214"/>
              <a:gd name="connsiteY5" fmla="*/ 29980 h 1364105"/>
              <a:gd name="connsiteX6" fmla="*/ 854439 w 1199214"/>
              <a:gd name="connsiteY6" fmla="*/ 0 h 1364105"/>
              <a:gd name="connsiteX7" fmla="*/ 704538 w 1199214"/>
              <a:gd name="connsiteY7" fmla="*/ 14990 h 1364105"/>
              <a:gd name="connsiteX8" fmla="*/ 614597 w 1199214"/>
              <a:gd name="connsiteY8" fmla="*/ 59961 h 1364105"/>
              <a:gd name="connsiteX9" fmla="*/ 464695 w 1199214"/>
              <a:gd name="connsiteY9" fmla="*/ 164892 h 1364105"/>
              <a:gd name="connsiteX10" fmla="*/ 29980 w 1199214"/>
              <a:gd name="connsiteY10" fmla="*/ 944380 h 1364105"/>
              <a:gd name="connsiteX11" fmla="*/ 0 w 1199214"/>
              <a:gd name="connsiteY11" fmla="*/ 1079292 h 1364105"/>
              <a:gd name="connsiteX12" fmla="*/ 29980 w 1199214"/>
              <a:gd name="connsiteY12" fmla="*/ 1184223 h 1364105"/>
              <a:gd name="connsiteX13" fmla="*/ 119921 w 1199214"/>
              <a:gd name="connsiteY13" fmla="*/ 1274164 h 1364105"/>
              <a:gd name="connsiteX14" fmla="*/ 224853 w 1199214"/>
              <a:gd name="connsiteY14" fmla="*/ 1334125 h 1364105"/>
              <a:gd name="connsiteX15" fmla="*/ 359764 w 1199214"/>
              <a:gd name="connsiteY15" fmla="*/ 1364105 h 1364105"/>
              <a:gd name="connsiteX16" fmla="*/ 479685 w 1199214"/>
              <a:gd name="connsiteY16" fmla="*/ 1349115 h 1364105"/>
              <a:gd name="connsiteX17" fmla="*/ 629587 w 1199214"/>
              <a:gd name="connsiteY17" fmla="*/ 1319134 h 1364105"/>
              <a:gd name="connsiteX18" fmla="*/ 719528 w 1199214"/>
              <a:gd name="connsiteY18" fmla="*/ 1199213 h 1364105"/>
              <a:gd name="connsiteX19" fmla="*/ 794479 w 1199214"/>
              <a:gd name="connsiteY19" fmla="*/ 1079292 h 1364105"/>
              <a:gd name="connsiteX20" fmla="*/ 854439 w 1199214"/>
              <a:gd name="connsiteY20" fmla="*/ 974361 h 1364105"/>
              <a:gd name="connsiteX21" fmla="*/ 1199214 w 1199214"/>
              <a:gd name="connsiteY21" fmla="*/ 1169233 h 1364105"/>
              <a:gd name="connsiteX0" fmla="*/ 749508 w 1184223"/>
              <a:gd name="connsiteY0" fmla="*/ 1154243 h 1364105"/>
              <a:gd name="connsiteX1" fmla="*/ 1154243 w 1184223"/>
              <a:gd name="connsiteY1" fmla="*/ 344774 h 1364105"/>
              <a:gd name="connsiteX2" fmla="*/ 1184223 w 1184223"/>
              <a:gd name="connsiteY2" fmla="*/ 254833 h 1364105"/>
              <a:gd name="connsiteX3" fmla="*/ 1184223 w 1184223"/>
              <a:gd name="connsiteY3" fmla="*/ 134911 h 1364105"/>
              <a:gd name="connsiteX4" fmla="*/ 1079292 w 1184223"/>
              <a:gd name="connsiteY4" fmla="*/ 59961 h 1364105"/>
              <a:gd name="connsiteX5" fmla="*/ 974361 w 1184223"/>
              <a:gd name="connsiteY5" fmla="*/ 29980 h 1364105"/>
              <a:gd name="connsiteX6" fmla="*/ 854439 w 1184223"/>
              <a:gd name="connsiteY6" fmla="*/ 0 h 1364105"/>
              <a:gd name="connsiteX7" fmla="*/ 704538 w 1184223"/>
              <a:gd name="connsiteY7" fmla="*/ 14990 h 1364105"/>
              <a:gd name="connsiteX8" fmla="*/ 614597 w 1184223"/>
              <a:gd name="connsiteY8" fmla="*/ 59961 h 1364105"/>
              <a:gd name="connsiteX9" fmla="*/ 464695 w 1184223"/>
              <a:gd name="connsiteY9" fmla="*/ 164892 h 1364105"/>
              <a:gd name="connsiteX10" fmla="*/ 29980 w 1184223"/>
              <a:gd name="connsiteY10" fmla="*/ 944380 h 1364105"/>
              <a:gd name="connsiteX11" fmla="*/ 0 w 1184223"/>
              <a:gd name="connsiteY11" fmla="*/ 1079292 h 1364105"/>
              <a:gd name="connsiteX12" fmla="*/ 29980 w 1184223"/>
              <a:gd name="connsiteY12" fmla="*/ 1184223 h 1364105"/>
              <a:gd name="connsiteX13" fmla="*/ 119921 w 1184223"/>
              <a:gd name="connsiteY13" fmla="*/ 1274164 h 1364105"/>
              <a:gd name="connsiteX14" fmla="*/ 224853 w 1184223"/>
              <a:gd name="connsiteY14" fmla="*/ 1334125 h 1364105"/>
              <a:gd name="connsiteX15" fmla="*/ 359764 w 1184223"/>
              <a:gd name="connsiteY15" fmla="*/ 1364105 h 1364105"/>
              <a:gd name="connsiteX16" fmla="*/ 479685 w 1184223"/>
              <a:gd name="connsiteY16" fmla="*/ 1349115 h 1364105"/>
              <a:gd name="connsiteX17" fmla="*/ 629587 w 1184223"/>
              <a:gd name="connsiteY17" fmla="*/ 1319134 h 1364105"/>
              <a:gd name="connsiteX18" fmla="*/ 719528 w 1184223"/>
              <a:gd name="connsiteY18" fmla="*/ 1199213 h 1364105"/>
              <a:gd name="connsiteX19" fmla="*/ 794479 w 1184223"/>
              <a:gd name="connsiteY19" fmla="*/ 1079292 h 1364105"/>
              <a:gd name="connsiteX20" fmla="*/ 854439 w 1184223"/>
              <a:gd name="connsiteY20" fmla="*/ 974361 h 136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84223" h="1364105">
                <a:moveTo>
                  <a:pt x="749508" y="1154243"/>
                </a:moveTo>
                <a:lnTo>
                  <a:pt x="1154243" y="344774"/>
                </a:lnTo>
                <a:lnTo>
                  <a:pt x="1184223" y="254833"/>
                </a:lnTo>
                <a:lnTo>
                  <a:pt x="1184223" y="134911"/>
                </a:lnTo>
                <a:lnTo>
                  <a:pt x="1079292" y="59961"/>
                </a:lnTo>
                <a:lnTo>
                  <a:pt x="974361" y="29980"/>
                </a:lnTo>
                <a:lnTo>
                  <a:pt x="854439" y="0"/>
                </a:lnTo>
                <a:lnTo>
                  <a:pt x="704538" y="14990"/>
                </a:lnTo>
                <a:lnTo>
                  <a:pt x="614597" y="59961"/>
                </a:lnTo>
                <a:lnTo>
                  <a:pt x="464695" y="164892"/>
                </a:lnTo>
                <a:lnTo>
                  <a:pt x="29980" y="944380"/>
                </a:lnTo>
                <a:lnTo>
                  <a:pt x="0" y="1079292"/>
                </a:lnTo>
                <a:lnTo>
                  <a:pt x="29980" y="1184223"/>
                </a:lnTo>
                <a:lnTo>
                  <a:pt x="119921" y="1274164"/>
                </a:lnTo>
                <a:lnTo>
                  <a:pt x="224853" y="1334125"/>
                </a:lnTo>
                <a:lnTo>
                  <a:pt x="359764" y="1364105"/>
                </a:lnTo>
                <a:lnTo>
                  <a:pt x="479685" y="1349115"/>
                </a:lnTo>
                <a:lnTo>
                  <a:pt x="629587" y="1319134"/>
                </a:lnTo>
                <a:lnTo>
                  <a:pt x="719528" y="1199213"/>
                </a:lnTo>
                <a:lnTo>
                  <a:pt x="794479" y="1079292"/>
                </a:lnTo>
                <a:lnTo>
                  <a:pt x="854439" y="974361"/>
                </a:lnTo>
              </a:path>
            </a:pathLst>
          </a:custGeom>
          <a:noFill/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4439311" y="2953062"/>
            <a:ext cx="434715" cy="4384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023601" y="1318976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</a:rPr>
              <a:t>GSI</a:t>
            </a:r>
            <a:endParaRPr lang="en-GB" sz="2000" b="1" dirty="0">
              <a:solidFill>
                <a:srgbClr val="0000FF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20281" y="4096062"/>
            <a:ext cx="3620828" cy="1840043"/>
          </a:xfrm>
        </p:spPr>
        <p:txBody>
          <a:bodyPr/>
          <a:lstStyle/>
          <a:p>
            <a:pPr algn="ctr"/>
            <a:r>
              <a:rPr lang="en-GB" b="1" dirty="0" smtClean="0"/>
              <a:t>Secondary </a:t>
            </a:r>
            <a:r>
              <a:rPr lang="en-GB" b="1" dirty="0"/>
              <a:t>beams</a:t>
            </a:r>
          </a:p>
          <a:p>
            <a:pPr lvl="1"/>
            <a:r>
              <a:rPr lang="en-GB" dirty="0" smtClean="0"/>
              <a:t>Broad </a:t>
            </a:r>
            <a:r>
              <a:rPr lang="en-GB" dirty="0"/>
              <a:t>range of radioactive </a:t>
            </a:r>
            <a:r>
              <a:rPr lang="en-GB" dirty="0" smtClean="0"/>
              <a:t>beams up </a:t>
            </a:r>
            <a:r>
              <a:rPr lang="en-GB" dirty="0"/>
              <a:t>to 1.5 – 2 </a:t>
            </a:r>
            <a:r>
              <a:rPr lang="en-GB" dirty="0" err="1"/>
              <a:t>GeV</a:t>
            </a:r>
            <a:r>
              <a:rPr lang="en-GB" dirty="0"/>
              <a:t>/u</a:t>
            </a:r>
          </a:p>
          <a:p>
            <a:pPr lvl="1"/>
            <a:r>
              <a:rPr lang="en-GB" dirty="0" smtClean="0"/>
              <a:t>Antiprotons 3 </a:t>
            </a:r>
            <a:r>
              <a:rPr lang="en-GB" dirty="0"/>
              <a:t>– 30 </a:t>
            </a:r>
            <a:r>
              <a:rPr lang="en-GB" dirty="0" err="1" smtClean="0"/>
              <a:t>GeV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803974" y="344837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CC00"/>
                </a:solidFill>
              </a:rPr>
              <a:t>HESR</a:t>
            </a:r>
            <a:endParaRPr lang="en-GB" b="1" dirty="0">
              <a:solidFill>
                <a:srgbClr val="00CC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8858" y="2583730"/>
            <a:ext cx="988284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PANDA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562" y="3796257"/>
            <a:ext cx="4138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CC00"/>
                </a:solidFill>
              </a:rPr>
              <a:t>5·10</a:t>
            </a:r>
            <a:r>
              <a:rPr lang="en-GB" baseline="30000" dirty="0">
                <a:solidFill>
                  <a:srgbClr val="00CC00"/>
                </a:solidFill>
              </a:rPr>
              <a:t>10</a:t>
            </a:r>
            <a:r>
              <a:rPr lang="en-GB" dirty="0">
                <a:solidFill>
                  <a:srgbClr val="00CC00"/>
                </a:solidFill>
              </a:rPr>
              <a:t> antiprotons</a:t>
            </a:r>
          </a:p>
          <a:p>
            <a:pPr marL="179388" indent="-179388"/>
            <a:r>
              <a:rPr lang="en-GB" dirty="0">
                <a:solidFill>
                  <a:srgbClr val="00CC00"/>
                </a:solidFill>
              </a:rPr>
              <a:t>• </a:t>
            </a:r>
            <a:r>
              <a:rPr lang="en-GB" dirty="0" smtClean="0">
                <a:solidFill>
                  <a:srgbClr val="00CC00"/>
                </a:solidFill>
              </a:rPr>
              <a:t>1.5 </a:t>
            </a:r>
            <a:r>
              <a:rPr lang="en-GB" dirty="0">
                <a:solidFill>
                  <a:srgbClr val="00CC00"/>
                </a:solidFill>
              </a:rPr>
              <a:t>to 15 </a:t>
            </a:r>
            <a:r>
              <a:rPr lang="en-GB" dirty="0" err="1">
                <a:solidFill>
                  <a:srgbClr val="00CC00"/>
                </a:solidFill>
              </a:rPr>
              <a:t>GeV</a:t>
            </a:r>
            <a:r>
              <a:rPr lang="en-GB" dirty="0">
                <a:solidFill>
                  <a:srgbClr val="00CC00"/>
                </a:solidFill>
              </a:rPr>
              <a:t>/c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CC00"/>
                </a:solidFill>
              </a:rPr>
              <a:t>High </a:t>
            </a:r>
            <a:r>
              <a:rPr lang="en-GB" b="1" dirty="0">
                <a:solidFill>
                  <a:srgbClr val="00CC00"/>
                </a:solidFill>
              </a:rPr>
              <a:t>luminosity </a:t>
            </a:r>
            <a:r>
              <a:rPr lang="en-GB" b="1" dirty="0" smtClean="0">
                <a:solidFill>
                  <a:srgbClr val="00CC00"/>
                </a:solidFill>
              </a:rPr>
              <a:t>mode                  </a:t>
            </a:r>
            <a:r>
              <a:rPr lang="en-GB" dirty="0" err="1" smtClean="0">
                <a:solidFill>
                  <a:srgbClr val="00CC00"/>
                </a:solidFill>
                <a:latin typeface="Symbol" panose="05050102010706020507" pitchFamily="18" charset="2"/>
              </a:rPr>
              <a:t>D</a:t>
            </a:r>
            <a:r>
              <a:rPr lang="en-GB" dirty="0" err="1" smtClean="0">
                <a:solidFill>
                  <a:srgbClr val="00CC00"/>
                </a:solidFill>
              </a:rPr>
              <a:t>p</a:t>
            </a:r>
            <a:r>
              <a:rPr lang="en-GB" dirty="0" smtClean="0">
                <a:solidFill>
                  <a:srgbClr val="00CC00"/>
                </a:solidFill>
              </a:rPr>
              <a:t>/p ≈ </a:t>
            </a:r>
            <a:r>
              <a:rPr lang="en-GB" dirty="0">
                <a:solidFill>
                  <a:srgbClr val="00CC00"/>
                </a:solidFill>
              </a:rPr>
              <a:t>10</a:t>
            </a:r>
            <a:r>
              <a:rPr lang="en-GB" baseline="30000" dirty="0">
                <a:solidFill>
                  <a:srgbClr val="00CC00"/>
                </a:solidFill>
              </a:rPr>
              <a:t>-4</a:t>
            </a:r>
            <a:r>
              <a:rPr lang="en-GB" dirty="0">
                <a:solidFill>
                  <a:srgbClr val="00CC00"/>
                </a:solidFill>
              </a:rPr>
              <a:t> </a:t>
            </a:r>
            <a:r>
              <a:rPr lang="en-GB" dirty="0" smtClean="0">
                <a:solidFill>
                  <a:srgbClr val="00CC00"/>
                </a:solidFill>
              </a:rPr>
              <a:t>with stochastic cooling       L </a:t>
            </a:r>
            <a:r>
              <a:rPr lang="en-GB" dirty="0">
                <a:solidFill>
                  <a:srgbClr val="00CC00"/>
                </a:solidFill>
              </a:rPr>
              <a:t>= </a:t>
            </a:r>
            <a:r>
              <a:rPr lang="en-GB" dirty="0" smtClean="0">
                <a:solidFill>
                  <a:srgbClr val="00CC00"/>
                </a:solidFill>
              </a:rPr>
              <a:t>2</a:t>
            </a:r>
            <a:r>
              <a:rPr lang="en-GB" dirty="0" smtClean="0">
                <a:solidFill>
                  <a:srgbClr val="00CC00"/>
                </a:solidFill>
                <a:sym typeface="Symbol"/>
              </a:rPr>
              <a:t></a:t>
            </a:r>
            <a:r>
              <a:rPr lang="en-GB" dirty="0" smtClean="0">
                <a:solidFill>
                  <a:srgbClr val="00CC00"/>
                </a:solidFill>
              </a:rPr>
              <a:t>10</a:t>
            </a:r>
            <a:r>
              <a:rPr lang="en-GB" baseline="30000" dirty="0" smtClean="0">
                <a:solidFill>
                  <a:srgbClr val="00CC00"/>
                </a:solidFill>
              </a:rPr>
              <a:t>32</a:t>
            </a:r>
            <a:r>
              <a:rPr lang="en-GB" dirty="0" smtClean="0">
                <a:solidFill>
                  <a:srgbClr val="00CC00"/>
                </a:solidFill>
              </a:rPr>
              <a:t> </a:t>
            </a:r>
            <a:r>
              <a:rPr lang="en-GB" dirty="0">
                <a:solidFill>
                  <a:srgbClr val="00CC00"/>
                </a:solidFill>
              </a:rPr>
              <a:t>cm</a:t>
            </a:r>
            <a:r>
              <a:rPr lang="en-GB" baseline="30000" dirty="0">
                <a:solidFill>
                  <a:srgbClr val="00CC00"/>
                </a:solidFill>
              </a:rPr>
              <a:t>-2</a:t>
            </a:r>
            <a:r>
              <a:rPr lang="en-GB" dirty="0">
                <a:solidFill>
                  <a:srgbClr val="00CC00"/>
                </a:solidFill>
              </a:rPr>
              <a:t>s</a:t>
            </a:r>
            <a:r>
              <a:rPr lang="en-GB" baseline="30000" dirty="0">
                <a:solidFill>
                  <a:srgbClr val="00CC00"/>
                </a:solidFill>
              </a:rPr>
              <a:t>-1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CC00"/>
                </a:solidFill>
              </a:rPr>
              <a:t>High </a:t>
            </a:r>
            <a:r>
              <a:rPr lang="en-GB" b="1" dirty="0">
                <a:solidFill>
                  <a:srgbClr val="00CC00"/>
                </a:solidFill>
              </a:rPr>
              <a:t>precision </a:t>
            </a:r>
            <a:r>
              <a:rPr lang="en-GB" b="1" dirty="0" smtClean="0">
                <a:solidFill>
                  <a:srgbClr val="00CC00"/>
                </a:solidFill>
              </a:rPr>
              <a:t>mode (&lt;</a:t>
            </a:r>
            <a:r>
              <a:rPr lang="en-GB" b="1" dirty="0" smtClean="0">
                <a:solidFill>
                  <a:srgbClr val="00CC00"/>
                </a:solidFill>
              </a:rPr>
              <a:t>8.9 </a:t>
            </a:r>
            <a:r>
              <a:rPr lang="en-GB" b="1" dirty="0" err="1" smtClean="0">
                <a:solidFill>
                  <a:srgbClr val="00CC00"/>
                </a:solidFill>
              </a:rPr>
              <a:t>GeV</a:t>
            </a:r>
            <a:r>
              <a:rPr lang="en-GB" b="1" dirty="0" smtClean="0">
                <a:solidFill>
                  <a:srgbClr val="00CC00"/>
                </a:solidFill>
              </a:rPr>
              <a:t>/c</a:t>
            </a:r>
            <a:r>
              <a:rPr lang="en-GB" b="1" dirty="0" smtClean="0">
                <a:solidFill>
                  <a:srgbClr val="00CC00"/>
                </a:solidFill>
              </a:rPr>
              <a:t>)</a:t>
            </a:r>
            <a:r>
              <a:rPr lang="en-GB" dirty="0" smtClean="0">
                <a:solidFill>
                  <a:srgbClr val="00CC00"/>
                </a:solidFill>
              </a:rPr>
              <a:t>                  </a:t>
            </a:r>
            <a:r>
              <a:rPr lang="en-GB" dirty="0" err="1" smtClean="0">
                <a:solidFill>
                  <a:srgbClr val="00CC00"/>
                </a:solidFill>
                <a:latin typeface="Symbol" panose="05050102010706020507" pitchFamily="18" charset="2"/>
              </a:rPr>
              <a:t>D</a:t>
            </a:r>
            <a:r>
              <a:rPr lang="en-GB" dirty="0" err="1" smtClean="0">
                <a:solidFill>
                  <a:srgbClr val="00CC00"/>
                </a:solidFill>
              </a:rPr>
              <a:t>p</a:t>
            </a:r>
            <a:r>
              <a:rPr lang="en-GB" dirty="0" smtClean="0">
                <a:solidFill>
                  <a:srgbClr val="00CC00"/>
                </a:solidFill>
              </a:rPr>
              <a:t>/p </a:t>
            </a:r>
            <a:r>
              <a:rPr lang="en-GB" dirty="0">
                <a:solidFill>
                  <a:srgbClr val="00CC00"/>
                </a:solidFill>
              </a:rPr>
              <a:t>≈</a:t>
            </a:r>
            <a:r>
              <a:rPr lang="en-GB" dirty="0" smtClean="0">
                <a:solidFill>
                  <a:srgbClr val="00CC00"/>
                </a:solidFill>
              </a:rPr>
              <a:t> 10</a:t>
            </a:r>
            <a:r>
              <a:rPr lang="en-GB" baseline="30000" dirty="0" smtClean="0">
                <a:solidFill>
                  <a:srgbClr val="00CC00"/>
                </a:solidFill>
              </a:rPr>
              <a:t>-5</a:t>
            </a:r>
            <a:r>
              <a:rPr lang="en-GB" dirty="0" smtClean="0">
                <a:solidFill>
                  <a:srgbClr val="00CC00"/>
                </a:solidFill>
              </a:rPr>
              <a:t> with electron cooling       L </a:t>
            </a:r>
            <a:r>
              <a:rPr lang="en-GB" dirty="0">
                <a:solidFill>
                  <a:srgbClr val="00CC00"/>
                </a:solidFill>
              </a:rPr>
              <a:t>= 10</a:t>
            </a:r>
            <a:r>
              <a:rPr lang="en-GB" baseline="30000" dirty="0">
                <a:solidFill>
                  <a:srgbClr val="00CC00"/>
                </a:solidFill>
              </a:rPr>
              <a:t>31</a:t>
            </a:r>
            <a:r>
              <a:rPr lang="en-GB" dirty="0">
                <a:solidFill>
                  <a:srgbClr val="00CC00"/>
                </a:solidFill>
              </a:rPr>
              <a:t> cm</a:t>
            </a:r>
            <a:r>
              <a:rPr lang="en-GB" baseline="30000" dirty="0">
                <a:solidFill>
                  <a:srgbClr val="00CC00"/>
                </a:solidFill>
              </a:rPr>
              <a:t>-2</a:t>
            </a:r>
            <a:r>
              <a:rPr lang="en-GB" dirty="0">
                <a:solidFill>
                  <a:srgbClr val="00CC00"/>
                </a:solidFill>
              </a:rPr>
              <a:t>s</a:t>
            </a:r>
            <a:r>
              <a:rPr lang="en-GB" baseline="30000" dirty="0">
                <a:solidFill>
                  <a:srgbClr val="00CC00"/>
                </a:solidFill>
              </a:rPr>
              <a:t>-1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45180" y="839449"/>
            <a:ext cx="2668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Primary beams</a:t>
            </a:r>
          </a:p>
          <a:p>
            <a:pPr marL="442913" lvl="1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Heavy Ion Beams</a:t>
            </a:r>
          </a:p>
          <a:p>
            <a:pPr marL="442913" lvl="1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30 </a:t>
            </a:r>
            <a:r>
              <a:rPr lang="en-GB" dirty="0" err="1"/>
              <a:t>GeV</a:t>
            </a:r>
            <a:r>
              <a:rPr lang="en-GB" dirty="0"/>
              <a:t> protons (</a:t>
            </a:r>
            <a:r>
              <a:rPr lang="en-GB" dirty="0" smtClean="0"/>
              <a:t>2·10</a:t>
            </a:r>
            <a:r>
              <a:rPr lang="en-GB" baseline="30000" dirty="0" smtClean="0"/>
              <a:t>13 </a:t>
            </a:r>
            <a:r>
              <a:rPr lang="en-GB" dirty="0" smtClean="0"/>
              <a:t>s</a:t>
            </a:r>
            <a:r>
              <a:rPr lang="en-GB" baseline="30000" dirty="0" smtClean="0"/>
              <a:t>-1</a:t>
            </a:r>
            <a:r>
              <a:rPr lang="en-GB" dirty="0"/>
              <a:t>)</a:t>
            </a:r>
          </a:p>
          <a:p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5624423" y="2316776"/>
            <a:ext cx="3830414" cy="1377821"/>
            <a:chOff x="5624423" y="2316776"/>
            <a:chExt cx="3830414" cy="1377821"/>
          </a:xfrm>
        </p:grpSpPr>
        <p:sp>
          <p:nvSpPr>
            <p:cNvPr id="4" name="TextBox 3"/>
            <p:cNvSpPr txBox="1"/>
            <p:nvPr/>
          </p:nvSpPr>
          <p:spPr>
            <a:xfrm>
              <a:off x="7155040" y="2648157"/>
              <a:ext cx="2299797" cy="104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bg1">
                      <a:lumMod val="50000"/>
                    </a:schemeClr>
                  </a:solidFill>
                </a:rPr>
                <a:t>See CBM presentations</a:t>
              </a:r>
            </a:p>
            <a:p>
              <a:pPr marL="285750" indent="-285750">
                <a:buBlip>
                  <a:blip r:embed="rId4"/>
                </a:buBlip>
              </a:pPr>
              <a:r>
                <a:rPr lang="en-GB" sz="1200" dirty="0" smtClean="0">
                  <a:solidFill>
                    <a:schemeClr val="bg1">
                      <a:lumMod val="50000"/>
                    </a:schemeClr>
                  </a:solidFill>
                </a:rPr>
                <a:t>C. </a:t>
              </a:r>
              <a:r>
                <a:rPr lang="en-GB" sz="1200" dirty="0" err="1" smtClean="0">
                  <a:solidFill>
                    <a:schemeClr val="bg1">
                      <a:lumMod val="50000"/>
                    </a:schemeClr>
                  </a:solidFill>
                </a:rPr>
                <a:t>Pauly</a:t>
              </a:r>
              <a:r>
                <a:rPr lang="en-GB" sz="1200" dirty="0" smtClean="0">
                  <a:solidFill>
                    <a:schemeClr val="bg1">
                      <a:lumMod val="50000"/>
                    </a:schemeClr>
                  </a:solidFill>
                </a:rPr>
                <a:t>, Mon, 17:25</a:t>
              </a:r>
            </a:p>
            <a:p>
              <a:pPr marL="285750" indent="-285750">
                <a:buBlip>
                  <a:blip r:embed="rId4"/>
                </a:buBlip>
              </a:pPr>
              <a:r>
                <a:rPr lang="en-GB" sz="1200" dirty="0" smtClean="0">
                  <a:solidFill>
                    <a:schemeClr val="bg1">
                      <a:lumMod val="50000"/>
                    </a:schemeClr>
                  </a:solidFill>
                </a:rPr>
                <a:t>S. </a:t>
              </a:r>
              <a:r>
                <a:rPr lang="en-GB" sz="1200" dirty="0" err="1" smtClean="0">
                  <a:solidFill>
                    <a:schemeClr val="bg1">
                      <a:lumMod val="50000"/>
                    </a:schemeClr>
                  </a:solidFill>
                </a:rPr>
                <a:t>Lebedev</a:t>
              </a:r>
              <a:r>
                <a:rPr lang="en-GB" sz="1200" dirty="0" smtClean="0">
                  <a:solidFill>
                    <a:schemeClr val="bg1">
                      <a:lumMod val="50000"/>
                    </a:schemeClr>
                  </a:solidFill>
                </a:rPr>
                <a:t>, </a:t>
              </a:r>
              <a:r>
                <a:rPr lang="en-GB" sz="1200" dirty="0" err="1" smtClean="0">
                  <a:solidFill>
                    <a:schemeClr val="bg1">
                      <a:lumMod val="50000"/>
                    </a:schemeClr>
                  </a:solidFill>
                </a:rPr>
                <a:t>Thur</a:t>
              </a:r>
              <a:r>
                <a:rPr lang="en-GB" sz="1200" dirty="0" smtClean="0">
                  <a:solidFill>
                    <a:schemeClr val="bg1">
                      <a:lumMod val="50000"/>
                    </a:schemeClr>
                  </a:solidFill>
                </a:rPr>
                <a:t>, 18:05</a:t>
              </a:r>
            </a:p>
            <a:p>
              <a:pPr marL="285750" indent="-285750">
                <a:buBlip>
                  <a:blip r:embed="rId4"/>
                </a:buBlip>
              </a:pPr>
              <a:r>
                <a:rPr lang="en-GB" sz="1200" dirty="0" smtClean="0">
                  <a:solidFill>
                    <a:schemeClr val="bg1">
                      <a:lumMod val="50000"/>
                    </a:schemeClr>
                  </a:solidFill>
                </a:rPr>
                <a:t>T. Mahmoud, Poster</a:t>
              </a:r>
            </a:p>
            <a:p>
              <a:pPr marL="285750" indent="-285750">
                <a:buBlip>
                  <a:blip r:embed="rId4"/>
                </a:buBlip>
              </a:pPr>
              <a:r>
                <a:rPr lang="en-GB" sz="1200" dirty="0" smtClean="0">
                  <a:solidFill>
                    <a:schemeClr val="bg1">
                      <a:lumMod val="50000"/>
                    </a:schemeClr>
                  </a:solidFill>
                </a:rPr>
                <a:t>J. </a:t>
              </a:r>
              <a:r>
                <a:rPr lang="en-GB" sz="1200" dirty="0" err="1" smtClean="0">
                  <a:solidFill>
                    <a:schemeClr val="bg1">
                      <a:lumMod val="50000"/>
                    </a:schemeClr>
                  </a:solidFill>
                </a:rPr>
                <a:t>Kopfer</a:t>
              </a:r>
              <a:r>
                <a:rPr lang="en-GB" sz="1200" dirty="0" smtClean="0">
                  <a:solidFill>
                    <a:schemeClr val="bg1">
                      <a:lumMod val="50000"/>
                    </a:schemeClr>
                  </a:solidFill>
                </a:rPr>
                <a:t>, Poster</a:t>
              </a:r>
            </a:p>
          </p:txBody>
        </p:sp>
        <p:sp>
          <p:nvSpPr>
            <p:cNvPr id="6" name="Line Callout 2 5"/>
            <p:cNvSpPr/>
            <p:nvPr/>
          </p:nvSpPr>
          <p:spPr>
            <a:xfrm flipH="1">
              <a:off x="5624423" y="2316776"/>
              <a:ext cx="495858" cy="451619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79767"/>
                <a:gd name="adj6" fmla="val -154412"/>
              </a:avLst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918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9" grpId="0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/>
              <a:t>Physics </a:t>
            </a:r>
            <a:r>
              <a:rPr lang="en-GB" dirty="0" smtClean="0"/>
              <a:t>Goals of </a:t>
            </a:r>
            <a:r>
              <a:rPr lang="en-GB" dirty="0"/>
              <a:t>PANDA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" y="683895"/>
            <a:ext cx="6297613" cy="584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810375" y="2262185"/>
            <a:ext cx="3033713" cy="619128"/>
          </a:xfrm>
          <a:prstGeom prst="rect">
            <a:avLst/>
          </a:prstGeom>
          <a:solidFill>
            <a:srgbClr val="FFCC99"/>
          </a:solidFill>
          <a:ln w="2540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pPr algn="ctr"/>
            <a:r>
              <a:rPr lang="en-GB" sz="1800" b="1" dirty="0" smtClean="0"/>
              <a:t>Precision </a:t>
            </a:r>
            <a:r>
              <a:rPr lang="en-GB" sz="1800" b="1" dirty="0" err="1" smtClean="0"/>
              <a:t>Hadron</a:t>
            </a:r>
            <a:r>
              <a:rPr lang="en-GB" sz="1800" b="1" dirty="0" smtClean="0"/>
              <a:t> Spectroscopy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10375" y="3009900"/>
            <a:ext cx="3033713" cy="838200"/>
          </a:xfrm>
          <a:prstGeom prst="rect">
            <a:avLst/>
          </a:prstGeom>
          <a:solidFill>
            <a:srgbClr val="FFCCFF"/>
          </a:solidFill>
          <a:ln w="25400"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pPr algn="ctr"/>
            <a:r>
              <a:rPr lang="en-GB" sz="1800" b="1" dirty="0" smtClean="0"/>
              <a:t>Exotic States </a:t>
            </a:r>
          </a:p>
          <a:p>
            <a:pPr algn="ctr"/>
            <a:r>
              <a:rPr lang="en-GB" sz="1800" b="1" dirty="0" smtClean="0"/>
              <a:t>(</a:t>
            </a:r>
            <a:r>
              <a:rPr lang="en-GB" sz="1800" b="1" dirty="0" err="1" smtClean="0"/>
              <a:t>Glueballs</a:t>
            </a:r>
            <a:r>
              <a:rPr lang="en-GB" sz="1800" b="1" dirty="0" smtClean="0"/>
              <a:t>, Hybrids)</a:t>
            </a:r>
            <a:endParaRPr lang="en-US" sz="1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10375" y="3933825"/>
            <a:ext cx="3033713" cy="369332"/>
          </a:xfrm>
          <a:prstGeom prst="rect">
            <a:avLst/>
          </a:prstGeom>
          <a:solidFill>
            <a:srgbClr val="FFFF99"/>
          </a:solidFill>
          <a:ln w="254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/>
              <a:t>In-Medium</a:t>
            </a:r>
            <a:r>
              <a:rPr lang="en-GB" sz="1800" dirty="0" smtClean="0"/>
              <a:t> </a:t>
            </a:r>
            <a:r>
              <a:rPr lang="en-GB" sz="1800" b="1" dirty="0" smtClean="0"/>
              <a:t>Modifications</a:t>
            </a:r>
            <a:endParaRPr lang="en-US" sz="1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10375" y="4405313"/>
            <a:ext cx="3033713" cy="600075"/>
          </a:xfrm>
          <a:prstGeom prst="rect">
            <a:avLst/>
          </a:prstGeom>
          <a:solidFill>
            <a:srgbClr val="FFCC99"/>
          </a:solidFill>
          <a:ln w="25400"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pPr algn="ctr"/>
            <a:r>
              <a:rPr lang="en-GB" sz="1800" b="1" dirty="0" smtClean="0"/>
              <a:t>Nucleon</a:t>
            </a:r>
            <a:r>
              <a:rPr lang="en-GB" sz="1800" dirty="0" smtClean="0"/>
              <a:t> </a:t>
            </a:r>
            <a:r>
              <a:rPr lang="en-GB" sz="1800" b="1" dirty="0" smtClean="0"/>
              <a:t>Structure</a:t>
            </a:r>
            <a:endParaRPr lang="en-US" sz="1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810375" y="1790700"/>
            <a:ext cx="3033713" cy="369332"/>
          </a:xfrm>
          <a:prstGeom prst="rect">
            <a:avLst/>
          </a:prstGeom>
          <a:solidFill>
            <a:srgbClr val="FFFF99"/>
          </a:solidFill>
          <a:ln w="25400"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 smtClean="0"/>
              <a:t>Hypernuclei</a:t>
            </a:r>
            <a:endParaRPr lang="en-US" sz="1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10375" y="1347788"/>
            <a:ext cx="303371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rgbClr val="66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/>
              <a:t>Non-</a:t>
            </a:r>
            <a:r>
              <a:rPr lang="en-GB" sz="1800" b="1" dirty="0" err="1" smtClean="0"/>
              <a:t>perturbative</a:t>
            </a:r>
            <a:r>
              <a:rPr lang="en-GB" sz="1800" b="1" dirty="0" smtClean="0"/>
              <a:t> QCD</a:t>
            </a:r>
            <a:endParaRPr lang="en-US" sz="1800" b="1" dirty="0"/>
          </a:p>
        </p:txBody>
      </p:sp>
      <p:sp>
        <p:nvSpPr>
          <p:cNvPr id="6" name="TextBox 5"/>
          <p:cNvSpPr txBox="1"/>
          <p:nvPr/>
        </p:nvSpPr>
        <p:spPr>
          <a:xfrm rot="2753247">
            <a:off x="2570178" y="2754510"/>
            <a:ext cx="3483349" cy="510778"/>
          </a:xfrm>
          <a:prstGeom prst="roundRect">
            <a:avLst/>
          </a:prstGeom>
          <a:solidFill>
            <a:schemeClr val="bg1">
              <a:alpha val="75000"/>
            </a:schemeClr>
          </a:solidFill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</a:rPr>
              <a:t>Excellent PID required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2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77273" y="3793478"/>
            <a:ext cx="2851346" cy="2299811"/>
            <a:chOff x="370935" y="4342529"/>
            <a:chExt cx="2851346" cy="2299811"/>
          </a:xfrm>
        </p:grpSpPr>
        <p:sp>
          <p:nvSpPr>
            <p:cNvPr id="6" name="Pentagon 5"/>
            <p:cNvSpPr/>
            <p:nvPr/>
          </p:nvSpPr>
          <p:spPr>
            <a:xfrm>
              <a:off x="370936" y="4342529"/>
              <a:ext cx="2851345" cy="633855"/>
            </a:xfrm>
            <a:prstGeom prst="homePlate">
              <a:avLst/>
            </a:prstGeom>
            <a:solidFill>
              <a:srgbClr val="66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725"/>
              <a:r>
                <a:rPr lang="en-GB" dirty="0"/>
                <a:t>MVD &amp; Central tracker </a:t>
              </a:r>
            </a:p>
            <a:p>
              <a:pPr marL="449263" indent="-180975"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n-GB" sz="1600" dirty="0" err="1"/>
                <a:t>dE</a:t>
              </a:r>
              <a:r>
                <a:rPr lang="en-GB" sz="1600" dirty="0"/>
                <a:t>/dx (&lt;</a:t>
              </a:r>
              <a:r>
                <a:rPr lang="en-GB" sz="1600" dirty="0" smtClean="0"/>
                <a:t>1 </a:t>
              </a:r>
              <a:r>
                <a:rPr lang="en-GB" sz="1600" dirty="0" err="1" smtClean="0"/>
                <a:t>GeV</a:t>
              </a:r>
              <a:r>
                <a:rPr lang="en-GB" sz="1600" dirty="0" smtClean="0"/>
                <a:t>/c</a:t>
              </a:r>
              <a:r>
                <a:rPr lang="en-GB" sz="1600" dirty="0"/>
                <a:t>)</a:t>
              </a:r>
            </a:p>
          </p:txBody>
        </p:sp>
        <p:sp>
          <p:nvSpPr>
            <p:cNvPr id="25" name="Pentagon 24"/>
            <p:cNvSpPr/>
            <p:nvPr/>
          </p:nvSpPr>
          <p:spPr>
            <a:xfrm>
              <a:off x="370935" y="4976384"/>
              <a:ext cx="2851345" cy="889578"/>
            </a:xfrm>
            <a:prstGeom prst="homePlate">
              <a:avLst>
                <a:gd name="adj" fmla="val 36424"/>
              </a:avLst>
            </a:prstGeom>
            <a:solidFill>
              <a:srgbClr val="3399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725"/>
              <a:r>
                <a:rPr lang="en-GB" dirty="0"/>
                <a:t>Time-of-Flight</a:t>
              </a:r>
            </a:p>
            <a:p>
              <a:pPr marL="85725"/>
              <a:r>
                <a:rPr lang="en-GB" dirty="0"/>
                <a:t>Cherenkov detectors</a:t>
              </a:r>
            </a:p>
            <a:p>
              <a:pPr marL="450850" indent="-184150" defTabSz="630238"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n-GB" sz="1600" dirty="0"/>
                <a:t>Barrel &amp; </a:t>
              </a:r>
              <a:r>
                <a:rPr lang="en-GB" sz="1600" dirty="0" err="1"/>
                <a:t>Endcap</a:t>
              </a:r>
              <a:r>
                <a:rPr lang="en-GB" sz="1600" dirty="0"/>
                <a:t> DIRC</a:t>
              </a:r>
            </a:p>
          </p:txBody>
        </p:sp>
        <p:sp>
          <p:nvSpPr>
            <p:cNvPr id="27" name="Pentagon 26"/>
            <p:cNvSpPr/>
            <p:nvPr/>
          </p:nvSpPr>
          <p:spPr>
            <a:xfrm>
              <a:off x="370936" y="5865962"/>
              <a:ext cx="2851345" cy="776378"/>
            </a:xfrm>
            <a:prstGeom prst="homePlate">
              <a:avLst>
                <a:gd name="adj" fmla="val 40000"/>
              </a:avLst>
            </a:prstGeom>
            <a:solidFill>
              <a:srgbClr val="00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725"/>
              <a:r>
                <a:rPr lang="en-GB" dirty="0" smtClean="0"/>
                <a:t>EM-Calorimeter</a:t>
              </a:r>
              <a:endParaRPr lang="en-GB" dirty="0"/>
            </a:p>
            <a:p>
              <a:pPr marL="449263" indent="-182563"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n-GB" sz="1600" i="1" dirty="0"/>
                <a:t>e</a:t>
              </a:r>
              <a:r>
                <a:rPr lang="en-GB" sz="1600" dirty="0"/>
                <a:t>-identification</a:t>
              </a:r>
            </a:p>
            <a:p>
              <a:pPr marL="85725"/>
              <a:r>
                <a:rPr lang="en-GB" dirty="0" err="1"/>
                <a:t>Muon</a:t>
              </a:r>
              <a:r>
                <a:rPr lang="en-GB" dirty="0"/>
                <a:t> detector</a:t>
              </a: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PANDA Detector</a:t>
            </a:r>
            <a:endParaRPr lang="en-GB" dirty="0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776" y="1489267"/>
            <a:ext cx="6400730" cy="428536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331509">
            <a:off x="4767166" y="5193092"/>
            <a:ext cx="2275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Target Spectrometer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425834" y="4076208"/>
            <a:ext cx="2480166" cy="36933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GB" dirty="0" smtClean="0"/>
              <a:t>Forward Spectrometer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3028622" y="4038808"/>
            <a:ext cx="1013650" cy="488387"/>
            <a:chOff x="1319841" y="3817188"/>
            <a:chExt cx="1013650" cy="488387"/>
          </a:xfrm>
        </p:grpSpPr>
        <p:sp>
          <p:nvSpPr>
            <p:cNvPr id="18" name="TextBox 17"/>
            <p:cNvSpPr txBox="1"/>
            <p:nvPr/>
          </p:nvSpPr>
          <p:spPr>
            <a:xfrm rot="20775572">
              <a:off x="1546096" y="3936243"/>
              <a:ext cx="787395" cy="36933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Beam</a:t>
              </a:r>
              <a:endParaRPr lang="en-GB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1319841" y="3817188"/>
              <a:ext cx="785004" cy="1984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3580729" y="2762465"/>
            <a:ext cx="872868" cy="36933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GB" b="1" dirty="0" smtClean="0"/>
              <a:t>Target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618414" y="1745082"/>
            <a:ext cx="1159292" cy="36933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GB" b="1" dirty="0" smtClean="0"/>
              <a:t>Solenoid</a:t>
            </a:r>
            <a:endParaRPr lang="en-GB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944370" y="1174103"/>
            <a:ext cx="259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Yoke + </a:t>
            </a:r>
            <a:r>
              <a:rPr lang="en-GB" b="1" dirty="0" err="1" smtClean="0"/>
              <a:t>Muon</a:t>
            </a:r>
            <a:r>
              <a:rPr lang="en-GB" b="1" dirty="0" smtClean="0"/>
              <a:t> Detector</a:t>
            </a:r>
            <a:endParaRPr lang="en-GB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700762" y="2114414"/>
            <a:ext cx="1864678" cy="36933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GB" b="1" dirty="0" smtClean="0"/>
              <a:t>Central Tracker</a:t>
            </a:r>
            <a:endParaRPr lang="en-GB" b="1" dirty="0"/>
          </a:p>
        </p:txBody>
      </p:sp>
      <p:sp>
        <p:nvSpPr>
          <p:cNvPr id="24" name="Oval 23"/>
          <p:cNvSpPr/>
          <p:nvPr/>
        </p:nvSpPr>
        <p:spPr>
          <a:xfrm>
            <a:off x="5627206" y="3502552"/>
            <a:ext cx="146649" cy="146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472225" y="2947131"/>
            <a:ext cx="1026309" cy="55542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  <a:effectLst>
            <a:glow rad="63500">
              <a:schemeClr val="tx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933011" y="2122506"/>
            <a:ext cx="123212" cy="517166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  <a:effectLst>
            <a:glow rad="63500">
              <a:schemeClr val="tx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0105" y="694652"/>
            <a:ext cx="3521352" cy="1729370"/>
          </a:xfrm>
          <a:prstGeom prst="foldedCorner">
            <a:avLst/>
          </a:prstGeom>
          <a:blipFill>
            <a:blip r:embed="rId4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b="1" dirty="0" smtClean="0"/>
              <a:t>20 MHz</a:t>
            </a:r>
            <a:r>
              <a:rPr lang="en-GB" dirty="0" smtClean="0"/>
              <a:t> </a:t>
            </a:r>
            <a:r>
              <a:rPr lang="en-GB" dirty="0" err="1" smtClean="0"/>
              <a:t>avg</a:t>
            </a:r>
            <a:r>
              <a:rPr lang="en-GB" dirty="0" smtClean="0"/>
              <a:t> interaction rate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b="1" dirty="0" smtClean="0"/>
              <a:t>Trigger-less</a:t>
            </a:r>
            <a:r>
              <a:rPr lang="en-GB" dirty="0" smtClean="0"/>
              <a:t> DAQ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Target Spectrometer </a:t>
            </a:r>
          </a:p>
          <a:p>
            <a:pPr marL="538163" lvl="1" indent="-2555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acceptance </a:t>
            </a:r>
            <a:r>
              <a:rPr lang="en-GB" b="1" dirty="0" smtClean="0"/>
              <a:t>5˚ &lt; </a:t>
            </a:r>
            <a:r>
              <a:rPr lang="en-GB" b="1" dirty="0" smtClean="0">
                <a:sym typeface="Symbol"/>
              </a:rPr>
              <a:t> </a:t>
            </a:r>
            <a:r>
              <a:rPr lang="en-GB" b="1" dirty="0" smtClean="0"/>
              <a:t>&lt; 140</a:t>
            </a:r>
            <a:r>
              <a:rPr lang="en-GB" b="1" dirty="0" smtClean="0"/>
              <a:t>˚</a:t>
            </a:r>
          </a:p>
          <a:p>
            <a:pPr marL="538163" lvl="1" indent="-2555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b="1" dirty="0" smtClean="0"/>
              <a:t>2 T</a:t>
            </a:r>
            <a:r>
              <a:rPr lang="en-GB" dirty="0" smtClean="0"/>
              <a:t> </a:t>
            </a:r>
            <a:r>
              <a:rPr lang="en-GB" dirty="0" smtClean="0"/>
              <a:t>super-conducting solenoid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6159589" y="2483746"/>
            <a:ext cx="541173" cy="695038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  <a:effectLst>
            <a:glow rad="63500">
              <a:schemeClr val="tx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Arrow Connector 1024"/>
          <p:cNvCxnSpPr/>
          <p:nvPr/>
        </p:nvCxnSpPr>
        <p:spPr>
          <a:xfrm>
            <a:off x="4709003" y="1552744"/>
            <a:ext cx="68122" cy="49170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169327" y="4260874"/>
            <a:ext cx="697627" cy="36933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GB" b="1" dirty="0" smtClean="0"/>
              <a:t>EMC</a:t>
            </a:r>
            <a:endParaRPr lang="en-GB" b="1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5889003" y="4053983"/>
            <a:ext cx="270585" cy="20689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  <a:effectLst>
            <a:glow rad="63500">
              <a:schemeClr val="tx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777706" y="3531174"/>
            <a:ext cx="697627" cy="36933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GB" b="1" dirty="0" smtClean="0"/>
              <a:t>MVD</a:t>
            </a:r>
            <a:endParaRPr lang="en-GB" b="1" dirty="0"/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6024296" y="3531174"/>
            <a:ext cx="676466" cy="156044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  <a:effectLst>
            <a:glow rad="63500">
              <a:schemeClr val="tx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86538" y="2792510"/>
            <a:ext cx="2993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GB" b="1" dirty="0"/>
              <a:t>PID system</a:t>
            </a:r>
          </a:p>
          <a:p>
            <a:pPr marL="255588" lvl="1">
              <a:buClr>
                <a:srgbClr val="C00000"/>
              </a:buClr>
              <a:tabLst>
                <a:tab pos="2424113" algn="r"/>
              </a:tabLst>
            </a:pPr>
            <a:r>
              <a:rPr lang="en-GB" dirty="0"/>
              <a:t>Momentum range </a:t>
            </a:r>
          </a:p>
          <a:p>
            <a:pPr marL="255588" lvl="1">
              <a:buClr>
                <a:srgbClr val="C00000"/>
              </a:buClr>
              <a:tabLst>
                <a:tab pos="2424113" algn="r"/>
              </a:tabLst>
            </a:pPr>
            <a:r>
              <a:rPr lang="en-GB" dirty="0"/>
              <a:t>	200 MeV/c – 10 </a:t>
            </a:r>
            <a:r>
              <a:rPr lang="en-GB" dirty="0" err="1" smtClean="0"/>
              <a:t>GeV</a:t>
            </a:r>
            <a:r>
              <a:rPr lang="en-GB" dirty="0" smtClean="0"/>
              <a:t>/c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81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PANDA DIRC Detectors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8" y="638839"/>
            <a:ext cx="3093163" cy="207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632481" y="1635833"/>
            <a:ext cx="8416201" cy="4855182"/>
            <a:chOff x="632481" y="1635833"/>
            <a:chExt cx="8416201" cy="485518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57" r="13806" b="13002"/>
            <a:stretch/>
          </p:blipFill>
          <p:spPr bwMode="auto">
            <a:xfrm>
              <a:off x="1230370" y="2282164"/>
              <a:ext cx="6171706" cy="4208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4039870" y="337637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EMC</a:t>
              </a:r>
              <a:endParaRPr lang="en-GB" b="1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5660896" y="4213375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GEM</a:t>
              </a:r>
              <a:endParaRPr lang="en-GB" b="1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704425" y="3005138"/>
              <a:ext cx="4697651" cy="2817318"/>
              <a:chOff x="2704425" y="3005138"/>
              <a:chExt cx="4697651" cy="2817318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704425" y="3005138"/>
                <a:ext cx="4697651" cy="2372571"/>
                <a:chOff x="2704425" y="3005138"/>
                <a:chExt cx="4697651" cy="2372571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 flipV="1">
                  <a:off x="3993895" y="3005138"/>
                  <a:ext cx="3408181" cy="1408659"/>
                </a:xfrm>
                <a:prstGeom prst="line">
                  <a:avLst/>
                </a:prstGeom>
                <a:ln>
                  <a:gradFill>
                    <a:gsLst>
                      <a:gs pos="0">
                        <a:srgbClr val="0000CC"/>
                      </a:gs>
                      <a:gs pos="55000">
                        <a:srgbClr val="FF0000"/>
                      </a:gs>
                      <a:gs pos="50000">
                        <a:srgbClr val="0000CC"/>
                      </a:gs>
                      <a:gs pos="100000">
                        <a:srgbClr val="FF0000"/>
                      </a:gs>
                    </a:gsLst>
                    <a:lin ang="5400000" scaled="0"/>
                  </a:gra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 flipV="1">
                  <a:off x="2704426" y="3449885"/>
                  <a:ext cx="1289469" cy="963912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2704425" y="4413797"/>
                  <a:ext cx="1289469" cy="963912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3993894" y="4413797"/>
                <a:ext cx="3408181" cy="1408659"/>
              </a:xfrm>
              <a:prstGeom prst="line">
                <a:avLst/>
              </a:prstGeom>
              <a:ln>
                <a:gradFill>
                  <a:gsLst>
                    <a:gs pos="0">
                      <a:srgbClr val="0000CC"/>
                    </a:gs>
                    <a:gs pos="55000">
                      <a:srgbClr val="FF0000"/>
                    </a:gs>
                    <a:gs pos="50000">
                      <a:srgbClr val="0000CC"/>
                    </a:gs>
                    <a:gs pos="100000">
                      <a:srgbClr val="FF0000"/>
                    </a:gs>
                  </a:gsLst>
                  <a:lin ang="5400000" scaled="0"/>
                </a:gra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7402076" y="4042815"/>
              <a:ext cx="16466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err="1" smtClean="0">
                  <a:solidFill>
                    <a:srgbClr val="FF0000"/>
                  </a:solidFill>
                </a:rPr>
                <a:t>Endcap</a:t>
              </a:r>
              <a:r>
                <a:rPr lang="en-GB" b="1" dirty="0" smtClean="0">
                  <a:solidFill>
                    <a:srgbClr val="FF0000"/>
                  </a:solidFill>
                </a:rPr>
                <a:t> DIRC</a:t>
              </a:r>
            </a:p>
            <a:p>
              <a:pPr algn="ctr"/>
              <a:r>
                <a:rPr lang="en-GB" dirty="0" smtClean="0">
                  <a:solidFill>
                    <a:srgbClr val="FF0000"/>
                  </a:solidFill>
                </a:rPr>
                <a:t>(5˚-22˚)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704850" y="4413797"/>
              <a:ext cx="6477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648737" y="1635833"/>
              <a:ext cx="14798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0000FF"/>
                  </a:solidFill>
                </a:rPr>
                <a:t>Barrel DIRC</a:t>
              </a:r>
            </a:p>
            <a:p>
              <a:pPr algn="ctr"/>
              <a:r>
                <a:rPr lang="en-GB" dirty="0" smtClean="0">
                  <a:solidFill>
                    <a:srgbClr val="0000FF"/>
                  </a:solidFill>
                </a:rPr>
                <a:t>(22˚-140˚)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93405" y="6152461"/>
              <a:ext cx="2045432" cy="338554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Target Spectrometer</a:t>
              </a:r>
              <a:endParaRPr lang="en-GB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32481" y="4519869"/>
              <a:ext cx="7200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Beam</a:t>
              </a:r>
              <a:endParaRPr lang="en-GB" sz="16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56539" y="638838"/>
            <a:ext cx="3893928" cy="2322603"/>
            <a:chOff x="5956539" y="638838"/>
            <a:chExt cx="3893928" cy="2322603"/>
          </a:xfrm>
        </p:grpSpPr>
        <p:sp>
          <p:nvSpPr>
            <p:cNvPr id="7" name="Folded Corner 6"/>
            <p:cNvSpPr/>
            <p:nvPr/>
          </p:nvSpPr>
          <p:spPr>
            <a:xfrm>
              <a:off x="5956539" y="638838"/>
              <a:ext cx="3892129" cy="2322603"/>
            </a:xfrm>
            <a:prstGeom prst="foldedCorner">
              <a:avLst>
                <a:gd name="adj" fmla="val 18895"/>
              </a:avLst>
            </a:prstGeom>
            <a:gradFill>
              <a:gsLst>
                <a:gs pos="0">
                  <a:srgbClr val="FFFF99"/>
                </a:gs>
                <a:gs pos="100000">
                  <a:srgbClr val="FFFFCC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Script" panose="020B0504020000000003" pitchFamily="34" charset="0"/>
                </a:rPr>
                <a:t>DIRC Principle</a:t>
              </a:r>
              <a:endPara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Script" panose="020B0504020000000003" pitchFamily="34" charset="0"/>
              </a:endParaRPr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3792" y="989766"/>
              <a:ext cx="3876675" cy="197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964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PANDA DIRC Detectors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65550" y="3034959"/>
            <a:ext cx="390137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</a:rPr>
              <a:t>Barrel DIRC</a:t>
            </a:r>
          </a:p>
          <a:p>
            <a:pPr marL="285750" indent="-200025">
              <a:buFont typeface="Wingdings" panose="05000000000000000000" pitchFamily="2" charset="2"/>
              <a:buChar char="§"/>
            </a:pPr>
            <a:r>
              <a:rPr lang="en-GB" dirty="0" smtClean="0"/>
              <a:t>PID Goal: </a:t>
            </a:r>
            <a:r>
              <a:rPr lang="en-GB" b="1" dirty="0" smtClean="0"/>
              <a:t>3</a:t>
            </a:r>
            <a:r>
              <a:rPr lang="en-GB" b="1" dirty="0" smtClean="0">
                <a:latin typeface="Symbol" panose="05050102010706020507" pitchFamily="18" charset="2"/>
              </a:rPr>
              <a:t>s</a:t>
            </a:r>
            <a:r>
              <a:rPr lang="en-GB" dirty="0" smtClean="0"/>
              <a:t> </a:t>
            </a:r>
            <a:r>
              <a:rPr lang="en-GB" dirty="0" smtClean="0">
                <a:latin typeface="Symbol" panose="05050102010706020507" pitchFamily="18" charset="2"/>
              </a:rPr>
              <a:t>p</a:t>
            </a:r>
            <a:r>
              <a:rPr lang="en-GB" dirty="0" smtClean="0"/>
              <a:t>/K separation up to </a:t>
            </a:r>
            <a:r>
              <a:rPr lang="en-GB" b="1" dirty="0" smtClean="0"/>
              <a:t>3.5 </a:t>
            </a:r>
            <a:r>
              <a:rPr lang="en-GB" b="1" dirty="0" err="1" smtClean="0"/>
              <a:t>GeV</a:t>
            </a:r>
            <a:r>
              <a:rPr lang="en-GB" b="1" dirty="0" smtClean="0"/>
              <a:t>/c</a:t>
            </a:r>
            <a:endParaRPr lang="en-GB" b="1" dirty="0" smtClean="0"/>
          </a:p>
          <a:p>
            <a:endParaRPr lang="en-GB" dirty="0"/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Endcap</a:t>
            </a:r>
            <a:r>
              <a:rPr lang="en-GB" sz="2000" b="1" dirty="0" smtClean="0">
                <a:solidFill>
                  <a:srgbClr val="FF0000"/>
                </a:solidFill>
              </a:rPr>
              <a:t> DIRC</a:t>
            </a:r>
          </a:p>
          <a:p>
            <a:pPr marL="285750" indent="-200025">
              <a:buFont typeface="Wingdings" panose="05000000000000000000" pitchFamily="2" charset="2"/>
              <a:buChar char="§"/>
            </a:pPr>
            <a:r>
              <a:rPr lang="en-GB" dirty="0" smtClean="0"/>
              <a:t>Novel design</a:t>
            </a:r>
          </a:p>
          <a:p>
            <a:pPr marL="285750" indent="-200025">
              <a:buFont typeface="Wingdings" panose="05000000000000000000" pitchFamily="2" charset="2"/>
              <a:buChar char="§"/>
            </a:pPr>
            <a:r>
              <a:rPr lang="en-GB" dirty="0" smtClean="0"/>
              <a:t>PID Goal: </a:t>
            </a:r>
            <a:r>
              <a:rPr lang="en-GB" b="1" dirty="0"/>
              <a:t>3</a:t>
            </a:r>
            <a:r>
              <a:rPr lang="en-GB" b="1" dirty="0">
                <a:latin typeface="Symbol" panose="05050102010706020507" pitchFamily="18" charset="2"/>
              </a:rPr>
              <a:t>s</a:t>
            </a:r>
            <a:r>
              <a:rPr lang="en-GB" dirty="0"/>
              <a:t> </a:t>
            </a:r>
            <a:r>
              <a:rPr lang="en-GB" dirty="0" smtClean="0">
                <a:latin typeface="Symbol" panose="05050102010706020507" pitchFamily="18" charset="2"/>
              </a:rPr>
              <a:t>p</a:t>
            </a:r>
            <a:r>
              <a:rPr lang="en-GB" dirty="0" smtClean="0"/>
              <a:t>/K </a:t>
            </a:r>
            <a:r>
              <a:rPr lang="en-GB" dirty="0"/>
              <a:t>separation up to </a:t>
            </a:r>
            <a:r>
              <a:rPr lang="en-GB" b="1" dirty="0" smtClean="0"/>
              <a:t>4 </a:t>
            </a:r>
            <a:r>
              <a:rPr lang="en-GB" b="1" dirty="0" err="1" smtClean="0"/>
              <a:t>GeV</a:t>
            </a:r>
            <a:r>
              <a:rPr lang="en-GB" b="1" dirty="0" smtClean="0"/>
              <a:t>/c</a:t>
            </a:r>
            <a:endParaRPr lang="en-GB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596" y="1930823"/>
            <a:ext cx="5825404" cy="336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04547" y="4513564"/>
            <a:ext cx="3609974" cy="201706"/>
          </a:xfrm>
          <a:prstGeom prst="rect">
            <a:avLst/>
          </a:prstGeom>
          <a:solidFill>
            <a:srgbClr val="C00000">
              <a:alpha val="20000"/>
            </a:srgbClr>
          </a:solidFill>
          <a:ln w="28575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229900" y="1091873"/>
            <a:ext cx="3559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Kaon</a:t>
            </a:r>
            <a:r>
              <a:rPr lang="en-GB" dirty="0" smtClean="0"/>
              <a:t> distribution of the </a:t>
            </a:r>
            <a:r>
              <a:rPr lang="en-GB" dirty="0" err="1" smtClean="0"/>
              <a:t>radiative</a:t>
            </a:r>
            <a:r>
              <a:rPr lang="en-GB" dirty="0" smtClean="0"/>
              <a:t> decay </a:t>
            </a:r>
            <a:r>
              <a:rPr lang="en-GB" b="1" dirty="0" smtClean="0">
                <a:latin typeface="Garamond" panose="02020404030301010803" pitchFamily="18" charset="0"/>
              </a:rPr>
              <a:t>J</a:t>
            </a:r>
            <a:r>
              <a:rPr lang="en-GB" b="1" dirty="0" smtClean="0"/>
              <a:t>/</a:t>
            </a:r>
            <a:r>
              <a:rPr lang="en-GB" b="1" dirty="0" smtClean="0">
                <a:latin typeface="Symbol" panose="05050102010706020507" pitchFamily="18" charset="2"/>
              </a:rPr>
              <a:t>y</a:t>
            </a:r>
            <a:r>
              <a:rPr lang="el-GR" b="1" dirty="0" smtClean="0"/>
              <a:t> </a:t>
            </a:r>
            <a:r>
              <a:rPr lang="el-GR" b="1" dirty="0"/>
              <a:t>→ </a:t>
            </a:r>
            <a:r>
              <a:rPr lang="en-GB" b="1" dirty="0"/>
              <a:t>K</a:t>
            </a:r>
            <a:r>
              <a:rPr lang="en-GB" b="1" baseline="30000" dirty="0"/>
              <a:t>+</a:t>
            </a:r>
            <a:r>
              <a:rPr lang="en-GB" b="1" dirty="0"/>
              <a:t>K</a:t>
            </a:r>
            <a:r>
              <a:rPr lang="en-GB" b="1" baseline="30000" dirty="0"/>
              <a:t>-</a:t>
            </a:r>
            <a:r>
              <a:rPr lang="en-GB" b="1" dirty="0"/>
              <a:t> </a:t>
            </a:r>
            <a:r>
              <a:rPr lang="en-GB" b="1" dirty="0" smtClean="0">
                <a:latin typeface="Symbol" panose="05050102010706020507" pitchFamily="18" charset="2"/>
              </a:rPr>
              <a:t>g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65550" y="5466165"/>
            <a:ext cx="39787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Blip>
                <a:blip r:embed="rId4"/>
              </a:buBlip>
            </a:pP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O. Merle, </a:t>
            </a:r>
            <a:r>
              <a:rPr lang="en-GB" sz="1100" i="1" dirty="0" smtClean="0">
                <a:solidFill>
                  <a:schemeClr val="bg1">
                    <a:lumMod val="50000"/>
                  </a:schemeClr>
                </a:solidFill>
              </a:rPr>
              <a:t>Development of an </a:t>
            </a:r>
            <a:r>
              <a:rPr lang="en-GB" sz="1100" i="1" dirty="0" err="1" smtClean="0">
                <a:solidFill>
                  <a:schemeClr val="bg1">
                    <a:lumMod val="50000"/>
                  </a:schemeClr>
                </a:solidFill>
              </a:rPr>
              <a:t>Endcap</a:t>
            </a:r>
            <a:r>
              <a:rPr lang="en-GB" sz="1100" i="1" dirty="0" smtClean="0">
                <a:solidFill>
                  <a:schemeClr val="bg1">
                    <a:lumMod val="50000"/>
                  </a:schemeClr>
                </a:solidFill>
              </a:rPr>
              <a:t> DIRC for PANDA</a:t>
            </a: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, Mon, 17:00</a:t>
            </a:r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0719" y="5466165"/>
            <a:ext cx="4759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ymbol" panose="05050102010706020507" pitchFamily="18" charset="2"/>
              </a:rPr>
              <a:t>p</a:t>
            </a:r>
            <a:r>
              <a:rPr lang="en-GB" dirty="0"/>
              <a:t>/K Cherenkov angle difference at </a:t>
            </a:r>
            <a:r>
              <a:rPr lang="en-GB" b="1" dirty="0"/>
              <a:t>3.5 </a:t>
            </a:r>
            <a:r>
              <a:rPr lang="en-GB" b="1" dirty="0" err="1"/>
              <a:t>GeV</a:t>
            </a:r>
            <a:r>
              <a:rPr lang="en-GB" b="1" dirty="0"/>
              <a:t>/c </a:t>
            </a:r>
            <a:r>
              <a:rPr lang="en-GB" dirty="0"/>
              <a:t>in fused silica ~</a:t>
            </a:r>
            <a:r>
              <a:rPr lang="en-GB" b="1" dirty="0" smtClean="0"/>
              <a:t>8.5 </a:t>
            </a:r>
            <a:r>
              <a:rPr lang="en-GB" b="1" dirty="0" err="1" smtClean="0"/>
              <a:t>mrad</a:t>
            </a:r>
            <a:endParaRPr lang="en-GB" b="1" dirty="0"/>
          </a:p>
        </p:txBody>
      </p:sp>
      <p:sp>
        <p:nvSpPr>
          <p:cNvPr id="12" name="Rectangle 11"/>
          <p:cNvSpPr/>
          <p:nvPr/>
        </p:nvSpPr>
        <p:spPr>
          <a:xfrm>
            <a:off x="5204547" y="2633498"/>
            <a:ext cx="3111874" cy="188006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5204546" y="2633498"/>
            <a:ext cx="3111875" cy="1880066"/>
          </a:xfrm>
          <a:prstGeom prst="rect">
            <a:avLst/>
          </a:prstGeom>
          <a:solidFill>
            <a:srgbClr val="0000FF">
              <a:alpha val="20000"/>
            </a:srgbClr>
          </a:solidFill>
          <a:ln w="28575">
            <a:solidFill>
              <a:srgbClr val="0000FF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50" y="657570"/>
            <a:ext cx="3777800" cy="220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29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Evolution of Barrel DIRC Design</a:t>
            </a:r>
            <a:endParaRPr lang="en-GB" dirty="0"/>
          </a:p>
        </p:txBody>
      </p:sp>
      <p:sp>
        <p:nvSpPr>
          <p:cNvPr id="5" name="Pentagon 4"/>
          <p:cNvSpPr/>
          <p:nvPr/>
        </p:nvSpPr>
        <p:spPr>
          <a:xfrm>
            <a:off x="175799" y="767751"/>
            <a:ext cx="5069061" cy="629728"/>
          </a:xfrm>
          <a:prstGeom prst="homePlate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Initial Design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38860" y="1576465"/>
            <a:ext cx="229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Scaled version of BABAR DIRC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5799" y="2748512"/>
            <a:ext cx="3650057" cy="3445254"/>
            <a:chOff x="175799" y="2089853"/>
            <a:chExt cx="3650057" cy="3445254"/>
          </a:xfrm>
          <a:effectLst/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5" b="2312"/>
            <a:stretch/>
          </p:blipFill>
          <p:spPr bwMode="auto">
            <a:xfrm>
              <a:off x="175799" y="2089853"/>
              <a:ext cx="3650057" cy="3445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1800225" y="3101552"/>
              <a:ext cx="1638300" cy="397720"/>
              <a:chOff x="1800225" y="3101552"/>
              <a:chExt cx="1638300" cy="397720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>
                <a:off x="1800225" y="3184965"/>
                <a:ext cx="1638300" cy="3143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 rot="656020">
                <a:off x="2531280" y="3101552"/>
                <a:ext cx="7713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/>
                  <a:t>250 cm</a:t>
                </a:r>
                <a:endParaRPr lang="en-GB" sz="1400" dirty="0"/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3087476" y="5752086"/>
            <a:ext cx="1653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96 narrow fused silica bars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8860" y="2440735"/>
            <a:ext cx="1424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~ 7,000 </a:t>
            </a:r>
            <a:r>
              <a:rPr lang="en-GB" sz="1400" dirty="0" smtClean="0"/>
              <a:t>PMTs</a:t>
            </a:r>
            <a:endParaRPr lang="en-GB" sz="1400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2"/>
          <a:stretch/>
        </p:blipFill>
        <p:spPr bwMode="auto">
          <a:xfrm>
            <a:off x="2535195" y="1709901"/>
            <a:ext cx="2709666" cy="204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4570" y="5735319"/>
            <a:ext cx="1899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GB" sz="1400" dirty="0" smtClean="0"/>
              <a:t>Expansion </a:t>
            </a:r>
            <a:r>
              <a:rPr lang="en-GB" sz="1400" dirty="0"/>
              <a:t>volume: water </a:t>
            </a:r>
            <a:r>
              <a:rPr lang="en-GB" sz="1400" dirty="0" smtClean="0"/>
              <a:t>tank</a:t>
            </a:r>
            <a:endParaRPr lang="en-GB" sz="14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51060" y="2761388"/>
            <a:ext cx="115740" cy="3437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2916962" y="5093196"/>
            <a:ext cx="383464" cy="6421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595712" y="4305300"/>
            <a:ext cx="95250" cy="84849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563653">
            <a:off x="3448783" y="4624841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100 cm</a:t>
            </a:r>
            <a:endParaRPr lang="en-GB" sz="1400" dirty="0"/>
          </a:p>
        </p:txBody>
      </p:sp>
      <p:sp>
        <p:nvSpPr>
          <p:cNvPr id="6154" name="TextBox 6153"/>
          <p:cNvSpPr txBox="1"/>
          <p:nvPr/>
        </p:nvSpPr>
        <p:spPr>
          <a:xfrm>
            <a:off x="3124976" y="1498776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Fast Simulation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182" name="Group 6181"/>
          <p:cNvGrpSpPr/>
          <p:nvPr/>
        </p:nvGrpSpPr>
        <p:grpSpPr>
          <a:xfrm>
            <a:off x="5088070" y="767751"/>
            <a:ext cx="4817929" cy="5229178"/>
            <a:chOff x="5088070" y="767751"/>
            <a:chExt cx="4817929" cy="5229178"/>
          </a:xfrm>
        </p:grpSpPr>
        <p:sp>
          <p:nvSpPr>
            <p:cNvPr id="9" name="Chevron 8"/>
            <p:cNvSpPr/>
            <p:nvPr/>
          </p:nvSpPr>
          <p:spPr>
            <a:xfrm>
              <a:off x="5124450" y="767751"/>
              <a:ext cx="4667250" cy="629728"/>
            </a:xfrm>
            <a:prstGeom prst="chevron">
              <a:avLst/>
            </a:prstGeom>
            <a:gradFill flip="none" rotWithShape="1">
              <a:gsLst>
                <a:gs pos="0">
                  <a:srgbClr val="003399"/>
                </a:gs>
                <a:gs pos="100000">
                  <a:srgbClr val="0099FF"/>
                </a:gs>
              </a:gsLst>
              <a:lin ang="0" scaled="1"/>
              <a:tileRect/>
            </a:gra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 smtClean="0">
                  <a:solidFill>
                    <a:schemeClr val="bg1"/>
                  </a:solidFill>
                </a:rPr>
                <a:t>Next Iteration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44860" y="1668980"/>
              <a:ext cx="15369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n-GB" sz="1400" dirty="0" smtClean="0"/>
                <a:t>Benefit from</a:t>
              </a:r>
            </a:p>
            <a:p>
              <a:pPr marL="180975" indent="-180975">
                <a:buClr>
                  <a:schemeClr val="tx2"/>
                </a:buClr>
                <a:buFont typeface="Wingdings" panose="05000000000000000000" pitchFamily="2" charset="2"/>
                <a:buChar char="§"/>
              </a:pPr>
              <a:r>
                <a:rPr lang="en-GB" sz="1400" dirty="0" smtClean="0"/>
                <a:t>SLAC </a:t>
              </a:r>
              <a:r>
                <a:rPr lang="en-GB" sz="1400" dirty="0" err="1"/>
                <a:t>fDIRC</a:t>
              </a:r>
              <a:r>
                <a:rPr lang="en-GB" sz="1400" dirty="0"/>
                <a:t> </a:t>
              </a:r>
              <a:r>
                <a:rPr lang="en-GB" sz="1400" dirty="0" smtClean="0"/>
                <a:t>R&amp;D</a:t>
              </a:r>
            </a:p>
            <a:p>
              <a:pPr marL="180975" indent="-180975">
                <a:buClr>
                  <a:schemeClr val="tx2"/>
                </a:buClr>
                <a:buFont typeface="Wingdings" panose="05000000000000000000" pitchFamily="2" charset="2"/>
                <a:buChar char="§"/>
              </a:pPr>
              <a:r>
                <a:rPr lang="en-GB" sz="1400" dirty="0" smtClean="0"/>
                <a:t>new MCP-PMT advances</a:t>
              </a:r>
              <a:endParaRPr lang="en-GB" sz="1400" dirty="0"/>
            </a:p>
          </p:txBody>
        </p:sp>
        <p:grpSp>
          <p:nvGrpSpPr>
            <p:cNvPr id="6159" name="Group 6158"/>
            <p:cNvGrpSpPr/>
            <p:nvPr/>
          </p:nvGrpSpPr>
          <p:grpSpPr>
            <a:xfrm>
              <a:off x="6435410" y="1652664"/>
              <a:ext cx="3359150" cy="3054552"/>
              <a:chOff x="6211017" y="1709901"/>
              <a:chExt cx="3359150" cy="3054552"/>
            </a:xfrm>
          </p:grpSpPr>
          <p:pic>
            <p:nvPicPr>
              <p:cNvPr id="6149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1017" y="1868853"/>
                <a:ext cx="3359150" cy="289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155" name="Group 6154"/>
              <p:cNvGrpSpPr/>
              <p:nvPr/>
            </p:nvGrpSpPr>
            <p:grpSpPr>
              <a:xfrm>
                <a:off x="7048376" y="1709901"/>
                <a:ext cx="2464829" cy="523220"/>
                <a:chOff x="7048376" y="1709901"/>
                <a:chExt cx="2464829" cy="523220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7458075" y="1709901"/>
                  <a:ext cx="205513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place small expansion volume inside yoke</a:t>
                  </a:r>
                </a:p>
              </p:txBody>
            </p:sp>
            <p:cxnSp>
              <p:nvCxnSpPr>
                <p:cNvPr id="27" name="Straight Arrow Connector 26"/>
                <p:cNvCxnSpPr/>
                <p:nvPr/>
              </p:nvCxnSpPr>
              <p:spPr>
                <a:xfrm flipH="1">
                  <a:off x="7048376" y="1971511"/>
                  <a:ext cx="409699" cy="26161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Line Callout 2 6"/>
              <p:cNvSpPr/>
              <p:nvPr/>
            </p:nvSpPr>
            <p:spPr>
              <a:xfrm flipH="1">
                <a:off x="7048376" y="3812875"/>
                <a:ext cx="353683" cy="345056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191071"/>
                  <a:gd name="adj6" fmla="val -99608"/>
                </a:avLst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160" name="TextBox 6159"/>
            <p:cNvSpPr txBox="1"/>
            <p:nvPr/>
          </p:nvSpPr>
          <p:spPr>
            <a:xfrm>
              <a:off x="8437334" y="4878704"/>
              <a:ext cx="910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smtClean="0">
                  <a:solidFill>
                    <a:schemeClr val="bg1"/>
                  </a:solidFill>
                </a:rPr>
                <a:t>Fused silica bar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6181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24" y="4482454"/>
              <a:ext cx="2505075" cy="151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088070" y="4902603"/>
              <a:ext cx="25223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requires </a:t>
              </a:r>
              <a:r>
                <a:rPr lang="en-GB" sz="1400" b="1" dirty="0"/>
                <a:t>focusing</a:t>
              </a:r>
              <a:r>
                <a:rPr lang="en-GB" sz="1400" dirty="0"/>
                <a:t> to achieve required PID </a:t>
              </a:r>
              <a:r>
                <a:rPr lang="en-GB" sz="1400" dirty="0" smtClean="0"/>
                <a:t>performance</a:t>
              </a:r>
            </a:p>
            <a:p>
              <a:pPr marL="180975" indent="-180975">
                <a:buClr>
                  <a:schemeClr val="tx2"/>
                </a:buClr>
                <a:buFont typeface="Wingdings" panose="05000000000000000000" pitchFamily="2" charset="2"/>
                <a:buChar char="§"/>
              </a:pPr>
              <a:r>
                <a:rPr lang="en-GB" sz="1200" dirty="0" smtClean="0"/>
                <a:t>bar size dominates resolution</a:t>
              </a:r>
              <a:endParaRPr lang="en-GB" sz="1200" dirty="0"/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2943856" y="3027081"/>
            <a:ext cx="1764000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47459" y="2779686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C00000"/>
                </a:solidFill>
              </a:rPr>
              <a:t>2% </a:t>
            </a:r>
            <a:r>
              <a:rPr lang="en-GB" sz="1200" b="1" dirty="0" err="1" smtClean="0">
                <a:solidFill>
                  <a:srgbClr val="C00000"/>
                </a:solidFill>
              </a:rPr>
              <a:t>mis</a:t>
            </a:r>
            <a:r>
              <a:rPr lang="en-GB" sz="1200" b="1" dirty="0" smtClean="0">
                <a:solidFill>
                  <a:srgbClr val="C00000"/>
                </a:solidFill>
              </a:rPr>
              <a:t>-ID</a:t>
            </a:r>
            <a:endParaRPr lang="en-GB" sz="1200" b="1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81785" y="1955595"/>
            <a:ext cx="1124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0000FF"/>
                </a:solidFill>
              </a:rPr>
              <a:t>98% </a:t>
            </a:r>
            <a:r>
              <a:rPr lang="en-GB" sz="1200" b="1" dirty="0" err="1">
                <a:solidFill>
                  <a:srgbClr val="0000FF"/>
                </a:solidFill>
              </a:rPr>
              <a:t>k</a:t>
            </a:r>
            <a:r>
              <a:rPr lang="en-GB" sz="1200" b="1" dirty="0" err="1" smtClean="0">
                <a:solidFill>
                  <a:srgbClr val="0000FF"/>
                </a:solidFill>
              </a:rPr>
              <a:t>aon</a:t>
            </a:r>
            <a:r>
              <a:rPr lang="en-GB" sz="1200" b="1" dirty="0" smtClean="0">
                <a:solidFill>
                  <a:srgbClr val="0000FF"/>
                </a:solidFill>
              </a:rPr>
              <a:t> eff</a:t>
            </a:r>
            <a:endParaRPr lang="en-GB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7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Base Design</a:t>
            </a:r>
            <a:endParaRPr lang="en-GB" dirty="0"/>
          </a:p>
        </p:txBody>
      </p:sp>
      <p:grpSp>
        <p:nvGrpSpPr>
          <p:cNvPr id="3078" name="Group 3077"/>
          <p:cNvGrpSpPr/>
          <p:nvPr/>
        </p:nvGrpSpPr>
        <p:grpSpPr>
          <a:xfrm>
            <a:off x="471841" y="774621"/>
            <a:ext cx="9578238" cy="6042373"/>
            <a:chOff x="-506408" y="773891"/>
            <a:chExt cx="9578238" cy="6042373"/>
          </a:xfrm>
        </p:grpSpPr>
        <p:grpSp>
          <p:nvGrpSpPr>
            <p:cNvPr id="16" name="Group 15"/>
            <p:cNvGrpSpPr/>
            <p:nvPr/>
          </p:nvGrpSpPr>
          <p:grpSpPr>
            <a:xfrm>
              <a:off x="-506408" y="773891"/>
              <a:ext cx="9578238" cy="5138274"/>
              <a:chOff x="1230422" y="450726"/>
              <a:chExt cx="9578238" cy="5138274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2109" y="1269000"/>
                <a:ext cx="5799374" cy="432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6" name="Straight Arrow Connector 5"/>
              <p:cNvCxnSpPr/>
              <p:nvPr/>
            </p:nvCxnSpPr>
            <p:spPr>
              <a:xfrm flipV="1">
                <a:off x="5728447" y="1269000"/>
                <a:ext cx="3307977" cy="107078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9384953" y="1385047"/>
                <a:ext cx="26530" cy="177501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 rot="20569999">
                <a:off x="6382187" y="15867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accent1"/>
                    </a:solidFill>
                  </a:rPr>
                  <a:t>250 cm</a:t>
                </a:r>
                <a:endParaRPr lang="en-GB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5400000">
                <a:off x="9112242" y="2155122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accent1"/>
                    </a:solidFill>
                  </a:rPr>
                  <a:t>100 cm</a:t>
                </a:r>
                <a:endParaRPr lang="en-GB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014305" y="3721804"/>
                <a:ext cx="2794355" cy="10002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b="1" dirty="0" smtClean="0"/>
                  <a:t>Radiator bars</a:t>
                </a:r>
                <a:r>
                  <a:rPr lang="en-GB" dirty="0" smtClean="0"/>
                  <a:t> (</a:t>
                </a:r>
                <a:r>
                  <a:rPr lang="en-GB" dirty="0" smtClean="0"/>
                  <a:t>80 pcs</a:t>
                </a:r>
                <a:r>
                  <a:rPr lang="en-GB" dirty="0" smtClean="0"/>
                  <a:t>)</a:t>
                </a:r>
              </a:p>
              <a:p>
                <a:pPr marL="174625" indent="-174625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17mm</a:t>
                </a:r>
                <a:r>
                  <a:rPr lang="en-GB" dirty="0" smtClean="0">
                    <a:sym typeface="Symbol"/>
                  </a:rPr>
                  <a:t></a:t>
                </a:r>
                <a:r>
                  <a:rPr lang="en-GB" dirty="0" smtClean="0"/>
                  <a:t>32mm</a:t>
                </a:r>
                <a:r>
                  <a:rPr lang="en-GB" dirty="0" smtClean="0">
                    <a:sym typeface="Symbol"/>
                  </a:rPr>
                  <a:t></a:t>
                </a:r>
                <a:r>
                  <a:rPr lang="en-GB" dirty="0" smtClean="0"/>
                  <a:t>2400mm</a:t>
                </a:r>
              </a:p>
              <a:p>
                <a:pPr marL="174625" indent="-174625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Syn. fused silica</a:t>
                </a:r>
                <a:endParaRPr lang="en-GB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230422" y="450726"/>
                <a:ext cx="2594685" cy="1554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 dirty="0" smtClean="0"/>
                  <a:t>Photon detection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GB" b="1" dirty="0" smtClean="0"/>
                  <a:t>&amp; Electronics</a:t>
                </a:r>
              </a:p>
              <a:p>
                <a:pPr marL="174625" indent="-174625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15,000 channels</a:t>
                </a:r>
              </a:p>
              <a:p>
                <a:pPr marL="174625" indent="-174625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MCP-PMTs</a:t>
                </a:r>
              </a:p>
              <a:p>
                <a:pPr marL="174625" indent="-174625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Fast TDC + ADC FEE</a:t>
                </a:r>
                <a:endParaRPr lang="en-GB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880929" y="4437824"/>
                <a:ext cx="3076483" cy="723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b="1" dirty="0" smtClean="0"/>
                  <a:t>Focussing optics</a:t>
                </a:r>
              </a:p>
              <a:p>
                <a:pPr marL="285750" indent="-285750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High-refractive index lens</a:t>
                </a:r>
                <a:endParaRPr lang="en-GB" dirty="0"/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690068" y="5484264"/>
              <a:ext cx="1359232" cy="13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 flipV="1">
              <a:off x="2873072" y="3701466"/>
              <a:ext cx="685800" cy="20977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20569830">
              <a:off x="2809451" y="3404613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50 cm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2" name="Line Callout 2 21"/>
            <p:cNvSpPr/>
            <p:nvPr/>
          </p:nvSpPr>
          <p:spPr>
            <a:xfrm flipH="1">
              <a:off x="3886200" y="4329953"/>
              <a:ext cx="416859" cy="430306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95833"/>
                <a:gd name="adj6" fmla="val -4969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6893544" y="3752166"/>
              <a:ext cx="149555" cy="2928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691170" y="1237396"/>
              <a:ext cx="879133" cy="11630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253577" y="792576"/>
              <a:ext cx="2232214" cy="72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b="1" dirty="0" smtClean="0"/>
                <a:t>Expansion Volume</a:t>
              </a:r>
            </a:p>
            <a:p>
              <a:pPr marL="174625" indent="-174625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n-GB" dirty="0" smtClean="0"/>
                <a:t>Mineral oil</a:t>
              </a:r>
              <a:endParaRPr lang="en-GB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3788933" y="1515851"/>
              <a:ext cx="710332" cy="11892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7" name="TextBox 3076"/>
          <p:cNvSpPr txBox="1"/>
          <p:nvPr/>
        </p:nvSpPr>
        <p:spPr>
          <a:xfrm>
            <a:off x="145336" y="4639770"/>
            <a:ext cx="3014259" cy="1754326"/>
          </a:xfrm>
          <a:prstGeom prst="rect">
            <a:avLst/>
          </a:prstGeom>
          <a:solidFill>
            <a:schemeClr val="bg1"/>
          </a:solidFill>
          <a:ln w="31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1092D"/>
                </a:solidFill>
              </a:rPr>
              <a:t>Performance Goals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latin typeface="Symbol" panose="05050102010706020507" pitchFamily="18" charset="2"/>
              </a:rPr>
              <a:t>q</a:t>
            </a:r>
            <a:r>
              <a:rPr lang="en-GB" baseline="-25000" dirty="0" smtClean="0"/>
              <a:t>c</a:t>
            </a:r>
            <a:r>
              <a:rPr lang="en-GB" dirty="0" smtClean="0"/>
              <a:t> single photon resolution </a:t>
            </a:r>
            <a:r>
              <a:rPr lang="en-GB" b="1" dirty="0" smtClean="0"/>
              <a:t>8-10 </a:t>
            </a:r>
            <a:r>
              <a:rPr lang="en-GB" b="1" dirty="0" err="1" smtClean="0"/>
              <a:t>mrad</a:t>
            </a:r>
            <a:endParaRPr lang="en-GB" b="1" dirty="0" smtClean="0"/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b="1" dirty="0" smtClean="0"/>
              <a:t>20</a:t>
            </a:r>
            <a:r>
              <a:rPr lang="en-GB" dirty="0" smtClean="0"/>
              <a:t> detected photons per track (</a:t>
            </a:r>
            <a:r>
              <a:rPr lang="en-GB" dirty="0" smtClean="0">
                <a:latin typeface="Symbol" panose="05050102010706020507" pitchFamily="18" charset="2"/>
              </a:rPr>
              <a:t>b</a:t>
            </a:r>
            <a:r>
              <a:rPr lang="en-GB" dirty="0" smtClean="0"/>
              <a:t>=1)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Timing resolution ~</a:t>
            </a:r>
            <a:r>
              <a:rPr lang="en-GB" b="1" dirty="0" smtClean="0"/>
              <a:t>100 </a:t>
            </a:r>
            <a:r>
              <a:rPr lang="en-GB" b="1" dirty="0" err="1" smtClean="0"/>
              <a:t>ps</a:t>
            </a:r>
            <a:endParaRPr lang="en-GB" b="1" dirty="0"/>
          </a:p>
        </p:txBody>
      </p:sp>
      <p:sp>
        <p:nvSpPr>
          <p:cNvPr id="3088" name="TextBox 3087"/>
          <p:cNvSpPr txBox="1"/>
          <p:nvPr/>
        </p:nvSpPr>
        <p:spPr>
          <a:xfrm>
            <a:off x="6567795" y="5497883"/>
            <a:ext cx="572593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700" b="1" dirty="0" smtClean="0"/>
              <a:t>N-</a:t>
            </a:r>
            <a:r>
              <a:rPr lang="en-GB" sz="700" b="1" dirty="0" err="1" smtClean="0"/>
              <a:t>LaK</a:t>
            </a:r>
            <a:r>
              <a:rPr lang="en-GB" sz="700" b="1" dirty="0" smtClean="0"/>
              <a:t> 33</a:t>
            </a:r>
            <a:endParaRPr lang="en-GB" sz="7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213371" y="6532361"/>
            <a:ext cx="708848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700" b="1" dirty="0" smtClean="0"/>
              <a:t>Fused Silica</a:t>
            </a:r>
            <a:endParaRPr lang="en-GB" sz="7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45336" y="2416417"/>
            <a:ext cx="2226835" cy="2159176"/>
            <a:chOff x="145336" y="2416417"/>
            <a:chExt cx="2226835" cy="2159176"/>
          </a:xfrm>
        </p:grpSpPr>
        <p:sp>
          <p:nvSpPr>
            <p:cNvPr id="3085" name="TextBox 3084"/>
            <p:cNvSpPr txBox="1"/>
            <p:nvPr/>
          </p:nvSpPr>
          <p:spPr>
            <a:xfrm>
              <a:off x="145336" y="2416417"/>
              <a:ext cx="1826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bg1">
                      <a:lumMod val="50000"/>
                    </a:schemeClr>
                  </a:solidFill>
                </a:rPr>
                <a:t>Simulated hit pattern</a:t>
              </a: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28" r="10298"/>
            <a:stretch/>
          </p:blipFill>
          <p:spPr bwMode="auto">
            <a:xfrm rot="5400000">
              <a:off x="487114" y="2690536"/>
              <a:ext cx="1869784" cy="1900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776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</p:bldLst>
  </p:timing>
</p:sld>
</file>

<file path=ppt/theme/theme1.xml><?xml version="1.0" encoding="utf-8"?>
<a:theme xmlns:a="http://schemas.openxmlformats.org/drawingml/2006/main" name="UMainz_praesentation1_ro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UMainz_praesentation1_rot</Template>
  <TotalTime>54271</TotalTime>
  <Words>1422</Words>
  <Application>Microsoft Office PowerPoint</Application>
  <PresentationFormat>A4 Paper (210x297 mm)</PresentationFormat>
  <Paragraphs>361</Paragraphs>
  <Slides>21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UMainz_praesentation1_rot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Hoek</dc:creator>
  <cp:lastModifiedBy>Matthias Hoek</cp:lastModifiedBy>
  <cp:revision>459</cp:revision>
  <cp:lastPrinted>2013-11-08T11:16:09Z</cp:lastPrinted>
  <dcterms:created xsi:type="dcterms:W3CDTF">2013-10-17T08:13:29Z</dcterms:created>
  <dcterms:modified xsi:type="dcterms:W3CDTF">2013-12-01T14:01:34Z</dcterms:modified>
</cp:coreProperties>
</file>