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1"/>
  </p:sldMasterIdLst>
  <p:notesMasterIdLst>
    <p:notesMasterId r:id="rId23"/>
  </p:notesMasterIdLst>
  <p:sldIdLst>
    <p:sldId id="256" r:id="rId2"/>
    <p:sldId id="284" r:id="rId3"/>
    <p:sldId id="282" r:id="rId4"/>
    <p:sldId id="285" r:id="rId5"/>
    <p:sldId id="291" r:id="rId6"/>
    <p:sldId id="292" r:id="rId7"/>
    <p:sldId id="286" r:id="rId8"/>
    <p:sldId id="287" r:id="rId9"/>
    <p:sldId id="300" r:id="rId10"/>
    <p:sldId id="289" r:id="rId11"/>
    <p:sldId id="290" r:id="rId12"/>
    <p:sldId id="288" r:id="rId13"/>
    <p:sldId id="283" r:id="rId14"/>
    <p:sldId id="294" r:id="rId15"/>
    <p:sldId id="295" r:id="rId16"/>
    <p:sldId id="298" r:id="rId17"/>
    <p:sldId id="296" r:id="rId18"/>
    <p:sldId id="297" r:id="rId19"/>
    <p:sldId id="303" r:id="rId20"/>
    <p:sldId id="301" r:id="rId21"/>
    <p:sldId id="302" r:id="rId22"/>
  </p:sldIdLst>
  <p:sldSz cx="9144000" cy="6858000" type="screen4x3"/>
  <p:notesSz cx="67818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17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3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53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70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5883" algn="l" defTabSz="914353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060" algn="l" defTabSz="914353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236" algn="l" defTabSz="914353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413" algn="l" defTabSz="914353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491"/>
    <a:srgbClr val="9A1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3" autoAdjust="0"/>
    <p:restoredTop sz="98493" autoAdjust="0"/>
  </p:normalViewPr>
  <p:slideViewPr>
    <p:cSldViewPr>
      <p:cViewPr varScale="1">
        <p:scale>
          <a:sx n="74" d="100"/>
          <a:sy n="74" d="100"/>
        </p:scale>
        <p:origin x="-1464" y="-90"/>
      </p:cViewPr>
      <p:guideLst>
        <p:guide orient="horz" pos="5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780" cy="4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4" tIns="47527" rIns="95054" bIns="475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021" y="0"/>
            <a:ext cx="2938780" cy="4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4" tIns="47527" rIns="95054" bIns="475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24425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241" y="4681220"/>
            <a:ext cx="4973319" cy="44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4" tIns="47527" rIns="95054" bIns="47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439"/>
            <a:ext cx="2938780" cy="4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4" tIns="47527" rIns="95054" bIns="475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021" y="9362439"/>
            <a:ext cx="2938780" cy="4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4" tIns="47527" rIns="95054" bIns="475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2C45A0-A876-4239-9227-05BF6B281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17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35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53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70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48A6F-27D3-4056-9ACF-C1BD9FB58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91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78594"/>
            <a:ext cx="7063409" cy="802134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8856984" cy="4896544"/>
          </a:xfrm>
        </p:spPr>
        <p:txBody>
          <a:bodyPr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C1BD50-E817-48FB-B5BB-07D69E534D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427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E05254-D3DB-4516-AC3A-64BF8132B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778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C038B8-D752-4B98-9715-F6FC967D1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28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8E42B3-1243-433D-B41D-687D1D9B8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158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E5EC35-77F6-4337-AFFE-855BC417AE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87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6CE475-C44C-44FF-B027-571CCDF18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419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A0C25A-9647-4534-89A9-394767127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6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47C7F9-F64D-4654-974C-CF9D592FD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251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3"/>
            <a:ext cx="3545086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8192" cy="6144"/>
          </a:xfrm>
        </p:grpSpPr>
        <p:sp>
          <p:nvSpPr>
            <p:cNvPr id="3075" name="Rectangle 3"/>
            <p:cNvSpPr>
              <a:spLocks/>
            </p:cNvSpPr>
            <p:nvPr/>
          </p:nvSpPr>
          <p:spPr bwMode="auto">
            <a:xfrm rot="-5400000">
              <a:off x="3768" y="1719"/>
              <a:ext cx="656" cy="8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GB" sz="3000" smtClea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076" name="Rectangle 4"/>
            <p:cNvSpPr>
              <a:spLocks/>
            </p:cNvSpPr>
            <p:nvPr/>
          </p:nvSpPr>
          <p:spPr bwMode="auto">
            <a:xfrm>
              <a:off x="0" y="0"/>
              <a:ext cx="48" cy="6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GB" sz="3000" smtClea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077" name="Rectangle 5"/>
            <p:cNvSpPr>
              <a:spLocks/>
            </p:cNvSpPr>
            <p:nvPr/>
          </p:nvSpPr>
          <p:spPr bwMode="auto">
            <a:xfrm>
              <a:off x="8144" y="0"/>
              <a:ext cx="48" cy="6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GB" sz="3000" smtClea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078" name="Rectangle 6"/>
            <p:cNvSpPr>
              <a:spLocks/>
            </p:cNvSpPr>
            <p:nvPr/>
          </p:nvSpPr>
          <p:spPr bwMode="auto">
            <a:xfrm rot="-5400000">
              <a:off x="4072" y="-4072"/>
              <a:ext cx="48" cy="8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GB" sz="3000" smtClea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5559"/>
              <a:ext cx="1736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1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70726" y="6438306"/>
            <a:ext cx="241102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88" tIns="32144" rIns="64288" bIns="32144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fld id="{ECEEAF4C-6148-4441-A2F6-19A0BDEB1673}" type="slidenum">
              <a:rPr lang="en-US" smtClean="0"/>
              <a:pPr eaLnBrk="1" hangingPunct="1"/>
              <a:t>‹#›</a:t>
            </a:fld>
            <a:endParaRPr lang="en-US" smtClean="0"/>
          </a:p>
        </p:txBody>
      </p:sp>
      <p:sp>
        <p:nvSpPr>
          <p:cNvPr id="3082" name="Rectangle 10"/>
          <p:cNvSpPr>
            <a:spLocks/>
          </p:cNvSpPr>
          <p:nvPr/>
        </p:nvSpPr>
        <p:spPr bwMode="auto">
          <a:xfrm>
            <a:off x="3555698" y="6163694"/>
            <a:ext cx="2032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RICH2013</a:t>
            </a:r>
          </a:p>
          <a:p>
            <a:pPr algn="ctr" eaLnBrk="1" hangingPunct="1"/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Shonan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Village Center</a:t>
            </a:r>
          </a:p>
          <a:p>
            <a:pPr algn="ctr" eaLnBrk="1" hangingPunct="1"/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Kanagawa prefecture, Japan</a:t>
            </a:r>
          </a:p>
        </p:txBody>
      </p:sp>
      <p:sp>
        <p:nvSpPr>
          <p:cNvPr id="3083" name="Rectangle 11"/>
          <p:cNvSpPr>
            <a:spLocks/>
          </p:cNvSpPr>
          <p:nvPr/>
        </p:nvSpPr>
        <p:spPr bwMode="auto">
          <a:xfrm>
            <a:off x="6182345" y="6432515"/>
            <a:ext cx="22520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M.VanDijk@bristol.ac.uk</a:t>
            </a:r>
          </a:p>
        </p:txBody>
      </p:sp>
    </p:spTree>
    <p:extLst>
      <p:ext uri="{BB962C8B-B14F-4D97-AF65-F5344CB8AC3E}">
        <p14:creationId xmlns:p14="http://schemas.microsoft.com/office/powerpoint/2010/main" val="392688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619" indent="-347112" algn="l" rtl="0" eaLnBrk="1" fontAlgn="base" hangingPunct="1">
        <a:spcBef>
          <a:spcPts val="2672"/>
        </a:spcBef>
        <a:spcAft>
          <a:spcPct val="0"/>
        </a:spcAft>
        <a:buSzPct val="155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31" indent="-347112" algn="l" rtl="0" eaLnBrk="1" fontAlgn="base" hangingPunct="1">
        <a:spcBef>
          <a:spcPts val="2672"/>
        </a:spcBef>
        <a:spcAft>
          <a:spcPct val="0"/>
        </a:spcAft>
        <a:buSzPct val="155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643" indent="-347112" algn="l" rtl="0" eaLnBrk="1" fontAlgn="base" hangingPunct="1">
        <a:spcBef>
          <a:spcPts val="2672"/>
        </a:spcBef>
        <a:spcAft>
          <a:spcPct val="0"/>
        </a:spcAft>
        <a:buSzPct val="155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155" indent="-347112" algn="l" rtl="0" eaLnBrk="1" fontAlgn="base" hangingPunct="1">
        <a:spcBef>
          <a:spcPts val="2672"/>
        </a:spcBef>
        <a:spcAft>
          <a:spcPct val="0"/>
        </a:spcAft>
        <a:buSzPct val="155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667" indent="-347112" algn="l" rtl="0" eaLnBrk="1" fontAlgn="base" hangingPunct="1">
        <a:spcBef>
          <a:spcPts val="2672"/>
        </a:spcBef>
        <a:spcAft>
          <a:spcPct val="0"/>
        </a:spcAft>
        <a:buSzPct val="155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108" indent="-347112" algn="l" rtl="0" eaLnBrk="1" fontAlgn="base" hangingPunct="1">
        <a:spcBef>
          <a:spcPts val="2672"/>
        </a:spcBef>
        <a:spcAft>
          <a:spcPct val="0"/>
        </a:spcAft>
        <a:buSzPct val="155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549" indent="-347112" algn="l" rtl="0" eaLnBrk="1" fontAlgn="base" hangingPunct="1">
        <a:spcBef>
          <a:spcPts val="2672"/>
        </a:spcBef>
        <a:spcAft>
          <a:spcPct val="0"/>
        </a:spcAft>
        <a:buSzPct val="155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8990" indent="-347112" algn="l" rtl="0" eaLnBrk="1" fontAlgn="base" hangingPunct="1">
        <a:spcBef>
          <a:spcPts val="2672"/>
        </a:spcBef>
        <a:spcAft>
          <a:spcPct val="0"/>
        </a:spcAft>
        <a:buSzPct val="155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430" indent="-347112" algn="l" rtl="0" eaLnBrk="1" fontAlgn="base" hangingPunct="1">
        <a:spcBef>
          <a:spcPts val="2672"/>
        </a:spcBef>
        <a:spcAft>
          <a:spcPct val="0"/>
        </a:spcAft>
        <a:buSzPct val="155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x.doi.org/10.1016/j.nima.2013.07.02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C:\Code\Tex\RICH2013\figure1_de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86" y="620688"/>
            <a:ext cx="1651917" cy="13681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2856"/>
            <a:ext cx="7773293" cy="1584176"/>
          </a:xfrm>
        </p:spPr>
        <p:txBody>
          <a:bodyPr/>
          <a:lstStyle/>
          <a:p>
            <a:r>
              <a:rPr lang="en-GB" sz="4800" dirty="0" smtClean="0"/>
              <a:t>TORCH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4243237"/>
            <a:ext cx="6400354" cy="1201987"/>
          </a:xfrm>
        </p:spPr>
        <p:txBody>
          <a:bodyPr/>
          <a:lstStyle/>
          <a:p>
            <a:r>
              <a:rPr lang="en-GB" dirty="0" smtClean="0"/>
              <a:t>Maarten van </a:t>
            </a:r>
            <a:r>
              <a:rPr lang="en-GB" dirty="0" err="1" smtClean="0"/>
              <a:t>Dijk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On behalf of the TORCH collaboration</a:t>
            </a:r>
            <a:br>
              <a:rPr lang="en-GB" dirty="0" smtClean="0"/>
            </a:br>
            <a:r>
              <a:rPr lang="en-GB" sz="1000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dirty="0" smtClean="0"/>
              <a:t>(CERN, University of Oxford, University of Bristol)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8A6F-27D3-4056-9ACF-C1BD9FB580A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315" r="2281" b="13891"/>
          <a:stretch/>
        </p:blipFill>
        <p:spPr bwMode="auto">
          <a:xfrm>
            <a:off x="6948264" y="1075271"/>
            <a:ext cx="1319212" cy="1311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51520" y="1224040"/>
            <a:ext cx="2826051" cy="1988936"/>
            <a:chOff x="251520" y="1789456"/>
            <a:chExt cx="2826051" cy="1988936"/>
          </a:xfrm>
        </p:grpSpPr>
        <p:pic>
          <p:nvPicPr>
            <p:cNvPr id="6" name="Picture 2" descr="C:\Users\mv12553\Desktop\Presentations\Lhcbview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89456"/>
              <a:ext cx="2826051" cy="19889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571526" y="2620544"/>
              <a:ext cx="0" cy="792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1571528" y="620688"/>
            <a:ext cx="1956158" cy="14344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71528" y="1988840"/>
            <a:ext cx="3608075" cy="8583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35569" y="852677"/>
            <a:ext cx="1812695" cy="2225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35569" y="1060099"/>
            <a:ext cx="1812695" cy="13266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jamesm\AppData\Local\Microsoft\Windows\Temporary Internet Files\Content.Outlook\1KV2644R\Square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40" y="3212976"/>
            <a:ext cx="1057300" cy="10038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270388" y="1592442"/>
            <a:ext cx="417352" cy="4626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7270388" y="2055128"/>
            <a:ext cx="204752" cy="1157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687740" y="2055128"/>
            <a:ext cx="844700" cy="1157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862235" y="3429000"/>
            <a:ext cx="290190" cy="2338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7067961" y="3662847"/>
            <a:ext cx="794274" cy="11889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152425" y="3662847"/>
            <a:ext cx="1" cy="11889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1" name="Group 2050"/>
          <p:cNvGrpSpPr/>
          <p:nvPr/>
        </p:nvGrpSpPr>
        <p:grpSpPr>
          <a:xfrm>
            <a:off x="425117" y="4414080"/>
            <a:ext cx="1842627" cy="1391184"/>
            <a:chOff x="467544" y="4558096"/>
            <a:chExt cx="1842627" cy="1391184"/>
          </a:xfrm>
        </p:grpSpPr>
        <p:pic>
          <p:nvPicPr>
            <p:cNvPr id="2050" name="Picture 2" descr="http://www.symmetrymagazine.org/sites/default/files/legacy/images/200608/article13_image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558096"/>
              <a:ext cx="1842627" cy="1391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980897" y="5013176"/>
              <a:ext cx="316835" cy="2405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6" name="Straight Connector 55"/>
          <p:cNvCxnSpPr/>
          <p:nvPr/>
        </p:nvCxnSpPr>
        <p:spPr>
          <a:xfrm flipV="1">
            <a:off x="1255305" y="3212976"/>
            <a:ext cx="1822266" cy="16561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51521" y="3212976"/>
            <a:ext cx="686949" cy="16561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943664" y="847349"/>
            <a:ext cx="191905" cy="212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61" y="4851826"/>
            <a:ext cx="1084464" cy="8314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 bwMode="auto">
          <a:xfrm>
            <a:off x="686711" y="3001144"/>
            <a:ext cx="777329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21440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88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23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763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GB" sz="2400" i="1" kern="0" dirty="0" smtClean="0"/>
              <a:t>A Cherenkov based </a:t>
            </a:r>
            <a:br>
              <a:rPr lang="en-GB" sz="2400" i="1" kern="0" dirty="0" smtClean="0"/>
            </a:br>
            <a:r>
              <a:rPr lang="en-GB" sz="2400" i="1" kern="0" dirty="0" smtClean="0"/>
              <a:t>Time of Flight detector</a:t>
            </a:r>
            <a:endParaRPr lang="en-GB" sz="2400" i="1" kern="0" dirty="0"/>
          </a:p>
        </p:txBody>
      </p:sp>
      <p:pic>
        <p:nvPicPr>
          <p:cNvPr id="36" name="Picture 11" descr="LOGO-ER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9" y="156963"/>
            <a:ext cx="733091" cy="701423"/>
          </a:xfrm>
          <a:prstGeom prst="rect">
            <a:avLst/>
          </a:prstGeom>
          <a:noFill/>
          <a:ln w="9525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4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5" y="178594"/>
            <a:ext cx="4461322" cy="802134"/>
          </a:xfrm>
        </p:spPr>
        <p:txBody>
          <a:bodyPr/>
          <a:lstStyle/>
          <a:p>
            <a:r>
              <a:rPr lang="en-GB" dirty="0" smtClean="0"/>
              <a:t>Photon loss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4663620" cy="4896544"/>
          </a:xfrm>
        </p:spPr>
        <p:txBody>
          <a:bodyPr/>
          <a:lstStyle/>
          <a:p>
            <a:r>
              <a:rPr lang="en-GB" dirty="0" smtClean="0"/>
              <a:t>Radiator – Amorphous fused silica</a:t>
            </a:r>
          </a:p>
          <a:p>
            <a:endParaRPr lang="en-GB" dirty="0" smtClean="0"/>
          </a:p>
          <a:p>
            <a:r>
              <a:rPr lang="en-GB" dirty="0"/>
              <a:t>Photon loss in radiator</a:t>
            </a:r>
          </a:p>
          <a:p>
            <a:pPr lvl="2"/>
            <a:r>
              <a:rPr lang="en-GB" dirty="0" smtClean="0"/>
              <a:t>Rayleigh scattering 		(~95%)</a:t>
            </a:r>
          </a:p>
          <a:p>
            <a:pPr lvl="2"/>
            <a:r>
              <a:rPr lang="en-GB" dirty="0" smtClean="0"/>
              <a:t>Rough surface (</a:t>
            </a:r>
            <a:r>
              <a:rPr lang="el-GR" dirty="0" smtClean="0"/>
              <a:t>σ</a:t>
            </a:r>
            <a:r>
              <a:rPr lang="en-GB" dirty="0" smtClean="0"/>
              <a:t>=0.5nm) 	(~90%)</a:t>
            </a:r>
          </a:p>
          <a:p>
            <a:pPr lvl="2"/>
            <a:r>
              <a:rPr lang="en-GB" dirty="0" smtClean="0"/>
              <a:t>Mirror in focusing block	(~88%)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Photon loss in detector</a:t>
            </a:r>
          </a:p>
          <a:p>
            <a:pPr lvl="2"/>
            <a:r>
              <a:rPr lang="en-GB" dirty="0" smtClean="0"/>
              <a:t>Quantum efficiency		(~20%)</a:t>
            </a:r>
          </a:p>
          <a:p>
            <a:pPr lvl="2"/>
            <a:r>
              <a:rPr lang="en-GB" dirty="0" smtClean="0"/>
              <a:t>Collection efficiency		(~65%)</a:t>
            </a:r>
          </a:p>
          <a:p>
            <a:pPr lvl="2"/>
            <a:r>
              <a:rPr lang="en-GB" dirty="0" smtClean="0"/>
              <a:t>Detector entrance window	(</a:t>
            </a:r>
            <a:r>
              <a:rPr lang="en-GB" dirty="0" err="1" smtClean="0"/>
              <a:t>cutoff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/>
              <a:t>Idealised performance</a:t>
            </a:r>
          </a:p>
          <a:p>
            <a:endParaRPr lang="en-GB" dirty="0" smtClean="0"/>
          </a:p>
          <a:p>
            <a:r>
              <a:rPr lang="en-GB" dirty="0" smtClean="0"/>
              <a:t>Expected yield: &gt;30 photons</a:t>
            </a:r>
          </a:p>
          <a:p>
            <a:pPr lvl="2"/>
            <a:r>
              <a:rPr lang="en-GB" dirty="0" smtClean="0"/>
              <a:t>Single photon time resolution 70 </a:t>
            </a:r>
            <a:r>
              <a:rPr lang="en-GB" dirty="0" err="1" smtClean="0"/>
              <a:t>ps</a:t>
            </a:r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6893" y="3023905"/>
            <a:ext cx="3508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Reflectivity of Suprasil (quartz) coated with aluminium</a:t>
            </a:r>
            <a:endParaRPr lang="en-GB" sz="1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53311" y="5465201"/>
            <a:ext cx="2630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Quantum Efficiency measured with </a:t>
            </a:r>
            <a:r>
              <a:rPr lang="en-GB" sz="1000" i="1" dirty="0" err="1" smtClean="0"/>
              <a:t>Photek</a:t>
            </a:r>
            <a:r>
              <a:rPr lang="en-GB" sz="1000" i="1" dirty="0" smtClean="0"/>
              <a:t> MCP-PMT. More information can be found on the poster by T. </a:t>
            </a:r>
            <a:r>
              <a:rPr lang="en-GB" sz="1000" i="1" dirty="0" err="1" smtClean="0"/>
              <a:t>Gys</a:t>
            </a:r>
            <a:r>
              <a:rPr lang="en-GB" sz="1000" i="1" dirty="0" smtClean="0"/>
              <a:t>. </a:t>
            </a:r>
            <a:endParaRPr lang="en-GB" sz="1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43132" y="5465201"/>
            <a:ext cx="182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Reflectivity as a function of wavelength, shown for several values of surface roughness</a:t>
            </a:r>
            <a:endParaRPr lang="en-GB" sz="1000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06762" y="3556124"/>
            <a:ext cx="2148149" cy="1874832"/>
            <a:chOff x="4099383" y="3296970"/>
            <a:chExt cx="2656082" cy="2318136"/>
          </a:xfrm>
        </p:grpSpPr>
        <p:grpSp>
          <p:nvGrpSpPr>
            <p:cNvPr id="23" name="Group 22"/>
            <p:cNvGrpSpPr/>
            <p:nvPr/>
          </p:nvGrpSpPr>
          <p:grpSpPr>
            <a:xfrm>
              <a:off x="4099383" y="3296970"/>
              <a:ext cx="2656082" cy="2318136"/>
              <a:chOff x="4099383" y="3304590"/>
              <a:chExt cx="2656082" cy="231813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099383" y="3304590"/>
                <a:ext cx="2656082" cy="2318136"/>
                <a:chOff x="4633188" y="3708225"/>
                <a:chExt cx="2315077" cy="2101072"/>
              </a:xfrm>
            </p:grpSpPr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7818" y="3708225"/>
                  <a:ext cx="2130447" cy="1953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5606236" y="5614027"/>
                  <a:ext cx="939584" cy="195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1" dirty="0" smtClean="0">
                      <a:latin typeface="+mj-lt"/>
                    </a:rPr>
                    <a:t>Wavelength (nm)</a:t>
                  </a:r>
                  <a:endParaRPr lang="en-GB" sz="800" b="1" dirty="0">
                    <a:latin typeface="+mj-lt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4362160" y="4545197"/>
                  <a:ext cx="748618" cy="206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1" dirty="0" smtClean="0">
                      <a:latin typeface="+mj-lt"/>
                    </a:rPr>
                    <a:t>Reflectivity </a:t>
                  </a:r>
                  <a:endParaRPr lang="en-GB" sz="800" b="1" dirty="0">
                    <a:latin typeface="+mj-lt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 bwMode="auto">
              <a:xfrm>
                <a:off x="6244746" y="3645024"/>
                <a:ext cx="458234" cy="614275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614" y="4365104"/>
              <a:ext cx="658240" cy="62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076055" y="378267"/>
            <a:ext cx="3760989" cy="2690693"/>
            <a:chOff x="5076055" y="378267"/>
            <a:chExt cx="3760989" cy="2690693"/>
          </a:xfrm>
        </p:grpSpPr>
        <p:grpSp>
          <p:nvGrpSpPr>
            <p:cNvPr id="6" name="Group 5"/>
            <p:cNvGrpSpPr/>
            <p:nvPr/>
          </p:nvGrpSpPr>
          <p:grpSpPr>
            <a:xfrm>
              <a:off x="5076055" y="840570"/>
              <a:ext cx="2691599" cy="2228390"/>
              <a:chOff x="4388223" y="4387059"/>
              <a:chExt cx="1989928" cy="164747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593982" y="5946700"/>
                <a:ext cx="784169" cy="87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 smtClean="0">
                    <a:solidFill>
                      <a:schemeClr val="tx1"/>
                    </a:solidFill>
                  </a:rPr>
                  <a:t>Wavelength (nm)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6200000">
                <a:off x="4000847" y="4774435"/>
                <a:ext cx="862584" cy="87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 smtClean="0">
                    <a:solidFill>
                      <a:schemeClr val="tx1"/>
                    </a:solidFill>
                  </a:rPr>
                  <a:t>Reflectivity (%)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194857" y="378267"/>
              <a:ext cx="3642187" cy="2554129"/>
              <a:chOff x="5194857" y="378267"/>
              <a:chExt cx="3642187" cy="2554129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4857" y="378267"/>
                <a:ext cx="3642187" cy="2554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811904" y="1951157"/>
                <a:ext cx="1955749" cy="507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/>
                  <a:t>                  </a:t>
                </a:r>
                <a:r>
                  <a:rPr lang="en-GB" sz="900" dirty="0"/>
                  <a:t>Suprasil – </a:t>
                </a:r>
                <a:r>
                  <a:rPr lang="en-GB" sz="900" dirty="0" smtClean="0"/>
                  <a:t>Aluminium</a:t>
                </a:r>
              </a:p>
              <a:p>
                <a:r>
                  <a:rPr lang="en-GB" sz="900" dirty="0" smtClean="0"/>
                  <a:t>                  Aluminium </a:t>
                </a:r>
                <a:r>
                  <a:rPr lang="en-GB" sz="900" dirty="0"/>
                  <a:t>– Suprasil</a:t>
                </a:r>
              </a:p>
              <a:p>
                <a:r>
                  <a:rPr lang="en-GB" sz="900" dirty="0" smtClean="0"/>
                  <a:t>                  Aluminium – theoretical</a:t>
                </a:r>
                <a:endParaRPr lang="en-GB" sz="900" dirty="0"/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7044" y="2316928"/>
                <a:ext cx="428725" cy="38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7038" y="2050325"/>
                <a:ext cx="428725" cy="38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7037" y="2185058"/>
                <a:ext cx="428725" cy="38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02" name="Picture 6" descr="O:\Plots\RICh2013\CERN_QE_curve_Photek_PMT22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10" y="3556124"/>
            <a:ext cx="2518934" cy="168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8722" y="435348"/>
            <a:ext cx="118339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CERN </a:t>
            </a:r>
            <a:br>
              <a:rPr lang="en-GB" sz="1000" dirty="0" smtClean="0"/>
            </a:br>
            <a:r>
              <a:rPr lang="en-GB" sz="1000" dirty="0" smtClean="0"/>
              <a:t>PH-DT-DD group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433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78594"/>
            <a:ext cx="6264696" cy="802134"/>
          </a:xfrm>
        </p:spPr>
        <p:txBody>
          <a:bodyPr/>
          <a:lstStyle/>
          <a:p>
            <a:r>
              <a:rPr lang="en-GB" dirty="0" smtClean="0"/>
              <a:t>Photon Detectors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124745"/>
            <a:ext cx="4978309" cy="4896544"/>
          </a:xfrm>
        </p:spPr>
        <p:txBody>
          <a:bodyPr/>
          <a:lstStyle/>
          <a:p>
            <a:r>
              <a:rPr lang="en-GB" dirty="0" smtClean="0"/>
              <a:t>Micro Channel Plate PMT</a:t>
            </a:r>
          </a:p>
          <a:p>
            <a:endParaRPr lang="en-GB" dirty="0"/>
          </a:p>
          <a:p>
            <a:r>
              <a:rPr lang="en-GB" dirty="0" smtClean="0"/>
              <a:t>Leading detector for time-resolved photon counting</a:t>
            </a:r>
          </a:p>
          <a:p>
            <a:endParaRPr lang="en-GB" dirty="0" smtClean="0"/>
          </a:p>
          <a:p>
            <a:r>
              <a:rPr lang="en-GB" dirty="0"/>
              <a:t>Anode pad </a:t>
            </a:r>
            <a:r>
              <a:rPr lang="en-GB" dirty="0" smtClean="0"/>
              <a:t>structure of 8x128 pixels required to achieve 1 </a:t>
            </a:r>
            <a:r>
              <a:rPr lang="en-GB" dirty="0" err="1" smtClean="0"/>
              <a:t>mrad</a:t>
            </a:r>
            <a:r>
              <a:rPr lang="en-GB" dirty="0" smtClean="0"/>
              <a:t> resolution on photon angle</a:t>
            </a:r>
          </a:p>
          <a:p>
            <a:pPr marL="534619" lvl="1"/>
            <a:r>
              <a:rPr lang="en-GB" sz="2200" dirty="0" smtClean="0"/>
              <a:t>Highest </a:t>
            </a:r>
            <a:r>
              <a:rPr lang="en-GB" sz="2200" dirty="0"/>
              <a:t>granularity commercially available is the </a:t>
            </a:r>
            <a:r>
              <a:rPr lang="en-GB" sz="2200" dirty="0" err="1"/>
              <a:t>Photonis</a:t>
            </a:r>
            <a:r>
              <a:rPr lang="en-GB" sz="2200" dirty="0"/>
              <a:t> </a:t>
            </a:r>
            <a:r>
              <a:rPr lang="en-GB" sz="2200" dirty="0" err="1"/>
              <a:t>Planacon</a:t>
            </a:r>
            <a:r>
              <a:rPr lang="en-GB" sz="2200" dirty="0"/>
              <a:t>: 32x32 </a:t>
            </a:r>
            <a:r>
              <a:rPr lang="en-GB" sz="2200" dirty="0" smtClean="0"/>
              <a:t>pixels</a:t>
            </a:r>
          </a:p>
          <a:p>
            <a:pPr marL="847131" lvl="2"/>
            <a:r>
              <a:rPr lang="en-GB" dirty="0" smtClean="0"/>
              <a:t>Not ideal for TORCH because of coarse granularity</a:t>
            </a:r>
          </a:p>
          <a:p>
            <a:pPr marL="534619" lvl="1"/>
            <a:endParaRPr lang="en-GB" sz="2200" dirty="0"/>
          </a:p>
          <a:p>
            <a:r>
              <a:rPr lang="en-GB" dirty="0" smtClean="0"/>
              <a:t>Tube </a:t>
            </a:r>
            <a:r>
              <a:rPr lang="en-GB" dirty="0"/>
              <a:t>under development at industrial partner (</a:t>
            </a:r>
            <a:r>
              <a:rPr lang="en-GB" dirty="0" err="1"/>
              <a:t>Photek</a:t>
            </a:r>
            <a:r>
              <a:rPr lang="en-GB" dirty="0"/>
              <a:t> Ltd, UK)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" name="Picture 4" descr="MC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5" t="51686" r="26816"/>
          <a:stretch/>
        </p:blipFill>
        <p:spPr bwMode="auto">
          <a:xfrm>
            <a:off x="5329082" y="3228929"/>
            <a:ext cx="3246842" cy="24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98715" y="507525"/>
            <a:ext cx="3968429" cy="2386565"/>
            <a:chOff x="4932040" y="507525"/>
            <a:chExt cx="3968429" cy="2386565"/>
          </a:xfrm>
        </p:grpSpPr>
        <p:grpSp>
          <p:nvGrpSpPr>
            <p:cNvPr id="11" name="Group 10"/>
            <p:cNvGrpSpPr/>
            <p:nvPr/>
          </p:nvGrpSpPr>
          <p:grpSpPr>
            <a:xfrm>
              <a:off x="4932040" y="507525"/>
              <a:ext cx="3968429" cy="2386565"/>
              <a:chOff x="5040851" y="1196752"/>
              <a:chExt cx="3968429" cy="2386565"/>
            </a:xfrm>
          </p:grpSpPr>
          <p:pic>
            <p:nvPicPr>
              <p:cNvPr id="12" name="Picture 43" descr="MC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851" y="1556792"/>
                <a:ext cx="3968429" cy="2026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7903" y="1196752"/>
                <a:ext cx="939369" cy="720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667907" y="2348880"/>
                <a:ext cx="292400" cy="309688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 flipH="1">
              <a:off x="7559096" y="507525"/>
              <a:ext cx="329996" cy="1152128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7851497" y="1227753"/>
              <a:ext cx="976964" cy="741588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5157821" y="2808335"/>
            <a:ext cx="4047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Schematic layout of MCP-PMT. Charge footprint shown enlarged. </a:t>
            </a:r>
            <a:endParaRPr lang="en-GB" sz="1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46276" y="5718398"/>
            <a:ext cx="3897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Schematic layout of the </a:t>
            </a:r>
            <a:r>
              <a:rPr lang="en-GB" sz="1000" i="1" dirty="0" err="1" smtClean="0"/>
              <a:t>pixellation</a:t>
            </a:r>
            <a:r>
              <a:rPr lang="en-GB" sz="1000" i="1" dirty="0" smtClean="0"/>
              <a:t> of the TORCH MCP-PMT [3].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2378694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665" y="178594"/>
            <a:ext cx="3816424" cy="802134"/>
          </a:xfrm>
        </p:spPr>
        <p:txBody>
          <a:bodyPr/>
          <a:lstStyle/>
          <a:p>
            <a:r>
              <a:rPr lang="en-GB" dirty="0" smtClean="0"/>
              <a:t>TORCH R&amp;D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124745"/>
            <a:ext cx="4536503" cy="4896544"/>
          </a:xfrm>
        </p:spPr>
        <p:txBody>
          <a:bodyPr/>
          <a:lstStyle/>
          <a:p>
            <a:r>
              <a:rPr lang="en-GB" dirty="0" smtClean="0"/>
              <a:t>Experimental program at </a:t>
            </a:r>
            <a:r>
              <a:rPr lang="en-GB" dirty="0" err="1" smtClean="0"/>
              <a:t>Photek</a:t>
            </a:r>
            <a:endParaRPr lang="en-GB" dirty="0" smtClean="0"/>
          </a:p>
          <a:p>
            <a:pPr lvl="2"/>
            <a:r>
              <a:rPr lang="en-GB" dirty="0" smtClean="0"/>
              <a:t>Phase 1 – Long life demonstrator</a:t>
            </a:r>
          </a:p>
          <a:p>
            <a:pPr lvl="2"/>
            <a:r>
              <a:rPr lang="en-GB" dirty="0" smtClean="0"/>
              <a:t>Phase 2 – High granularity multi-anode demonstrator</a:t>
            </a:r>
          </a:p>
          <a:p>
            <a:pPr lvl="2"/>
            <a:r>
              <a:rPr lang="en-GB" dirty="0" smtClean="0"/>
              <a:t>Phase 3 – Square tube with required granularity and lifetime</a:t>
            </a:r>
          </a:p>
          <a:p>
            <a:pPr lvl="4"/>
            <a:endParaRPr lang="en-GB" dirty="0"/>
          </a:p>
          <a:p>
            <a:r>
              <a:rPr lang="en-GB" dirty="0" smtClean="0"/>
              <a:t>Technical aims</a:t>
            </a:r>
          </a:p>
          <a:p>
            <a:pPr lvl="2"/>
            <a:r>
              <a:rPr lang="en-GB" dirty="0" smtClean="0"/>
              <a:t>Lifetime of 5C/cm</a:t>
            </a:r>
            <a:r>
              <a:rPr lang="en-GB" baseline="30000" dirty="0" smtClean="0"/>
              <a:t>2</a:t>
            </a:r>
            <a:r>
              <a:rPr lang="en-GB" dirty="0" smtClean="0"/>
              <a:t> accumulated anode charge or better</a:t>
            </a:r>
          </a:p>
          <a:p>
            <a:pPr lvl="2"/>
            <a:r>
              <a:rPr lang="en-GB" dirty="0" smtClean="0"/>
              <a:t>Multi-anode readout of 8x128 pixels</a:t>
            </a:r>
          </a:p>
          <a:p>
            <a:pPr lvl="2"/>
            <a:r>
              <a:rPr lang="en-GB" dirty="0" smtClean="0"/>
              <a:t>Close packing on two opposing sides, fill factor &gt;88%</a:t>
            </a:r>
          </a:p>
          <a:p>
            <a:pPr lvl="4"/>
            <a:endParaRPr lang="en-GB" dirty="0"/>
          </a:p>
          <a:p>
            <a:r>
              <a:rPr lang="en-GB" dirty="0" smtClean="0"/>
              <a:t>Development progressing well</a:t>
            </a:r>
          </a:p>
          <a:p>
            <a:pPr lvl="2"/>
            <a:r>
              <a:rPr lang="en-GB" dirty="0" smtClean="0"/>
              <a:t>Four long-lifetime demonstration tubes delivered (single channel)</a:t>
            </a:r>
          </a:p>
          <a:p>
            <a:pPr lvl="2"/>
            <a:r>
              <a:rPr lang="en-GB" dirty="0" smtClean="0"/>
              <a:t>Lifetime and time resolution tests currently underway</a:t>
            </a:r>
          </a:p>
          <a:p>
            <a:pPr lvl="4"/>
            <a:endParaRPr lang="en-GB" dirty="0" smtClean="0"/>
          </a:p>
          <a:p>
            <a:r>
              <a:rPr lang="en-GB" dirty="0" smtClean="0"/>
              <a:t>See poster for more information </a:t>
            </a:r>
          </a:p>
          <a:p>
            <a:pPr lvl="2"/>
            <a:r>
              <a:rPr lang="en-GB" dirty="0" smtClean="0"/>
              <a:t>J. </a:t>
            </a:r>
            <a:r>
              <a:rPr lang="en-GB" dirty="0" err="1" smtClean="0"/>
              <a:t>Milnes</a:t>
            </a:r>
            <a:r>
              <a:rPr lang="en-GB" dirty="0" smtClean="0"/>
              <a:t> &amp; T. </a:t>
            </a:r>
            <a:r>
              <a:rPr lang="en-GB" dirty="0" err="1" smtClean="0"/>
              <a:t>Conneely</a:t>
            </a:r>
            <a:r>
              <a:rPr lang="en-GB" dirty="0" smtClean="0"/>
              <a:t> (</a:t>
            </a:r>
            <a:r>
              <a:rPr lang="en-GB" dirty="0" err="1" smtClean="0"/>
              <a:t>Photek</a:t>
            </a:r>
            <a:r>
              <a:rPr lang="en-GB" dirty="0" smtClean="0"/>
              <a:t> Ltd.)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13193" y="846237"/>
            <a:ext cx="3719247" cy="2041611"/>
            <a:chOff x="5417152" y="1802813"/>
            <a:chExt cx="3323565" cy="1770202"/>
          </a:xfrm>
        </p:grpSpPr>
        <p:pic>
          <p:nvPicPr>
            <p:cNvPr id="6" name="Picture 2" descr="C:\Users\jamesm\AppData\Local\Microsoft\Windows\Temporary Internet Files\Content.Outlook\1KV2644R\Square0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802813"/>
              <a:ext cx="1864461" cy="1770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>
              <a:endCxn id="8" idx="3"/>
            </p:cNvCxnSpPr>
            <p:nvPr/>
          </p:nvCxnSpPr>
          <p:spPr>
            <a:xfrm flipH="1" flipV="1">
              <a:off x="6324648" y="2232250"/>
              <a:ext cx="767633" cy="26064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652144" y="2129254"/>
              <a:ext cx="672504" cy="205992"/>
            </a:xfrm>
            <a:prstGeom prst="rect">
              <a:avLst/>
            </a:prstGeom>
            <a:noFill/>
            <a:ln w="635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Detector</a:t>
              </a:r>
            </a:p>
          </p:txBody>
        </p:sp>
        <p:cxnSp>
          <p:nvCxnSpPr>
            <p:cNvPr id="9" name="Straight Connector 8"/>
            <p:cNvCxnSpPr>
              <a:endCxn id="10" idx="3"/>
            </p:cNvCxnSpPr>
            <p:nvPr/>
          </p:nvCxnSpPr>
          <p:spPr>
            <a:xfrm flipH="1" flipV="1">
              <a:off x="6145510" y="2720916"/>
              <a:ext cx="946773" cy="7206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5417152" y="2466121"/>
              <a:ext cx="728358" cy="509588"/>
            </a:xfrm>
            <a:prstGeom prst="rect">
              <a:avLst/>
            </a:prstGeom>
            <a:noFill/>
            <a:ln w="6350"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Anisotropic </a:t>
              </a:r>
              <a:b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</a:br>
              <a: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Conductive </a:t>
              </a:r>
              <a:b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</a:br>
              <a: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Film</a:t>
              </a:r>
            </a:p>
          </p:txBody>
        </p:sp>
        <p:cxnSp>
          <p:nvCxnSpPr>
            <p:cNvPr id="11" name="Straight Connector 10"/>
            <p:cNvCxnSpPr>
              <a:endCxn id="12" idx="3"/>
            </p:cNvCxnSpPr>
            <p:nvPr/>
          </p:nvCxnSpPr>
          <p:spPr>
            <a:xfrm flipH="1">
              <a:off x="6317347" y="3173717"/>
              <a:ext cx="774933" cy="993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944255" y="3166993"/>
              <a:ext cx="373092" cy="212236"/>
            </a:xfrm>
            <a:prstGeom prst="rect">
              <a:avLst/>
            </a:prstGeom>
            <a:noFill/>
            <a:ln w="6350"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PCB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82221" y="5654611"/>
            <a:ext cx="423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Lifetime test showing relative gain as a function of collected anode charge. Cathode efficiency stabilizes. Courtesy of </a:t>
            </a:r>
            <a:r>
              <a:rPr lang="en-GB" sz="1000" i="1" dirty="0" err="1" smtClean="0"/>
              <a:t>Photek</a:t>
            </a:r>
            <a:r>
              <a:rPr lang="en-GB" sz="1000" i="1" dirty="0" smtClean="0"/>
              <a:t> Ltd. [4]</a:t>
            </a:r>
            <a:endParaRPr lang="en-GB" sz="1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81544" y="2891739"/>
            <a:ext cx="1906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Schematic of detector layout. </a:t>
            </a:r>
          </a:p>
        </p:txBody>
      </p:sp>
      <p:pic>
        <p:nvPicPr>
          <p:cNvPr id="17" name="Picture 21" descr="PHOTEK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216" y="160723"/>
            <a:ext cx="1300016" cy="6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716015" y="3310414"/>
            <a:ext cx="4357115" cy="2333837"/>
            <a:chOff x="4716015" y="3310414"/>
            <a:chExt cx="4357115" cy="2333837"/>
          </a:xfrm>
        </p:grpSpPr>
        <p:pic>
          <p:nvPicPr>
            <p:cNvPr id="14" name="Picture 2" descr="F:\R&amp;D\Conferences\Vienna Conference on Instrumentation Feb 2013\VCI 2013\lifetest data\lifetim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r="1776" b="1394"/>
            <a:stretch/>
          </p:blipFill>
          <p:spPr bwMode="auto">
            <a:xfrm>
              <a:off x="4716015" y="3310414"/>
              <a:ext cx="4357115" cy="233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894572" y="3431381"/>
              <a:ext cx="216776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              Coated (improved) MCP-PMT</a:t>
              </a:r>
            </a:p>
            <a:p>
              <a:r>
                <a:rPr lang="en-GB" sz="900" dirty="0" smtClean="0"/>
                <a:t>              Uncoated MCP-PMT</a:t>
              </a:r>
              <a:endParaRPr lang="en-GB" sz="900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965" y="3662599"/>
              <a:ext cx="3333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966" y="3532539"/>
              <a:ext cx="3333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46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0" y="1124745"/>
            <a:ext cx="5291257" cy="4896544"/>
          </a:xfrm>
        </p:spPr>
        <p:txBody>
          <a:bodyPr/>
          <a:lstStyle/>
          <a:p>
            <a:r>
              <a:rPr lang="en-GB" dirty="0" smtClean="0"/>
              <a:t>Per-track resolution of 10-15 </a:t>
            </a:r>
            <a:r>
              <a:rPr lang="en-GB" dirty="0" err="1" smtClean="0"/>
              <a:t>ps</a:t>
            </a:r>
            <a:r>
              <a:rPr lang="en-GB" dirty="0" smtClean="0"/>
              <a:t> required</a:t>
            </a:r>
          </a:p>
          <a:p>
            <a:r>
              <a:rPr lang="en-GB" dirty="0" smtClean="0"/>
              <a:t>Single </a:t>
            </a:r>
            <a:r>
              <a:rPr lang="en-GB" dirty="0"/>
              <a:t>photon detector resolution of ~50ps required</a:t>
            </a:r>
          </a:p>
          <a:p>
            <a:pPr lvl="2"/>
            <a:r>
              <a:rPr lang="en-GB" dirty="0"/>
              <a:t>Significant improvement from </a:t>
            </a:r>
            <a:r>
              <a:rPr lang="en-GB" dirty="0" err="1"/>
              <a:t>Photek</a:t>
            </a:r>
            <a:r>
              <a:rPr lang="en-GB" dirty="0"/>
              <a:t> MCP-PMT’s already </a:t>
            </a:r>
            <a:r>
              <a:rPr lang="en-GB" dirty="0" smtClean="0"/>
              <a:t>observed (single channel tube)</a:t>
            </a:r>
            <a:endParaRPr lang="en-GB" dirty="0"/>
          </a:p>
          <a:p>
            <a:pPr lvl="2"/>
            <a:r>
              <a:rPr lang="en-GB" dirty="0"/>
              <a:t>Challenge will be to maintain resolution for large system</a:t>
            </a:r>
          </a:p>
          <a:p>
            <a:r>
              <a:rPr lang="en-GB" dirty="0" smtClean="0"/>
              <a:t>Smearing of photon propagation time due to detector granularity ~50ps</a:t>
            </a:r>
          </a:p>
          <a:p>
            <a:endParaRPr lang="en-GB" dirty="0" smtClean="0"/>
          </a:p>
          <a:p>
            <a:r>
              <a:rPr lang="en-GB" dirty="0" smtClean="0"/>
              <a:t>Single photon time resolution of 70 </a:t>
            </a:r>
            <a:r>
              <a:rPr lang="en-GB" dirty="0" err="1" smtClean="0"/>
              <a:t>ps</a:t>
            </a:r>
            <a:r>
              <a:rPr lang="en-GB" dirty="0" smtClean="0"/>
              <a:t> achievable</a:t>
            </a:r>
          </a:p>
          <a:p>
            <a:endParaRPr lang="en-GB" dirty="0" smtClean="0"/>
          </a:p>
          <a:p>
            <a:r>
              <a:rPr lang="en-GB" dirty="0" smtClean="0"/>
              <a:t>See posters on TORCH MCP-PMT’s for more information </a:t>
            </a:r>
          </a:p>
          <a:p>
            <a:pPr lvl="2"/>
            <a:r>
              <a:rPr lang="en-GB" dirty="0" smtClean="0"/>
              <a:t>T. </a:t>
            </a:r>
            <a:r>
              <a:rPr lang="en-GB" dirty="0" err="1" smtClean="0"/>
              <a:t>Gys</a:t>
            </a:r>
            <a:r>
              <a:rPr lang="en-GB" dirty="0" smtClean="0"/>
              <a:t> (CERN)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55231" y="3830702"/>
            <a:ext cx="3736861" cy="2122843"/>
            <a:chOff x="5140072" y="1219200"/>
            <a:chExt cx="3574529" cy="19508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" t="14464" r="8256" b="54836"/>
            <a:stretch/>
          </p:blipFill>
          <p:spPr>
            <a:xfrm>
              <a:off x="5140072" y="1219200"/>
              <a:ext cx="3574529" cy="19508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73885" y="1340768"/>
              <a:ext cx="1077417" cy="33940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σ</a:t>
              </a:r>
              <a:r>
                <a:rPr kumimoji="0" lang="en-GB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t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 = 55ps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00663" y="5902745"/>
            <a:ext cx="3073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Time spread due to </a:t>
            </a:r>
            <a:r>
              <a:rPr lang="en-GB" sz="1000" i="1" dirty="0" err="1" smtClean="0"/>
              <a:t>pixellation</a:t>
            </a:r>
            <a:r>
              <a:rPr lang="en-GB" sz="1000" i="1" dirty="0" smtClean="0"/>
              <a:t> effects of detector. </a:t>
            </a:r>
            <a:endParaRPr lang="en-GB" sz="1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00663" y="3350868"/>
            <a:ext cx="318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Experimental measurement of time resolution of </a:t>
            </a:r>
            <a:r>
              <a:rPr lang="en-GB" sz="1000" i="1" dirty="0" err="1" smtClean="0"/>
              <a:t>Photek</a:t>
            </a:r>
            <a:r>
              <a:rPr lang="en-GB" sz="1000" i="1" dirty="0" smtClean="0"/>
              <a:t> MCP-PMT (single channel). </a:t>
            </a:r>
            <a:endParaRPr lang="en-GB" sz="1000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55" y="984667"/>
            <a:ext cx="3331615" cy="23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24328" y="1986163"/>
            <a:ext cx="1126346" cy="36933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σ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= 23ps</a:t>
            </a:r>
          </a:p>
        </p:txBody>
      </p:sp>
    </p:spTree>
    <p:extLst>
      <p:ext uri="{BB962C8B-B14F-4D97-AF65-F5344CB8AC3E}">
        <p14:creationId xmlns:p14="http://schemas.microsoft.com/office/powerpoint/2010/main" val="2318632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4536504" cy="489654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Current tests using 8 channel NINO boards</a:t>
            </a:r>
          </a:p>
          <a:p>
            <a:pPr lvl="2"/>
            <a:r>
              <a:rPr lang="en-GB" dirty="0" smtClean="0"/>
              <a:t>Low signal (100fC)</a:t>
            </a:r>
          </a:p>
          <a:p>
            <a:pPr lvl="2"/>
            <a:r>
              <a:rPr lang="en-GB" dirty="0" smtClean="0"/>
              <a:t>Excellent time resolution </a:t>
            </a:r>
            <a:br>
              <a:rPr lang="en-GB" dirty="0" smtClean="0"/>
            </a:br>
            <a:r>
              <a:rPr lang="en-GB" dirty="0" smtClean="0"/>
              <a:t>(&lt;25ps jitter on leading edge)</a:t>
            </a:r>
          </a:p>
          <a:p>
            <a:pPr lvl="2"/>
            <a:r>
              <a:rPr lang="en-GB" dirty="0" smtClean="0"/>
              <a:t>Coupled to HPTDC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Provides time over threshold information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Board for R&amp;D currently in development</a:t>
            </a:r>
          </a:p>
          <a:p>
            <a:pPr lvl="1"/>
            <a:r>
              <a:rPr lang="en-GB" dirty="0"/>
              <a:t>Final readout planned to be done </a:t>
            </a:r>
            <a:r>
              <a:rPr lang="en-GB" dirty="0" smtClean="0"/>
              <a:t>with </a:t>
            </a:r>
            <a:r>
              <a:rPr lang="en-GB" dirty="0"/>
              <a:t>32 channel NINO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05" y="439712"/>
            <a:ext cx="2075722" cy="34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05" y="439713"/>
            <a:ext cx="2263896" cy="169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774804" y="2294910"/>
            <a:ext cx="2263897" cy="1645505"/>
            <a:chOff x="5727592" y="4365104"/>
            <a:chExt cx="2655364" cy="191334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" t="28704" r="34541" b="12463"/>
            <a:stretch/>
          </p:blipFill>
          <p:spPr bwMode="auto">
            <a:xfrm>
              <a:off x="5727592" y="4365104"/>
              <a:ext cx="2655364" cy="182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020272" y="5899449"/>
              <a:ext cx="1205693" cy="37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prstClr val="white"/>
                  </a:solidFill>
                  <a:latin typeface="Calibri"/>
                  <a:cs typeface="Arial" charset="0"/>
                </a:rPr>
                <a:t>NINO chips</a:t>
              </a:r>
              <a:endParaRPr lang="en-GB" sz="1200" dirty="0">
                <a:solidFill>
                  <a:prstClr val="white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823636" y="5759058"/>
              <a:ext cx="412660" cy="20680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V="1">
              <a:off x="7236296" y="5661248"/>
              <a:ext cx="288032" cy="30461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72" y="4118429"/>
            <a:ext cx="3875463" cy="180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3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2460" y="4347440"/>
            <a:ext cx="362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PID probabilities for particles identified as pions at </a:t>
            </a:r>
            <a:br>
              <a:rPr lang="en-GB" sz="1200" i="1" dirty="0" smtClean="0">
                <a:solidFill>
                  <a:prstClr val="black"/>
                </a:solidFill>
                <a:cs typeface="Arial" charset="0"/>
              </a:rPr>
            </a:b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L=2x10</a:t>
            </a:r>
            <a:r>
              <a:rPr lang="en-GB" sz="1200" i="1" baseline="30000" dirty="0" smtClean="0">
                <a:solidFill>
                  <a:prstClr val="black"/>
                </a:solidFill>
                <a:cs typeface="Arial" charset="0"/>
              </a:rPr>
              <a:t>32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 and 2x10</a:t>
            </a:r>
            <a:r>
              <a:rPr lang="en-GB" sz="1200" i="1" baseline="30000" dirty="0" smtClean="0">
                <a:solidFill>
                  <a:prstClr val="black"/>
                </a:solidFill>
                <a:cs typeface="Arial" charset="0"/>
              </a:rPr>
              <a:t>33 </a:t>
            </a:r>
            <a:r>
              <a:rPr lang="en-GB" sz="1200" dirty="0"/>
              <a:t>cm</a:t>
            </a:r>
            <a:r>
              <a:rPr lang="en-GB" sz="1200" baseline="30000" dirty="0"/>
              <a:t>-2</a:t>
            </a:r>
            <a:r>
              <a:rPr lang="en-GB" sz="1200" dirty="0"/>
              <a:t> </a:t>
            </a:r>
            <a:r>
              <a:rPr lang="en-GB" sz="1200" dirty="0" smtClean="0"/>
              <a:t>s</a:t>
            </a:r>
            <a:r>
              <a:rPr lang="en-GB" sz="1200" baseline="30000" dirty="0" smtClean="0"/>
              <a:t>-1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4833" y="4347439"/>
            <a:ext cx="365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PID probabilities for particles identified as kaons at L=2x10</a:t>
            </a:r>
            <a:r>
              <a:rPr lang="en-GB" sz="1200" i="1" baseline="30000" dirty="0" smtClean="0">
                <a:solidFill>
                  <a:prstClr val="black"/>
                </a:solidFill>
                <a:cs typeface="Arial" charset="0"/>
              </a:rPr>
              <a:t>32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 and 2x10</a:t>
            </a:r>
            <a:r>
              <a:rPr lang="en-GB" sz="1200" i="1" baseline="30000" dirty="0" smtClean="0">
                <a:solidFill>
                  <a:prstClr val="black"/>
                </a:solidFill>
                <a:cs typeface="Arial" charset="0"/>
              </a:rPr>
              <a:t>33 </a:t>
            </a:r>
            <a:r>
              <a:rPr lang="en-GB" sz="1200" dirty="0"/>
              <a:t>cm</a:t>
            </a:r>
            <a:r>
              <a:rPr lang="en-GB" sz="1200" baseline="30000" dirty="0"/>
              <a:t>-2</a:t>
            </a:r>
            <a:r>
              <a:rPr lang="en-GB" sz="1200" dirty="0"/>
              <a:t> s</a:t>
            </a:r>
            <a:r>
              <a:rPr lang="en-GB" sz="1200" baseline="30000" dirty="0"/>
              <a:t>-1 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528" y="980728"/>
            <a:ext cx="3684705" cy="3368300"/>
            <a:chOff x="532078" y="1982218"/>
            <a:chExt cx="3684705" cy="3368300"/>
          </a:xfrm>
        </p:grpSpPr>
        <p:grpSp>
          <p:nvGrpSpPr>
            <p:cNvPr id="6" name="Group 5"/>
            <p:cNvGrpSpPr/>
            <p:nvPr/>
          </p:nvGrpSpPr>
          <p:grpSpPr>
            <a:xfrm>
              <a:off x="532078" y="1982218"/>
              <a:ext cx="3684705" cy="3368300"/>
              <a:chOff x="532078" y="1982218"/>
              <a:chExt cx="3684705" cy="33683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078" y="2830518"/>
                <a:ext cx="3684705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767" y="1982218"/>
                <a:ext cx="1557625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422520" y="3033081"/>
              <a:ext cx="7701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Correct ID</a:t>
              </a:r>
              <a:endParaRPr lang="en-GB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2788" y="4751290"/>
              <a:ext cx="6397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</a:rPr>
                <a:t>Wrong ID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5485" y="980728"/>
            <a:ext cx="3776471" cy="3366712"/>
            <a:chOff x="4905486" y="1983806"/>
            <a:chExt cx="3776471" cy="3366712"/>
          </a:xfrm>
        </p:grpSpPr>
        <p:grpSp>
          <p:nvGrpSpPr>
            <p:cNvPr id="7" name="Group 6"/>
            <p:cNvGrpSpPr/>
            <p:nvPr/>
          </p:nvGrpSpPr>
          <p:grpSpPr>
            <a:xfrm>
              <a:off x="4905486" y="1983806"/>
              <a:ext cx="3776471" cy="3366712"/>
              <a:chOff x="4905486" y="1983806"/>
              <a:chExt cx="3776471" cy="336671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5486" y="2830518"/>
                <a:ext cx="3776471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954" y="1983806"/>
                <a:ext cx="1572745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5796136" y="3098468"/>
              <a:ext cx="753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Correct ID</a:t>
              </a:r>
              <a:endParaRPr lang="en-GB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41139" y="4783074"/>
              <a:ext cx="6397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</a:rPr>
                <a:t>Wrong ID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79512" y="4609703"/>
            <a:ext cx="8502444" cy="121218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Calculated with simplified TORCH simulation using LHCb events</a:t>
            </a:r>
          </a:p>
          <a:p>
            <a:r>
              <a:rPr lang="en-GB" dirty="0" smtClean="0"/>
              <a:t>Coupling to Geant simulation in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17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Reuse of </a:t>
            </a:r>
            <a:r>
              <a:rPr lang="en-GB" dirty="0" err="1" smtClean="0"/>
              <a:t>BaBar</a:t>
            </a:r>
            <a:r>
              <a:rPr lang="en-GB" dirty="0" smtClean="0"/>
              <a:t> DIRC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124745"/>
            <a:ext cx="4330167" cy="4896544"/>
          </a:xfrm>
        </p:spPr>
        <p:txBody>
          <a:bodyPr/>
          <a:lstStyle/>
          <a:p>
            <a:r>
              <a:rPr lang="en-GB" dirty="0" err="1" smtClean="0"/>
              <a:t>BaBar</a:t>
            </a:r>
            <a:r>
              <a:rPr lang="en-GB" dirty="0" smtClean="0"/>
              <a:t> DIRC quartz bars may be available for re-use following </a:t>
            </a:r>
            <a:r>
              <a:rPr lang="en-GB" dirty="0" err="1" smtClean="0"/>
              <a:t>SuperB</a:t>
            </a:r>
            <a:r>
              <a:rPr lang="en-GB" dirty="0" smtClean="0"/>
              <a:t> cancellation</a:t>
            </a:r>
          </a:p>
          <a:p>
            <a:r>
              <a:rPr lang="en-GB" dirty="0" smtClean="0"/>
              <a:t>12 bar-boxes with 12 quartz bars each (1.7x3.5x490cm</a:t>
            </a:r>
            <a:r>
              <a:rPr lang="en-GB" baseline="30000" dirty="0" smtClean="0"/>
              <a:t>3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Length and area almost ideally match TORCH requirements</a:t>
            </a:r>
          </a:p>
          <a:p>
            <a:r>
              <a:rPr lang="en-GB" dirty="0" smtClean="0"/>
              <a:t>Suitable adaptation of TORCH optics required</a:t>
            </a:r>
          </a:p>
          <a:p>
            <a:endParaRPr lang="en-GB" dirty="0" smtClean="0"/>
          </a:p>
          <a:p>
            <a:r>
              <a:rPr lang="en-GB" dirty="0" smtClean="0"/>
              <a:t>Initial studies indicate suitability for application in TORCH</a:t>
            </a:r>
          </a:p>
          <a:p>
            <a:r>
              <a:rPr lang="en-GB" dirty="0" smtClean="0"/>
              <a:t>Studies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5" r="14717" b="16805"/>
          <a:stretch>
            <a:fillRect/>
          </a:stretch>
        </p:blipFill>
        <p:spPr bwMode="auto">
          <a:xfrm>
            <a:off x="4509678" y="1065791"/>
            <a:ext cx="2430418" cy="215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41" y="3797852"/>
            <a:ext cx="2311325" cy="17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42138" y="1031608"/>
            <a:ext cx="2126456" cy="2116406"/>
            <a:chOff x="6970552" y="1683636"/>
            <a:chExt cx="2126456" cy="21164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" t="21818" r="11162" b="17535"/>
            <a:stretch/>
          </p:blipFill>
          <p:spPr>
            <a:xfrm>
              <a:off x="6970552" y="1683636"/>
              <a:ext cx="2126456" cy="2116406"/>
            </a:xfrm>
            <a:prstGeom prst="rect">
              <a:avLst/>
            </a:prstGeom>
          </p:spPr>
        </p:pic>
        <p:sp>
          <p:nvSpPr>
            <p:cNvPr id="9" name="TextBox 6"/>
            <p:cNvSpPr txBox="1"/>
            <p:nvPr/>
          </p:nvSpPr>
          <p:spPr>
            <a:xfrm>
              <a:off x="8405358" y="1844824"/>
              <a:ext cx="547217" cy="33855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Close-up of lenses</a:t>
              </a:r>
              <a:endPara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79" y="3812532"/>
            <a:ext cx="1944216" cy="17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59258" y="3128426"/>
            <a:ext cx="4644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000" i="1" dirty="0" smtClean="0">
                <a:solidFill>
                  <a:prstClr val="black"/>
                </a:solidFill>
                <a:cs typeface="Arial" charset="0"/>
              </a:rPr>
              <a:t>Possible adaptation of the TORCH optics to implement the </a:t>
            </a:r>
            <a:r>
              <a:rPr lang="en-GB" sz="1000" i="1" dirty="0" err="1" smtClean="0">
                <a:solidFill>
                  <a:prstClr val="black"/>
                </a:solidFill>
                <a:cs typeface="Arial" charset="0"/>
              </a:rPr>
              <a:t>BaBar</a:t>
            </a:r>
            <a:r>
              <a:rPr lang="en-GB" sz="1000" i="1" dirty="0" smtClean="0">
                <a:solidFill>
                  <a:prstClr val="black"/>
                </a:solidFill>
                <a:cs typeface="Arial" charset="0"/>
              </a:rPr>
              <a:t> DIRC boxes.</a:t>
            </a:r>
          </a:p>
          <a:p>
            <a:pPr eaLnBrk="1" hangingPunct="1"/>
            <a:r>
              <a:rPr lang="en-GB" sz="1000" i="1" dirty="0" smtClean="0">
                <a:solidFill>
                  <a:prstClr val="black"/>
                </a:solidFill>
                <a:cs typeface="Arial" charset="0"/>
              </a:rPr>
              <a:t>Lens design inspired by studies from PANDA DIRC.</a:t>
            </a:r>
            <a:endParaRPr lang="en-GB" sz="10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4837" y="5546387"/>
            <a:ext cx="265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000" i="1" dirty="0" err="1" smtClean="0">
                <a:solidFill>
                  <a:prstClr val="black"/>
                </a:solidFill>
                <a:cs typeface="Arial" charset="0"/>
              </a:rPr>
              <a:t>BaBar</a:t>
            </a:r>
            <a:r>
              <a:rPr lang="en-GB" sz="1000" i="1" dirty="0" smtClean="0">
                <a:solidFill>
                  <a:prstClr val="black"/>
                </a:solidFill>
                <a:cs typeface="Arial" charset="0"/>
              </a:rPr>
              <a:t> DIRC quartz bars during production</a:t>
            </a:r>
            <a:endParaRPr lang="en-GB" sz="10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4213" y="5546387"/>
            <a:ext cx="1551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000" i="1" dirty="0" err="1" smtClean="0">
                <a:solidFill>
                  <a:prstClr val="black"/>
                </a:solidFill>
                <a:cs typeface="Arial" charset="0"/>
              </a:rPr>
              <a:t>BaBar</a:t>
            </a:r>
            <a:r>
              <a:rPr lang="en-GB" sz="1000" i="1" dirty="0" smtClean="0">
                <a:solidFill>
                  <a:prstClr val="black"/>
                </a:solidFill>
                <a:cs typeface="Arial" charset="0"/>
              </a:rPr>
              <a:t> DIRC</a:t>
            </a:r>
            <a:endParaRPr lang="en-GB" sz="10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3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TORCH is a novel concept to achieve high precision Time-Of-Flight over large area for particle identification using Cherenkov light</a:t>
            </a:r>
          </a:p>
          <a:p>
            <a:endParaRPr lang="en-GB" dirty="0"/>
          </a:p>
          <a:p>
            <a:r>
              <a:rPr lang="en-GB" dirty="0" smtClean="0"/>
              <a:t>Proposed for the LHCb upgrade to complement current particle ID provided by the RICH system, specifically at 2-10 </a:t>
            </a:r>
            <a:r>
              <a:rPr lang="en-GB" dirty="0" err="1" smtClean="0"/>
              <a:t>GeV</a:t>
            </a:r>
            <a:r>
              <a:rPr lang="en-GB" dirty="0" smtClean="0"/>
              <a:t>/c momentum</a:t>
            </a:r>
          </a:p>
          <a:p>
            <a:endParaRPr lang="en-GB" dirty="0"/>
          </a:p>
          <a:p>
            <a:r>
              <a:rPr lang="en-GB" dirty="0" smtClean="0"/>
              <a:t>Target resolution for single photons (&lt;70ps) to give required per-track time resolution of 10-15ps for 3</a:t>
            </a:r>
            <a:r>
              <a:rPr lang="el-GR" dirty="0" smtClean="0"/>
              <a:t>σ</a:t>
            </a:r>
            <a:r>
              <a:rPr lang="en-GB" dirty="0" smtClean="0"/>
              <a:t> pion-kaon separation up to 10 </a:t>
            </a:r>
            <a:r>
              <a:rPr lang="en-GB" dirty="0" err="1" smtClean="0"/>
              <a:t>GeV</a:t>
            </a:r>
            <a:r>
              <a:rPr lang="en-GB" dirty="0" smtClean="0"/>
              <a:t>/c</a:t>
            </a:r>
          </a:p>
          <a:p>
            <a:endParaRPr lang="en-GB" dirty="0"/>
          </a:p>
          <a:p>
            <a:r>
              <a:rPr lang="en-GB" dirty="0" smtClean="0"/>
              <a:t>R&amp;D programme currently ongoing</a:t>
            </a:r>
          </a:p>
          <a:p>
            <a:pPr lvl="2"/>
            <a:r>
              <a:rPr lang="en-GB" dirty="0" smtClean="0"/>
              <a:t>Long lifetime tubes have been delivered and are currently undergoing testing</a:t>
            </a:r>
          </a:p>
          <a:p>
            <a:pPr lvl="2"/>
            <a:r>
              <a:rPr lang="en-GB" dirty="0" smtClean="0"/>
              <a:t>Design of next phase is going according to plan</a:t>
            </a:r>
          </a:p>
          <a:p>
            <a:endParaRPr lang="en-GB" dirty="0"/>
          </a:p>
          <a:p>
            <a:r>
              <a:rPr lang="en-GB" dirty="0" smtClean="0"/>
              <a:t>Proposal for reuse of </a:t>
            </a:r>
            <a:r>
              <a:rPr lang="en-GB" dirty="0" err="1" smtClean="0"/>
              <a:t>BaBar</a:t>
            </a:r>
            <a:r>
              <a:rPr lang="en-GB" dirty="0" smtClean="0"/>
              <a:t> DIRC quartz bars in preparation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2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en-US" sz="1400" dirty="0" smtClean="0"/>
              <a:t>F. </a:t>
            </a:r>
            <a:r>
              <a:rPr lang="en-US" sz="1400" dirty="0" err="1" smtClean="0"/>
              <a:t>Anghinolfi</a:t>
            </a:r>
            <a:r>
              <a:rPr lang="en-US" sz="1400" dirty="0" smtClean="0"/>
              <a:t>, P. </a:t>
            </a:r>
            <a:r>
              <a:rPr lang="en-US" sz="1400" dirty="0" err="1" smtClean="0"/>
              <a:t>Jarron</a:t>
            </a:r>
            <a:r>
              <a:rPr lang="en-US" sz="1400" dirty="0"/>
              <a:t>, F. </a:t>
            </a:r>
            <a:r>
              <a:rPr lang="en-US" sz="1400" dirty="0" err="1"/>
              <a:t>Krummenacher</a:t>
            </a:r>
            <a:r>
              <a:rPr lang="en-US" sz="1400" dirty="0"/>
              <a:t>, E. </a:t>
            </a:r>
            <a:r>
              <a:rPr lang="en-US" sz="1400" dirty="0" err="1"/>
              <a:t>Usenko</a:t>
            </a:r>
            <a:r>
              <a:rPr lang="en-US" sz="1400" dirty="0"/>
              <a:t>, </a:t>
            </a:r>
            <a:r>
              <a:rPr lang="en-US" sz="1400" dirty="0" smtClean="0"/>
              <a:t>M</a:t>
            </a:r>
            <a:r>
              <a:rPr lang="en-US" sz="1400" dirty="0"/>
              <a:t>. C. S. </a:t>
            </a:r>
            <a:r>
              <a:rPr lang="en-US" sz="1400" dirty="0" smtClean="0"/>
              <a:t>Williams, “</a:t>
            </a:r>
            <a:r>
              <a:rPr lang="en-US" sz="1400" i="1" dirty="0" smtClean="0"/>
              <a:t>NINO</a:t>
            </a:r>
            <a:r>
              <a:rPr lang="en-US" sz="1400" i="1" dirty="0"/>
              <a:t>: An Ultrafast Low-Power Front-End </a:t>
            </a:r>
            <a:r>
              <a:rPr lang="en-US" sz="1400" i="1" dirty="0" smtClean="0"/>
              <a:t>Ampliﬁer Discriminator </a:t>
            </a:r>
            <a:r>
              <a:rPr lang="en-US" sz="1400" i="1" dirty="0"/>
              <a:t>for the Time-of-Flight Detector in </a:t>
            </a:r>
            <a:r>
              <a:rPr lang="en-US" sz="1400" i="1" dirty="0" smtClean="0"/>
              <a:t>the ALICE Experiment”, </a:t>
            </a:r>
            <a:r>
              <a:rPr lang="en-US" sz="1400" dirty="0" smtClean="0"/>
              <a:t>IEEE Transactions on Nuclear Science, Vol. 52, No. 5, October 2004. 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US" sz="1400" dirty="0" smtClean="0"/>
              <a:t>M.J</a:t>
            </a:r>
            <a:r>
              <a:rPr lang="en-US" sz="1400" dirty="0"/>
              <a:t>. Charles, R. Forty, </a:t>
            </a:r>
            <a:r>
              <a:rPr lang="en-US" sz="1400" i="1" dirty="0"/>
              <a:t>“TORCH: Time of flight identification with Cherenkov radiation”</a:t>
            </a:r>
            <a:r>
              <a:rPr lang="en-US" sz="1400" dirty="0"/>
              <a:t>, Nuclear Instruments and Methods in Research A </a:t>
            </a:r>
            <a:r>
              <a:rPr lang="en-US" sz="1400" b="1" dirty="0"/>
              <a:t>639 </a:t>
            </a:r>
            <a:r>
              <a:rPr lang="en-US" sz="1400" dirty="0"/>
              <a:t>(2011) 173-176.  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LHCb Collaboration, </a:t>
            </a:r>
            <a:r>
              <a:rPr lang="en-US" sz="1400" i="1" dirty="0"/>
              <a:t>“Letter of Intent for the LHCb Upgrade”</a:t>
            </a:r>
            <a:r>
              <a:rPr lang="en-US" sz="1400" dirty="0"/>
              <a:t>, CERN-LHCC-2011-001, 29 March 2011 (v2).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US" sz="1400" dirty="0"/>
              <a:t>T. M. </a:t>
            </a:r>
            <a:r>
              <a:rPr lang="en-US" sz="1400" dirty="0" err="1"/>
              <a:t>Conneely</a:t>
            </a:r>
            <a:r>
              <a:rPr lang="en-US" sz="1400" dirty="0"/>
              <a:t>, J. S. </a:t>
            </a:r>
            <a:r>
              <a:rPr lang="en-US" sz="1400" dirty="0" err="1"/>
              <a:t>Milnes</a:t>
            </a:r>
            <a:r>
              <a:rPr lang="en-US" sz="1400" dirty="0"/>
              <a:t>, J. </a:t>
            </a:r>
            <a:r>
              <a:rPr lang="en-US" sz="1400" dirty="0" err="1"/>
              <a:t>Howorth</a:t>
            </a:r>
            <a:r>
              <a:rPr lang="en-US" sz="1400" dirty="0"/>
              <a:t>, </a:t>
            </a:r>
            <a:r>
              <a:rPr lang="en-US" sz="1400" i="1" dirty="0"/>
              <a:t>“Extended lifetime MCP-PMTs: </a:t>
            </a:r>
            <a:r>
              <a:rPr lang="en-US" sz="1400" i="1" dirty="0" err="1"/>
              <a:t>Characterisation</a:t>
            </a:r>
            <a:r>
              <a:rPr lang="en-US" sz="1400" i="1" dirty="0"/>
              <a:t> and lifetime measurements of ALD coated </a:t>
            </a:r>
            <a:r>
              <a:rPr lang="en-US" sz="1400" i="1" dirty="0" err="1"/>
              <a:t>microchannel</a:t>
            </a:r>
            <a:r>
              <a:rPr lang="en-US" sz="1400" i="1" dirty="0"/>
              <a:t> plates, in a sealed photomultiplier tube</a:t>
            </a:r>
            <a:r>
              <a:rPr lang="en-US" sz="1400" i="1" dirty="0" smtClean="0"/>
              <a:t>”,</a:t>
            </a:r>
            <a:r>
              <a:rPr lang="en-US" sz="1400" dirty="0" smtClean="0"/>
              <a:t> </a:t>
            </a:r>
            <a:r>
              <a:rPr lang="en-US" sz="1400" dirty="0"/>
              <a:t>Nuclear Instruments and Methods in Physics Research A </a:t>
            </a:r>
            <a:r>
              <a:rPr lang="en-US" sz="1400" b="1" dirty="0"/>
              <a:t>732</a:t>
            </a:r>
            <a:r>
              <a:rPr lang="en-US" sz="1400" dirty="0"/>
              <a:t> (2013) 388-391, </a:t>
            </a:r>
            <a:r>
              <a:rPr lang="en-GB" sz="1400" dirty="0">
                <a:hlinkClick r:id="rId2"/>
              </a:rPr>
              <a:t>http://dx.doi.org/10.1016/j.nima.2013.07.023</a:t>
            </a:r>
            <a:endParaRPr lang="en-GB" sz="1400" b="1" i="1" dirty="0"/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 smtClean="0"/>
              <a:t>R. Forty, </a:t>
            </a:r>
            <a:r>
              <a:rPr lang="en-GB" sz="1400" i="1" dirty="0" smtClean="0"/>
              <a:t>“The TORCH project: a proposed detector </a:t>
            </a:r>
            <a:r>
              <a:rPr lang="en-US" sz="1400" i="1" dirty="0"/>
              <a:t>for precision time-of-flight over large </a:t>
            </a:r>
            <a:r>
              <a:rPr lang="en-US" sz="1400" i="1" dirty="0" smtClean="0"/>
              <a:t>areas”</a:t>
            </a:r>
            <a:r>
              <a:rPr lang="en-US" sz="1400" dirty="0" smtClean="0"/>
              <a:t>, </a:t>
            </a:r>
            <a:r>
              <a:rPr lang="en-GB" sz="1400" dirty="0"/>
              <a:t>DIRC 2013, 4 September 2013, </a:t>
            </a:r>
            <a:r>
              <a:rPr lang="en-GB" sz="1400" dirty="0" smtClean="0"/>
              <a:t>Giessen, Germany.</a:t>
            </a:r>
            <a:endParaRPr lang="en-GB" sz="1400" dirty="0"/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 smtClean="0"/>
              <a:t>J. </a:t>
            </a:r>
            <a:r>
              <a:rPr lang="en-GB" sz="1400" dirty="0" err="1" smtClean="0"/>
              <a:t>Milnes</a:t>
            </a:r>
            <a:r>
              <a:rPr lang="en-GB" sz="1400" dirty="0" smtClean="0"/>
              <a:t>, </a:t>
            </a:r>
            <a:r>
              <a:rPr lang="en-GB" sz="1400" i="1" dirty="0" smtClean="0"/>
              <a:t>“The </a:t>
            </a:r>
            <a:r>
              <a:rPr lang="en-GB" sz="1400" i="1" dirty="0"/>
              <a:t>TORCH </a:t>
            </a:r>
            <a:r>
              <a:rPr lang="en-GB" sz="1400" i="1" dirty="0" smtClean="0"/>
              <a:t>PMT: A </a:t>
            </a:r>
            <a:r>
              <a:rPr lang="en-GB" sz="1400" i="1" dirty="0"/>
              <a:t>close packing, multi-anode, long life MCP-PMT for Cherenkov </a:t>
            </a:r>
            <a:r>
              <a:rPr lang="en-GB" sz="1400" i="1" dirty="0" smtClean="0"/>
              <a:t>applications”, </a:t>
            </a:r>
            <a:r>
              <a:rPr lang="en-GB" sz="1400" dirty="0" smtClean="0"/>
              <a:t>DIRC 2013, 4 September 2013, Giessen, Germany.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/>
              <a:t>R. Gao, </a:t>
            </a:r>
            <a:r>
              <a:rPr lang="en-GB" sz="1400" i="1" dirty="0"/>
              <a:t>“</a:t>
            </a:r>
            <a:r>
              <a:rPr lang="en-US" sz="1400" i="1" dirty="0"/>
              <a:t>Development of Precision Time-Of-Flight Electronics for LHCb TORCH”</a:t>
            </a:r>
            <a:r>
              <a:rPr lang="en-US" sz="1400" dirty="0"/>
              <a:t>, TWEPP 2013, 23-27 September 2013, Perugia, Italy</a:t>
            </a:r>
            <a:endParaRPr lang="en-GB" sz="1400" dirty="0"/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 smtClean="0"/>
              <a:t>J. </a:t>
            </a:r>
            <a:r>
              <a:rPr lang="en-GB" sz="1400" dirty="0" err="1" smtClean="0"/>
              <a:t>Schwiening</a:t>
            </a:r>
            <a:r>
              <a:rPr lang="en-GB" sz="1400" dirty="0" smtClean="0"/>
              <a:t>, </a:t>
            </a:r>
            <a:r>
              <a:rPr lang="en-GB" sz="1400" i="1" dirty="0" smtClean="0"/>
              <a:t>“</a:t>
            </a:r>
            <a:r>
              <a:rPr lang="en-US" sz="1400" i="1" dirty="0" smtClean="0"/>
              <a:t>The PANDA Barrel DIRC”</a:t>
            </a:r>
            <a:r>
              <a:rPr lang="en-US" sz="1400" dirty="0" smtClean="0"/>
              <a:t>, DIRC 2013, 5 September 2013, Giessen, Germany. </a:t>
            </a:r>
            <a:endParaRPr lang="en-GB" sz="1400" i="1" dirty="0" smtClean="0"/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 smtClean="0"/>
              <a:t>L. </a:t>
            </a:r>
            <a:r>
              <a:rPr lang="en-GB" sz="1400" dirty="0"/>
              <a:t>Castillo </a:t>
            </a:r>
            <a:r>
              <a:rPr lang="en-GB" sz="1400" dirty="0" err="1" smtClean="0"/>
              <a:t>García</a:t>
            </a:r>
            <a:r>
              <a:rPr lang="en-GB" sz="1400" dirty="0" smtClean="0"/>
              <a:t>, </a:t>
            </a:r>
            <a:r>
              <a:rPr lang="en-GB" sz="1400" i="1" dirty="0" smtClean="0"/>
              <a:t>“</a:t>
            </a:r>
            <a:r>
              <a:rPr lang="en-US" sz="1400" i="1" dirty="0" smtClean="0"/>
              <a:t>Timing </a:t>
            </a:r>
            <a:r>
              <a:rPr lang="en-US" sz="1400" i="1" dirty="0"/>
              <a:t>performance of a MCP photon detector read out with multi-channel electronics for the TORCH </a:t>
            </a:r>
            <a:r>
              <a:rPr lang="en-US" sz="1400" i="1" dirty="0" smtClean="0"/>
              <a:t>system”, </a:t>
            </a:r>
            <a:r>
              <a:rPr lang="en-US" sz="1400" dirty="0"/>
              <a:t>14th ICATPP </a:t>
            </a:r>
            <a:r>
              <a:rPr lang="en-US" sz="1400" dirty="0" smtClean="0"/>
              <a:t>Conference, 25 </a:t>
            </a:r>
            <a:r>
              <a:rPr lang="en-US" sz="1400" dirty="0"/>
              <a:t>September </a:t>
            </a:r>
            <a:r>
              <a:rPr lang="en-US" sz="1400" dirty="0" smtClean="0"/>
              <a:t>2013, Villa </a:t>
            </a:r>
            <a:r>
              <a:rPr lang="en-US" sz="1400" dirty="0" err="1"/>
              <a:t>Olmo</a:t>
            </a:r>
            <a:r>
              <a:rPr lang="en-US" sz="1400" dirty="0"/>
              <a:t>, </a:t>
            </a:r>
            <a:r>
              <a:rPr lang="en-US" sz="1400" dirty="0" smtClean="0"/>
              <a:t>Italy.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 smtClean="0"/>
              <a:t>N. </a:t>
            </a:r>
            <a:r>
              <a:rPr lang="en-GB" sz="1400" dirty="0" err="1" smtClean="0"/>
              <a:t>Harnew</a:t>
            </a:r>
            <a:r>
              <a:rPr lang="en-GB" sz="1400" dirty="0" smtClean="0"/>
              <a:t>, “</a:t>
            </a:r>
            <a:r>
              <a:rPr lang="en-US" sz="1400" dirty="0" smtClean="0"/>
              <a:t>TORCH</a:t>
            </a:r>
            <a:r>
              <a:rPr lang="en-US" sz="1400" dirty="0"/>
              <a:t>: A large-area detector for precision time-of-flight measurements</a:t>
            </a:r>
            <a:r>
              <a:rPr lang="en-US" sz="1400" dirty="0" smtClean="0"/>
              <a:t>”, Fast Timing Workshop, </a:t>
            </a:r>
            <a:br>
              <a:rPr lang="en-US" sz="1400" dirty="0" smtClean="0"/>
            </a:br>
            <a:r>
              <a:rPr lang="en-US" sz="1400" dirty="0" smtClean="0"/>
              <a:t>19-23  November 2013, </a:t>
            </a:r>
            <a:r>
              <a:rPr lang="en-US" sz="1400" dirty="0" err="1" smtClean="0"/>
              <a:t>Erice</a:t>
            </a:r>
            <a:r>
              <a:rPr lang="en-US" sz="1400" dirty="0" smtClean="0"/>
              <a:t>, Italy.</a:t>
            </a:r>
          </a:p>
          <a:p>
            <a:pPr marL="187507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TORCH project is funded by an ERC Advanced Grant under the Seventh Framework </a:t>
            </a:r>
            <a:r>
              <a:rPr lang="en-US" dirty="0" err="1"/>
              <a:t>Programme</a:t>
            </a:r>
            <a:r>
              <a:rPr lang="en-US" dirty="0"/>
              <a:t> (FP7), </a:t>
            </a:r>
            <a:r>
              <a:rPr lang="en-US" dirty="0" smtClean="0"/>
              <a:t>code </a:t>
            </a:r>
            <a:r>
              <a:rPr lang="en-US" dirty="0"/>
              <a:t>ERC-2011-ADG proposal 299175.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11" descr="LOGO-E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9" y="156963"/>
            <a:ext cx="733091" cy="701423"/>
          </a:xfrm>
          <a:prstGeom prst="rect">
            <a:avLst/>
          </a:prstGeom>
          <a:noFill/>
          <a:ln w="9525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1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73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TORCH -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5107706" cy="4896544"/>
          </a:xfrm>
        </p:spPr>
        <p:txBody>
          <a:bodyPr/>
          <a:lstStyle/>
          <a:p>
            <a:r>
              <a:rPr lang="en-GB" dirty="0" smtClean="0"/>
              <a:t>The Timing Of internally Reflected Cherenkov light (TORCH) is an ERC funded R&amp;D project ultimately aiming to deliver a prototype</a:t>
            </a:r>
          </a:p>
          <a:p>
            <a:endParaRPr lang="en-GB" dirty="0" smtClean="0"/>
          </a:p>
          <a:p>
            <a:r>
              <a:rPr lang="en-GB" dirty="0" smtClean="0"/>
              <a:t>Particularly well suited for LHCb – most key parameters have been tailored to this context</a:t>
            </a:r>
          </a:p>
          <a:p>
            <a:endParaRPr lang="en-GB" dirty="0" smtClean="0"/>
          </a:p>
          <a:p>
            <a:r>
              <a:rPr lang="en-GB" dirty="0" smtClean="0"/>
              <a:t>Particle </a:t>
            </a:r>
            <a:r>
              <a:rPr lang="en-GB" dirty="0"/>
              <a:t>identification is </a:t>
            </a:r>
            <a:r>
              <a:rPr lang="en-GB" dirty="0" smtClean="0"/>
              <a:t>crucial for LHCb physics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Proposed location of TORCH: </a:t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dirty="0"/>
              <a:t>front of RICH2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87218" y="1931234"/>
            <a:ext cx="3749278" cy="3009934"/>
            <a:chOff x="5047754" y="1988840"/>
            <a:chExt cx="3749278" cy="3009934"/>
          </a:xfrm>
        </p:grpSpPr>
        <p:pic>
          <p:nvPicPr>
            <p:cNvPr id="6" name="Picture 2" descr="C:\Users\mv12553\Desktop\Presentations\Lhcbview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34"/>
            <a:stretch/>
          </p:blipFill>
          <p:spPr bwMode="auto">
            <a:xfrm>
              <a:off x="5047754" y="1988840"/>
              <a:ext cx="3749278" cy="300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7050752" y="3289176"/>
              <a:ext cx="0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own Arrow 7"/>
            <p:cNvSpPr/>
            <p:nvPr/>
          </p:nvSpPr>
          <p:spPr>
            <a:xfrm>
              <a:off x="6942740" y="2000232"/>
              <a:ext cx="216024" cy="11449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64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324" y="178594"/>
            <a:ext cx="8352928" cy="802134"/>
          </a:xfrm>
        </p:spPr>
        <p:txBody>
          <a:bodyPr/>
          <a:lstStyle/>
          <a:p>
            <a:r>
              <a:rPr lang="en-GB" dirty="0" smtClean="0"/>
              <a:t>Time / spatial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4104456" cy="4896544"/>
          </a:xfrm>
        </p:spPr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Detector </a:t>
            </a:r>
            <a:r>
              <a:rPr lang="en-US" dirty="0">
                <a:solidFill>
                  <a:schemeClr val="tx2"/>
                </a:solidFill>
              </a:rPr>
              <a:t>measures time of arrival of photons, as well as </a:t>
            </a:r>
            <a:r>
              <a:rPr lang="en-US" dirty="0" smtClean="0">
                <a:solidFill>
                  <a:schemeClr val="tx2"/>
                </a:solidFill>
              </a:rPr>
              <a:t>their relative </a:t>
            </a:r>
            <a:r>
              <a:rPr lang="en-US" dirty="0">
                <a:solidFill>
                  <a:schemeClr val="tx2"/>
                </a:solidFill>
              </a:rPr>
              <a:t>angles </a:t>
            </a:r>
            <a:r>
              <a:rPr lang="en-US" dirty="0" err="1">
                <a:solidFill>
                  <a:schemeClr val="tx2"/>
                </a:solidFill>
                <a:latin typeface="Symbol" panose="05050102010706020507" pitchFamily="18" charset="2"/>
              </a:rPr>
              <a:t>q</a:t>
            </a:r>
            <a:r>
              <a:rPr lang="en-US" i="1" baseline="-25000" dirty="0" err="1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Symbol" panose="05050102010706020507" pitchFamily="18" charset="2"/>
              </a:rPr>
              <a:t>q</a:t>
            </a:r>
            <a:r>
              <a:rPr lang="en-US" i="1" baseline="-25000" dirty="0" err="1">
                <a:solidFill>
                  <a:schemeClr val="tx2"/>
                </a:solidFill>
              </a:rPr>
              <a:t>z</a:t>
            </a:r>
            <a:endParaRPr lang="en-US" i="1" baseline="-25000" dirty="0">
              <a:solidFill>
                <a:schemeClr val="tx2"/>
              </a:solidFill>
            </a:endParaRPr>
          </a:p>
          <a:p>
            <a:endParaRPr lang="en-GB" dirty="0" smtClean="0"/>
          </a:p>
          <a:p>
            <a:r>
              <a:rPr lang="en-US" dirty="0"/>
              <a:t>Photons with larger angles take longer to propagate along the </a:t>
            </a:r>
            <a:r>
              <a:rPr lang="en-US" dirty="0" smtClean="0"/>
              <a:t>bar</a:t>
            </a:r>
          </a:p>
          <a:p>
            <a:endParaRPr lang="en-US" dirty="0"/>
          </a:p>
          <a:p>
            <a:r>
              <a:rPr lang="en-US" dirty="0" smtClean="0"/>
              <a:t>Tracks are separated in time and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9" r="8549" b="16694"/>
          <a:stretch/>
        </p:blipFill>
        <p:spPr>
          <a:xfrm>
            <a:off x="4427984" y="1556792"/>
            <a:ext cx="4464496" cy="42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860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start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4968552" cy="4896544"/>
          </a:xfrm>
        </p:spPr>
        <p:txBody>
          <a:bodyPr/>
          <a:lstStyle/>
          <a:p>
            <a:r>
              <a:rPr lang="en-US" dirty="0"/>
              <a:t>To determine the time-of-flight, </a:t>
            </a:r>
            <a:r>
              <a:rPr lang="en-US" dirty="0" smtClean="0"/>
              <a:t>start  time (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dirty="0" smtClean="0"/>
              <a:t>) is needed</a:t>
            </a:r>
            <a:endParaRPr lang="en-US" dirty="0"/>
          </a:p>
          <a:p>
            <a:r>
              <a:rPr lang="en-US" dirty="0"/>
              <a:t>This might be achieved using timing information from the accelerator,</a:t>
            </a:r>
            <a:br>
              <a:rPr lang="en-US" dirty="0"/>
            </a:br>
            <a:r>
              <a:rPr lang="en-US" dirty="0"/>
              <a:t>but bunches are long (~ 20 cm) </a:t>
            </a:r>
            <a:endParaRPr lang="en-US" dirty="0" smtClean="0"/>
          </a:p>
          <a:p>
            <a:pPr lvl="1"/>
            <a:r>
              <a:rPr lang="en-US" dirty="0" smtClean="0"/>
              <a:t>So must </a:t>
            </a:r>
            <a:r>
              <a:rPr lang="en-US" dirty="0"/>
              <a:t>correct for vertex </a:t>
            </a:r>
            <a:r>
              <a:rPr lang="en-US" dirty="0" smtClean="0"/>
              <a:t>position</a:t>
            </a:r>
          </a:p>
          <a:p>
            <a:pPr lvl="1"/>
            <a:endParaRPr lang="en-US" dirty="0"/>
          </a:p>
          <a:p>
            <a:r>
              <a:rPr lang="en-US" dirty="0"/>
              <a:t>Alternatively use other tracks in the event, from the primary vertex</a:t>
            </a:r>
          </a:p>
          <a:p>
            <a:pPr lvl="1"/>
            <a:r>
              <a:rPr lang="en-US" dirty="0"/>
              <a:t>Most of them are </a:t>
            </a:r>
            <a:r>
              <a:rPr lang="en-US" dirty="0" smtClean="0"/>
              <a:t>pions</a:t>
            </a:r>
          </a:p>
          <a:p>
            <a:pPr lvl="1"/>
            <a:r>
              <a:rPr lang="en-US" dirty="0" smtClean="0"/>
              <a:t>Reconstruction </a:t>
            </a:r>
            <a:r>
              <a:rPr lang="en-US" dirty="0"/>
              <a:t>logic can be </a:t>
            </a:r>
            <a:r>
              <a:rPr lang="en-US" dirty="0" smtClean="0"/>
              <a:t>reversed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time is determined from their average </a:t>
            </a:r>
            <a:r>
              <a:rPr lang="en-US" i="1" dirty="0"/>
              <a:t>assuming</a:t>
            </a:r>
            <a:r>
              <a:rPr lang="en-US" dirty="0"/>
              <a:t> they are all </a:t>
            </a:r>
            <a:r>
              <a:rPr lang="en-US" dirty="0" smtClean="0"/>
              <a:t>pions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(outliers from other particles removed)</a:t>
            </a:r>
          </a:p>
          <a:p>
            <a:r>
              <a:rPr lang="en-US" dirty="0"/>
              <a:t>Can achieve few-</a:t>
            </a:r>
            <a:r>
              <a:rPr lang="en-US" dirty="0" err="1"/>
              <a:t>ps</a:t>
            </a:r>
            <a:r>
              <a:rPr lang="en-US" dirty="0"/>
              <a:t> resolution </a:t>
            </a:r>
            <a:r>
              <a:rPr lang="en-US" dirty="0" smtClean="0"/>
              <a:t>on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21267" r="8549" b="45675"/>
          <a:stretch/>
        </p:blipFill>
        <p:spPr>
          <a:xfrm>
            <a:off x="5438055" y="4292862"/>
            <a:ext cx="3375000" cy="1837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21378" r="9640" b="15922"/>
          <a:stretch/>
        </p:blipFill>
        <p:spPr>
          <a:xfrm>
            <a:off x="5364088" y="1196519"/>
            <a:ext cx="3384375" cy="2808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8534" y="941487"/>
            <a:ext cx="316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from PV of same event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82034" y="3999731"/>
            <a:ext cx="235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After removing outliers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72311" y="4408537"/>
                <a:ext cx="1136914" cy="473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49</m:t>
                          </m:r>
                          <m:r>
                            <m:rPr>
                              <m:sty m:val="p"/>
                            </m:rPr>
                            <a:rPr lang="en-GB" sz="1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ps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534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311" y="4408537"/>
                <a:ext cx="1136914" cy="4737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970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5" y="178594"/>
            <a:ext cx="4032448" cy="802134"/>
          </a:xfrm>
        </p:spPr>
        <p:txBody>
          <a:bodyPr/>
          <a:lstStyle/>
          <a:p>
            <a:r>
              <a:rPr lang="en-GB" dirty="0" smtClean="0"/>
              <a:t>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5040560" cy="4896544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Particle ID is </a:t>
            </a:r>
            <a:r>
              <a:rPr lang="en-GB" dirty="0"/>
              <a:t>a</a:t>
            </a:r>
            <a:r>
              <a:rPr lang="en-GB" dirty="0" smtClean="0"/>
              <a:t>chieved in </a:t>
            </a:r>
            <a:r>
              <a:rPr lang="en-GB" dirty="0"/>
              <a:t>TORCH </a:t>
            </a:r>
            <a:r>
              <a:rPr lang="en-GB" dirty="0" smtClean="0"/>
              <a:t>through </a:t>
            </a:r>
            <a:r>
              <a:rPr lang="en-GB" dirty="0"/>
              <a:t>measuring time of flight (TOF</a:t>
            </a:r>
            <a:r>
              <a:rPr lang="en-GB" dirty="0" smtClean="0"/>
              <a:t>) of charged particles</a:t>
            </a:r>
            <a:endParaRPr lang="en-GB" dirty="0"/>
          </a:p>
          <a:p>
            <a:endParaRPr lang="en-GB" dirty="0"/>
          </a:p>
          <a:p>
            <a:r>
              <a:rPr lang="en-GB" dirty="0"/>
              <a:t>Goal </a:t>
            </a:r>
          </a:p>
          <a:p>
            <a:pPr lvl="1"/>
            <a:r>
              <a:rPr lang="en-GB" dirty="0"/>
              <a:t>To provide 3</a:t>
            </a:r>
            <a:r>
              <a:rPr lang="el-GR" dirty="0"/>
              <a:t>σ</a:t>
            </a:r>
            <a:r>
              <a:rPr lang="en-GB" dirty="0"/>
              <a:t> K-</a:t>
            </a:r>
            <a:r>
              <a:rPr lang="el-GR" dirty="0"/>
              <a:t>π</a:t>
            </a:r>
            <a:r>
              <a:rPr lang="en-GB" dirty="0"/>
              <a:t> separation for momentum range 2-10 </a:t>
            </a:r>
            <a:r>
              <a:rPr lang="en-GB" dirty="0" err="1" smtClean="0"/>
              <a:t>GeV</a:t>
            </a:r>
            <a:r>
              <a:rPr lang="en-GB" dirty="0" smtClean="0"/>
              <a:t>/c</a:t>
            </a:r>
            <a:br>
              <a:rPr lang="en-GB" dirty="0" smtClean="0"/>
            </a:br>
            <a:r>
              <a:rPr lang="en-GB" dirty="0" smtClean="0"/>
              <a:t>(up to kaon threshold of RICH1)</a:t>
            </a:r>
          </a:p>
          <a:p>
            <a:endParaRPr lang="en-GB" dirty="0"/>
          </a:p>
          <a:p>
            <a:r>
              <a:rPr lang="en-GB" dirty="0"/>
              <a:t>Requirement</a:t>
            </a:r>
          </a:p>
          <a:p>
            <a:pPr lvl="1"/>
            <a:r>
              <a:rPr lang="en-GB" dirty="0"/>
              <a:t>TOF difference </a:t>
            </a:r>
            <a:r>
              <a:rPr lang="en-GB" dirty="0" smtClean="0"/>
              <a:t>between </a:t>
            </a:r>
            <a:r>
              <a:rPr lang="en-GB" dirty="0"/>
              <a:t>K-</a:t>
            </a:r>
            <a:r>
              <a:rPr lang="el-GR" dirty="0"/>
              <a:t>π</a:t>
            </a:r>
            <a:r>
              <a:rPr lang="en-GB" dirty="0"/>
              <a:t> is 37.5ps </a:t>
            </a:r>
            <a:r>
              <a:rPr lang="en-GB" dirty="0" smtClean="0"/>
              <a:t>at </a:t>
            </a:r>
            <a:br>
              <a:rPr lang="en-GB" dirty="0" smtClean="0"/>
            </a:br>
            <a:r>
              <a:rPr lang="en-GB" dirty="0" smtClean="0"/>
              <a:t>10 </a:t>
            </a:r>
            <a:r>
              <a:rPr lang="en-GB" dirty="0" err="1" smtClean="0"/>
              <a:t>GeV</a:t>
            </a:r>
            <a:r>
              <a:rPr lang="en-GB" dirty="0" smtClean="0"/>
              <a:t>/c at </a:t>
            </a:r>
            <a:r>
              <a:rPr lang="en-GB" dirty="0"/>
              <a:t>9.5m</a:t>
            </a:r>
          </a:p>
          <a:p>
            <a:pPr lvl="1"/>
            <a:r>
              <a:rPr lang="en-GB" dirty="0"/>
              <a:t>Required per-track time resolution </a:t>
            </a:r>
            <a:r>
              <a:rPr lang="en-GB" dirty="0" smtClean="0"/>
              <a:t>set at 10-15ps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51" y="2852936"/>
            <a:ext cx="3624485" cy="304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9754" y="5847599"/>
            <a:ext cx="407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Time of flight difference of pions </a:t>
            </a:r>
            <a:r>
              <a:rPr lang="en-GB" sz="1000" i="1" dirty="0" err="1" smtClean="0"/>
              <a:t>vs</a:t>
            </a:r>
            <a:r>
              <a:rPr lang="en-GB" sz="1000" i="1" dirty="0" smtClean="0"/>
              <a:t> kaons plotted against momentum</a:t>
            </a:r>
            <a:endParaRPr lang="en-GB" sz="1000" i="1" dirty="0"/>
          </a:p>
        </p:txBody>
      </p:sp>
      <p:pic>
        <p:nvPicPr>
          <p:cNvPr id="7" name="Content Placeholder 10" descr="PIDvs-mo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6960" y="86256"/>
            <a:ext cx="3504474" cy="250332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8" name="TextBox 7"/>
          <p:cNvSpPr txBox="1"/>
          <p:nvPr/>
        </p:nvSpPr>
        <p:spPr>
          <a:xfrm>
            <a:off x="4957253" y="2573423"/>
            <a:ext cx="418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Theoretical K-</a:t>
            </a:r>
            <a:r>
              <a:rPr lang="el-GR" sz="1000" i="1" dirty="0" smtClean="0"/>
              <a:t>π</a:t>
            </a:r>
            <a:r>
              <a:rPr lang="en-GB" sz="1000" i="1" dirty="0" smtClean="0"/>
              <a:t> separation (</a:t>
            </a:r>
            <a:r>
              <a:rPr lang="en-GB" sz="1000" i="1" dirty="0" err="1" smtClean="0"/>
              <a:t>N</a:t>
            </a:r>
            <a:r>
              <a:rPr lang="en-GB" sz="1000" i="1" baseline="-25000" dirty="0" err="1" smtClean="0"/>
              <a:t>σ</a:t>
            </a:r>
            <a:r>
              <a:rPr lang="en-GB" sz="1000" i="1" dirty="0" smtClean="0"/>
              <a:t>) for TORCH as a function of momentum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1950239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Conceptual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5256584" cy="4896544"/>
          </a:xfrm>
        </p:spPr>
        <p:txBody>
          <a:bodyPr/>
          <a:lstStyle/>
          <a:p>
            <a:r>
              <a:rPr lang="en-GB" dirty="0" smtClean="0"/>
              <a:t>Quartz radiator plate (1cm thick)</a:t>
            </a:r>
          </a:p>
          <a:p>
            <a:pPr lvl="1"/>
            <a:endParaRPr lang="en-GB" dirty="0"/>
          </a:p>
          <a:p>
            <a:r>
              <a:rPr lang="en-GB" dirty="0" smtClean="0"/>
              <a:t>Compared to gas-filled RICH:</a:t>
            </a:r>
          </a:p>
          <a:p>
            <a:pPr lvl="2"/>
            <a:r>
              <a:rPr lang="en-GB" dirty="0" smtClean="0"/>
              <a:t>High photon yield </a:t>
            </a:r>
          </a:p>
          <a:p>
            <a:pPr lvl="2"/>
            <a:r>
              <a:rPr lang="en-GB" dirty="0" smtClean="0"/>
              <a:t>Large chromatic dispersion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Light extracted through total internal reflection to top and bottom of plate</a:t>
            </a:r>
          </a:p>
          <a:p>
            <a:pPr lvl="1"/>
            <a:endParaRPr lang="en-GB" dirty="0"/>
          </a:p>
          <a:p>
            <a:r>
              <a:rPr lang="en-GB" dirty="0" smtClean="0"/>
              <a:t>Calculate start time (</a:t>
            </a:r>
            <a:r>
              <a:rPr lang="en-GB" i="1" dirty="0" smtClean="0"/>
              <a:t>t</a:t>
            </a:r>
            <a:r>
              <a:rPr lang="en-GB" i="1" baseline="-25000" dirty="0" smtClean="0"/>
              <a:t>0</a:t>
            </a:r>
            <a:r>
              <a:rPr lang="en-GB" dirty="0" smtClean="0"/>
              <a:t>) combined for tracks from same primary vertex</a:t>
            </a:r>
          </a:p>
          <a:p>
            <a:pPr lvl="2"/>
            <a:r>
              <a:rPr lang="en-GB" dirty="0" smtClean="0"/>
              <a:t>Adds negligible uncertainty (~few </a:t>
            </a:r>
            <a:r>
              <a:rPr lang="en-GB" dirty="0" err="1" smtClean="0"/>
              <a:t>ps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 smtClean="0"/>
              <a:t>Timing of Cherenkov photons used to calculate time of arrival of signal track at plate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748023"/>
            <a:ext cx="1468937" cy="20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Code\Tex\RICH2013\figure1_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24576"/>
            <a:ext cx="3240361" cy="268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33" y="3861048"/>
            <a:ext cx="2171231" cy="19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83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37355" y="476672"/>
            <a:ext cx="3645664" cy="5447725"/>
            <a:chOff x="6156176" y="1556792"/>
            <a:chExt cx="2969853" cy="44378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1" t="6596" r="8791" b="4350"/>
            <a:stretch/>
          </p:blipFill>
          <p:spPr>
            <a:xfrm>
              <a:off x="6156176" y="1556792"/>
              <a:ext cx="2969853" cy="44378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50866" y="5438337"/>
              <a:ext cx="624783" cy="19713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Radiator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6756" y="3102828"/>
              <a:ext cx="624783" cy="19713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Detector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TORCH in LHCb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124745"/>
            <a:ext cx="5257843" cy="2592287"/>
          </a:xfrm>
        </p:spPr>
        <p:txBody>
          <a:bodyPr/>
          <a:lstStyle/>
          <a:p>
            <a:r>
              <a:rPr lang="en-GB" dirty="0" smtClean="0"/>
              <a:t>Detector information needs to be associated with track information</a:t>
            </a:r>
          </a:p>
          <a:p>
            <a:endParaRPr lang="en-GB" dirty="0" smtClean="0"/>
          </a:p>
          <a:p>
            <a:r>
              <a:rPr lang="en-GB" dirty="0" smtClean="0"/>
              <a:t>High multiplicity of tracks</a:t>
            </a:r>
          </a:p>
          <a:p>
            <a:endParaRPr lang="en-GB" dirty="0"/>
          </a:p>
          <a:p>
            <a:r>
              <a:rPr lang="en-GB" dirty="0" smtClean="0"/>
              <a:t>Tracks are separated in both time and space – essential for pattern recognition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11560" y="3908275"/>
            <a:ext cx="4392488" cy="2069265"/>
            <a:chOff x="2915816" y="4656992"/>
            <a:chExt cx="3120776" cy="14701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6" t="22586" r="8452" b="48030"/>
            <a:stretch/>
          </p:blipFill>
          <p:spPr>
            <a:xfrm>
              <a:off x="2915816" y="4656992"/>
              <a:ext cx="3120776" cy="14701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80313" y="5636335"/>
              <a:ext cx="389373" cy="174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Event</a:t>
              </a:r>
              <a:endParaRPr lang="en-GB" sz="1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429" y="2645195"/>
            <a:ext cx="36237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K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7699871" y="2952972"/>
            <a:ext cx="327558" cy="79419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7812360" y="2132856"/>
            <a:ext cx="215069" cy="51234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891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Modular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3096344" cy="489654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Plane of 5 x 6 m</a:t>
            </a:r>
            <a:r>
              <a:rPr lang="en-GB" baseline="30000" dirty="0" smtClean="0"/>
              <a:t>2</a:t>
            </a:r>
            <a:r>
              <a:rPr lang="en-GB" dirty="0" smtClean="0"/>
              <a:t> is needed in LHCb</a:t>
            </a:r>
          </a:p>
          <a:p>
            <a:endParaRPr lang="en-GB" dirty="0" smtClean="0"/>
          </a:p>
          <a:p>
            <a:r>
              <a:rPr lang="en-GB" dirty="0" smtClean="0"/>
              <a:t>Single plane is unrealistic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Modular design</a:t>
            </a:r>
            <a:endParaRPr lang="en-GB" dirty="0"/>
          </a:p>
          <a:p>
            <a:pPr lvl="2"/>
            <a:r>
              <a:rPr lang="en-GB" dirty="0" smtClean="0"/>
              <a:t>18 identical modules</a:t>
            </a:r>
          </a:p>
          <a:p>
            <a:pPr lvl="2"/>
            <a:r>
              <a:rPr lang="en-GB" dirty="0" smtClean="0"/>
              <a:t>250 x 66 x 1 cm</a:t>
            </a:r>
            <a:r>
              <a:rPr lang="en-GB" baseline="30000" dirty="0" smtClean="0"/>
              <a:t>3</a:t>
            </a:r>
          </a:p>
          <a:p>
            <a:pPr lvl="2"/>
            <a:r>
              <a:rPr lang="en-GB" dirty="0" smtClean="0"/>
              <a:t>Width of modules is a free parameter</a:t>
            </a:r>
          </a:p>
          <a:p>
            <a:endParaRPr lang="en-GB" dirty="0" smtClean="0"/>
          </a:p>
          <a:p>
            <a:r>
              <a:rPr lang="en-GB" dirty="0" smtClean="0"/>
              <a:t>Optimization in progress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Torc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99" y="174805"/>
            <a:ext cx="2903031" cy="23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148766" y="2598803"/>
            <a:ext cx="2719261" cy="3176443"/>
            <a:chOff x="6977970" y="3658932"/>
            <a:chExt cx="2110885" cy="2465781"/>
          </a:xfrm>
        </p:grpSpPr>
        <p:grpSp>
          <p:nvGrpSpPr>
            <p:cNvPr id="7" name="Group 6"/>
            <p:cNvGrpSpPr/>
            <p:nvPr/>
          </p:nvGrpSpPr>
          <p:grpSpPr>
            <a:xfrm>
              <a:off x="6977970" y="4200801"/>
              <a:ext cx="2110885" cy="1923912"/>
              <a:chOff x="5333355" y="4237232"/>
              <a:chExt cx="2073345" cy="18896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53" t="21157" r="30365" b="17356"/>
              <a:stretch/>
            </p:blipFill>
            <p:spPr>
              <a:xfrm>
                <a:off x="6390041" y="4237232"/>
                <a:ext cx="1016659" cy="1872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39" t="16087" r="32236" b="22535"/>
              <a:stretch/>
            </p:blipFill>
            <p:spPr>
              <a:xfrm>
                <a:off x="5333355" y="4254723"/>
                <a:ext cx="1038845" cy="1872207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195591" y="3658932"/>
              <a:ext cx="841831" cy="549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Without dispersion or</a:t>
              </a:r>
            </a:p>
            <a:p>
              <a:pPr algn="ctr"/>
              <a:r>
                <a:rPr lang="en-US" sz="1000" dirty="0"/>
                <a:t>reflection off lower </a:t>
              </a:r>
              <a:r>
                <a:rPr lang="en-US" sz="1000" dirty="0" smtClean="0"/>
                <a:t>edge</a:t>
              </a:r>
              <a:endParaRPr lang="en-GB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8081" y="3661512"/>
              <a:ext cx="855022" cy="549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Including dispersion and </a:t>
              </a:r>
              <a:br>
                <a:rPr lang="en-US" sz="1000" dirty="0" smtClean="0"/>
              </a:br>
              <a:r>
                <a:rPr lang="en-US" sz="1000" dirty="0" smtClean="0"/>
                <a:t>reflection off lower edge</a:t>
              </a:r>
              <a:endParaRPr lang="en-GB" sz="1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9560" y="1268504"/>
            <a:ext cx="3190632" cy="4557128"/>
            <a:chOff x="3923928" y="1969448"/>
            <a:chExt cx="2958686" cy="43202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1" t="5950" r="7926" b="3140"/>
            <a:stretch/>
          </p:blipFill>
          <p:spPr>
            <a:xfrm>
              <a:off x="3923928" y="1969448"/>
              <a:ext cx="2958686" cy="432020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42606" y="3964216"/>
              <a:ext cx="820193" cy="406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Module</a:t>
              </a:r>
              <a:br>
                <a:rPr lang="en-US" sz="1000" dirty="0" smtClean="0"/>
              </a:br>
              <a:r>
                <a:rPr lang="en-US" sz="1000" dirty="0" smtClean="0"/>
                <a:t>considered</a:t>
              </a:r>
              <a:endParaRPr lang="en-GB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292679" y="4221889"/>
              <a:ext cx="29504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638418" y="3829788"/>
              <a:ext cx="281130" cy="1071527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63363" y="5193152"/>
            <a:ext cx="766957" cy="24199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Radiator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3888" y="2831751"/>
            <a:ext cx="766957" cy="24199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Detector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7855" y="5201960"/>
            <a:ext cx="766957" cy="24199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Detector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6414" y="5193152"/>
            <a:ext cx="766957" cy="24199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Detector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9872" y="5767165"/>
            <a:ext cx="5863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Detector plane and radiator for several situations. 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119583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5" y="178594"/>
            <a:ext cx="4032447" cy="802134"/>
          </a:xfrm>
        </p:spPr>
        <p:txBody>
          <a:bodyPr/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4752528" cy="4896544"/>
          </a:xfrm>
        </p:spPr>
        <p:txBody>
          <a:bodyPr/>
          <a:lstStyle/>
          <a:p>
            <a:r>
              <a:rPr lang="en-GB" dirty="0" smtClean="0"/>
              <a:t>Photon angle relative to track determined by refractive index</a:t>
            </a:r>
          </a:p>
          <a:p>
            <a:endParaRPr lang="en-GB" dirty="0" smtClean="0"/>
          </a:p>
          <a:p>
            <a:endParaRPr lang="en-GB" dirty="0"/>
          </a:p>
          <a:p>
            <a:pPr lvl="3"/>
            <a:endParaRPr lang="en-GB" dirty="0"/>
          </a:p>
          <a:p>
            <a:r>
              <a:rPr lang="en-GB" dirty="0" smtClean="0"/>
              <a:t>Quartz has fairly wide range of refractive index</a:t>
            </a:r>
          </a:p>
          <a:p>
            <a:endParaRPr lang="en-GB" dirty="0" smtClean="0"/>
          </a:p>
          <a:p>
            <a:r>
              <a:rPr lang="en-GB" dirty="0" smtClean="0"/>
              <a:t>Reconstructed Cherenkov angle is used to correct for dispersion</a:t>
            </a:r>
          </a:p>
          <a:p>
            <a:endParaRPr lang="en-GB" dirty="0"/>
          </a:p>
          <a:p>
            <a:r>
              <a:rPr lang="en-GB" dirty="0" smtClean="0"/>
              <a:t>~900 photons generated (before QE)</a:t>
            </a:r>
          </a:p>
          <a:p>
            <a:r>
              <a:rPr lang="en-GB" dirty="0" smtClean="0"/>
              <a:t>Low limit at 200nm (6eV) due to spectral cut-off due to radiator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2017" y="1853732"/>
                <a:ext cx="2439863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  <a:ea typeface="Cambria Math"/>
                                </a:rPr>
                                <m:t>𝑝h𝑎𝑠𝑒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17" y="1853732"/>
                <a:ext cx="2439863" cy="7562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796136" y="170731"/>
            <a:ext cx="2952328" cy="2765336"/>
            <a:chOff x="5364088" y="191534"/>
            <a:chExt cx="3456384" cy="323746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91534"/>
              <a:ext cx="3456384" cy="323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885" y="376089"/>
              <a:ext cx="1563261" cy="86409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64" y="3136092"/>
            <a:ext cx="3109375" cy="29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40376" y="3502749"/>
            <a:ext cx="80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~900 photons total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92539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29" y="62656"/>
            <a:ext cx="2629087" cy="256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6" y="178594"/>
            <a:ext cx="3672406" cy="802134"/>
          </a:xfrm>
        </p:spPr>
        <p:txBody>
          <a:bodyPr/>
          <a:lstStyle/>
          <a:p>
            <a:r>
              <a:rPr lang="en-GB" dirty="0" smtClean="0"/>
              <a:t>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5112568" cy="489654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Geant 4</a:t>
            </a:r>
          </a:p>
          <a:p>
            <a:pPr lvl="1"/>
            <a:r>
              <a:rPr lang="en-GB" dirty="0" smtClean="0"/>
              <a:t>Simulation software framework</a:t>
            </a:r>
          </a:p>
          <a:p>
            <a:pPr lvl="1"/>
            <a:r>
              <a:rPr lang="en-GB" dirty="0" smtClean="0"/>
              <a:t>Currently standalone program</a:t>
            </a:r>
          </a:p>
          <a:p>
            <a:pPr lvl="1"/>
            <a:r>
              <a:rPr lang="en-GB" dirty="0" smtClean="0"/>
              <a:t>Data </a:t>
            </a:r>
            <a:r>
              <a:rPr lang="en-GB" dirty="0"/>
              <a:t>exported to ROOT for analysis</a:t>
            </a:r>
          </a:p>
          <a:p>
            <a:pPr lvl="1"/>
            <a:endParaRPr lang="en-GB" dirty="0"/>
          </a:p>
          <a:p>
            <a:r>
              <a:rPr lang="en-GB" dirty="0" smtClean="0"/>
              <a:t>Idealised quartz plate and focusing block</a:t>
            </a:r>
          </a:p>
          <a:p>
            <a:endParaRPr lang="en-GB" dirty="0" smtClean="0"/>
          </a:p>
          <a:p>
            <a:r>
              <a:rPr lang="en-GB" dirty="0" smtClean="0"/>
              <a:t>Idealised detector plane</a:t>
            </a:r>
          </a:p>
          <a:p>
            <a:pPr lvl="1"/>
            <a:r>
              <a:rPr lang="en-GB" dirty="0" smtClean="0"/>
              <a:t>All photons that hit the detector plane are recorded</a:t>
            </a:r>
          </a:p>
          <a:p>
            <a:endParaRPr lang="en-GB" dirty="0"/>
          </a:p>
          <a:p>
            <a:r>
              <a:rPr lang="en-GB" dirty="0" smtClean="0"/>
              <a:t>Losses due to scattering clearly visible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017539" y="2841330"/>
            <a:ext cx="2255444" cy="3062364"/>
            <a:chOff x="4644008" y="2869258"/>
            <a:chExt cx="2255444" cy="3062364"/>
          </a:xfrm>
        </p:grpSpPr>
        <p:sp>
          <p:nvSpPr>
            <p:cNvPr id="11" name="TextBox 10"/>
            <p:cNvSpPr txBox="1"/>
            <p:nvPr/>
          </p:nvSpPr>
          <p:spPr>
            <a:xfrm>
              <a:off x="5138143" y="2869258"/>
              <a:ext cx="1267174" cy="39355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Viewpoint angles:</a:t>
              </a:r>
              <a:br>
                <a:rPr lang="en-GB" sz="1000" dirty="0" smtClean="0"/>
              </a:br>
              <a:r>
                <a:rPr lang="el-GR" sz="1000" dirty="0" smtClean="0"/>
                <a:t>θ</a:t>
              </a:r>
              <a:r>
                <a:rPr lang="en-GB" sz="1000" dirty="0" smtClean="0"/>
                <a:t>=270°    </a:t>
              </a:r>
              <a:r>
                <a:rPr lang="el-GR" sz="1000" dirty="0" smtClean="0"/>
                <a:t>φ</a:t>
              </a:r>
              <a:r>
                <a:rPr lang="en-GB" sz="1000" dirty="0" smtClean="0"/>
                <a:t>=0°</a:t>
              </a:r>
              <a:endParaRPr lang="en-GB" sz="1000" dirty="0"/>
            </a:p>
          </p:txBody>
        </p:sp>
        <p:pic>
          <p:nvPicPr>
            <p:cNvPr id="6147" name="Picture 3" descr="C:\Users\mv12553\Desktop\Presentations\02-12-2013 - RICH 2013\event_display_improved_270_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262809"/>
              <a:ext cx="2255444" cy="266881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5942111" y="5877231"/>
            <a:ext cx="2857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Event display for a single 10 </a:t>
            </a:r>
            <a:r>
              <a:rPr lang="en-GB" sz="1000" i="1" dirty="0" err="1" smtClean="0"/>
              <a:t>GeV</a:t>
            </a:r>
            <a:r>
              <a:rPr lang="en-GB" sz="1000" i="1" dirty="0" smtClean="0"/>
              <a:t> K+ crossing</a:t>
            </a:r>
            <a:endParaRPr lang="en-GB" sz="1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12764" y="2534913"/>
            <a:ext cx="2857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 smtClean="0"/>
              <a:t>Raytracing</a:t>
            </a:r>
            <a:r>
              <a:rPr lang="en-GB" sz="1000" i="1" dirty="0" smtClean="0"/>
              <a:t> simulation of focusing block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8267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5256584" cy="4896544"/>
          </a:xfrm>
        </p:spPr>
        <p:txBody>
          <a:bodyPr/>
          <a:lstStyle/>
          <a:p>
            <a:r>
              <a:rPr lang="en-GB" dirty="0"/>
              <a:t>Cherenkov ring segment shows as </a:t>
            </a:r>
            <a:r>
              <a:rPr lang="en-GB" dirty="0" smtClean="0"/>
              <a:t>hyperbola (1000 events)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Primary particles interact with medium</a:t>
            </a:r>
          </a:p>
          <a:p>
            <a:r>
              <a:rPr lang="en-GB" dirty="0" smtClean="0"/>
              <a:t>Extra background photons observed </a:t>
            </a:r>
            <a:r>
              <a:rPr lang="en-GB" dirty="0"/>
              <a:t>from secondary </a:t>
            </a:r>
            <a:r>
              <a:rPr lang="en-GB" dirty="0" smtClean="0"/>
              <a:t>particles</a:t>
            </a:r>
          </a:p>
          <a:p>
            <a:pPr lvl="2"/>
            <a:r>
              <a:rPr lang="en-GB" dirty="0" smtClean="0"/>
              <a:t>Secondary particles are 98% electrons</a:t>
            </a:r>
          </a:p>
          <a:p>
            <a:pPr lvl="2"/>
            <a:r>
              <a:rPr lang="en-GB" dirty="0" smtClean="0"/>
              <a:t>Photon yield increases by 9%</a:t>
            </a:r>
          </a:p>
          <a:p>
            <a:pPr lvl="2"/>
            <a:r>
              <a:rPr lang="en-GB" dirty="0" smtClean="0"/>
              <a:t>Number of photons at detector plane increases by 4%</a:t>
            </a:r>
          </a:p>
          <a:p>
            <a:endParaRPr lang="en-GB" dirty="0"/>
          </a:p>
          <a:p>
            <a:r>
              <a:rPr lang="en-GB" dirty="0" smtClean="0"/>
              <a:t>Noticeable increase in observed photons</a:t>
            </a:r>
            <a:endParaRPr lang="en-GB" dirty="0"/>
          </a:p>
          <a:p>
            <a:r>
              <a:rPr lang="en-GB" dirty="0" smtClean="0"/>
              <a:t>Correlated in horizontal but not in vertical (angular) direction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Simulation studies ongoing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1BD50-E817-48FB-B5BB-07D69E534D8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914" r="4756" b="5253"/>
          <a:stretch/>
        </p:blipFill>
        <p:spPr bwMode="auto">
          <a:xfrm>
            <a:off x="5608489" y="140228"/>
            <a:ext cx="2823566" cy="276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429" r="4615" b="4824"/>
          <a:stretch/>
        </p:blipFill>
        <p:spPr bwMode="auto">
          <a:xfrm>
            <a:off x="5608489" y="3037339"/>
            <a:ext cx="2823566" cy="27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5162" y="5843364"/>
            <a:ext cx="523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Accumulated photons for a thousand 10 </a:t>
            </a:r>
            <a:r>
              <a:rPr lang="en-GB" sz="1000" i="1" dirty="0" err="1" smtClean="0"/>
              <a:t>GeV</a:t>
            </a:r>
            <a:r>
              <a:rPr lang="en-GB" sz="1000" i="1" dirty="0" smtClean="0"/>
              <a:t> K+ crossing the plate 1m under the detector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420751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tol_Ryan_PowerPoint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1C2A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BA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Bristol_Ryan_PowerPointTemplate</Template>
  <TotalTime>10239</TotalTime>
  <Words>1556</Words>
  <Application>Microsoft Office PowerPoint</Application>
  <PresentationFormat>On-screen Show (4:3)</PresentationFormat>
  <Paragraphs>294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Bristol_Ryan_PowerPointTemplate</vt:lpstr>
      <vt:lpstr>TORCH</vt:lpstr>
      <vt:lpstr>TORCH - motivation</vt:lpstr>
      <vt:lpstr>Goals</vt:lpstr>
      <vt:lpstr>Conceptual design</vt:lpstr>
      <vt:lpstr>TORCH in LHCb</vt:lpstr>
      <vt:lpstr>Modular design</vt:lpstr>
      <vt:lpstr>Dispersion</vt:lpstr>
      <vt:lpstr>Simulation</vt:lpstr>
      <vt:lpstr>Simulation</vt:lpstr>
      <vt:lpstr>Photon loss</vt:lpstr>
      <vt:lpstr>Photon Detectors</vt:lpstr>
      <vt:lpstr>TORCH R&amp;D</vt:lpstr>
      <vt:lpstr>Time resolution</vt:lpstr>
      <vt:lpstr>Electronics</vt:lpstr>
      <vt:lpstr>Expected performance</vt:lpstr>
      <vt:lpstr>Reuse of BaBar DIRC</vt:lpstr>
      <vt:lpstr>Conclusions</vt:lpstr>
      <vt:lpstr>References</vt:lpstr>
      <vt:lpstr>Backup slides</vt:lpstr>
      <vt:lpstr>Time / spatial information</vt:lpstr>
      <vt:lpstr>Measuring start time</vt:lpstr>
    </vt:vector>
  </TitlesOfParts>
  <Company>University of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RPC Optimized for Cosmic Ray Tomography</dc:title>
  <dc:creator>Particle Physics</dc:creator>
  <cp:lastModifiedBy>MWU Van Dijk</cp:lastModifiedBy>
  <cp:revision>530</cp:revision>
  <cp:lastPrinted>2013-11-22T17:03:12Z</cp:lastPrinted>
  <dcterms:created xsi:type="dcterms:W3CDTF">2013-10-14T11:03:55Z</dcterms:created>
  <dcterms:modified xsi:type="dcterms:W3CDTF">2013-12-02T05:14:11Z</dcterms:modified>
</cp:coreProperties>
</file>