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jpg" ContentType="image/jpeg"/>
  <Default Extension="xml" ContentType="application/xml"/>
  <Default Extension="wmf" ContentType="image/x-wmf"/>
  <Default Extension="vml" ContentType="application/vnd.openxmlformats-officedocument.vmlDrawing"/>
  <Default Extension="jpeg" ContentType="image/jpeg"/>
  <Default Extension="gif" ContentType="image/gif"/>
  <Default Extension="png" ContentType="image/png"/>
  <Default Extension="bin" ContentType="application/vnd.openxmlformats-officedocument.presentationml.printerSettings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4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5.xml" ContentType="application/vnd.openxmlformats-officedocument.presentationml.notesSlide+xml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0.bin" ContentType="application/vnd.openxmlformats-officedocument.oleObject"/>
  <Override PartName="/ppt/notesSlides/notesSlide14.xml" ContentType="application/vnd.openxmlformats-officedocument.presentationml.notesSlide+xml"/>
  <Override PartName="/ppt/embeddings/oleObject11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embeddings/oleObject12.bin" ContentType="application/vnd.openxmlformats-officedocument.oleObject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388" r:id="rId2"/>
    <p:sldId id="495" r:id="rId3"/>
    <p:sldId id="567" r:id="rId4"/>
    <p:sldId id="568" r:id="rId5"/>
    <p:sldId id="586" r:id="rId6"/>
    <p:sldId id="560" r:id="rId7"/>
    <p:sldId id="570" r:id="rId8"/>
    <p:sldId id="583" r:id="rId9"/>
    <p:sldId id="562" r:id="rId10"/>
    <p:sldId id="584" r:id="rId11"/>
    <p:sldId id="460" r:id="rId12"/>
    <p:sldId id="497" r:id="rId13"/>
    <p:sldId id="571" r:id="rId14"/>
    <p:sldId id="511" r:id="rId15"/>
    <p:sldId id="572" r:id="rId16"/>
    <p:sldId id="426" r:id="rId17"/>
    <p:sldId id="573" r:id="rId18"/>
    <p:sldId id="575" r:id="rId19"/>
    <p:sldId id="544" r:id="rId20"/>
    <p:sldId id="574" r:id="rId21"/>
    <p:sldId id="546" r:id="rId22"/>
    <p:sldId id="576" r:id="rId23"/>
    <p:sldId id="577" r:id="rId24"/>
    <p:sldId id="578" r:id="rId25"/>
    <p:sldId id="534" r:id="rId26"/>
    <p:sldId id="535" r:id="rId27"/>
    <p:sldId id="536" r:id="rId28"/>
    <p:sldId id="527" r:id="rId29"/>
    <p:sldId id="528" r:id="rId30"/>
    <p:sldId id="548" r:id="rId31"/>
    <p:sldId id="550" r:id="rId32"/>
    <p:sldId id="517" r:id="rId33"/>
    <p:sldId id="518" r:id="rId34"/>
    <p:sldId id="514" r:id="rId35"/>
    <p:sldId id="515" r:id="rId36"/>
    <p:sldId id="520" r:id="rId37"/>
    <p:sldId id="525" r:id="rId38"/>
    <p:sldId id="439" r:id="rId39"/>
    <p:sldId id="587" r:id="rId40"/>
    <p:sldId id="579" r:id="rId41"/>
    <p:sldId id="582" r:id="rId42"/>
    <p:sldId id="580" r:id="rId43"/>
    <p:sldId id="581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CBA78"/>
    <a:srgbClr val="F5F701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77" autoAdjust="0"/>
    <p:restoredTop sz="94928" autoAdjust="0"/>
  </p:normalViewPr>
  <p:slideViewPr>
    <p:cSldViewPr snapToGrid="0" snapToObjects="1">
      <p:cViewPr>
        <p:scale>
          <a:sx n="115" d="100"/>
          <a:sy n="115" d="100"/>
        </p:scale>
        <p:origin x="-664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theme" Target="theme/theme1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wmf"/><Relationship Id="rId3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Mettere</a:t>
            </a:r>
            <a:r>
              <a:rPr lang="en-US" dirty="0" smtClean="0"/>
              <a:t> </a:t>
            </a:r>
            <a:r>
              <a:rPr lang="en-US" dirty="0" err="1" smtClean="0"/>
              <a:t>tutti</a:t>
            </a:r>
            <a:r>
              <a:rPr lang="en-US" dirty="0" smtClean="0"/>
              <a:t> I </a:t>
            </a:r>
            <a:r>
              <a:rPr lang="en-US" dirty="0" err="1" smtClean="0"/>
              <a:t>nomi</a:t>
            </a:r>
            <a:r>
              <a:rPr lang="en-US" dirty="0" smtClean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810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LHCb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e’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diverso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prendere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talk di Clara)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Capire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storia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AMS,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perche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vogliono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uniformita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spinta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?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L’n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sposta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ring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sistematico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… . Non lo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miglioro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p.e.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12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LHCb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e’ </a:t>
            </a:r>
            <a:r>
              <a:rPr lang="en-US" dirty="0" err="1" smtClean="0">
                <a:latin typeface="Calibri" charset="0"/>
                <a:ea typeface="ＭＳ Ｐゴシック" charset="0"/>
                <a:cs typeface="ＭＳ Ｐゴシック" charset="0"/>
              </a:rPr>
              <a:t>diverso</a:t>
            </a:r>
            <a:r>
              <a:rPr lang="en-US" baseline="0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(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prendere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talk di Clara)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Capire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storia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AMS,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perche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vogliono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uniformita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’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spinta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?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L’n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sposta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ring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modo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sistematico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… . Non lo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miglioro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con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numero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p.e.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13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14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Qual e</a:t>
            </a:r>
            <a:r>
              <a:rPr lang="ja-JP" altLang="en-US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>
                <a:latin typeface="Calibri" charset="0"/>
                <a:ea typeface="ＭＳ Ｐゴシック" charset="0"/>
                <a:cs typeface="ＭＳ Ｐゴシック" charset="0"/>
              </a:rPr>
              <a:t> il packing factor di HERMES ?</a:t>
            </a:r>
          </a:p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Refraction or refractive ?</a:t>
            </a:r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468E4850-44A4-DB45-BB72-4DD6532707AF}" type="slidenum">
              <a:rPr lang="en-US" sz="1200">
                <a:latin typeface="Calibri" charset="0"/>
              </a:rPr>
              <a:pPr eaLnBrk="1" hangingPunct="1"/>
              <a:t>15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baseline="0" dirty="0" smtClean="0"/>
              <a:t>Direzione campo magnetico ? E fringe </a:t>
            </a:r>
            <a:r>
              <a:rPr lang="it-IT" baseline="0" err="1" smtClean="0"/>
              <a:t>fields</a:t>
            </a:r>
            <a:r>
              <a:rPr lang="it-IT" baseline="0" smtClean="0"/>
              <a:t> </a:t>
            </a:r>
            <a:endParaRPr lang="it-IT" baseline="0" dirty="0" smtClean="0"/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</a:t>
            </a:r>
            <a:r>
              <a:rPr lang="it-IT" dirty="0" err="1" smtClean="0"/>
              <a:t>e’</a:t>
            </a:r>
            <a:r>
              <a:rPr lang="it-IT" dirty="0" smtClean="0"/>
              <a:t> vero 1:2 su tutti e i 28 </a:t>
            </a:r>
            <a:r>
              <a:rPr lang="it-IT" dirty="0" err="1" smtClean="0"/>
              <a:t>PMTs</a:t>
            </a:r>
            <a:r>
              <a:rPr lang="it-IT" dirty="0" smtClean="0"/>
              <a:t> ? Altrimenti dico cosa</a:t>
            </a:r>
            <a:r>
              <a:rPr lang="it-IT" baseline="0" dirty="0" smtClean="0"/>
              <a:t> non vera.</a:t>
            </a:r>
          </a:p>
          <a:p>
            <a:r>
              <a:rPr lang="it-IT" baseline="0" dirty="0" smtClean="0"/>
              <a:t>Quanti sono i canali “morti” e/o quanti casi oltre i 1:2</a:t>
            </a:r>
          </a:p>
          <a:p>
            <a:r>
              <a:rPr lang="it-IT" baseline="0" dirty="0" smtClean="0"/>
              <a:t>Vedere che selezione abbiamo per MA-</a:t>
            </a:r>
            <a:r>
              <a:rPr lang="it-IT" baseline="0" dirty="0" err="1" smtClean="0"/>
              <a:t>PMTs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Forse</a:t>
            </a:r>
            <a:r>
              <a:rPr lang="en-US" baseline="0" dirty="0" smtClean="0"/>
              <a:t> dark count, non </a:t>
            </a:r>
            <a:r>
              <a:rPr lang="en-US" baseline="0" dirty="0" err="1" smtClean="0"/>
              <a:t>uniformita</a:t>
            </a:r>
            <a:r>
              <a:rPr lang="en-US" baseline="0" dirty="0" smtClean="0"/>
              <a:t>’</a:t>
            </a:r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Ma </a:t>
            </a:r>
            <a:r>
              <a:rPr lang="it-IT" dirty="0" err="1" smtClean="0"/>
              <a:t>e’</a:t>
            </a:r>
            <a:r>
              <a:rPr lang="it-IT" dirty="0" smtClean="0"/>
              <a:t> vero 1:2 su tutti e i 28 </a:t>
            </a:r>
            <a:r>
              <a:rPr lang="it-IT" dirty="0" err="1" smtClean="0"/>
              <a:t>PMTs</a:t>
            </a:r>
            <a:r>
              <a:rPr lang="it-IT" dirty="0" smtClean="0"/>
              <a:t> ? Altrimenti dico cosa</a:t>
            </a:r>
            <a:r>
              <a:rPr lang="it-IT" baseline="0" dirty="0" smtClean="0"/>
              <a:t> non vera.</a:t>
            </a:r>
          </a:p>
          <a:p>
            <a:r>
              <a:rPr lang="it-IT" baseline="0" dirty="0" smtClean="0"/>
              <a:t>Quanti sono i canali “morti” e/o quanti casi oltre i 1:2</a:t>
            </a:r>
          </a:p>
          <a:p>
            <a:r>
              <a:rPr lang="it-IT" baseline="0" dirty="0" smtClean="0"/>
              <a:t>Vedere che selezione abbiamo per MA-</a:t>
            </a:r>
            <a:r>
              <a:rPr lang="it-IT" baseline="0" dirty="0" err="1" smtClean="0"/>
              <a:t>PMTs</a:t>
            </a:r>
            <a:r>
              <a:rPr lang="en-US" baseline="0" dirty="0" smtClean="0"/>
              <a:t>…. </a:t>
            </a:r>
            <a:r>
              <a:rPr lang="en-US" baseline="0" dirty="0" err="1" smtClean="0"/>
              <a:t>Forse</a:t>
            </a:r>
            <a:r>
              <a:rPr lang="en-US" baseline="0" dirty="0" smtClean="0"/>
              <a:t> dark count, non </a:t>
            </a:r>
            <a:r>
              <a:rPr lang="en-US" baseline="0" dirty="0" err="1" smtClean="0"/>
              <a:t>uniformita</a:t>
            </a:r>
            <a:r>
              <a:rPr lang="en-US" baseline="0" dirty="0" smtClean="0"/>
              <a:t>’</a:t>
            </a:r>
            <a:endParaRPr lang="it-IT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19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Con</a:t>
            </a:r>
            <a:r>
              <a:rPr lang="it-IT" baseline="0" dirty="0" smtClean="0"/>
              <a:t> VME no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shaper</a:t>
            </a:r>
            <a:r>
              <a:rPr lang="it-IT" baseline="0" dirty="0" smtClean="0"/>
              <a:t>, 3sigma </a:t>
            </a:r>
            <a:r>
              <a:rPr lang="it-IT" baseline="0" dirty="0" err="1" smtClean="0"/>
              <a:t>cut</a:t>
            </a:r>
            <a:endParaRPr lang="it-IT" baseline="0" dirty="0" smtClean="0"/>
          </a:p>
          <a:p>
            <a:r>
              <a:rPr lang="it-IT" baseline="0" dirty="0" smtClean="0"/>
              <a:t>MAROC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 gain 4 e </a:t>
            </a:r>
            <a:r>
              <a:rPr lang="it-IT" baseline="0" dirty="0" err="1" smtClean="0"/>
              <a:t>cut</a:t>
            </a:r>
            <a:r>
              <a:rPr lang="it-IT" baseline="0" dirty="0" smtClean="0"/>
              <a:t> a 5sigma</a:t>
            </a:r>
          </a:p>
          <a:p>
            <a:r>
              <a:rPr lang="it-IT" baseline="0" dirty="0" err="1" smtClean="0"/>
              <a:t>Add</a:t>
            </a:r>
            <a:r>
              <a:rPr lang="it-IT" baseline="0" dirty="0" smtClean="0"/>
              <a:t> plots con singolo </a:t>
            </a:r>
            <a:r>
              <a:rPr lang="it-IT" baseline="0" dirty="0" err="1" smtClean="0"/>
              <a:t>channel</a:t>
            </a:r>
            <a:r>
              <a:rPr lang="it-IT" baseline="0" dirty="0" smtClean="0"/>
              <a:t> 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Fare scatter plot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Con</a:t>
            </a:r>
            <a:r>
              <a:rPr lang="it-IT" baseline="0" dirty="0" smtClean="0"/>
              <a:t> VME no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, </a:t>
            </a:r>
            <a:r>
              <a:rPr lang="it-IT" baseline="0" dirty="0" err="1" smtClean="0"/>
              <a:t>n</a:t>
            </a:r>
            <a:r>
              <a:rPr lang="it-IT" baseline="0" dirty="0" smtClean="0"/>
              <a:t> </a:t>
            </a:r>
            <a:r>
              <a:rPr lang="it-IT" baseline="0" dirty="0" err="1" smtClean="0"/>
              <a:t>shaper</a:t>
            </a:r>
            <a:r>
              <a:rPr lang="it-IT" baseline="0" dirty="0" smtClean="0"/>
              <a:t>, 3sigma </a:t>
            </a:r>
            <a:r>
              <a:rPr lang="it-IT" baseline="0" dirty="0" err="1" smtClean="0"/>
              <a:t>cut</a:t>
            </a:r>
            <a:endParaRPr lang="it-IT" baseline="0" dirty="0" smtClean="0"/>
          </a:p>
          <a:p>
            <a:r>
              <a:rPr lang="it-IT" baseline="0" dirty="0" smtClean="0"/>
              <a:t>MAROC </a:t>
            </a:r>
            <a:r>
              <a:rPr lang="it-IT" baseline="0" dirty="0" err="1" smtClean="0"/>
              <a:t>amplification</a:t>
            </a:r>
            <a:r>
              <a:rPr lang="it-IT" baseline="0" dirty="0" smtClean="0"/>
              <a:t> gain 4 e </a:t>
            </a:r>
            <a:r>
              <a:rPr lang="it-IT" baseline="0" dirty="0" err="1" smtClean="0"/>
              <a:t>cut</a:t>
            </a:r>
            <a:r>
              <a:rPr lang="it-IT" baseline="0" dirty="0" smtClean="0"/>
              <a:t> a 5sigma</a:t>
            </a:r>
          </a:p>
          <a:p>
            <a:r>
              <a:rPr lang="it-IT" baseline="0" dirty="0" err="1" smtClean="0"/>
              <a:t>Add</a:t>
            </a:r>
            <a:r>
              <a:rPr lang="it-IT" baseline="0" dirty="0" smtClean="0"/>
              <a:t> plots con singolo </a:t>
            </a:r>
            <a:r>
              <a:rPr lang="it-IT" baseline="0" dirty="0" err="1" smtClean="0"/>
              <a:t>channel</a:t>
            </a:r>
            <a:r>
              <a:rPr lang="it-IT" baseline="0" dirty="0" smtClean="0"/>
              <a:t> </a:t>
            </a:r>
            <a:r>
              <a:rPr lang="en-US" baseline="0" dirty="0" smtClean="0"/>
              <a:t>….</a:t>
            </a:r>
          </a:p>
          <a:p>
            <a:r>
              <a:rPr lang="en-US" baseline="0" dirty="0" smtClean="0"/>
              <a:t>Fare scatter plot</a:t>
            </a:r>
            <a:endParaRPr lang="it-IT" baseline="0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fld id="{99ED9953-EEA0-3840-B9DC-A211588AC486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Developed form Medial Imaging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dirty="0" smtClean="0"/>
              <a:t> 300 </a:t>
            </a:r>
            <a:r>
              <a:rPr lang="en-US" dirty="0" err="1" smtClean="0"/>
              <a:t>ps</a:t>
            </a:r>
            <a:r>
              <a:rPr lang="en-US" dirty="0" smtClean="0"/>
              <a:t> per </a:t>
            </a:r>
            <a:r>
              <a:rPr lang="en-US" dirty="0" err="1" smtClean="0"/>
              <a:t>singolo</a:t>
            </a:r>
            <a:r>
              <a:rPr lang="en-US" dirty="0" smtClean="0"/>
              <a:t> photon</a:t>
            </a:r>
          </a:p>
          <a:p>
            <a:r>
              <a:rPr lang="en-US" dirty="0" smtClean="0"/>
              <a:t>Dire </a:t>
            </a:r>
            <a:r>
              <a:rPr lang="en-US" dirty="0" err="1" smtClean="0"/>
              <a:t>che</a:t>
            </a:r>
            <a:r>
              <a:rPr lang="en-US" baseline="0" dirty="0" smtClean="0"/>
              <a:t> analog and digital </a:t>
            </a:r>
            <a:r>
              <a:rPr lang="en-US" baseline="0" dirty="0" err="1" smtClean="0"/>
              <a:t>sono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indipendenti</a:t>
            </a:r>
            <a:r>
              <a:rPr lang="en-US" baseline="0" dirty="0" smtClean="0"/>
              <a:t> e </a:t>
            </a:r>
            <a:r>
              <a:rPr lang="en-US" baseline="0" dirty="0" err="1" smtClean="0"/>
              <a:t>vanno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sincronizzati</a:t>
            </a:r>
            <a:endParaRPr lang="en-US" baseline="0" dirty="0" smtClean="0"/>
          </a:p>
          <a:p>
            <a:r>
              <a:rPr lang="en-US" baseline="0" dirty="0" err="1" smtClean="0"/>
              <a:t>Chiedere</a:t>
            </a:r>
            <a:r>
              <a:rPr lang="en-US" baseline="0" dirty="0" smtClean="0"/>
              <a:t> a </a:t>
            </a:r>
            <a:r>
              <a:rPr lang="en-US" baseline="0" dirty="0" err="1" smtClean="0"/>
              <a:t>Matteo</a:t>
            </a:r>
            <a:r>
              <a:rPr lang="en-US" baseline="0" dirty="0" smtClean="0"/>
              <a:t> se e’ la </a:t>
            </a:r>
            <a:r>
              <a:rPr lang="en-US" baseline="0" dirty="0" err="1" smtClean="0"/>
              <a:t>soglia</a:t>
            </a:r>
            <a:r>
              <a:rPr lang="en-US" baseline="0" dirty="0" smtClean="0"/>
              <a:t> o </a:t>
            </a:r>
            <a:r>
              <a:rPr lang="en-US" baseline="0" dirty="0" err="1" smtClean="0"/>
              <a:t>il</a:t>
            </a:r>
            <a:r>
              <a:rPr lang="en-US" baseline="0" dirty="0" smtClean="0"/>
              <a:t> gain ad </a:t>
            </a:r>
            <a:r>
              <a:rPr lang="en-US" baseline="0" dirty="0" err="1" smtClean="0"/>
              <a:t>essere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unico</a:t>
            </a:r>
            <a:r>
              <a:rPr lang="en-US" baseline="0" dirty="0" smtClean="0"/>
              <a:t> per chip e non per </a:t>
            </a:r>
            <a:r>
              <a:rPr lang="en-US" baseline="0" dirty="0" err="1" smtClean="0"/>
              <a:t>canale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781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Perce’ </a:t>
            </a:r>
            <a:r>
              <a:rPr lang="en-US" dirty="0" err="1" smtClean="0"/>
              <a:t>sta</a:t>
            </a:r>
            <a:r>
              <a:rPr lang="en-US" dirty="0" smtClean="0"/>
              <a:t> a 50 Hz </a:t>
            </a:r>
            <a:r>
              <a:rPr lang="en-US" dirty="0" err="1" smtClean="0"/>
              <a:t>il</a:t>
            </a:r>
            <a:r>
              <a:rPr lang="en-US" dirty="0" smtClean="0"/>
              <a:t> dark count base ?</a:t>
            </a:r>
            <a:r>
              <a:rPr lang="en-US" baseline="0" dirty="0" smtClean="0"/>
              <a:t> Non </a:t>
            </a:r>
            <a:r>
              <a:rPr lang="en-US" baseline="0" dirty="0" err="1" smtClean="0"/>
              <a:t>dovrebbe</a:t>
            </a:r>
            <a:r>
              <a:rPr lang="en-US" baseline="0" dirty="0" smtClean="0"/>
              <a:t> stare a 10-15 Hz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58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Rivedere</a:t>
            </a:r>
            <a:r>
              <a:rPr lang="it-IT" baseline="0" dirty="0" smtClean="0"/>
              <a:t> </a:t>
            </a:r>
            <a:r>
              <a:rPr lang="it-IT" baseline="0" dirty="0" err="1" smtClean="0"/>
              <a:t>Peltier</a:t>
            </a:r>
            <a:r>
              <a:rPr lang="it-IT" baseline="0" dirty="0" smtClean="0"/>
              <a:t> </a:t>
            </a:r>
            <a:r>
              <a:rPr lang="it-IT" baseline="0" dirty="0" err="1" smtClean="0"/>
              <a:t>cell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26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9 vs 8</a:t>
            </a:r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27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Nella</a:t>
            </a:r>
            <a:r>
              <a:rPr lang="it-IT" baseline="0" dirty="0" smtClean="0"/>
              <a:t> risoluzione entra anche il trigger!!!</a:t>
            </a:r>
            <a:endParaRPr lang="it-IT" dirty="0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Dire </a:t>
            </a:r>
            <a:r>
              <a:rPr lang="en-US" dirty="0" err="1" smtClean="0"/>
              <a:t>qualcosa</a:t>
            </a:r>
            <a:r>
              <a:rPr lang="en-US" smtClean="0"/>
              <a:t> UV non UV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C38A572-61CB-384F-BB4C-DB6F1BE60B7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0238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39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3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40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se </a:t>
            </a:r>
            <a:r>
              <a:rPr lang="it-IT" baseline="0" dirty="0" err="1" smtClean="0"/>
              <a:t>LHCb</a:t>
            </a:r>
            <a:r>
              <a:rPr lang="it-IT" baseline="0" dirty="0" smtClean="0"/>
              <a:t> ha spechi con pelli di vetro</a:t>
            </a:r>
            <a:endParaRPr lang="it-IT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41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r>
              <a:rPr lang="it-IT" dirty="0" smtClean="0"/>
              <a:t>Vedere</a:t>
            </a:r>
            <a:r>
              <a:rPr lang="it-IT" baseline="0" dirty="0" smtClean="0"/>
              <a:t> se </a:t>
            </a:r>
            <a:r>
              <a:rPr lang="it-IT" baseline="0" dirty="0" err="1" smtClean="0"/>
              <a:t>LHCb</a:t>
            </a:r>
            <a:r>
              <a:rPr lang="it-IT" baseline="0" dirty="0" smtClean="0"/>
              <a:t> ha spechi con pelli di vetro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4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5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6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AE2F7081-FF0F-1C4C-B6E4-DC74F12DCD89}" type="slidenum">
              <a:rPr lang="en-US" sz="1200">
                <a:latin typeface="Calibri" charset="0"/>
              </a:rPr>
              <a:pPr eaLnBrk="1" hangingPunct="1"/>
              <a:t>7</a:t>
            </a:fld>
            <a:endParaRPr lang="en-US" sz="1200">
              <a:latin typeface="Calibri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8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74E311-5AE1-D54E-97D5-B94F128FB259}" type="slidenum">
              <a:rPr lang="en-US"/>
              <a:pPr/>
              <a:t>9</a:t>
            </a:fld>
            <a:endParaRPr lang="en-US"/>
          </a:p>
        </p:txBody>
      </p:sp>
      <p:sp>
        <p:nvSpPr>
          <p:cNvPr id="1580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7388"/>
            <a:ext cx="4567238" cy="3425825"/>
          </a:xfrm>
          <a:ln/>
        </p:spPr>
      </p:sp>
      <p:sp>
        <p:nvSpPr>
          <p:cNvPr id="1580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1"/>
            <a:ext cx="5486400" cy="4113286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PAX Polarized Antiproton Experiments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7F8002C5-0EFB-8844-B890-D8670C0AE744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7331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91D47-E5CF-AA4F-937F-7653EEEF2B45}" type="datetimeFigureOut">
              <a:rPr lang="en-US" smtClean="0"/>
              <a:pPr/>
              <a:t>02/12/13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5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image" Target="../media/image24.png"/><Relationship Id="rId5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png"/><Relationship Id="rId6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0" Type="http://schemas.openxmlformats.org/officeDocument/2006/relationships/image" Target="../media/image80.png"/><Relationship Id="rId5" Type="http://schemas.openxmlformats.org/officeDocument/2006/relationships/oleObject" Target="../embeddings/oleObject10.bin"/><Relationship Id="rId7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3.xml"/><Relationship Id="rId6" Type="http://schemas.openxmlformats.org/officeDocument/2006/relationships/image" Target="../media/image28.emf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9.png"/><Relationship Id="rId10" Type="http://schemas.openxmlformats.org/officeDocument/2006/relationships/image" Target="../media/image80.png"/><Relationship Id="rId5" Type="http://schemas.openxmlformats.org/officeDocument/2006/relationships/oleObject" Target="../embeddings/oleObject11.bin"/><Relationship Id="rId7" Type="http://schemas.openxmlformats.org/officeDocument/2006/relationships/image" Target="../media/image30.png"/><Relationship Id="rId11" Type="http://schemas.openxmlformats.org/officeDocument/2006/relationships/image" Target="../media/image31.png"/><Relationship Id="rId12" Type="http://schemas.openxmlformats.org/officeDocument/2006/relationships/image" Target="../media/image32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14.xml"/><Relationship Id="rId6" Type="http://schemas.openxmlformats.org/officeDocument/2006/relationships/image" Target="../media/image28.emf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36.png"/><Relationship Id="rId4" Type="http://schemas.openxmlformats.org/officeDocument/2006/relationships/image" Target="../media/image34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png"/><Relationship Id="rId5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image" Target="../media/image40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7.png"/><Relationship Id="rId5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8.png"/><Relationship Id="rId5" Type="http://schemas.openxmlformats.org/officeDocument/2006/relationships/image" Target="../media/image4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6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Relationship Id="rId5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4" Type="http://schemas.openxmlformats.org/officeDocument/2006/relationships/image" Target="../media/image2.png"/><Relationship Id="rId10" Type="http://schemas.openxmlformats.org/officeDocument/2006/relationships/image" Target="../media/image8.png"/><Relationship Id="rId5" Type="http://schemas.openxmlformats.org/officeDocument/2006/relationships/image" Target="../media/image3.png"/><Relationship Id="rId7" Type="http://schemas.openxmlformats.org/officeDocument/2006/relationships/image" Target="../media/image5.png"/><Relationship Id="rId11" Type="http://schemas.openxmlformats.org/officeDocument/2006/relationships/image" Target="../media/image9.png"/><Relationship Id="rId12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3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2.png"/><Relationship Id="rId5" Type="http://schemas.openxmlformats.org/officeDocument/2006/relationships/image" Target="../media/image37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Relationship Id="rId6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5.gif"/><Relationship Id="rId5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5" Type="http://schemas.openxmlformats.org/officeDocument/2006/relationships/image" Target="../media/image47.png"/><Relationship Id="rId7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5.gif"/><Relationship Id="rId6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0.png"/><Relationship Id="rId5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4" Type="http://schemas.openxmlformats.org/officeDocument/2006/relationships/image" Target="../media/image54.png"/><Relationship Id="rId5" Type="http://schemas.openxmlformats.org/officeDocument/2006/relationships/image" Target="../media/image50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6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6.tif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7.tif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60.tiff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9.tif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3" Type="http://schemas.openxmlformats.org/officeDocument/2006/relationships/image" Target="../media/image62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tiff"/><Relationship Id="rId3" Type="http://schemas.openxmlformats.org/officeDocument/2006/relationships/image" Target="../media/image6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4" Type="http://schemas.openxmlformats.org/officeDocument/2006/relationships/image" Target="../media/image14.png"/><Relationship Id="rId10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7" Type="http://schemas.openxmlformats.org/officeDocument/2006/relationships/oleObject" Target="../embeddings/oleObject2.bin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3.bin"/><Relationship Id="rId3" Type="http://schemas.openxmlformats.org/officeDocument/2006/relationships/notesSlide" Target="../notesSlides/notesSlide3.xml"/><Relationship Id="rId6" Type="http://schemas.openxmlformats.org/officeDocument/2006/relationships/image" Target="../media/image11.wmf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Relationship Id="rId5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5.png"/><Relationship Id="rId5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9.jpeg"/><Relationship Id="rId7" Type="http://schemas.openxmlformats.org/officeDocument/2006/relationships/image" Target="../media/image70.jpeg"/><Relationship Id="rId8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4" Type="http://schemas.openxmlformats.org/officeDocument/2006/relationships/image" Target="../media/image73.png"/><Relationship Id="rId10" Type="http://schemas.openxmlformats.org/officeDocument/2006/relationships/image" Target="../media/image72.emf"/><Relationship Id="rId5" Type="http://schemas.openxmlformats.org/officeDocument/2006/relationships/image" Target="../media/image74.wmf"/><Relationship Id="rId7" Type="http://schemas.openxmlformats.org/officeDocument/2006/relationships/image" Target="../media/image69.jpeg"/><Relationship Id="rId11" Type="http://schemas.openxmlformats.org/officeDocument/2006/relationships/image" Target="../media/image7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9" Type="http://schemas.openxmlformats.org/officeDocument/2006/relationships/oleObject" Target="../embeddings/oleObject12.bin"/><Relationship Id="rId3" Type="http://schemas.openxmlformats.org/officeDocument/2006/relationships/notesSlide" Target="../notesSlides/notesSlide27.xml"/><Relationship Id="rId6" Type="http://schemas.openxmlformats.org/officeDocument/2006/relationships/image" Target="../media/image600.png"/></Relationships>
</file>

<file path=ppt/slides/_rels/slide34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4" Type="http://schemas.openxmlformats.org/officeDocument/2006/relationships/image" Target="../media/image14.png"/><Relationship Id="rId10" Type="http://schemas.openxmlformats.org/officeDocument/2006/relationships/image" Target="../media/image13.wmf"/><Relationship Id="rId5" Type="http://schemas.openxmlformats.org/officeDocument/2006/relationships/oleObject" Target="../embeddings/oleObject4.bin"/><Relationship Id="rId7" Type="http://schemas.openxmlformats.org/officeDocument/2006/relationships/oleObject" Target="../embeddings/oleObject5.bin"/><Relationship Id="rId11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9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6" Type="http://schemas.openxmlformats.org/officeDocument/2006/relationships/image" Target="../media/image11.wmf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2.jpe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2.jpeg"/><Relationship Id="rId5" Type="http://schemas.openxmlformats.org/officeDocument/2006/relationships/image" Target="../media/image84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6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4" Type="http://schemas.openxmlformats.org/officeDocument/2006/relationships/image" Target="../media/image16.jpg"/><Relationship Id="rId10" Type="http://schemas.openxmlformats.org/officeDocument/2006/relationships/oleObject" Target="../embeddings/oleObject9.bin"/><Relationship Id="rId5" Type="http://schemas.openxmlformats.org/officeDocument/2006/relationships/image" Target="../media/image14.png"/><Relationship Id="rId7" Type="http://schemas.openxmlformats.org/officeDocument/2006/relationships/image" Target="../media/image11.wmf"/><Relationship Id="rId11" Type="http://schemas.openxmlformats.org/officeDocument/2006/relationships/image" Target="../media/image13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2.xml"/><Relationship Id="rId9" Type="http://schemas.openxmlformats.org/officeDocument/2006/relationships/image" Target="../media/image12.wmf"/><Relationship Id="rId3" Type="http://schemas.openxmlformats.org/officeDocument/2006/relationships/notesSlide" Target="../notesSlides/notesSlide5.xml"/><Relationship Id="rId6" Type="http://schemas.openxmlformats.org/officeDocument/2006/relationships/oleObject" Target="../embeddings/oleObject7.bin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png"/><Relationship Id="rId5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0793" y="885905"/>
            <a:ext cx="6944341" cy="227754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ea typeface="+mn-ea"/>
                <a:cs typeface="+mn-cs"/>
              </a:rPr>
              <a:t> 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L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arge-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A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rea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H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ybrid-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O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ptics 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CLAS12 RICH D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etector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</a:rPr>
              <a:t>:</a:t>
            </a:r>
          </a:p>
          <a:p>
            <a:pPr algn="ctr"/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T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est of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I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nnovative </a:t>
            </a:r>
            <a:r>
              <a:rPr lang="en-US" sz="4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C</a:t>
            </a:r>
            <a:r>
              <a:rPr lang="en-US" sz="3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/>
              </a:rPr>
              <a:t>omponents</a:t>
            </a:r>
          </a:p>
        </p:txBody>
      </p:sp>
      <p:sp>
        <p:nvSpPr>
          <p:cNvPr id="15362" name="TextBox 2"/>
          <p:cNvSpPr txBox="1">
            <a:spLocks noChangeArrowheads="1"/>
          </p:cNvSpPr>
          <p:nvPr/>
        </p:nvSpPr>
        <p:spPr bwMode="auto">
          <a:xfrm>
            <a:off x="1457483" y="3625265"/>
            <a:ext cx="60682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dirty="0"/>
              <a:t>Contalbrigo </a:t>
            </a:r>
            <a:r>
              <a:rPr lang="en-US" sz="2000" dirty="0" smtClean="0"/>
              <a:t>Marco</a:t>
            </a:r>
            <a:endParaRPr lang="en-US" sz="2000" dirty="0"/>
          </a:p>
          <a:p>
            <a:pPr algn="ctr" eaLnBrk="1" hangingPunct="1"/>
            <a:r>
              <a:rPr lang="en-US" sz="2000" dirty="0"/>
              <a:t>    INFN </a:t>
            </a:r>
            <a:r>
              <a:rPr lang="en-US" sz="2000" dirty="0" smtClean="0"/>
              <a:t>Ferrara</a:t>
            </a:r>
          </a:p>
          <a:p>
            <a:pPr algn="ctr" eaLnBrk="1" hangingPunct="1"/>
            <a:endParaRPr lang="en-US" sz="600" dirty="0" smtClean="0"/>
          </a:p>
          <a:p>
            <a:pPr algn="ctr" eaLnBrk="1" hangingPunct="1"/>
            <a:r>
              <a:rPr lang="en-US" sz="1400" dirty="0" smtClean="0"/>
              <a:t>On behalf of the CLAS12 RICH Group</a:t>
            </a:r>
            <a:endParaRPr lang="en-US" sz="1400" dirty="0"/>
          </a:p>
        </p:txBody>
      </p:sp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1625145" y="5384800"/>
            <a:ext cx="599691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 smtClean="0"/>
              <a:t>RICH 2013 Workshop, 2</a:t>
            </a:r>
            <a:r>
              <a:rPr lang="en-US" sz="1800" baseline="30000" dirty="0" smtClean="0"/>
              <a:t>nd</a:t>
            </a:r>
            <a:r>
              <a:rPr lang="en-US" sz="1800" dirty="0" smtClean="0"/>
              <a:t> December 2013, SVC - Japan</a:t>
            </a:r>
            <a:endParaRPr lang="en-US" sz="1800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152400" y="5180013"/>
            <a:ext cx="8763000" cy="15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52400" y="6019800"/>
            <a:ext cx="8763000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299734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388303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4" descr="prova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6" r="12834"/>
          <a:stretch>
            <a:fillRect/>
          </a:stretch>
        </p:blipFill>
        <p:spPr bwMode="auto">
          <a:xfrm>
            <a:off x="135046" y="3392040"/>
            <a:ext cx="3191148" cy="31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41" name="TextBox 96"/>
          <p:cNvSpPr txBox="1">
            <a:spLocks noChangeArrowheads="1"/>
          </p:cNvSpPr>
          <p:nvPr/>
        </p:nvSpPr>
        <p:spPr bwMode="auto">
          <a:xfrm>
            <a:off x="2355379" y="3417280"/>
            <a:ext cx="838826" cy="307777"/>
          </a:xfrm>
          <a:prstGeom prst="rect">
            <a:avLst/>
          </a:prstGeom>
          <a:solidFill>
            <a:srgbClr val="A70B2B"/>
          </a:solidFill>
          <a:ln w="9525">
            <a:solidFill>
              <a:srgbClr val="A70B2B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Aerogel</a:t>
            </a:r>
          </a:p>
        </p:txBody>
      </p:sp>
      <p:cxnSp>
        <p:nvCxnSpPr>
          <p:cNvPr id="42" name="Straight Arrow Connector 41"/>
          <p:cNvCxnSpPr/>
          <p:nvPr/>
        </p:nvCxnSpPr>
        <p:spPr bwMode="auto">
          <a:xfrm flipH="1">
            <a:off x="2193941" y="3634884"/>
            <a:ext cx="249810" cy="409591"/>
          </a:xfrm>
          <a:prstGeom prst="straightConnector1">
            <a:avLst/>
          </a:prstGeom>
          <a:ln>
            <a:solidFill>
              <a:srgbClr val="A70B2B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 bwMode="auto">
          <a:xfrm flipH="1">
            <a:off x="2684607" y="4167602"/>
            <a:ext cx="509598" cy="254171"/>
          </a:xfrm>
          <a:prstGeom prst="straightConnector1">
            <a:avLst/>
          </a:prstGeom>
          <a:ln>
            <a:solidFill>
              <a:srgbClr val="74A6A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95"/>
          <p:cNvSpPr txBox="1">
            <a:spLocks noChangeArrowheads="1"/>
          </p:cNvSpPr>
          <p:nvPr/>
        </p:nvSpPr>
        <p:spPr bwMode="auto">
          <a:xfrm>
            <a:off x="3194205" y="3821932"/>
            <a:ext cx="851747" cy="553998"/>
          </a:xfrm>
          <a:prstGeom prst="rect">
            <a:avLst/>
          </a:prstGeom>
          <a:solidFill>
            <a:srgbClr val="74A6AF"/>
          </a:solidFill>
          <a:ln w="9525">
            <a:solidFill>
              <a:srgbClr val="74A6A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 smtClean="0">
                <a:solidFill>
                  <a:srgbClr val="FFFFFF"/>
                </a:solidFill>
                <a:latin typeface="Calibri" charset="0"/>
              </a:rPr>
              <a:t>Spherical </a:t>
            </a:r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</a:t>
            </a:r>
            <a:r>
              <a:rPr lang="en-US" sz="1600" dirty="0">
                <a:solidFill>
                  <a:srgbClr val="FFFFFF"/>
                </a:solidFill>
                <a:latin typeface="Calibri" charset="0"/>
              </a:rPr>
              <a:t>rs</a:t>
            </a:r>
          </a:p>
        </p:txBody>
      </p:sp>
      <p:sp>
        <p:nvSpPr>
          <p:cNvPr id="45" name="TextBox 89"/>
          <p:cNvSpPr txBox="1">
            <a:spLocks noChangeArrowheads="1"/>
          </p:cNvSpPr>
          <p:nvPr/>
        </p:nvSpPr>
        <p:spPr bwMode="auto">
          <a:xfrm>
            <a:off x="2605329" y="5924487"/>
            <a:ext cx="872676" cy="523220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solidFill>
              <a:srgbClr val="008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chemeClr val="bg1"/>
                </a:solidFill>
                <a:latin typeface="Calibri" charset="0"/>
              </a:rPr>
              <a:t>Photo-detectors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2939145" y="5430763"/>
            <a:ext cx="387049" cy="493724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97"/>
          <p:cNvSpPr txBox="1">
            <a:spLocks noChangeArrowheads="1"/>
          </p:cNvSpPr>
          <p:nvPr/>
        </p:nvSpPr>
        <p:spPr bwMode="auto">
          <a:xfrm>
            <a:off x="135046" y="3581485"/>
            <a:ext cx="758017" cy="523220"/>
          </a:xfrm>
          <a:prstGeom prst="rect">
            <a:avLst/>
          </a:prstGeom>
          <a:solidFill>
            <a:srgbClr val="0000FF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Planar</a:t>
            </a:r>
          </a:p>
          <a:p>
            <a:pPr eaLnBrk="1" hangingPunct="1"/>
            <a:r>
              <a:rPr lang="en-US" sz="1400" dirty="0">
                <a:solidFill>
                  <a:srgbClr val="FFFFFF"/>
                </a:solidFill>
                <a:latin typeface="Calibri" charset="0"/>
              </a:rPr>
              <a:t>mirrors</a:t>
            </a:r>
          </a:p>
        </p:txBody>
      </p:sp>
      <p:cxnSp>
        <p:nvCxnSpPr>
          <p:cNvPr id="48" name="Straight Arrow Connector 47"/>
          <p:cNvCxnSpPr/>
          <p:nvPr/>
        </p:nvCxnSpPr>
        <p:spPr bwMode="auto">
          <a:xfrm>
            <a:off x="750941" y="4074849"/>
            <a:ext cx="428874" cy="295629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673608" y="3284764"/>
            <a:ext cx="4125932" cy="2051025"/>
            <a:chOff x="5018705" y="582195"/>
            <a:chExt cx="4125932" cy="20510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4047318" y="5476782"/>
            <a:ext cx="5229198" cy="10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Minimize active area (cost) to about 1 m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Material 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Focalizing </a:t>
            </a:r>
            <a:r>
              <a:rPr lang="en-US" sz="1300" dirty="0">
                <a:latin typeface="Arial" charset="0"/>
              </a:rPr>
              <a:t>mirrors </a:t>
            </a:r>
            <a:r>
              <a:rPr lang="en-US" sz="1300" dirty="0" smtClean="0">
                <a:latin typeface="Arial" charset="0"/>
              </a:rPr>
              <a:t>allow </a:t>
            </a:r>
            <a:r>
              <a:rPr lang="en-US" sz="1300" dirty="0">
                <a:latin typeface="Arial" charset="0"/>
              </a:rPr>
              <a:t>thick </a:t>
            </a:r>
            <a:r>
              <a:rPr lang="en-US" sz="1300" dirty="0" smtClean="0">
                <a:latin typeface="Arial" charset="0"/>
              </a:rPr>
              <a:t>radiator for good light yield  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Time resolution &lt; 1 ns to distinguish direct and reflected patterns                          </a:t>
            </a:r>
            <a:endParaRPr lang="en-US" sz="13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79071" y="2978526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443751" y="2397929"/>
            <a:ext cx="1734190" cy="127478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521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8625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027183" y="-76200"/>
            <a:ext cx="342736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Radiator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30934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352636" y="1016001"/>
            <a:ext cx="4029364" cy="1223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0634" y="669168"/>
            <a:ext cx="3067854" cy="2745445"/>
            <a:chOff x="178629" y="3209426"/>
            <a:chExt cx="3289300" cy="31726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29" y="3209426"/>
              <a:ext cx="3289300" cy="27432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76" y="5848721"/>
              <a:ext cx="2689452" cy="533400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75408" y="-76200"/>
            <a:ext cx="49309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Characterization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82" y="3141601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021" y="1135303"/>
            <a:ext cx="451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Achieved  ~ 0.00050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clarity </a:t>
            </a:r>
          </a:p>
          <a:p>
            <a:pPr algn="ctr"/>
            <a:r>
              <a:rPr lang="en-US" sz="1600" dirty="0" smtClean="0"/>
              <a:t>for 115x11.5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tiles at n=1.05*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1600" dirty="0" smtClean="0"/>
              <a:t>(comparable with </a:t>
            </a:r>
            <a:r>
              <a:rPr lang="en-US" sz="1600" dirty="0" err="1" smtClean="0"/>
              <a:t>LHCb</a:t>
            </a:r>
            <a:r>
              <a:rPr lang="en-US" sz="1600" dirty="0" smtClean="0"/>
              <a:t> at n=1.03)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2636" y="2415094"/>
            <a:ext cx="4115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r>
              <a:rPr lang="en-US" sz="1600" dirty="0"/>
              <a:t> </a:t>
            </a:r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77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4352636" y="1016001"/>
            <a:ext cx="4029364" cy="12238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330634" y="669168"/>
            <a:ext cx="3067854" cy="2745445"/>
            <a:chOff x="178629" y="3209426"/>
            <a:chExt cx="3289300" cy="317269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629" y="3209426"/>
              <a:ext cx="3289300" cy="274320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8476" y="5848721"/>
              <a:ext cx="2689452" cy="5334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322081" y="3399470"/>
            <a:ext cx="3417363" cy="3116221"/>
            <a:chOff x="4823812" y="2390819"/>
            <a:chExt cx="4232915" cy="4024851"/>
          </a:xfrm>
        </p:grpSpPr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3812" y="2390819"/>
              <a:ext cx="4232915" cy="4024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Rectangle 33"/>
            <p:cNvSpPr/>
            <p:nvPr/>
          </p:nvSpPr>
          <p:spPr>
            <a:xfrm>
              <a:off x="7069702" y="2502890"/>
              <a:ext cx="936104" cy="1465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4823812" y="2390819"/>
              <a:ext cx="142071" cy="53412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  <p:sp>
          <p:nvSpPr>
            <p:cNvPr id="36" name="Rounded Rectangle 35"/>
            <p:cNvSpPr/>
            <p:nvPr/>
          </p:nvSpPr>
          <p:spPr>
            <a:xfrm>
              <a:off x="8046244" y="6237312"/>
              <a:ext cx="648072" cy="14401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275408" y="-76200"/>
            <a:ext cx="49309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Characterization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182" y="3141601"/>
            <a:ext cx="4473699" cy="324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67021" y="1135303"/>
            <a:ext cx="4516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Achieved  ~ 0.00050 </a:t>
            </a:r>
            <a:r>
              <a:rPr lang="en-US" sz="1600" dirty="0">
                <a:latin typeface="Symbol" charset="2"/>
                <a:cs typeface="Symbol" charset="2"/>
              </a:rPr>
              <a:t>m</a:t>
            </a:r>
            <a:r>
              <a:rPr lang="en-US" sz="1600" dirty="0"/>
              <a:t>m</a:t>
            </a:r>
            <a:r>
              <a:rPr lang="en-US" sz="1600" baseline="30000" dirty="0"/>
              <a:t>4</a:t>
            </a:r>
            <a:r>
              <a:rPr lang="en-US" sz="1600" dirty="0"/>
              <a:t> cm</a:t>
            </a:r>
            <a:r>
              <a:rPr lang="en-US" sz="1600" baseline="30000" dirty="0"/>
              <a:t>-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clarity </a:t>
            </a:r>
          </a:p>
          <a:p>
            <a:pPr algn="ctr"/>
            <a:r>
              <a:rPr lang="en-US" sz="1600" dirty="0" smtClean="0"/>
              <a:t>for 115x11.5 cm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tiles at n=1.05*</a:t>
            </a:r>
          </a:p>
          <a:p>
            <a:pPr algn="ctr"/>
            <a:endParaRPr lang="en-US" sz="800" dirty="0" smtClean="0"/>
          </a:p>
          <a:p>
            <a:pPr algn="ctr"/>
            <a:r>
              <a:rPr lang="en-US" sz="1600" dirty="0" smtClean="0"/>
              <a:t>(comparable with </a:t>
            </a:r>
            <a:r>
              <a:rPr lang="en-US" sz="1600" dirty="0" err="1" smtClean="0"/>
              <a:t>LHCb</a:t>
            </a:r>
            <a:r>
              <a:rPr lang="en-US" sz="1600" dirty="0" smtClean="0"/>
              <a:t> at n=1.03)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52636" y="2415094"/>
            <a:ext cx="41159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*</a:t>
            </a:r>
            <a:r>
              <a:rPr lang="en-US" sz="1600" dirty="0" err="1" smtClean="0"/>
              <a:t>Budker</a:t>
            </a:r>
            <a:r>
              <a:rPr lang="en-US" sz="1600" dirty="0" smtClean="0"/>
              <a:t> and </a:t>
            </a:r>
            <a:r>
              <a:rPr lang="en-US" sz="1600" dirty="0" err="1" smtClean="0"/>
              <a:t>Boreskov</a:t>
            </a:r>
            <a:r>
              <a:rPr lang="en-US" sz="1600" dirty="0"/>
              <a:t> </a:t>
            </a:r>
            <a:r>
              <a:rPr lang="en-US" sz="1600" dirty="0" smtClean="0"/>
              <a:t>Institutes of Novosibirsk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754" y="5090977"/>
            <a:ext cx="1322156" cy="366381"/>
          </a:xfrm>
          <a:prstGeom prst="rect">
            <a:avLst/>
          </a:prstGeom>
        </p:spPr>
      </p:pic>
      <p:sp>
        <p:nvSpPr>
          <p:cNvPr id="1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2442" y="6226900"/>
            <a:ext cx="19882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Refractive index map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4135205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00776" y="-76200"/>
            <a:ext cx="58801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Chromatic Dispersion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" y="2447636"/>
            <a:ext cx="4064749" cy="406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2748757"/>
              </p:ext>
            </p:extLst>
          </p:nvPr>
        </p:nvGraphicFramePr>
        <p:xfrm>
          <a:off x="924791" y="5325855"/>
          <a:ext cx="1372756" cy="61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05" name="Equation" r:id="rId5" imgW="990600" imgH="444500" progId="Equation.3">
                  <p:embed/>
                </p:oleObj>
              </mc:Choice>
              <mc:Fallback>
                <p:oleObj name="Equation" r:id="rId5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791" y="5325855"/>
                        <a:ext cx="1372756" cy="61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70618" y="1050635"/>
            <a:ext cx="3247018" cy="1119597"/>
            <a:chOff x="4761232" y="3987007"/>
            <a:chExt cx="3987232" cy="13467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32" y="3987007"/>
              <a:ext cx="3987232" cy="1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467512" y="4449812"/>
              <a:ext cx="108012" cy="14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0618" y="642811"/>
            <a:ext cx="269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 </a:t>
            </a:r>
            <a:r>
              <a:rPr lang="en-US" sz="1600" dirty="0" err="1" smtClean="0"/>
              <a:t>prisma</a:t>
            </a:r>
            <a:r>
              <a:rPr lang="en-US" sz="1600" dirty="0" smtClean="0"/>
              <a:t> method: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29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00776" y="-76200"/>
            <a:ext cx="5880185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Aerogel Chromatic Dispersion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4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12" y="2447636"/>
            <a:ext cx="4064749" cy="4064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3954456"/>
              </p:ext>
            </p:extLst>
          </p:nvPr>
        </p:nvGraphicFramePr>
        <p:xfrm>
          <a:off x="924791" y="5325855"/>
          <a:ext cx="1372756" cy="615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392" name="Equation" r:id="rId5" imgW="990600" imgH="444500" progId="Equation.3">
                  <p:embed/>
                </p:oleObj>
              </mc:Choice>
              <mc:Fallback>
                <p:oleObj name="Equation" r:id="rId5" imgW="990600" imgH="4445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24791" y="5325855"/>
                        <a:ext cx="1372756" cy="615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470618" y="1050635"/>
            <a:ext cx="3247018" cy="1119597"/>
            <a:chOff x="4761232" y="3987007"/>
            <a:chExt cx="3987232" cy="1346732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1232" y="3987007"/>
              <a:ext cx="3987232" cy="1346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14:m>
                    <m:oMathPara xmlns:m="http://schemas.openxmlformats.org/officeDocument/2006/math" xmlns="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800" i="1" smtClean="0">
                            <a:latin typeface="Cambria Math"/>
                            <a:ea typeface="Cambria Math"/>
                          </a:rPr>
                          <m:t>𝛿</m:t>
                        </m:r>
                      </m:oMath>
                    </m:oMathPara>
                  </a14:m>
                  <a:endParaRPr lang="it-IT" sz="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57026" y="4437692"/>
                  <a:ext cx="198022" cy="21544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Rectangle 28"/>
            <p:cNvSpPr/>
            <p:nvPr/>
          </p:nvSpPr>
          <p:spPr>
            <a:xfrm>
              <a:off x="6467512" y="4449812"/>
              <a:ext cx="108012" cy="1479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it-IT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70618" y="642811"/>
            <a:ext cx="2698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 </a:t>
            </a:r>
            <a:r>
              <a:rPr lang="en-US" sz="1600" dirty="0" err="1" smtClean="0"/>
              <a:t>prisma</a:t>
            </a:r>
            <a:r>
              <a:rPr lang="en-US" sz="1600" dirty="0" smtClean="0"/>
              <a:t> method:</a:t>
            </a:r>
            <a:endParaRPr lang="en-US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910" y="1184149"/>
            <a:ext cx="2406996" cy="147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4480758" y="2662957"/>
            <a:ext cx="4496920" cy="3834562"/>
            <a:chOff x="3733800" y="2586037"/>
            <a:chExt cx="5253038" cy="4469265"/>
          </a:xfrm>
        </p:grpSpPr>
        <p:grpSp>
          <p:nvGrpSpPr>
            <p:cNvPr id="34" name="Group 33"/>
            <p:cNvGrpSpPr/>
            <p:nvPr/>
          </p:nvGrpSpPr>
          <p:grpSpPr>
            <a:xfrm>
              <a:off x="3733800" y="2586037"/>
              <a:ext cx="5253038" cy="3433763"/>
              <a:chOff x="3810000" y="2433637"/>
              <a:chExt cx="5253038" cy="3433763"/>
            </a:xfrm>
          </p:grpSpPr>
          <p:pic>
            <p:nvPicPr>
              <p:cNvPr id="36" name="Picture 2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0" y="2433637"/>
                <a:ext cx="5253038" cy="34337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7" name="Group 36"/>
              <p:cNvGrpSpPr/>
              <p:nvPr/>
            </p:nvGrpSpPr>
            <p:grpSpPr>
              <a:xfrm>
                <a:off x="4419600" y="4876800"/>
                <a:ext cx="655595" cy="505599"/>
                <a:chOff x="4038600" y="6047601"/>
                <a:chExt cx="655595" cy="505599"/>
              </a:xfrm>
            </p:grpSpPr>
            <p:sp>
              <p:nvSpPr>
                <p:cNvPr id="38" name="Rectangle 37"/>
                <p:cNvSpPr/>
                <p:nvPr/>
              </p:nvSpPr>
              <p:spPr>
                <a:xfrm>
                  <a:off x="4038600" y="6158299"/>
                  <a:ext cx="228600" cy="123243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4055616" y="6218380"/>
                  <a:ext cx="178323" cy="0"/>
                </a:xfrm>
                <a:prstGeom prst="line">
                  <a:avLst/>
                </a:prstGeom>
                <a:ln w="28575">
                  <a:solidFill>
                    <a:srgbClr val="0000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/>
                <p:cNvSpPr txBox="1"/>
                <p:nvPr/>
              </p:nvSpPr>
              <p:spPr>
                <a:xfrm>
                  <a:off x="4300903" y="6047601"/>
                  <a:ext cx="3241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>
                      <a:solidFill>
                        <a:srgbClr val="0000FF"/>
                      </a:solidFill>
                    </a:rPr>
                    <a:t>fit</a:t>
                  </a:r>
                  <a:endParaRPr lang="en-US" sz="1200" b="1" dirty="0">
                    <a:solidFill>
                      <a:srgbClr val="0000FF"/>
                    </a:solidFill>
                  </a:endParaRPr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4038600" y="6435432"/>
                  <a:ext cx="178323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/>
                <p:cNvSpPr txBox="1"/>
                <p:nvPr/>
              </p:nvSpPr>
              <p:spPr>
                <a:xfrm>
                  <a:off x="4293123" y="6276201"/>
                  <a:ext cx="401072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b="1" dirty="0" smtClean="0"/>
                    <a:t>MC</a:t>
                  </a:r>
                  <a:endParaRPr lang="en-US" sz="1200" b="1" dirty="0"/>
                </a:p>
              </p:txBody>
            </p:sp>
          </p:grpSp>
        </p:grpSp>
        <p:sp>
          <p:nvSpPr>
            <p:cNvPr id="33" name="TextBox 32"/>
            <p:cNvSpPr txBox="1"/>
            <p:nvPr/>
          </p:nvSpPr>
          <p:spPr>
            <a:xfrm>
              <a:off x="4726134" y="6086757"/>
              <a:ext cx="3107143" cy="9685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B050"/>
                  </a:solidFill>
                </a:rPr>
                <a:t>Expected value from density: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</a:t>
              </a:r>
              <a:r>
                <a:rPr lang="en-US" sz="1600" b="1" baseline="30000" dirty="0" smtClean="0">
                  <a:solidFill>
                    <a:srgbClr val="00B050"/>
                  </a:solidFill>
                </a:rPr>
                <a:t>2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(400nm) = 1+0.438</a:t>
              </a:r>
              <a:r>
                <a:rPr lang="en-US" sz="1600" b="1" dirty="0" smtClean="0">
                  <a:solidFill>
                    <a:srgbClr val="00B050"/>
                  </a:solidFill>
                  <a:latin typeface="Symbol" pitchFamily="18" charset="2"/>
                </a:rPr>
                <a:t>r</a:t>
              </a:r>
              <a:r>
                <a:rPr lang="en-US" sz="1600" b="1" dirty="0" smtClean="0">
                  <a:solidFill>
                    <a:srgbClr val="00B050"/>
                  </a:solidFill>
                </a:rPr>
                <a:t>  </a:t>
              </a:r>
            </a:p>
            <a:p>
              <a:r>
                <a:rPr lang="en-US" sz="1600" b="1" dirty="0" smtClean="0">
                  <a:solidFill>
                    <a:srgbClr val="00B050"/>
                  </a:solidFill>
                </a:rPr>
                <a:t>n(400nm) = 1.0492</a:t>
              </a:r>
              <a:endParaRPr lang="it-IT" sz="16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4921721" y="673709"/>
            <a:ext cx="37644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Measured by prototype with optical filters:</a:t>
            </a:r>
            <a:endParaRPr lang="en-US" sz="1600" dirty="0"/>
          </a:p>
        </p:txBody>
      </p:sp>
      <p:sp>
        <p:nvSpPr>
          <p:cNvPr id="3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218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32543" y="-76200"/>
            <a:ext cx="567054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Photon Detectors: MA-PMT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57" y="1656041"/>
            <a:ext cx="3665916" cy="2330879"/>
          </a:xfrm>
          <a:prstGeom prst="rect">
            <a:avLst/>
          </a:prstGeom>
        </p:spPr>
      </p:pic>
      <p:pic>
        <p:nvPicPr>
          <p:cNvPr id="10" name="Picture 9" descr="H8500_Q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66" y="4108653"/>
            <a:ext cx="2303552" cy="25199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752" y="3820392"/>
            <a:ext cx="1218279" cy="3330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28185" y="805179"/>
            <a:ext cx="35067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</a:t>
            </a:r>
            <a:r>
              <a:rPr lang="en-US" sz="1400" dirty="0">
                <a:sym typeface="Zapf Dingbats"/>
              </a:rPr>
              <a:t> </a:t>
            </a:r>
            <a:r>
              <a:rPr lang="en-US" sz="1400" dirty="0" smtClean="0">
                <a:sym typeface="Zapf Dingbats"/>
              </a:rPr>
              <a:t> </a:t>
            </a:r>
            <a:r>
              <a:rPr lang="en-US" sz="1400" dirty="0" smtClean="0"/>
              <a:t>Mature and reliable technology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Large Area (5x5 cm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) </a:t>
            </a:r>
          </a:p>
          <a:p>
            <a:r>
              <a:rPr lang="en-US" sz="1400" dirty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/>
              <a:t>High packing density (89 %) </a:t>
            </a:r>
            <a:endParaRPr lang="en-US" sz="1400" dirty="0" smtClean="0"/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64  6x6 mm</a:t>
            </a:r>
            <a:r>
              <a:rPr lang="en-US" sz="1400" baseline="30000" dirty="0" smtClean="0"/>
              <a:t>2</a:t>
            </a:r>
            <a:r>
              <a:rPr lang="en-US" sz="1400" dirty="0" smtClean="0"/>
              <a:t> pixels cost effective device 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High sensitivity on visible towards UV light</a:t>
            </a:r>
          </a:p>
          <a:p>
            <a:r>
              <a:rPr lang="en-US" sz="14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✓  </a:t>
            </a:r>
            <a:r>
              <a:rPr lang="en-US" sz="1400" dirty="0" smtClean="0"/>
              <a:t>Fast response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2657" y="770174"/>
            <a:ext cx="3788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The only option to keep the schedule is the use </a:t>
            </a:r>
          </a:p>
          <a:p>
            <a:r>
              <a:rPr lang="en-US" sz="1400" dirty="0"/>
              <a:t>o</a:t>
            </a:r>
            <a:r>
              <a:rPr lang="en-US" sz="1400" dirty="0" smtClean="0"/>
              <a:t>f multi-anode photomultipliers (we consider the </a:t>
            </a:r>
          </a:p>
          <a:p>
            <a:r>
              <a:rPr lang="en-US" sz="1400" dirty="0" smtClean="0"/>
              <a:t>promising </a:t>
            </a:r>
            <a:r>
              <a:rPr lang="en-US" sz="1400" dirty="0"/>
              <a:t>SiPM technology as </a:t>
            </a:r>
            <a:r>
              <a:rPr lang="en-US" sz="1400" dirty="0" smtClean="0"/>
              <a:t>the alternative)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92403" y="4511393"/>
            <a:ext cx="1933392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28 H8500: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14  with standard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window (H8500C)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14  with UV window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    (H8500C-03)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2 H12700:  </a:t>
            </a:r>
          </a:p>
          <a:p>
            <a:r>
              <a:rPr lang="en-US" sz="1400" dirty="0" smtClean="0"/>
              <a:t>      za003 and za0014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68273" y="2525182"/>
            <a:ext cx="4367837" cy="388005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34358" y="5276273"/>
            <a:ext cx="2059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Torus fringe fields in the</a:t>
            </a:r>
          </a:p>
          <a:p>
            <a:r>
              <a:rPr lang="en-US" sz="1400" dirty="0" smtClean="0"/>
              <a:t>RICH photo-detector area</a:t>
            </a:r>
            <a:endParaRPr lang="en-US" sz="1400" dirty="0"/>
          </a:p>
        </p:txBody>
      </p:sp>
      <p:sp>
        <p:nvSpPr>
          <p:cNvPr id="1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477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736" y="-76200"/>
            <a:ext cx="38581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Gain Map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93" y="893047"/>
            <a:ext cx="4130801" cy="26016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16263" y="3544559"/>
            <a:ext cx="3706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Up to 1:4 pixel gain variation can be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c</a:t>
            </a:r>
            <a:r>
              <a:rPr lang="en-US" sz="1600" b="1" dirty="0" smtClean="0">
                <a:solidFill>
                  <a:srgbClr val="008000"/>
                </a:solidFill>
              </a:rPr>
              <a:t>ompensated by the read-out electronics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3367" y="3247922"/>
            <a:ext cx="487976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5774" y="4312412"/>
            <a:ext cx="1144861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8429" y="562634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H8500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503367" y="3374356"/>
            <a:ext cx="640633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8538" y="4041169"/>
            <a:ext cx="3770827" cy="2536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119" y="5118746"/>
            <a:ext cx="45719" cy="1231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79365" y="4184650"/>
            <a:ext cx="45719" cy="926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13539" y="4698495"/>
            <a:ext cx="0" cy="41224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773119" y="5022345"/>
            <a:ext cx="1" cy="8839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67820" y="5118746"/>
            <a:ext cx="51018" cy="0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39364" y="5118746"/>
            <a:ext cx="554181" cy="307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028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38736" y="-76200"/>
            <a:ext cx="385814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Gain Map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9993" y="893047"/>
            <a:ext cx="4130801" cy="260168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5016263" y="3544559"/>
            <a:ext cx="370646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Up to 1:4 pixel gain variation can be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c</a:t>
            </a:r>
            <a:r>
              <a:rPr lang="en-US" sz="1600" b="1" dirty="0" smtClean="0">
                <a:solidFill>
                  <a:srgbClr val="008000"/>
                </a:solidFill>
              </a:rPr>
              <a:t>ompensated by the read-out electronics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503367" y="3247922"/>
            <a:ext cx="487976" cy="22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255774" y="4312412"/>
            <a:ext cx="1144861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31" y="4115205"/>
            <a:ext cx="4093096" cy="24105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8429" y="562634"/>
            <a:ext cx="79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H8500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76361" y="3729423"/>
            <a:ext cx="2746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H12700    1:2 gain variation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8" name="Right Triangle 37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8503367" y="3374356"/>
            <a:ext cx="640633" cy="3404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8538" y="4041169"/>
            <a:ext cx="3770827" cy="25366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73119" y="5118746"/>
            <a:ext cx="45719" cy="12312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5779365" y="4184650"/>
            <a:ext cx="45719" cy="92608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5813539" y="4698495"/>
            <a:ext cx="0" cy="41224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5773119" y="5022345"/>
            <a:ext cx="1" cy="88394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767820" y="5118746"/>
            <a:ext cx="51018" cy="0"/>
          </a:xfrm>
          <a:prstGeom prst="line">
            <a:avLst/>
          </a:prstGeom>
          <a:ln w="12700"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839364" y="5118746"/>
            <a:ext cx="554181" cy="3076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802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01081" y="4043285"/>
            <a:ext cx="3778374" cy="2585491"/>
            <a:chOff x="4588197" y="699564"/>
            <a:chExt cx="3879270" cy="27468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8197" y="699564"/>
              <a:ext cx="3879270" cy="27468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56914" y="819791"/>
              <a:ext cx="1915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H8500 Pixel SPE Loss </a:t>
              </a:r>
              <a:endParaRPr lang="en-US" sz="16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19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9481" y="-76200"/>
            <a:ext cx="35966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SPE Loss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2173" y="3521562"/>
            <a:ext cx="3435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SPE loss limited to ~15% above 1040V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almost uniform over 28 MA-PMTs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847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346090" y="5441763"/>
            <a:ext cx="3675503" cy="10675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802" name="AutoShape 2"/>
          <p:cNvSpPr>
            <a:spLocks noChangeArrowheads="1"/>
          </p:cNvSpPr>
          <p:nvPr/>
        </p:nvSpPr>
        <p:spPr bwMode="auto">
          <a:xfrm rot="5400000">
            <a:off x="3943013" y="2045182"/>
            <a:ext cx="538163" cy="381000"/>
          </a:xfrm>
          <a:prstGeom prst="parallelogram">
            <a:avLst>
              <a:gd name="adj" fmla="val 48339"/>
            </a:avLst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  <a:latin typeface="Calibri" pitchFamily="-65" charset="0"/>
            </a:endParaRPr>
          </a:p>
        </p:txBody>
      </p:sp>
      <p:pic>
        <p:nvPicPr>
          <p:cNvPr id="76803" name="Picture 4" descr="6_GeV_Racetrack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365" y="1847956"/>
            <a:ext cx="4879882" cy="34508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2019088" y="1527874"/>
            <a:ext cx="3933662" cy="2783290"/>
            <a:chOff x="2134" y="499"/>
            <a:chExt cx="3725" cy="2410"/>
          </a:xfrm>
        </p:grpSpPr>
        <p:pic>
          <p:nvPicPr>
            <p:cNvPr id="76824" name="Picture 7" descr="12_GeV_mods_NL-cryomodules_overlay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134" y="787"/>
              <a:ext cx="864" cy="7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825" name="Picture 8" descr="12_GeV_mods_SL-cryomodules_overlay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93" y="2050"/>
              <a:ext cx="1174" cy="8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2932" y="1408"/>
              <a:ext cx="632" cy="534"/>
              <a:chOff x="3146" y="1440"/>
              <a:chExt cx="632" cy="534"/>
            </a:xfrm>
          </p:grpSpPr>
          <p:sp>
            <p:nvSpPr>
              <p:cNvPr id="4106" name="Text Box 10"/>
              <p:cNvSpPr txBox="1">
                <a:spLocks noChangeArrowheads="1"/>
              </p:cNvSpPr>
              <p:nvPr/>
            </p:nvSpPr>
            <p:spPr bwMode="auto">
              <a:xfrm>
                <a:off x="3360" y="1440"/>
                <a:ext cx="418" cy="187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0" tIns="0" rIns="0" bIns="0">
                <a:prstTxWarp prst="textNoShape">
                  <a:avLst/>
                </a:prstTxWarp>
                <a:spAutoFit/>
              </a:bodyPr>
              <a:lstStyle/>
              <a:p>
                <a:pPr defTabSz="992188" eaLnBrk="0" hangingPunct="0">
                  <a:spcBef>
                    <a:spcPct val="50000"/>
                  </a:spcBef>
                </a:pPr>
                <a:r>
                  <a:rPr lang="en-US" sz="1400" b="1" i="1" dirty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alibri" pitchFamily="-65" charset="0"/>
                  </a:rPr>
                  <a:t>CHL-2</a:t>
                </a:r>
              </a:p>
            </p:txBody>
          </p: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3146" y="1536"/>
                <a:ext cx="406" cy="438"/>
                <a:chOff x="3146" y="1536"/>
                <a:chExt cx="406" cy="438"/>
              </a:xfrm>
            </p:grpSpPr>
            <p:pic>
              <p:nvPicPr>
                <p:cNvPr id="76832" name="Picture 12" descr="12_GeV_mods_CHL_overlay"/>
                <p:cNvPicPr>
                  <a:picLocks noChangeAspect="1" noChangeArrowheads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3146" y="1707"/>
                  <a:ext cx="184" cy="2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6833" name="Picture 13" descr="12_GeV_mods_arrow_overlay"/>
                <p:cNvPicPr>
                  <a:picLocks noChangeAspect="1" noChangeArrowheads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>
                  <a:off x="3329" y="1536"/>
                  <a:ext cx="22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6" name="Group 14"/>
            <p:cNvGrpSpPr>
              <a:grpSpLocks/>
            </p:cNvGrpSpPr>
            <p:nvPr/>
          </p:nvGrpSpPr>
          <p:grpSpPr bwMode="auto">
            <a:xfrm>
              <a:off x="4342" y="499"/>
              <a:ext cx="1517" cy="732"/>
              <a:chOff x="4560" y="528"/>
              <a:chExt cx="1517" cy="732"/>
            </a:xfrm>
          </p:grpSpPr>
          <p:sp>
            <p:nvSpPr>
              <p:cNvPr id="4111" name="Text Box 15"/>
              <p:cNvSpPr txBox="1">
                <a:spLocks noChangeArrowheads="1"/>
              </p:cNvSpPr>
              <p:nvPr/>
            </p:nvSpPr>
            <p:spPr bwMode="auto">
              <a:xfrm>
                <a:off x="4781" y="528"/>
                <a:ext cx="1296" cy="646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  <a:effectLst/>
            </p:spPr>
            <p:txBody>
              <a:bodyPr lIns="99276" tIns="49638" rIns="99276" bIns="49638">
                <a:prstTxWarp prst="textNoShape">
                  <a:avLst/>
                </a:prstTxWarp>
                <a:spAutoFit/>
              </a:bodyPr>
              <a:lstStyle/>
              <a:p>
                <a:pPr algn="ctr" defTabSz="992188" eaLnBrk="0" hangingPunct="0">
                  <a:spcBef>
                    <a:spcPct val="50000"/>
                  </a:spcBef>
                </a:pPr>
                <a:r>
                  <a:rPr lang="en-US" sz="1400" b="1" i="1" dirty="0" smtClean="0">
                    <a:solidFill>
                      <a:srgbClr val="000000"/>
                    </a:solidFill>
                    <a:effectLst>
                      <a:outerShdw blurRad="38100" dist="38100" dir="2700000" algn="tl">
                        <a:srgbClr val="DDDDDD"/>
                      </a:outerShdw>
                    </a:effectLst>
                  </a:rPr>
                  <a:t>Upgrade magnets and power supplies</a:t>
                </a:r>
                <a:endPara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endParaRPr>
              </a:p>
            </p:txBody>
          </p:sp>
          <p:pic>
            <p:nvPicPr>
              <p:cNvPr id="76829" name="Picture 16" descr="12_GeV_mods_arrow_overlay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4560" y="864"/>
                <a:ext cx="306" cy="3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7" name="Group 35"/>
          <p:cNvGrpSpPr>
            <a:grpSpLocks/>
          </p:cNvGrpSpPr>
          <p:nvPr/>
        </p:nvGrpSpPr>
        <p:grpSpPr bwMode="auto">
          <a:xfrm>
            <a:off x="891470" y="3836315"/>
            <a:ext cx="2871788" cy="1262063"/>
            <a:chOff x="920" y="2323"/>
            <a:chExt cx="1809" cy="795"/>
          </a:xfrm>
        </p:grpSpPr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1573" y="2778"/>
              <a:ext cx="1156" cy="3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7784" tIns="53892" rIns="107784" bIns="53892">
              <a:prstTxWarp prst="textNoShape">
                <a:avLst/>
              </a:prstTxWarp>
              <a:spAutoFit/>
            </a:bodyPr>
            <a:lstStyle/>
            <a:p>
              <a:pPr defTabSz="992188" eaLnBrk="0" hangingPunct="0"/>
              <a:r>
                <a:rPr lang="en-US" sz="1400" b="1" i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alibri" pitchFamily="-65" charset="0"/>
                </a:rPr>
                <a:t>Enhance equipment in existing halls</a:t>
              </a:r>
            </a:p>
          </p:txBody>
        </p:sp>
        <p:sp>
          <p:nvSpPr>
            <p:cNvPr id="4116" name="Oval 20"/>
            <p:cNvSpPr>
              <a:spLocks noChangeArrowheads="1"/>
            </p:cNvSpPr>
            <p:nvPr/>
          </p:nvSpPr>
          <p:spPr bwMode="auto">
            <a:xfrm rot="2428027">
              <a:off x="920" y="2323"/>
              <a:ext cx="428" cy="574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lIns="107784" tIns="53892" rIns="107784" bIns="53892">
              <a:prstTxWarp prst="textNoShape">
                <a:avLst/>
              </a:prstTxWarp>
            </a:bodyPr>
            <a:lstStyle/>
            <a:p>
              <a:pPr algn="ctr" defTabSz="992188" eaLnBrk="0" hangingPunct="0"/>
              <a:endParaRPr lang="en-US" sz="2600" b="1" i="1" u="sng">
                <a:solidFill>
                  <a:srgbClr val="9900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pitchFamily="-65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167440" y="719691"/>
            <a:ext cx="5985481" cy="3236047"/>
            <a:chOff x="636" y="0"/>
            <a:chExt cx="5181" cy="2931"/>
          </a:xfrm>
        </p:grpSpPr>
        <p:grpSp>
          <p:nvGrpSpPr>
            <p:cNvPr id="9" name="Group 22"/>
            <p:cNvGrpSpPr>
              <a:grpSpLocks/>
            </p:cNvGrpSpPr>
            <p:nvPr/>
          </p:nvGrpSpPr>
          <p:grpSpPr bwMode="auto">
            <a:xfrm>
              <a:off x="636" y="0"/>
              <a:ext cx="5181" cy="2931"/>
              <a:chOff x="636" y="0"/>
              <a:chExt cx="5181" cy="2931"/>
            </a:xfrm>
          </p:grpSpPr>
          <p:pic>
            <p:nvPicPr>
              <p:cNvPr id="76814" name="Picture 23" descr="12_GeV_mods_HallD-beamline_overlay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2964" y="530"/>
                <a:ext cx="610" cy="8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6815" name="Picture 24" descr="12_GeV_mods_Arc-10_overlay"/>
              <p:cNvPicPr>
                <a:picLocks noChangeAspect="1" noChangeArrowheads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36" y="1749"/>
                <a:ext cx="2134" cy="11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0" name="Group 25"/>
              <p:cNvGrpSpPr>
                <a:grpSpLocks/>
              </p:cNvGrpSpPr>
              <p:nvPr/>
            </p:nvGrpSpPr>
            <p:grpSpPr bwMode="auto">
              <a:xfrm>
                <a:off x="3554" y="67"/>
                <a:ext cx="945" cy="606"/>
                <a:chOff x="3792" y="74"/>
                <a:chExt cx="945" cy="606"/>
              </a:xfrm>
            </p:grpSpPr>
            <p:pic>
              <p:nvPicPr>
                <p:cNvPr id="76818" name="Picture 26" descr="12_GeV_mods_Hall-D_overlay"/>
                <p:cNvPicPr>
                  <a:picLocks noChangeAspect="1" noChangeArrowheads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 bwMode="auto">
                <a:xfrm>
                  <a:off x="3792" y="74"/>
                  <a:ext cx="945" cy="6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76819" name="AutoShape 27"/>
                <p:cNvSpPr>
                  <a:spLocks noChangeArrowheads="1"/>
                </p:cNvSpPr>
                <p:nvPr/>
              </p:nvSpPr>
              <p:spPr bwMode="auto">
                <a:xfrm rot="5400000" flipV="1">
                  <a:off x="4084" y="324"/>
                  <a:ext cx="192" cy="240"/>
                </a:xfrm>
                <a:prstGeom prst="parallelogram">
                  <a:avLst>
                    <a:gd name="adj" fmla="val 59023"/>
                  </a:avLst>
                </a:prstGeom>
                <a:solidFill>
                  <a:schemeClr val="bg1"/>
                </a:solidFill>
                <a:ln w="19050">
                  <a:noFill/>
                  <a:miter lim="800000"/>
                  <a:headEnd/>
                  <a:tailEnd/>
                </a:ln>
              </p:spPr>
              <p:txBody>
                <a:bodyPr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US" sz="2400">
                    <a:solidFill>
                      <a:srgbClr val="000000"/>
                    </a:solidFill>
                    <a:latin typeface="Calibri" pitchFamily="-65" charset="0"/>
                  </a:endParaRPr>
                </a:p>
              </p:txBody>
            </p:sp>
          </p:grpSp>
          <p:sp>
            <p:nvSpPr>
              <p:cNvPr id="76817" name="Text Box 28"/>
              <p:cNvSpPr txBox="1">
                <a:spLocks noChangeArrowheads="1"/>
              </p:cNvSpPr>
              <p:nvPr/>
            </p:nvSpPr>
            <p:spPr bwMode="auto">
              <a:xfrm>
                <a:off x="4606" y="0"/>
                <a:ext cx="1211" cy="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add Hall D </a:t>
                </a:r>
              </a:p>
              <a:p>
                <a:pPr eaLnBrk="0" hangingPunct="0"/>
                <a:r>
                  <a:rPr lang="en-US" sz="1400" b="1" i="1" dirty="0">
                    <a:solidFill>
                      <a:srgbClr val="000000"/>
                    </a:solidFill>
                  </a:rPr>
                  <a:t>(and beam line)</a:t>
                </a:r>
                <a:endParaRPr lang="en-US" sz="1400" b="1" i="1" dirty="0">
                  <a:solidFill>
                    <a:srgbClr val="000000"/>
                  </a:solidFill>
                  <a:latin typeface="Calibri" pitchFamily="-65" charset="0"/>
                </a:endParaRPr>
              </a:p>
            </p:txBody>
          </p:sp>
        </p:grpSp>
        <p:sp>
          <p:nvSpPr>
            <p:cNvPr id="76813" name="Freeform 29"/>
            <p:cNvSpPr>
              <a:spLocks/>
            </p:cNvSpPr>
            <p:nvPr/>
          </p:nvSpPr>
          <p:spPr bwMode="auto">
            <a:xfrm>
              <a:off x="3822" y="341"/>
              <a:ext cx="304" cy="130"/>
            </a:xfrm>
            <a:custGeom>
              <a:avLst/>
              <a:gdLst>
                <a:gd name="T0" fmla="*/ 0 w 304"/>
                <a:gd name="T1" fmla="*/ 130 h 130"/>
                <a:gd name="T2" fmla="*/ 14 w 304"/>
                <a:gd name="T3" fmla="*/ 108 h 130"/>
                <a:gd name="T4" fmla="*/ 28 w 304"/>
                <a:gd name="T5" fmla="*/ 122 h 130"/>
                <a:gd name="T6" fmla="*/ 44 w 304"/>
                <a:gd name="T7" fmla="*/ 128 h 130"/>
                <a:gd name="T8" fmla="*/ 53 w 304"/>
                <a:gd name="T9" fmla="*/ 107 h 130"/>
                <a:gd name="T10" fmla="*/ 72 w 304"/>
                <a:gd name="T11" fmla="*/ 99 h 130"/>
                <a:gd name="T12" fmla="*/ 88 w 304"/>
                <a:gd name="T13" fmla="*/ 106 h 130"/>
                <a:gd name="T14" fmla="*/ 94 w 304"/>
                <a:gd name="T15" fmla="*/ 88 h 130"/>
                <a:gd name="T16" fmla="*/ 96 w 304"/>
                <a:gd name="T17" fmla="*/ 82 h 130"/>
                <a:gd name="T18" fmla="*/ 112 w 304"/>
                <a:gd name="T19" fmla="*/ 84 h 130"/>
                <a:gd name="T20" fmla="*/ 128 w 304"/>
                <a:gd name="T21" fmla="*/ 88 h 130"/>
                <a:gd name="T22" fmla="*/ 146 w 304"/>
                <a:gd name="T23" fmla="*/ 60 h 130"/>
                <a:gd name="T24" fmla="*/ 152 w 304"/>
                <a:gd name="T25" fmla="*/ 62 h 130"/>
                <a:gd name="T26" fmla="*/ 158 w 304"/>
                <a:gd name="T27" fmla="*/ 66 h 130"/>
                <a:gd name="T28" fmla="*/ 170 w 304"/>
                <a:gd name="T29" fmla="*/ 70 h 130"/>
                <a:gd name="T30" fmla="*/ 192 w 304"/>
                <a:gd name="T31" fmla="*/ 38 h 130"/>
                <a:gd name="T32" fmla="*/ 214 w 304"/>
                <a:gd name="T33" fmla="*/ 54 h 130"/>
                <a:gd name="T34" fmla="*/ 236 w 304"/>
                <a:gd name="T35" fmla="*/ 24 h 130"/>
                <a:gd name="T36" fmla="*/ 254 w 304"/>
                <a:gd name="T37" fmla="*/ 34 h 130"/>
                <a:gd name="T38" fmla="*/ 266 w 304"/>
                <a:gd name="T39" fmla="*/ 38 h 130"/>
                <a:gd name="T40" fmla="*/ 286 w 304"/>
                <a:gd name="T41" fmla="*/ 10 h 130"/>
                <a:gd name="T42" fmla="*/ 304 w 304"/>
                <a:gd name="T43" fmla="*/ 0 h 13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304"/>
                <a:gd name="T67" fmla="*/ 0 h 130"/>
                <a:gd name="T68" fmla="*/ 304 w 304"/>
                <a:gd name="T69" fmla="*/ 130 h 13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304" h="130">
                  <a:moveTo>
                    <a:pt x="0" y="130"/>
                  </a:moveTo>
                  <a:cubicBezTo>
                    <a:pt x="16" y="119"/>
                    <a:pt x="11" y="127"/>
                    <a:pt x="14" y="108"/>
                  </a:cubicBezTo>
                  <a:cubicBezTo>
                    <a:pt x="25" y="112"/>
                    <a:pt x="19" y="108"/>
                    <a:pt x="28" y="122"/>
                  </a:cubicBezTo>
                  <a:cubicBezTo>
                    <a:pt x="29" y="124"/>
                    <a:pt x="44" y="128"/>
                    <a:pt x="44" y="128"/>
                  </a:cubicBezTo>
                  <a:cubicBezTo>
                    <a:pt x="53" y="119"/>
                    <a:pt x="40" y="111"/>
                    <a:pt x="53" y="107"/>
                  </a:cubicBezTo>
                  <a:cubicBezTo>
                    <a:pt x="64" y="92"/>
                    <a:pt x="61" y="88"/>
                    <a:pt x="72" y="99"/>
                  </a:cubicBezTo>
                  <a:cubicBezTo>
                    <a:pt x="73" y="103"/>
                    <a:pt x="82" y="116"/>
                    <a:pt x="88" y="106"/>
                  </a:cubicBezTo>
                  <a:cubicBezTo>
                    <a:pt x="88" y="106"/>
                    <a:pt x="93" y="91"/>
                    <a:pt x="94" y="88"/>
                  </a:cubicBezTo>
                  <a:cubicBezTo>
                    <a:pt x="95" y="86"/>
                    <a:pt x="96" y="82"/>
                    <a:pt x="96" y="82"/>
                  </a:cubicBezTo>
                  <a:cubicBezTo>
                    <a:pt x="101" y="83"/>
                    <a:pt x="107" y="83"/>
                    <a:pt x="112" y="84"/>
                  </a:cubicBezTo>
                  <a:cubicBezTo>
                    <a:pt x="117" y="85"/>
                    <a:pt x="128" y="88"/>
                    <a:pt x="128" y="88"/>
                  </a:cubicBezTo>
                  <a:cubicBezTo>
                    <a:pt x="141" y="85"/>
                    <a:pt x="139" y="71"/>
                    <a:pt x="146" y="60"/>
                  </a:cubicBezTo>
                  <a:cubicBezTo>
                    <a:pt x="148" y="61"/>
                    <a:pt x="150" y="61"/>
                    <a:pt x="152" y="62"/>
                  </a:cubicBezTo>
                  <a:cubicBezTo>
                    <a:pt x="154" y="63"/>
                    <a:pt x="156" y="65"/>
                    <a:pt x="158" y="66"/>
                  </a:cubicBezTo>
                  <a:cubicBezTo>
                    <a:pt x="162" y="68"/>
                    <a:pt x="170" y="70"/>
                    <a:pt x="170" y="70"/>
                  </a:cubicBezTo>
                  <a:cubicBezTo>
                    <a:pt x="177" y="60"/>
                    <a:pt x="180" y="42"/>
                    <a:pt x="192" y="38"/>
                  </a:cubicBezTo>
                  <a:cubicBezTo>
                    <a:pt x="201" y="44"/>
                    <a:pt x="204" y="51"/>
                    <a:pt x="214" y="54"/>
                  </a:cubicBezTo>
                  <a:cubicBezTo>
                    <a:pt x="227" y="50"/>
                    <a:pt x="232" y="36"/>
                    <a:pt x="236" y="24"/>
                  </a:cubicBezTo>
                  <a:cubicBezTo>
                    <a:pt x="242" y="26"/>
                    <a:pt x="249" y="32"/>
                    <a:pt x="254" y="34"/>
                  </a:cubicBezTo>
                  <a:cubicBezTo>
                    <a:pt x="258" y="35"/>
                    <a:pt x="266" y="38"/>
                    <a:pt x="266" y="38"/>
                  </a:cubicBezTo>
                  <a:cubicBezTo>
                    <a:pt x="276" y="20"/>
                    <a:pt x="280" y="19"/>
                    <a:pt x="286" y="10"/>
                  </a:cubicBezTo>
                  <a:cubicBezTo>
                    <a:pt x="286" y="8"/>
                    <a:pt x="300" y="2"/>
                    <a:pt x="304" y="0"/>
                  </a:cubicBezTo>
                </a:path>
              </a:pathLst>
            </a:custGeom>
            <a:noFill/>
            <a:ln w="19050" cap="flat" cmpd="sng">
              <a:solidFill>
                <a:srgbClr val="FFB623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</p:grpSp>
      <p:sp>
        <p:nvSpPr>
          <p:cNvPr id="38" name="Rectangle 37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2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3877" y="2876960"/>
            <a:ext cx="3900123" cy="366434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303666" y="829684"/>
            <a:ext cx="2351926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Energy          </a:t>
            </a:r>
            <a:r>
              <a:rPr lang="en-US" sz="1600" dirty="0" smtClean="0">
                <a:solidFill>
                  <a:srgbClr val="FF0000"/>
                </a:solidFill>
              </a:rPr>
              <a:t>12 GeV</a:t>
            </a:r>
          </a:p>
          <a:p>
            <a:r>
              <a:rPr lang="en-US" sz="1600" dirty="0" smtClean="0"/>
              <a:t>Beam current         </a:t>
            </a:r>
            <a:r>
              <a:rPr lang="en-US" sz="1600" dirty="0" smtClean="0">
                <a:solidFill>
                  <a:srgbClr val="FF0000"/>
                </a:solidFill>
              </a:rPr>
              <a:t>90 </a:t>
            </a:r>
            <a:r>
              <a:rPr lang="en-US" sz="1600" dirty="0" smtClean="0">
                <a:solidFill>
                  <a:srgbClr val="FF0000"/>
                </a:solidFill>
                <a:latin typeface="Symbol"/>
              </a:rPr>
              <a:t>m</a:t>
            </a:r>
            <a:r>
              <a:rPr lang="en-US" sz="1600" dirty="0" smtClean="0">
                <a:solidFill>
                  <a:srgbClr val="FF0000"/>
                </a:solidFill>
              </a:rPr>
              <a:t>A</a:t>
            </a:r>
          </a:p>
          <a:p>
            <a:r>
              <a:rPr lang="en-US" sz="1600" dirty="0" smtClean="0"/>
              <a:t>Beam polarization  </a:t>
            </a:r>
            <a:r>
              <a:rPr lang="en-US" sz="1600" dirty="0" smtClean="0">
                <a:solidFill>
                  <a:srgbClr val="FF0000"/>
                </a:solidFill>
              </a:rPr>
              <a:t>85 %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1610744" y="-76200"/>
            <a:ext cx="626024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CEBAF Upgrade at Jefferson Lab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2" name="Picture 1" descr="Snapshot 2013-09-25 08-21-44.tif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7519" y="693921"/>
            <a:ext cx="2124292" cy="2104314"/>
          </a:xfrm>
          <a:prstGeom prst="rect">
            <a:avLst/>
          </a:prstGeom>
        </p:spPr>
      </p:pic>
      <p:cxnSp>
        <p:nvCxnSpPr>
          <p:cNvPr id="13" name="Straight Connector 12"/>
          <p:cNvCxnSpPr/>
          <p:nvPr/>
        </p:nvCxnSpPr>
        <p:spPr>
          <a:xfrm flipV="1">
            <a:off x="5290607" y="1700978"/>
            <a:ext cx="2380594" cy="1223812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 flipV="1">
            <a:off x="7613476" y="1677888"/>
            <a:ext cx="1507434" cy="1261741"/>
          </a:xfrm>
          <a:prstGeom prst="line">
            <a:avLst/>
          </a:prstGeom>
          <a:ln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1790" y="5439563"/>
            <a:ext cx="345479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Nucleon structure &amp; Nuclear effects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Hybrid mesons (</a:t>
            </a:r>
            <a:r>
              <a:rPr lang="en-US" sz="1600" dirty="0" err="1" smtClean="0"/>
              <a:t>gluonic</a:t>
            </a:r>
            <a:r>
              <a:rPr lang="en-US" sz="1600" dirty="0" smtClean="0"/>
              <a:t> excitations)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Low-energy tests of SM</a:t>
            </a:r>
          </a:p>
          <a:p>
            <a:pPr marL="285750" indent="-285750">
              <a:buFont typeface="Wingdings" charset="2"/>
              <a:buChar char="Ø"/>
            </a:pPr>
            <a:r>
              <a:rPr lang="en-US" sz="1600" dirty="0" smtClean="0"/>
              <a:t>Heavy photon search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57384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llPMTs_FractionLossVSGain_1040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17" y="3591777"/>
            <a:ext cx="4047372" cy="2919330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401081" y="4043285"/>
            <a:ext cx="3778374" cy="2585491"/>
            <a:chOff x="4588197" y="699564"/>
            <a:chExt cx="3879270" cy="2746860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88197" y="699564"/>
              <a:ext cx="3879270" cy="2746860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5056914" y="819791"/>
              <a:ext cx="191590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H8500 Pixel SPE Loss </a:t>
              </a:r>
              <a:endParaRPr lang="en-US" sz="1600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69481" y="-76200"/>
            <a:ext cx="35966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MA-PMT SPE Loss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52173" y="3521562"/>
            <a:ext cx="343575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SPE loss limited to ~15% above 1040V </a:t>
            </a:r>
          </a:p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almost uniform over 28 MA-PMTs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V="1">
            <a:off x="4722091" y="3534248"/>
            <a:ext cx="4269252" cy="257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724705" y="4185417"/>
            <a:ext cx="1248750" cy="375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44" y="685237"/>
            <a:ext cx="3389513" cy="2628422"/>
          </a:xfrm>
          <a:prstGeom prst="rect">
            <a:avLst/>
          </a:prstGeom>
        </p:spPr>
      </p:pic>
      <p:sp>
        <p:nvSpPr>
          <p:cNvPr id="32" name="Rectangle 31"/>
          <p:cNvSpPr/>
          <p:nvPr/>
        </p:nvSpPr>
        <p:spPr>
          <a:xfrm>
            <a:off x="3994730" y="3573194"/>
            <a:ext cx="519545" cy="202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020463" y="1888017"/>
            <a:ext cx="2504096" cy="1622012"/>
            <a:chOff x="2020463" y="1974273"/>
            <a:chExt cx="2504096" cy="1622012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20463" y="1974273"/>
              <a:ext cx="2504096" cy="1622012"/>
            </a:xfrm>
            <a:prstGeom prst="rect">
              <a:avLst/>
            </a:prstGeom>
          </p:spPr>
        </p:pic>
        <p:cxnSp>
          <p:nvCxnSpPr>
            <p:cNvPr id="34" name="Straight Arrow Connector 33"/>
            <p:cNvCxnSpPr/>
            <p:nvPr/>
          </p:nvCxnSpPr>
          <p:spPr>
            <a:xfrm>
              <a:off x="2713183" y="2632364"/>
              <a:ext cx="235031" cy="0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791746" y="2344680"/>
              <a:ext cx="47961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Gain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  <p:sp>
          <p:nvSpPr>
            <p:cNvPr id="37" name="Right Triangle 36"/>
            <p:cNvSpPr/>
            <p:nvPr/>
          </p:nvSpPr>
          <p:spPr>
            <a:xfrm rot="16200000">
              <a:off x="2626933" y="3273537"/>
              <a:ext cx="227064" cy="102562"/>
            </a:xfrm>
            <a:prstGeom prst="rtTriangle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40716" y="2853539"/>
              <a:ext cx="6446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>
                  <a:solidFill>
                    <a:srgbClr val="0000FF"/>
                  </a:solidFill>
                </a:rPr>
                <a:t>SPE Loss</a:t>
              </a:r>
              <a:endParaRPr lang="en-US" sz="12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167466" y="3190717"/>
            <a:ext cx="35788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H12700 features a significant better SPE </a:t>
            </a:r>
          </a:p>
          <a:p>
            <a:r>
              <a:rPr lang="en-US" sz="1600" b="1" dirty="0" smtClean="0">
                <a:solidFill>
                  <a:srgbClr val="008000"/>
                </a:solidFill>
              </a:rPr>
              <a:t>resolution than H8500 at similar gain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3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30671" y="439178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HV = 1040 V</a:t>
            </a:r>
            <a:endParaRPr lang="en-US" sz="1400" dirty="0"/>
          </a:p>
        </p:txBody>
      </p:sp>
      <p:sp>
        <p:nvSpPr>
          <p:cNvPr id="46" name="TextBox 45"/>
          <p:cNvSpPr txBox="1"/>
          <p:nvPr/>
        </p:nvSpPr>
        <p:spPr>
          <a:xfrm>
            <a:off x="7191758" y="957158"/>
            <a:ext cx="1301023" cy="318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MA-PMT Gain</a:t>
            </a:r>
            <a:endParaRPr lang="en-US" sz="1600" dirty="0"/>
          </a:p>
        </p:txBody>
      </p:sp>
      <p:grpSp>
        <p:nvGrpSpPr>
          <p:cNvPr id="47" name="Group 46"/>
          <p:cNvGrpSpPr/>
          <p:nvPr/>
        </p:nvGrpSpPr>
        <p:grpSpPr>
          <a:xfrm>
            <a:off x="4859261" y="747101"/>
            <a:ext cx="3732635" cy="2363827"/>
            <a:chOff x="317266" y="3818161"/>
            <a:chExt cx="3879040" cy="2509912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7972" y="3818161"/>
              <a:ext cx="3668334" cy="2509912"/>
            </a:xfrm>
            <a:prstGeom prst="rect">
              <a:avLst/>
            </a:prstGeom>
          </p:spPr>
        </p:pic>
        <p:sp>
          <p:nvSpPr>
            <p:cNvPr id="49" name="Rectangle 48"/>
            <p:cNvSpPr/>
            <p:nvPr/>
          </p:nvSpPr>
          <p:spPr>
            <a:xfrm>
              <a:off x="2147455" y="3917607"/>
              <a:ext cx="1847275" cy="60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726586" y="3891369"/>
              <a:ext cx="135205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MA-PMT Gain</a:t>
              </a:r>
              <a:endParaRPr lang="en-US" sz="1600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317266" y="3856457"/>
              <a:ext cx="366232" cy="600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 rot="16200000">
              <a:off x="137076" y="4158731"/>
              <a:ext cx="8158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Gain x 10</a:t>
              </a:r>
              <a:r>
                <a:rPr lang="en-US" sz="1200" baseline="30000" dirty="0" smtClean="0"/>
                <a:t>6</a:t>
              </a:r>
              <a:endParaRPr lang="en-US" sz="1200" baseline="300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5342466" y="1152903"/>
            <a:ext cx="9669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HV = 1000 V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7329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gital_rate_vs_t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5" y="3463636"/>
            <a:ext cx="5582231" cy="301925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9753" y="-76200"/>
            <a:ext cx="6096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MAROC3 Front-End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50" y="685601"/>
            <a:ext cx="3612468" cy="22850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27776" y="707185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762005" y="1052448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55444" y="3098102"/>
            <a:ext cx="3252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64 binary outputs with time </a:t>
            </a:r>
            <a:r>
              <a:rPr lang="en-US" sz="1400" dirty="0"/>
              <a:t>jitter  ~300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694546" y="1618073"/>
            <a:ext cx="507999" cy="771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79070" y="4692916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Laser Light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893141" y="5492902"/>
            <a:ext cx="2665073" cy="1049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7812" y="4465485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Noise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(Rate saturated)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3805" y="3894411"/>
            <a:ext cx="1799384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3610" y="3812854"/>
            <a:ext cx="1949618" cy="762000"/>
          </a:xfrm>
          <a:prstGeom prst="wedgeRoundRectCallout">
            <a:avLst>
              <a:gd name="adj1" fmla="val 10815"/>
              <a:gd name="adj2" fmla="val 1066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13610" y="3802775"/>
            <a:ext cx="199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Self-trigger (dark counts)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ain equalization &amp;</a:t>
            </a:r>
          </a:p>
          <a:p>
            <a:r>
              <a:rPr lang="en-US" sz="1400" dirty="0" smtClean="0"/>
              <a:t>threshold selection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86048" y="5308236"/>
            <a:ext cx="44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SPE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16" name="Picture 15" descr="maroc3_sche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7" y="698489"/>
            <a:ext cx="2585819" cy="15723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flipH="1">
            <a:off x="5052395" y="2244425"/>
            <a:ext cx="985878" cy="83832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82085" y="3405879"/>
            <a:ext cx="582002" cy="3105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903" y="3082754"/>
            <a:ext cx="5370006" cy="34694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98349" y="1929519"/>
            <a:ext cx="515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(ATLAS)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833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digital_rate_vs_th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5" y="3463636"/>
            <a:ext cx="5582231" cy="30192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7723" y="2401930"/>
            <a:ext cx="3446277" cy="4166274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419753" y="-76200"/>
            <a:ext cx="6096140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MAROC3 Front-End Electronics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55444" y="3098102"/>
            <a:ext cx="325291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64 binary outputs with time </a:t>
            </a:r>
            <a:r>
              <a:rPr lang="en-US" sz="1400" dirty="0"/>
              <a:t>jitter  ~300 </a:t>
            </a:r>
            <a:r>
              <a:rPr lang="en-US" sz="1400" dirty="0" err="1"/>
              <a:t>ps</a:t>
            </a:r>
            <a:endParaRPr lang="en-US" sz="1400" dirty="0"/>
          </a:p>
        </p:txBody>
      </p:sp>
      <p:sp>
        <p:nvSpPr>
          <p:cNvPr id="20" name="Rectangle 19"/>
          <p:cNvSpPr/>
          <p:nvPr/>
        </p:nvSpPr>
        <p:spPr>
          <a:xfrm>
            <a:off x="3694546" y="1618073"/>
            <a:ext cx="507999" cy="771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513945" y="2137620"/>
            <a:ext cx="1145711" cy="2638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279070" y="4692916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Laser Light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" name="Left-Right Arrow 3"/>
          <p:cNvSpPr/>
          <p:nvPr/>
        </p:nvSpPr>
        <p:spPr>
          <a:xfrm>
            <a:off x="1893141" y="5492902"/>
            <a:ext cx="2665073" cy="104998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97812" y="4465485"/>
            <a:ext cx="1195329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Noise</a:t>
            </a:r>
          </a:p>
          <a:p>
            <a:pPr algn="ctr"/>
            <a:r>
              <a:rPr lang="en-US" sz="1000" b="1" dirty="0" smtClean="0">
                <a:solidFill>
                  <a:schemeClr val="tx1"/>
                </a:solidFill>
                <a:latin typeface="Arial"/>
                <a:cs typeface="Arial"/>
              </a:rPr>
              <a:t>(Rate saturated)</a:t>
            </a:r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833805" y="3894411"/>
            <a:ext cx="1799384" cy="17343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113610" y="3812854"/>
            <a:ext cx="1949618" cy="762000"/>
          </a:xfrm>
          <a:prstGeom prst="wedgeRoundRectCallout">
            <a:avLst>
              <a:gd name="adj1" fmla="val 10815"/>
              <a:gd name="adj2" fmla="val 1066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113610" y="3802775"/>
            <a:ext cx="199651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Self-trigger (dark counts)</a:t>
            </a:r>
          </a:p>
          <a:p>
            <a:r>
              <a:rPr lang="en-US" sz="1400" dirty="0"/>
              <a:t>g</a:t>
            </a:r>
            <a:r>
              <a:rPr lang="en-US" sz="1400" dirty="0" smtClean="0"/>
              <a:t>ain equalization &amp;</a:t>
            </a:r>
          </a:p>
          <a:p>
            <a:r>
              <a:rPr lang="en-US" sz="1400" dirty="0" smtClean="0"/>
              <a:t>threshold selection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86048" y="5308236"/>
            <a:ext cx="4412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Arial"/>
                <a:cs typeface="Arial"/>
              </a:rPr>
              <a:t>SPE</a:t>
            </a:r>
            <a:endParaRPr lang="en-US" sz="1000" b="1" dirty="0">
              <a:latin typeface="Arial"/>
              <a:cs typeface="Arial"/>
            </a:endParaRPr>
          </a:p>
        </p:txBody>
      </p:sp>
      <p:pic>
        <p:nvPicPr>
          <p:cNvPr id="16" name="Picture 15" descr="maroc3_schem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07" y="698489"/>
            <a:ext cx="2585819" cy="157239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572375" y="2244425"/>
            <a:ext cx="254000" cy="119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388" y="860844"/>
            <a:ext cx="2282536" cy="1586790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599545" y="2305520"/>
            <a:ext cx="438728" cy="2922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8050" y="618453"/>
            <a:ext cx="21258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Multiplexed analog output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02400" y="686944"/>
            <a:ext cx="2459920" cy="1760690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38273" y="698489"/>
            <a:ext cx="475672" cy="467602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5052395" y="2244425"/>
            <a:ext cx="985878" cy="838329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5282085" y="3405879"/>
            <a:ext cx="438728" cy="31052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7903" y="3082754"/>
            <a:ext cx="5370006" cy="3469405"/>
          </a:xfrm>
          <a:prstGeom prst="rect">
            <a:avLst/>
          </a:prstGeom>
          <a:noFill/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50" y="685601"/>
            <a:ext cx="3612468" cy="2285096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2427776" y="707185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762005" y="1052448"/>
            <a:ext cx="1266770" cy="32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/>
          <p:cNvSpPr txBox="1"/>
          <p:nvPr/>
        </p:nvSpPr>
        <p:spPr>
          <a:xfrm>
            <a:off x="3898349" y="1929519"/>
            <a:ext cx="51558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</a:rPr>
              <a:t>(ATLAS)</a:t>
            </a:r>
            <a:endParaRPr lang="en-US" sz="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34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57047" y="-76200"/>
            <a:ext cx="5021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Neutron Irradiation 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284" y="681180"/>
            <a:ext cx="3398834" cy="2553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46" y="3316438"/>
            <a:ext cx="3604491" cy="1114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181" y="4514614"/>
            <a:ext cx="2668565" cy="1903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9964" y="5529036"/>
            <a:ext cx="988786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2042" y="5497605"/>
            <a:ext cx="999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2 10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9</a:t>
            </a:r>
            <a:r>
              <a:rPr lang="en-US" sz="1200" b="1" dirty="0" smtClean="0">
                <a:solidFill>
                  <a:srgbClr val="008000"/>
                </a:solidFill>
              </a:rPr>
              <a:t> cm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1200" b="1" dirty="0" smtClean="0">
                <a:solidFill>
                  <a:srgbClr val="008000"/>
                </a:solidFill>
              </a:rPr>
              <a:t> y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-1</a:t>
            </a:r>
            <a:endParaRPr lang="en-US" sz="1200" b="1" baseline="30000" dirty="0">
              <a:solidFill>
                <a:srgbClr val="008000"/>
              </a:solidFill>
            </a:endParaRPr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54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730" y="698406"/>
            <a:ext cx="5008035" cy="2721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394" y="4048309"/>
            <a:ext cx="6297965" cy="232343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957047" y="-76200"/>
            <a:ext cx="502155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Neutron Irradiation Tests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284" y="681180"/>
            <a:ext cx="3398834" cy="25538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46" y="3316438"/>
            <a:ext cx="3604491" cy="1114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2846" y="594501"/>
            <a:ext cx="2841154" cy="180245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87437" y="969823"/>
            <a:ext cx="1433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-- Before</a:t>
            </a:r>
          </a:p>
          <a:p>
            <a:r>
              <a:rPr lang="en-US" sz="1400" dirty="0" smtClean="0">
                <a:solidFill>
                  <a:srgbClr val="FF0000"/>
                </a:solidFill>
              </a:rPr>
              <a:t>-- After   ~3 years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4787" y="3466523"/>
            <a:ext cx="50962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No long-term effect on MA-PMT or MAROC3, null or negligible </a:t>
            </a:r>
          </a:p>
          <a:p>
            <a:r>
              <a:rPr lang="en-US" sz="1400" dirty="0"/>
              <a:t>e</a:t>
            </a:r>
            <a:r>
              <a:rPr lang="en-US" sz="1400" dirty="0" smtClean="0"/>
              <a:t>ffects expected on specific components after ~ 20 years of CLAS12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181" y="4514614"/>
            <a:ext cx="2668565" cy="19033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09964" y="5529036"/>
            <a:ext cx="988786" cy="1995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672042" y="5497605"/>
            <a:ext cx="999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8000"/>
                </a:solidFill>
              </a:rPr>
              <a:t>2 10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9</a:t>
            </a:r>
            <a:r>
              <a:rPr lang="en-US" sz="1200" b="1" dirty="0" smtClean="0">
                <a:solidFill>
                  <a:srgbClr val="008000"/>
                </a:solidFill>
              </a:rPr>
              <a:t> cm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-2</a:t>
            </a:r>
            <a:r>
              <a:rPr lang="en-US" sz="1200" b="1" dirty="0" smtClean="0">
                <a:solidFill>
                  <a:srgbClr val="008000"/>
                </a:solidFill>
              </a:rPr>
              <a:t> y</a:t>
            </a:r>
            <a:r>
              <a:rPr lang="en-US" sz="1200" b="1" baseline="30000" dirty="0" smtClean="0">
                <a:solidFill>
                  <a:srgbClr val="008000"/>
                </a:solidFill>
              </a:rPr>
              <a:t>-1</a:t>
            </a:r>
            <a:endParaRPr lang="en-US" sz="1200" b="1" baseline="30000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465536" y="1546679"/>
            <a:ext cx="898071" cy="517071"/>
          </a:xfrm>
          <a:prstGeom prst="rect">
            <a:avLst/>
          </a:prstGeom>
          <a:noFill/>
          <a:ln w="254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910036" y="1029607"/>
            <a:ext cx="392810" cy="1360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426857" y="866321"/>
            <a:ext cx="1875989" cy="331108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495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14 23-42-4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032" y="798512"/>
            <a:ext cx="5467048" cy="5712595"/>
          </a:xfrm>
          <a:prstGeom prst="rect">
            <a:avLst/>
          </a:prstGeom>
        </p:spPr>
      </p:pic>
      <p:sp>
        <p:nvSpPr>
          <p:cNvPr id="27" name="Rectangular Callout 26"/>
          <p:cNvSpPr/>
          <p:nvPr/>
        </p:nvSpPr>
        <p:spPr>
          <a:xfrm>
            <a:off x="59832" y="4395217"/>
            <a:ext cx="2039501" cy="743502"/>
          </a:xfrm>
          <a:prstGeom prst="wedgeRectCallout">
            <a:avLst>
              <a:gd name="adj1" fmla="val 90834"/>
              <a:gd name="adj2" fmla="val 5758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008978" y="-76200"/>
            <a:ext cx="491763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SiPM Test Prototype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14" name="Rectangular Callout 13"/>
          <p:cNvSpPr/>
          <p:nvPr/>
        </p:nvSpPr>
        <p:spPr>
          <a:xfrm>
            <a:off x="5962952" y="4969237"/>
            <a:ext cx="2389018" cy="658174"/>
          </a:xfrm>
          <a:prstGeom prst="wedgeRectCallout">
            <a:avLst>
              <a:gd name="adj1" fmla="val -50146"/>
              <a:gd name="adj2" fmla="val -1722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ular Callout 14"/>
          <p:cNvSpPr/>
          <p:nvPr/>
        </p:nvSpPr>
        <p:spPr>
          <a:xfrm>
            <a:off x="245729" y="3040038"/>
            <a:ext cx="2084446" cy="356157"/>
          </a:xfrm>
          <a:prstGeom prst="wedgeRectCallout">
            <a:avLst>
              <a:gd name="adj1" fmla="val 57596"/>
              <a:gd name="adj2" fmla="val -26685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24854" y="5019525"/>
            <a:ext cx="21877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Custom SiPM matrices with </a:t>
            </a:r>
          </a:p>
          <a:p>
            <a:r>
              <a:rPr lang="en-US" sz="1400" dirty="0" smtClean="0"/>
              <a:t>a pre-amplification stage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69918" y="3088418"/>
            <a:ext cx="19803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Commercial SiPM matrix</a:t>
            </a:r>
            <a:endParaRPr lang="en-US" sz="1400" dirty="0"/>
          </a:p>
        </p:txBody>
      </p:sp>
      <p:sp>
        <p:nvSpPr>
          <p:cNvPr id="20" name="Rectangular Callout 19"/>
          <p:cNvSpPr/>
          <p:nvPr/>
        </p:nvSpPr>
        <p:spPr>
          <a:xfrm>
            <a:off x="7276326" y="1725229"/>
            <a:ext cx="1840938" cy="619533"/>
          </a:xfrm>
          <a:prstGeom prst="wedgeRectCallout">
            <a:avLst>
              <a:gd name="adj1" fmla="val -119723"/>
              <a:gd name="adj2" fmla="val 180641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318592" y="1748972"/>
            <a:ext cx="16369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1.5 m coaxial cables </a:t>
            </a:r>
          </a:p>
          <a:p>
            <a:r>
              <a:rPr lang="en-US" sz="1400" dirty="0" smtClean="0"/>
              <a:t>to the electronics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40892" y="4400055"/>
            <a:ext cx="19916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Water-cooled </a:t>
            </a:r>
            <a:r>
              <a:rPr lang="en-US" sz="1400" dirty="0" err="1" smtClean="0"/>
              <a:t>Peltier</a:t>
            </a:r>
            <a:r>
              <a:rPr lang="en-US" sz="1400" dirty="0" smtClean="0"/>
              <a:t> cell 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or temperature control </a:t>
            </a:r>
          </a:p>
          <a:p>
            <a:r>
              <a:rPr lang="en-US" sz="1400" dirty="0" smtClean="0"/>
              <a:t>[-25 : +25 Celsius]</a:t>
            </a:r>
            <a:endParaRPr lang="en-US" sz="1400" dirty="0"/>
          </a:p>
        </p:txBody>
      </p:sp>
      <p:sp>
        <p:nvSpPr>
          <p:cNvPr id="5" name="Multiply 4"/>
          <p:cNvSpPr/>
          <p:nvPr/>
        </p:nvSpPr>
        <p:spPr>
          <a:xfrm>
            <a:off x="3701142" y="3466498"/>
            <a:ext cx="471715" cy="537031"/>
          </a:xfrm>
          <a:prstGeom prst="mathMultiply">
            <a:avLst>
              <a:gd name="adj1" fmla="val 1055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556000" y="3955149"/>
            <a:ext cx="720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Beam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0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apshot 2013-02-20 15-41-49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1571"/>
            <a:ext cx="9144000" cy="452612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260129" y="-76200"/>
            <a:ext cx="641533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 @ +25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213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occupancy (%)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occupancy  (%)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11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RMS</a:t>
            </a:r>
            <a:endParaRPr lang="en-US" dirty="0"/>
          </a:p>
        </p:txBody>
      </p:sp>
      <p:sp>
        <p:nvSpPr>
          <p:cNvPr id="18" name="Oval Callout 17"/>
          <p:cNvSpPr/>
          <p:nvPr/>
        </p:nvSpPr>
        <p:spPr>
          <a:xfrm>
            <a:off x="6538660" y="962522"/>
            <a:ext cx="2295188" cy="832577"/>
          </a:xfrm>
          <a:prstGeom prst="wedgeEllipseCallout">
            <a:avLst>
              <a:gd name="adj1" fmla="val -120780"/>
              <a:gd name="adj2" fmla="val 15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6633408" y="1094053"/>
            <a:ext cx="2133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Equalization of the</a:t>
            </a:r>
          </a:p>
          <a:p>
            <a:pPr algn="ctr"/>
            <a:r>
              <a:rPr lang="en-US" sz="1500" dirty="0"/>
              <a:t>s</a:t>
            </a:r>
            <a:r>
              <a:rPr lang="en-US" sz="1500" dirty="0" smtClean="0"/>
              <a:t>ingle SiPM is</a:t>
            </a:r>
            <a:r>
              <a:rPr lang="en-US" sz="1500" dirty="0"/>
              <a:t> </a:t>
            </a:r>
            <a:r>
              <a:rPr lang="en-US" sz="1500" dirty="0" smtClean="0"/>
              <a:t>critical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668418" y="3231043"/>
            <a:ext cx="2409519" cy="764529"/>
          </a:xfrm>
          <a:prstGeom prst="wedgeEllipseCallout">
            <a:avLst>
              <a:gd name="adj1" fmla="val -49178"/>
              <a:gd name="adj2" fmla="val 1725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198400" y="3289501"/>
            <a:ext cx="112963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10</a:t>
            </a:r>
            <a:r>
              <a:rPr lang="en-US" sz="1600" baseline="30000" dirty="0" smtClean="0"/>
              <a:t>-3</a:t>
            </a:r>
            <a:r>
              <a:rPr lang="en-US" sz="1600" dirty="0" smtClean="0"/>
              <a:t> level is</a:t>
            </a:r>
          </a:p>
          <a:p>
            <a:pPr algn="ctr"/>
            <a:r>
              <a:rPr lang="en-US" sz="1600" dirty="0" smtClean="0"/>
              <a:t>challenging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593484" y="2705876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34925" y="417095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pic>
        <p:nvPicPr>
          <p:cNvPr id="3" name="Picture 2" descr="Snapshot 2013-02-20 15-22-3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4102" y="-234353"/>
            <a:ext cx="1652019" cy="4654546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Fußzeilenplatzhalter 7"/>
          <p:cNvSpPr txBox="1">
            <a:spLocks noGrp="1"/>
          </p:cNvSpPr>
          <p:nvPr/>
        </p:nvSpPr>
        <p:spPr>
          <a:xfrm>
            <a:off x="1751796" y="6520808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036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napshot 2013-02-20 13-36-0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" y="1931803"/>
            <a:ext cx="9144000" cy="4424833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367429" y="-76200"/>
            <a:ext cx="620073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Custom SiPM Matrix@-25</a:t>
            </a:r>
            <a:r>
              <a:rPr lang="en-US" sz="3600" b="1" baseline="3000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o</a:t>
            </a:r>
            <a:endParaRPr lang="en-US" sz="3600" b="1" baseline="30000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104" y="1858217"/>
            <a:ext cx="4284580" cy="22191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150547" y="3414065"/>
            <a:ext cx="2139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Signal occupancy (%)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296737" y="5652170"/>
            <a:ext cx="2753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Background occupancy  (%)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6633408" y="4823328"/>
            <a:ext cx="1115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 RMS</a:t>
            </a:r>
            <a:endParaRPr lang="en-US" dirty="0"/>
          </a:p>
        </p:txBody>
      </p:sp>
      <p:pic>
        <p:nvPicPr>
          <p:cNvPr id="16" name="Picture 15" descr="Snapshot 2013-02-20 13-17-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0068" y="-225091"/>
            <a:ext cx="1654670" cy="4674598"/>
          </a:xfrm>
          <a:prstGeom prst="rect">
            <a:avLst/>
          </a:prstGeom>
        </p:spPr>
      </p:pic>
      <p:sp>
        <p:nvSpPr>
          <p:cNvPr id="8" name="Donut 7"/>
          <p:cNvSpPr/>
          <p:nvPr/>
        </p:nvSpPr>
        <p:spPr>
          <a:xfrm>
            <a:off x="1751796" y="1804734"/>
            <a:ext cx="641684" cy="641685"/>
          </a:xfrm>
          <a:prstGeom prst="donut">
            <a:avLst>
              <a:gd name="adj" fmla="val 8333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34894" y="3103847"/>
            <a:ext cx="2295188" cy="893541"/>
          </a:xfrm>
          <a:prstGeom prst="wedgeEllipseCallout">
            <a:avLst>
              <a:gd name="adj1" fmla="val 62693"/>
              <a:gd name="adj2" fmla="val -9504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0" name="TextBox 19"/>
          <p:cNvSpPr txBox="1"/>
          <p:nvPr/>
        </p:nvSpPr>
        <p:spPr>
          <a:xfrm>
            <a:off x="2684607" y="3185822"/>
            <a:ext cx="223741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Largely insensitivity to</a:t>
            </a:r>
          </a:p>
          <a:p>
            <a:pPr algn="ctr"/>
            <a:r>
              <a:rPr lang="en-US" sz="1500" dirty="0" smtClean="0"/>
              <a:t> </a:t>
            </a:r>
            <a:r>
              <a:rPr lang="en-US" sz="1500" dirty="0" err="1" smtClean="0"/>
              <a:t>Vbias</a:t>
            </a:r>
            <a:r>
              <a:rPr lang="en-US" sz="1500" dirty="0" smtClean="0"/>
              <a:t> and discriminator</a:t>
            </a:r>
          </a:p>
          <a:p>
            <a:pPr algn="ctr"/>
            <a:r>
              <a:rPr lang="en-US" sz="1500" dirty="0" smtClean="0"/>
              <a:t>threshold</a:t>
            </a:r>
            <a:endParaRPr lang="en-US" sz="1500" dirty="0"/>
          </a:p>
        </p:txBody>
      </p:sp>
      <p:sp>
        <p:nvSpPr>
          <p:cNvPr id="21" name="Oval Callout 20"/>
          <p:cNvSpPr/>
          <p:nvPr/>
        </p:nvSpPr>
        <p:spPr>
          <a:xfrm>
            <a:off x="105063" y="3185822"/>
            <a:ext cx="2409519" cy="764529"/>
          </a:xfrm>
          <a:prstGeom prst="wedgeEllipseCallout">
            <a:avLst>
              <a:gd name="adj1" fmla="val -11450"/>
              <a:gd name="adj2" fmla="val 23724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000" dirty="0"/>
          </a:p>
        </p:txBody>
      </p:sp>
      <p:sp>
        <p:nvSpPr>
          <p:cNvPr id="24" name="TextBox 23"/>
          <p:cNvSpPr txBox="1"/>
          <p:nvPr/>
        </p:nvSpPr>
        <p:spPr>
          <a:xfrm>
            <a:off x="145167" y="3289502"/>
            <a:ext cx="22483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 smtClean="0"/>
              <a:t>In a +/- 3 ns window</a:t>
            </a:r>
          </a:p>
          <a:p>
            <a:pPr algn="ctr"/>
            <a:r>
              <a:rPr lang="en-US" sz="1500" dirty="0" smtClean="0"/>
              <a:t>Comparable with H8500</a:t>
            </a:r>
            <a:endParaRPr lang="en-US" sz="1500" dirty="0"/>
          </a:p>
        </p:txBody>
      </p:sp>
      <p:sp>
        <p:nvSpPr>
          <p:cNvPr id="27" name="TextBox 26"/>
          <p:cNvSpPr txBox="1"/>
          <p:nvPr/>
        </p:nvSpPr>
        <p:spPr>
          <a:xfrm>
            <a:off x="6942005" y="2714262"/>
            <a:ext cx="1348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High threshold</a:t>
            </a:r>
          </a:p>
          <a:p>
            <a:r>
              <a:rPr lang="en-US" sz="1200" dirty="0" smtClean="0">
                <a:solidFill>
                  <a:srgbClr val="008000"/>
                </a:solidFill>
              </a:rPr>
              <a:t>Medium threshold</a:t>
            </a:r>
          </a:p>
          <a:p>
            <a:r>
              <a:rPr lang="en-US" sz="1200" dirty="0">
                <a:solidFill>
                  <a:srgbClr val="0000FF"/>
                </a:solidFill>
              </a:rPr>
              <a:t>Low </a:t>
            </a:r>
            <a:r>
              <a:rPr lang="en-US" sz="1200" dirty="0" smtClean="0">
                <a:solidFill>
                  <a:srgbClr val="0000FF"/>
                </a:solidFill>
              </a:rPr>
              <a:t>threshold</a:t>
            </a:r>
            <a:endParaRPr lang="en-US" sz="1200" dirty="0" smtClean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275029" y="4037276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3457065" y="6281694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8241924" y="6267331"/>
            <a:ext cx="679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Vbias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065287" y="989268"/>
            <a:ext cx="3913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For a 12 cm radius Cherenkov cone and</a:t>
            </a:r>
          </a:p>
          <a:p>
            <a:r>
              <a:rPr lang="en-US" sz="1600" dirty="0" smtClean="0"/>
              <a:t>a 3 mm SiPM pixel, an occupancy of 4 %</a:t>
            </a:r>
          </a:p>
          <a:p>
            <a:r>
              <a:rPr lang="en-US" sz="1600" dirty="0"/>
              <a:t>c</a:t>
            </a:r>
            <a:r>
              <a:rPr lang="en-US" sz="1600" dirty="0" smtClean="0"/>
              <a:t>orresponds to about 24 </a:t>
            </a:r>
            <a:r>
              <a:rPr lang="en-US" sz="1600" dirty="0" err="1" smtClean="0"/>
              <a:t>p.e.</a:t>
            </a:r>
            <a:r>
              <a:rPr lang="en-US" sz="1600" dirty="0" smtClean="0"/>
              <a:t>  </a:t>
            </a:r>
            <a:endParaRPr lang="en-US" sz="1600" dirty="0"/>
          </a:p>
        </p:txBody>
      </p:sp>
      <p:sp>
        <p:nvSpPr>
          <p:cNvPr id="3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0562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7424" y="854640"/>
            <a:ext cx="4811776" cy="3608832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2192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RICH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331514" flipH="1">
              <a:off x="7886700" y="3733800"/>
              <a:ext cx="685800" cy="76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3167063"/>
              <a:ext cx="1039948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beam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424" y="4757394"/>
            <a:ext cx="8839200" cy="1828800"/>
            <a:chOff x="76200" y="4953000"/>
            <a:chExt cx="8839200" cy="1828800"/>
          </a:xfrm>
        </p:grpSpPr>
        <p:sp>
          <p:nvSpPr>
            <p:cNvPr id="29" name="Rectangle 28"/>
            <p:cNvSpPr/>
            <p:nvPr/>
          </p:nvSpPr>
          <p:spPr>
            <a:xfrm>
              <a:off x="76200" y="4953000"/>
              <a:ext cx="8839200" cy="1828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4128" y="5202384"/>
              <a:ext cx="2141672" cy="1447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</a:rPr>
                <a:t>RICH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5735784"/>
              <a:ext cx="45719" cy="190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00" y="6116784"/>
              <a:ext cx="92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scintillators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(trigger)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5659584"/>
              <a:ext cx="9906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200" y="6065409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threshold gas 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Cerenkov</a:t>
              </a:r>
            </a:p>
            <a:p>
              <a:pPr algn="ctr"/>
              <a:r>
                <a:rPr lang="en-US" sz="1400" b="1" dirty="0" smtClean="0">
                  <a:solidFill>
                    <a:srgbClr val="FFC000"/>
                  </a:solidFill>
                  <a:latin typeface="Symbol" pitchFamily="18" charset="2"/>
                </a:rPr>
                <a:t>(p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/K separation)</a:t>
              </a:r>
              <a:endParaRPr lang="en-US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696200" y="5811984"/>
              <a:ext cx="762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733322" y="5354784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0012" y="5943600"/>
              <a:ext cx="1108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pions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few % </a:t>
              </a:r>
              <a:r>
                <a:rPr lang="en-US" sz="1400" b="1" dirty="0" err="1">
                  <a:solidFill>
                    <a:prstClr val="black"/>
                  </a:solidFill>
                </a:rPr>
                <a:t>kaons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84368" y="-76200"/>
            <a:ext cx="5366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Prototype at CERN-T9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3" name="Picture 32" descr="Snapshot 2013-02-15 14-25-1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67" y="2730316"/>
            <a:ext cx="2788206" cy="19955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34394" y="2893803"/>
            <a:ext cx="46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K,p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5028" y="3816643"/>
            <a:ext cx="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/>
              </a:rPr>
              <a:t>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1925" y="2994238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</a:t>
            </a:r>
          </a:p>
          <a:p>
            <a:r>
              <a:rPr lang="en-US" sz="1400" b="1" dirty="0" smtClean="0"/>
              <a:t>Cherenkov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ignal </a:t>
            </a:r>
            <a:endParaRPr lang="en-US" sz="1400" b="1" dirty="0"/>
          </a:p>
        </p:txBody>
      </p:sp>
      <p:sp>
        <p:nvSpPr>
          <p:cNvPr id="3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napshot 2013-02-14 23-40-00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942" y="599010"/>
            <a:ext cx="2340464" cy="2083073"/>
          </a:xfrm>
          <a:prstGeom prst="rect">
            <a:avLst/>
          </a:prstGeom>
        </p:spPr>
      </p:pic>
      <p:grpSp>
        <p:nvGrpSpPr>
          <p:cNvPr id="4" name="Group 3"/>
          <p:cNvGrpSpPr>
            <a:grpSpLocks noChangeAspect="1"/>
          </p:cNvGrpSpPr>
          <p:nvPr/>
        </p:nvGrpSpPr>
        <p:grpSpPr>
          <a:xfrm>
            <a:off x="217424" y="854640"/>
            <a:ext cx="4811776" cy="3608832"/>
            <a:chOff x="0" y="0"/>
            <a:chExt cx="9144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905000" y="1219200"/>
              <a:ext cx="7970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prstClr val="white"/>
                  </a:solidFill>
                </a:rPr>
                <a:t>RICH</a:t>
              </a:r>
            </a:p>
          </p:txBody>
        </p:sp>
        <p:sp>
          <p:nvSpPr>
            <p:cNvPr id="10" name="Right Arrow 9"/>
            <p:cNvSpPr/>
            <p:nvPr/>
          </p:nvSpPr>
          <p:spPr>
            <a:xfrm rot="331514" flipH="1">
              <a:off x="7886700" y="3733800"/>
              <a:ext cx="685800" cy="76200"/>
            </a:xfrm>
            <a:prstGeom prst="rightArrow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001000" y="3167063"/>
              <a:ext cx="1039948" cy="52899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>
                  <a:solidFill>
                    <a:srgbClr val="FFFF00"/>
                  </a:solidFill>
                </a:rPr>
                <a:t>beam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7424" y="4757394"/>
            <a:ext cx="8839200" cy="1828800"/>
            <a:chOff x="76200" y="4953000"/>
            <a:chExt cx="8839200" cy="1828800"/>
          </a:xfrm>
        </p:grpSpPr>
        <p:sp>
          <p:nvSpPr>
            <p:cNvPr id="29" name="Rectangle 28"/>
            <p:cNvSpPr/>
            <p:nvPr/>
          </p:nvSpPr>
          <p:spPr>
            <a:xfrm>
              <a:off x="76200" y="4953000"/>
              <a:ext cx="8839200" cy="182880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2354128" y="5202384"/>
              <a:ext cx="2141672" cy="1447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prstClr val="white"/>
                  </a:solidFill>
                </a:rPr>
                <a:t>RICH</a:t>
              </a:r>
              <a:endParaRPr 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47244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81200" y="5430984"/>
              <a:ext cx="76200" cy="91440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6764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95800" y="5049984"/>
              <a:ext cx="6463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GEM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295400" y="5735784"/>
              <a:ext cx="45719" cy="1905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38200" y="6116784"/>
              <a:ext cx="9207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scintillators</a:t>
              </a:r>
            </a:p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(trigger)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410200" y="5659584"/>
              <a:ext cx="990600" cy="3048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29200" y="6065409"/>
              <a:ext cx="1905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C000"/>
                  </a:solidFill>
                </a:rPr>
                <a:t>threshold gas 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Cerenkov</a:t>
              </a:r>
            </a:p>
            <a:p>
              <a:pPr algn="ctr"/>
              <a:r>
                <a:rPr lang="en-US" sz="1400" b="1" dirty="0" smtClean="0">
                  <a:solidFill>
                    <a:srgbClr val="FFC000"/>
                  </a:solidFill>
                  <a:latin typeface="Symbol" pitchFamily="18" charset="2"/>
                </a:rPr>
                <a:t>(p</a:t>
              </a:r>
              <a:r>
                <a:rPr lang="en-US" sz="1400" b="1" dirty="0" smtClean="0">
                  <a:solidFill>
                    <a:srgbClr val="FFC000"/>
                  </a:solidFill>
                </a:rPr>
                <a:t>/K separation)</a:t>
              </a:r>
              <a:endParaRPr lang="en-US" sz="1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7696200" y="5811984"/>
              <a:ext cx="76200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7733322" y="5354784"/>
              <a:ext cx="7248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prstClr val="black"/>
                  </a:solidFill>
                </a:rPr>
                <a:t>beam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350012" y="5943600"/>
              <a:ext cx="110818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err="1">
                  <a:solidFill>
                    <a:prstClr val="black"/>
                  </a:solidFill>
                </a:rPr>
                <a:t>pions</a:t>
              </a:r>
              <a:endParaRPr lang="en-US" sz="1400" b="1" dirty="0">
                <a:solidFill>
                  <a:prstClr val="black"/>
                </a:solidFill>
              </a:endParaRPr>
            </a:p>
            <a:p>
              <a:pPr algn="ctr"/>
              <a:r>
                <a:rPr lang="en-US" sz="1400" b="1" dirty="0">
                  <a:solidFill>
                    <a:prstClr val="black"/>
                  </a:solidFill>
                </a:rPr>
                <a:t>few % </a:t>
              </a:r>
              <a:r>
                <a:rPr lang="en-US" sz="1400" b="1" dirty="0" err="1">
                  <a:solidFill>
                    <a:prstClr val="black"/>
                  </a:solidFill>
                </a:rPr>
                <a:t>kaons</a:t>
              </a:r>
              <a:endParaRPr lang="en-US" sz="1400" b="1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784368" y="-76200"/>
            <a:ext cx="536689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Prototype at CERN-T9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33" name="Picture 32" descr="Snapshot 2013-02-15 14-25-1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8467" y="2730316"/>
            <a:ext cx="2788206" cy="1995515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934394" y="2893803"/>
            <a:ext cx="4624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rgbClr val="FF0000"/>
                </a:solidFill>
              </a:rPr>
              <a:t>K,p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65028" y="3816643"/>
            <a:ext cx="1994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Symbol"/>
              </a:rPr>
              <a:t>p</a:t>
            </a: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29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81925" y="2994238"/>
            <a:ext cx="99257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Gas </a:t>
            </a:r>
          </a:p>
          <a:p>
            <a:r>
              <a:rPr lang="en-US" sz="1400" b="1" dirty="0" smtClean="0"/>
              <a:t>Cherenkov</a:t>
            </a:r>
          </a:p>
          <a:p>
            <a:r>
              <a:rPr lang="en-US" sz="1400" b="1" dirty="0"/>
              <a:t>s</a:t>
            </a:r>
            <a:r>
              <a:rPr lang="en-US" sz="1400" b="1" dirty="0" smtClean="0"/>
              <a:t>ignal </a:t>
            </a:r>
            <a:endParaRPr lang="en-US" sz="1400" b="1" dirty="0"/>
          </a:p>
        </p:txBody>
      </p:sp>
      <p:sp>
        <p:nvSpPr>
          <p:cNvPr id="40" name="TextBox 39"/>
          <p:cNvSpPr txBox="1"/>
          <p:nvPr/>
        </p:nvSpPr>
        <p:spPr>
          <a:xfrm>
            <a:off x="8237049" y="1126878"/>
            <a:ext cx="84135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GEM </a:t>
            </a:r>
          </a:p>
          <a:p>
            <a:r>
              <a:rPr lang="en-US" sz="1400" b="1" dirty="0" smtClean="0"/>
              <a:t>chamber</a:t>
            </a:r>
          </a:p>
          <a:p>
            <a:r>
              <a:rPr lang="en-US" sz="1400" b="1" dirty="0" smtClean="0"/>
              <a:t>layout</a:t>
            </a:r>
            <a:endParaRPr lang="en-US" sz="1400" b="1" dirty="0"/>
          </a:p>
        </p:txBody>
      </p:sp>
      <p:sp>
        <p:nvSpPr>
          <p:cNvPr id="41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755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87" name="Equation" r:id="rId5" imgW="266400" imgH="164880" progId="Equation.3">
                      <p:embed/>
                    </p:oleObj>
                  </mc:Choice>
                  <mc:Fallback>
                    <p:oleObj name="Equation" r:id="rId5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88" name="Equation" r:id="rId7" imgW="152280" imgH="139680" progId="Equation.3">
                      <p:embed/>
                    </p:oleObj>
                  </mc:Choice>
                  <mc:Fallback>
                    <p:oleObj name="Equation" r:id="rId7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5289" name="Equation" r:id="rId9" imgW="253800" imgH="164880" progId="Equation.3">
                      <p:embed/>
                    </p:oleObj>
                  </mc:Choice>
                  <mc:Fallback>
                    <p:oleObj name="Equation" r:id="rId9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8" name="Picture 4" descr="CLAS12_2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2213" r="20834" b="13322"/>
          <a:stretch>
            <a:fillRect/>
          </a:stretch>
        </p:blipFill>
        <p:spPr bwMode="auto">
          <a:xfrm>
            <a:off x="4551386" y="821262"/>
            <a:ext cx="4149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5" name="Straight Arrow Connector 84"/>
          <p:cNvCxnSpPr/>
          <p:nvPr/>
        </p:nvCxnSpPr>
        <p:spPr>
          <a:xfrm flipV="1">
            <a:off x="4324791" y="2818298"/>
            <a:ext cx="628198" cy="3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4130245" y="2529754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159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91058" y="-76200"/>
            <a:ext cx="65535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Direct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866" y="3699706"/>
            <a:ext cx="2920932" cy="2648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5865083" y="1115081"/>
            <a:ext cx="3252509" cy="2082437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202858" y="702279"/>
            <a:ext cx="570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Clear hadron separation up 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10105" y="5209698"/>
            <a:ext cx="17069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Ring Coverage ~ 80%</a:t>
            </a:r>
            <a:endParaRPr lang="en-US" sz="1400" dirty="0"/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1788" y="1122005"/>
            <a:ext cx="3166418" cy="2150369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3069965" y="1241895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</a:rPr>
              <a:t>=6 GeV/c</a:t>
            </a:r>
            <a:endParaRPr lang="en-US" sz="1600" b="1" dirty="0">
              <a:solidFill>
                <a:prstClr val="black"/>
              </a:solidFill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860036"/>
              </p:ext>
            </p:extLst>
          </p:nvPr>
        </p:nvGraphicFramePr>
        <p:xfrm>
          <a:off x="5724653" y="4103930"/>
          <a:ext cx="3251350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162"/>
                <a:gridCol w="854363"/>
                <a:gridCol w="808182"/>
                <a:gridCol w="79664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(GeV/c)</a:t>
                      </a:r>
                      <a:endParaRPr lang="en-US" sz="12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err="1" smtClean="0"/>
                        <a:t>c</a:t>
                      </a:r>
                      <a:endParaRPr lang="en-US" sz="1600" baseline="-25000" dirty="0" smtClean="0"/>
                    </a:p>
                    <a:p>
                      <a:pPr algn="ctr"/>
                      <a:r>
                        <a:rPr lang="en-US" sz="1200" baseline="0" dirty="0" smtClean="0"/>
                        <a:t>(</a:t>
                      </a:r>
                      <a:r>
                        <a:rPr lang="en-US" sz="1200" baseline="0" dirty="0" err="1" smtClean="0"/>
                        <a:t>mrad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500" baseline="-25000" dirty="0" err="1" smtClean="0">
                          <a:latin typeface="Symbol" charset="2"/>
                          <a:cs typeface="Symbol" charset="2"/>
                        </a:rPr>
                        <a:t>q</a:t>
                      </a:r>
                      <a:endParaRPr lang="en-US" sz="1500" baseline="-25000" dirty="0" smtClean="0">
                        <a:latin typeface="Symbol" charset="2"/>
                        <a:cs typeface="Symbol" charset="2"/>
                      </a:endParaRPr>
                    </a:p>
                    <a:p>
                      <a:pPr algn="ctr"/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(</a:t>
                      </a:r>
                      <a:r>
                        <a:rPr lang="en-US" sz="1200" baseline="0" dirty="0" err="1" smtClean="0">
                          <a:latin typeface="Calibri"/>
                          <a:cs typeface="Calibri"/>
                        </a:rPr>
                        <a:t>mrad</a:t>
                      </a:r>
                      <a:r>
                        <a:rPr lang="en-US" sz="1200" baseline="0" dirty="0" smtClean="0">
                          <a:latin typeface="Calibri"/>
                          <a:cs typeface="Calibri"/>
                        </a:rPr>
                        <a:t>)</a:t>
                      </a:r>
                      <a:endParaRPr lang="en-US" sz="1200" baseline="0" dirty="0">
                        <a:latin typeface="Calibri"/>
                        <a:cs typeface="Calibri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</a:t>
                      </a:r>
                      <a:r>
                        <a:rPr lang="en-US" sz="1600" baseline="-250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endParaRPr lang="en-US" sz="1600" baseline="-25000" dirty="0">
                        <a:latin typeface="Symbol" charset="2"/>
                        <a:cs typeface="Symbol" charset="2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6.9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306.8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4.7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307.6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3.9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5" name="TextBox 84"/>
          <p:cNvSpPr txBox="1"/>
          <p:nvPr/>
        </p:nvSpPr>
        <p:spPr>
          <a:xfrm>
            <a:off x="5049532" y="318990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86" name="TextBox 85"/>
          <p:cNvSpPr txBox="1"/>
          <p:nvPr/>
        </p:nvSpPr>
        <p:spPr>
          <a:xfrm>
            <a:off x="8373971" y="317835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grpSp>
        <p:nvGrpSpPr>
          <p:cNvPr id="95" name="Group 94"/>
          <p:cNvGrpSpPr/>
          <p:nvPr/>
        </p:nvGrpSpPr>
        <p:grpSpPr>
          <a:xfrm>
            <a:off x="-8275" y="1120329"/>
            <a:ext cx="2609549" cy="1994107"/>
            <a:chOff x="176445" y="1178054"/>
            <a:chExt cx="2609549" cy="1994107"/>
          </a:xfrm>
        </p:grpSpPr>
        <p:grpSp>
          <p:nvGrpSpPr>
            <p:cNvPr id="96" name="Group 95"/>
            <p:cNvGrpSpPr/>
            <p:nvPr/>
          </p:nvGrpSpPr>
          <p:grpSpPr>
            <a:xfrm>
              <a:off x="176445" y="1435895"/>
              <a:ext cx="2266452" cy="1332150"/>
              <a:chOff x="4209570" y="2406295"/>
              <a:chExt cx="3034135" cy="1545528"/>
            </a:xfrm>
          </p:grpSpPr>
          <p:sp>
            <p:nvSpPr>
              <p:cNvPr id="106" name="Rectangle 105"/>
              <p:cNvSpPr/>
              <p:nvPr/>
            </p:nvSpPr>
            <p:spPr>
              <a:xfrm>
                <a:off x="4343400" y="2406295"/>
                <a:ext cx="2900305" cy="1545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07" name="Gruppo 20"/>
              <p:cNvGrpSpPr>
                <a:grpSpLocks noChangeAspect="1"/>
              </p:cNvGrpSpPr>
              <p:nvPr/>
            </p:nvGrpSpPr>
            <p:grpSpPr>
              <a:xfrm flipH="1">
                <a:off x="4209570" y="2406296"/>
                <a:ext cx="3034135" cy="1545527"/>
                <a:chOff x="22706" y="1280700"/>
                <a:chExt cx="9781897" cy="4648200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1249143" y="3364468"/>
                  <a:ext cx="381000" cy="685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09" name="TextBox 108"/>
                <p:cNvSpPr txBox="1"/>
                <p:nvPr/>
              </p:nvSpPr>
              <p:spPr>
                <a:xfrm>
                  <a:off x="990119" y="2297668"/>
                  <a:ext cx="2200334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7360111" y="1280700"/>
                  <a:ext cx="76200" cy="4648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1" name="Rectangle 110"/>
                <p:cNvSpPr/>
                <p:nvPr/>
              </p:nvSpPr>
              <p:spPr>
                <a:xfrm>
                  <a:off x="7386756" y="1459468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12" name="TextBox 17"/>
                <p:cNvSpPr txBox="1"/>
                <p:nvPr/>
              </p:nvSpPr>
              <p:spPr>
                <a:xfrm>
                  <a:off x="7389211" y="1500226"/>
                  <a:ext cx="2415392" cy="912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>
                      <a:solidFill>
                        <a:prstClr val="black"/>
                      </a:solidFill>
                    </a:rPr>
                    <a:t>H</a:t>
                  </a:r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8500</a:t>
                  </a:r>
                  <a:endParaRPr lang="en-US" sz="11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13" name="Rectangle 112"/>
                <p:cNvSpPr/>
                <p:nvPr/>
              </p:nvSpPr>
              <p:spPr>
                <a:xfrm>
                  <a:off x="7418034" y="4457670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114" name="Straight Arrow Connector 113"/>
                <p:cNvCxnSpPr/>
                <p:nvPr/>
              </p:nvCxnSpPr>
              <p:spPr>
                <a:xfrm>
                  <a:off x="228600" y="3707368"/>
                  <a:ext cx="850311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TextBox 27"/>
                <p:cNvSpPr txBox="1"/>
                <p:nvPr/>
              </p:nvSpPr>
              <p:spPr>
                <a:xfrm>
                  <a:off x="22706" y="3949956"/>
                  <a:ext cx="1640127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116" name="Straight Connector 115"/>
                <p:cNvCxnSpPr>
                  <a:stCxn id="108" idx="3"/>
                </p:cNvCxnSpPr>
                <p:nvPr/>
              </p:nvCxnSpPr>
              <p:spPr>
                <a:xfrm flipV="1">
                  <a:off x="1630143" y="1828800"/>
                  <a:ext cx="5729968" cy="187856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>
                  <a:off x="1658644" y="3698288"/>
                  <a:ext cx="5754488" cy="141878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7" name="TextBox 96"/>
            <p:cNvSpPr txBox="1"/>
            <p:nvPr/>
          </p:nvSpPr>
          <p:spPr>
            <a:xfrm>
              <a:off x="1141691" y="1287055"/>
              <a:ext cx="742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1m gap</a:t>
              </a:r>
              <a:r>
                <a:rPr lang="en-US" sz="1100" dirty="0" smtClean="0"/>
                <a:t> </a:t>
              </a: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070456" y="2273809"/>
              <a:ext cx="539119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/>
            <p:cNvCxnSpPr/>
            <p:nvPr/>
          </p:nvCxnSpPr>
          <p:spPr>
            <a:xfrm flipH="1" flipV="1">
              <a:off x="735285" y="1178054"/>
              <a:ext cx="7546" cy="515682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Arrow Connector 99"/>
            <p:cNvCxnSpPr/>
            <p:nvPr/>
          </p:nvCxnSpPr>
          <p:spPr>
            <a:xfrm>
              <a:off x="733785" y="1300332"/>
              <a:ext cx="1370580" cy="0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Rectangle 100"/>
            <p:cNvSpPr/>
            <p:nvPr/>
          </p:nvSpPr>
          <p:spPr>
            <a:xfrm>
              <a:off x="1751797" y="1777286"/>
              <a:ext cx="609744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/>
            <p:cNvCxnSpPr/>
            <p:nvPr/>
          </p:nvCxnSpPr>
          <p:spPr>
            <a:xfrm flipV="1">
              <a:off x="2118747" y="1178054"/>
              <a:ext cx="0" cy="788056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/>
            <p:cNvSpPr txBox="1"/>
            <p:nvPr/>
          </p:nvSpPr>
          <p:spPr>
            <a:xfrm>
              <a:off x="2218748" y="1655618"/>
              <a:ext cx="567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 GeV </a:t>
              </a:r>
            </a:p>
            <a:p>
              <a:r>
                <a:rPr lang="en-US" sz="1100" b="1" dirty="0" smtClean="0"/>
                <a:t>beam</a:t>
              </a:r>
              <a:endParaRPr lang="en-US" sz="1100" b="1" dirty="0"/>
            </a:p>
          </p:txBody>
        </p:sp>
        <p:sp>
          <p:nvSpPr>
            <p:cNvPr id="104" name="Oval Callout 103"/>
            <p:cNvSpPr/>
            <p:nvPr/>
          </p:nvSpPr>
          <p:spPr>
            <a:xfrm>
              <a:off x="1139239" y="2554208"/>
              <a:ext cx="1392852" cy="617953"/>
            </a:xfrm>
            <a:prstGeom prst="wedgeEllipseCallout">
              <a:avLst>
                <a:gd name="adj1" fmla="val 19901"/>
                <a:gd name="adj2" fmla="val -9056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1263877" y="2641226"/>
              <a:ext cx="1210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Aerogel: </a:t>
              </a:r>
              <a:r>
                <a:rPr lang="en-US" sz="1200" dirty="0"/>
                <a:t> </a:t>
              </a:r>
              <a:r>
                <a:rPr lang="en-US" sz="1200" dirty="0" smtClean="0"/>
                <a:t>n=1.05</a:t>
              </a:r>
            </a:p>
            <a:p>
              <a:pPr algn="ctr"/>
              <a:r>
                <a:rPr lang="en-US" sz="1200" dirty="0" smtClean="0"/>
                <a:t>2cm thickness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383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88" y="1122005"/>
            <a:ext cx="3166418" cy="2150369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191058" y="-76200"/>
            <a:ext cx="6553522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Direct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865083" y="1115081"/>
            <a:ext cx="3252509" cy="2082437"/>
            <a:chOff x="5120042" y="1023285"/>
            <a:chExt cx="3350003" cy="2248135"/>
          </a:xfrm>
        </p:grpSpPr>
        <p:pic>
          <p:nvPicPr>
            <p:cNvPr id="52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0042" y="1023285"/>
              <a:ext cx="3350003" cy="22481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3" name="TextBox 52"/>
            <p:cNvSpPr txBox="1"/>
            <p:nvPr/>
          </p:nvSpPr>
          <p:spPr>
            <a:xfrm>
              <a:off x="5529570" y="1152867"/>
              <a:ext cx="1114791" cy="36549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prstClr val="black"/>
                  </a:solidFill>
                </a:rPr>
                <a:t>p=8 </a:t>
              </a:r>
              <a:r>
                <a:rPr lang="en-US" sz="1600" b="1" dirty="0" err="1" smtClean="0">
                  <a:solidFill>
                    <a:prstClr val="black"/>
                  </a:solidFill>
                </a:rPr>
                <a:t>GeV</a:t>
              </a:r>
              <a:r>
                <a:rPr lang="en-US" sz="1600" b="1" dirty="0" smtClean="0">
                  <a:solidFill>
                    <a:prstClr val="black"/>
                  </a:solidFill>
                </a:rPr>
                <a:t>/c</a:t>
              </a:r>
              <a:endParaRPr lang="en-US" sz="1600" b="1" dirty="0">
                <a:solidFill>
                  <a:prstClr val="black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882891" y="1550645"/>
              <a:ext cx="94862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K</a:t>
              </a:r>
              <a:r>
                <a:rPr lang="en-US" sz="1200" dirty="0" smtClean="0">
                  <a:solidFill>
                    <a:srgbClr val="FF0000"/>
                  </a:solidFill>
                </a:rPr>
                <a:t> 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7686372" y="1062918"/>
              <a:ext cx="1950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p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176452" y="2532926"/>
              <a:ext cx="8389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P </a:t>
              </a:r>
              <a:r>
                <a:rPr lang="en-US" sz="1200" dirty="0" smtClean="0">
                  <a:solidFill>
                    <a:srgbClr val="FF0000"/>
                  </a:solidFill>
                </a:rPr>
                <a:t>(x40)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94" y="3529605"/>
            <a:ext cx="2333472" cy="2809814"/>
          </a:xfrm>
          <a:prstGeom prst="rect">
            <a:avLst/>
          </a:prstGeom>
        </p:spPr>
      </p:pic>
      <p:sp>
        <p:nvSpPr>
          <p:cNvPr id="79" name="Rectangle 78"/>
          <p:cNvSpPr/>
          <p:nvPr/>
        </p:nvSpPr>
        <p:spPr>
          <a:xfrm>
            <a:off x="3202858" y="702279"/>
            <a:ext cx="57069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Clear hadron separation up to the  CLAS12 maximum momentum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4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8275" y="1120329"/>
            <a:ext cx="2609549" cy="1994107"/>
            <a:chOff x="176445" y="1178054"/>
            <a:chExt cx="2609549" cy="1994107"/>
          </a:xfrm>
        </p:grpSpPr>
        <p:grpSp>
          <p:nvGrpSpPr>
            <p:cNvPr id="60" name="Group 59"/>
            <p:cNvGrpSpPr/>
            <p:nvPr/>
          </p:nvGrpSpPr>
          <p:grpSpPr>
            <a:xfrm>
              <a:off x="176445" y="1435895"/>
              <a:ext cx="2266452" cy="1332150"/>
              <a:chOff x="4209570" y="2406295"/>
              <a:chExt cx="3034135" cy="1545528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4343400" y="2406295"/>
                <a:ext cx="2900305" cy="154552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62" name="Gruppo 20"/>
              <p:cNvGrpSpPr>
                <a:grpSpLocks noChangeAspect="1"/>
              </p:cNvGrpSpPr>
              <p:nvPr/>
            </p:nvGrpSpPr>
            <p:grpSpPr>
              <a:xfrm flipH="1">
                <a:off x="4209570" y="2406296"/>
                <a:ext cx="3034135" cy="1545527"/>
                <a:chOff x="22706" y="1280700"/>
                <a:chExt cx="9781897" cy="4648200"/>
              </a:xfrm>
            </p:grpSpPr>
            <p:sp>
              <p:nvSpPr>
                <p:cNvPr id="63" name="Rectangle 62"/>
                <p:cNvSpPr/>
                <p:nvPr/>
              </p:nvSpPr>
              <p:spPr>
                <a:xfrm>
                  <a:off x="1249143" y="3364468"/>
                  <a:ext cx="381000" cy="685800"/>
                </a:xfrm>
                <a:prstGeom prst="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990119" y="2297668"/>
                  <a:ext cx="2200334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Radiator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7360111" y="1280700"/>
                  <a:ext cx="76200" cy="4648200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65"/>
                <p:cNvSpPr/>
                <p:nvPr/>
              </p:nvSpPr>
              <p:spPr>
                <a:xfrm>
                  <a:off x="7386756" y="1459468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67" name="TextBox 17"/>
                <p:cNvSpPr txBox="1"/>
                <p:nvPr/>
              </p:nvSpPr>
              <p:spPr>
                <a:xfrm>
                  <a:off x="7389211" y="1500226"/>
                  <a:ext cx="2415392" cy="91282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100" b="1" dirty="0">
                      <a:solidFill>
                        <a:prstClr val="black"/>
                      </a:solidFill>
                    </a:rPr>
                    <a:t>H</a:t>
                  </a:r>
                  <a:r>
                    <a:rPr lang="en-US" sz="1100" b="1" dirty="0" smtClean="0">
                      <a:solidFill>
                        <a:prstClr val="black"/>
                      </a:solidFill>
                    </a:rPr>
                    <a:t>8500</a:t>
                  </a:r>
                  <a:endParaRPr lang="en-US" sz="1100" b="1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7418034" y="4457670"/>
                  <a:ext cx="152400" cy="1028730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69" name="Straight Arrow Connector 68"/>
                <p:cNvCxnSpPr/>
                <p:nvPr/>
              </p:nvCxnSpPr>
              <p:spPr>
                <a:xfrm>
                  <a:off x="228600" y="3707368"/>
                  <a:ext cx="8503111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0" name="TextBox 27"/>
                <p:cNvSpPr txBox="1"/>
                <p:nvPr/>
              </p:nvSpPr>
              <p:spPr>
                <a:xfrm>
                  <a:off x="22706" y="3949956"/>
                  <a:ext cx="1640127" cy="8330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>
                  <a:defPPr>
                    <a:defRPr lang="it-I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200" b="1" dirty="0" smtClean="0">
                      <a:solidFill>
                        <a:prstClr val="black"/>
                      </a:solidFill>
                    </a:rPr>
                    <a:t>beam</a:t>
                  </a:r>
                  <a:endParaRPr lang="en-US" sz="1200" b="1" dirty="0">
                    <a:solidFill>
                      <a:prstClr val="black"/>
                    </a:solidFill>
                  </a:endParaRPr>
                </a:p>
              </p:txBody>
            </p:sp>
            <p:cxnSp>
              <p:nvCxnSpPr>
                <p:cNvPr id="71" name="Straight Connector 70"/>
                <p:cNvCxnSpPr>
                  <a:stCxn id="63" idx="3"/>
                </p:cNvCxnSpPr>
                <p:nvPr/>
              </p:nvCxnSpPr>
              <p:spPr>
                <a:xfrm flipV="1">
                  <a:off x="1630143" y="1828800"/>
                  <a:ext cx="5729968" cy="1878568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>
                  <a:off x="1658644" y="3698288"/>
                  <a:ext cx="5754488" cy="1418780"/>
                </a:xfrm>
                <a:prstGeom prst="line">
                  <a:avLst/>
                </a:prstGeom>
                <a:ln w="19050">
                  <a:solidFill>
                    <a:srgbClr val="FFCC0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7" name="TextBox 76"/>
            <p:cNvSpPr txBox="1"/>
            <p:nvPr/>
          </p:nvSpPr>
          <p:spPr>
            <a:xfrm>
              <a:off x="1141691" y="1287055"/>
              <a:ext cx="7427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 smtClean="0"/>
                <a:t>1m gap</a:t>
              </a:r>
              <a:r>
                <a:rPr lang="en-US" sz="1100" dirty="0" smtClean="0"/>
                <a:t> </a:t>
              </a: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070456" y="2273809"/>
              <a:ext cx="539119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Connector 46"/>
            <p:cNvCxnSpPr/>
            <p:nvPr/>
          </p:nvCxnSpPr>
          <p:spPr>
            <a:xfrm flipH="1" flipV="1">
              <a:off x="735285" y="1178054"/>
              <a:ext cx="7546" cy="515682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733785" y="1300332"/>
              <a:ext cx="1370580" cy="0"/>
            </a:xfrm>
            <a:prstGeom prst="straightConnector1">
              <a:avLst/>
            </a:prstGeom>
            <a:ln w="12700"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1751797" y="1777286"/>
              <a:ext cx="609744" cy="1658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2118747" y="1178054"/>
              <a:ext cx="0" cy="788056"/>
            </a:xfrm>
            <a:prstGeom prst="line">
              <a:avLst/>
            </a:prstGeom>
            <a:ln w="12700"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218748" y="1655618"/>
              <a:ext cx="56724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8</a:t>
              </a:r>
              <a:r>
                <a:rPr lang="en-US" sz="1100" b="1" dirty="0" smtClean="0"/>
                <a:t> GeV </a:t>
              </a:r>
            </a:p>
            <a:p>
              <a:r>
                <a:rPr lang="en-US" sz="1100" b="1" dirty="0" smtClean="0"/>
                <a:t>beam</a:t>
              </a:r>
              <a:endParaRPr lang="en-US" sz="1100" b="1" dirty="0"/>
            </a:p>
          </p:txBody>
        </p:sp>
        <p:sp>
          <p:nvSpPr>
            <p:cNvPr id="76" name="Oval Callout 75"/>
            <p:cNvSpPr/>
            <p:nvPr/>
          </p:nvSpPr>
          <p:spPr>
            <a:xfrm>
              <a:off x="1139239" y="2554208"/>
              <a:ext cx="1392852" cy="617953"/>
            </a:xfrm>
            <a:prstGeom prst="wedgeEllipseCallout">
              <a:avLst>
                <a:gd name="adj1" fmla="val 19901"/>
                <a:gd name="adj2" fmla="val -90562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63877" y="2641226"/>
              <a:ext cx="12104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 smtClean="0"/>
                <a:t>Aerogel: </a:t>
              </a:r>
              <a:r>
                <a:rPr lang="en-US" sz="1200" dirty="0"/>
                <a:t> </a:t>
              </a:r>
              <a:r>
                <a:rPr lang="en-US" sz="1200" dirty="0" smtClean="0"/>
                <a:t>n=1.05</a:t>
              </a:r>
            </a:p>
            <a:p>
              <a:pPr algn="ctr"/>
              <a:r>
                <a:rPr lang="en-US" sz="1200" dirty="0" smtClean="0"/>
                <a:t>2cm thickness</a:t>
              </a:r>
            </a:p>
          </p:txBody>
        </p:sp>
      </p:grpSp>
      <p:pic>
        <p:nvPicPr>
          <p:cNvPr id="84" name="Picture 8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084" y="3762592"/>
            <a:ext cx="3367809" cy="2402875"/>
          </a:xfrm>
          <a:prstGeom prst="rect">
            <a:avLst/>
          </a:prstGeom>
        </p:spPr>
      </p:pic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748290"/>
              </p:ext>
            </p:extLst>
          </p:nvPr>
        </p:nvGraphicFramePr>
        <p:xfrm>
          <a:off x="6309955" y="4045170"/>
          <a:ext cx="2625706" cy="1630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1889"/>
                <a:gridCol w="101381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</a:t>
                      </a:r>
                    </a:p>
                    <a:p>
                      <a:pPr algn="ctr"/>
                      <a:r>
                        <a:rPr lang="en-US" sz="1200" b="1" baseline="0" dirty="0" smtClean="0"/>
                        <a:t>(GeV/c)</a:t>
                      </a:r>
                      <a:endParaRPr lang="en-US" sz="1200" b="1" baseline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ymbol" charset="2"/>
                          <a:cs typeface="Symbol" charset="2"/>
                        </a:rPr>
                        <a:t>s</a:t>
                      </a:r>
                      <a:r>
                        <a:rPr lang="en-US" sz="1600" baseline="-25000" dirty="0" smtClean="0">
                          <a:latin typeface="+mn-lt"/>
                          <a:cs typeface="+mn-cs"/>
                        </a:rPr>
                        <a:t>1pe</a:t>
                      </a:r>
                      <a:endParaRPr lang="en-US" sz="1600" baseline="-25000" dirty="0" smtClean="0"/>
                    </a:p>
                    <a:p>
                      <a:pPr algn="ctr"/>
                      <a:r>
                        <a:rPr lang="en-US" sz="1200" baseline="0" dirty="0" smtClean="0"/>
                        <a:t>(</a:t>
                      </a:r>
                      <a:r>
                        <a:rPr lang="en-US" sz="1200" baseline="0" dirty="0" err="1" smtClean="0"/>
                        <a:t>mrad</a:t>
                      </a:r>
                      <a:r>
                        <a:rPr lang="en-US" sz="1200" baseline="0" dirty="0" smtClean="0"/>
                        <a:t>)</a:t>
                      </a:r>
                      <a:endParaRPr lang="en-US" sz="1200" baseline="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r>
                        <a:rPr lang="en-US" sz="1600" baseline="0" dirty="0" smtClean="0"/>
                        <a:t> H8500C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4.0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14</a:t>
                      </a:r>
                      <a:r>
                        <a:rPr lang="en-US" sz="1600" baseline="0" dirty="0" smtClean="0"/>
                        <a:t> H8500C-03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5.1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All</a:t>
                      </a:r>
                      <a:r>
                        <a:rPr lang="en-US" sz="1600" baseline="0" dirty="0" smtClean="0"/>
                        <a:t> H8500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4.6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9" name="TextBox 48"/>
          <p:cNvSpPr txBox="1"/>
          <p:nvPr/>
        </p:nvSpPr>
        <p:spPr>
          <a:xfrm>
            <a:off x="3069965" y="1241895"/>
            <a:ext cx="10823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</a:rPr>
              <a:t>p</a:t>
            </a:r>
            <a:r>
              <a:rPr lang="en-US" sz="1600" b="1" dirty="0" smtClean="0">
                <a:solidFill>
                  <a:prstClr val="black"/>
                </a:solidFill>
              </a:rPr>
              <a:t>=6 GeV/c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049532" y="318990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55" name="TextBox 54"/>
          <p:cNvSpPr txBox="1"/>
          <p:nvPr/>
        </p:nvSpPr>
        <p:spPr>
          <a:xfrm>
            <a:off x="8373971" y="3178357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  <p:sp>
        <p:nvSpPr>
          <p:cNvPr id="56" name="TextBox 55"/>
          <p:cNvSpPr txBox="1"/>
          <p:nvPr/>
        </p:nvSpPr>
        <p:spPr>
          <a:xfrm rot="16200000">
            <a:off x="2317858" y="39318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>
                <a:latin typeface="Symbol" charset="2"/>
                <a:cs typeface="Symbol" charset="2"/>
              </a:rPr>
              <a:t>q</a:t>
            </a:r>
            <a:r>
              <a:rPr lang="en-US" sz="1200" b="1" baseline="-25000" dirty="0" err="1" smtClean="0"/>
              <a:t>C</a:t>
            </a:r>
            <a:r>
              <a:rPr lang="en-US" sz="1200" b="1" dirty="0" smtClean="0"/>
              <a:t> (</a:t>
            </a:r>
            <a:r>
              <a:rPr lang="en-US" sz="1200" b="1" dirty="0" err="1" smtClean="0"/>
              <a:t>mrad</a:t>
            </a:r>
            <a:r>
              <a:rPr lang="en-US" sz="1200" b="1" dirty="0" smtClean="0"/>
              <a:t>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031678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822693" y="4018195"/>
            <a:ext cx="269647" cy="7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2358" y="580611"/>
            <a:ext cx="3782212" cy="2682849"/>
            <a:chOff x="62358" y="580611"/>
            <a:chExt cx="3782212" cy="2682849"/>
          </a:xfrm>
        </p:grpSpPr>
        <p:grpSp>
          <p:nvGrpSpPr>
            <p:cNvPr id="4" name="Group 3"/>
            <p:cNvGrpSpPr/>
            <p:nvPr/>
          </p:nvGrpSpPr>
          <p:grpSpPr>
            <a:xfrm>
              <a:off x="62358" y="687869"/>
              <a:ext cx="3782212" cy="2575591"/>
              <a:chOff x="62358" y="687869"/>
              <a:chExt cx="3782212" cy="2575591"/>
            </a:xfrm>
          </p:grpSpPr>
          <p:grpSp>
            <p:nvGrpSpPr>
              <p:cNvPr id="40" name="Group 39"/>
              <p:cNvGrpSpPr/>
              <p:nvPr/>
            </p:nvGrpSpPr>
            <p:grpSpPr>
              <a:xfrm>
                <a:off x="62358" y="1020576"/>
                <a:ext cx="3461094" cy="1617239"/>
                <a:chOff x="4311306" y="1955755"/>
                <a:chExt cx="3461094" cy="1617239"/>
              </a:xfrm>
            </p:grpSpPr>
            <p:sp>
              <p:nvSpPr>
                <p:cNvPr id="41" name="Rectangle 40"/>
                <p:cNvSpPr/>
                <p:nvPr/>
              </p:nvSpPr>
              <p:spPr>
                <a:xfrm>
                  <a:off x="4572000" y="1955755"/>
                  <a:ext cx="3145644" cy="1597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42" name="Group 41"/>
                <p:cNvGrpSpPr/>
                <p:nvPr/>
              </p:nvGrpSpPr>
              <p:grpSpPr>
                <a:xfrm flipH="1">
                  <a:off x="4311306" y="1988796"/>
                  <a:ext cx="3461094" cy="1584198"/>
                  <a:chOff x="1251294" y="1988796"/>
                  <a:chExt cx="3549306" cy="1584198"/>
                </a:xfrm>
              </p:grpSpPr>
              <p:grpSp>
                <p:nvGrpSpPr>
                  <p:cNvPr id="43" name="Gruppo 38"/>
                  <p:cNvGrpSpPr>
                    <a:grpSpLocks noChangeAspect="1"/>
                  </p:cNvGrpSpPr>
                  <p:nvPr/>
                </p:nvGrpSpPr>
                <p:grpSpPr>
                  <a:xfrm>
                    <a:off x="1251294" y="1988796"/>
                    <a:ext cx="3549306" cy="1584198"/>
                    <a:chOff x="1187624" y="2564860"/>
                    <a:chExt cx="7098612" cy="3168396"/>
                  </a:xfrm>
                </p:grpSpPr>
                <p:sp>
                  <p:nvSpPr>
                    <p:cNvPr id="45" name="Rectangle 44"/>
                    <p:cNvSpPr/>
                    <p:nvPr/>
                  </p:nvSpPr>
                  <p:spPr>
                    <a:xfrm>
                      <a:off x="4970710" y="4042600"/>
                      <a:ext cx="251460" cy="45262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6" name="TextBox 13"/>
                    <p:cNvSpPr txBox="1"/>
                    <p:nvPr/>
                  </p:nvSpPr>
                  <p:spPr>
                    <a:xfrm>
                      <a:off x="4476236" y="4586470"/>
                      <a:ext cx="1463222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Radiator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47" name="Straight Connector 46"/>
                    <p:cNvCxnSpPr/>
                    <p:nvPr/>
                  </p:nvCxnSpPr>
                  <p:spPr>
                    <a:xfrm>
                      <a:off x="6024322" y="2564860"/>
                      <a:ext cx="11554" cy="307551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8" name="Rectangle 47"/>
                    <p:cNvSpPr/>
                    <p:nvPr/>
                  </p:nvSpPr>
                  <p:spPr>
                    <a:xfrm>
                      <a:off x="6032811" y="2781430"/>
                      <a:ext cx="100584" cy="6789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49" name="Rectangle 48"/>
                    <p:cNvSpPr/>
                    <p:nvPr/>
                  </p:nvSpPr>
                  <p:spPr>
                    <a:xfrm>
                      <a:off x="6041719" y="4017735"/>
                      <a:ext cx="100584" cy="50679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50" name="TextBox 17"/>
                    <p:cNvSpPr txBox="1"/>
                    <p:nvPr/>
                  </p:nvSpPr>
                  <p:spPr>
                    <a:xfrm>
                      <a:off x="6152636" y="2702068"/>
                      <a:ext cx="122404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prstClr val="black"/>
                          </a:solidFill>
                        </a:rPr>
                        <a:t>H8500</a:t>
                      </a:r>
                    </a:p>
                  </p:txBody>
                </p:sp>
                <p:sp>
                  <p:nvSpPr>
                    <p:cNvPr id="51" name="TextBox 18"/>
                    <p:cNvSpPr txBox="1"/>
                    <p:nvPr/>
                  </p:nvSpPr>
                  <p:spPr>
                    <a:xfrm>
                      <a:off x="6278089" y="4369538"/>
                      <a:ext cx="2008147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curved mirror</a:t>
                      </a:r>
                    </a:p>
                  </p:txBody>
                </p:sp>
                <p:cxnSp>
                  <p:nvCxnSpPr>
                    <p:cNvPr id="78" name="Straight Arrow Connector 77"/>
                    <p:cNvCxnSpPr/>
                    <p:nvPr/>
                  </p:nvCxnSpPr>
                  <p:spPr>
                    <a:xfrm>
                      <a:off x="1299927" y="4265044"/>
                      <a:ext cx="5612055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TextBox 27"/>
                    <p:cNvSpPr txBox="1"/>
                    <p:nvPr/>
                  </p:nvSpPr>
                  <p:spPr>
                    <a:xfrm>
                      <a:off x="1187624" y="4378468"/>
                      <a:ext cx="1090683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beam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80" name="Straight Connector 79"/>
                    <p:cNvCxnSpPr>
                      <a:stCxn id="45" idx="3"/>
                    </p:cNvCxnSpPr>
                    <p:nvPr/>
                  </p:nvCxnSpPr>
                  <p:spPr>
                    <a:xfrm flipV="1">
                      <a:off x="5222170" y="4098766"/>
                      <a:ext cx="815085" cy="170148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Straight Connector 80"/>
                    <p:cNvCxnSpPr/>
                    <p:nvPr/>
                  </p:nvCxnSpPr>
                  <p:spPr>
                    <a:xfrm>
                      <a:off x="4166572" y="3549404"/>
                      <a:ext cx="1846501" cy="539499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2" name="Rectangle 81"/>
                    <p:cNvSpPr/>
                    <p:nvPr/>
                  </p:nvSpPr>
                  <p:spPr>
                    <a:xfrm>
                      <a:off x="4060185" y="2974897"/>
                      <a:ext cx="100584" cy="85496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83" name="Straight Connector 82"/>
                    <p:cNvCxnSpPr/>
                    <p:nvPr/>
                  </p:nvCxnSpPr>
                  <p:spPr>
                    <a:xfrm>
                      <a:off x="4166572" y="2766028"/>
                      <a:ext cx="0" cy="29672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4" name="Straight Connector 83"/>
                    <p:cNvCxnSpPr/>
                    <p:nvPr/>
                  </p:nvCxnSpPr>
                  <p:spPr>
                    <a:xfrm flipH="1">
                      <a:off x="4166572" y="3176065"/>
                      <a:ext cx="1840154" cy="373340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85" name="TextBox 34"/>
                    <p:cNvSpPr txBox="1"/>
                    <p:nvPr/>
                  </p:nvSpPr>
                  <p:spPr>
                    <a:xfrm>
                      <a:off x="1531189" y="3006868"/>
                      <a:ext cx="2615969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mirrors + aerogel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44" name="Rectangle 43"/>
                  <p:cNvSpPr>
                    <a:spLocks noChangeAspect="1"/>
                  </p:cNvSpPr>
                  <p:nvPr/>
                </p:nvSpPr>
                <p:spPr>
                  <a:xfrm>
                    <a:off x="3676072" y="3163456"/>
                    <a:ext cx="50292" cy="339481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54" name="Rectangle 53"/>
              <p:cNvSpPr/>
              <p:nvPr/>
            </p:nvSpPr>
            <p:spPr>
              <a:xfrm>
                <a:off x="1269313" y="20812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Callout 85"/>
              <p:cNvSpPr/>
              <p:nvPr/>
            </p:nvSpPr>
            <p:spPr>
              <a:xfrm>
                <a:off x="288417" y="2728719"/>
                <a:ext cx="1591152" cy="534741"/>
              </a:xfrm>
              <a:prstGeom prst="wedgeEllipseCallout">
                <a:avLst>
                  <a:gd name="adj1" fmla="val 37394"/>
                  <a:gd name="adj2" fmla="val -16981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TextBox 86"/>
              <p:cNvSpPr txBox="1"/>
              <p:nvPr/>
            </p:nvSpPr>
            <p:spPr>
              <a:xfrm>
                <a:off x="524177" y="2773800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2019028" y="1253725"/>
                <a:ext cx="45719" cy="4323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2662917" y="1359220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Oval Callout 54"/>
              <p:cNvSpPr/>
              <p:nvPr/>
            </p:nvSpPr>
            <p:spPr>
              <a:xfrm>
                <a:off x="2393753" y="687869"/>
                <a:ext cx="1450817" cy="516264"/>
              </a:xfrm>
              <a:prstGeom prst="wedgeEllipseCallout">
                <a:avLst>
                  <a:gd name="adj1" fmla="val -67059"/>
                  <a:gd name="adj2" fmla="val 5018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510384" y="699414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 </a:t>
                </a:r>
              </a:p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2918412" y="20536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2861512" y="1623932"/>
                <a:ext cx="95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6 GeV beam</a:t>
                </a:r>
                <a:endParaRPr lang="en-US" sz="1200" b="1" dirty="0"/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171670" y="1361068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135777" y="1278563"/>
                <a:ext cx="985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p</a:t>
                </a:r>
                <a:r>
                  <a:rPr lang="en-US" sz="1200" b="1" dirty="0" smtClean="0"/>
                  <a:t>lane mirror</a:t>
                </a:r>
                <a:endParaRPr lang="en-US" sz="1200" b="1" dirty="0"/>
              </a:p>
            </p:txBody>
          </p:sp>
          <p:cxnSp>
            <p:nvCxnSpPr>
              <p:cNvPr id="62" name="Straight Connector 61"/>
              <p:cNvCxnSpPr/>
              <p:nvPr/>
            </p:nvCxnSpPr>
            <p:spPr>
              <a:xfrm flipH="1" flipV="1">
                <a:off x="1159179" y="697626"/>
                <a:ext cx="7546" cy="515682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>
                <a:off x="1165207" y="819904"/>
                <a:ext cx="889540" cy="0"/>
              </a:xfrm>
              <a:prstGeom prst="straightConnector1">
                <a:avLst/>
              </a:prstGeom>
              <a:ln w="12700"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 flipV="1">
                <a:off x="2069129" y="697626"/>
                <a:ext cx="0" cy="788056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5" name="TextBox 64"/>
            <p:cNvSpPr txBox="1"/>
            <p:nvPr/>
          </p:nvSpPr>
          <p:spPr>
            <a:xfrm>
              <a:off x="1248247" y="580611"/>
              <a:ext cx="806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g</a:t>
              </a:r>
              <a:r>
                <a:rPr lang="en-US" sz="1100" b="1" dirty="0" smtClean="0"/>
                <a:t>ap not</a:t>
              </a:r>
            </a:p>
            <a:p>
              <a:r>
                <a:rPr lang="en-US" sz="1100" b="1" dirty="0" smtClean="0"/>
                <a:t>optimized</a:t>
              </a:r>
              <a:r>
                <a:rPr lang="en-US" sz="1100" dirty="0" smtClean="0"/>
                <a:t>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608139" y="1965027"/>
            <a:ext cx="2062827" cy="1673343"/>
            <a:chOff x="2608139" y="1965027"/>
            <a:chExt cx="2062827" cy="1673343"/>
          </a:xfrm>
        </p:grpSpPr>
        <p:pic>
          <p:nvPicPr>
            <p:cNvPr id="59" name="Picture 5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608139" y="1965027"/>
              <a:ext cx="2062827" cy="167334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121443" y="2662005"/>
              <a:ext cx="954945" cy="135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991866" y="2625720"/>
              <a:ext cx="13807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Ring Coverage ~ 60%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5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517" y="4071164"/>
            <a:ext cx="3562087" cy="2448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862170" y="-76200"/>
            <a:ext cx="721130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RHIC Prototype: Reflected Light Case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4762188" y="762786"/>
            <a:ext cx="4107561" cy="2958291"/>
            <a:chOff x="368798" y="2252743"/>
            <a:chExt cx="3809157" cy="2594862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798" y="2252743"/>
              <a:ext cx="3809157" cy="2594862"/>
            </a:xfrm>
            <a:prstGeom prst="rect">
              <a:avLst/>
            </a:prstGeom>
          </p:spPr>
        </p:pic>
        <p:sp>
          <p:nvSpPr>
            <p:cNvPr id="93" name="TextBox 92"/>
            <p:cNvSpPr txBox="1"/>
            <p:nvPr/>
          </p:nvSpPr>
          <p:spPr>
            <a:xfrm>
              <a:off x="2715189" y="2552186"/>
              <a:ext cx="956919" cy="458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00"/>
                  </a:solidFill>
                </a:rPr>
                <a:t>&lt;N&gt;=13.1</a:t>
              </a:r>
            </a:p>
            <a:p>
              <a:r>
                <a:rPr lang="en-US" sz="1400" b="1" dirty="0" smtClean="0">
                  <a:solidFill>
                    <a:srgbClr val="1F497D"/>
                  </a:solidFill>
                </a:rPr>
                <a:t>&lt;N&gt;=5.3</a:t>
              </a:r>
            </a:p>
          </p:txBody>
        </p:sp>
      </p:grpSp>
      <p:sp>
        <p:nvSpPr>
          <p:cNvPr id="94" name="Rectangle 93"/>
          <p:cNvSpPr/>
          <p:nvPr/>
        </p:nvSpPr>
        <p:spPr>
          <a:xfrm>
            <a:off x="4491026" y="621036"/>
            <a:ext cx="437872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smtClean="0">
                <a:solidFill>
                  <a:srgbClr val="008000"/>
                </a:solidFill>
              </a:rPr>
              <a:t>With absorbers: sizeable fraction of light survives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244516" y="2399281"/>
            <a:ext cx="926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without </a:t>
            </a:r>
          </a:p>
          <a:p>
            <a:pPr algn="ctr"/>
            <a:r>
              <a:rPr lang="en-US" sz="1200" b="1" dirty="0" smtClean="0">
                <a:solidFill>
                  <a:srgbClr val="FF0000"/>
                </a:solidFill>
              </a:rPr>
              <a:t>absorbers</a:t>
            </a:r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333687" y="2191539"/>
            <a:ext cx="854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with </a:t>
            </a:r>
          </a:p>
          <a:p>
            <a:pPr algn="ctr"/>
            <a:r>
              <a:rPr lang="en-US" sz="1200" b="1" dirty="0" smtClean="0">
                <a:solidFill>
                  <a:srgbClr val="002060"/>
                </a:solidFill>
              </a:rPr>
              <a:t>absorbers</a:t>
            </a:r>
            <a:endParaRPr lang="it-IT" sz="12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TextBox 97"/>
              <p:cNvSpPr txBox="1">
                <a:spLocks noChangeAspec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 xmlns="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𝑹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𝝈</m:t>
                          </m:r>
                        </m:e>
                        <m:sub>
                          <m: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𝟎</m:t>
                          </m:r>
                        </m:sub>
                      </m:sSub>
                      <m:r>
                        <a:rPr lang="en-US" sz="2000" b="1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1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𝝈</m:t>
                              </m:r>
                            </m:e>
                            <m:sub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𝟏</m:t>
                              </m:r>
                              <m: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𝒑𝒆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000" b="1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  <m:sub>
                                  <m:r>
                                    <a:rPr lang="en-US" sz="20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𝒑𝒆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</m:oMath>
                  </m:oMathPara>
                </a14:m>
                <a:endParaRPr 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8" name="TextBox 9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59805" y="5215463"/>
                <a:ext cx="2616583" cy="762773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9" name="Picture 9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03520" y="3986868"/>
            <a:ext cx="2846050" cy="2134214"/>
          </a:xfrm>
          <a:prstGeom prst="rect">
            <a:avLst/>
          </a:prstGeom>
        </p:spPr>
      </p:pic>
      <p:pic>
        <p:nvPicPr>
          <p:cNvPr id="100" name="Picture 9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7619" y="3989360"/>
            <a:ext cx="2865976" cy="2149157"/>
          </a:xfrm>
          <a:prstGeom prst="rect">
            <a:avLst/>
          </a:prstGeom>
        </p:spPr>
      </p:pic>
      <p:sp>
        <p:nvSpPr>
          <p:cNvPr id="101" name="Rectangle 100"/>
          <p:cNvSpPr/>
          <p:nvPr/>
        </p:nvSpPr>
        <p:spPr>
          <a:xfrm>
            <a:off x="4732673" y="3706588"/>
            <a:ext cx="390583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rgbClr val="008000"/>
                </a:solidFill>
              </a:rPr>
              <a:t>a</a:t>
            </a:r>
            <a:r>
              <a:rPr lang="en-US" sz="1600" b="1" dirty="0" smtClean="0">
                <a:solidFill>
                  <a:srgbClr val="008000"/>
                </a:solidFill>
              </a:rPr>
              <a:t>nd resolution is not  significantly degraded </a:t>
            </a:r>
            <a:endParaRPr lang="en-US" sz="1600" b="1" dirty="0">
              <a:solidFill>
                <a:srgbClr val="008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22693" y="4018195"/>
            <a:ext cx="269647" cy="700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4388539" y="4456573"/>
            <a:ext cx="11170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Arbitrary units</a:t>
            </a:r>
            <a:endParaRPr lang="en-US" sz="1200" b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70913119"/>
              </p:ext>
            </p:extLst>
          </p:nvPr>
        </p:nvGraphicFramePr>
        <p:xfrm>
          <a:off x="5654675" y="5532438"/>
          <a:ext cx="1681163" cy="373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46" name="Equation" r:id="rId9" imgW="1257300" imgH="279400" progId="Equation.3">
                  <p:embed/>
                </p:oleObj>
              </mc:Choice>
              <mc:Fallback>
                <p:oleObj name="Equation" r:id="rId9" imgW="1257300" imgH="2794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654675" y="5532438"/>
                        <a:ext cx="1681163" cy="3730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2358" y="580611"/>
            <a:ext cx="3782212" cy="2682849"/>
            <a:chOff x="62358" y="580611"/>
            <a:chExt cx="3782212" cy="2682849"/>
          </a:xfrm>
        </p:grpSpPr>
        <p:grpSp>
          <p:nvGrpSpPr>
            <p:cNvPr id="69" name="Group 68"/>
            <p:cNvGrpSpPr/>
            <p:nvPr/>
          </p:nvGrpSpPr>
          <p:grpSpPr>
            <a:xfrm>
              <a:off x="62358" y="687869"/>
              <a:ext cx="3782212" cy="2575591"/>
              <a:chOff x="62358" y="687869"/>
              <a:chExt cx="3782212" cy="2575591"/>
            </a:xfrm>
          </p:grpSpPr>
          <p:grpSp>
            <p:nvGrpSpPr>
              <p:cNvPr id="71" name="Group 70"/>
              <p:cNvGrpSpPr/>
              <p:nvPr/>
            </p:nvGrpSpPr>
            <p:grpSpPr>
              <a:xfrm>
                <a:off x="62358" y="1020576"/>
                <a:ext cx="3461094" cy="1617239"/>
                <a:chOff x="4311306" y="1955755"/>
                <a:chExt cx="3461094" cy="1617239"/>
              </a:xfrm>
            </p:grpSpPr>
            <p:sp>
              <p:nvSpPr>
                <p:cNvPr id="108" name="Rectangle 107"/>
                <p:cNvSpPr/>
                <p:nvPr/>
              </p:nvSpPr>
              <p:spPr>
                <a:xfrm>
                  <a:off x="4572000" y="1955755"/>
                  <a:ext cx="3145644" cy="159793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109" name="Group 108"/>
                <p:cNvGrpSpPr/>
                <p:nvPr/>
              </p:nvGrpSpPr>
              <p:grpSpPr>
                <a:xfrm flipH="1">
                  <a:off x="4311306" y="1988796"/>
                  <a:ext cx="3461094" cy="1584198"/>
                  <a:chOff x="1251294" y="1988796"/>
                  <a:chExt cx="3549306" cy="1584198"/>
                </a:xfrm>
              </p:grpSpPr>
              <p:grpSp>
                <p:nvGrpSpPr>
                  <p:cNvPr id="110" name="Gruppo 38"/>
                  <p:cNvGrpSpPr>
                    <a:grpSpLocks noChangeAspect="1"/>
                  </p:cNvGrpSpPr>
                  <p:nvPr/>
                </p:nvGrpSpPr>
                <p:grpSpPr>
                  <a:xfrm>
                    <a:off x="1251294" y="1988796"/>
                    <a:ext cx="3549306" cy="1584198"/>
                    <a:chOff x="1187624" y="2564860"/>
                    <a:chExt cx="7098612" cy="3168396"/>
                  </a:xfrm>
                </p:grpSpPr>
                <p:sp>
                  <p:nvSpPr>
                    <p:cNvPr id="112" name="Rectangle 111"/>
                    <p:cNvSpPr/>
                    <p:nvPr/>
                  </p:nvSpPr>
                  <p:spPr>
                    <a:xfrm>
                      <a:off x="4970710" y="4042600"/>
                      <a:ext cx="251460" cy="452628"/>
                    </a:xfrm>
                    <a:prstGeom prst="rect">
                      <a:avLst/>
                    </a:prstGeom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3" name="TextBox 13"/>
                    <p:cNvSpPr txBox="1"/>
                    <p:nvPr/>
                  </p:nvSpPr>
                  <p:spPr>
                    <a:xfrm>
                      <a:off x="4476236" y="4586470"/>
                      <a:ext cx="1463222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Radiator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114" name="Straight Connector 113"/>
                    <p:cNvCxnSpPr/>
                    <p:nvPr/>
                  </p:nvCxnSpPr>
                  <p:spPr>
                    <a:xfrm>
                      <a:off x="6024322" y="2564860"/>
                      <a:ext cx="11554" cy="3075513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5" name="Rectangle 114"/>
                    <p:cNvSpPr/>
                    <p:nvPr/>
                  </p:nvSpPr>
                  <p:spPr>
                    <a:xfrm>
                      <a:off x="6032811" y="2781430"/>
                      <a:ext cx="100584" cy="678962"/>
                    </a:xfrm>
                    <a:prstGeom prst="rect">
                      <a:avLst/>
                    </a:prstGeom>
                    <a:solidFill>
                      <a:srgbClr val="00B050"/>
                    </a:solidFill>
                    <a:ln>
                      <a:solidFill>
                        <a:srgbClr val="00B05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6" name="Rectangle 115"/>
                    <p:cNvSpPr/>
                    <p:nvPr/>
                  </p:nvSpPr>
                  <p:spPr>
                    <a:xfrm>
                      <a:off x="6041719" y="4017735"/>
                      <a:ext cx="100584" cy="506790"/>
                    </a:xfrm>
                    <a:prstGeom prst="rect">
                      <a:avLst/>
                    </a:prstGeom>
                    <a:solidFill>
                      <a:schemeClr val="accent1">
                        <a:lumMod val="20000"/>
                        <a:lumOff val="80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sp>
                  <p:nvSpPr>
                    <p:cNvPr id="117" name="TextBox 17"/>
                    <p:cNvSpPr txBox="1"/>
                    <p:nvPr/>
                  </p:nvSpPr>
                  <p:spPr>
                    <a:xfrm>
                      <a:off x="6152636" y="2702068"/>
                      <a:ext cx="1224044" cy="52322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100" b="1" dirty="0" smtClean="0">
                          <a:solidFill>
                            <a:prstClr val="black"/>
                          </a:solidFill>
                        </a:rPr>
                        <a:t>H8500</a:t>
                      </a:r>
                    </a:p>
                  </p:txBody>
                </p:sp>
                <p:sp>
                  <p:nvSpPr>
                    <p:cNvPr id="118" name="TextBox 18"/>
                    <p:cNvSpPr txBox="1"/>
                    <p:nvPr/>
                  </p:nvSpPr>
                  <p:spPr>
                    <a:xfrm>
                      <a:off x="6278089" y="4369538"/>
                      <a:ext cx="2008147" cy="92333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r"/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curved mirror</a:t>
                      </a:r>
                    </a:p>
                  </p:txBody>
                </p:sp>
                <p:cxnSp>
                  <p:nvCxnSpPr>
                    <p:cNvPr id="119" name="Straight Arrow Connector 118"/>
                    <p:cNvCxnSpPr/>
                    <p:nvPr/>
                  </p:nvCxnSpPr>
                  <p:spPr>
                    <a:xfrm>
                      <a:off x="1299927" y="4265044"/>
                      <a:ext cx="5612055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0" name="TextBox 27"/>
                    <p:cNvSpPr txBox="1"/>
                    <p:nvPr/>
                  </p:nvSpPr>
                  <p:spPr>
                    <a:xfrm>
                      <a:off x="1187624" y="4378468"/>
                      <a:ext cx="1090683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beam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  <p:cxnSp>
                  <p:nvCxnSpPr>
                    <p:cNvPr id="121" name="Straight Connector 120"/>
                    <p:cNvCxnSpPr>
                      <a:stCxn id="112" idx="3"/>
                    </p:cNvCxnSpPr>
                    <p:nvPr/>
                  </p:nvCxnSpPr>
                  <p:spPr>
                    <a:xfrm flipV="1">
                      <a:off x="5222170" y="4098766"/>
                      <a:ext cx="815085" cy="170148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2" name="Straight Connector 121"/>
                    <p:cNvCxnSpPr/>
                    <p:nvPr/>
                  </p:nvCxnSpPr>
                  <p:spPr>
                    <a:xfrm>
                      <a:off x="4166572" y="3549404"/>
                      <a:ext cx="1846501" cy="539499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none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3" name="Rectangle 122"/>
                    <p:cNvSpPr/>
                    <p:nvPr/>
                  </p:nvSpPr>
                  <p:spPr>
                    <a:xfrm>
                      <a:off x="4060185" y="2974897"/>
                      <a:ext cx="100584" cy="854964"/>
                    </a:xfrm>
                    <a:prstGeom prst="rect">
                      <a:avLst/>
                    </a:prstGeom>
                    <a:solidFill>
                      <a:schemeClr val="bg1">
                        <a:lumMod val="85000"/>
                      </a:schemeClr>
                    </a:solidFill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 algn="ctr"/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  <p:cxnSp>
                  <p:nvCxnSpPr>
                    <p:cNvPr id="124" name="Straight Connector 123"/>
                    <p:cNvCxnSpPr/>
                    <p:nvPr/>
                  </p:nvCxnSpPr>
                  <p:spPr>
                    <a:xfrm>
                      <a:off x="4166572" y="2766028"/>
                      <a:ext cx="0" cy="2967228"/>
                    </a:xfrm>
                    <a:prstGeom prst="line">
                      <a:avLst/>
                    </a:prstGeom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5" name="Straight Connector 124"/>
                    <p:cNvCxnSpPr/>
                    <p:nvPr/>
                  </p:nvCxnSpPr>
                  <p:spPr>
                    <a:xfrm flipH="1">
                      <a:off x="4166572" y="3176065"/>
                      <a:ext cx="1840154" cy="373340"/>
                    </a:xfrm>
                    <a:prstGeom prst="line">
                      <a:avLst/>
                    </a:prstGeom>
                    <a:ln w="19050">
                      <a:solidFill>
                        <a:srgbClr val="FFCC00"/>
                      </a:solidFill>
                      <a:headEnd type="stealth" w="lg" len="lg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26" name="TextBox 34"/>
                    <p:cNvSpPr txBox="1"/>
                    <p:nvPr/>
                  </p:nvSpPr>
                  <p:spPr>
                    <a:xfrm>
                      <a:off x="1531189" y="3006868"/>
                      <a:ext cx="2615969" cy="553998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>
                      <a:defPPr>
                        <a:defRPr lang="it-IT"/>
                      </a:defPPr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r>
                        <a:rPr lang="en-US" sz="1200" b="1" dirty="0" smtClean="0">
                          <a:solidFill>
                            <a:prstClr val="black"/>
                          </a:solidFill>
                        </a:rPr>
                        <a:t>mirrors + aerogel</a:t>
                      </a:r>
                      <a:endParaRPr lang="en-US" sz="1200" b="1" dirty="0">
                        <a:solidFill>
                          <a:prstClr val="black"/>
                        </a:solidFill>
                      </a:endParaRPr>
                    </a:p>
                  </p:txBody>
                </p:sp>
              </p:grpSp>
              <p:sp>
                <p:nvSpPr>
                  <p:cNvPr id="111" name="Rectangle 110"/>
                  <p:cNvSpPr>
                    <a:spLocks noChangeAspect="1"/>
                  </p:cNvSpPr>
                  <p:nvPr/>
                </p:nvSpPr>
                <p:spPr>
                  <a:xfrm>
                    <a:off x="3676072" y="3163456"/>
                    <a:ext cx="50292" cy="339481"/>
                  </a:xfrm>
                  <a:prstGeom prst="rect">
                    <a:avLst/>
                  </a:prstGeom>
                  <a:solidFill>
                    <a:srgbClr val="00B050"/>
                  </a:solidFill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it-IT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en-US">
                      <a:solidFill>
                        <a:prstClr val="white"/>
                      </a:solidFill>
                    </a:endParaRPr>
                  </a:p>
                </p:txBody>
              </p:sp>
            </p:grpSp>
          </p:grpSp>
          <p:sp>
            <p:nvSpPr>
              <p:cNvPr id="72" name="Rectangle 71"/>
              <p:cNvSpPr/>
              <p:nvPr/>
            </p:nvSpPr>
            <p:spPr>
              <a:xfrm>
                <a:off x="1269313" y="20812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Oval Callout 72"/>
              <p:cNvSpPr/>
              <p:nvPr/>
            </p:nvSpPr>
            <p:spPr>
              <a:xfrm>
                <a:off x="288417" y="2728719"/>
                <a:ext cx="1591152" cy="534741"/>
              </a:xfrm>
              <a:prstGeom prst="wedgeEllipseCallout">
                <a:avLst>
                  <a:gd name="adj1" fmla="val 37394"/>
                  <a:gd name="adj2" fmla="val -169812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524177" y="2773800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</a:t>
                </a:r>
              </a:p>
              <a:p>
                <a:pPr algn="ctr"/>
                <a:r>
                  <a:rPr lang="en-US" sz="1200" dirty="0"/>
                  <a:t>6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019028" y="1253725"/>
                <a:ext cx="45719" cy="43239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662917" y="1359220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Oval Callout 76"/>
              <p:cNvSpPr/>
              <p:nvPr/>
            </p:nvSpPr>
            <p:spPr>
              <a:xfrm>
                <a:off x="2393753" y="687869"/>
                <a:ext cx="1450817" cy="516264"/>
              </a:xfrm>
              <a:prstGeom prst="wedgeEllipseCallout">
                <a:avLst>
                  <a:gd name="adj1" fmla="val -67059"/>
                  <a:gd name="adj2" fmla="val 5018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TextBox 87"/>
              <p:cNvSpPr txBox="1"/>
              <p:nvPr/>
            </p:nvSpPr>
            <p:spPr>
              <a:xfrm>
                <a:off x="2510384" y="699414"/>
                <a:ext cx="11756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 smtClean="0"/>
                  <a:t>Aerogel: n=1.05 </a:t>
                </a:r>
              </a:p>
              <a:p>
                <a:pPr algn="ctr"/>
                <a:r>
                  <a:rPr lang="en-US" sz="1200" dirty="0"/>
                  <a:t>2</a:t>
                </a:r>
                <a:r>
                  <a:rPr lang="en-US" sz="1200" dirty="0" smtClean="0"/>
                  <a:t>cm thickness</a:t>
                </a:r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2918412" y="2053679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2861512" y="1623932"/>
                <a:ext cx="95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6 GeV beam</a:t>
                </a:r>
                <a:endParaRPr lang="en-US" sz="1200" b="1" dirty="0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171670" y="1361068"/>
                <a:ext cx="721728" cy="1924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TextBox 103"/>
              <p:cNvSpPr txBox="1"/>
              <p:nvPr/>
            </p:nvSpPr>
            <p:spPr>
              <a:xfrm>
                <a:off x="2135777" y="1278563"/>
                <a:ext cx="985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/>
                  <a:t>p</a:t>
                </a:r>
                <a:r>
                  <a:rPr lang="en-US" sz="1200" b="1" dirty="0" smtClean="0"/>
                  <a:t>lane mirror</a:t>
                </a:r>
                <a:endParaRPr lang="en-US" sz="1200" b="1" dirty="0"/>
              </a:p>
            </p:txBody>
          </p:sp>
          <p:cxnSp>
            <p:nvCxnSpPr>
              <p:cNvPr id="105" name="Straight Connector 104"/>
              <p:cNvCxnSpPr/>
              <p:nvPr/>
            </p:nvCxnSpPr>
            <p:spPr>
              <a:xfrm flipH="1" flipV="1">
                <a:off x="1159179" y="697626"/>
                <a:ext cx="7546" cy="515682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165207" y="819904"/>
                <a:ext cx="889540" cy="0"/>
              </a:xfrm>
              <a:prstGeom prst="straightConnector1">
                <a:avLst/>
              </a:prstGeom>
              <a:ln w="12700">
                <a:headEnd type="arrow" w="sm" len="sm"/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/>
              <p:cNvCxnSpPr/>
              <p:nvPr/>
            </p:nvCxnSpPr>
            <p:spPr>
              <a:xfrm flipV="1">
                <a:off x="2069129" y="697626"/>
                <a:ext cx="0" cy="788056"/>
              </a:xfrm>
              <a:prstGeom prst="line">
                <a:avLst/>
              </a:prstGeom>
              <a:ln w="12700">
                <a:prstDash val="sys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0" name="TextBox 69"/>
            <p:cNvSpPr txBox="1"/>
            <p:nvPr/>
          </p:nvSpPr>
          <p:spPr>
            <a:xfrm>
              <a:off x="1248247" y="580611"/>
              <a:ext cx="8065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/>
                <a:t>g</a:t>
              </a:r>
              <a:r>
                <a:rPr lang="en-US" sz="1100" b="1" dirty="0" smtClean="0"/>
                <a:t>ap not</a:t>
              </a:r>
            </a:p>
            <a:p>
              <a:r>
                <a:rPr lang="en-US" sz="1100" b="1" dirty="0" smtClean="0"/>
                <a:t>optimized</a:t>
              </a:r>
              <a:r>
                <a:rPr lang="en-US" sz="1100" dirty="0" smtClean="0"/>
                <a:t> 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2608139" y="1965027"/>
            <a:ext cx="2062827" cy="1673343"/>
            <a:chOff x="2608139" y="1965027"/>
            <a:chExt cx="2062827" cy="1673343"/>
          </a:xfrm>
        </p:grpSpPr>
        <p:pic>
          <p:nvPicPr>
            <p:cNvPr id="61" name="Picture 6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608139" y="1965027"/>
              <a:ext cx="2062827" cy="1673343"/>
            </a:xfrm>
            <a:prstGeom prst="rect">
              <a:avLst/>
            </a:prstGeom>
          </p:spPr>
        </p:pic>
        <p:sp>
          <p:nvSpPr>
            <p:cNvPr id="62" name="Rectangle 61"/>
            <p:cNvSpPr/>
            <p:nvPr/>
          </p:nvSpPr>
          <p:spPr>
            <a:xfrm>
              <a:off x="3121443" y="2662005"/>
              <a:ext cx="954945" cy="1359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991866" y="2625720"/>
              <a:ext cx="138075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smtClean="0"/>
                <a:t>Ring Coverage ~ 60%</a:t>
              </a:r>
              <a:endParaRPr 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06602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17714" y="309638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740731" y="-76200"/>
            <a:ext cx="3454191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Simulations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6954766" y="228984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6954765" y="394204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075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1278470"/>
            <a:ext cx="3133725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1" name="TextBox 110"/>
          <p:cNvSpPr txBox="1"/>
          <p:nvPr/>
        </p:nvSpPr>
        <p:spPr>
          <a:xfrm>
            <a:off x="642587" y="1137738"/>
            <a:ext cx="1795813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direct light setup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181600" y="737383"/>
            <a:ext cx="2095895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reflected light setup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886200" y="1137738"/>
            <a:ext cx="19375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without absorbers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837216" y="1126070"/>
            <a:ext cx="17692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with absorbers   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6802" y="6167365"/>
            <a:ext cx="7024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Based on measured optical characteristics and validated with RICH prototype data</a:t>
            </a:r>
            <a:endParaRPr lang="en-US" sz="1600" dirty="0"/>
          </a:p>
        </p:txBody>
      </p:sp>
      <p:sp>
        <p:nvSpPr>
          <p:cNvPr id="2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39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89915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pattern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  <p:sp>
        <p:nvSpPr>
          <p:cNvPr id="15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744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06" y="654876"/>
            <a:ext cx="5273524" cy="520088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954766" y="245917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713238" y="5964617"/>
            <a:ext cx="5053770" cy="5265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993473" y="5942723"/>
            <a:ext cx="6307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Even with a not yet optimized tuning of pattern recognition</a:t>
            </a:r>
          </a:p>
          <a:p>
            <a:pPr algn="ctr"/>
            <a:r>
              <a:rPr lang="en-US" sz="1500" dirty="0"/>
              <a:t>a</a:t>
            </a:r>
            <a:r>
              <a:rPr lang="en-US" sz="1500" dirty="0" smtClean="0"/>
              <a:t>nd likelihood ID,  the </a:t>
            </a:r>
            <a:r>
              <a:rPr lang="en-US" sz="1500" dirty="0" smtClean="0">
                <a:latin typeface="Symbol" charset="2"/>
                <a:cs typeface="Symbol" charset="2"/>
              </a:rPr>
              <a:t>p</a:t>
            </a:r>
            <a:r>
              <a:rPr lang="en-US" sz="1500" dirty="0" smtClean="0"/>
              <a:t> contamination is of  the order of 1% </a:t>
            </a:r>
            <a:endParaRPr lang="en-US" sz="1500" dirty="0"/>
          </a:p>
        </p:txBody>
      </p:sp>
      <p:sp>
        <p:nvSpPr>
          <p:cNvPr id="72" name="TextBox 71"/>
          <p:cNvSpPr txBox="1"/>
          <p:nvPr/>
        </p:nvSpPr>
        <p:spPr>
          <a:xfrm>
            <a:off x="6387539" y="1205031"/>
            <a:ext cx="2033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pion &gt;&gt; </a:t>
            </a:r>
            <a:r>
              <a:rPr lang="en-US" sz="1400" dirty="0" err="1" smtClean="0"/>
              <a:t>kaon</a:t>
            </a:r>
            <a:r>
              <a:rPr lang="en-US" sz="1400" dirty="0" smtClean="0"/>
              <a:t> everywhere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39771" y="2416309"/>
            <a:ext cx="129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  <a:latin typeface="Calibri"/>
                <a:cs typeface="Calibri"/>
              </a:rPr>
              <a:t>TOF + HTCC</a:t>
            </a:r>
            <a:endParaRPr lang="en-US" sz="14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54765" y="411137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321532" y="4099295"/>
            <a:ext cx="95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alibri"/>
                <a:cs typeface="Calibri"/>
              </a:rPr>
              <a:t>+ RICH</a:t>
            </a:r>
            <a:endParaRPr lang="en-US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111309" y="4385638"/>
            <a:ext cx="124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ew % pion </a:t>
            </a:r>
          </a:p>
          <a:p>
            <a:r>
              <a:rPr lang="en-US" sz="1400" dirty="0" smtClean="0"/>
              <a:t>contamination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79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  <p:sp>
        <p:nvSpPr>
          <p:cNvPr id="24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0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RICH_example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05" y="715277"/>
            <a:ext cx="2682353" cy="26823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17714" y="3265718"/>
            <a:ext cx="3033252" cy="2419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347406" y="535582"/>
            <a:ext cx="3033252" cy="57883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266" y="3811689"/>
            <a:ext cx="2933700" cy="2856653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1059510" y="3923397"/>
            <a:ext cx="17562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</a:rPr>
              <a:t>ion</a:t>
            </a:r>
            <a:r>
              <a:rPr lang="en-US" sz="1600" b="1" dirty="0" smtClean="0"/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 err="1" smtClean="0">
                <a:solidFill>
                  <a:srgbClr val="008000"/>
                </a:solidFill>
              </a:rPr>
              <a:t>kaon</a:t>
            </a:r>
            <a:r>
              <a:rPr lang="en-US" sz="1600" b="1" dirty="0" smtClean="0"/>
              <a:t>  </a:t>
            </a:r>
            <a:r>
              <a:rPr lang="en-US" sz="1600" b="1" dirty="0" smtClean="0">
                <a:solidFill>
                  <a:srgbClr val="41B3D3"/>
                </a:solidFill>
              </a:rPr>
              <a:t>proton</a:t>
            </a:r>
            <a:endParaRPr lang="en-US" sz="1600" b="1" dirty="0">
              <a:solidFill>
                <a:srgbClr val="41B3D3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241309" y="-76200"/>
            <a:ext cx="44530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Hadron ID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906" y="654876"/>
            <a:ext cx="5273524" cy="5200886"/>
          </a:xfrm>
          <a:prstGeom prst="rect">
            <a:avLst/>
          </a:prstGeom>
        </p:spPr>
      </p:pic>
      <p:sp>
        <p:nvSpPr>
          <p:cNvPr id="66" name="Rectangle 65"/>
          <p:cNvSpPr/>
          <p:nvPr/>
        </p:nvSpPr>
        <p:spPr>
          <a:xfrm>
            <a:off x="6954766" y="2459170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ounded Rectangle 67"/>
          <p:cNvSpPr/>
          <p:nvPr/>
        </p:nvSpPr>
        <p:spPr>
          <a:xfrm>
            <a:off x="3713238" y="5964617"/>
            <a:ext cx="5053770" cy="52659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2993473" y="5942723"/>
            <a:ext cx="63077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/>
              <a:t>Even with a not yet optimized tuning of pattern recognition</a:t>
            </a:r>
          </a:p>
          <a:p>
            <a:pPr algn="ctr"/>
            <a:r>
              <a:rPr lang="en-US" sz="1500" dirty="0"/>
              <a:t>a</a:t>
            </a:r>
            <a:r>
              <a:rPr lang="en-US" sz="1500" dirty="0" smtClean="0"/>
              <a:t>nd likelihood ID,  the </a:t>
            </a:r>
            <a:r>
              <a:rPr lang="en-US" sz="1500" dirty="0" smtClean="0">
                <a:latin typeface="Symbol" charset="2"/>
                <a:cs typeface="Symbol" charset="2"/>
              </a:rPr>
              <a:t>p</a:t>
            </a:r>
            <a:r>
              <a:rPr lang="en-US" sz="1500" dirty="0" smtClean="0"/>
              <a:t> contamination is of  the order of 1% </a:t>
            </a:r>
            <a:endParaRPr lang="en-US" sz="1500" dirty="0"/>
          </a:p>
        </p:txBody>
      </p:sp>
      <p:sp>
        <p:nvSpPr>
          <p:cNvPr id="72" name="TextBox 71"/>
          <p:cNvSpPr txBox="1"/>
          <p:nvPr/>
        </p:nvSpPr>
        <p:spPr>
          <a:xfrm>
            <a:off x="6387539" y="1205031"/>
            <a:ext cx="20339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pion &gt;&gt; </a:t>
            </a:r>
            <a:r>
              <a:rPr lang="en-US" sz="1400" dirty="0" err="1" smtClean="0"/>
              <a:t>kaon</a:t>
            </a:r>
            <a:r>
              <a:rPr lang="en-US" sz="1400" dirty="0" smtClean="0"/>
              <a:t> everywhere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339771" y="2416309"/>
            <a:ext cx="12941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6600"/>
                </a:solidFill>
                <a:latin typeface="Calibri"/>
                <a:cs typeface="Calibri"/>
              </a:rPr>
              <a:t>TOF + HTCC</a:t>
            </a:r>
            <a:endParaRPr lang="en-US" sz="1400" b="1" dirty="0">
              <a:solidFill>
                <a:srgbClr val="FF6600"/>
              </a:solidFill>
              <a:latin typeface="Calibri"/>
              <a:cs typeface="Calibri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6954765" y="4111379"/>
            <a:ext cx="1406242" cy="2956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7321532" y="4099295"/>
            <a:ext cx="954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0000FF"/>
                </a:solidFill>
                <a:latin typeface="Calibri"/>
                <a:cs typeface="Calibri"/>
              </a:rPr>
              <a:t>+ RICH</a:t>
            </a:r>
            <a:endParaRPr lang="en-US" sz="14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111309" y="4385638"/>
            <a:ext cx="1249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</a:t>
            </a:r>
            <a:r>
              <a:rPr lang="en-US" sz="1400" dirty="0" smtClean="0"/>
              <a:t>ew % pion </a:t>
            </a:r>
          </a:p>
          <a:p>
            <a:r>
              <a:rPr lang="en-US" sz="1400" dirty="0" smtClean="0"/>
              <a:t>contamination</a:t>
            </a:r>
            <a:endParaRPr lang="en-US" sz="1400" dirty="0"/>
          </a:p>
        </p:txBody>
      </p:sp>
      <p:sp>
        <p:nvSpPr>
          <p:cNvPr id="63" name="Rounded Rectangular Callout 62"/>
          <p:cNvSpPr/>
          <p:nvPr/>
        </p:nvSpPr>
        <p:spPr>
          <a:xfrm>
            <a:off x="6497861" y="2779863"/>
            <a:ext cx="1838965" cy="564420"/>
          </a:xfrm>
          <a:prstGeom prst="wedgeRoundRectCallout">
            <a:avLst>
              <a:gd name="adj1" fmla="val -104213"/>
              <a:gd name="adj2" fmla="val 376443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ular Callout 64"/>
          <p:cNvSpPr/>
          <p:nvPr/>
        </p:nvSpPr>
        <p:spPr>
          <a:xfrm>
            <a:off x="6497861" y="2791148"/>
            <a:ext cx="1838965" cy="564420"/>
          </a:xfrm>
          <a:prstGeom prst="wedgeRoundRectCallout">
            <a:avLst>
              <a:gd name="adj1" fmla="val -116920"/>
              <a:gd name="adj2" fmla="val -19377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6619649" y="2779053"/>
            <a:ext cx="1546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~1:</a:t>
            </a:r>
            <a:r>
              <a:rPr lang="en-US" sz="1600" dirty="0"/>
              <a:t>5</a:t>
            </a:r>
            <a:r>
              <a:rPr lang="en-US" sz="1600" dirty="0" smtClean="0"/>
              <a:t>00 rejection</a:t>
            </a:r>
          </a:p>
          <a:p>
            <a:r>
              <a:rPr lang="en-US" sz="1600" dirty="0"/>
              <a:t>f</a:t>
            </a:r>
            <a:r>
              <a:rPr lang="en-US" sz="1600" dirty="0" smtClean="0"/>
              <a:t>rom x5 to ~1%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8384" y="692816"/>
            <a:ext cx="355322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One charged particle per sector in average:</a:t>
            </a:r>
            <a:endParaRPr lang="en-US" sz="1500" dirty="0"/>
          </a:p>
        </p:txBody>
      </p:sp>
      <p:sp>
        <p:nvSpPr>
          <p:cNvPr id="89" name="TextBox 88"/>
          <p:cNvSpPr txBox="1"/>
          <p:nvPr/>
        </p:nvSpPr>
        <p:spPr>
          <a:xfrm>
            <a:off x="48384" y="3324324"/>
            <a:ext cx="379809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/>
              <a:t>Non trivial RICH light patter due to reflections:</a:t>
            </a:r>
          </a:p>
          <a:p>
            <a:r>
              <a:rPr lang="en-US" sz="1500" dirty="0"/>
              <a:t>p</a:t>
            </a:r>
            <a:r>
              <a:rPr lang="en-US" sz="1500" dirty="0" smtClean="0"/>
              <a:t>atter recognition and likelihood ID required </a:t>
            </a:r>
          </a:p>
        </p:txBody>
      </p:sp>
      <p:sp>
        <p:nvSpPr>
          <p:cNvPr id="27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069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129013" y="-76200"/>
            <a:ext cx="46775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RICH Project Landscape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4610" y="1273114"/>
            <a:ext cx="436183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ym typeface="Zapf Dingbats"/>
              </a:rPr>
              <a:t>2010:          </a:t>
            </a:r>
            <a:r>
              <a:rPr lang="en-US" sz="1500" dirty="0" smtClean="0">
                <a:solidFill>
                  <a:srgbClr val="4CDE41"/>
                </a:solidFill>
                <a:latin typeface="Zapf Dingbats"/>
                <a:ea typeface="Zapf Dingbats"/>
                <a:cs typeface="Zapf Dingbats"/>
                <a:sym typeface="Zapf Dingbats"/>
              </a:rPr>
              <a:t> </a:t>
            </a:r>
            <a:r>
              <a:rPr lang="en-US" sz="1500" dirty="0" smtClean="0">
                <a:sym typeface="Zapf Dingbats"/>
              </a:rPr>
              <a:t>Concept of Design and Technology</a:t>
            </a:r>
          </a:p>
          <a:p>
            <a:endParaRPr lang="en-US" sz="800" dirty="0">
              <a:sym typeface="Zapf Dingbats"/>
            </a:endParaRPr>
          </a:p>
          <a:p>
            <a:r>
              <a:rPr lang="en-US" sz="1500" dirty="0" smtClean="0">
                <a:sym typeface="Zapf Dingbats"/>
              </a:rPr>
              <a:t>2011:           Tests of components and small prototype</a:t>
            </a:r>
          </a:p>
          <a:p>
            <a:endParaRPr lang="en-US" sz="800" dirty="0" smtClean="0">
              <a:sym typeface="Zapf Dingbats"/>
            </a:endParaRPr>
          </a:p>
          <a:p>
            <a:r>
              <a:rPr lang="en-US" sz="1500" dirty="0" smtClean="0">
                <a:sym typeface="Zapf Dingbats"/>
              </a:rPr>
              <a:t>2012:           Extensive tests with large-scale prototype </a:t>
            </a:r>
            <a:endParaRPr lang="en-US" sz="1500" dirty="0" smtClean="0">
              <a:solidFill>
                <a:srgbClr val="4CDE41"/>
              </a:solidFill>
              <a:latin typeface="Zapf Dingbats"/>
              <a:ea typeface="Zapf Dingbats"/>
              <a:cs typeface="Zapf Dingbats"/>
              <a:sym typeface="Zapf Dingbats"/>
            </a:endParaRPr>
          </a:p>
          <a:p>
            <a:r>
              <a:rPr lang="en-US" sz="800" dirty="0" smtClean="0"/>
              <a:t> </a:t>
            </a:r>
          </a:p>
          <a:p>
            <a:r>
              <a:rPr lang="en-US" sz="1500" dirty="0" smtClean="0">
                <a:sym typeface="Zapf Dingbats"/>
              </a:rPr>
              <a:t>2013:           June:  Technical Review 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sz="1500" dirty="0" smtClean="0">
                <a:sym typeface="Zapf Dingbats"/>
              </a:rPr>
              <a:t>              August:  TDR</a:t>
            </a:r>
          </a:p>
          <a:p>
            <a:pPr marL="285750" indent="-285750">
              <a:buFont typeface="Zapf Dingbats" charset="0"/>
              <a:buChar char=" "/>
            </a:pPr>
            <a:r>
              <a:rPr lang="en-US" sz="1500" dirty="0">
                <a:sym typeface="Zapf Dingbats"/>
              </a:rPr>
              <a:t> </a:t>
            </a:r>
            <a:r>
              <a:rPr lang="en-US" sz="1500" dirty="0" smtClean="0">
                <a:sym typeface="Zapf Dingbats"/>
              </a:rPr>
              <a:t>             September: Project Review with DOE</a:t>
            </a:r>
            <a:endParaRPr lang="en-US" dirty="0" smtClean="0">
              <a:sym typeface="Zapf Dingbat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51327" y="5847524"/>
            <a:ext cx="37156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GOAL: 1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st</a:t>
            </a:r>
            <a:r>
              <a:rPr lang="en-US" sz="1600" b="1" dirty="0" smtClean="0">
                <a:solidFill>
                  <a:srgbClr val="FF0000"/>
                </a:solidFill>
              </a:rPr>
              <a:t> sector ready by the end of 2016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21045" y="5246967"/>
            <a:ext cx="2853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Starting the construction phase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1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870844"/>
              </p:ext>
            </p:extLst>
          </p:nvPr>
        </p:nvGraphicFramePr>
        <p:xfrm>
          <a:off x="196696" y="3269501"/>
          <a:ext cx="4054374" cy="3208282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054374"/>
              </a:tblGrid>
              <a:tr h="342976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2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847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2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2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2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2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2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98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2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2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2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2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370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2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2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4" name="Picture 13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327" y="1146165"/>
            <a:ext cx="3715682" cy="40773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6696" y="734188"/>
            <a:ext cx="6230608" cy="379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FF0000"/>
                </a:solidFill>
                <a:cs typeface="Symbol" charset="0"/>
              </a:rPr>
              <a:t>RICH goal:     </a:t>
            </a:r>
            <a:r>
              <a:rPr lang="en-US" sz="1600" b="1" dirty="0" smtClean="0">
                <a:solidFill>
                  <a:srgbClr val="0000FF"/>
                </a:solidFill>
                <a:cs typeface="Symbol" charset="0"/>
              </a:rPr>
              <a:t>4</a:t>
            </a:r>
            <a:r>
              <a:rPr lang="en-US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cs typeface="Symbol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/K/p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separation from </a:t>
            </a: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3 up to 8 GeV/c </a:t>
            </a:r>
          </a:p>
        </p:txBody>
      </p:sp>
    </p:spTree>
    <p:extLst>
      <p:ext uri="{BB962C8B-B14F-4D97-AF65-F5344CB8AC3E}">
        <p14:creationId xmlns:p14="http://schemas.microsoft.com/office/powerpoint/2010/main" val="2919732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141" y="1608366"/>
            <a:ext cx="4102492" cy="4501850"/>
          </a:xfrm>
          <a:prstGeom prst="rect">
            <a:avLst/>
          </a:prstGeom>
        </p:spPr>
      </p:pic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39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93" name="Table 9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736167"/>
              </p:ext>
            </p:extLst>
          </p:nvPr>
        </p:nvGraphicFramePr>
        <p:xfrm>
          <a:off x="362710" y="2136096"/>
          <a:ext cx="4405711" cy="3525519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440571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Calibri"/>
                          <a:cs typeface="Calibri"/>
                        </a:rPr>
                        <a:t>INSTITUTIONS</a:t>
                      </a:r>
                      <a:endParaRPr lang="en-US" sz="1400" dirty="0"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INFN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(Italy)</a:t>
                      </a:r>
                    </a:p>
                    <a:p>
                      <a:r>
                        <a:rPr lang="en-US" sz="1400" b="1" baseline="0" dirty="0" smtClean="0">
                          <a:solidFill>
                            <a:srgbClr val="17375E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Bari, Ferrara,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Genova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 </a:t>
                      </a:r>
                      <a:r>
                        <a:rPr lang="en-US" sz="1400" b="1" dirty="0" err="1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L.Frascati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,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Roma/ISS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cs typeface="Calibri"/>
                        </a:rPr>
                        <a:t>Jefferson Lab (Newport News, USA)</a:t>
                      </a:r>
                      <a:endParaRPr lang="en-US" sz="14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+mn-lt"/>
                          <a:cs typeface="Calibri"/>
                        </a:rPr>
                        <a:t>Argonne</a:t>
                      </a:r>
                      <a:r>
                        <a:rPr lang="en-US" sz="1400" b="1" baseline="0" dirty="0" smtClean="0">
                          <a:latin typeface="+mn-lt"/>
                          <a:cs typeface="Calibri"/>
                        </a:rPr>
                        <a:t> National Lab (Argonne, USA)</a:t>
                      </a:r>
                      <a:endParaRPr lang="en-US" sz="1400" b="1" dirty="0" smtClean="0"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80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Duquesne University  (Pittsburgh, USA) </a:t>
                      </a:r>
                      <a:endParaRPr lang="en-US" sz="1400" b="1" dirty="0">
                        <a:solidFill>
                          <a:srgbClr val="000000"/>
                        </a:solidFill>
                        <a:latin typeface="Calibri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rgbClr val="000000"/>
                          </a:solidFill>
                          <a:latin typeface="+mn-lt"/>
                          <a:cs typeface="Calibri"/>
                        </a:rPr>
                        <a:t>Glasgow University  (Glasgow, UK)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J. Gutenberg 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Universitat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Mainz (Mainz, Germany) 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85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Kyungpook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National University, (</a:t>
                      </a:r>
                      <a:r>
                        <a:rPr lang="en-US" sz="1400" b="1" i="0" u="none" strike="noStrike" kern="1200" baseline="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Daegu</a:t>
                      </a:r>
                      <a:r>
                        <a:rPr lang="en-US" sz="1400" b="1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Korea)</a:t>
                      </a:r>
                      <a:endParaRPr lang="en-US" sz="1400" b="1" dirty="0" smtClean="0">
                        <a:solidFill>
                          <a:srgbClr val="000000"/>
                        </a:solidFill>
                        <a:latin typeface="+mn-lt"/>
                        <a:cs typeface="Calibri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908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University</a:t>
                      </a:r>
                      <a:r>
                        <a:rPr lang="en-US" sz="1400" b="1" baseline="0" dirty="0" smtClean="0">
                          <a:latin typeface="Calibri"/>
                          <a:cs typeface="Calibri"/>
                        </a:rPr>
                        <a:t> of</a:t>
                      </a:r>
                      <a:r>
                        <a:rPr lang="en-US" sz="1400" b="1" dirty="0" smtClean="0">
                          <a:latin typeface="Calibri"/>
                          <a:cs typeface="Calibri"/>
                        </a:rPr>
                        <a:t> Connecticut  (Storrs, USA)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UTFSM (Valparaiso, Chile) 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2294792" y="-76200"/>
            <a:ext cx="489215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Project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71" name="Text Box 22"/>
          <p:cNvSpPr txBox="1">
            <a:spLocks noChangeArrowheads="1"/>
          </p:cNvSpPr>
          <p:nvPr/>
        </p:nvSpPr>
        <p:spPr bwMode="auto">
          <a:xfrm>
            <a:off x="741685" y="740171"/>
            <a:ext cx="7600659" cy="970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rgbClr val="FF0000"/>
                </a:solidFill>
                <a:latin typeface="+mj-lt"/>
                <a:cs typeface="Symbol" charset="0"/>
              </a:rPr>
              <a:t>RICH goal:         </a:t>
            </a:r>
            <a:r>
              <a:rPr lang="en-US" sz="1600" b="1" dirty="0" smtClean="0">
                <a:solidFill>
                  <a:srgbClr val="0000FF"/>
                </a:solidFill>
                <a:latin typeface="Symbol" charset="0"/>
                <a:cs typeface="Symbol" charset="0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/K/p identification from 3 up to 8 GeV/c and 25 degrees</a:t>
            </a:r>
          </a:p>
          <a:p>
            <a:pPr>
              <a:lnSpc>
                <a:spcPct val="120000"/>
              </a:lnSpc>
            </a:pP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                           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~4</a:t>
            </a:r>
            <a:r>
              <a:rPr lang="en-US" sz="1600" b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pion-</a:t>
            </a:r>
            <a:r>
              <a:rPr lang="en-US" sz="1600" b="1" dirty="0" err="1" smtClean="0">
                <a:solidFill>
                  <a:srgbClr val="0000FF"/>
                </a:solidFill>
                <a:latin typeface="Calibri" charset="0"/>
              </a:rPr>
              <a:t>kaon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separation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for a pion rejection factor </a:t>
            </a:r>
            <a:r>
              <a:rPr lang="en-US" sz="1600" dirty="0" smtClean="0">
                <a:solidFill>
                  <a:srgbClr val="0000FF"/>
                </a:solidFill>
                <a:latin typeface="Calibri" charset="0"/>
              </a:rPr>
              <a:t>~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1:500</a:t>
            </a:r>
          </a:p>
          <a:p>
            <a:pPr>
              <a:lnSpc>
                <a:spcPct val="120000"/>
              </a:lnSpc>
            </a:pPr>
            <a:r>
              <a:rPr lang="en-US" sz="1600" b="1" dirty="0">
                <a:solidFill>
                  <a:srgbClr val="0000FF"/>
                </a:solidFill>
                <a:latin typeface="Calibri" charset="0"/>
              </a:rPr>
              <a:t> </a:t>
            </a:r>
            <a:r>
              <a:rPr lang="en-US" sz="1600" b="1" dirty="0" smtClean="0">
                <a:solidFill>
                  <a:srgbClr val="0000FF"/>
                </a:solidFill>
                <a:latin typeface="Calibri" charset="0"/>
              </a:rPr>
              <a:t>                            ~ 1 ns time resolution to distinguish direct and reflected light patterns</a:t>
            </a:r>
            <a:endParaRPr lang="en-US" sz="1600" dirty="0" smtClean="0">
              <a:solidFill>
                <a:srgbClr val="0000FF"/>
              </a:solidFill>
              <a:latin typeface="Calibri" charset="0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040341" y="5860198"/>
            <a:ext cx="3830572" cy="60403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5192770" y="5906378"/>
            <a:ext cx="35511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Forward RICH: 2 sectors to accomplish physics </a:t>
            </a:r>
          </a:p>
          <a:p>
            <a:r>
              <a:rPr lang="en-US" sz="1400" dirty="0" smtClean="0"/>
              <a:t>program, 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sector by the end of 2016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282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1" name="Equation" r:id="rId5" imgW="266400" imgH="164880" progId="Equation.3">
                      <p:embed/>
                    </p:oleObj>
                  </mc:Choice>
                  <mc:Fallback>
                    <p:oleObj name="Equation" r:id="rId5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2" name="Equation" r:id="rId7" imgW="152280" imgH="139680" progId="Equation.3">
                      <p:embed/>
                    </p:oleObj>
                  </mc:Choice>
                  <mc:Fallback>
                    <p:oleObj name="Equation" r:id="rId7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13" name="Equation" r:id="rId9" imgW="253800" imgH="164880" progId="Equation.3">
                      <p:embed/>
                    </p:oleObj>
                  </mc:Choice>
                  <mc:Fallback>
                    <p:oleObj name="Equation" r:id="rId9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78" name="Picture 4" descr="CLAS12_2D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2213" r="20834" b="13322"/>
          <a:stretch>
            <a:fillRect/>
          </a:stretch>
        </p:blipFill>
        <p:spPr bwMode="auto">
          <a:xfrm>
            <a:off x="4562429" y="821262"/>
            <a:ext cx="4149725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9" name="Group 53"/>
          <p:cNvGrpSpPr>
            <a:grpSpLocks/>
          </p:cNvGrpSpPr>
          <p:nvPr/>
        </p:nvGrpSpPr>
        <p:grpSpPr bwMode="auto">
          <a:xfrm>
            <a:off x="7431042" y="1346725"/>
            <a:ext cx="620712" cy="2960687"/>
            <a:chOff x="2868357" y="1287458"/>
            <a:chExt cx="620178" cy="2960597"/>
          </a:xfrm>
        </p:grpSpPr>
        <p:sp>
          <p:nvSpPr>
            <p:cNvPr id="80" name="Trapezoid 79"/>
            <p:cNvSpPr/>
            <p:nvPr/>
          </p:nvSpPr>
          <p:spPr bwMode="auto">
            <a:xfrm rot="17936322" flipH="1">
              <a:off x="2386289" y="3145810"/>
              <a:ext cx="1628725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81" name="Trapezoid 80"/>
            <p:cNvSpPr/>
            <p:nvPr/>
          </p:nvSpPr>
          <p:spPr bwMode="auto">
            <a:xfrm rot="14529695">
              <a:off x="2327590" y="1828225"/>
              <a:ext cx="1657300" cy="575766"/>
            </a:xfrm>
            <a:prstGeom prst="trapezoid">
              <a:avLst>
                <a:gd name="adj" fmla="val 58292"/>
              </a:avLst>
            </a:prstGeom>
            <a:solidFill>
              <a:srgbClr val="FF7A7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82" name="Group 55"/>
            <p:cNvGrpSpPr>
              <a:grpSpLocks/>
            </p:cNvGrpSpPr>
            <p:nvPr/>
          </p:nvGrpSpPr>
          <p:grpSpPr bwMode="auto">
            <a:xfrm>
              <a:off x="2952750" y="1797051"/>
              <a:ext cx="468313" cy="2090739"/>
              <a:chOff x="3003954" y="1697001"/>
              <a:chExt cx="466799" cy="2091097"/>
            </a:xfrm>
          </p:grpSpPr>
          <p:sp>
            <p:nvSpPr>
              <p:cNvPr id="83" name="TextBox 53"/>
              <p:cNvSpPr txBox="1">
                <a:spLocks noChangeArrowheads="1"/>
              </p:cNvSpPr>
              <p:nvPr/>
            </p:nvSpPr>
            <p:spPr bwMode="auto">
              <a:xfrm rot="3885043">
                <a:off x="2889170" y="190973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  <p:sp>
            <p:nvSpPr>
              <p:cNvPr id="84" name="TextBox 54"/>
              <p:cNvSpPr txBox="1">
                <a:spLocks noChangeArrowheads="1"/>
              </p:cNvSpPr>
              <p:nvPr/>
            </p:nvSpPr>
            <p:spPr bwMode="auto">
              <a:xfrm rot="7137055">
                <a:off x="2791219" y="3206516"/>
                <a:ext cx="794317" cy="3688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800" b="1" dirty="0">
                    <a:solidFill>
                      <a:srgbClr val="333399"/>
                    </a:solidFill>
                    <a:latin typeface="Tahoma" charset="0"/>
                    <a:cs typeface="Tahoma" charset="0"/>
                  </a:rPr>
                  <a:t>RICH</a:t>
                </a:r>
              </a:p>
            </p:txBody>
          </p:sp>
        </p:grpSp>
      </p:grpSp>
      <p:cxnSp>
        <p:nvCxnSpPr>
          <p:cNvPr id="85" name="Straight Arrow Connector 84"/>
          <p:cNvCxnSpPr/>
          <p:nvPr/>
        </p:nvCxnSpPr>
        <p:spPr>
          <a:xfrm flipV="1">
            <a:off x="4335834" y="2818298"/>
            <a:ext cx="628198" cy="33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6" name="TextBox 85"/>
          <p:cNvSpPr txBox="1"/>
          <p:nvPr/>
        </p:nvSpPr>
        <p:spPr>
          <a:xfrm>
            <a:off x="4130245" y="2529754"/>
            <a:ext cx="549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Beam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90182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96090" y="-76200"/>
            <a:ext cx="3743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 Technology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0" name="Picture 15" descr="img_519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5877" y="3148174"/>
            <a:ext cx="4052149" cy="2832473"/>
          </a:xfrm>
          <a:prstGeom prst="roundRect">
            <a:avLst>
              <a:gd name="adj" fmla="val 37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1600" dist="635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2430" y="758285"/>
            <a:ext cx="4566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Thin glass skin on a flat support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planar mirrors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01994" y="773606"/>
            <a:ext cx="32849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Metalized Carbon Fiber substrate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spherical mirror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43002" y="1492045"/>
            <a:ext cx="33389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Cost-effective technology for precise</a:t>
            </a:r>
          </a:p>
          <a:p>
            <a:pPr algn="ctr"/>
            <a:r>
              <a:rPr lang="en-US" sz="1600" dirty="0" smtClean="0"/>
              <a:t>large area mirrors </a:t>
            </a:r>
          </a:p>
          <a:p>
            <a:pPr algn="ctr"/>
            <a:r>
              <a:rPr lang="en-US" sz="1600" dirty="0" smtClean="0"/>
              <a:t>(applications in terrestrial telescope</a:t>
            </a:r>
            <a:r>
              <a:rPr lang="en-US" dirty="0" smtClean="0"/>
              <a:t>s)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4013" y="1573968"/>
            <a:ext cx="3251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Self-supporting structure with </a:t>
            </a:r>
          </a:p>
          <a:p>
            <a:pPr algn="ctr"/>
            <a:r>
              <a:rPr lang="en-US" sz="1600" dirty="0" smtClean="0"/>
              <a:t>minimal material budget</a:t>
            </a:r>
          </a:p>
          <a:p>
            <a:pPr algn="ctr"/>
            <a:r>
              <a:rPr lang="en-US" sz="1600" dirty="0" smtClean="0"/>
              <a:t>(applications in physics experiments)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6119152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MAGIC-II  telescope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0" y="3111724"/>
            <a:ext cx="4214889" cy="2868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1583" y="6116841"/>
            <a:ext cx="132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LHCB mirror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4013" y="2633929"/>
            <a:ext cx="622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Zapf Dingbats"/>
              </a:rPr>
              <a:t>S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tandard </a:t>
            </a:r>
            <a:r>
              <a:rPr lang="en-US" dirty="0">
                <a:solidFill>
                  <a:srgbClr val="0000FF"/>
                </a:solidFill>
                <a:sym typeface="Zapf Dingbats"/>
              </a:rPr>
              <a:t>technologies 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already in use and commercially available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40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596090" y="-76200"/>
            <a:ext cx="374340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Mirror Technology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pic>
        <p:nvPicPr>
          <p:cNvPr id="10" name="Picture 15" descr="img_5192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855877" y="3148174"/>
            <a:ext cx="4052149" cy="2832473"/>
          </a:xfrm>
          <a:prstGeom prst="roundRect">
            <a:avLst>
              <a:gd name="adj" fmla="val 3709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01600" dist="63500" dir="2700000" algn="tl" rotWithShape="0">
              <a:prstClr val="black">
                <a:alpha val="65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42430" y="758285"/>
            <a:ext cx="45669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Thin glass skin on a flat support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planar mirrors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01994" y="773606"/>
            <a:ext cx="328491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Metalized Carbon Fiber substrate</a:t>
            </a:r>
          </a:p>
          <a:p>
            <a:pPr algn="ctr"/>
            <a:r>
              <a:rPr lang="en-US" sz="1600" dirty="0"/>
              <a:t>f</a:t>
            </a:r>
            <a:r>
              <a:rPr lang="en-US" sz="1600" dirty="0" smtClean="0"/>
              <a:t>or spherical mirror</a:t>
            </a:r>
            <a:endParaRPr lang="en-US" sz="1600" dirty="0"/>
          </a:p>
        </p:txBody>
      </p:sp>
      <p:sp>
        <p:nvSpPr>
          <p:cNvPr id="4" name="TextBox 3"/>
          <p:cNvSpPr txBox="1"/>
          <p:nvPr/>
        </p:nvSpPr>
        <p:spPr>
          <a:xfrm>
            <a:off x="5043002" y="1492045"/>
            <a:ext cx="33389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Cost-effective technology for precise</a:t>
            </a:r>
          </a:p>
          <a:p>
            <a:pPr algn="ctr"/>
            <a:r>
              <a:rPr lang="en-US" sz="1600" dirty="0" smtClean="0"/>
              <a:t>large area mirrors </a:t>
            </a:r>
          </a:p>
          <a:p>
            <a:pPr algn="ctr"/>
            <a:r>
              <a:rPr lang="en-US" sz="1600" dirty="0" smtClean="0"/>
              <a:t>(applications in terrestrial telescope</a:t>
            </a:r>
            <a:r>
              <a:rPr lang="en-US" dirty="0" smtClean="0"/>
              <a:t>s)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14013" y="1573968"/>
            <a:ext cx="3251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Self-supporting structure with </a:t>
            </a:r>
          </a:p>
          <a:p>
            <a:pPr algn="ctr"/>
            <a:r>
              <a:rPr lang="en-US" sz="1600" dirty="0" smtClean="0"/>
              <a:t>minimal material budget</a:t>
            </a:r>
          </a:p>
          <a:p>
            <a:pPr algn="ctr"/>
            <a:r>
              <a:rPr lang="en-US" sz="1600" dirty="0" smtClean="0"/>
              <a:t>(applications in physics experiments)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096000" y="6119152"/>
            <a:ext cx="2039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MAGIC-II  telescope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330" y="3111724"/>
            <a:ext cx="4214889" cy="28689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341583" y="6116841"/>
            <a:ext cx="1326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LHCB mirror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14013" y="2633929"/>
            <a:ext cx="6229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sym typeface="Zapf Dingbats"/>
              </a:rPr>
              <a:t>S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tandard </a:t>
            </a:r>
            <a:r>
              <a:rPr lang="en-US" dirty="0">
                <a:solidFill>
                  <a:srgbClr val="0000FF"/>
                </a:solidFill>
                <a:sym typeface="Zapf Dingbats"/>
              </a:rPr>
              <a:t>technologies </a:t>
            </a:r>
            <a:r>
              <a:rPr lang="en-US" dirty="0" smtClean="0">
                <a:solidFill>
                  <a:srgbClr val="0000FF"/>
                </a:solidFill>
                <a:sym typeface="Zapf Dingbats"/>
              </a:rPr>
              <a:t>already in use and commercially available </a:t>
            </a:r>
            <a:endParaRPr lang="en-US" dirty="0"/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2" t="3469" b="2087"/>
          <a:stretch/>
        </p:blipFill>
        <p:spPr bwMode="auto">
          <a:xfrm>
            <a:off x="2400464" y="897094"/>
            <a:ext cx="4195482" cy="549237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41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403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4" t="9259" r="18305" b="7721"/>
          <a:stretch/>
        </p:blipFill>
        <p:spPr>
          <a:xfrm>
            <a:off x="0" y="692696"/>
            <a:ext cx="5455403" cy="460299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368898" y="1047220"/>
            <a:ext cx="13402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Front View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6588224" y="908720"/>
            <a:ext cx="161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Back View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</a:rPr>
              <a:t>CFRP Frame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80846" y="5862932"/>
            <a:ext cx="38836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CFRP mirror can be subdivided into </a:t>
            </a:r>
          </a:p>
          <a:p>
            <a:r>
              <a:rPr lang="en-US" b="1" dirty="0" smtClean="0"/>
              <a:t>more sub-mirrors (e.g. 8 instead of 4) </a:t>
            </a:r>
            <a:endParaRPr lang="en-US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9" t="4245"/>
          <a:stretch/>
        </p:blipFill>
        <p:spPr bwMode="auto">
          <a:xfrm>
            <a:off x="5137949" y="1484784"/>
            <a:ext cx="3933221" cy="2814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4355976" y="2492897"/>
            <a:ext cx="504056" cy="180642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 rot="17103751">
            <a:off x="4233240" y="3344256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637 mm</a:t>
            </a:r>
            <a:endParaRPr lang="en-US" dirty="0"/>
          </a:p>
        </p:txBody>
      </p:sp>
      <p:cxnSp>
        <p:nvCxnSpPr>
          <p:cNvPr id="15" name="Connettore 2 14"/>
          <p:cNvCxnSpPr/>
          <p:nvPr/>
        </p:nvCxnSpPr>
        <p:spPr>
          <a:xfrm flipV="1">
            <a:off x="4913203" y="908720"/>
            <a:ext cx="542200" cy="152114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 rot="17269617">
            <a:off x="4830105" y="1474807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507 mm</a:t>
            </a:r>
            <a:endParaRPr lang="en-US" dirty="0"/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2411760" y="692696"/>
            <a:ext cx="2922401" cy="539190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 rot="20848411">
            <a:off x="3158399" y="678739"/>
            <a:ext cx="11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1400 mm</a:t>
            </a:r>
            <a:endParaRPr lang="en-US" dirty="0"/>
          </a:p>
        </p:txBody>
      </p:sp>
      <p:cxnSp>
        <p:nvCxnSpPr>
          <p:cNvPr id="24" name="Connettore 2 23"/>
          <p:cNvCxnSpPr/>
          <p:nvPr/>
        </p:nvCxnSpPr>
        <p:spPr>
          <a:xfrm flipV="1">
            <a:off x="2627784" y="4437112"/>
            <a:ext cx="1690851" cy="42113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/>
          <p:cNvSpPr txBox="1"/>
          <p:nvPr/>
        </p:nvSpPr>
        <p:spPr>
          <a:xfrm rot="20736954">
            <a:off x="3166288" y="4500130"/>
            <a:ext cx="1133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832 mm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316" y="4233639"/>
            <a:ext cx="2235793" cy="1499617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5" name="Rettangolo 24"/>
          <p:cNvSpPr/>
          <p:nvPr/>
        </p:nvSpPr>
        <p:spPr>
          <a:xfrm>
            <a:off x="8532440" y="2708920"/>
            <a:ext cx="432048" cy="432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Connettore 2 27"/>
          <p:cNvCxnSpPr>
            <a:stCxn id="25" idx="1"/>
            <a:endCxn id="1026" idx="0"/>
          </p:cNvCxnSpPr>
          <p:nvPr/>
        </p:nvCxnSpPr>
        <p:spPr>
          <a:xfrm flipH="1">
            <a:off x="6052213" y="2924944"/>
            <a:ext cx="2480227" cy="130869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82415" y="-76200"/>
            <a:ext cx="4370758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CFRP Spherical Mirror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42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2" name="Datumsplatzhalter 5"/>
          <p:cNvSpPr txBox="1">
            <a:spLocks noGrp="1"/>
          </p:cNvSpPr>
          <p:nvPr/>
        </p:nvSpPr>
        <p:spPr>
          <a:xfrm>
            <a:off x="317266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3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12348" y="5089120"/>
            <a:ext cx="3069638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723235" y="5089120"/>
            <a:ext cx="29587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Radius tolerance &lt;= 1</a:t>
            </a:r>
            <a:r>
              <a:rPr lang="en-US" b="1" dirty="0" smtClean="0"/>
              <a:t>%</a:t>
            </a:r>
            <a:endParaRPr lang="en-US" b="1" dirty="0"/>
          </a:p>
          <a:p>
            <a:r>
              <a:rPr lang="en-US" b="1" dirty="0"/>
              <a:t>Surface accuracy: 5 µm </a:t>
            </a:r>
            <a:r>
              <a:rPr lang="en-US" b="1" dirty="0" smtClean="0"/>
              <a:t>RMS</a:t>
            </a:r>
            <a:endParaRPr lang="en-US" b="1" dirty="0"/>
          </a:p>
          <a:p>
            <a:r>
              <a:rPr lang="en-US" b="1" dirty="0"/>
              <a:t>Surface </a:t>
            </a:r>
            <a:r>
              <a:rPr lang="en-US" b="1" dirty="0" smtClean="0"/>
              <a:t>quality</a:t>
            </a:r>
            <a:r>
              <a:rPr lang="en-US" b="1" dirty="0"/>
              <a:t>: 3 nm </a:t>
            </a:r>
            <a:r>
              <a:rPr lang="en-US" b="1" dirty="0" smtClean="0"/>
              <a:t>RMS</a:t>
            </a:r>
            <a:endParaRPr lang="en-US" b="1" dirty="0"/>
          </a:p>
          <a:p>
            <a:r>
              <a:rPr lang="en-US" b="1" dirty="0"/>
              <a:t>D0 &lt; 5 </a:t>
            </a:r>
            <a:r>
              <a:rPr lang="en-US" b="1" dirty="0" smtClean="0"/>
              <a:t>mm</a:t>
            </a:r>
            <a:endParaRPr lang="en-US" b="1" dirty="0"/>
          </a:p>
          <a:p>
            <a:r>
              <a:rPr lang="en-US" b="1" dirty="0"/>
              <a:t>Reflectivity &gt; 90%</a:t>
            </a:r>
          </a:p>
        </p:txBody>
      </p:sp>
    </p:spTree>
    <p:extLst>
      <p:ext uri="{BB962C8B-B14F-4D97-AF65-F5344CB8AC3E}">
        <p14:creationId xmlns:p14="http://schemas.microsoft.com/office/powerpoint/2010/main" val="33374522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232" y="3717032"/>
            <a:ext cx="4213272" cy="1984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13691"/>
            <a:ext cx="4259232" cy="2171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" r="1482"/>
          <a:stretch/>
        </p:blipFill>
        <p:spPr bwMode="auto">
          <a:xfrm>
            <a:off x="0" y="951579"/>
            <a:ext cx="4860032" cy="5533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5496" y="530120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CFRP Substrate Weight = 17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432" y="5589240"/>
            <a:ext cx="245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b="1" dirty="0" smtClean="0">
                <a:solidFill>
                  <a:srgbClr val="FF0000"/>
                </a:solidFill>
              </a:rPr>
              <a:t>erogel Weight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 </a:t>
            </a:r>
            <a:r>
              <a:rPr lang="en-US" b="1" dirty="0" smtClean="0">
                <a:solidFill>
                  <a:srgbClr val="FF0000"/>
                </a:solidFill>
              </a:rPr>
              <a:t>35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50431" y="6228020"/>
            <a:ext cx="2145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Total Weight = 58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5322650" y="969675"/>
            <a:ext cx="3209790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Tiles are constrained by a mesh of stretched nylon wires</a:t>
            </a:r>
            <a:endParaRPr lang="en-US" b="1" dirty="0"/>
          </a:p>
        </p:txBody>
      </p:sp>
      <p:cxnSp>
        <p:nvCxnSpPr>
          <p:cNvPr id="7" name="Connettore 2 6"/>
          <p:cNvCxnSpPr>
            <a:stCxn id="3" idx="2"/>
          </p:cNvCxnSpPr>
          <p:nvPr/>
        </p:nvCxnSpPr>
        <p:spPr>
          <a:xfrm flipH="1">
            <a:off x="6516216" y="1616006"/>
            <a:ext cx="411329" cy="80488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>
            <a:stCxn id="3" idx="2"/>
          </p:cNvCxnSpPr>
          <p:nvPr/>
        </p:nvCxnSpPr>
        <p:spPr>
          <a:xfrm>
            <a:off x="6927545" y="1616006"/>
            <a:ext cx="596783" cy="57254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5436096" y="5517232"/>
            <a:ext cx="3674017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Each Glass Mirror is bonded to three independent mounting jacks. </a:t>
            </a:r>
            <a:endParaRPr lang="en-US" b="1" dirty="0"/>
          </a:p>
        </p:txBody>
      </p:sp>
      <p:cxnSp>
        <p:nvCxnSpPr>
          <p:cNvPr id="19" name="Connettore 2 18"/>
          <p:cNvCxnSpPr>
            <a:stCxn id="17" idx="0"/>
          </p:cNvCxnSpPr>
          <p:nvPr/>
        </p:nvCxnSpPr>
        <p:spPr>
          <a:xfrm flipH="1" flipV="1">
            <a:off x="5940153" y="4443142"/>
            <a:ext cx="1332952" cy="107409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/>
          <p:cNvCxnSpPr>
            <a:stCxn id="17" idx="0"/>
          </p:cNvCxnSpPr>
          <p:nvPr/>
        </p:nvCxnSpPr>
        <p:spPr>
          <a:xfrm flipV="1">
            <a:off x="7273105" y="5019206"/>
            <a:ext cx="449647" cy="49802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/>
          <p:cNvSpPr txBox="1"/>
          <p:nvPr/>
        </p:nvSpPr>
        <p:spPr>
          <a:xfrm>
            <a:off x="5940152" y="2996952"/>
            <a:ext cx="2952328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b="1"/>
            </a:lvl1pPr>
          </a:lstStyle>
          <a:p>
            <a:r>
              <a:rPr lang="en-US" dirty="0"/>
              <a:t>The stiffening frame </a:t>
            </a:r>
            <a:r>
              <a:rPr lang="en-US" dirty="0" smtClean="0"/>
              <a:t>acts </a:t>
            </a:r>
            <a:r>
              <a:rPr lang="en-US" dirty="0"/>
              <a:t>as </a:t>
            </a:r>
            <a:r>
              <a:rPr lang="en-US" dirty="0" smtClean="0"/>
              <a:t>holder </a:t>
            </a:r>
            <a:r>
              <a:rPr lang="en-US" dirty="0"/>
              <a:t>of the aerogel tiles</a:t>
            </a:r>
          </a:p>
        </p:txBody>
      </p:sp>
      <p:cxnSp>
        <p:nvCxnSpPr>
          <p:cNvPr id="24" name="Connettore 2 23"/>
          <p:cNvCxnSpPr>
            <a:stCxn id="22" idx="2"/>
          </p:cNvCxnSpPr>
          <p:nvPr/>
        </p:nvCxnSpPr>
        <p:spPr>
          <a:xfrm flipH="1">
            <a:off x="7308304" y="3643283"/>
            <a:ext cx="108012" cy="28977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>
            <a:stCxn id="22" idx="0"/>
          </p:cNvCxnSpPr>
          <p:nvPr/>
        </p:nvCxnSpPr>
        <p:spPr>
          <a:xfrm flipH="1" flipV="1">
            <a:off x="7308304" y="2708920"/>
            <a:ext cx="108012" cy="28803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-544" y="1052736"/>
            <a:ext cx="3419871" cy="646331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</a:lstStyle>
          <a:p>
            <a:r>
              <a:rPr lang="en-US" b="1" dirty="0"/>
              <a:t>Six independent </a:t>
            </a:r>
            <a:r>
              <a:rPr lang="en-US" b="1" dirty="0" smtClean="0"/>
              <a:t>sandwich-glass </a:t>
            </a:r>
            <a:r>
              <a:rPr lang="en-US" b="1" dirty="0"/>
              <a:t>mirrors. </a:t>
            </a:r>
          </a:p>
        </p:txBody>
      </p:sp>
      <p:cxnSp>
        <p:nvCxnSpPr>
          <p:cNvPr id="34" name="Connettore 2 33"/>
          <p:cNvCxnSpPr>
            <a:stCxn id="30" idx="2"/>
          </p:cNvCxnSpPr>
          <p:nvPr/>
        </p:nvCxnSpPr>
        <p:spPr>
          <a:xfrm flipH="1">
            <a:off x="611018" y="1699067"/>
            <a:ext cx="1098374" cy="1729933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2 36"/>
          <p:cNvCxnSpPr>
            <a:stCxn id="30" idx="2"/>
          </p:cNvCxnSpPr>
          <p:nvPr/>
        </p:nvCxnSpPr>
        <p:spPr>
          <a:xfrm flipH="1">
            <a:off x="899050" y="1699067"/>
            <a:ext cx="810342" cy="2378005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nettore 2 39"/>
          <p:cNvCxnSpPr>
            <a:stCxn id="30" idx="2"/>
          </p:cNvCxnSpPr>
          <p:nvPr/>
        </p:nvCxnSpPr>
        <p:spPr>
          <a:xfrm>
            <a:off x="1709392" y="1699067"/>
            <a:ext cx="341784" cy="25900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2 42"/>
          <p:cNvCxnSpPr>
            <a:stCxn id="30" idx="2"/>
          </p:cNvCxnSpPr>
          <p:nvPr/>
        </p:nvCxnSpPr>
        <p:spPr>
          <a:xfrm>
            <a:off x="1709392" y="1699067"/>
            <a:ext cx="413792" cy="147703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2 45"/>
          <p:cNvCxnSpPr/>
          <p:nvPr/>
        </p:nvCxnSpPr>
        <p:spPr>
          <a:xfrm>
            <a:off x="1709392" y="1699067"/>
            <a:ext cx="1493912" cy="11529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>
            <a:stCxn id="30" idx="2"/>
          </p:cNvCxnSpPr>
          <p:nvPr/>
        </p:nvCxnSpPr>
        <p:spPr>
          <a:xfrm>
            <a:off x="1709392" y="1699067"/>
            <a:ext cx="1565920" cy="2666037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5496" y="5877272"/>
            <a:ext cx="2451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Glass Mirror </a:t>
            </a:r>
            <a:r>
              <a:rPr lang="en-US" b="1" dirty="0" smtClean="0">
                <a:solidFill>
                  <a:srgbClr val="FF0000"/>
                </a:solidFill>
                <a:sym typeface="Symbol"/>
              </a:rPr>
              <a:t> </a:t>
            </a:r>
            <a:r>
              <a:rPr lang="en-US" b="1" dirty="0">
                <a:solidFill>
                  <a:srgbClr val="FF0000"/>
                </a:solidFill>
                <a:sym typeface="Symbol"/>
              </a:rPr>
              <a:t>6</a:t>
            </a:r>
            <a:r>
              <a:rPr lang="en-US" b="1" dirty="0" smtClean="0">
                <a:solidFill>
                  <a:srgbClr val="FF0000"/>
                </a:solidFill>
              </a:rPr>
              <a:t> kg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1368896" y="-76200"/>
            <a:ext cx="619780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Planar Mirror &amp; Aerogel Holder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0" y="6617537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oliennummernplatzhalter 6"/>
          <p:cNvSpPr txBox="1">
            <a:spLocks noGrp="1"/>
          </p:cNvSpPr>
          <p:nvPr/>
        </p:nvSpPr>
        <p:spPr>
          <a:xfrm>
            <a:off x="6633408" y="6500064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43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8" name="Datumsplatzhalter 5"/>
          <p:cNvSpPr txBox="1">
            <a:spLocks noGrp="1"/>
          </p:cNvSpPr>
          <p:nvPr/>
        </p:nvSpPr>
        <p:spPr>
          <a:xfrm>
            <a:off x="317266" y="649847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9" name="Fußzeilenplatzhalter 7"/>
          <p:cNvSpPr txBox="1">
            <a:spLocks noGrp="1"/>
          </p:cNvSpPr>
          <p:nvPr/>
        </p:nvSpPr>
        <p:spPr>
          <a:xfrm>
            <a:off x="1751796" y="6498220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478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 descr="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904" y="546457"/>
            <a:ext cx="3705008" cy="4065672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61636" y="1815282"/>
            <a:ext cx="3703577" cy="2171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930924" y="-76200"/>
            <a:ext cx="5136066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Spectrometer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5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8547" y="2346307"/>
            <a:ext cx="2588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Luminosity up to 10</a:t>
            </a:r>
            <a:r>
              <a:rPr lang="en-US" sz="1600" baseline="30000" dirty="0" smtClean="0"/>
              <a:t>35 </a:t>
            </a:r>
            <a:r>
              <a:rPr lang="en-US" sz="1600" dirty="0" smtClean="0"/>
              <a:t>cm</a:t>
            </a:r>
            <a:r>
              <a:rPr lang="en-US" sz="1600" baseline="30000" dirty="0" smtClean="0"/>
              <a:t>-2 </a:t>
            </a:r>
            <a:r>
              <a:rPr lang="en-US" sz="1600" dirty="0" smtClean="0"/>
              <a:t>s</a:t>
            </a:r>
            <a:r>
              <a:rPr lang="en-US" sz="1600" baseline="30000" dirty="0" smtClean="0"/>
              <a:t>-1</a:t>
            </a:r>
            <a:endParaRPr lang="en-US" sz="1600" baseline="30000" dirty="0"/>
          </a:p>
        </p:txBody>
      </p:sp>
      <p:sp>
        <p:nvSpPr>
          <p:cNvPr id="33" name="TextBox 32"/>
          <p:cNvSpPr txBox="1"/>
          <p:nvPr/>
        </p:nvSpPr>
        <p:spPr>
          <a:xfrm>
            <a:off x="502367" y="3370717"/>
            <a:ext cx="29475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Broad kinematic range coverage </a:t>
            </a:r>
          </a:p>
          <a:p>
            <a:r>
              <a:rPr lang="en-US" sz="1600" dirty="0" smtClean="0"/>
              <a:t>(current to target fragmentation)</a:t>
            </a:r>
            <a:endParaRPr lang="en-US" sz="1600" baseline="30000" dirty="0"/>
          </a:p>
        </p:txBody>
      </p:sp>
      <p:sp>
        <p:nvSpPr>
          <p:cNvPr id="34" name="TextBox 33"/>
          <p:cNvSpPr txBox="1"/>
          <p:nvPr/>
        </p:nvSpPr>
        <p:spPr>
          <a:xfrm>
            <a:off x="672684" y="2862180"/>
            <a:ext cx="22953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 and D polarized targets</a:t>
            </a:r>
            <a:endParaRPr lang="en-US" sz="1600" baseline="30000" dirty="0"/>
          </a:p>
        </p:txBody>
      </p:sp>
      <p:sp>
        <p:nvSpPr>
          <p:cNvPr id="38" name="TextBox 37"/>
          <p:cNvSpPr txBox="1"/>
          <p:nvPr/>
        </p:nvSpPr>
        <p:spPr>
          <a:xfrm>
            <a:off x="280154" y="1815930"/>
            <a:ext cx="3429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Highly polarized 12 GeV electron beam</a:t>
            </a:r>
            <a:endParaRPr lang="en-US" sz="1600" baseline="30000" dirty="0"/>
          </a:p>
        </p:txBody>
      </p:sp>
      <p:sp>
        <p:nvSpPr>
          <p:cNvPr id="3" name="TextBox 2"/>
          <p:cNvSpPr txBox="1"/>
          <p:nvPr/>
        </p:nvSpPr>
        <p:spPr>
          <a:xfrm>
            <a:off x="381016" y="815160"/>
            <a:ext cx="343425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Ongoing upgrade of the CLAS detector.</a:t>
            </a:r>
          </a:p>
          <a:p>
            <a:r>
              <a:rPr lang="en-US" sz="1600" dirty="0" smtClean="0"/>
              <a:t>First beam expected in 2016.</a:t>
            </a:r>
            <a:endParaRPr lang="en-US" sz="1600" dirty="0"/>
          </a:p>
        </p:txBody>
      </p:sp>
      <p:sp>
        <p:nvSpPr>
          <p:cNvPr id="3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833138" y="4396382"/>
            <a:ext cx="2355851" cy="2107244"/>
            <a:chOff x="3024788" y="1047749"/>
            <a:chExt cx="2951163" cy="2665413"/>
          </a:xfrm>
        </p:grpSpPr>
        <p:grpSp>
          <p:nvGrpSpPr>
            <p:cNvPr id="50" name="Group 8"/>
            <p:cNvGrpSpPr>
              <a:grpSpLocks/>
            </p:cNvGrpSpPr>
            <p:nvPr/>
          </p:nvGrpSpPr>
          <p:grpSpPr bwMode="auto">
            <a:xfrm>
              <a:off x="3239101" y="1049337"/>
              <a:ext cx="2665413" cy="2663825"/>
              <a:chOff x="2085" y="2435"/>
              <a:chExt cx="1679" cy="1678"/>
            </a:xfrm>
          </p:grpSpPr>
          <p:pic>
            <p:nvPicPr>
              <p:cNvPr id="55" name="Picture 9" descr="sidis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2085" y="2435"/>
                <a:ext cx="1679" cy="1678"/>
              </a:xfrm>
              <a:prstGeom prst="rect">
                <a:avLst/>
              </a:prstGeom>
              <a:noFill/>
              <a:ln w="19050">
                <a:noFill/>
                <a:miter lim="800000"/>
                <a:headEnd/>
                <a:tailEnd/>
              </a:ln>
            </p:spPr>
          </p:pic>
          <p:sp>
            <p:nvSpPr>
              <p:cNvPr id="56" name="Oval 10"/>
              <p:cNvSpPr>
                <a:spLocks noChangeArrowheads="1"/>
              </p:cNvSpPr>
              <p:nvPr/>
            </p:nvSpPr>
            <p:spPr bwMode="auto">
              <a:xfrm>
                <a:off x="2272" y="3630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FF0000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7" name="Object 11"/>
              <p:cNvGraphicFramePr>
                <a:graphicFrameLocks noChangeAspect="1"/>
              </p:cNvGraphicFramePr>
              <p:nvPr/>
            </p:nvGraphicFramePr>
            <p:xfrm>
              <a:off x="2273" y="3741"/>
              <a:ext cx="264" cy="17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8" name="Equation" r:id="rId6" imgW="266400" imgH="164880" progId="Equation.3">
                      <p:embed/>
                    </p:oleObj>
                  </mc:Choice>
                  <mc:Fallback>
                    <p:oleObj name="Equation" r:id="rId6" imgW="2664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273" y="3741"/>
                            <a:ext cx="264" cy="17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8" name="AutoShape 12"/>
              <p:cNvSpPr>
                <a:spLocks noChangeArrowheads="1"/>
              </p:cNvSpPr>
              <p:nvPr/>
            </p:nvSpPr>
            <p:spPr bwMode="auto">
              <a:xfrm>
                <a:off x="2674" y="3297"/>
                <a:ext cx="296" cy="227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chemeClr val="bg1"/>
                  </a:gs>
                  <a:gs pos="100000">
                    <a:srgbClr val="B2B2B2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59" name="Object 13"/>
              <p:cNvGraphicFramePr>
                <a:graphicFrameLocks noChangeAspect="1"/>
              </p:cNvGraphicFramePr>
              <p:nvPr/>
            </p:nvGraphicFramePr>
            <p:xfrm>
              <a:off x="2759" y="3348"/>
              <a:ext cx="139" cy="12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9" name="Equation" r:id="rId8" imgW="152280" imgH="139680" progId="Equation.3">
                      <p:embed/>
                    </p:oleObj>
                  </mc:Choice>
                  <mc:Fallback>
                    <p:oleObj name="Equation" r:id="rId8" imgW="152280" imgH="1396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759" y="3348"/>
                            <a:ext cx="139" cy="12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60" name="Oval 14"/>
              <p:cNvSpPr>
                <a:spLocks noChangeArrowheads="1"/>
              </p:cNvSpPr>
              <p:nvPr/>
            </p:nvSpPr>
            <p:spPr bwMode="auto">
              <a:xfrm>
                <a:off x="3162" y="3034"/>
                <a:ext cx="272" cy="385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rgbClr val="3366FF"/>
                  </a:gs>
                </a:gsLst>
                <a:path path="shape">
                  <a:fillToRect l="50000" t="50000" r="50000" b="50000"/>
                </a:path>
              </a:gradFill>
              <a:ln w="19050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aphicFrame>
            <p:nvGraphicFramePr>
              <p:cNvPr id="61" name="Object 15"/>
              <p:cNvGraphicFramePr>
                <a:graphicFrameLocks noChangeAspect="1"/>
              </p:cNvGraphicFramePr>
              <p:nvPr/>
            </p:nvGraphicFramePr>
            <p:xfrm>
              <a:off x="3160" y="3132"/>
              <a:ext cx="304" cy="19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40" name="Equation" r:id="rId10" imgW="253800" imgH="164880" progId="Equation.3">
                      <p:embed/>
                    </p:oleObj>
                  </mc:Choice>
                  <mc:Fallback>
                    <p:oleObj name="Equation" r:id="rId10" imgW="253800" imgH="16488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160" y="3132"/>
                            <a:ext cx="304" cy="19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905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" name="Rectangle 16"/>
            <p:cNvSpPr>
              <a:spLocks noChangeArrowheads="1"/>
            </p:cNvSpPr>
            <p:nvPr/>
          </p:nvSpPr>
          <p:spPr bwMode="auto">
            <a:xfrm>
              <a:off x="3024788" y="1047749"/>
              <a:ext cx="2951163" cy="2665413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2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3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4" name="Rectangle 2"/>
          <p:cNvSpPr>
            <a:spLocks noChangeArrowheads="1"/>
          </p:cNvSpPr>
          <p:nvPr/>
        </p:nvSpPr>
        <p:spPr bwMode="auto">
          <a:xfrm>
            <a:off x="2782599" y="3234857"/>
            <a:ext cx="151288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6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19661" y="4343114"/>
            <a:ext cx="32146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sectors to accomplish physics  program, </a:t>
            </a:r>
          </a:p>
          <a:p>
            <a:r>
              <a:rPr lang="en-US" sz="1400" dirty="0" smtClean="0"/>
              <a:t>1</a:t>
            </a:r>
            <a:r>
              <a:rPr lang="en-US" sz="1400" baseline="30000" dirty="0" smtClean="0"/>
              <a:t>st</a:t>
            </a:r>
            <a:r>
              <a:rPr lang="en-US" sz="1400" dirty="0" smtClean="0"/>
              <a:t> sector by the end of 2016 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3709298" y="4914348"/>
            <a:ext cx="4737824" cy="15967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4320487" y="5614991"/>
            <a:ext cx="3457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Hadron ID wanted for flavor separation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4426715" y="4957323"/>
            <a:ext cx="312401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3D structure of the nucleon by </a:t>
            </a:r>
          </a:p>
          <a:p>
            <a:pPr algn="ctr"/>
            <a:r>
              <a:rPr lang="en-US" sz="1600" dirty="0" smtClean="0"/>
              <a:t>polarized deep-inelastic scattering</a:t>
            </a:r>
          </a:p>
        </p:txBody>
      </p:sp>
      <p:sp>
        <p:nvSpPr>
          <p:cNvPr id="53" name="Rectangle 52"/>
          <p:cNvSpPr/>
          <p:nvPr/>
        </p:nvSpPr>
        <p:spPr>
          <a:xfrm>
            <a:off x="3790113" y="598430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Crucial</a:t>
            </a:r>
            <a:r>
              <a:rPr lang="en-US" sz="1400" dirty="0"/>
              <a:t> </a:t>
            </a:r>
            <a:r>
              <a:rPr lang="en-US" sz="1400" dirty="0" smtClean="0"/>
              <a:t>for </a:t>
            </a:r>
            <a:r>
              <a:rPr lang="en-US" sz="1400" dirty="0"/>
              <a:t>the study of </a:t>
            </a:r>
            <a:r>
              <a:rPr lang="en-US" sz="1400" dirty="0" smtClean="0"/>
              <a:t>parton </a:t>
            </a:r>
            <a:r>
              <a:rPr lang="en-US" sz="1400" dirty="0"/>
              <a:t>dynamics </a:t>
            </a:r>
            <a:r>
              <a:rPr lang="en-US" sz="1400" dirty="0" smtClean="0"/>
              <a:t>related </a:t>
            </a:r>
            <a:r>
              <a:rPr lang="en-US" sz="1400" dirty="0"/>
              <a:t>to </a:t>
            </a:r>
            <a:r>
              <a:rPr lang="en-US" sz="1400" dirty="0" smtClean="0"/>
              <a:t>angular </a:t>
            </a:r>
            <a:r>
              <a:rPr lang="en-US" sz="1400" dirty="0"/>
              <a:t>momentum and spin-orbit </a:t>
            </a:r>
            <a:r>
              <a:rPr lang="en-US" sz="1400" dirty="0" smtClean="0"/>
              <a:t>effects </a:t>
            </a:r>
            <a:r>
              <a:rPr lang="en-US" sz="1400" dirty="0"/>
              <a:t>with </a:t>
            </a:r>
            <a:r>
              <a:rPr lang="en-US" sz="1400" dirty="0" smtClean="0"/>
              <a:t>flavor </a:t>
            </a:r>
            <a:r>
              <a:rPr lang="cs-CZ" sz="1400" dirty="0" smtClean="0"/>
              <a:t>sensitivity</a:t>
            </a:r>
            <a:r>
              <a:rPr lang="cs-CZ" sz="1400" dirty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15231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626756" y="-76200"/>
            <a:ext cx="6228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Requirements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807815"/>
            <a:ext cx="3590542" cy="2909432"/>
          </a:xfrm>
          <a:prstGeom prst="rect">
            <a:avLst/>
          </a:prstGeom>
        </p:spPr>
      </p:pic>
      <p:pic>
        <p:nvPicPr>
          <p:cNvPr id="26" name="Picture 16" descr="Kine_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91772"/>
            <a:ext cx="3422794" cy="303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3674102" y="4375993"/>
            <a:ext cx="54698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cover 3-8 GeV/c momentum range up to 25 degrees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   1:10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w.r.t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. pion flux 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4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4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456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16388" name="Text Box 5"/>
          <p:cNvSpPr txBox="1">
            <a:spLocks noChangeArrowheads="1"/>
          </p:cNvSpPr>
          <p:nvPr/>
        </p:nvSpPr>
        <p:spPr bwMode="auto">
          <a:xfrm>
            <a:off x="376238" y="6608763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latin typeface="Calibri" charset="0"/>
            </a:endParaRPr>
          </a:p>
        </p:txBody>
      </p:sp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57" name="Rectangle 3"/>
          <p:cNvSpPr>
            <a:spLocks noChangeArrowheads="1"/>
          </p:cNvSpPr>
          <p:nvPr/>
        </p:nvSpPr>
        <p:spPr bwMode="auto">
          <a:xfrm>
            <a:off x="0" y="566738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00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alibri" charset="0"/>
              </a:rPr>
              <a:t> </a:t>
            </a:r>
            <a:endParaRPr lang="en-GB" sz="400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alibri" charset="0"/>
            </a:endParaRPr>
          </a:p>
        </p:txBody>
      </p:sp>
      <p:sp>
        <p:nvSpPr>
          <p:cNvPr id="16395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6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8" name="Rectangle 4"/>
          <p:cNvSpPr>
            <a:spLocks noChangeArrowheads="1"/>
          </p:cNvSpPr>
          <p:nvPr/>
        </p:nvSpPr>
        <p:spPr bwMode="auto">
          <a:xfrm>
            <a:off x="0" y="4134032"/>
            <a:ext cx="11525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399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6541" name="Text Box 5"/>
          <p:cNvSpPr txBox="1">
            <a:spLocks noChangeArrowheads="1"/>
          </p:cNvSpPr>
          <p:nvPr/>
        </p:nvSpPr>
        <p:spPr bwMode="auto">
          <a:xfrm>
            <a:off x="376238" y="6902450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60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1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1626756" y="-76200"/>
            <a:ext cx="622823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CLAS12 RICH Requirements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29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727" y="807815"/>
            <a:ext cx="3590542" cy="2909432"/>
          </a:xfrm>
          <a:prstGeom prst="rect">
            <a:avLst/>
          </a:prstGeom>
        </p:spPr>
      </p:pic>
      <p:pic>
        <p:nvPicPr>
          <p:cNvPr id="26" name="Picture 16" descr="Kine_plane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88" y="791772"/>
            <a:ext cx="3422794" cy="3033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3674102" y="4375993"/>
            <a:ext cx="5469898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 cover 3-8 GeV/c momentum range up to 25 degrees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   1:10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kaon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dirty="0" err="1" smtClean="0">
                <a:solidFill>
                  <a:srgbClr val="000090"/>
                </a:solidFill>
                <a:ea typeface="Tahoma" charset="0"/>
                <a:cs typeface="Calibri"/>
              </a:rPr>
              <a:t>w.r.t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</a:rPr>
              <a:t>. pion flux </a:t>
            </a:r>
            <a:r>
              <a:rPr lang="en-US" sz="1400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 </a:t>
            </a:r>
            <a:r>
              <a:rPr lang="en-US" sz="1400" b="1" dirty="0" smtClean="0">
                <a:solidFill>
                  <a:srgbClr val="000090"/>
                </a:solidFill>
                <a:latin typeface="Symbol" charset="2"/>
                <a:ea typeface="Tahoma" charset="0"/>
                <a:cs typeface="Symbol" charset="2"/>
                <a:sym typeface="Wingdings"/>
              </a:rPr>
              <a:t>p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  <a:sym typeface="Wingdings"/>
              </a:rPr>
              <a:t> rejection 1:500 required</a:t>
            </a:r>
            <a:endParaRPr lang="en-US" sz="1400" b="1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Aerogel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to </a:t>
            </a:r>
            <a:r>
              <a:rPr lang="en-US" sz="1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separate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hadrons with the required rejection factors </a:t>
            </a: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 lvl="1">
              <a:buFont typeface="Wingdings" charset="2"/>
              <a:buChar char="à"/>
            </a:pP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 collection </a:t>
            </a:r>
            <a:r>
              <a:rPr lang="en-US" sz="1400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of </a:t>
            </a:r>
            <a:r>
              <a:rPr lang="en-US" sz="1400" b="1" dirty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visible Cherenkov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light  </a:t>
            </a:r>
            <a:r>
              <a:rPr lang="en-US" sz="1400" b="1" dirty="0" smtClean="0">
                <a:solidFill>
                  <a:srgbClr val="000090"/>
                </a:solidFill>
                <a:ea typeface="Tahoma" charset="0"/>
                <a:cs typeface="Calibri"/>
              </a:rPr>
              <a:t>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  <a:sym typeface="Wingdings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endParaRPr lang="en-US" sz="1400" b="1" dirty="0" smtClean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endParaRPr lang="en-US" sz="800" dirty="0" smtClean="0">
              <a:solidFill>
                <a:srgbClr val="000090"/>
              </a:solidFill>
              <a:latin typeface="Tahoma" charset="0"/>
              <a:ea typeface="Tahoma" charset="0"/>
              <a:cs typeface="Tahoma" charset="0"/>
            </a:endParaRPr>
          </a:p>
          <a:p>
            <a:pPr>
              <a:buClr>
                <a:srgbClr val="FF0000"/>
              </a:buClr>
              <a:buFont typeface="Wingdings" charset="2"/>
              <a:buChar char="u"/>
            </a:pPr>
            <a:r>
              <a:rPr lang="en-US" sz="1400" b="1" dirty="0" smtClean="0">
                <a:solidFill>
                  <a:srgbClr val="000090"/>
                </a:solidFill>
                <a:latin typeface="Tahoma" charset="0"/>
                <a:ea typeface="Tahoma" charset="0"/>
                <a:cs typeface="Tahoma" charset="0"/>
              </a:rPr>
              <a:t>   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Use of PMTs: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challenging project, need to</a:t>
            </a:r>
            <a:r>
              <a:rPr lang="en-US" sz="1400" b="1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 </a:t>
            </a: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minimize the detector</a:t>
            </a:r>
          </a:p>
          <a:p>
            <a:pPr>
              <a:buClr>
                <a:srgbClr val="FF0000"/>
              </a:buClr>
            </a:pPr>
            <a:r>
              <a:rPr lang="en-US" sz="1400" dirty="0" smtClean="0">
                <a:solidFill>
                  <a:srgbClr val="000090"/>
                </a:solidFill>
                <a:latin typeface="Calibri"/>
                <a:ea typeface="Tahoma" charset="0"/>
                <a:cs typeface="Calibri"/>
              </a:rPr>
              <a:t>		                area covered with expensive photo-detectors</a:t>
            </a:r>
            <a:endParaRPr lang="en-US" sz="1400" b="1" dirty="0">
              <a:solidFill>
                <a:srgbClr val="000090"/>
              </a:solidFill>
              <a:latin typeface="Calibri"/>
              <a:ea typeface="Tahoma" charset="0"/>
              <a:cs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6239" y="3983181"/>
            <a:ext cx="2923942" cy="2625581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1201" y="4061930"/>
            <a:ext cx="2454727" cy="2249961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181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8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56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2782455" y="2554708"/>
            <a:ext cx="1395486" cy="227600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8" name="Group 6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71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72" name="Straight Arrow Connector 71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81" name="Rectangle 80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/>
          <p:cNvSpPr txBox="1"/>
          <p:nvPr/>
        </p:nvSpPr>
        <p:spPr>
          <a:xfrm>
            <a:off x="1041704" y="5791966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79" name="Straight Arrow Connector 78"/>
          <p:cNvCxnSpPr/>
          <p:nvPr/>
        </p:nvCxnSpPr>
        <p:spPr>
          <a:xfrm flipV="1">
            <a:off x="931904" y="5800033"/>
            <a:ext cx="819892" cy="487729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  <p:sp>
        <p:nvSpPr>
          <p:cNvPr id="46" name="Rectangle 45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7" name="Group 46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5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5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2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3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4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65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66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67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69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0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1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102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3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104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92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/>
          <p:cNvSpPr/>
          <p:nvPr/>
        </p:nvSpPr>
        <p:spPr>
          <a:xfrm>
            <a:off x="4177941" y="3388303"/>
            <a:ext cx="4718284" cy="20247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77941" y="939122"/>
            <a:ext cx="4718284" cy="20393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Picture 16" descr="Kine_pl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55" y="673247"/>
            <a:ext cx="3067682" cy="2718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0" y="0"/>
            <a:ext cx="9144000" cy="56854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0" y="6628580"/>
            <a:ext cx="9144000" cy="2294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liennummernplatzhalter 6"/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9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5" name="Datumsplatzhalter 5"/>
          <p:cNvSpPr txBox="1">
            <a:spLocks noGrp="1"/>
          </p:cNvSpPr>
          <p:nvPr/>
        </p:nvSpPr>
        <p:spPr>
          <a:xfrm>
            <a:off x="330634" y="6509520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r>
              <a:rPr lang="de-DE" sz="1200" dirty="0" smtClean="0">
                <a:solidFill>
                  <a:schemeClr val="bg1"/>
                </a:solidFill>
              </a:rPr>
              <a:t>Contalbrigo M.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75465" y="-76200"/>
            <a:ext cx="498458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/>
              </a:rPr>
              <a:t>The 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Hybrid Optics </a:t>
            </a:r>
            <a:r>
              <a:rPr lang="en-US" sz="3600" b="1" dirty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</a:t>
            </a:r>
            <a:r>
              <a:rPr lang="en-US" sz="3600" b="1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esign</a:t>
            </a:r>
            <a:endParaRPr lang="en-US" sz="3600" b="1" dirty="0">
              <a:ln w="1905"/>
              <a:solidFill>
                <a:schemeClr val="bg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673608" y="3284764"/>
            <a:ext cx="4125932" cy="2051025"/>
            <a:chOff x="5018705" y="582195"/>
            <a:chExt cx="4125932" cy="2051025"/>
          </a:xfrm>
        </p:grpSpPr>
        <p:cxnSp>
          <p:nvCxnSpPr>
            <p:cNvPr id="5" name="Straight Arrow Connector 4"/>
            <p:cNvCxnSpPr/>
            <p:nvPr/>
          </p:nvCxnSpPr>
          <p:spPr>
            <a:xfrm flipV="1">
              <a:off x="5114636" y="837625"/>
              <a:ext cx="2418562" cy="5674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7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878690"/>
              <a:chOff x="217" y="1532"/>
              <a:chExt cx="3052" cy="1428"/>
            </a:xfrm>
          </p:grpSpPr>
          <p:sp>
            <p:nvSpPr>
              <p:cNvPr id="18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9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0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1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4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27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28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29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0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31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32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733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33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60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 smtClean="0"/>
                  <a:t>2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4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35" name="Line 22"/>
              <p:cNvSpPr>
                <a:spLocks noChangeShapeType="1"/>
              </p:cNvSpPr>
              <p:nvPr/>
            </p:nvSpPr>
            <p:spPr bwMode="auto">
              <a:xfrm>
                <a:off x="1162" y="1862"/>
                <a:ext cx="1051" cy="2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6" name="Line 23"/>
              <p:cNvSpPr>
                <a:spLocks noChangeShapeType="1"/>
              </p:cNvSpPr>
              <p:nvPr/>
            </p:nvSpPr>
            <p:spPr bwMode="auto">
              <a:xfrm flipH="1">
                <a:off x="748" y="2125"/>
                <a:ext cx="1456" cy="41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7" name="Line 24"/>
              <p:cNvSpPr>
                <a:spLocks noChangeShapeType="1"/>
              </p:cNvSpPr>
              <p:nvPr/>
            </p:nvSpPr>
            <p:spPr bwMode="auto">
              <a:xfrm>
                <a:off x="764" y="2540"/>
                <a:ext cx="1576" cy="1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38" name="Text Box 27"/>
              <p:cNvSpPr txBox="1">
                <a:spLocks noChangeArrowheads="1"/>
              </p:cNvSpPr>
              <p:nvPr/>
            </p:nvSpPr>
            <p:spPr bwMode="auto">
              <a:xfrm>
                <a:off x="1676" y="2320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615715" y="582195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6771762" y="1265364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4673609" y="1078727"/>
            <a:ext cx="4093400" cy="1827382"/>
            <a:chOff x="4922020" y="754530"/>
            <a:chExt cx="4222617" cy="1927368"/>
          </a:xfrm>
        </p:grpSpPr>
        <p:cxnSp>
          <p:nvCxnSpPr>
            <p:cNvPr id="57" name="Straight Arrow Connector 56"/>
            <p:cNvCxnSpPr/>
            <p:nvPr/>
          </p:nvCxnSpPr>
          <p:spPr>
            <a:xfrm flipV="1">
              <a:off x="4922020" y="2233275"/>
              <a:ext cx="3249265" cy="226286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Group 70"/>
            <p:cNvGrpSpPr>
              <a:grpSpLocks/>
            </p:cNvGrpSpPr>
            <p:nvPr/>
          </p:nvGrpSpPr>
          <p:grpSpPr bwMode="auto">
            <a:xfrm>
              <a:off x="5018705" y="754530"/>
              <a:ext cx="4125932" cy="1927368"/>
              <a:chOff x="217" y="1532"/>
              <a:chExt cx="3052" cy="1465"/>
            </a:xfrm>
          </p:grpSpPr>
          <p:sp>
            <p:nvSpPr>
              <p:cNvPr id="65" name="Rectangle 5"/>
              <p:cNvSpPr>
                <a:spLocks noChangeArrowheads="1"/>
              </p:cNvSpPr>
              <p:nvPr/>
            </p:nvSpPr>
            <p:spPr bwMode="auto">
              <a:xfrm>
                <a:off x="697" y="1532"/>
                <a:ext cx="56" cy="1414"/>
              </a:xfrm>
              <a:prstGeom prst="rect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6" name="Rectangle 6"/>
              <p:cNvSpPr>
                <a:spLocks noChangeArrowheads="1"/>
              </p:cNvSpPr>
              <p:nvPr/>
            </p:nvSpPr>
            <p:spPr bwMode="auto">
              <a:xfrm>
                <a:off x="748" y="1540"/>
                <a:ext cx="407" cy="69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7" name="Rectangle 8"/>
              <p:cNvSpPr>
                <a:spLocks noChangeArrowheads="1"/>
              </p:cNvSpPr>
              <p:nvPr/>
            </p:nvSpPr>
            <p:spPr bwMode="auto">
              <a:xfrm>
                <a:off x="750" y="2238"/>
                <a:ext cx="144" cy="703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8" name="Rectangle 9"/>
              <p:cNvSpPr>
                <a:spLocks noChangeArrowheads="1"/>
              </p:cNvSpPr>
              <p:nvPr/>
            </p:nvSpPr>
            <p:spPr bwMode="auto">
              <a:xfrm>
                <a:off x="2340" y="2438"/>
                <a:ext cx="59" cy="51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69" name="AutoShape 10"/>
              <p:cNvSpPr>
                <a:spLocks noChangeArrowheads="1"/>
              </p:cNvSpPr>
              <p:nvPr/>
            </p:nvSpPr>
            <p:spPr bwMode="auto">
              <a:xfrm rot="2576239">
                <a:off x="913" y="1805"/>
                <a:ext cx="1711" cy="729"/>
              </a:xfrm>
              <a:custGeom>
                <a:avLst/>
                <a:gdLst>
                  <a:gd name="T0" fmla="*/ 5 w 21600"/>
                  <a:gd name="T1" fmla="*/ 0 h 21600"/>
                  <a:gd name="T2" fmla="*/ 2 w 21600"/>
                  <a:gd name="T3" fmla="*/ 0 h 21600"/>
                  <a:gd name="T4" fmla="*/ 5 w 21600"/>
                  <a:gd name="T5" fmla="*/ 0 h 21600"/>
                  <a:gd name="T6" fmla="*/ 9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1528 w 21600"/>
                  <a:gd name="T13" fmla="*/ 0 h 21600"/>
                  <a:gd name="T14" fmla="*/ 20072 w 21600"/>
                  <a:gd name="T15" fmla="*/ 5956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3941" y="4296"/>
                    </a:moveTo>
                    <a:cubicBezTo>
                      <a:pt x="5726" y="2414"/>
                      <a:pt x="8206" y="1347"/>
                      <a:pt x="10800" y="1348"/>
                    </a:cubicBezTo>
                    <a:cubicBezTo>
                      <a:pt x="13393" y="1348"/>
                      <a:pt x="15873" y="2414"/>
                      <a:pt x="17658" y="4296"/>
                    </a:cubicBezTo>
                    <a:lnTo>
                      <a:pt x="18636" y="3368"/>
                    </a:lnTo>
                    <a:cubicBezTo>
                      <a:pt x="16597" y="1218"/>
                      <a:pt x="13763" y="-1"/>
                      <a:pt x="10799" y="0"/>
                    </a:cubicBezTo>
                    <a:cubicBezTo>
                      <a:pt x="7836" y="0"/>
                      <a:pt x="5002" y="1218"/>
                      <a:pt x="2963" y="3368"/>
                    </a:cubicBezTo>
                    <a:lnTo>
                      <a:pt x="3941" y="429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70" name="Line 11"/>
              <p:cNvSpPr>
                <a:spLocks noChangeShapeType="1"/>
              </p:cNvSpPr>
              <p:nvPr/>
            </p:nvSpPr>
            <p:spPr bwMode="auto">
              <a:xfrm flipH="1">
                <a:off x="418" y="2143"/>
                <a:ext cx="227" cy="1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1" name="Text Box 12"/>
              <p:cNvSpPr txBox="1">
                <a:spLocks noChangeArrowheads="1"/>
              </p:cNvSpPr>
              <p:nvPr/>
            </p:nvSpPr>
            <p:spPr bwMode="auto">
              <a:xfrm>
                <a:off x="217" y="2330"/>
                <a:ext cx="455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plane </a:t>
                </a:r>
              </a:p>
              <a:p>
                <a:r>
                  <a:rPr lang="en-US" sz="1400" dirty="0"/>
                  <a:t>mirror</a:t>
                </a:r>
              </a:p>
            </p:txBody>
          </p:sp>
          <p:sp>
            <p:nvSpPr>
              <p:cNvPr id="72" name="Line 13"/>
              <p:cNvSpPr>
                <a:spLocks noChangeShapeType="1"/>
              </p:cNvSpPr>
              <p:nvPr/>
            </p:nvSpPr>
            <p:spPr bwMode="auto">
              <a:xfrm flipV="1">
                <a:off x="2077" y="1811"/>
                <a:ext cx="237" cy="4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73" name="Text Box 14"/>
              <p:cNvSpPr txBox="1">
                <a:spLocks noChangeArrowheads="1"/>
              </p:cNvSpPr>
              <p:nvPr/>
            </p:nvSpPr>
            <p:spPr bwMode="auto">
              <a:xfrm>
                <a:off x="2295" y="1623"/>
                <a:ext cx="621" cy="3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/>
                  <a:t>spherical </a:t>
                </a:r>
              </a:p>
              <a:p>
                <a:r>
                  <a:rPr lang="en-US" sz="1400"/>
                  <a:t> mirror</a:t>
                </a:r>
              </a:p>
            </p:txBody>
          </p:sp>
          <p:sp>
            <p:nvSpPr>
              <p:cNvPr id="74" name="Text Box 16"/>
              <p:cNvSpPr txBox="1">
                <a:spLocks noChangeArrowheads="1"/>
              </p:cNvSpPr>
              <p:nvPr/>
            </p:nvSpPr>
            <p:spPr bwMode="auto">
              <a:xfrm>
                <a:off x="2549" y="2540"/>
                <a:ext cx="720" cy="3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photon detector</a:t>
                </a:r>
              </a:p>
            </p:txBody>
          </p:sp>
          <p:sp>
            <p:nvSpPr>
              <p:cNvPr id="75" name="Text Box 18"/>
              <p:cNvSpPr txBox="1">
                <a:spLocks noChangeArrowheads="1"/>
              </p:cNvSpPr>
              <p:nvPr/>
            </p:nvSpPr>
            <p:spPr bwMode="auto">
              <a:xfrm>
                <a:off x="1187" y="2805"/>
                <a:ext cx="498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400" dirty="0"/>
                  <a:t>aerogel</a:t>
                </a:r>
              </a:p>
            </p:txBody>
          </p:sp>
          <p:sp>
            <p:nvSpPr>
              <p:cNvPr id="76" name="Text Box 19"/>
              <p:cNvSpPr txBox="1">
                <a:spLocks noChangeArrowheads="1"/>
              </p:cNvSpPr>
              <p:nvPr/>
            </p:nvSpPr>
            <p:spPr bwMode="auto">
              <a:xfrm rot="16200000">
                <a:off x="569" y="2468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2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7" name="Text Box 21"/>
              <p:cNvSpPr txBox="1">
                <a:spLocks noChangeArrowheads="1"/>
              </p:cNvSpPr>
              <p:nvPr/>
            </p:nvSpPr>
            <p:spPr bwMode="auto">
              <a:xfrm rot="16200000">
                <a:off x="698" y="1740"/>
                <a:ext cx="492" cy="2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400" b="1" dirty="0"/>
                  <a:t>6</a:t>
                </a:r>
                <a:r>
                  <a:rPr lang="en-US" sz="1400" b="1" dirty="0" smtClean="0"/>
                  <a:t> </a:t>
                </a:r>
                <a:r>
                  <a:rPr lang="en-US" sz="1400" b="1" dirty="0"/>
                  <a:t>cm</a:t>
                </a:r>
              </a:p>
            </p:txBody>
          </p:sp>
          <p:sp>
            <p:nvSpPr>
              <p:cNvPr id="79" name="Line 23"/>
              <p:cNvSpPr>
                <a:spLocks noChangeShapeType="1"/>
              </p:cNvSpPr>
              <p:nvPr/>
            </p:nvSpPr>
            <p:spPr bwMode="auto">
              <a:xfrm flipH="1">
                <a:off x="901" y="2464"/>
                <a:ext cx="1439" cy="30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0" name="Line 24"/>
              <p:cNvSpPr>
                <a:spLocks noChangeShapeType="1"/>
              </p:cNvSpPr>
              <p:nvPr/>
            </p:nvSpPr>
            <p:spPr bwMode="auto">
              <a:xfrm>
                <a:off x="901" y="2784"/>
                <a:ext cx="1426" cy="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81" name="Text Box 27"/>
              <p:cNvSpPr txBox="1">
                <a:spLocks noChangeArrowheads="1"/>
              </p:cNvSpPr>
              <p:nvPr/>
            </p:nvSpPr>
            <p:spPr bwMode="auto">
              <a:xfrm>
                <a:off x="1296" y="2207"/>
                <a:ext cx="635" cy="25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1pPr>
                <a:lvl2pPr marL="742950" indent="-28575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2pPr>
                <a:lvl3pPr marL="11430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3pPr>
                <a:lvl4pPr marL="16002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4pPr>
                <a:lvl5pPr marL="2057400" indent="-228600"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Comic Sans MS" pitchFamily="66" charset="0"/>
                    <a:ea typeface="ＭＳ Ｐゴシック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600" dirty="0"/>
                  <a:t>gap</a:t>
                </a:r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8015751" y="1804386"/>
              <a:ext cx="3113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p</a:t>
              </a:r>
              <a:endParaRPr lang="en-US" dirty="0">
                <a:solidFill>
                  <a:srgbClr val="FF0000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53629" y="1659326"/>
              <a:ext cx="2795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ymbol" charset="2"/>
                  <a:cs typeface="Symbol" charset="2"/>
                </a:rPr>
                <a:t>g</a:t>
              </a:r>
              <a:endParaRPr lang="en-US" dirty="0">
                <a:latin typeface="Symbol" charset="2"/>
                <a:cs typeface="Symbol" charset="2"/>
              </a:endParaRPr>
            </a:p>
          </p:txBody>
        </p:sp>
      </p:grpSp>
      <p:sp>
        <p:nvSpPr>
          <p:cNvPr id="82" name="TextBox 23"/>
          <p:cNvSpPr txBox="1">
            <a:spLocks noChangeArrowheads="1"/>
          </p:cNvSpPr>
          <p:nvPr/>
        </p:nvSpPr>
        <p:spPr bwMode="auto">
          <a:xfrm>
            <a:off x="4047318" y="5476782"/>
            <a:ext cx="5229198" cy="1084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Minimize active area (cost) to about 1 m</a:t>
            </a:r>
            <a:r>
              <a:rPr lang="en-US" sz="1300" baseline="30000" dirty="0" smtClean="0">
                <a:latin typeface="Arial" charset="0"/>
              </a:rPr>
              <a:t>2</a:t>
            </a:r>
            <a:r>
              <a:rPr lang="en-US" sz="1300" dirty="0" smtClean="0">
                <a:latin typeface="Arial" charset="0"/>
              </a:rPr>
              <a:t>   </a:t>
            </a:r>
          </a:p>
          <a:p>
            <a:pPr eaLnBrk="1" hangingPunct="1"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Material budget concentrated where TOF is less effective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>
                <a:latin typeface="Arial" charset="0"/>
              </a:rPr>
              <a:t> </a:t>
            </a:r>
            <a:r>
              <a:rPr lang="en-US" sz="1300" dirty="0" smtClean="0">
                <a:latin typeface="Arial" charset="0"/>
              </a:rPr>
              <a:t> Focalizing </a:t>
            </a:r>
            <a:r>
              <a:rPr lang="en-US" sz="1300" dirty="0">
                <a:latin typeface="Arial" charset="0"/>
              </a:rPr>
              <a:t>mirrors </a:t>
            </a:r>
            <a:r>
              <a:rPr lang="en-US" sz="1300" dirty="0" smtClean="0">
                <a:latin typeface="Arial" charset="0"/>
              </a:rPr>
              <a:t>allow </a:t>
            </a:r>
            <a:r>
              <a:rPr lang="en-US" sz="1300" dirty="0">
                <a:latin typeface="Arial" charset="0"/>
              </a:rPr>
              <a:t>thick </a:t>
            </a:r>
            <a:r>
              <a:rPr lang="en-US" sz="1300" dirty="0" smtClean="0">
                <a:latin typeface="Arial" charset="0"/>
              </a:rPr>
              <a:t>radiator for good light yield  </a:t>
            </a:r>
          </a:p>
          <a:p>
            <a:pPr>
              <a:lnSpc>
                <a:spcPct val="125000"/>
              </a:lnSpc>
              <a:buFontTx/>
              <a:buChar char="•"/>
            </a:pPr>
            <a:r>
              <a:rPr lang="en-US" sz="1300" dirty="0" smtClean="0">
                <a:latin typeface="Arial" charset="0"/>
              </a:rPr>
              <a:t>  Time resolution &lt; 1 ns to distinguish direct and reflected patterns                          </a:t>
            </a:r>
            <a:endParaRPr lang="en-US" sz="1300" dirty="0">
              <a:latin typeface="Arial" charset="0"/>
            </a:endParaRPr>
          </a:p>
        </p:txBody>
      </p:sp>
      <p:sp>
        <p:nvSpPr>
          <p:cNvPr id="83" name="TextBox 23"/>
          <p:cNvSpPr txBox="1">
            <a:spLocks noChangeArrowheads="1"/>
          </p:cNvSpPr>
          <p:nvPr/>
        </p:nvSpPr>
        <p:spPr bwMode="auto">
          <a:xfrm>
            <a:off x="3968028" y="564375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Direct rings and best performance for high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84" name="TextBox 23"/>
          <p:cNvSpPr txBox="1">
            <a:spLocks noChangeArrowheads="1"/>
          </p:cNvSpPr>
          <p:nvPr/>
        </p:nvSpPr>
        <p:spPr bwMode="auto">
          <a:xfrm>
            <a:off x="3979071" y="2978526"/>
            <a:ext cx="5229198" cy="35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1pPr>
            <a:lvl2pPr marL="742950" indent="-28575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2pPr>
            <a:lvl3pPr marL="11430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3pPr>
            <a:lvl4pPr marL="16002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4pPr>
            <a:lvl5pPr marL="2057400" indent="-228600" defTabSz="457200"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Comic Sans MS" pitchFamily="66" charset="0"/>
                <a:ea typeface="ＭＳ Ｐゴシック" pitchFamily="34" charset="-128"/>
              </a:defRPr>
            </a:lvl9pPr>
          </a:lstStyle>
          <a:p>
            <a:pPr eaLnBrk="1" hangingPunct="1">
              <a:lnSpc>
                <a:spcPct val="125000"/>
              </a:lnSpc>
            </a:pPr>
            <a:r>
              <a:rPr lang="en-US" sz="1400" dirty="0" smtClean="0">
                <a:latin typeface="Arial" charset="0"/>
              </a:rPr>
              <a:t>Reflected rings for less demanding low momentum particles                    </a:t>
            </a:r>
            <a:endParaRPr lang="en-US" sz="1400" dirty="0">
              <a:latin typeface="Arial" charset="0"/>
            </a:endParaRPr>
          </a:p>
        </p:txBody>
      </p:sp>
      <p:sp>
        <p:nvSpPr>
          <p:cNvPr id="78" name="Fußzeilenplatzhalter 7"/>
          <p:cNvSpPr txBox="1">
            <a:spLocks noGrp="1"/>
          </p:cNvSpPr>
          <p:nvPr/>
        </p:nvSpPr>
        <p:spPr>
          <a:xfrm>
            <a:off x="1751796" y="6509263"/>
            <a:ext cx="588477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ctr"/>
            <a:r>
              <a:rPr lang="en-US" sz="1200" dirty="0" smtClean="0">
                <a:solidFill>
                  <a:schemeClr val="bg1"/>
                </a:solidFill>
              </a:rPr>
              <a:t>RICH 2013, 2</a:t>
            </a:r>
            <a:r>
              <a:rPr lang="en-US" sz="1200" baseline="30000" dirty="0" smtClean="0">
                <a:solidFill>
                  <a:schemeClr val="bg1"/>
                </a:solidFill>
              </a:rPr>
              <a:t>nd</a:t>
            </a:r>
            <a:r>
              <a:rPr lang="en-US" sz="1200" dirty="0" smtClean="0">
                <a:solidFill>
                  <a:schemeClr val="bg1"/>
                </a:solidFill>
              </a:rPr>
              <a:t> December 2013, SVC - Japan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87" name="Straight Arrow Connector 86"/>
          <p:cNvCxnSpPr/>
          <p:nvPr/>
        </p:nvCxnSpPr>
        <p:spPr>
          <a:xfrm>
            <a:off x="2443751" y="2397929"/>
            <a:ext cx="1734190" cy="1274781"/>
          </a:xfrm>
          <a:prstGeom prst="straightConnector1">
            <a:avLst/>
          </a:prstGeom>
          <a:ln>
            <a:headEnd type="triangl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684960" y="3546744"/>
            <a:ext cx="2444113" cy="2672960"/>
            <a:chOff x="6355048" y="576995"/>
            <a:chExt cx="2444113" cy="2672960"/>
          </a:xfrm>
        </p:grpSpPr>
        <p:pic>
          <p:nvPicPr>
            <p:cNvPr id="89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22" t="3090" r="3630" b="4507"/>
            <a:stretch/>
          </p:blipFill>
          <p:spPr bwMode="auto">
            <a:xfrm>
              <a:off x="6355048" y="758984"/>
              <a:ext cx="2411959" cy="24909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0" name="Straight Arrow Connector 89"/>
            <p:cNvCxnSpPr/>
            <p:nvPr/>
          </p:nvCxnSpPr>
          <p:spPr>
            <a:xfrm>
              <a:off x="6633408" y="731108"/>
              <a:ext cx="2087259" cy="131434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/>
            <p:cNvSpPr txBox="1"/>
            <p:nvPr/>
          </p:nvSpPr>
          <p:spPr>
            <a:xfrm rot="215146">
              <a:off x="7595143" y="576995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4.2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 flipV="1">
              <a:off x="8375146" y="1014942"/>
              <a:ext cx="415553" cy="170697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/>
            <p:cNvSpPr txBox="1"/>
            <p:nvPr/>
          </p:nvSpPr>
          <p:spPr>
            <a:xfrm rot="17073022">
              <a:off x="8434939" y="1762560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 smtClean="0">
                  <a:solidFill>
                    <a:srgbClr val="0000FF"/>
                  </a:solidFill>
                </a:rPr>
                <a:t>3.7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7706179" y="2830284"/>
              <a:ext cx="589642" cy="299357"/>
            </a:xfrm>
            <a:prstGeom prst="straightConnector1">
              <a:avLst/>
            </a:prstGeom>
            <a:ln>
              <a:solidFill>
                <a:srgbClr val="0000FF"/>
              </a:solidFill>
              <a:headEnd type="arrow" w="sm" len="sm"/>
              <a:tailEnd type="arrow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TextBox 94"/>
            <p:cNvSpPr txBox="1"/>
            <p:nvPr/>
          </p:nvSpPr>
          <p:spPr>
            <a:xfrm rot="19810889">
              <a:off x="7834410" y="2913717"/>
              <a:ext cx="48222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dirty="0">
                  <a:solidFill>
                    <a:srgbClr val="0000FF"/>
                  </a:solidFill>
                </a:rPr>
                <a:t>1</a:t>
              </a:r>
              <a:r>
                <a:rPr lang="en-US" sz="1000" b="1" dirty="0" smtClean="0">
                  <a:solidFill>
                    <a:srgbClr val="0000FF"/>
                  </a:solidFill>
                </a:rPr>
                <a:t>.2 m</a:t>
              </a:r>
              <a:endParaRPr lang="en-US" sz="10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96" name="Rectangle 95"/>
          <p:cNvSpPr/>
          <p:nvPr/>
        </p:nvSpPr>
        <p:spPr>
          <a:xfrm>
            <a:off x="684960" y="5082831"/>
            <a:ext cx="500373" cy="11368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7" name="Straight Arrow Connector 96"/>
          <p:cNvCxnSpPr/>
          <p:nvPr/>
        </p:nvCxnSpPr>
        <p:spPr>
          <a:xfrm flipV="1">
            <a:off x="686890" y="4964427"/>
            <a:ext cx="1064906" cy="1303174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8" name="TextBox 97"/>
          <p:cNvSpPr txBox="1"/>
          <p:nvPr/>
        </p:nvSpPr>
        <p:spPr>
          <a:xfrm>
            <a:off x="781717" y="5568028"/>
            <a:ext cx="28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Symbol" charset="2"/>
                <a:cs typeface="Symbol" charset="2"/>
              </a:rPr>
              <a:t>p</a:t>
            </a:r>
          </a:p>
        </p:txBody>
      </p:sp>
      <p:cxnSp>
        <p:nvCxnSpPr>
          <p:cNvPr id="99" name="Straight Arrow Connector 98"/>
          <p:cNvCxnSpPr/>
          <p:nvPr/>
        </p:nvCxnSpPr>
        <p:spPr>
          <a:xfrm flipV="1">
            <a:off x="1011734" y="5479143"/>
            <a:ext cx="2038845" cy="96102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headEnd type="none" w="sm" len="sm"/>
            <a:tailEnd type="non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 rot="20099055">
            <a:off x="1277462" y="6144924"/>
            <a:ext cx="541585" cy="2518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Beam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310044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33043</TotalTime>
  <Words>3633</Words>
  <Application>Microsoft Macintosh PowerPoint</Application>
  <PresentationFormat>On-screen Show (4:3)</PresentationFormat>
  <Paragraphs>786</Paragraphs>
  <Slides>43</Slides>
  <Notes>31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5" baseType="lpstr"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633</cp:revision>
  <dcterms:created xsi:type="dcterms:W3CDTF">2012-03-30T13:12:09Z</dcterms:created>
  <dcterms:modified xsi:type="dcterms:W3CDTF">2013-12-02T03:32:07Z</dcterms:modified>
</cp:coreProperties>
</file>