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2.xml" ContentType="application/vnd.openxmlformats-officedocument.drawingml.char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charts/chart3.xml" ContentType="application/vnd.openxmlformats-officedocument.drawingml.chart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0" r:id="rId4"/>
    <p:sldId id="262" r:id="rId5"/>
    <p:sldId id="263" r:id="rId6"/>
    <p:sldId id="257" r:id="rId7"/>
    <p:sldId id="264" r:id="rId8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024" y="-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azuhito:Desktop:SideRail02-Sag-2015012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azuhito:Desktop:SideRail02-Sag-2015012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azuhito:Desktop:SideRail02-Sag-2015012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plotArea>
      <c:layout/>
      <c:scatterChart>
        <c:scatterStyle val="lineMarker"/>
        <c:ser>
          <c:idx val="0"/>
          <c:order val="0"/>
          <c:tx>
            <c:strRef>
              <c:f>Sheet1!$B$5</c:f>
              <c:strCache>
                <c:ptCount val="1"/>
                <c:pt idx="0">
                  <c:v>B1</c:v>
                </c:pt>
              </c:strCache>
            </c:strRef>
          </c:tx>
          <c:xVal>
            <c:numRef>
              <c:f>Sheet1!$A$6:$A$11</c:f>
              <c:numCache>
                <c:formatCode>General</c:formatCode>
                <c:ptCount val="6"/>
                <c:pt idx="0">
                  <c:v>0.0</c:v>
                </c:pt>
                <c:pt idx="1">
                  <c:v>1.875</c:v>
                </c:pt>
                <c:pt idx="2">
                  <c:v>7.625</c:v>
                </c:pt>
                <c:pt idx="3">
                  <c:v>13.375</c:v>
                </c:pt>
                <c:pt idx="4">
                  <c:v>19.125</c:v>
                </c:pt>
                <c:pt idx="5">
                  <c:v>24.875</c:v>
                </c:pt>
              </c:numCache>
            </c:numRef>
          </c:xVal>
          <c:yVal>
            <c:numRef>
              <c:f>Sheet1!$B$6:$B$11</c:f>
              <c:numCache>
                <c:formatCode>0.000</c:formatCode>
                <c:ptCount val="6"/>
                <c:pt idx="0" formatCode="General">
                  <c:v>0.0</c:v>
                </c:pt>
                <c:pt idx="1">
                  <c:v>0.03406875</c:v>
                </c:pt>
                <c:pt idx="2">
                  <c:v>0.13854625</c:v>
                </c:pt>
                <c:pt idx="3">
                  <c:v>0.24302375</c:v>
                </c:pt>
                <c:pt idx="4">
                  <c:v>0.34750125</c:v>
                </c:pt>
                <c:pt idx="5">
                  <c:v>0.45197875</c:v>
                </c:pt>
              </c:numCache>
            </c:numRef>
          </c:yVal>
        </c:ser>
        <c:ser>
          <c:idx val="1"/>
          <c:order val="1"/>
          <c:tx>
            <c:strRef>
              <c:f>Sheet1!$C$5</c:f>
              <c:strCache>
                <c:ptCount val="1"/>
                <c:pt idx="0">
                  <c:v>B2</c:v>
                </c:pt>
              </c:strCache>
            </c:strRef>
          </c:tx>
          <c:xVal>
            <c:numRef>
              <c:f>Sheet1!$A$6:$A$11</c:f>
              <c:numCache>
                <c:formatCode>General</c:formatCode>
                <c:ptCount val="6"/>
                <c:pt idx="0">
                  <c:v>0.0</c:v>
                </c:pt>
                <c:pt idx="1">
                  <c:v>1.875</c:v>
                </c:pt>
                <c:pt idx="2">
                  <c:v>7.625</c:v>
                </c:pt>
                <c:pt idx="3">
                  <c:v>13.375</c:v>
                </c:pt>
                <c:pt idx="4">
                  <c:v>19.125</c:v>
                </c:pt>
                <c:pt idx="5">
                  <c:v>24.875</c:v>
                </c:pt>
              </c:numCache>
            </c:numRef>
          </c:xVal>
          <c:yVal>
            <c:numRef>
              <c:f>Sheet1!$C$6:$C$11</c:f>
              <c:numCache>
                <c:formatCode>0.000</c:formatCode>
                <c:ptCount val="6"/>
                <c:pt idx="0" formatCode="General">
                  <c:v>0.0</c:v>
                </c:pt>
                <c:pt idx="1">
                  <c:v>0.02851875</c:v>
                </c:pt>
                <c:pt idx="2">
                  <c:v>0.11597625</c:v>
                </c:pt>
                <c:pt idx="3">
                  <c:v>0.20343375</c:v>
                </c:pt>
                <c:pt idx="4">
                  <c:v>0.29089125</c:v>
                </c:pt>
                <c:pt idx="5">
                  <c:v>0.37834875</c:v>
                </c:pt>
              </c:numCache>
            </c:numRef>
          </c:yVal>
        </c:ser>
        <c:ser>
          <c:idx val="2"/>
          <c:order val="2"/>
          <c:tx>
            <c:strRef>
              <c:f>Sheet1!$D$5</c:f>
              <c:strCache>
                <c:ptCount val="1"/>
                <c:pt idx="0">
                  <c:v>A1</c:v>
                </c:pt>
              </c:strCache>
            </c:strRef>
          </c:tx>
          <c:xVal>
            <c:numRef>
              <c:f>Sheet1!$A$6:$A$11</c:f>
              <c:numCache>
                <c:formatCode>General</c:formatCode>
                <c:ptCount val="6"/>
                <c:pt idx="0">
                  <c:v>0.0</c:v>
                </c:pt>
                <c:pt idx="1">
                  <c:v>1.875</c:v>
                </c:pt>
                <c:pt idx="2">
                  <c:v>7.625</c:v>
                </c:pt>
                <c:pt idx="3">
                  <c:v>13.375</c:v>
                </c:pt>
                <c:pt idx="4">
                  <c:v>19.125</c:v>
                </c:pt>
                <c:pt idx="5">
                  <c:v>24.875</c:v>
                </c:pt>
              </c:numCache>
            </c:numRef>
          </c:xVal>
          <c:yVal>
            <c:numRef>
              <c:f>Sheet1!$D$6:$D$11</c:f>
              <c:numCache>
                <c:formatCode>0.000</c:formatCode>
                <c:ptCount val="6"/>
                <c:pt idx="0" formatCode="General">
                  <c:v>0.0</c:v>
                </c:pt>
                <c:pt idx="1">
                  <c:v>0.01277578125</c:v>
                </c:pt>
                <c:pt idx="2">
                  <c:v>0.05195484375</c:v>
                </c:pt>
                <c:pt idx="3">
                  <c:v>0.09113390625</c:v>
                </c:pt>
                <c:pt idx="4">
                  <c:v>0.13031296875</c:v>
                </c:pt>
                <c:pt idx="5">
                  <c:v>0.16949203125</c:v>
                </c:pt>
              </c:numCache>
            </c:numRef>
          </c:yVal>
        </c:ser>
        <c:ser>
          <c:idx val="3"/>
          <c:order val="3"/>
          <c:tx>
            <c:strRef>
              <c:f>Sheet1!$E$5</c:f>
              <c:strCache>
                <c:ptCount val="1"/>
                <c:pt idx="0">
                  <c:v>A2</c:v>
                </c:pt>
              </c:strCache>
            </c:strRef>
          </c:tx>
          <c:xVal>
            <c:numRef>
              <c:f>Sheet1!$A$6:$A$11</c:f>
              <c:numCache>
                <c:formatCode>General</c:formatCode>
                <c:ptCount val="6"/>
                <c:pt idx="0">
                  <c:v>0.0</c:v>
                </c:pt>
                <c:pt idx="1">
                  <c:v>1.875</c:v>
                </c:pt>
                <c:pt idx="2">
                  <c:v>7.625</c:v>
                </c:pt>
                <c:pt idx="3">
                  <c:v>13.375</c:v>
                </c:pt>
                <c:pt idx="4">
                  <c:v>19.125</c:v>
                </c:pt>
                <c:pt idx="5">
                  <c:v>24.875</c:v>
                </c:pt>
              </c:numCache>
            </c:numRef>
          </c:xVal>
          <c:yVal>
            <c:numRef>
              <c:f>Sheet1!$E$6:$E$11</c:f>
              <c:numCache>
                <c:formatCode>0.000</c:formatCode>
                <c:ptCount val="6"/>
                <c:pt idx="0" formatCode="General">
                  <c:v>0.0</c:v>
                </c:pt>
                <c:pt idx="1">
                  <c:v>0.01069453125</c:v>
                </c:pt>
                <c:pt idx="2">
                  <c:v>0.04349109375</c:v>
                </c:pt>
                <c:pt idx="3">
                  <c:v>0.07628765625</c:v>
                </c:pt>
                <c:pt idx="4">
                  <c:v>0.10908421875</c:v>
                </c:pt>
                <c:pt idx="5">
                  <c:v>0.14188078125</c:v>
                </c:pt>
              </c:numCache>
            </c:numRef>
          </c:yVal>
        </c:ser>
        <c:ser>
          <c:idx val="4"/>
          <c:order val="4"/>
          <c:tx>
            <c:strRef>
              <c:f>Sheet1!$F$5</c:f>
              <c:strCache>
                <c:ptCount val="1"/>
                <c:pt idx="0">
                  <c:v>pX</c:v>
                </c:pt>
              </c:strCache>
            </c:strRef>
          </c:tx>
          <c:xVal>
            <c:numRef>
              <c:f>Sheet1!$A$6:$A$11</c:f>
              <c:numCache>
                <c:formatCode>General</c:formatCode>
                <c:ptCount val="6"/>
                <c:pt idx="0">
                  <c:v>0.0</c:v>
                </c:pt>
                <c:pt idx="1">
                  <c:v>1.875</c:v>
                </c:pt>
                <c:pt idx="2">
                  <c:v>7.625</c:v>
                </c:pt>
                <c:pt idx="3">
                  <c:v>13.375</c:v>
                </c:pt>
                <c:pt idx="4">
                  <c:v>19.125</c:v>
                </c:pt>
                <c:pt idx="5">
                  <c:v>24.875</c:v>
                </c:pt>
              </c:numCache>
            </c:numRef>
          </c:xVal>
          <c:yVal>
            <c:numRef>
              <c:f>Sheet1!$F$6:$F$11</c:f>
              <c:numCache>
                <c:formatCode>General</c:formatCode>
                <c:ptCount val="6"/>
                <c:pt idx="1">
                  <c:v>0.0</c:v>
                </c:pt>
                <c:pt idx="2" formatCode="0.000">
                  <c:v>0.08</c:v>
                </c:pt>
                <c:pt idx="3" formatCode="0.000">
                  <c:v>0.19</c:v>
                </c:pt>
                <c:pt idx="4" formatCode="0.000">
                  <c:v>0.31</c:v>
                </c:pt>
                <c:pt idx="5" formatCode="0.000">
                  <c:v>0.44</c:v>
                </c:pt>
              </c:numCache>
            </c:numRef>
          </c:yVal>
        </c:ser>
        <c:ser>
          <c:idx val="5"/>
          <c:order val="5"/>
          <c:tx>
            <c:strRef>
              <c:f>Sheet1!$G$5</c:f>
              <c:strCache>
                <c:ptCount val="1"/>
                <c:pt idx="0">
                  <c:v>mX</c:v>
                </c:pt>
              </c:strCache>
            </c:strRef>
          </c:tx>
          <c:xVal>
            <c:numRef>
              <c:f>Sheet1!$A$6:$A$11</c:f>
              <c:numCache>
                <c:formatCode>General</c:formatCode>
                <c:ptCount val="6"/>
                <c:pt idx="0">
                  <c:v>0.0</c:v>
                </c:pt>
                <c:pt idx="1">
                  <c:v>1.875</c:v>
                </c:pt>
                <c:pt idx="2">
                  <c:v>7.625</c:v>
                </c:pt>
                <c:pt idx="3">
                  <c:v>13.375</c:v>
                </c:pt>
                <c:pt idx="4">
                  <c:v>19.125</c:v>
                </c:pt>
                <c:pt idx="5">
                  <c:v>24.875</c:v>
                </c:pt>
              </c:numCache>
            </c:numRef>
          </c:xVal>
          <c:yVal>
            <c:numRef>
              <c:f>Sheet1!$G$6:$G$11</c:f>
              <c:numCache>
                <c:formatCode>General</c:formatCode>
                <c:ptCount val="6"/>
                <c:pt idx="1">
                  <c:v>0.0</c:v>
                </c:pt>
                <c:pt idx="2" formatCode="0.000">
                  <c:v>0.1</c:v>
                </c:pt>
                <c:pt idx="3" formatCode="0.000">
                  <c:v>0.21</c:v>
                </c:pt>
                <c:pt idx="4" formatCode="0.000">
                  <c:v>0.32</c:v>
                </c:pt>
                <c:pt idx="5" formatCode="0.000">
                  <c:v>0.44</c:v>
                </c:pt>
              </c:numCache>
            </c:numRef>
          </c:yVal>
        </c:ser>
        <c:axId val="656544184"/>
        <c:axId val="667418248"/>
      </c:scatterChart>
      <c:valAx>
        <c:axId val="6565441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Load [kgf]</a:t>
                </a:r>
              </a:p>
            </c:rich>
          </c:tx>
          <c:layout/>
        </c:title>
        <c:numFmt formatCode="General" sourceLinked="1"/>
        <c:tickLblPos val="nextTo"/>
        <c:crossAx val="667418248"/>
        <c:crosses val="autoZero"/>
        <c:crossBetween val="midCat"/>
      </c:valAx>
      <c:valAx>
        <c:axId val="6674182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Sag [mm]</a:t>
                </a:r>
              </a:p>
            </c:rich>
          </c:tx>
          <c:layout/>
        </c:title>
        <c:numFmt formatCode="0.00_);[赤]\(0.00\)" sourceLinked="0"/>
        <c:tickLblPos val="nextTo"/>
        <c:crossAx val="65654418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89803194916375"/>
          <c:y val="0.0659905511811024"/>
          <c:w val="0.108605469850352"/>
          <c:h val="0.399181395348837"/>
        </c:manualLayout>
      </c:layout>
    </c:legend>
    <c:plotVisOnly val="1"/>
  </c:chart>
  <c:txPr>
    <a:bodyPr/>
    <a:lstStyle/>
    <a:p>
      <a:pPr>
        <a:defRPr sz="1200">
          <a:latin typeface="ヒラギノ丸ゴ ProN W4"/>
          <a:ea typeface="ヒラギノ丸ゴ ProN W4"/>
          <a:cs typeface="ヒラギノ丸ゴ ProN W4"/>
        </a:defRPr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plotArea>
      <c:layout/>
      <c:scatterChart>
        <c:scatterStyle val="lineMarker"/>
        <c:ser>
          <c:idx val="0"/>
          <c:order val="0"/>
          <c:tx>
            <c:strRef>
              <c:f>Sheet1!$B$5</c:f>
              <c:strCache>
                <c:ptCount val="1"/>
                <c:pt idx="0">
                  <c:v>B1</c:v>
                </c:pt>
              </c:strCache>
            </c:strRef>
          </c:tx>
          <c:xVal>
            <c:numRef>
              <c:f>Sheet1!$A$6:$A$11</c:f>
              <c:numCache>
                <c:formatCode>General</c:formatCode>
                <c:ptCount val="6"/>
                <c:pt idx="0">
                  <c:v>0.0</c:v>
                </c:pt>
                <c:pt idx="1">
                  <c:v>1.875</c:v>
                </c:pt>
                <c:pt idx="2">
                  <c:v>7.625</c:v>
                </c:pt>
                <c:pt idx="3">
                  <c:v>13.375</c:v>
                </c:pt>
                <c:pt idx="4">
                  <c:v>19.125</c:v>
                </c:pt>
                <c:pt idx="5">
                  <c:v>24.875</c:v>
                </c:pt>
              </c:numCache>
            </c:numRef>
          </c:xVal>
          <c:yVal>
            <c:numRef>
              <c:f>Sheet1!$B$6:$B$11</c:f>
              <c:numCache>
                <c:formatCode>0.000</c:formatCode>
                <c:ptCount val="6"/>
                <c:pt idx="0" formatCode="General">
                  <c:v>0.0</c:v>
                </c:pt>
                <c:pt idx="1">
                  <c:v>0.03406875</c:v>
                </c:pt>
                <c:pt idx="2">
                  <c:v>0.13854625</c:v>
                </c:pt>
                <c:pt idx="3">
                  <c:v>0.24302375</c:v>
                </c:pt>
                <c:pt idx="4">
                  <c:v>0.34750125</c:v>
                </c:pt>
                <c:pt idx="5">
                  <c:v>0.45197875</c:v>
                </c:pt>
              </c:numCache>
            </c:numRef>
          </c:yVal>
        </c:ser>
        <c:ser>
          <c:idx val="1"/>
          <c:order val="1"/>
          <c:tx>
            <c:strRef>
              <c:f>Sheet1!$C$5</c:f>
              <c:strCache>
                <c:ptCount val="1"/>
                <c:pt idx="0">
                  <c:v>B2</c:v>
                </c:pt>
              </c:strCache>
            </c:strRef>
          </c:tx>
          <c:xVal>
            <c:numRef>
              <c:f>Sheet1!$A$6:$A$11</c:f>
              <c:numCache>
                <c:formatCode>General</c:formatCode>
                <c:ptCount val="6"/>
                <c:pt idx="0">
                  <c:v>0.0</c:v>
                </c:pt>
                <c:pt idx="1">
                  <c:v>1.875</c:v>
                </c:pt>
                <c:pt idx="2">
                  <c:v>7.625</c:v>
                </c:pt>
                <c:pt idx="3">
                  <c:v>13.375</c:v>
                </c:pt>
                <c:pt idx="4">
                  <c:v>19.125</c:v>
                </c:pt>
                <c:pt idx="5">
                  <c:v>24.875</c:v>
                </c:pt>
              </c:numCache>
            </c:numRef>
          </c:xVal>
          <c:yVal>
            <c:numRef>
              <c:f>Sheet1!$C$6:$C$11</c:f>
              <c:numCache>
                <c:formatCode>0.000</c:formatCode>
                <c:ptCount val="6"/>
                <c:pt idx="0" formatCode="General">
                  <c:v>0.0</c:v>
                </c:pt>
                <c:pt idx="1">
                  <c:v>0.02851875</c:v>
                </c:pt>
                <c:pt idx="2">
                  <c:v>0.11597625</c:v>
                </c:pt>
                <c:pt idx="3">
                  <c:v>0.20343375</c:v>
                </c:pt>
                <c:pt idx="4">
                  <c:v>0.29089125</c:v>
                </c:pt>
                <c:pt idx="5">
                  <c:v>0.37834875</c:v>
                </c:pt>
              </c:numCache>
            </c:numRef>
          </c:yVal>
        </c:ser>
        <c:ser>
          <c:idx val="7"/>
          <c:order val="2"/>
          <c:tx>
            <c:strRef>
              <c:f>Sheet1!$P$4</c:f>
              <c:strCache>
                <c:ptCount val="1"/>
                <c:pt idx="0">
                  <c:v>pXcorr</c:v>
                </c:pt>
              </c:strCache>
            </c:strRef>
          </c:tx>
          <c:xVal>
            <c:numRef>
              <c:f>Sheet1!$A$6:$A$11</c:f>
              <c:numCache>
                <c:formatCode>General</c:formatCode>
                <c:ptCount val="6"/>
                <c:pt idx="0">
                  <c:v>0.0</c:v>
                </c:pt>
                <c:pt idx="1">
                  <c:v>1.875</c:v>
                </c:pt>
                <c:pt idx="2">
                  <c:v>7.625</c:v>
                </c:pt>
                <c:pt idx="3">
                  <c:v>13.375</c:v>
                </c:pt>
                <c:pt idx="4">
                  <c:v>19.125</c:v>
                </c:pt>
                <c:pt idx="5">
                  <c:v>24.875</c:v>
                </c:pt>
              </c:numCache>
            </c:numRef>
          </c:xVal>
          <c:yVal>
            <c:numRef>
              <c:f>Sheet1!$P$5:$P$10</c:f>
              <c:numCache>
                <c:formatCode>General</c:formatCode>
                <c:ptCount val="6"/>
                <c:pt idx="0">
                  <c:v>0.0</c:v>
                </c:pt>
                <c:pt idx="1">
                  <c:v>0.034</c:v>
                </c:pt>
                <c:pt idx="2">
                  <c:v>0.114</c:v>
                </c:pt>
                <c:pt idx="3">
                  <c:v>0.224</c:v>
                </c:pt>
                <c:pt idx="4">
                  <c:v>0.344</c:v>
                </c:pt>
                <c:pt idx="5">
                  <c:v>0.474</c:v>
                </c:pt>
              </c:numCache>
            </c:numRef>
          </c:yVal>
        </c:ser>
        <c:ser>
          <c:idx val="8"/>
          <c:order val="3"/>
          <c:tx>
            <c:strRef>
              <c:f>Sheet1!$Q$4</c:f>
              <c:strCache>
                <c:ptCount val="1"/>
                <c:pt idx="0">
                  <c:v>mXcorr</c:v>
                </c:pt>
              </c:strCache>
            </c:strRef>
          </c:tx>
          <c:xVal>
            <c:numRef>
              <c:f>Sheet1!$A$6:$A$11</c:f>
              <c:numCache>
                <c:formatCode>General</c:formatCode>
                <c:ptCount val="6"/>
                <c:pt idx="0">
                  <c:v>0.0</c:v>
                </c:pt>
                <c:pt idx="1">
                  <c:v>1.875</c:v>
                </c:pt>
                <c:pt idx="2">
                  <c:v>7.625</c:v>
                </c:pt>
                <c:pt idx="3">
                  <c:v>13.375</c:v>
                </c:pt>
                <c:pt idx="4">
                  <c:v>19.125</c:v>
                </c:pt>
                <c:pt idx="5">
                  <c:v>24.875</c:v>
                </c:pt>
              </c:numCache>
            </c:numRef>
          </c:xVal>
          <c:yVal>
            <c:numRef>
              <c:f>Sheet1!$Q$5:$Q$10</c:f>
              <c:numCache>
                <c:formatCode>General</c:formatCode>
                <c:ptCount val="6"/>
                <c:pt idx="0">
                  <c:v>0.0</c:v>
                </c:pt>
                <c:pt idx="1">
                  <c:v>0.034</c:v>
                </c:pt>
                <c:pt idx="2">
                  <c:v>0.134</c:v>
                </c:pt>
                <c:pt idx="3">
                  <c:v>0.244</c:v>
                </c:pt>
                <c:pt idx="4">
                  <c:v>0.354</c:v>
                </c:pt>
                <c:pt idx="5">
                  <c:v>0.474</c:v>
                </c:pt>
              </c:numCache>
            </c:numRef>
          </c:yVal>
        </c:ser>
        <c:axId val="660942456"/>
        <c:axId val="660945640"/>
      </c:scatterChart>
      <c:valAx>
        <c:axId val="6609424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Load [kgf]</a:t>
                </a:r>
              </a:p>
            </c:rich>
          </c:tx>
          <c:layout/>
        </c:title>
        <c:numFmt formatCode="General" sourceLinked="1"/>
        <c:tickLblPos val="nextTo"/>
        <c:crossAx val="660945640"/>
        <c:crosses val="autoZero"/>
        <c:crossBetween val="midCat"/>
      </c:valAx>
      <c:valAx>
        <c:axId val="66094564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Sag [mm]</a:t>
                </a:r>
              </a:p>
            </c:rich>
          </c:tx>
          <c:layout/>
        </c:title>
        <c:numFmt formatCode="0.00_);[赤]\(0.00\)" sourceLinked="0"/>
        <c:tickLblPos val="nextTo"/>
        <c:crossAx val="660942456"/>
        <c:crosses val="autoZero"/>
        <c:crossBetween val="midCat"/>
      </c:valAx>
    </c:plotArea>
    <c:legend>
      <c:legendPos val="r"/>
      <c:layout/>
    </c:legend>
    <c:plotVisOnly val="1"/>
  </c:chart>
  <c:txPr>
    <a:bodyPr/>
    <a:lstStyle/>
    <a:p>
      <a:pPr>
        <a:defRPr sz="1200"/>
      </a:pPr>
      <a:endParaRPr lang="ja-JP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plotArea>
      <c:layout/>
      <c:scatterChart>
        <c:scatterStyle val="lineMarker"/>
        <c:ser>
          <c:idx val="9"/>
          <c:order val="0"/>
          <c:tx>
            <c:strRef>
              <c:f>Sheet1!$R$4</c:f>
              <c:strCache>
                <c:ptCount val="1"/>
                <c:pt idx="0">
                  <c:v>ΔpXcorr</c:v>
                </c:pt>
              </c:strCache>
            </c:strRef>
          </c:tx>
          <c:xVal>
            <c:numRef>
              <c:f>Sheet1!$A$6:$A$11</c:f>
              <c:numCache>
                <c:formatCode>General</c:formatCode>
                <c:ptCount val="6"/>
                <c:pt idx="0">
                  <c:v>0.0</c:v>
                </c:pt>
                <c:pt idx="1">
                  <c:v>1.875</c:v>
                </c:pt>
                <c:pt idx="2">
                  <c:v>7.625</c:v>
                </c:pt>
                <c:pt idx="3">
                  <c:v>13.375</c:v>
                </c:pt>
                <c:pt idx="4">
                  <c:v>19.125</c:v>
                </c:pt>
                <c:pt idx="5">
                  <c:v>24.875</c:v>
                </c:pt>
              </c:numCache>
            </c:numRef>
          </c:xVal>
          <c:yVal>
            <c:numRef>
              <c:f>Sheet1!$R$5:$R$10</c:f>
              <c:numCache>
                <c:formatCode>0.000_ </c:formatCode>
                <c:ptCount val="6"/>
                <c:pt idx="0" formatCode="General">
                  <c:v>0.0</c:v>
                </c:pt>
                <c:pt idx="1">
                  <c:v>-6.87499999999924E-5</c:v>
                </c:pt>
                <c:pt idx="2">
                  <c:v>-0.02454625</c:v>
                </c:pt>
                <c:pt idx="3">
                  <c:v>-0.01902375</c:v>
                </c:pt>
                <c:pt idx="4">
                  <c:v>-0.00350125000000001</c:v>
                </c:pt>
                <c:pt idx="5">
                  <c:v>0.02202125</c:v>
                </c:pt>
              </c:numCache>
            </c:numRef>
          </c:yVal>
        </c:ser>
        <c:ser>
          <c:idx val="10"/>
          <c:order val="1"/>
          <c:tx>
            <c:strRef>
              <c:f>Sheet1!$S$4</c:f>
              <c:strCache>
                <c:ptCount val="1"/>
                <c:pt idx="0">
                  <c:v>ΔmXcorr</c:v>
                </c:pt>
              </c:strCache>
            </c:strRef>
          </c:tx>
          <c:xVal>
            <c:numRef>
              <c:f>Sheet1!$A$6:$A$11</c:f>
              <c:numCache>
                <c:formatCode>General</c:formatCode>
                <c:ptCount val="6"/>
                <c:pt idx="0">
                  <c:v>0.0</c:v>
                </c:pt>
                <c:pt idx="1">
                  <c:v>1.875</c:v>
                </c:pt>
                <c:pt idx="2">
                  <c:v>7.625</c:v>
                </c:pt>
                <c:pt idx="3">
                  <c:v>13.375</c:v>
                </c:pt>
                <c:pt idx="4">
                  <c:v>19.125</c:v>
                </c:pt>
                <c:pt idx="5">
                  <c:v>24.875</c:v>
                </c:pt>
              </c:numCache>
            </c:numRef>
          </c:xVal>
          <c:yVal>
            <c:numRef>
              <c:f>Sheet1!$S$5:$S$10</c:f>
              <c:numCache>
                <c:formatCode>0.000_ </c:formatCode>
                <c:ptCount val="6"/>
                <c:pt idx="0" formatCode="General">
                  <c:v>0.0</c:v>
                </c:pt>
                <c:pt idx="1">
                  <c:v>-6.87499999999924E-5</c:v>
                </c:pt>
                <c:pt idx="2">
                  <c:v>-0.00454624999999997</c:v>
                </c:pt>
                <c:pt idx="3">
                  <c:v>0.000976250000000011</c:v>
                </c:pt>
                <c:pt idx="4">
                  <c:v>0.00649875</c:v>
                </c:pt>
                <c:pt idx="5">
                  <c:v>0.02202125</c:v>
                </c:pt>
              </c:numCache>
            </c:numRef>
          </c:yVal>
        </c:ser>
        <c:axId val="668088616"/>
        <c:axId val="377550856"/>
      </c:scatterChart>
      <c:valAx>
        <c:axId val="6680886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Load [kgf]</a:t>
                </a:r>
              </a:p>
            </c:rich>
          </c:tx>
          <c:layout/>
        </c:title>
        <c:numFmt formatCode="General" sourceLinked="1"/>
        <c:tickLblPos val="nextTo"/>
        <c:crossAx val="377550856"/>
        <c:crosses val="autoZero"/>
        <c:crossBetween val="midCat"/>
      </c:valAx>
      <c:valAx>
        <c:axId val="37755085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B1 - meas. sag [mm]</a:t>
                </a:r>
              </a:p>
            </c:rich>
          </c:tx>
          <c:layout/>
        </c:title>
        <c:numFmt formatCode="General" sourceLinked="1"/>
        <c:tickLblPos val="nextTo"/>
        <c:crossAx val="668088616"/>
        <c:crosses val="autoZero"/>
        <c:crossBetween val="midCat"/>
      </c:valAx>
    </c:plotArea>
    <c:legend>
      <c:legendPos val="r"/>
      <c:layout/>
    </c:legend>
    <c:plotVisOnly val="1"/>
  </c:chart>
  <c:txPr>
    <a:bodyPr/>
    <a:lstStyle/>
    <a:p>
      <a:pPr>
        <a:defRPr sz="1200"/>
      </a:pPr>
      <a:endParaRPr lang="ja-JP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4138F-3243-C244-8DFF-860432DA6649}" type="datetimeFigureOut">
              <a:rPr lang="ja-JP" altLang="en-US" smtClean="0"/>
              <a:t>15.1.29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26800-2981-0E41-BCDB-8DC350798D0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7CE65-F78C-9942-93C0-BCEDC4CE7295}" type="datetimeFigureOut">
              <a:rPr lang="ja-JP" altLang="en-US" smtClean="0"/>
              <a:t>15.1.29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49675-B407-9241-98F8-3287CA85CFD5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15.1.29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PID upgrade meeting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50F-02E6-B347-910C-D0F311A7B4DB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15.1.29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PID upgrade meeting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50F-02E6-B347-910C-D0F311A7B4DB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15.1.29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PID upgrade meeting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50F-02E6-B347-910C-D0F311A7B4DB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15.1.29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PID upgrade meeting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50F-02E6-B347-910C-D0F311A7B4DB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15.1.29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PID upgrade meeting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50F-02E6-B347-910C-D0F311A7B4DB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15.1.29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PID upgrade meeting</a:t>
            </a: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50F-02E6-B347-910C-D0F311A7B4DB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15.1.29</a:t>
            </a:r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PID upgrade meeting</a:t>
            </a: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50F-02E6-B347-910C-D0F311A7B4DB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15.1.29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PID upgrade meeting</a:t>
            </a: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50F-02E6-B347-910C-D0F311A7B4DB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15.1.29</a:t>
            </a:r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PID upgrade meeting</a:t>
            </a: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50F-02E6-B347-910C-D0F311A7B4DB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15.1.29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PID upgrade meeting</a:t>
            </a: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50F-02E6-B347-910C-D0F311A7B4DB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15.1.29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PID upgrade meeting</a:t>
            </a: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50F-02E6-B347-910C-D0F311A7B4DB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/>
              <a:t>15.1.29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/>
              <a:t>PID upgrade meeting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E650F-02E6-B347-910C-D0F311A7B4DB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jpeg"/><Relationship Id="rId5" Type="http://schemas.openxmlformats.org/officeDocument/2006/relationships/image" Target="../media/image13.jpeg"/><Relationship Id="rId6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480717"/>
            <a:ext cx="7772400" cy="769441"/>
          </a:xfrm>
        </p:spPr>
        <p:txBody>
          <a:bodyPr>
            <a:spAutoFit/>
          </a:bodyPr>
          <a:lstStyle/>
          <a:p>
            <a:r>
              <a:rPr lang="en-US" altLang="ja-JP" dirty="0" smtClean="0">
                <a:latin typeface="ヒラギノ丸ゴ ProN W4"/>
                <a:ea typeface="ヒラギノ丸ゴ ProN W4"/>
                <a:cs typeface="ヒラギノ丸ゴ ProN W4"/>
              </a:rPr>
              <a:t>Side </a:t>
            </a:r>
            <a:r>
              <a:rPr lang="en-US" altLang="ja-JP" dirty="0">
                <a:latin typeface="ヒラギノ丸ゴ ProN W4"/>
                <a:ea typeface="ヒラギノ丸ゴ ProN W4"/>
                <a:cs typeface="ヒラギノ丸ゴ ProN W4"/>
              </a:rPr>
              <a:t>R</a:t>
            </a:r>
            <a:r>
              <a:rPr lang="en-US" altLang="ja-JP" dirty="0" smtClean="0">
                <a:latin typeface="ヒラギノ丸ゴ ProN W4"/>
                <a:ea typeface="ヒラギノ丸ゴ ProN W4"/>
                <a:cs typeface="ヒラギノ丸ゴ ProN W4"/>
              </a:rPr>
              <a:t>ail Sag Measurement</a:t>
            </a:r>
            <a:endParaRPr lang="ja-JP" altLang="en-US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92200" y="3886200"/>
            <a:ext cx="6921500" cy="1077218"/>
          </a:xfr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ヒラギノ丸ゴ ProN W4"/>
                <a:ea typeface="ヒラギノ丸ゴ ProN W4"/>
                <a:cs typeface="ヒラギノ丸ゴ ProN W4"/>
              </a:rPr>
              <a:t>T. Hayakawa, K. </a:t>
            </a:r>
            <a:r>
              <a:rPr lang="en-US" altLang="ja-JP" dirty="0" err="1" smtClean="0">
                <a:latin typeface="ヒラギノ丸ゴ ProN W4"/>
                <a:ea typeface="ヒラギノ丸ゴ ProN W4"/>
                <a:cs typeface="ヒラギノ丸ゴ ProN W4"/>
              </a:rPr>
              <a:t>Inami</a:t>
            </a:r>
            <a:r>
              <a:rPr lang="en-US" altLang="ja-JP" dirty="0" smtClean="0">
                <a:latin typeface="ヒラギノ丸ゴ ProN W4"/>
                <a:ea typeface="ヒラギノ丸ゴ ProN W4"/>
                <a:cs typeface="ヒラギノ丸ゴ ProN W4"/>
              </a:rPr>
              <a:t>, K. Suzuki (Nagoya) and T. </a:t>
            </a:r>
            <a:r>
              <a:rPr lang="en-US" altLang="ja-JP" dirty="0" err="1" smtClean="0">
                <a:latin typeface="ヒラギノ丸ゴ ProN W4"/>
                <a:ea typeface="ヒラギノ丸ゴ ProN W4"/>
                <a:cs typeface="ヒラギノ丸ゴ ProN W4"/>
              </a:rPr>
              <a:t>Kohriki</a:t>
            </a:r>
            <a:r>
              <a:rPr lang="en-US" altLang="ja-JP" dirty="0" smtClean="0">
                <a:latin typeface="ヒラギノ丸ゴ ProN W4"/>
                <a:ea typeface="ヒラギノ丸ゴ ProN W4"/>
                <a:cs typeface="ヒラギノ丸ゴ ProN W4"/>
              </a:rPr>
              <a:t> (KEK)</a:t>
            </a:r>
            <a:endParaRPr lang="ja-JP" altLang="en-US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15.1.29</a:t>
            </a: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50F-02E6-B347-910C-D0F311A7B4DB}" type="slidenum">
              <a:rPr lang="ja-JP" altLang="en-US" smtClean="0"/>
              <a:t>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PID upgrade meeting</a:t>
            </a:r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7886"/>
          </a:xfrm>
        </p:spPr>
        <p:txBody>
          <a:bodyPr>
            <a:spAutoFit/>
          </a:bodyPr>
          <a:lstStyle/>
          <a:p>
            <a:r>
              <a:rPr lang="en-US" altLang="ja-JP" sz="4000" dirty="0" smtClean="0">
                <a:latin typeface="ヒラギノ丸ゴ ProN W4"/>
                <a:ea typeface="ヒラギノ丸ゴ ProN W4"/>
                <a:cs typeface="ヒラギノ丸ゴ ProN W4"/>
              </a:rPr>
              <a:t>Purpose (1)</a:t>
            </a:r>
            <a:endParaRPr lang="ja-JP" altLang="en-US" sz="40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3400" y="774700"/>
            <a:ext cx="8153400" cy="5349156"/>
          </a:xfrm>
        </p:spPr>
        <p:txBody>
          <a:bodyPr wrap="square">
            <a:spAutoFit/>
          </a:bodyPr>
          <a:lstStyle/>
          <a:p>
            <a:pPr marL="177800" indent="-177800"/>
            <a:r>
              <a:rPr lang="en-US" altLang="ja-JP" sz="2800" dirty="0" smtClean="0">
                <a:latin typeface="ヒラギノ丸ゴ ProN W4"/>
                <a:ea typeface="ヒラギノ丸ゴ ProN W4"/>
                <a:cs typeface="ヒラギノ丸ゴ ProN W4"/>
              </a:rPr>
              <a:t>A large sag was observed at the panel-enclosure joint of the Prototype-IV.</a:t>
            </a:r>
          </a:p>
          <a:p>
            <a:pPr marL="438150" lvl="1" indent="-177800"/>
            <a:r>
              <a:rPr lang="en-US" altLang="ja-JP" sz="2400" dirty="0" smtClean="0">
                <a:latin typeface="ヒラギノ丸ゴ ProN W4"/>
                <a:ea typeface="ヒラギノ丸ゴ ProN W4"/>
                <a:cs typeface="ヒラギノ丸ゴ ProN W4"/>
              </a:rPr>
              <a:t>Observed by </a:t>
            </a:r>
            <a:r>
              <a:rPr lang="en-US" altLang="ja-JP" sz="2400" dirty="0" err="1" smtClean="0">
                <a:latin typeface="ヒラギノ丸ゴ ProN W4"/>
                <a:ea typeface="ヒラギノ丸ゴ ProN W4"/>
                <a:cs typeface="ヒラギノ丸ゴ ProN W4"/>
              </a:rPr>
              <a:t>Inami</a:t>
            </a:r>
            <a:r>
              <a:rPr lang="en-US" altLang="ja-JP" sz="2400" dirty="0" smtClean="0">
                <a:latin typeface="ヒラギノ丸ゴ ProN W4"/>
                <a:ea typeface="ヒラギノ丸ゴ ProN W4"/>
                <a:cs typeface="ヒラギノ丸ゴ ProN W4"/>
              </a:rPr>
              <a:t>-san and Hayakawa-san, during the mechanical inspection on the Module01.</a:t>
            </a:r>
          </a:p>
          <a:p>
            <a:pPr marL="622300" lvl="2" indent="-177800">
              <a:buFont typeface="Wingdings" charset="2"/>
              <a:buChar char="Ø"/>
            </a:pPr>
            <a:r>
              <a:rPr lang="en-US" altLang="ja-JP" sz="2000" dirty="0" smtClean="0">
                <a:solidFill>
                  <a:prstClr val="black"/>
                </a:solidFill>
                <a:latin typeface="ヒラギノ丸ゴ ProN W4"/>
                <a:ea typeface="ヒラギノ丸ゴ ProN W4"/>
                <a:cs typeface="ヒラギノ丸ゴ ProN W4"/>
              </a:rPr>
              <a:t>~0.1 mm sag for 10 kg weight.</a:t>
            </a:r>
          </a:p>
          <a:p>
            <a:pPr marL="622300" lvl="2" indent="-177800">
              <a:buFont typeface="Wingdings" charset="2"/>
              <a:buChar char="Ø"/>
            </a:pPr>
            <a:r>
              <a:rPr lang="en-US" altLang="ja-JP" sz="2000" dirty="0" smtClean="0">
                <a:solidFill>
                  <a:prstClr val="black"/>
                </a:solidFill>
                <a:latin typeface="ヒラギノ丸ゴ ProN W4"/>
                <a:ea typeface="ヒラギノ丸ゴ ProN W4"/>
                <a:cs typeface="ヒラギノ丸ゴ ProN W4"/>
              </a:rPr>
              <a:t>~0.5 mm rise at the </a:t>
            </a:r>
            <a:r>
              <a:rPr lang="en-US" altLang="ja-JP" sz="2000" dirty="0" err="1" smtClean="0">
                <a:solidFill>
                  <a:prstClr val="black"/>
                </a:solidFill>
                <a:latin typeface="ヒラギノ丸ゴ ProN W4"/>
                <a:ea typeface="ヒラギノ丸ゴ ProN W4"/>
                <a:cs typeface="ヒラギノ丸ゴ ProN W4"/>
              </a:rPr>
              <a:t>bwd</a:t>
            </a:r>
            <a:r>
              <a:rPr lang="en-US" altLang="ja-JP" sz="2000" dirty="0" smtClean="0">
                <a:solidFill>
                  <a:prstClr val="black"/>
                </a:solidFill>
                <a:latin typeface="ヒラギノ丸ゴ ProN W4"/>
                <a:ea typeface="ヒラギノ丸ゴ ProN W4"/>
                <a:cs typeface="ヒラギノ丸ゴ ProN W4"/>
              </a:rPr>
              <a:t> end of the enclosure without rising the Honeycomb panel part.</a:t>
            </a:r>
            <a:endParaRPr lang="en-US" altLang="ja-JP" sz="2400" dirty="0" smtClean="0">
              <a:latin typeface="ヒラギノ丸ゴ ProN W4"/>
              <a:ea typeface="ヒラギノ丸ゴ ProN W4"/>
              <a:cs typeface="ヒラギノ丸ゴ ProN W4"/>
            </a:endParaRPr>
          </a:p>
          <a:p>
            <a:pPr marL="438150" lvl="1" indent="-177800"/>
            <a:r>
              <a:rPr lang="en-US" altLang="ja-JP" sz="2400" dirty="0" smtClean="0">
                <a:latin typeface="ヒラギノ丸ゴ ProN W4"/>
                <a:ea typeface="ヒラギノ丸ゴ ProN W4"/>
                <a:cs typeface="ヒラギノ丸ゴ ProN W4"/>
              </a:rPr>
              <a:t>It would damage a detector module during its installation to the Belle spectrometer.</a:t>
            </a:r>
          </a:p>
          <a:p>
            <a:pPr marL="622300" lvl="2" indent="-177800">
              <a:buFont typeface="Wingdings" charset="2"/>
              <a:buChar char="Ø"/>
            </a:pPr>
            <a:r>
              <a:rPr lang="en-US" altLang="ja-JP" sz="2000" dirty="0" smtClean="0">
                <a:latin typeface="ヒラギノ丸ゴ ProN W4"/>
                <a:ea typeface="ヒラギノ丸ゴ ProN W4"/>
                <a:cs typeface="ヒラギノ丸ゴ ProN W4"/>
              </a:rPr>
              <a:t>After mounting to the ECL flanges and before connecting to the adjacent modules using </a:t>
            </a:r>
            <a:r>
              <a:rPr lang="en-US" altLang="ja-JP" sz="2000" dirty="0" err="1" smtClean="0">
                <a:latin typeface="ヒラギノ丸ゴ ProN W4"/>
                <a:ea typeface="ヒラギノ丸ゴ ProN W4"/>
                <a:cs typeface="ヒラギノ丸ゴ ProN W4"/>
              </a:rPr>
              <a:t>z</a:t>
            </a:r>
            <a:r>
              <a:rPr lang="en-US" altLang="ja-JP" sz="2000" dirty="0" smtClean="0">
                <a:latin typeface="ヒラギノ丸ゴ ProN W4"/>
                <a:ea typeface="ヒラギノ丸ゴ ProN W4"/>
                <a:cs typeface="ヒラギノ丸ゴ ProN W4"/>
              </a:rPr>
              <a:t>-beams.</a:t>
            </a:r>
          </a:p>
          <a:p>
            <a:pPr marL="622300" lvl="2" indent="-177800">
              <a:buFont typeface="Wingdings" charset="2"/>
              <a:buChar char="Ø"/>
            </a:pPr>
            <a:r>
              <a:rPr lang="en-US" altLang="ja-JP" sz="2000" dirty="0">
                <a:latin typeface="ヒラギノ丸ゴ ProN W4"/>
                <a:ea typeface="ヒラギノ丸ゴ ProN W4"/>
                <a:cs typeface="ヒラギノ丸ゴ ProN W4"/>
              </a:rPr>
              <a:t>T</a:t>
            </a:r>
            <a:r>
              <a:rPr lang="en-US" altLang="ja-JP" sz="2000" dirty="0" smtClean="0">
                <a:latin typeface="ヒラギノ丸ゴ ProN W4"/>
                <a:ea typeface="ヒラギノ丸ゴ ProN W4"/>
                <a:cs typeface="ヒラギノ丸ゴ ProN W4"/>
              </a:rPr>
              <a:t>he shear force at the panel-enclosure joint would be ~40% of its total weight.</a:t>
            </a:r>
          </a:p>
          <a:p>
            <a:pPr marL="622300" lvl="2" indent="-177800">
              <a:buFont typeface="Wingdings" charset="2"/>
              <a:buChar char="Ø"/>
            </a:pPr>
            <a:r>
              <a:rPr lang="en-US" altLang="ja-JP" sz="2000" dirty="0">
                <a:latin typeface="ヒラギノ丸ゴ ProN W4"/>
                <a:ea typeface="ヒラギノ丸ゴ ProN W4"/>
                <a:cs typeface="ヒラギノ丸ゴ ProN W4"/>
              </a:rPr>
              <a:t>T</a:t>
            </a:r>
            <a:r>
              <a:rPr lang="en-US" altLang="ja-JP" sz="2000" dirty="0" smtClean="0">
                <a:latin typeface="ヒラギノ丸ゴ ProN W4"/>
                <a:ea typeface="ヒラギノ丸ゴ ProN W4"/>
                <a:cs typeface="ヒラギノ丸ゴ ProN W4"/>
              </a:rPr>
              <a:t>otal module weight is ~100 kg including a Strong Back.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15.1.29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PID upgrade meeting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50F-02E6-B347-910C-D0F311A7B4DB}" type="slidenum">
              <a:rPr lang="ja-JP" altLang="en-US" smtClean="0"/>
              <a:t>2</a:t>
            </a:fld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7886"/>
          </a:xfrm>
        </p:spPr>
        <p:txBody>
          <a:bodyPr>
            <a:spAutoFit/>
          </a:bodyPr>
          <a:lstStyle/>
          <a:p>
            <a:r>
              <a:rPr lang="en-US" altLang="ja-JP" sz="4000" dirty="0" smtClean="0">
                <a:latin typeface="ヒラギノ丸ゴ ProN W4"/>
                <a:ea typeface="ヒラギノ丸ゴ ProN W4"/>
                <a:cs typeface="ヒラギノ丸ゴ ProN W4"/>
              </a:rPr>
              <a:t>Purpose (2)</a:t>
            </a:r>
            <a:endParaRPr lang="ja-JP" altLang="en-US" sz="40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3400" y="707886"/>
            <a:ext cx="8153400" cy="4105740"/>
          </a:xfrm>
        </p:spPr>
        <p:txBody>
          <a:bodyPr wrap="square">
            <a:spAutoFit/>
          </a:bodyPr>
          <a:lstStyle/>
          <a:p>
            <a:pPr marL="177800" indent="-177800"/>
            <a:r>
              <a:rPr lang="en-US" altLang="ja-JP" sz="2800" dirty="0" smtClean="0">
                <a:latin typeface="ヒラギノ丸ゴ ProN W4"/>
                <a:ea typeface="ヒラギノ丸ゴ ProN W4"/>
                <a:cs typeface="ヒラギノ丸ゴ ProN W4"/>
              </a:rPr>
              <a:t>A large sag was observed at the panel-enclosure joint of the Prototype-IV. (cont’d)</a:t>
            </a:r>
          </a:p>
          <a:p>
            <a:pPr marL="438150" lvl="1" indent="-177800"/>
            <a:r>
              <a:rPr lang="en-US" altLang="ja-JP" sz="2400" dirty="0">
                <a:solidFill>
                  <a:prstClr val="black"/>
                </a:solidFill>
                <a:latin typeface="ヒラギノ丸ゴ ProN W4"/>
                <a:ea typeface="ヒラギノ丸ゴ ProN W4"/>
                <a:cs typeface="ヒラギノ丸ゴ ProN W4"/>
              </a:rPr>
              <a:t>Extension of a Strong Back to the enclosure part is being considered to</a:t>
            </a:r>
            <a:r>
              <a:rPr lang="en-US" altLang="ja-JP" sz="2400" dirty="0" smtClean="0">
                <a:solidFill>
                  <a:prstClr val="black"/>
                </a:solidFill>
                <a:latin typeface="ヒラギノ丸ゴ ProN W4"/>
                <a:ea typeface="ヒラギノ丸ゴ ProN W4"/>
                <a:cs typeface="ヒラギノ丸ゴ ProN W4"/>
              </a:rPr>
              <a:t> solve </a:t>
            </a:r>
            <a:r>
              <a:rPr lang="en-US" altLang="ja-JP" sz="2400" dirty="0">
                <a:solidFill>
                  <a:prstClr val="black"/>
                </a:solidFill>
                <a:latin typeface="ヒラギノ丸ゴ ProN W4"/>
                <a:ea typeface="ヒラギノ丸ゴ ProN W4"/>
                <a:cs typeface="ヒラギノ丸ゴ ProN W4"/>
              </a:rPr>
              <a:t>this problem</a:t>
            </a:r>
            <a:r>
              <a:rPr lang="en-US" altLang="ja-JP" sz="2400" dirty="0" smtClean="0">
                <a:solidFill>
                  <a:prstClr val="black"/>
                </a:solidFill>
                <a:latin typeface="ヒラギノ丸ゴ ProN W4"/>
                <a:ea typeface="ヒラギノ丸ゴ ProN W4"/>
                <a:cs typeface="ヒラギノ丸ゴ ProN W4"/>
              </a:rPr>
              <a:t>.</a:t>
            </a:r>
            <a:endParaRPr lang="en-US" altLang="ja-JP" sz="2800" dirty="0" smtClean="0">
              <a:latin typeface="ヒラギノ丸ゴ ProN W4"/>
              <a:ea typeface="ヒラギノ丸ゴ ProN W4"/>
              <a:cs typeface="ヒラギノ丸ゴ ProN W4"/>
            </a:endParaRPr>
          </a:p>
          <a:p>
            <a:pPr marL="177800" indent="-177800"/>
            <a:r>
              <a:rPr lang="en-US" altLang="ja-JP" sz="2800" dirty="0" smtClean="0">
                <a:latin typeface="ヒラギノ丸ゴ ProN W4"/>
                <a:ea typeface="ヒラギノ丸ゴ ProN W4"/>
                <a:cs typeface="ヒラギノ丸ゴ ProN W4"/>
              </a:rPr>
              <a:t>A question was raised if side rails can really sag that much.</a:t>
            </a:r>
          </a:p>
          <a:p>
            <a:pPr marL="438150" lvl="1" indent="-177800"/>
            <a:r>
              <a:rPr lang="en-US" altLang="ja-JP" sz="2400" dirty="0" smtClean="0">
                <a:latin typeface="ヒラギノ丸ゴ ProN W4"/>
                <a:ea typeface="ヒラギノ丸ゴ ProN W4"/>
                <a:cs typeface="ヒラギノ丸ゴ ProN W4"/>
              </a:rPr>
              <a:t>Side rails should be very rigid in vertical direction.</a:t>
            </a:r>
          </a:p>
          <a:p>
            <a:pPr marL="177800" indent="-177800"/>
            <a:r>
              <a:rPr lang="en-US" altLang="ja-JP" sz="2800" dirty="0" smtClean="0">
                <a:latin typeface="ヒラギノ丸ゴ ProN W4"/>
                <a:ea typeface="ヒラギノ丸ゴ ProN W4"/>
                <a:cs typeface="ヒラギノ丸ゴ ProN W4"/>
              </a:rPr>
              <a:t>A measurement has carried out to answer the question</a:t>
            </a:r>
            <a:r>
              <a:rPr lang="en-US" altLang="ja-JP" sz="2800" dirty="0">
                <a:latin typeface="ヒラギノ丸ゴ ProN W4"/>
                <a:ea typeface="ヒラギノ丸ゴ ProN W4"/>
                <a:cs typeface="ヒラギノ丸ゴ ProN W4"/>
              </a:rPr>
              <a:t>.</a:t>
            </a:r>
            <a:endParaRPr lang="en-US" altLang="ja-JP" sz="2800" dirty="0" smtClean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15.1.29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PID upgrade meeting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50F-02E6-B347-910C-D0F311A7B4DB}" type="slidenum">
              <a:rPr lang="ja-JP" altLang="en-US" smtClean="0"/>
              <a:t>3</a:t>
            </a:fld>
            <a:endParaRPr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図形グループ 58"/>
          <p:cNvGrpSpPr/>
          <p:nvPr/>
        </p:nvGrpSpPr>
        <p:grpSpPr>
          <a:xfrm>
            <a:off x="6162400" y="4647200"/>
            <a:ext cx="2880000" cy="2204450"/>
            <a:chOff x="6162400" y="4647200"/>
            <a:chExt cx="2880000" cy="2204450"/>
          </a:xfrm>
        </p:grpSpPr>
        <p:grpSp>
          <p:nvGrpSpPr>
            <p:cNvPr id="57" name="図形グループ 56"/>
            <p:cNvGrpSpPr/>
            <p:nvPr/>
          </p:nvGrpSpPr>
          <p:grpSpPr>
            <a:xfrm>
              <a:off x="6162400" y="4691650"/>
              <a:ext cx="2880000" cy="2160000"/>
              <a:chOff x="5895700" y="4691650"/>
              <a:chExt cx="2880000" cy="2160000"/>
            </a:xfrm>
          </p:grpSpPr>
          <p:pic>
            <p:nvPicPr>
              <p:cNvPr id="37" name="図 36" descr="IMG_5025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895700" y="4691650"/>
                <a:ext cx="2880000" cy="2160000"/>
              </a:xfrm>
              <a:prstGeom prst="rect">
                <a:avLst/>
              </a:prstGeom>
            </p:spPr>
          </p:pic>
          <p:cxnSp>
            <p:nvCxnSpPr>
              <p:cNvPr id="33" name="直線矢印コネクタ 32"/>
              <p:cNvCxnSpPr/>
              <p:nvPr/>
            </p:nvCxnSpPr>
            <p:spPr>
              <a:xfrm>
                <a:off x="6719138" y="6042580"/>
                <a:ext cx="1612062" cy="1588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正方形/長方形 35"/>
              <p:cNvSpPr/>
              <p:nvPr/>
            </p:nvSpPr>
            <p:spPr>
              <a:xfrm>
                <a:off x="7148938" y="6044168"/>
                <a:ext cx="87085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1600" dirty="0" smtClean="0">
                    <a:solidFill>
                      <a:srgbClr val="FFFFFF"/>
                    </a:solidFill>
                  </a:rPr>
                  <a:t>265 mm</a:t>
                </a:r>
                <a:endParaRPr lang="ja-JP" altLang="en-US" sz="160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8" name="正方形/長方形 57"/>
            <p:cNvSpPr/>
            <p:nvPr/>
          </p:nvSpPr>
          <p:spPr>
            <a:xfrm>
              <a:off x="6162400" y="4647200"/>
              <a:ext cx="2880000" cy="584776"/>
            </a:xfrm>
            <a:prstGeom prst="rect">
              <a:avLst/>
            </a:prstGeom>
            <a:solidFill>
              <a:srgbClr val="BFBFBF">
                <a:alpha val="79000"/>
              </a:srgbClr>
            </a:solidFill>
          </p:spPr>
          <p:txBody>
            <a:bodyPr wrap="square">
              <a:spAutoFit/>
            </a:bodyPr>
            <a:lstStyle/>
            <a:p>
              <a:pPr lvl="0"/>
              <a:r>
                <a:rPr lang="en-US" altLang="ja-JP" sz="1600" dirty="0" smtClean="0">
                  <a:solidFill>
                    <a:prstClr val="white"/>
                  </a:solidFill>
                  <a:latin typeface="ヒラギノ丸ゴ ProN W4"/>
                  <a:ea typeface="ヒラギノ丸ゴ ProN W4"/>
                  <a:cs typeface="ヒラギノ丸ゴ ProN W4"/>
                </a:rPr>
                <a:t>6 Al frames were used to apply distributed load.</a:t>
              </a:r>
              <a:endParaRPr lang="ja-JP" altLang="en-US" sz="1600" dirty="0">
                <a:solidFill>
                  <a:prstClr val="white"/>
                </a:solidFill>
                <a:latin typeface="ヒラギノ丸ゴ ProN W4"/>
                <a:ea typeface="ヒラギノ丸ゴ ProN W4"/>
                <a:cs typeface="ヒラギノ丸ゴ ProN W4"/>
              </a:endParaRPr>
            </a:p>
          </p:txBody>
        </p:sp>
      </p:grpSp>
      <p:grpSp>
        <p:nvGrpSpPr>
          <p:cNvPr id="53" name="図形グループ 52"/>
          <p:cNvGrpSpPr/>
          <p:nvPr/>
        </p:nvGrpSpPr>
        <p:grpSpPr>
          <a:xfrm>
            <a:off x="3137279" y="2167750"/>
            <a:ext cx="2880000" cy="2223500"/>
            <a:chOff x="2959479" y="2294750"/>
            <a:chExt cx="2880000" cy="2223500"/>
          </a:xfrm>
        </p:grpSpPr>
        <p:pic>
          <p:nvPicPr>
            <p:cNvPr id="13" name="図 12" descr="IMG_5030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59479" y="2358250"/>
              <a:ext cx="2880000" cy="2160000"/>
            </a:xfrm>
            <a:prstGeom prst="rect">
              <a:avLst/>
            </a:prstGeom>
          </p:spPr>
        </p:pic>
        <p:sp>
          <p:nvSpPr>
            <p:cNvPr id="19" name="テキスト ボックス 18"/>
            <p:cNvSpPr txBox="1"/>
            <p:nvPr/>
          </p:nvSpPr>
          <p:spPr>
            <a:xfrm>
              <a:off x="3355604" y="2294750"/>
              <a:ext cx="2085765" cy="584776"/>
            </a:xfrm>
            <a:prstGeom prst="rect">
              <a:avLst/>
            </a:prstGeom>
            <a:solidFill>
              <a:srgbClr val="BFBFBF">
                <a:alpha val="79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bg1"/>
                  </a:solidFill>
                  <a:latin typeface="ヒラギノ丸ゴ ProN W4"/>
                  <a:ea typeface="ヒラギノ丸ゴ ProN W4"/>
                  <a:cs typeface="ヒラギノ丸ゴ ProN W4"/>
                </a:rPr>
                <a:t>20 kg </a:t>
              </a:r>
              <a:r>
                <a:rPr kumimoji="1" lang="en-US" altLang="ja-JP" sz="1600" dirty="0" err="1" smtClean="0">
                  <a:solidFill>
                    <a:schemeClr val="bg1"/>
                  </a:solidFill>
                  <a:latin typeface="ヒラギノ丸ゴ ProN W4"/>
                  <a:ea typeface="ヒラギノ丸ゴ ProN W4"/>
                  <a:cs typeface="ヒラギノ丸ゴ ProN W4"/>
                </a:rPr>
                <a:t>x</a:t>
              </a:r>
              <a:r>
                <a:rPr kumimoji="1" lang="en-US" altLang="ja-JP" sz="1600" dirty="0" smtClean="0">
                  <a:solidFill>
                    <a:schemeClr val="bg1"/>
                  </a:solidFill>
                  <a:latin typeface="ヒラギノ丸ゴ ProN W4"/>
                  <a:ea typeface="ヒラギノ丸ゴ ProN W4"/>
                  <a:cs typeface="ヒラギノ丸ゴ ProN W4"/>
                </a:rPr>
                <a:t> 4 at the granite table edge.</a:t>
              </a:r>
              <a:endParaRPr kumimoji="1" lang="ja-JP" altLang="en-US" sz="1600" dirty="0">
                <a:solidFill>
                  <a:schemeClr val="bg1"/>
                </a:solidFill>
                <a:latin typeface="ヒラギノ丸ゴ ProN W4"/>
                <a:ea typeface="ヒラギノ丸ゴ ProN W4"/>
                <a:cs typeface="ヒラギノ丸ゴ ProN W4"/>
              </a:endParaRPr>
            </a:p>
          </p:txBody>
        </p:sp>
      </p:grpSp>
      <p:grpSp>
        <p:nvGrpSpPr>
          <p:cNvPr id="55" name="図形グループ 54"/>
          <p:cNvGrpSpPr/>
          <p:nvPr/>
        </p:nvGrpSpPr>
        <p:grpSpPr>
          <a:xfrm>
            <a:off x="114300" y="4698000"/>
            <a:ext cx="2880000" cy="2160000"/>
            <a:chOff x="25400" y="4698000"/>
            <a:chExt cx="2880000" cy="2160000"/>
          </a:xfrm>
        </p:grpSpPr>
        <p:pic>
          <p:nvPicPr>
            <p:cNvPr id="8" name="図 7" descr="IMG_5023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400" y="4698000"/>
              <a:ext cx="2880000" cy="2160000"/>
            </a:xfrm>
            <a:prstGeom prst="rect">
              <a:avLst/>
            </a:prstGeom>
          </p:spPr>
        </p:pic>
        <p:cxnSp>
          <p:nvCxnSpPr>
            <p:cNvPr id="21" name="直線矢印コネクタ 20"/>
            <p:cNvCxnSpPr/>
            <p:nvPr/>
          </p:nvCxnSpPr>
          <p:spPr>
            <a:xfrm>
              <a:off x="114300" y="6361112"/>
              <a:ext cx="2520000" cy="1588"/>
            </a:xfrm>
            <a:prstGeom prst="straightConnector1">
              <a:avLst/>
            </a:prstGeom>
            <a:ln>
              <a:solidFill>
                <a:schemeClr val="bg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/>
            <p:cNvSpPr txBox="1"/>
            <p:nvPr/>
          </p:nvSpPr>
          <p:spPr>
            <a:xfrm>
              <a:off x="990600" y="6326773"/>
              <a:ext cx="9748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rgbClr val="FFFFFF"/>
                  </a:solidFill>
                </a:rPr>
                <a:t>1450 mm</a:t>
              </a:r>
              <a:endParaRPr kumimoji="1" lang="ja-JP" altLang="en-US" sz="1600" dirty="0">
                <a:solidFill>
                  <a:srgbClr val="FFFFFF"/>
                </a:solidFill>
              </a:endParaRPr>
            </a:p>
          </p:txBody>
        </p:sp>
        <p:cxnSp>
          <p:nvCxnSpPr>
            <p:cNvPr id="26" name="直線矢印コネクタ 25"/>
            <p:cNvCxnSpPr/>
            <p:nvPr/>
          </p:nvCxnSpPr>
          <p:spPr>
            <a:xfrm>
              <a:off x="114300" y="6108700"/>
              <a:ext cx="1333500" cy="1588"/>
            </a:xfrm>
            <a:prstGeom prst="straightConnector1">
              <a:avLst/>
            </a:prstGeom>
            <a:ln>
              <a:solidFill>
                <a:schemeClr val="bg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正方形/長方形 27"/>
            <p:cNvSpPr/>
            <p:nvPr/>
          </p:nvSpPr>
          <p:spPr>
            <a:xfrm>
              <a:off x="374181" y="6044168"/>
              <a:ext cx="87085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dirty="0">
                  <a:solidFill>
                    <a:srgbClr val="FFFFFF"/>
                  </a:solidFill>
                </a:rPr>
                <a:t>7</a:t>
              </a:r>
              <a:r>
                <a:rPr lang="en-US" altLang="ja-JP" sz="1600" dirty="0" smtClean="0">
                  <a:solidFill>
                    <a:srgbClr val="FFFFFF"/>
                  </a:solidFill>
                </a:rPr>
                <a:t>50 </a:t>
              </a:r>
              <a:r>
                <a:rPr lang="en-US" altLang="ja-JP" sz="1600" dirty="0">
                  <a:solidFill>
                    <a:srgbClr val="FFFFFF"/>
                  </a:solidFill>
                </a:rPr>
                <a:t>mm</a:t>
              </a:r>
              <a:endParaRPr lang="ja-JP" alt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6" name="図形グループ 55"/>
          <p:cNvGrpSpPr/>
          <p:nvPr/>
        </p:nvGrpSpPr>
        <p:grpSpPr>
          <a:xfrm>
            <a:off x="3137279" y="4691650"/>
            <a:ext cx="2880000" cy="2160000"/>
            <a:chOff x="2959479" y="4691650"/>
            <a:chExt cx="2880000" cy="2160000"/>
          </a:xfrm>
        </p:grpSpPr>
        <p:pic>
          <p:nvPicPr>
            <p:cNvPr id="9" name="図 8" descr="IMG_5024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59479" y="4691650"/>
              <a:ext cx="2880000" cy="2160000"/>
            </a:xfrm>
            <a:prstGeom prst="rect">
              <a:avLst/>
            </a:prstGeom>
          </p:spPr>
        </p:pic>
        <p:cxnSp>
          <p:nvCxnSpPr>
            <p:cNvPr id="29" name="直線矢印コネクタ 28"/>
            <p:cNvCxnSpPr/>
            <p:nvPr/>
          </p:nvCxnSpPr>
          <p:spPr>
            <a:xfrm>
              <a:off x="3124200" y="6475412"/>
              <a:ext cx="2592000" cy="1588"/>
            </a:xfrm>
            <a:prstGeom prst="straightConnector1">
              <a:avLst/>
            </a:prstGeom>
            <a:ln>
              <a:solidFill>
                <a:schemeClr val="bg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/>
            <p:nvPr/>
          </p:nvCxnSpPr>
          <p:spPr>
            <a:xfrm>
              <a:off x="3124200" y="6221412"/>
              <a:ext cx="1333500" cy="1588"/>
            </a:xfrm>
            <a:prstGeom prst="straightConnector1">
              <a:avLst/>
            </a:prstGeom>
            <a:ln>
              <a:solidFill>
                <a:schemeClr val="bg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正方形/長方形 30"/>
            <p:cNvSpPr/>
            <p:nvPr/>
          </p:nvSpPr>
          <p:spPr>
            <a:xfrm>
              <a:off x="3940054" y="6436896"/>
              <a:ext cx="9748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dirty="0" smtClean="0">
                  <a:solidFill>
                    <a:srgbClr val="FFFFFF"/>
                  </a:solidFill>
                </a:rPr>
                <a:t>1410 </a:t>
              </a:r>
              <a:r>
                <a:rPr lang="en-US" altLang="ja-JP" sz="1600" dirty="0">
                  <a:solidFill>
                    <a:srgbClr val="FFFFFF"/>
                  </a:solidFill>
                </a:rPr>
                <a:t>mm</a:t>
              </a:r>
              <a:endParaRPr lang="ja-JP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3387936" y="6158468"/>
              <a:ext cx="87085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dirty="0" smtClean="0">
                  <a:solidFill>
                    <a:srgbClr val="FFFFFF"/>
                  </a:solidFill>
                </a:rPr>
                <a:t>700 mm</a:t>
              </a:r>
              <a:endParaRPr lang="ja-JP" alt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4" name="図形グループ 53"/>
          <p:cNvGrpSpPr/>
          <p:nvPr/>
        </p:nvGrpSpPr>
        <p:grpSpPr>
          <a:xfrm>
            <a:off x="6093478" y="2229854"/>
            <a:ext cx="2988000" cy="2393523"/>
            <a:chOff x="5826778" y="2356854"/>
            <a:chExt cx="2988000" cy="2393523"/>
          </a:xfrm>
        </p:grpSpPr>
        <p:pic>
          <p:nvPicPr>
            <p:cNvPr id="38" name="図 37" descr="IMG_5031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95700" y="2356854"/>
              <a:ext cx="2880000" cy="2160000"/>
            </a:xfrm>
            <a:prstGeom prst="rect">
              <a:avLst/>
            </a:prstGeom>
          </p:spPr>
        </p:pic>
        <p:sp>
          <p:nvSpPr>
            <p:cNvPr id="40" name="正方形/長方形 39"/>
            <p:cNvSpPr/>
            <p:nvPr/>
          </p:nvSpPr>
          <p:spPr>
            <a:xfrm>
              <a:off x="5826778" y="4165601"/>
              <a:ext cx="2988000" cy="584776"/>
            </a:xfrm>
            <a:prstGeom prst="rect">
              <a:avLst/>
            </a:prstGeom>
            <a:solidFill>
              <a:schemeClr val="bg1">
                <a:lumMod val="75000"/>
                <a:alpha val="81000"/>
              </a:schemeClr>
            </a:solidFill>
          </p:spPr>
          <p:txBody>
            <a:bodyPr wrap="square">
              <a:spAutoFit/>
            </a:bodyPr>
            <a:lstStyle/>
            <a:p>
              <a:pPr lvl="0"/>
              <a:r>
                <a:rPr lang="en-US" altLang="ja-JP" sz="1600" dirty="0" smtClean="0">
                  <a:solidFill>
                    <a:prstClr val="white"/>
                  </a:solidFill>
                  <a:latin typeface="ヒラギノ丸ゴ ProN W4"/>
                  <a:ea typeface="ヒラギノ丸ゴ ProN W4"/>
                  <a:cs typeface="ヒラギノ丸ゴ ProN W4"/>
                </a:rPr>
                <a:t>Dial gauges on the side rails at around the </a:t>
              </a:r>
              <a:r>
                <a:rPr lang="en-US" altLang="ja-JP" sz="1600" dirty="0" err="1" smtClean="0">
                  <a:solidFill>
                    <a:prstClr val="white"/>
                  </a:solidFill>
                  <a:latin typeface="ヒラギノ丸ゴ ProN W4"/>
                  <a:ea typeface="ヒラギノ丸ゴ ProN W4"/>
                  <a:cs typeface="ヒラギノ丸ゴ ProN W4"/>
                </a:rPr>
                <a:t>bwd</a:t>
              </a:r>
              <a:r>
                <a:rPr lang="en-US" altLang="ja-JP" sz="1600" dirty="0" smtClean="0">
                  <a:solidFill>
                    <a:prstClr val="white"/>
                  </a:solidFill>
                  <a:latin typeface="ヒラギノ丸ゴ ProN W4"/>
                  <a:ea typeface="ヒラギノ丸ゴ ProN W4"/>
                  <a:cs typeface="ヒラギノ丸ゴ ProN W4"/>
                </a:rPr>
                <a:t> end.</a:t>
              </a:r>
              <a:endParaRPr lang="ja-JP" altLang="en-US" sz="1600" dirty="0">
                <a:solidFill>
                  <a:prstClr val="white"/>
                </a:solidFill>
                <a:latin typeface="ヒラギノ丸ゴ ProN W4"/>
                <a:ea typeface="ヒラギノ丸ゴ ProN W4"/>
                <a:cs typeface="ヒラギノ丸ゴ ProN W4"/>
              </a:endParaRPr>
            </a:p>
          </p:txBody>
        </p:sp>
      </p:grpSp>
      <p:grpSp>
        <p:nvGrpSpPr>
          <p:cNvPr id="52" name="図形グループ 51"/>
          <p:cNvGrpSpPr/>
          <p:nvPr/>
        </p:nvGrpSpPr>
        <p:grpSpPr>
          <a:xfrm>
            <a:off x="114300" y="2180450"/>
            <a:ext cx="2880000" cy="2210800"/>
            <a:chOff x="25400" y="2307450"/>
            <a:chExt cx="2880000" cy="2210800"/>
          </a:xfrm>
        </p:grpSpPr>
        <p:pic>
          <p:nvPicPr>
            <p:cNvPr id="7" name="図 6" descr="IMG_5022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5400" y="2358250"/>
              <a:ext cx="2880000" cy="2160000"/>
            </a:xfrm>
            <a:prstGeom prst="rect">
              <a:avLst/>
            </a:prstGeom>
          </p:spPr>
        </p:pic>
        <p:sp>
          <p:nvSpPr>
            <p:cNvPr id="18" name="テキスト ボックス 17"/>
            <p:cNvSpPr txBox="1"/>
            <p:nvPr/>
          </p:nvSpPr>
          <p:spPr>
            <a:xfrm>
              <a:off x="1447800" y="3911313"/>
              <a:ext cx="1440000" cy="584776"/>
            </a:xfrm>
            <a:prstGeom prst="rect">
              <a:avLst/>
            </a:prstGeom>
            <a:solidFill>
              <a:srgbClr val="BFBFBF">
                <a:alpha val="79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bg1"/>
                  </a:solidFill>
                  <a:latin typeface="ヒラギノ丸ゴ ProN W4"/>
                  <a:ea typeface="ヒラギノ丸ゴ ProN W4"/>
                  <a:cs typeface="ヒラギノ丸ゴ ProN W4"/>
                </a:rPr>
                <a:t>10 kg </a:t>
              </a:r>
              <a:r>
                <a:rPr kumimoji="1" lang="en-US" altLang="ja-JP" sz="1600" dirty="0" err="1" smtClean="0">
                  <a:solidFill>
                    <a:schemeClr val="bg1"/>
                  </a:solidFill>
                  <a:latin typeface="ヒラギノ丸ゴ ProN W4"/>
                  <a:ea typeface="ヒラギノ丸ゴ ProN W4"/>
                  <a:cs typeface="ヒラギノ丸ゴ ProN W4"/>
                </a:rPr>
                <a:t>x</a:t>
              </a:r>
              <a:r>
                <a:rPr kumimoji="1" lang="en-US" altLang="ja-JP" sz="1600" dirty="0" smtClean="0">
                  <a:solidFill>
                    <a:schemeClr val="bg1"/>
                  </a:solidFill>
                  <a:latin typeface="ヒラギノ丸ゴ ProN W4"/>
                  <a:ea typeface="ヒラギノ丸ゴ ProN W4"/>
                  <a:cs typeface="ヒラギノ丸ゴ ProN W4"/>
                </a:rPr>
                <a:t> 2 at </a:t>
              </a:r>
              <a:r>
                <a:rPr lang="en-US" altLang="ja-JP" sz="1600" dirty="0" smtClean="0">
                  <a:solidFill>
                    <a:schemeClr val="bg1"/>
                  </a:solidFill>
                  <a:latin typeface="ヒラギノ丸ゴ ProN W4"/>
                  <a:ea typeface="ヒラギノ丸ゴ ProN W4"/>
                  <a:cs typeface="ヒラギノ丸ゴ ProN W4"/>
                </a:rPr>
                <a:t>the fwd end.</a:t>
              </a:r>
              <a:endParaRPr kumimoji="1" lang="ja-JP" altLang="en-US" sz="1600" dirty="0">
                <a:solidFill>
                  <a:schemeClr val="bg1"/>
                </a:solidFill>
                <a:latin typeface="ヒラギノ丸ゴ ProN W4"/>
                <a:ea typeface="ヒラギノ丸ゴ ProN W4"/>
                <a:cs typeface="ヒラギノ丸ゴ ProN W4"/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25400" y="2307450"/>
              <a:ext cx="2862400" cy="584776"/>
            </a:xfrm>
            <a:prstGeom prst="rect">
              <a:avLst/>
            </a:prstGeom>
            <a:solidFill>
              <a:srgbClr val="BFBFBF">
                <a:alpha val="79000"/>
              </a:srgbClr>
            </a:solidFill>
          </p:spPr>
          <p:txBody>
            <a:bodyPr wrap="square">
              <a:spAutoFit/>
            </a:bodyPr>
            <a:lstStyle/>
            <a:p>
              <a:pPr lvl="0"/>
              <a:r>
                <a:rPr lang="en-US" altLang="ja-JP" sz="1600" dirty="0">
                  <a:solidFill>
                    <a:prstClr val="white"/>
                  </a:solidFill>
                  <a:latin typeface="ヒラギノ丸ゴ ProN W4"/>
                  <a:ea typeface="ヒラギノ丸ゴ ProN W4"/>
                  <a:cs typeface="ヒラギノ丸ゴ ProN W4"/>
                </a:rPr>
                <a:t>8</a:t>
              </a:r>
              <a:r>
                <a:rPr lang="en-US" altLang="ja-JP" sz="1600" dirty="0" smtClean="0">
                  <a:solidFill>
                    <a:prstClr val="white"/>
                  </a:solidFill>
                  <a:latin typeface="ヒラギノ丸ゴ ProN W4"/>
                  <a:ea typeface="ヒラギノ丸ゴ ProN W4"/>
                  <a:cs typeface="ヒラギノ丸ゴ ProN W4"/>
                </a:rPr>
                <a:t> </a:t>
              </a:r>
              <a:r>
                <a:rPr lang="en-US" altLang="ja-JP" sz="1600" dirty="0">
                  <a:solidFill>
                    <a:prstClr val="white"/>
                  </a:solidFill>
                  <a:latin typeface="ヒラギノ丸ゴ ProN W4"/>
                  <a:ea typeface="ヒラギノ丸ゴ ProN W4"/>
                  <a:cs typeface="ヒラギノ丸ゴ ProN W4"/>
                </a:rPr>
                <a:t>kg </a:t>
              </a:r>
              <a:r>
                <a:rPr lang="en-US" altLang="ja-JP" sz="1600" dirty="0" err="1">
                  <a:solidFill>
                    <a:prstClr val="white"/>
                  </a:solidFill>
                  <a:latin typeface="ヒラギノ丸ゴ ProN W4"/>
                  <a:ea typeface="ヒラギノ丸ゴ ProN W4"/>
                  <a:cs typeface="ヒラギノ丸ゴ ProN W4"/>
                </a:rPr>
                <a:t>x</a:t>
              </a:r>
              <a:r>
                <a:rPr lang="en-US" altLang="ja-JP" sz="1600" dirty="0">
                  <a:solidFill>
                    <a:prstClr val="white"/>
                  </a:solidFill>
                  <a:latin typeface="ヒラギノ丸ゴ ProN W4"/>
                  <a:ea typeface="ヒラギノ丸ゴ ProN W4"/>
                  <a:cs typeface="ヒラギノ丸ゴ ProN W4"/>
                </a:rPr>
                <a:t> 2</a:t>
              </a:r>
              <a:r>
                <a:rPr lang="en-US" altLang="ja-JP" sz="1600" dirty="0" smtClean="0">
                  <a:solidFill>
                    <a:prstClr val="white"/>
                  </a:solidFill>
                  <a:latin typeface="ヒラギノ丸ゴ ProN W4"/>
                  <a:ea typeface="ヒラギノ丸ゴ ProN W4"/>
                  <a:cs typeface="ヒラギノ丸ゴ ProN W4"/>
                </a:rPr>
                <a:t> on </a:t>
              </a:r>
              <a:r>
                <a:rPr lang="en-US" altLang="ja-JP" sz="1600" dirty="0">
                  <a:solidFill>
                    <a:prstClr val="white"/>
                  </a:solidFill>
                  <a:latin typeface="ヒラギノ丸ゴ ProN W4"/>
                  <a:ea typeface="ヒラギノ丸ゴ ProN W4"/>
                  <a:cs typeface="ヒラギノ丸ゴ ProN W4"/>
                </a:rPr>
                <a:t>the</a:t>
              </a:r>
              <a:r>
                <a:rPr lang="en-US" altLang="ja-JP" sz="1600" dirty="0" smtClean="0">
                  <a:solidFill>
                    <a:prstClr val="white"/>
                  </a:solidFill>
                  <a:latin typeface="ヒラギノ丸ゴ ProN W4"/>
                  <a:ea typeface="ヒラギノ丸ゴ ProN W4"/>
                  <a:cs typeface="ヒラギノ丸ゴ ProN W4"/>
                </a:rPr>
                <a:t> center “end-plate” and side rails.</a:t>
              </a:r>
              <a:endParaRPr lang="ja-JP" altLang="en-US" sz="1600" dirty="0">
                <a:solidFill>
                  <a:prstClr val="white"/>
                </a:solidFill>
                <a:latin typeface="ヒラギノ丸ゴ ProN W4"/>
                <a:ea typeface="ヒラギノ丸ゴ ProN W4"/>
                <a:cs typeface="ヒラギノ丸ゴ ProN W4"/>
              </a:endParaRPr>
            </a:p>
          </p:txBody>
        </p:sp>
        <p:cxnSp>
          <p:nvCxnSpPr>
            <p:cNvPr id="42" name="直線矢印コネクタ 41"/>
            <p:cNvCxnSpPr/>
            <p:nvPr/>
          </p:nvCxnSpPr>
          <p:spPr>
            <a:xfrm rot="5400000">
              <a:off x="1522313" y="2970113"/>
              <a:ext cx="270074" cy="114300"/>
            </a:xfrm>
            <a:prstGeom prst="straightConnector1">
              <a:avLst/>
            </a:prstGeom>
            <a:ln>
              <a:solidFill>
                <a:schemeClr val="bg1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/>
            <p:cNvCxnSpPr/>
            <p:nvPr/>
          </p:nvCxnSpPr>
          <p:spPr>
            <a:xfrm rot="16200000" flipH="1">
              <a:off x="1846103" y="2973469"/>
              <a:ext cx="306487" cy="144000"/>
            </a:xfrm>
            <a:prstGeom prst="straightConnector1">
              <a:avLst/>
            </a:prstGeom>
            <a:ln>
              <a:solidFill>
                <a:schemeClr val="bg1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7886"/>
          </a:xfrm>
        </p:spPr>
        <p:txBody>
          <a:bodyPr>
            <a:spAutoFit/>
          </a:bodyPr>
          <a:lstStyle/>
          <a:p>
            <a:r>
              <a:rPr lang="en-US" altLang="ja-JP" sz="4000" dirty="0" smtClean="0">
                <a:latin typeface="ヒラギノ丸ゴ ProN W4"/>
                <a:ea typeface="ヒラギノ丸ゴ ProN W4"/>
                <a:cs typeface="ヒラギノ丸ゴ ProN W4"/>
              </a:rPr>
              <a:t>Set-up (1)</a:t>
            </a:r>
            <a:endParaRPr lang="ja-JP" altLang="en-US" sz="40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1000" y="568186"/>
            <a:ext cx="8420100" cy="1766637"/>
          </a:xfrm>
        </p:spPr>
        <p:txBody>
          <a:bodyPr wrap="square">
            <a:spAutoFit/>
          </a:bodyPr>
          <a:lstStyle/>
          <a:p>
            <a:pPr marL="177800" indent="-177800">
              <a:spcBef>
                <a:spcPts val="72"/>
              </a:spcBef>
            </a:pPr>
            <a:r>
              <a:rPr lang="en-US" altLang="ja-JP" sz="2800" dirty="0" smtClean="0">
                <a:latin typeface="ヒラギノ丸ゴ ProN W4"/>
                <a:ea typeface="ヒラギノ丸ゴ ProN W4"/>
                <a:cs typeface="ヒラギノ丸ゴ ProN W4"/>
              </a:rPr>
              <a:t>Emulating a cantilever beam</a:t>
            </a:r>
            <a:r>
              <a:rPr lang="en-US" altLang="ja-JP" sz="2800" dirty="0" smtClean="0">
                <a:latin typeface="ヒラギノ丸ゴ ProN W4"/>
                <a:ea typeface="ヒラギノ丸ゴ ProN W4"/>
                <a:cs typeface="ヒラギノ丸ゴ ProN W4"/>
              </a:rPr>
              <a:t> with a distributed load in the enclosure region of the side rails.</a:t>
            </a:r>
          </a:p>
          <a:p>
            <a:pPr marL="438150" lvl="1" indent="-177800">
              <a:spcBef>
                <a:spcPts val="72"/>
              </a:spcBef>
            </a:pPr>
            <a:r>
              <a:rPr lang="en-US" altLang="ja-JP" sz="2400" dirty="0" smtClean="0">
                <a:latin typeface="ヒラギノ丸ゴ ProN W4"/>
                <a:ea typeface="ヒラギノ丸ゴ ProN W4"/>
                <a:cs typeface="ヒラギノ丸ゴ ProN W4"/>
              </a:rPr>
              <a:t>Based on Jim’s suggestion using the side rails for Module02.</a:t>
            </a:r>
            <a:endParaRPr lang="ja-JP" altLang="en-US" sz="24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15.1.29</a:t>
            </a:r>
            <a:endParaRPr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50F-02E6-B347-910C-D0F311A7B4DB}" type="slidenum">
              <a:rPr lang="ja-JP" altLang="en-US" smtClean="0"/>
              <a:t>4</a:t>
            </a:fld>
            <a:endParaRPr lang="ja-JP" altLang="en-US"/>
          </a:p>
        </p:txBody>
      </p:sp>
      <p:sp>
        <p:nvSpPr>
          <p:cNvPr id="16" name="フッター プレースホルダ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PID upgrade meeting</a:t>
            </a:r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4299" y="4494800"/>
            <a:ext cx="5902979" cy="830997"/>
          </a:xfrm>
          <a:prstGeom prst="rect">
            <a:avLst/>
          </a:prstGeom>
          <a:solidFill>
            <a:srgbClr val="BFBFBF">
              <a:alpha val="79000"/>
            </a:srgb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FFFF"/>
                </a:solidFill>
                <a:latin typeface="ヒラギノ丸ゴ ProN W4"/>
                <a:ea typeface="ヒラギノ丸ゴ ProN W4"/>
                <a:cs typeface="ヒラギノ丸ゴ ProN W4"/>
              </a:rPr>
              <a:t>Side rails </a:t>
            </a:r>
            <a:r>
              <a:rPr lang="en-US" altLang="ja-JP" sz="1600" dirty="0" smtClean="0">
                <a:solidFill>
                  <a:srgbClr val="FFFFFF"/>
                </a:solidFill>
                <a:latin typeface="ヒラギノ丸ゴ ProN W4"/>
                <a:ea typeface="ヒラギノ丸ゴ ProN W4"/>
                <a:cs typeface="ヒラギノ丸ゴ ProN W4"/>
              </a:rPr>
              <a:t>are connected with 5 end-plates at the fwd end, ~1/4, ~1/2, ~3/4 and </a:t>
            </a:r>
            <a:r>
              <a:rPr lang="en-US" altLang="ja-JP" sz="1600" dirty="0" err="1" smtClean="0">
                <a:solidFill>
                  <a:srgbClr val="FFFFFF"/>
                </a:solidFill>
                <a:latin typeface="ヒラギノ丸ゴ ProN W4"/>
                <a:ea typeface="ヒラギノ丸ゴ ProN W4"/>
                <a:cs typeface="ヒラギノ丸ゴ ProN W4"/>
              </a:rPr>
              <a:t>bwd</a:t>
            </a:r>
            <a:r>
              <a:rPr lang="en-US" altLang="ja-JP" sz="1600" dirty="0" smtClean="0">
                <a:solidFill>
                  <a:srgbClr val="FFFFFF"/>
                </a:solidFill>
                <a:latin typeface="ヒラギノ丸ゴ ProN W4"/>
                <a:ea typeface="ヒラギノ丸ゴ ProN W4"/>
                <a:cs typeface="ヒラギノ丸ゴ ProN W4"/>
              </a:rPr>
              <a:t> end to prevent from unwanted bending of the rails, e.g. twisting.</a:t>
            </a:r>
            <a:endParaRPr kumimoji="1" lang="ja-JP" altLang="en-US" sz="1600" dirty="0">
              <a:solidFill>
                <a:srgbClr val="FFFFFF"/>
              </a:solidFill>
              <a:latin typeface="ヒラギノ丸ゴ ProN W4"/>
              <a:ea typeface="ヒラギノ丸ゴ ProN W4"/>
              <a:cs typeface="ヒラギノ丸ゴ ProN W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7886"/>
          </a:xfrm>
        </p:spPr>
        <p:txBody>
          <a:bodyPr>
            <a:spAutoFit/>
          </a:bodyPr>
          <a:lstStyle/>
          <a:p>
            <a:r>
              <a:rPr lang="en-US" altLang="ja-JP" sz="4000" dirty="0" smtClean="0">
                <a:latin typeface="ヒラギノ丸ゴ ProN W4"/>
                <a:ea typeface="ヒラギノ丸ゴ ProN W4"/>
                <a:cs typeface="ヒラギノ丸ゴ ProN W4"/>
              </a:rPr>
              <a:t>Set-up (2)</a:t>
            </a:r>
            <a:endParaRPr lang="ja-JP" altLang="en-US" sz="40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1000" y="568186"/>
            <a:ext cx="8420100" cy="2700739"/>
          </a:xfrm>
        </p:spPr>
        <p:txBody>
          <a:bodyPr wrap="square">
            <a:spAutoFit/>
          </a:bodyPr>
          <a:lstStyle/>
          <a:p>
            <a:pPr marL="177800" indent="-177800">
              <a:spcBef>
                <a:spcPts val="672"/>
              </a:spcBef>
            </a:pPr>
            <a:r>
              <a:rPr lang="en-US" altLang="ja-JP" sz="2800" dirty="0" smtClean="0">
                <a:latin typeface="ヒラギノ丸ゴ ProN W4"/>
                <a:ea typeface="ヒラギノ丸ゴ ProN W4"/>
                <a:cs typeface="ヒラギノ丸ゴ ProN W4"/>
              </a:rPr>
              <a:t>Sag for a given load was measured using dial gauges</a:t>
            </a:r>
            <a:r>
              <a:rPr lang="en-US" altLang="ja-JP" sz="2800" dirty="0" smtClean="0">
                <a:latin typeface="ヒラギノ丸ゴ ProN W4"/>
                <a:ea typeface="ヒラギノ丸ゴ ProN W4"/>
                <a:cs typeface="ヒラギノ丸ゴ ProN W4"/>
              </a:rPr>
              <a:t>.</a:t>
            </a:r>
          </a:p>
          <a:p>
            <a:pPr marL="438150" lvl="1" indent="-177800">
              <a:spcBef>
                <a:spcPts val="672"/>
              </a:spcBef>
            </a:pPr>
            <a:r>
              <a:rPr lang="en-US" altLang="ja-JP" sz="2400" dirty="0" smtClean="0">
                <a:latin typeface="ヒラギノ丸ゴ ProN W4"/>
                <a:ea typeface="ヒラギノ丸ゴ ProN W4"/>
                <a:cs typeface="ヒラギノ丸ゴ ProN W4"/>
              </a:rPr>
              <a:t>Lead blocks (11.5 kg/block) were used as load.</a:t>
            </a:r>
          </a:p>
          <a:p>
            <a:pPr marL="838200" lvl="2" indent="-177800">
              <a:spcBef>
                <a:spcPts val="672"/>
              </a:spcBef>
              <a:buFont typeface="Wingdings" charset="2"/>
              <a:buChar char="Ø"/>
            </a:pPr>
            <a:r>
              <a:rPr lang="en-US" altLang="ja-JP" sz="2000" dirty="0" smtClean="0">
                <a:latin typeface="ヒラギノ丸ゴ ProN W4"/>
                <a:ea typeface="ヒラギノ丸ゴ ProN W4"/>
                <a:cs typeface="ヒラギノ丸ゴ ProN W4"/>
              </a:rPr>
              <a:t>Measured loads: 0, 1, 2, 3 and 4 blocks. </a:t>
            </a:r>
          </a:p>
          <a:p>
            <a:pPr marL="438150" lvl="1" indent="-177800">
              <a:spcBef>
                <a:spcPts val="672"/>
              </a:spcBef>
            </a:pPr>
            <a:r>
              <a:rPr lang="en-US" altLang="ja-JP" sz="2400" dirty="0" smtClean="0">
                <a:latin typeface="ヒラギノ丸ゴ ProN W4"/>
                <a:ea typeface="ヒラギノ丸ゴ ProN W4"/>
                <a:cs typeface="ヒラギノ丸ゴ ProN W4"/>
              </a:rPr>
              <a:t>6 Al frames (3.75 kg in total) were used to distribute the load over the enclosure region.</a:t>
            </a:r>
            <a:endParaRPr lang="ja-JP" altLang="en-US" sz="24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15.1.29</a:t>
            </a:r>
            <a:endParaRPr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50F-02E6-B347-910C-D0F311A7B4DB}" type="slidenum">
              <a:rPr lang="ja-JP" altLang="en-US" smtClean="0"/>
              <a:t>5</a:t>
            </a:fld>
            <a:endParaRPr lang="ja-JP" altLang="en-US"/>
          </a:p>
        </p:txBody>
      </p:sp>
      <p:sp>
        <p:nvSpPr>
          <p:cNvPr id="16" name="フッター プレースホルダ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PID upgrade meeting</a:t>
            </a:r>
            <a:endParaRPr lang="ja-JP" altLang="en-US" dirty="0"/>
          </a:p>
        </p:txBody>
      </p:sp>
      <p:pic>
        <p:nvPicPr>
          <p:cNvPr id="39" name="図 38" descr="IMG_50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0941" y="3519676"/>
            <a:ext cx="2880000" cy="2160000"/>
          </a:xfrm>
          <a:prstGeom prst="rect">
            <a:avLst/>
          </a:prstGeom>
        </p:spPr>
      </p:pic>
      <p:pic>
        <p:nvPicPr>
          <p:cNvPr id="43" name="図 42" descr="IMG_50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5100" y="3519676"/>
            <a:ext cx="2880000" cy="2160000"/>
          </a:xfrm>
          <a:prstGeom prst="rect">
            <a:avLst/>
          </a:prstGeom>
        </p:spPr>
      </p:pic>
      <p:pic>
        <p:nvPicPr>
          <p:cNvPr id="44" name="図 43" descr="IMG_502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200" y="3519676"/>
            <a:ext cx="2880000" cy="2160000"/>
          </a:xfrm>
          <a:prstGeom prst="rect">
            <a:avLst/>
          </a:prstGeom>
        </p:spPr>
      </p:pic>
      <p:sp>
        <p:nvSpPr>
          <p:cNvPr id="46" name="テキスト ボックス 45"/>
          <p:cNvSpPr txBox="1"/>
          <p:nvPr/>
        </p:nvSpPr>
        <p:spPr>
          <a:xfrm>
            <a:off x="1181100" y="5341122"/>
            <a:ext cx="7846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FFFF"/>
                </a:solidFill>
              </a:rPr>
              <a:t>3.75 kg</a:t>
            </a:r>
            <a:endParaRPr kumimoji="1" lang="ja-JP" altLang="en-US" sz="1600" dirty="0">
              <a:solidFill>
                <a:srgbClr val="FFFFFF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4307253" y="5341122"/>
            <a:ext cx="8886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1600" dirty="0" smtClean="0">
                <a:solidFill>
                  <a:srgbClr val="FFFFFF"/>
                </a:solidFill>
              </a:rPr>
              <a:t>26.75 </a:t>
            </a:r>
            <a:r>
              <a:rPr lang="en-US" altLang="ja-JP" sz="1600" dirty="0">
                <a:solidFill>
                  <a:srgbClr val="FFFFFF"/>
                </a:solidFill>
              </a:rPr>
              <a:t>kg</a:t>
            </a:r>
            <a:endParaRPr lang="ja-JP" altLang="en-US" sz="1600" dirty="0">
              <a:solidFill>
                <a:srgbClr val="FFFFFF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7215553" y="5341122"/>
            <a:ext cx="8886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1600" dirty="0" smtClean="0">
                <a:solidFill>
                  <a:srgbClr val="FFFFFF"/>
                </a:solidFill>
              </a:rPr>
              <a:t>38.25 </a:t>
            </a:r>
            <a:r>
              <a:rPr lang="en-US" altLang="ja-JP" sz="1600" dirty="0">
                <a:solidFill>
                  <a:srgbClr val="FFFFFF"/>
                </a:solidFill>
              </a:rPr>
              <a:t>kg</a:t>
            </a:r>
            <a:endParaRPr lang="ja-JP" altLang="en-US" sz="1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7886"/>
          </a:xfrm>
        </p:spPr>
        <p:txBody>
          <a:bodyPr>
            <a:spAutoFit/>
          </a:bodyPr>
          <a:lstStyle/>
          <a:p>
            <a:r>
              <a:rPr lang="en-US" altLang="ja-JP" sz="4000" dirty="0" smtClean="0">
                <a:latin typeface="ヒラギノ丸ゴ ProN W4"/>
                <a:ea typeface="ヒラギノ丸ゴ ProN W4"/>
                <a:cs typeface="ヒラギノ丸ゴ ProN W4"/>
              </a:rPr>
              <a:t>Results (1)</a:t>
            </a:r>
            <a:endParaRPr lang="ja-JP" altLang="en-US" sz="40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351" y="3975101"/>
            <a:ext cx="5040000" cy="2554545"/>
          </a:xfrm>
        </p:spPr>
        <p:txBody>
          <a:bodyPr wrap="square">
            <a:spAutoFit/>
          </a:bodyPr>
          <a:lstStyle/>
          <a:p>
            <a:pPr marL="177800" indent="-177800">
              <a:spcBef>
                <a:spcPts val="10"/>
              </a:spcBef>
            </a:pPr>
            <a:r>
              <a:rPr lang="en-US" altLang="ja-JP" sz="2400" dirty="0" smtClean="0">
                <a:latin typeface="ヒラギノ丸ゴ ProN W4"/>
                <a:ea typeface="ヒラギノ丸ゴ ProN W4"/>
                <a:cs typeface="ヒラギノ丸ゴ ProN W4"/>
              </a:rPr>
              <a:t>Data agree with the concentrated load case unexpectedly.</a:t>
            </a:r>
          </a:p>
          <a:p>
            <a:pPr marL="349250" lvl="1" indent="-177800">
              <a:spcBef>
                <a:spcPts val="10"/>
              </a:spcBef>
            </a:pPr>
            <a:r>
              <a:rPr lang="en-US" altLang="ja-JP" sz="2000" dirty="0" smtClean="0">
                <a:solidFill>
                  <a:prstClr val="black"/>
                </a:solidFill>
                <a:latin typeface="ヒラギノ丸ゴ ProN W4"/>
                <a:ea typeface="ヒラギノ丸ゴ ProN W4"/>
                <a:cs typeface="ヒラギノ丸ゴ ProN W4"/>
              </a:rPr>
              <a:t>Square shape seems better.</a:t>
            </a:r>
            <a:endParaRPr lang="en-US" altLang="ja-JP" sz="2400" dirty="0" smtClean="0">
              <a:latin typeface="ヒラギノ丸ゴ ProN W4"/>
              <a:ea typeface="ヒラギノ丸ゴ ProN W4"/>
              <a:cs typeface="ヒラギノ丸ゴ ProN W4"/>
            </a:endParaRPr>
          </a:p>
          <a:p>
            <a:pPr marL="177800" indent="-177800">
              <a:spcBef>
                <a:spcPts val="10"/>
              </a:spcBef>
            </a:pPr>
            <a:r>
              <a:rPr lang="en-US" altLang="ja-JP" sz="2400" dirty="0" smtClean="0">
                <a:latin typeface="ヒラギノ丸ゴ ProN W4"/>
                <a:ea typeface="ヒラギノ丸ゴ ProN W4"/>
                <a:cs typeface="ヒラギノ丸ゴ ProN W4"/>
              </a:rPr>
              <a:t>Dial gauges were zero-adjusted with Al frame weight.</a:t>
            </a:r>
          </a:p>
          <a:p>
            <a:pPr marL="349250" lvl="1" indent="-177800">
              <a:spcBef>
                <a:spcPts val="10"/>
              </a:spcBef>
            </a:pPr>
            <a:r>
              <a:rPr lang="en-US" altLang="ja-JP" sz="2000" dirty="0" smtClean="0">
                <a:latin typeface="ヒラギノ丸ゴ ProN W4"/>
                <a:ea typeface="ヒラギノ丸ゴ ProN W4"/>
                <a:cs typeface="ヒラギノ丸ゴ ProN W4"/>
              </a:rPr>
              <a:t>Need corrections.</a:t>
            </a:r>
            <a:endParaRPr lang="ja-JP" altLang="en-US" sz="20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15.1.29</a:t>
            </a:r>
            <a:endParaRPr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50F-02E6-B347-910C-D0F311A7B4DB}" type="slidenum">
              <a:rPr lang="ja-JP" altLang="en-US" smtClean="0"/>
              <a:t>6</a:t>
            </a:fld>
            <a:endParaRPr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PID upgrade meeting</a:t>
            </a:r>
            <a:endParaRPr lang="ja-JP" altLang="en-US"/>
          </a:p>
        </p:txBody>
      </p:sp>
      <p:pic>
        <p:nvPicPr>
          <p:cNvPr id="20" name="図 19" descr="IMG_5064.jpg"/>
          <p:cNvPicPr>
            <a:picLocks noChangeAspect="1"/>
          </p:cNvPicPr>
          <p:nvPr/>
        </p:nvPicPr>
        <p:blipFill>
          <a:blip r:embed="rId2"/>
          <a:srcRect l="47531" t="18704" r="30740" b="47037"/>
          <a:stretch>
            <a:fillRect/>
          </a:stretch>
        </p:blipFill>
        <p:spPr>
          <a:xfrm rot="16200000">
            <a:off x="717550" y="1838188"/>
            <a:ext cx="1117600" cy="2349500"/>
          </a:xfrm>
          <a:prstGeom prst="rect">
            <a:avLst/>
          </a:prstGeom>
        </p:spPr>
      </p:pic>
      <p:pic>
        <p:nvPicPr>
          <p:cNvPr id="21" name="図 20" descr="IMG_5064.jpg"/>
          <p:cNvPicPr>
            <a:picLocks noChangeAspect="1"/>
          </p:cNvPicPr>
          <p:nvPr/>
        </p:nvPicPr>
        <p:blipFill>
          <a:blip r:embed="rId2"/>
          <a:srcRect l="20988" t="18704" r="57284" b="47037"/>
          <a:stretch>
            <a:fillRect/>
          </a:stretch>
        </p:blipFill>
        <p:spPr>
          <a:xfrm rot="16200000">
            <a:off x="711200" y="41137"/>
            <a:ext cx="1117601" cy="234950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9100" y="661769"/>
            <a:ext cx="997438" cy="3240000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-24405" y="14069"/>
            <a:ext cx="251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kumimoji="1" lang="en-US" altLang="ja-JP" sz="2000" dirty="0" smtClean="0">
                <a:latin typeface="ヒラギノ丸ゴ ProN W4"/>
                <a:ea typeface="ヒラギノ丸ゴ ProN W4"/>
                <a:cs typeface="ヒラギノ丸ゴ ProN W4"/>
              </a:rPr>
              <a:t>Distributed load</a:t>
            </a:r>
          </a:p>
          <a:p>
            <a:pPr marL="342900" indent="-76200"/>
            <a:r>
              <a:rPr lang="en-US" altLang="ja-JP" sz="1600" dirty="0" smtClean="0">
                <a:latin typeface="Century"/>
                <a:ea typeface="Osaka"/>
                <a:cs typeface="Century"/>
              </a:rPr>
              <a:t>Max. sag = Wl</a:t>
            </a:r>
            <a:r>
              <a:rPr lang="en-US" altLang="ja-JP" sz="1600" baseline="30000" dirty="0" smtClean="0">
                <a:latin typeface="Century"/>
                <a:ea typeface="Osaka"/>
                <a:cs typeface="Century"/>
              </a:rPr>
              <a:t>3</a:t>
            </a:r>
            <a:r>
              <a:rPr lang="en-US" altLang="ja-JP" sz="1600" dirty="0" smtClean="0">
                <a:latin typeface="Century"/>
                <a:ea typeface="Osaka"/>
                <a:cs typeface="Century"/>
              </a:rPr>
              <a:t>/(8EI)</a:t>
            </a:r>
            <a:endParaRPr kumimoji="1" lang="ja-JP" altLang="en-US" sz="1600" dirty="0">
              <a:latin typeface="Century"/>
              <a:ea typeface="Osaka"/>
              <a:cs typeface="Century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-19050" y="1807806"/>
            <a:ext cx="2914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/>
            <a:r>
              <a:rPr lang="en-US" altLang="ja-JP" sz="2000" dirty="0" smtClean="0">
                <a:solidFill>
                  <a:prstClr val="black"/>
                </a:solidFill>
                <a:latin typeface="ヒラギノ丸ゴ ProN W4"/>
                <a:ea typeface="ヒラギノ丸ゴ ProN W4"/>
                <a:cs typeface="ヒラギノ丸ゴ ProN W4"/>
              </a:rPr>
              <a:t>B. Concentrated load</a:t>
            </a:r>
          </a:p>
          <a:p>
            <a:pPr marL="342900" lvl="0" indent="-76200"/>
            <a:r>
              <a:rPr lang="en-US" altLang="ja-JP" sz="1600" dirty="0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Max</a:t>
            </a:r>
            <a:r>
              <a:rPr lang="en-US" altLang="ja-JP" sz="1600" dirty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. sag = Wl</a:t>
            </a:r>
            <a:r>
              <a:rPr lang="en-US" altLang="ja-JP" sz="1600" baseline="30000" dirty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3</a:t>
            </a:r>
            <a:r>
              <a:rPr lang="en-US" altLang="ja-JP" sz="1600" dirty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/</a:t>
            </a:r>
            <a:r>
              <a:rPr lang="en-US" altLang="ja-JP" sz="1600" dirty="0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(3EI</a:t>
            </a:r>
            <a:r>
              <a:rPr lang="en-US" altLang="ja-JP" sz="1600" dirty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)</a:t>
            </a:r>
            <a:endParaRPr lang="ja-JP" altLang="en-US" sz="1600" dirty="0">
              <a:solidFill>
                <a:prstClr val="black"/>
              </a:solidFill>
              <a:latin typeface="Century"/>
              <a:ea typeface="Osaka"/>
              <a:cs typeface="Century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184900" y="707757"/>
            <a:ext cx="2952000" cy="8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en-US" altLang="ja-JP" sz="2000" dirty="0" smtClean="0">
                <a:solidFill>
                  <a:prstClr val="black"/>
                </a:solidFill>
                <a:latin typeface="ヒラギノ丸ゴ ProN W4"/>
                <a:ea typeface="ヒラギノ丸ゴ ProN W4"/>
                <a:cs typeface="ヒラギノ丸ゴ ProN W4"/>
              </a:rPr>
              <a:t>1. Square shape</a:t>
            </a:r>
          </a:p>
          <a:p>
            <a:pPr marL="342900" lvl="0" indent="-76200"/>
            <a:r>
              <a:rPr lang="en-US" altLang="ja-JP" sz="1600" dirty="0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I = bh</a:t>
            </a:r>
            <a:r>
              <a:rPr lang="en-US" altLang="ja-JP" sz="1600" baseline="30000" dirty="0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3</a:t>
            </a:r>
            <a:r>
              <a:rPr lang="en-US" altLang="ja-JP" sz="1600" dirty="0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/12,</a:t>
            </a:r>
          </a:p>
          <a:p>
            <a:pPr marL="342900" lvl="0" indent="-342900"/>
            <a:r>
              <a:rPr lang="en-US" altLang="ja-JP" sz="1600" dirty="0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where </a:t>
            </a:r>
            <a:r>
              <a:rPr lang="en-US" altLang="ja-JP" sz="1600" dirty="0" err="1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b</a:t>
            </a:r>
            <a:r>
              <a:rPr lang="en-US" altLang="ja-JP" sz="1600" dirty="0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= 6 mm, </a:t>
            </a:r>
            <a:r>
              <a:rPr lang="en-US" altLang="ja-JP" sz="1600" dirty="0" err="1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h</a:t>
            </a:r>
            <a:r>
              <a:rPr lang="en-US" altLang="ja-JP" sz="1600" dirty="0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= 45.6 mm. </a:t>
            </a:r>
            <a:endParaRPr lang="ja-JP" altLang="en-US" sz="1600" dirty="0">
              <a:solidFill>
                <a:prstClr val="black"/>
              </a:solidFill>
              <a:latin typeface="Century"/>
              <a:ea typeface="Osaka"/>
              <a:cs typeface="Century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6170700" y="2017627"/>
            <a:ext cx="295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en-US" altLang="ja-JP" sz="2000" dirty="0" smtClean="0">
                <a:solidFill>
                  <a:prstClr val="black"/>
                </a:solidFill>
                <a:latin typeface="ヒラギノ丸ゴ ProN W4"/>
                <a:ea typeface="ヒラギノ丸ゴ ProN W4"/>
                <a:cs typeface="ヒラギノ丸ゴ ProN W4"/>
              </a:rPr>
              <a:t>2. C-shape</a:t>
            </a:r>
          </a:p>
          <a:p>
            <a:pPr marL="342900" lvl="0" indent="-76200"/>
            <a:r>
              <a:rPr lang="en-US" altLang="ja-JP" sz="1600" dirty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I =</a:t>
            </a:r>
            <a:r>
              <a:rPr lang="en-US" altLang="ja-JP" sz="1600" dirty="0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 [ad</a:t>
            </a:r>
            <a:r>
              <a:rPr lang="en-US" altLang="ja-JP" sz="1600" baseline="30000" dirty="0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3</a:t>
            </a:r>
            <a:r>
              <a:rPr lang="en-US" altLang="ja-JP" sz="1600" dirty="0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 – h</a:t>
            </a:r>
            <a:r>
              <a:rPr lang="en-US" altLang="ja-JP" sz="1600" baseline="30000" dirty="0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3</a:t>
            </a:r>
            <a:r>
              <a:rPr lang="en-US" altLang="ja-JP" sz="1600" dirty="0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(a-t)]/12,</a:t>
            </a:r>
          </a:p>
          <a:p>
            <a:pPr marL="342900" lvl="0" indent="-342900"/>
            <a:r>
              <a:rPr lang="en-US" altLang="ja-JP" sz="1600" dirty="0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where a= 7.5 </a:t>
            </a:r>
            <a:r>
              <a:rPr lang="en-US" altLang="ja-JP" sz="1600" dirty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mm,</a:t>
            </a:r>
            <a:r>
              <a:rPr lang="en-US" altLang="ja-JP" sz="1600" dirty="0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 </a:t>
            </a:r>
            <a:r>
              <a:rPr lang="en-US" altLang="ja-JP" sz="1600" dirty="0" err="1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t</a:t>
            </a:r>
            <a:r>
              <a:rPr lang="en-US" altLang="ja-JP" sz="1600" dirty="0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= 6 mm,</a:t>
            </a:r>
          </a:p>
          <a:p>
            <a:pPr marL="342900" lvl="0" indent="-342900"/>
            <a:r>
              <a:rPr lang="en-US" altLang="ja-JP" sz="1600" dirty="0" err="1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d</a:t>
            </a:r>
            <a:r>
              <a:rPr lang="en-US" altLang="ja-JP" sz="1600" dirty="0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= </a:t>
            </a:r>
            <a:r>
              <a:rPr lang="en-US" altLang="ja-JP" sz="1600" dirty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45.6 </a:t>
            </a:r>
            <a:r>
              <a:rPr lang="en-US" altLang="ja-JP" sz="1600" dirty="0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mm, </a:t>
            </a:r>
            <a:r>
              <a:rPr lang="en-US" altLang="ja-JP" sz="1600" dirty="0" err="1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h</a:t>
            </a:r>
            <a:r>
              <a:rPr lang="en-US" altLang="ja-JP" sz="1600" dirty="0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= 27.6 mm. </a:t>
            </a:r>
            <a:endParaRPr lang="ja-JP" altLang="en-US" sz="1600" dirty="0">
              <a:solidFill>
                <a:prstClr val="black"/>
              </a:solidFill>
              <a:latin typeface="Century"/>
              <a:ea typeface="Osaka"/>
              <a:cs typeface="Century"/>
            </a:endParaRPr>
          </a:p>
        </p:txBody>
      </p:sp>
      <p:pic>
        <p:nvPicPr>
          <p:cNvPr id="32" name="図 31" descr="IMG_5065.jpg"/>
          <p:cNvPicPr>
            <a:picLocks noChangeAspect="1"/>
          </p:cNvPicPr>
          <p:nvPr/>
        </p:nvPicPr>
        <p:blipFill>
          <a:blip r:embed="rId4"/>
          <a:srcRect l="25556" t="41941" r="43703" b="40652"/>
          <a:stretch>
            <a:fillRect/>
          </a:stretch>
        </p:blipFill>
        <p:spPr>
          <a:xfrm rot="16200000">
            <a:off x="4934190" y="883980"/>
            <a:ext cx="1192021" cy="900000"/>
          </a:xfrm>
          <a:prstGeom prst="rect">
            <a:avLst/>
          </a:prstGeom>
        </p:spPr>
      </p:pic>
      <p:pic>
        <p:nvPicPr>
          <p:cNvPr id="33" name="図 32" descr="IMG_5066.jpg"/>
          <p:cNvPicPr>
            <a:picLocks noChangeAspect="1"/>
          </p:cNvPicPr>
          <p:nvPr/>
        </p:nvPicPr>
        <p:blipFill>
          <a:blip r:embed="rId5"/>
          <a:srcRect l="29062" t="50000" r="43438" b="13014"/>
          <a:stretch>
            <a:fillRect/>
          </a:stretch>
        </p:blipFill>
        <p:spPr>
          <a:xfrm>
            <a:off x="4768552" y="2007074"/>
            <a:ext cx="1427549" cy="1440000"/>
          </a:xfrm>
          <a:prstGeom prst="rect">
            <a:avLst/>
          </a:prstGeom>
        </p:spPr>
      </p:pic>
      <p:cxnSp>
        <p:nvCxnSpPr>
          <p:cNvPr id="35" name="直線矢印コネクタ 34"/>
          <p:cNvCxnSpPr/>
          <p:nvPr/>
        </p:nvCxnSpPr>
        <p:spPr>
          <a:xfrm flipV="1">
            <a:off x="3746500" y="1304786"/>
            <a:ext cx="1333700" cy="81444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3746500" y="2119227"/>
            <a:ext cx="1333700" cy="336279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3905738" y="737969"/>
            <a:ext cx="9859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FF"/>
                </a:solidFill>
                <a:latin typeface="ヒラギノ丸ゴ ProN W4"/>
                <a:ea typeface="ヒラギノ丸ゴ ProN W4"/>
                <a:cs typeface="ヒラギノ丸ゴ ProN W4"/>
              </a:rPr>
              <a:t>Approx. cross-section</a:t>
            </a:r>
            <a:endParaRPr kumimoji="1" lang="ja-JP" altLang="en-US" sz="1600" dirty="0">
              <a:solidFill>
                <a:srgbClr val="0000FF"/>
              </a:solidFill>
              <a:latin typeface="ヒラギノ丸ゴ ProN W4"/>
              <a:ea typeface="ヒラギノ丸ゴ ProN W4"/>
              <a:cs typeface="ヒラギノ丸ゴ ProN W4"/>
            </a:endParaRPr>
          </a:p>
        </p:txBody>
      </p:sp>
      <p:graphicFrame>
        <p:nvGraphicFramePr>
          <p:cNvPr id="42" name="グラフ 41"/>
          <p:cNvGraphicFramePr/>
          <p:nvPr/>
        </p:nvGraphicFramePr>
        <p:xfrm>
          <a:off x="4013200" y="3432174"/>
          <a:ext cx="5846851" cy="3413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3" name="円/楕円 42"/>
          <p:cNvSpPr/>
          <p:nvPr/>
        </p:nvSpPr>
        <p:spPr>
          <a:xfrm>
            <a:off x="5080200" y="5966800"/>
            <a:ext cx="288000" cy="288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4" name="直線矢印コネクタ 43"/>
          <p:cNvCxnSpPr>
            <a:endCxn id="43" idx="1"/>
          </p:cNvCxnSpPr>
          <p:nvPr/>
        </p:nvCxnSpPr>
        <p:spPr>
          <a:xfrm>
            <a:off x="3746500" y="5753100"/>
            <a:ext cx="1375877" cy="25587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6351" y="3660638"/>
            <a:ext cx="34988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/>
            <a:r>
              <a:rPr lang="en-US" altLang="ja-JP" sz="1600" dirty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l</a:t>
            </a:r>
            <a:r>
              <a:rPr lang="en-US" altLang="ja-JP" sz="1600" dirty="0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= 265 </a:t>
            </a:r>
            <a:r>
              <a:rPr lang="en-US" altLang="ja-JP" sz="1600" dirty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mm,</a:t>
            </a:r>
            <a:r>
              <a:rPr lang="en-US" altLang="ja-JP" sz="1600" dirty="0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 </a:t>
            </a:r>
            <a:r>
              <a:rPr lang="en-US" altLang="ja-JP" sz="1600" dirty="0" err="1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E(Al</a:t>
            </a:r>
            <a:r>
              <a:rPr lang="en-US" altLang="ja-JP" sz="1600" dirty="0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)= 7199.2 kgf/mm</a:t>
            </a:r>
            <a:r>
              <a:rPr lang="en-US" altLang="ja-JP" sz="1600" baseline="30000" dirty="0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2</a:t>
            </a:r>
            <a:r>
              <a:rPr lang="en-US" altLang="ja-JP" sz="1600" dirty="0" smtClean="0">
                <a:solidFill>
                  <a:prstClr val="black"/>
                </a:solidFill>
                <a:latin typeface="Century"/>
                <a:ea typeface="Osaka"/>
                <a:cs typeface="Century"/>
              </a:rPr>
              <a:t>. </a:t>
            </a:r>
            <a:endParaRPr lang="ja-JP" altLang="en-US" sz="1600" dirty="0">
              <a:solidFill>
                <a:prstClr val="black"/>
              </a:solidFill>
              <a:latin typeface="Century"/>
              <a:ea typeface="Osaka"/>
              <a:cs typeface="Centur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グラフ 10"/>
          <p:cNvGraphicFramePr/>
          <p:nvPr/>
        </p:nvGraphicFramePr>
        <p:xfrm>
          <a:off x="0" y="4241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グラフ 11"/>
          <p:cNvGraphicFramePr/>
          <p:nvPr/>
        </p:nvGraphicFramePr>
        <p:xfrm>
          <a:off x="4572000" y="4241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7886"/>
          </a:xfrm>
        </p:spPr>
        <p:txBody>
          <a:bodyPr>
            <a:spAutoFit/>
          </a:bodyPr>
          <a:lstStyle/>
          <a:p>
            <a:r>
              <a:rPr lang="en-US" altLang="ja-JP" sz="4000" dirty="0" smtClean="0">
                <a:latin typeface="ヒラギノ丸ゴ ProN W4"/>
                <a:ea typeface="ヒラギノ丸ゴ ProN W4"/>
                <a:cs typeface="ヒラギノ丸ゴ ProN W4"/>
              </a:rPr>
              <a:t>Results (2)</a:t>
            </a:r>
            <a:endParaRPr lang="ja-JP" altLang="en-US" sz="40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555486"/>
            <a:ext cx="8229600" cy="4021614"/>
          </a:xfrm>
        </p:spPr>
        <p:txBody>
          <a:bodyPr>
            <a:spAutoFit/>
          </a:bodyPr>
          <a:lstStyle/>
          <a:p>
            <a:pPr marL="177800" indent="-177800">
              <a:spcBef>
                <a:spcPts val="0"/>
              </a:spcBef>
            </a:pPr>
            <a:r>
              <a:rPr lang="en-US" altLang="ja-JP" sz="2800" dirty="0" smtClean="0">
                <a:latin typeface="ヒラギノ丸ゴ ProN W4"/>
                <a:ea typeface="ヒラギノ丸ゴ ProN W4"/>
                <a:cs typeface="ヒラギノ丸ゴ ProN W4"/>
              </a:rPr>
              <a:t>Corrected the data by adding the expected sag of B1 for the Al frame weight (3.75 kg) .</a:t>
            </a:r>
          </a:p>
          <a:p>
            <a:pPr marL="349250" lvl="1" indent="-177800">
              <a:spcBef>
                <a:spcPts val="0"/>
              </a:spcBef>
            </a:pPr>
            <a:r>
              <a:rPr lang="en-US" altLang="ja-JP" sz="2400" dirty="0" smtClean="0">
                <a:latin typeface="ヒラギノ丸ゴ ProN W4"/>
                <a:ea typeface="ヒラギノ丸ゴ ProN W4"/>
                <a:cs typeface="ヒラギノ丸ゴ ProN W4"/>
              </a:rPr>
              <a:t>Measurement agrees with the concentrated load expectation for the square shape cross-section within ±0.025 mm.</a:t>
            </a:r>
          </a:p>
          <a:p>
            <a:pPr marL="349250" lvl="1" indent="-177800">
              <a:spcBef>
                <a:spcPts val="0"/>
              </a:spcBef>
            </a:pPr>
            <a:r>
              <a:rPr lang="en-US" altLang="ja-JP" sz="2400" dirty="0" smtClean="0">
                <a:latin typeface="ヒラギノ丸ゴ ProN W4"/>
                <a:ea typeface="ヒラギノ丸ゴ ProN W4"/>
                <a:cs typeface="ヒラギノ丸ゴ ProN W4"/>
              </a:rPr>
              <a:t>The reason not to agree with the distributed load expectation is unknown.</a:t>
            </a:r>
          </a:p>
          <a:p>
            <a:pPr marL="177800" indent="-177800">
              <a:spcBef>
                <a:spcPts val="0"/>
              </a:spcBef>
            </a:pPr>
            <a:r>
              <a:rPr lang="en-US" altLang="ja-JP" sz="2800" dirty="0" smtClean="0">
                <a:latin typeface="ヒラギノ丸ゴ ProN W4"/>
                <a:ea typeface="ヒラギノ丸ゴ ProN W4"/>
                <a:cs typeface="ヒラギノ丸ゴ ProN W4"/>
              </a:rPr>
              <a:t>Extension of the strong back is necessary.</a:t>
            </a:r>
          </a:p>
          <a:p>
            <a:pPr marL="349250" lvl="1" indent="-177800">
              <a:spcBef>
                <a:spcPts val="0"/>
              </a:spcBef>
            </a:pPr>
            <a:r>
              <a:rPr lang="en-US" altLang="ja-JP" sz="2400" dirty="0" smtClean="0">
                <a:latin typeface="ヒラギノ丸ゴ ProN W4"/>
                <a:ea typeface="ヒラギノ丸ゴ ProN W4"/>
                <a:cs typeface="ヒラギノ丸ゴ ProN W4"/>
              </a:rPr>
              <a:t>40 % of the </a:t>
            </a:r>
            <a:r>
              <a:rPr lang="en-US" altLang="ja-JP" sz="2400" dirty="0" err="1" smtClean="0">
                <a:latin typeface="ヒラギノ丸ゴ ProN W4"/>
                <a:ea typeface="ヒラギノ丸ゴ ProN W4"/>
                <a:cs typeface="ヒラギノ丸ゴ ProN W4"/>
              </a:rPr>
              <a:t>module+SB</a:t>
            </a:r>
            <a:r>
              <a:rPr lang="en-US" altLang="ja-JP" sz="2400" dirty="0" smtClean="0">
                <a:latin typeface="ヒラギノ丸ゴ ProN W4"/>
                <a:ea typeface="ヒラギノ丸ゴ ProN W4"/>
                <a:cs typeface="ヒラギノ丸ゴ ProN W4"/>
              </a:rPr>
              <a:t> weight (~100 kg) would bend the side rail by 0.73 mm.</a:t>
            </a:r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15.1.29</a:t>
            </a:r>
            <a:endParaRPr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650F-02E6-B347-910C-D0F311A7B4DB}" type="slidenum">
              <a:rPr lang="ja-JP" altLang="en-US" smtClean="0"/>
              <a:t>7</a:t>
            </a:fld>
            <a:endParaRPr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PID upgrade meeting</a:t>
            </a: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6175</TotalTime>
  <Words>730</Words>
  <Application>Microsoft Macintosh PowerPoint</Application>
  <PresentationFormat>画面に合わせる (4:3)</PresentationFormat>
  <Paragraphs>90</Paragraphs>
  <Slides>7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テーマ</vt:lpstr>
      <vt:lpstr>Side Rail Sag Measurement</vt:lpstr>
      <vt:lpstr>Purpose (1)</vt:lpstr>
      <vt:lpstr>Purpose (2)</vt:lpstr>
      <vt:lpstr>Set-up (1)</vt:lpstr>
      <vt:lpstr>Set-up (2)</vt:lpstr>
      <vt:lpstr>Results (1)</vt:lpstr>
      <vt:lpstr>Results (2)</vt:lpstr>
    </vt:vector>
  </TitlesOfParts>
  <Company>Nagoya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Side Rail Sag Measurement</dc:title>
  <dc:creator>Suzuki Kazuhito</dc:creator>
  <cp:lastModifiedBy>Suzuki Kazuhito</cp:lastModifiedBy>
  <cp:revision>11</cp:revision>
  <dcterms:created xsi:type="dcterms:W3CDTF">2015-01-28T19:23:52Z</dcterms:created>
  <dcterms:modified xsi:type="dcterms:W3CDTF">2015-02-02T02:19:19Z</dcterms:modified>
</cp:coreProperties>
</file>