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72" r:id="rId6"/>
    <p:sldId id="279" r:id="rId7"/>
    <p:sldId id="265" r:id="rId8"/>
    <p:sldId id="266" r:id="rId9"/>
    <p:sldId id="271" r:id="rId10"/>
    <p:sldId id="283" r:id="rId11"/>
    <p:sldId id="282" r:id="rId12"/>
    <p:sldId id="291" r:id="rId13"/>
    <p:sldId id="261" r:id="rId14"/>
    <p:sldId id="262" r:id="rId15"/>
    <p:sldId id="263" r:id="rId16"/>
    <p:sldId id="281" r:id="rId17"/>
    <p:sldId id="287" r:id="rId18"/>
    <p:sldId id="288" r:id="rId19"/>
    <p:sldId id="286" r:id="rId20"/>
    <p:sldId id="284" r:id="rId21"/>
    <p:sldId id="285" r:id="rId2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88" autoAdjust="0"/>
    <p:restoredTop sz="78297" autoAdjust="0"/>
  </p:normalViewPr>
  <p:slideViewPr>
    <p:cSldViewPr>
      <p:cViewPr>
        <p:scale>
          <a:sx n="70" d="100"/>
          <a:sy n="70" d="100"/>
        </p:scale>
        <p:origin x="-109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izuka\ARICH\&#12391;&#12540;&#12383;\QE113_1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izuka\AppData\Local\Microsoft\Windows\Temporary%20Internet%20Files\Low\Content.IE5\H5X5O7KB\QE+%25e5%25b9%25b3%25e5%259d%2587+_SH..%5b1%5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izuka\ARICH\&#12391;&#12540;&#12383;\&#24357;&#29983;10&#26376;\&#24357;&#29983;&#12426;&#12540;&#12367;&#12363;&#12428;&#12435;&#1239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amura\Desktop\1002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8333162783375315"/>
          <c:y val="9.2786660490968037E-2"/>
          <c:w val="0.75974456863980211"/>
          <c:h val="0.71988735525706349"/>
        </c:manualLayout>
      </c:layout>
      <c:scatterChart>
        <c:scatterStyle val="lineMarker"/>
        <c:ser>
          <c:idx val="1"/>
          <c:order val="0"/>
          <c:tx>
            <c:v>Super Bialkali</c:v>
          </c:tx>
          <c:spPr>
            <a:ln w="63500"/>
          </c:spPr>
          <c:marker>
            <c:symbol val="square"/>
            <c:size val="11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Sheet2!$B$52:$B$64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Sheet2!$C$52:$C$64</c:f>
              <c:numCache>
                <c:formatCode>General</c:formatCode>
                <c:ptCount val="13"/>
                <c:pt idx="0">
                  <c:v>33.1434</c:v>
                </c:pt>
                <c:pt idx="1">
                  <c:v>32.9559</c:v>
                </c:pt>
                <c:pt idx="2">
                  <c:v>31.7898</c:v>
                </c:pt>
                <c:pt idx="3">
                  <c:v>28.620899999999999</c:v>
                </c:pt>
                <c:pt idx="4">
                  <c:v>26.282299999999886</c:v>
                </c:pt>
                <c:pt idx="5">
                  <c:v>22.254200000000001</c:v>
                </c:pt>
                <c:pt idx="6">
                  <c:v>18.961999999999989</c:v>
                </c:pt>
                <c:pt idx="7">
                  <c:v>16.833600000000001</c:v>
                </c:pt>
                <c:pt idx="8">
                  <c:v>10.4808</c:v>
                </c:pt>
                <c:pt idx="9">
                  <c:v>6.8457299999999996</c:v>
                </c:pt>
                <c:pt idx="10">
                  <c:v>5.0468299999999999</c:v>
                </c:pt>
                <c:pt idx="11">
                  <c:v>3.61416</c:v>
                </c:pt>
                <c:pt idx="12">
                  <c:v>2.287780000000009</c:v>
                </c:pt>
              </c:numCache>
            </c:numRef>
          </c:yVal>
        </c:ser>
        <c:ser>
          <c:idx val="2"/>
          <c:order val="1"/>
          <c:tx>
            <c:v>Conventional bialkali</c:v>
          </c:tx>
          <c:spPr>
            <a:ln w="63500"/>
          </c:spPr>
          <c:marker>
            <c:symbol val="square"/>
            <c:size val="11"/>
          </c:marker>
          <c:errBars>
            <c:errDir val="x"/>
            <c:errBarType val="both"/>
            <c:errValType val="fixedVal"/>
            <c:val val="1"/>
          </c:errBars>
          <c:xVal>
            <c:numRef>
              <c:f>Sheet1!$B$17:$B$29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Sheet1!$C$17:$C$29</c:f>
              <c:numCache>
                <c:formatCode>General</c:formatCode>
                <c:ptCount val="13"/>
                <c:pt idx="0">
                  <c:v>25.350899999999999</c:v>
                </c:pt>
                <c:pt idx="1">
                  <c:v>24.600300000000001</c:v>
                </c:pt>
                <c:pt idx="2">
                  <c:v>23.2302</c:v>
                </c:pt>
                <c:pt idx="3">
                  <c:v>20.153600000000001</c:v>
                </c:pt>
                <c:pt idx="4">
                  <c:v>17.128900000000005</c:v>
                </c:pt>
                <c:pt idx="5">
                  <c:v>13.6334</c:v>
                </c:pt>
                <c:pt idx="6">
                  <c:v>10.6105</c:v>
                </c:pt>
                <c:pt idx="7">
                  <c:v>8.42422</c:v>
                </c:pt>
                <c:pt idx="8">
                  <c:v>4.5578399999999855</c:v>
                </c:pt>
                <c:pt idx="9">
                  <c:v>2.1562799999999931</c:v>
                </c:pt>
                <c:pt idx="10">
                  <c:v>1.09897</c:v>
                </c:pt>
                <c:pt idx="11">
                  <c:v>0.44118400000000063</c:v>
                </c:pt>
                <c:pt idx="12">
                  <c:v>0.12778999999999999</c:v>
                </c:pt>
              </c:numCache>
            </c:numRef>
          </c:yVal>
        </c:ser>
        <c:axId val="104981632"/>
        <c:axId val="104983552"/>
      </c:scatterChart>
      <c:valAx>
        <c:axId val="104981632"/>
        <c:scaling>
          <c:orientation val="minMax"/>
          <c:max val="650"/>
          <c:min val="300"/>
        </c:scaling>
        <c:axPos val="b"/>
        <c:title>
          <c:tx>
            <c:rich>
              <a:bodyPr/>
              <a:lstStyle/>
              <a:p>
                <a:pPr>
                  <a:defRPr sz="2400">
                    <a:latin typeface="+mj-lt"/>
                  </a:defRPr>
                </a:pPr>
                <a:r>
                  <a:rPr lang="en-US" sz="2400">
                    <a:latin typeface="+mj-lt"/>
                  </a:rPr>
                  <a:t>wavelength (nm)</a:t>
                </a:r>
                <a:endParaRPr lang="ja-JP" sz="2400">
                  <a:latin typeface="+mj-lt"/>
                </a:endParaRP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04983552"/>
        <c:crosses val="autoZero"/>
        <c:crossBetween val="midCat"/>
      </c:valAx>
      <c:valAx>
        <c:axId val="104983552"/>
        <c:scaling>
          <c:orientation val="minMax"/>
          <c:max val="40"/>
        </c:scaling>
        <c:axPos val="l"/>
        <c:majorGridlines/>
        <c:title>
          <c:tx>
            <c:rich>
              <a:bodyPr/>
              <a:lstStyle/>
              <a:p>
                <a:pPr>
                  <a:defRPr sz="2400">
                    <a:latin typeface="+mj-lt"/>
                  </a:defRPr>
                </a:pPr>
                <a:r>
                  <a:rPr lang="en-US" sz="2400">
                    <a:latin typeface="+mj-lt"/>
                  </a:rPr>
                  <a:t>QE (%)</a:t>
                </a:r>
                <a:endParaRPr lang="ja-JP" sz="240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2.3715403373691987E-2"/>
              <c:y val="0.3691469507488038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04981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684095560453472"/>
          <c:y val="0.19237004786166448"/>
          <c:w val="0.43449661523929523"/>
          <c:h val="0.31608584221090041"/>
        </c:manualLayout>
      </c:layout>
      <c:overlay val="1"/>
      <c:spPr>
        <a:noFill/>
      </c:spPr>
      <c:txPr>
        <a:bodyPr/>
        <a:lstStyle/>
        <a:p>
          <a:pPr>
            <a:defRPr sz="2000">
              <a:latin typeface="+mj-lt"/>
            </a:defRPr>
          </a:pPr>
          <a:endParaRPr lang="ja-JP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6962194822026266"/>
          <c:y val="3.6108629887270004E-2"/>
          <c:w val="0.77399224453949977"/>
          <c:h val="0.74136327212355191"/>
        </c:manualLayout>
      </c:layout>
      <c:scatterChart>
        <c:scatterStyle val="lineMarker"/>
        <c:ser>
          <c:idx val="0"/>
          <c:order val="0"/>
          <c:tx>
            <c:v>before</c:v>
          </c:tx>
          <c:spPr>
            <a:ln w="25400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Sheet1!$C$3:$C$15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Sheet1!$D$3:$D$15</c:f>
              <c:numCache>
                <c:formatCode>General</c:formatCode>
                <c:ptCount val="13"/>
                <c:pt idx="0">
                  <c:v>18.029699999999789</c:v>
                </c:pt>
                <c:pt idx="1">
                  <c:v>16.9498</c:v>
                </c:pt>
                <c:pt idx="2">
                  <c:v>16.932699999999716</c:v>
                </c:pt>
                <c:pt idx="3">
                  <c:v>15.3123</c:v>
                </c:pt>
                <c:pt idx="4">
                  <c:v>13.423</c:v>
                </c:pt>
                <c:pt idx="5">
                  <c:v>11.7455</c:v>
                </c:pt>
                <c:pt idx="6">
                  <c:v>9.8359200000000016</c:v>
                </c:pt>
                <c:pt idx="7">
                  <c:v>8.1919400000000007</c:v>
                </c:pt>
                <c:pt idx="8">
                  <c:v>4.74078</c:v>
                </c:pt>
                <c:pt idx="9">
                  <c:v>2.8668399999999967</c:v>
                </c:pt>
                <c:pt idx="10">
                  <c:v>1.9200500000000138</c:v>
                </c:pt>
                <c:pt idx="11">
                  <c:v>1.1615800000000001</c:v>
                </c:pt>
                <c:pt idx="12">
                  <c:v>0.57352300000000001</c:v>
                </c:pt>
              </c:numCache>
            </c:numRef>
          </c:yVal>
        </c:ser>
        <c:ser>
          <c:idx val="1"/>
          <c:order val="1"/>
          <c:tx>
            <c:v>after</c:v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1"/>
              </a:solidFill>
              <a:ln>
                <a:solidFill>
                  <a:srgbClr val="000080"/>
                </a:solidFill>
              </a:ln>
            </c:spPr>
          </c:marker>
          <c:xVal>
            <c:numRef>
              <c:f>Sheet1!$C$20:$C$32</c:f>
              <c:numCache>
                <c:formatCode>General</c:formatCode>
                <c:ptCount val="13"/>
                <c:pt idx="0">
                  <c:v>360</c:v>
                </c:pt>
                <c:pt idx="1">
                  <c:v>380</c:v>
                </c:pt>
                <c:pt idx="2">
                  <c:v>400</c:v>
                </c:pt>
                <c:pt idx="3">
                  <c:v>420</c:v>
                </c:pt>
                <c:pt idx="4">
                  <c:v>440</c:v>
                </c:pt>
                <c:pt idx="5">
                  <c:v>460</c:v>
                </c:pt>
                <c:pt idx="6">
                  <c:v>480</c:v>
                </c:pt>
                <c:pt idx="7">
                  <c:v>500</c:v>
                </c:pt>
                <c:pt idx="8">
                  <c:v>520</c:v>
                </c:pt>
                <c:pt idx="9">
                  <c:v>540</c:v>
                </c:pt>
                <c:pt idx="10">
                  <c:v>560</c:v>
                </c:pt>
                <c:pt idx="11">
                  <c:v>580</c:v>
                </c:pt>
                <c:pt idx="12">
                  <c:v>600</c:v>
                </c:pt>
              </c:numCache>
            </c:numRef>
          </c:xVal>
          <c:yVal>
            <c:numRef>
              <c:f>Sheet1!$D$20:$D$32</c:f>
              <c:numCache>
                <c:formatCode>General</c:formatCode>
                <c:ptCount val="13"/>
                <c:pt idx="0">
                  <c:v>19.921199999999889</c:v>
                </c:pt>
                <c:pt idx="1">
                  <c:v>18.8736</c:v>
                </c:pt>
                <c:pt idx="2">
                  <c:v>17.940299999999713</c:v>
                </c:pt>
                <c:pt idx="3">
                  <c:v>16.682699999999716</c:v>
                </c:pt>
                <c:pt idx="4">
                  <c:v>15.0337</c:v>
                </c:pt>
                <c:pt idx="5">
                  <c:v>12.797999999999998</c:v>
                </c:pt>
                <c:pt idx="6">
                  <c:v>10.658000000000001</c:v>
                </c:pt>
                <c:pt idx="7">
                  <c:v>8.8881100000000011</c:v>
                </c:pt>
                <c:pt idx="8">
                  <c:v>5.1395600000000004</c:v>
                </c:pt>
                <c:pt idx="9">
                  <c:v>3.1916099999999967</c:v>
                </c:pt>
                <c:pt idx="10">
                  <c:v>1.9379799999999974</c:v>
                </c:pt>
                <c:pt idx="11">
                  <c:v>1.1838</c:v>
                </c:pt>
                <c:pt idx="12">
                  <c:v>0.60863599999999995</c:v>
                </c:pt>
              </c:numCache>
            </c:numRef>
          </c:yVal>
        </c:ser>
        <c:axId val="139071488"/>
        <c:axId val="139073792"/>
      </c:scatterChart>
      <c:valAx>
        <c:axId val="139071488"/>
        <c:scaling>
          <c:orientation val="minMax"/>
          <c:max val="600"/>
          <c:min val="35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ja-JP" sz="2000"/>
                  <a:t>Wavelength(nm)</a:t>
                </a:r>
                <a:endParaRPr lang="ja-JP" altLang="en-US" sz="2000"/>
              </a:p>
            </c:rich>
          </c:tx>
          <c:layout>
            <c:manualLayout>
              <c:xMode val="edge"/>
              <c:yMode val="edge"/>
              <c:x val="0.41498152877243133"/>
              <c:y val="0.887916794983061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ea"/>
                <a:ea typeface="+mj-ea"/>
                <a:cs typeface="ＭＳ Ｐゴシック"/>
              </a:defRPr>
            </a:pPr>
            <a:endParaRPr lang="ja-JP"/>
          </a:p>
        </c:txPr>
        <c:crossAx val="139073792"/>
        <c:crosses val="autoZero"/>
        <c:crossBetween val="midCat"/>
        <c:majorUnit val="50"/>
      </c:valAx>
      <c:valAx>
        <c:axId val="139073792"/>
        <c:scaling>
          <c:orientation val="minMax"/>
          <c:max val="3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ja-JP" sz="2000" b="1" i="0" u="none" strike="noStrike" baseline="0">
                    <a:solidFill>
                      <a:srgbClr val="000000"/>
                    </a:solidFill>
                    <a:latin typeface="Calibri"/>
                  </a:rPr>
                  <a:t>QE(%)</a:t>
                </a:r>
              </a:p>
            </c:rich>
          </c:tx>
          <c:layout>
            <c:manualLayout>
              <c:xMode val="edge"/>
              <c:yMode val="edge"/>
              <c:x val="1.8957935908695241E-3"/>
              <c:y val="0.3478258277314805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39071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9506269106904393"/>
          <c:y val="0.10876564293513341"/>
          <c:w val="0.29625451364034378"/>
          <c:h val="0.16743438320210308"/>
        </c:manualLayout>
      </c:layout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782507992527077"/>
          <c:y val="5.0753550531329863E-2"/>
          <c:w val="0.73206951607760962"/>
          <c:h val="0.6908795280402296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</c:marker>
          <c:errBars>
            <c:errDir val="y"/>
            <c:errBarType val="both"/>
            <c:errValType val="cust"/>
            <c:plus>
              <c:numRef>
                <c:f>Sheet3!$K$173:$K$176</c:f>
                <c:numCache>
                  <c:formatCode>General</c:formatCode>
                  <c:ptCount val="4"/>
                </c:numCache>
              </c:numRef>
            </c:plus>
            <c:minus>
              <c:numRef>
                <c:f>Sheet3!$K$173:$K$176</c:f>
                <c:numCache>
                  <c:formatCode>General</c:formatCode>
                  <c:ptCount val="4"/>
                </c:numCache>
              </c:numRef>
            </c:minus>
          </c:errBars>
          <c:xVal>
            <c:numRef>
              <c:f>Sheet3!$I$173:$I$176</c:f>
              <c:numCache>
                <c:formatCode>0.00E+00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xVal>
          <c:yVal>
            <c:numRef>
              <c:f>Sheet3!$J$173:$J$176</c:f>
              <c:numCache>
                <c:formatCode>General</c:formatCode>
                <c:ptCount val="4"/>
                <c:pt idx="0">
                  <c:v>1.2</c:v>
                </c:pt>
                <c:pt idx="1">
                  <c:v>1.9000000000000001</c:v>
                </c:pt>
                <c:pt idx="2">
                  <c:v>5.0999999999999996</c:v>
                </c:pt>
                <c:pt idx="3">
                  <c:v>13</c:v>
                </c:pt>
              </c:numCache>
            </c:numRef>
          </c:yVal>
        </c:ser>
        <c:axId val="139112448"/>
        <c:axId val="139114368"/>
      </c:scatterChart>
      <c:valAx>
        <c:axId val="13911244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 dirty="0" smtClean="0"/>
                  <a:t>中性子照射量</a:t>
                </a:r>
                <a:r>
                  <a:rPr lang="ja-JP" altLang="en-US" sz="1800" dirty="0"/>
                  <a:t>　</a:t>
                </a:r>
                <a:r>
                  <a:rPr lang="en-US" altLang="ja-JP" sz="1800" dirty="0"/>
                  <a:t>(</a:t>
                </a:r>
                <a:r>
                  <a:rPr lang="en-US" altLang="ja-JP" sz="1800" dirty="0" smtClean="0"/>
                  <a:t>x10</a:t>
                </a:r>
                <a:r>
                  <a:rPr lang="en-US" altLang="ja-JP" sz="1800" baseline="30000" dirty="0" smtClean="0"/>
                  <a:t>11</a:t>
                </a:r>
                <a:r>
                  <a:rPr lang="en-US" altLang="ja-JP" sz="1800" dirty="0" smtClean="0"/>
                  <a:t> neutron/cm</a:t>
                </a:r>
                <a:r>
                  <a:rPr lang="en-US" altLang="ja-JP" sz="1800" baseline="30000" dirty="0" smtClean="0"/>
                  <a:t>2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/>
                  <a:t>)</a:t>
                </a:r>
                <a:endParaRPr lang="ja-JP" altLang="en-US" sz="1800" dirty="0"/>
              </a:p>
            </c:rich>
          </c:tx>
          <c:layout>
            <c:manualLayout>
              <c:xMode val="edge"/>
              <c:yMode val="edge"/>
              <c:x val="0.16255719916612818"/>
              <c:y val="0.86384769624202795"/>
            </c:manualLayout>
          </c:layout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39114368"/>
        <c:crosses val="autoZero"/>
        <c:crossBetween val="midCat"/>
        <c:majorUnit val="1"/>
      </c:valAx>
      <c:valAx>
        <c:axId val="1391143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 dirty="0" smtClean="0"/>
                  <a:t>漏れ電流の増加量（</a:t>
                </a:r>
                <a:r>
                  <a:rPr lang="en-US" altLang="ja-JP" sz="1800" dirty="0" smtClean="0"/>
                  <a:t>μ A</a:t>
                </a:r>
                <a:r>
                  <a:rPr lang="ja-JP" altLang="en-US" sz="1800" dirty="0"/>
                  <a:t>）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139112448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0.15559350630645469"/>
          <c:y val="0.13541001750712053"/>
          <c:w val="0.73452563379084512"/>
          <c:h val="0.6630054287379521"/>
        </c:manualLayout>
      </c:layout>
      <c:scatterChart>
        <c:scatterStyle val="lineMarker"/>
        <c:ser>
          <c:idx val="1"/>
          <c:order val="1"/>
          <c:tx>
            <c:v>5280</c:v>
          </c:tx>
          <c:spPr>
            <a:ln w="28575">
              <a:noFill/>
            </a:ln>
          </c:spPr>
          <c:marker>
            <c:symbol val="square"/>
            <c:size val="13"/>
            <c:spPr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xVal>
            <c:numRef>
              <c:f>'5280'!$H$4:$H$50</c:f>
              <c:numCache>
                <c:formatCode>General</c:formatCode>
                <c:ptCount val="47"/>
                <c:pt idx="0" formatCode="0.0_ ">
                  <c:v>1</c:v>
                </c:pt>
                <c:pt idx="1">
                  <c:v>1.0047798667734422</c:v>
                </c:pt>
                <c:pt idx="2">
                  <c:v>1.0045705627548049</c:v>
                </c:pt>
                <c:pt idx="3">
                  <c:v>1.0047957920792046</c:v>
                </c:pt>
                <c:pt idx="4">
                  <c:v>1.0066158270238801</c:v>
                </c:pt>
                <c:pt idx="5">
                  <c:v>1.0080946054164208</c:v>
                </c:pt>
                <c:pt idx="6">
                  <c:v>1.0096871359930142</c:v>
                </c:pt>
                <c:pt idx="7">
                  <c:v>1.0097098864298162</c:v>
                </c:pt>
                <c:pt idx="8">
                  <c:v>1.0153292443214867</c:v>
                </c:pt>
                <c:pt idx="9">
                  <c:v>1.0225183823529398</c:v>
                </c:pt>
                <c:pt idx="10">
                  <c:v>1.0360548922539312</c:v>
                </c:pt>
                <c:pt idx="11">
                  <c:v>1.0543007425742572</c:v>
                </c:pt>
                <c:pt idx="12">
                  <c:v>1.0841493156668609</c:v>
                </c:pt>
                <c:pt idx="13">
                  <c:v>1.1234165695981393</c:v>
                </c:pt>
                <c:pt idx="14">
                  <c:v>1.1758108255678521</c:v>
                </c:pt>
                <c:pt idx="15">
                  <c:v>1.2444716438555619</c:v>
                </c:pt>
                <c:pt idx="16">
                  <c:v>1.3285572582993592</c:v>
                </c:pt>
                <c:pt idx="17">
                  <c:v>1.4234265797903318</c:v>
                </c:pt>
                <c:pt idx="18">
                  <c:v>1.53105889633081</c:v>
                </c:pt>
                <c:pt idx="19">
                  <c:v>1.6530239880605706</c:v>
                </c:pt>
                <c:pt idx="20">
                  <c:v>1.7914831464764125</c:v>
                </c:pt>
                <c:pt idx="21">
                  <c:v>1.9493256770529952</c:v>
                </c:pt>
                <c:pt idx="22">
                  <c:v>2.1295546374490391</c:v>
                </c:pt>
                <c:pt idx="23">
                  <c:v>2.3338308095515434</c:v>
                </c:pt>
                <c:pt idx="24">
                  <c:v>2.5677963016890009</c:v>
                </c:pt>
                <c:pt idx="25">
                  <c:v>2.8360922029702973</c:v>
                </c:pt>
                <c:pt idx="26">
                  <c:v>3.1427680911473512</c:v>
                </c:pt>
                <c:pt idx="27">
                  <c:v>3.4952861094932919</c:v>
                </c:pt>
                <c:pt idx="28">
                  <c:v>3.9022914239953397</c:v>
                </c:pt>
                <c:pt idx="29">
                  <c:v>4.3760920209668024</c:v>
                </c:pt>
                <c:pt idx="30">
                  <c:v>4.9212834886429953</c:v>
                </c:pt>
                <c:pt idx="31">
                  <c:v>5.5587734784507861</c:v>
                </c:pt>
                <c:pt idx="32">
                  <c:v>6.3154757571345366</c:v>
                </c:pt>
                <c:pt idx="33">
                  <c:v>7.2067696199767033</c:v>
                </c:pt>
                <c:pt idx="34">
                  <c:v>8.28661910308678</c:v>
                </c:pt>
                <c:pt idx="35">
                  <c:v>9.5940867064647648</c:v>
                </c:pt>
                <c:pt idx="36">
                  <c:v>11.204590128130461</c:v>
                </c:pt>
                <c:pt idx="37">
                  <c:v>13.213681202679092</c:v>
                </c:pt>
                <c:pt idx="38">
                  <c:v>15.760592603378004</c:v>
                </c:pt>
                <c:pt idx="39">
                  <c:v>19.035062973209083</c:v>
                </c:pt>
                <c:pt idx="40">
                  <c:v>23.35446090564939</c:v>
                </c:pt>
                <c:pt idx="41">
                  <c:v>29.191995486313335</c:v>
                </c:pt>
                <c:pt idx="42">
                  <c:v>37.408770748398368</c:v>
                </c:pt>
                <c:pt idx="43">
                  <c:v>49.573201805474646</c:v>
                </c:pt>
                <c:pt idx="44">
                  <c:v>69.098309187536358</c:v>
                </c:pt>
                <c:pt idx="45">
                  <c:v>104.73482090856143</c:v>
                </c:pt>
                <c:pt idx="46">
                  <c:v>188.35860148514851</c:v>
                </c:pt>
              </c:numCache>
            </c:numRef>
          </c:xVal>
          <c:yVal>
            <c:numRef>
              <c:f>'5280'!$G$4:$G$50</c:f>
              <c:numCache>
                <c:formatCode>General</c:formatCode>
                <c:ptCount val="47"/>
                <c:pt idx="0">
                  <c:v>-2.8899507556461367E-6</c:v>
                </c:pt>
                <c:pt idx="1">
                  <c:v>2.1001272711835788E-4</c:v>
                </c:pt>
                <c:pt idx="2">
                  <c:v>3.045780302258463E-4</c:v>
                </c:pt>
                <c:pt idx="3">
                  <c:v>3.8593100509424523E-4</c:v>
                </c:pt>
                <c:pt idx="4">
                  <c:v>4.7150984462557321E-4</c:v>
                </c:pt>
                <c:pt idx="5">
                  <c:v>5.5338415299711582E-4</c:v>
                </c:pt>
                <c:pt idx="6">
                  <c:v>6.0487412005434096E-4</c:v>
                </c:pt>
                <c:pt idx="7">
                  <c:v>6.8270789777551361E-4</c:v>
                </c:pt>
                <c:pt idx="8">
                  <c:v>7.6009759891322831E-4</c:v>
                </c:pt>
                <c:pt idx="9">
                  <c:v>8.3617077941925647E-4</c:v>
                </c:pt>
                <c:pt idx="10">
                  <c:v>9.2330546102903724E-4</c:v>
                </c:pt>
                <c:pt idx="11">
                  <c:v>1.0310347267787445E-3</c:v>
                </c:pt>
                <c:pt idx="12">
                  <c:v>1.1296481745627503E-3</c:v>
                </c:pt>
                <c:pt idx="13">
                  <c:v>1.2588852589573781E-3</c:v>
                </c:pt>
                <c:pt idx="14">
                  <c:v>1.3797421344880364E-3</c:v>
                </c:pt>
                <c:pt idx="15">
                  <c:v>1.5606951740533258E-3</c:v>
                </c:pt>
                <c:pt idx="16">
                  <c:v>1.7622754814060186E-3</c:v>
                </c:pt>
                <c:pt idx="17">
                  <c:v>1.9934674087281438E-3</c:v>
                </c:pt>
                <c:pt idx="18">
                  <c:v>2.2145824027848542E-3</c:v>
                </c:pt>
                <c:pt idx="19">
                  <c:v>2.4457573391068093E-3</c:v>
                </c:pt>
                <c:pt idx="20">
                  <c:v>2.6784246306673564E-3</c:v>
                </c:pt>
                <c:pt idx="21">
                  <c:v>2.9243655798947212E-3</c:v>
                </c:pt>
                <c:pt idx="22">
                  <c:v>3.1937547529292086E-3</c:v>
                </c:pt>
                <c:pt idx="23">
                  <c:v>3.4555837680421285E-3</c:v>
                </c:pt>
                <c:pt idx="24">
                  <c:v>3.7515710901681199E-3</c:v>
                </c:pt>
                <c:pt idx="25">
                  <c:v>4.0642377806079126E-3</c:v>
                </c:pt>
                <c:pt idx="26">
                  <c:v>4.4026304822550712E-3</c:v>
                </c:pt>
                <c:pt idx="27">
                  <c:v>4.7712988673798843E-3</c:v>
                </c:pt>
                <c:pt idx="28">
                  <c:v>5.1857247291560516E-3</c:v>
                </c:pt>
                <c:pt idx="29">
                  <c:v>5.6322282645610514E-3</c:v>
                </c:pt>
                <c:pt idx="30">
                  <c:v>6.1409407930039196E-3</c:v>
                </c:pt>
                <c:pt idx="31">
                  <c:v>6.6954150280183408E-3</c:v>
                </c:pt>
                <c:pt idx="32">
                  <c:v>7.3439647648157599E-3</c:v>
                </c:pt>
                <c:pt idx="33">
                  <c:v>8.0759593649176748E-3</c:v>
                </c:pt>
                <c:pt idx="34">
                  <c:v>8.9400055697062761E-3</c:v>
                </c:pt>
                <c:pt idx="35">
                  <c:v>9.9609834606894515E-3</c:v>
                </c:pt>
                <c:pt idx="36">
                  <c:v>1.1204915282730541E-2</c:v>
                </c:pt>
                <c:pt idx="37">
                  <c:v>1.2729929020207194E-2</c:v>
                </c:pt>
                <c:pt idx="38">
                  <c:v>1.4649533146544399E-2</c:v>
                </c:pt>
                <c:pt idx="39">
                  <c:v>1.7078632280523004E-2</c:v>
                </c:pt>
                <c:pt idx="40">
                  <c:v>2.0260780234335168E-2</c:v>
                </c:pt>
                <c:pt idx="41">
                  <c:v>2.4527084988962469E-2</c:v>
                </c:pt>
                <c:pt idx="42">
                  <c:v>3.0489584411614892E-2</c:v>
                </c:pt>
                <c:pt idx="43">
                  <c:v>3.92700647817966E-2</c:v>
                </c:pt>
                <c:pt idx="44">
                  <c:v>5.316656119884549E-2</c:v>
                </c:pt>
                <c:pt idx="45">
                  <c:v>7.860804990660554E-2</c:v>
                </c:pt>
                <c:pt idx="46">
                  <c:v>0.13809694107658346</c:v>
                </c:pt>
              </c:numCache>
            </c:numRef>
          </c:yVal>
        </c:ser>
        <c:ser>
          <c:idx val="2"/>
          <c:order val="2"/>
          <c:tx>
            <c:v>5266</c:v>
          </c:tx>
          <c:spPr>
            <a:ln w="28575">
              <a:noFill/>
            </a:ln>
          </c:spPr>
          <c:marker>
            <c:symbol val="triangle"/>
            <c:size val="10"/>
          </c:marker>
          <c:xVal>
            <c:numRef>
              <c:f>'5266'!$H$4:$H$58</c:f>
              <c:numCache>
                <c:formatCode>General</c:formatCode>
                <c:ptCount val="55"/>
                <c:pt idx="0" formatCode="0.0_ ">
                  <c:v>1</c:v>
                </c:pt>
                <c:pt idx="1">
                  <c:v>0.99706684952210356</c:v>
                </c:pt>
                <c:pt idx="2">
                  <c:v>0.99734113267748148</c:v>
                </c:pt>
                <c:pt idx="3">
                  <c:v>1.0016876810478739</c:v>
                </c:pt>
                <c:pt idx="4">
                  <c:v>1.0003442533480738</c:v>
                </c:pt>
                <c:pt idx="5">
                  <c:v>0.99928630403448138</c:v>
                </c:pt>
                <c:pt idx="6">
                  <c:v>0.99925271834198637</c:v>
                </c:pt>
                <c:pt idx="7">
                  <c:v>1.0058495081095438</c:v>
                </c:pt>
                <c:pt idx="8">
                  <c:v>1.0060678151107629</c:v>
                </c:pt>
                <c:pt idx="9">
                  <c:v>1.0096950699002225</c:v>
                </c:pt>
                <c:pt idx="10">
                  <c:v>1.020238178535944</c:v>
                </c:pt>
                <c:pt idx="11">
                  <c:v>1.0348955345023021</c:v>
                </c:pt>
                <c:pt idx="12">
                  <c:v>1.0539190304930099</c:v>
                </c:pt>
                <c:pt idx="13">
                  <c:v>1.0777872626261213</c:v>
                </c:pt>
                <c:pt idx="14">
                  <c:v>1.1136343917491101</c:v>
                </c:pt>
                <c:pt idx="15">
                  <c:v>1.1612421108607769</c:v>
                </c:pt>
                <c:pt idx="16">
                  <c:v>1.2200534572272215</c:v>
                </c:pt>
                <c:pt idx="17">
                  <c:v>1.2956660462642886</c:v>
                </c:pt>
                <c:pt idx="18">
                  <c:v>1.392731496382541</c:v>
                </c:pt>
                <c:pt idx="19">
                  <c:v>1.5156747225681826</c:v>
                </c:pt>
                <c:pt idx="20">
                  <c:v>1.6591108187911949</c:v>
                </c:pt>
                <c:pt idx="21">
                  <c:v>1.8224380413943659</c:v>
                </c:pt>
                <c:pt idx="22">
                  <c:v>2.0001175499237394</c:v>
                </c:pt>
                <c:pt idx="23">
                  <c:v>2.1929777914608382</c:v>
                </c:pt>
                <c:pt idx="24">
                  <c:v>2.4051833918750609</c:v>
                </c:pt>
                <c:pt idx="25">
                  <c:v>2.6372885150925711</c:v>
                </c:pt>
                <c:pt idx="26">
                  <c:v>2.8975776319287978</c:v>
                </c:pt>
                <c:pt idx="27">
                  <c:v>3.1840076127569739</c:v>
                </c:pt>
                <c:pt idx="28">
                  <c:v>3.5044990833904759</c:v>
                </c:pt>
                <c:pt idx="29">
                  <c:v>3.8615429826893743</c:v>
                </c:pt>
                <c:pt idx="30">
                  <c:v>4.2594494745238771</c:v>
                </c:pt>
                <c:pt idx="31">
                  <c:v>4.7049636854699894</c:v>
                </c:pt>
                <c:pt idx="32">
                  <c:v>5.2053065394142095</c:v>
                </c:pt>
                <c:pt idx="33">
                  <c:v>5.7692103164051991</c:v>
                </c:pt>
                <c:pt idx="34">
                  <c:v>6.4016568941631053</c:v>
                </c:pt>
                <c:pt idx="35">
                  <c:v>7.1138694915965814</c:v>
                </c:pt>
                <c:pt idx="36">
                  <c:v>7.9232007164947733</c:v>
                </c:pt>
                <c:pt idx="37">
                  <c:v>8.8381029681355479</c:v>
                </c:pt>
                <c:pt idx="38">
                  <c:v>9.8809946962594211</c:v>
                </c:pt>
                <c:pt idx="39">
                  <c:v>11.070935781357143</c:v>
                </c:pt>
                <c:pt idx="40">
                  <c:v>12.432359814718964</c:v>
                </c:pt>
                <c:pt idx="41">
                  <c:v>14.003974306945254</c:v>
                </c:pt>
                <c:pt idx="42">
                  <c:v>15.820988259001695</c:v>
                </c:pt>
                <c:pt idx="43">
                  <c:v>17.942708406218927</c:v>
                </c:pt>
                <c:pt idx="44">
                  <c:v>20.458724583327395</c:v>
                </c:pt>
                <c:pt idx="45">
                  <c:v>23.487510320603423</c:v>
                </c:pt>
                <c:pt idx="46">
                  <c:v>27.193075749730635</c:v>
                </c:pt>
                <c:pt idx="47">
                  <c:v>31.771197469877837</c:v>
                </c:pt>
                <c:pt idx="48">
                  <c:v>37.562518367175791</c:v>
                </c:pt>
                <c:pt idx="49">
                  <c:v>45.026098881876322</c:v>
                </c:pt>
                <c:pt idx="50">
                  <c:v>54.973621237352894</c:v>
                </c:pt>
                <c:pt idx="51">
                  <c:v>68.704291971620094</c:v>
                </c:pt>
                <c:pt idx="52">
                  <c:v>88.814564995312452</c:v>
                </c:pt>
                <c:pt idx="53">
                  <c:v>120.55892189927091</c:v>
                </c:pt>
                <c:pt idx="54">
                  <c:v>177.89389719979278</c:v>
                </c:pt>
              </c:numCache>
            </c:numRef>
          </c:xVal>
          <c:yVal>
            <c:numRef>
              <c:f>'5266'!$G$4:$G$58</c:f>
              <c:numCache>
                <c:formatCode>General</c:formatCode>
                <c:ptCount val="55"/>
                <c:pt idx="0">
                  <c:v>-1.379999978741502E-6</c:v>
                </c:pt>
                <c:pt idx="1">
                  <c:v>2.2533146003401493E-4</c:v>
                </c:pt>
                <c:pt idx="2">
                  <c:v>3.2487025659013824E-4</c:v>
                </c:pt>
                <c:pt idx="3">
                  <c:v>4.0948047300170068E-4</c:v>
                </c:pt>
                <c:pt idx="4">
                  <c:v>4.9654007121598847E-4</c:v>
                </c:pt>
                <c:pt idx="5">
                  <c:v>5.7804227827381368E-4</c:v>
                </c:pt>
                <c:pt idx="6">
                  <c:v>6.3995247448979593E-4</c:v>
                </c:pt>
                <c:pt idx="7">
                  <c:v>7.3281487882653241E-4</c:v>
                </c:pt>
                <c:pt idx="8">
                  <c:v>7.9792007227891672E-4</c:v>
                </c:pt>
                <c:pt idx="9">
                  <c:v>8.6615641900510208E-4</c:v>
                </c:pt>
                <c:pt idx="10">
                  <c:v>9.5419835990646646E-4</c:v>
                </c:pt>
                <c:pt idx="11">
                  <c:v>1.0315002264030641E-3</c:v>
                </c:pt>
                <c:pt idx="12">
                  <c:v>1.1217597677189641E-3</c:v>
                </c:pt>
                <c:pt idx="13">
                  <c:v>1.2052786968537441E-3</c:v>
                </c:pt>
                <c:pt idx="14">
                  <c:v>1.311532554209184E-3</c:v>
                </c:pt>
                <c:pt idx="15">
                  <c:v>1.4244775638818119E-3</c:v>
                </c:pt>
                <c:pt idx="16">
                  <c:v>1.5454376503613945E-3</c:v>
                </c:pt>
                <c:pt idx="17">
                  <c:v>1.6949682879464317E-3</c:v>
                </c:pt>
                <c:pt idx="18">
                  <c:v>1.8541842340561283E-3</c:v>
                </c:pt>
                <c:pt idx="19">
                  <c:v>2.0354258265306117E-3</c:v>
                </c:pt>
                <c:pt idx="20">
                  <c:v>2.2638907158801153E-3</c:v>
                </c:pt>
                <c:pt idx="21">
                  <c:v>2.5529232791241499E-3</c:v>
                </c:pt>
                <c:pt idx="22">
                  <c:v>2.8588928521471164E-3</c:v>
                </c:pt>
                <c:pt idx="23">
                  <c:v>3.1486469376062992E-3</c:v>
                </c:pt>
                <c:pt idx="24">
                  <c:v>3.4466088446003466E-3</c:v>
                </c:pt>
                <c:pt idx="25">
                  <c:v>3.7493064885204246E-3</c:v>
                </c:pt>
                <c:pt idx="26">
                  <c:v>4.0561564753401414E-3</c:v>
                </c:pt>
                <c:pt idx="27">
                  <c:v>4.3767784517432188E-3</c:v>
                </c:pt>
                <c:pt idx="28">
                  <c:v>4.7187171456207514E-3</c:v>
                </c:pt>
                <c:pt idx="29">
                  <c:v>5.0777172183248424E-3</c:v>
                </c:pt>
                <c:pt idx="30">
                  <c:v>5.4579955187074765E-3</c:v>
                </c:pt>
                <c:pt idx="31">
                  <c:v>5.8642545950255108E-3</c:v>
                </c:pt>
                <c:pt idx="32">
                  <c:v>6.3071977752976191E-3</c:v>
                </c:pt>
                <c:pt idx="33">
                  <c:v>6.7866160161564734E-3</c:v>
                </c:pt>
                <c:pt idx="34">
                  <c:v>7.3064591539115922E-3</c:v>
                </c:pt>
                <c:pt idx="35">
                  <c:v>7.8783110639881124E-3</c:v>
                </c:pt>
                <c:pt idx="36">
                  <c:v>8.5114041315901365E-3</c:v>
                </c:pt>
                <c:pt idx="37">
                  <c:v>9.2033504985119061E-3</c:v>
                </c:pt>
                <c:pt idx="38">
                  <c:v>9.9793528826530708E-3</c:v>
                </c:pt>
                <c:pt idx="39">
                  <c:v>1.0851407493622461E-2</c:v>
                </c:pt>
                <c:pt idx="40">
                  <c:v>1.1831126333971103E-2</c:v>
                </c:pt>
                <c:pt idx="41">
                  <c:v>1.294024002657313E-2</c:v>
                </c:pt>
                <c:pt idx="42">
                  <c:v>1.4209961376488099E-2</c:v>
                </c:pt>
                <c:pt idx="43">
                  <c:v>1.5666100988520407E-2</c:v>
                </c:pt>
                <c:pt idx="44">
                  <c:v>1.7367005952380953E-2</c:v>
                </c:pt>
                <c:pt idx="45">
                  <c:v>1.9389801682610629E-2</c:v>
                </c:pt>
                <c:pt idx="46">
                  <c:v>2.1835427954931982E-2</c:v>
                </c:pt>
                <c:pt idx="47">
                  <c:v>2.4842142803996606E-2</c:v>
                </c:pt>
                <c:pt idx="48">
                  <c:v>2.8631870928996696E-2</c:v>
                </c:pt>
                <c:pt idx="49">
                  <c:v>3.3471018856292611E-2</c:v>
                </c:pt>
                <c:pt idx="50">
                  <c:v>3.9930563254676865E-2</c:v>
                </c:pt>
                <c:pt idx="51">
                  <c:v>4.8831586872874144E-2</c:v>
                </c:pt>
                <c:pt idx="52">
                  <c:v>6.1819181845238359E-2</c:v>
                </c:pt>
                <c:pt idx="53">
                  <c:v>8.2425647534013727E-2</c:v>
                </c:pt>
                <c:pt idx="54">
                  <c:v>0.11964640440051058</c:v>
                </c:pt>
              </c:numCache>
            </c:numRef>
          </c:yVal>
        </c:ser>
        <c:ser>
          <c:idx val="3"/>
          <c:order val="3"/>
          <c:tx>
            <c:v>5252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FF00"/>
              </a:solidFill>
            </c:spPr>
          </c:marker>
          <c:xVal>
            <c:numRef>
              <c:f>'5252'!$H$4:$H$35</c:f>
              <c:numCache>
                <c:formatCode>General</c:formatCode>
                <c:ptCount val="32"/>
                <c:pt idx="0" formatCode="0.0_ ">
                  <c:v>1</c:v>
                </c:pt>
                <c:pt idx="1">
                  <c:v>0.99919789920237922</c:v>
                </c:pt>
                <c:pt idx="2">
                  <c:v>0.99893943492817494</c:v>
                </c:pt>
                <c:pt idx="3">
                  <c:v>0.9988627571934916</c:v>
                </c:pt>
                <c:pt idx="4">
                  <c:v>0.99849315328137644</c:v>
                </c:pt>
                <c:pt idx="5">
                  <c:v>1.0003601268887325</c:v>
                </c:pt>
                <c:pt idx="6">
                  <c:v>1.0027724601146548</c:v>
                </c:pt>
                <c:pt idx="7">
                  <c:v>1.0055216584446232</c:v>
                </c:pt>
                <c:pt idx="8">
                  <c:v>1.0123804387344899</c:v>
                </c:pt>
                <c:pt idx="9">
                  <c:v>1.0216756755825356</c:v>
                </c:pt>
                <c:pt idx="10">
                  <c:v>1.03691559073733</c:v>
                </c:pt>
                <c:pt idx="11">
                  <c:v>1.0570482346028525</c:v>
                </c:pt>
                <c:pt idx="12">
                  <c:v>1.0833150972428756</c:v>
                </c:pt>
                <c:pt idx="13">
                  <c:v>1.1206321691528101</c:v>
                </c:pt>
                <c:pt idx="14">
                  <c:v>1.1668714278083441</c:v>
                </c:pt>
                <c:pt idx="15">
                  <c:v>1.2291785488437181</c:v>
                </c:pt>
                <c:pt idx="16">
                  <c:v>1.3105517178397215</c:v>
                </c:pt>
                <c:pt idx="17">
                  <c:v>1.4173146940386043</c:v>
                </c:pt>
                <c:pt idx="18">
                  <c:v>1.5603057460054346</c:v>
                </c:pt>
                <c:pt idx="19">
                  <c:v>1.7474597269583407</c:v>
                </c:pt>
                <c:pt idx="20">
                  <c:v>1.9979546860434458</c:v>
                </c:pt>
                <c:pt idx="21">
                  <c:v>2.3353108722135398</c:v>
                </c:pt>
                <c:pt idx="22">
                  <c:v>2.7972037611721263</c:v>
                </c:pt>
                <c:pt idx="23">
                  <c:v>3.4408745741801083</c:v>
                </c:pt>
                <c:pt idx="24">
                  <c:v>4.3608867736938475</c:v>
                </c:pt>
                <c:pt idx="25">
                  <c:v>5.7143780229550742</c:v>
                </c:pt>
                <c:pt idx="26">
                  <c:v>7.780420814300312</c:v>
                </c:pt>
                <c:pt idx="27">
                  <c:v>11.102100280692204</c:v>
                </c:pt>
                <c:pt idx="28">
                  <c:v>16.852042987778031</c:v>
                </c:pt>
                <c:pt idx="29">
                  <c:v>28.007274907771329</c:v>
                </c:pt>
                <c:pt idx="30">
                  <c:v>55.449891531159594</c:v>
                </c:pt>
                <c:pt idx="31">
                  <c:v>186.90912913047461</c:v>
                </c:pt>
              </c:numCache>
            </c:numRef>
          </c:xVal>
          <c:yVal>
            <c:numRef>
              <c:f>'5252'!$G$4:$G$35</c:f>
              <c:numCache>
                <c:formatCode>General</c:formatCode>
                <c:ptCount val="32"/>
                <c:pt idx="0">
                  <c:v>6.6544150619799634E-6</c:v>
                </c:pt>
                <c:pt idx="1">
                  <c:v>7.7102022924096223E-5</c:v>
                </c:pt>
                <c:pt idx="2">
                  <c:v>1.1595709933774841E-4</c:v>
                </c:pt>
                <c:pt idx="3">
                  <c:v>1.5203804516895965E-4</c:v>
                </c:pt>
                <c:pt idx="4">
                  <c:v>1.8676958077941925E-4</c:v>
                </c:pt>
                <c:pt idx="5">
                  <c:v>2.2441229244354007E-4</c:v>
                </c:pt>
                <c:pt idx="6">
                  <c:v>2.5622299201901849E-4</c:v>
                </c:pt>
                <c:pt idx="7">
                  <c:v>2.9199698327390049E-4</c:v>
                </c:pt>
                <c:pt idx="8">
                  <c:v>3.3212038291730354E-4</c:v>
                </c:pt>
                <c:pt idx="9">
                  <c:v>3.6742141450161456E-4</c:v>
                </c:pt>
                <c:pt idx="10">
                  <c:v>4.1036141280353212E-4</c:v>
                </c:pt>
                <c:pt idx="11">
                  <c:v>4.598168245882179E-4</c:v>
                </c:pt>
                <c:pt idx="12">
                  <c:v>5.1103297334012803E-4</c:v>
                </c:pt>
                <c:pt idx="13">
                  <c:v>5.4441889879436474E-4</c:v>
                </c:pt>
                <c:pt idx="14">
                  <c:v>6.1377189380200381E-4</c:v>
                </c:pt>
                <c:pt idx="15">
                  <c:v>6.5647453761249802E-4</c:v>
                </c:pt>
                <c:pt idx="16">
                  <c:v>7.4730806775344068E-4</c:v>
                </c:pt>
                <c:pt idx="17">
                  <c:v>8.4768598149092254E-4</c:v>
                </c:pt>
                <c:pt idx="18">
                  <c:v>9.6259496366106739E-4</c:v>
                </c:pt>
                <c:pt idx="19">
                  <c:v>1.1256946754966879E-3</c:v>
                </c:pt>
                <c:pt idx="20">
                  <c:v>1.292367758532858E-3</c:v>
                </c:pt>
                <c:pt idx="21">
                  <c:v>1.5667626048565184E-3</c:v>
                </c:pt>
                <c:pt idx="22">
                  <c:v>1.9274600877908007E-3</c:v>
                </c:pt>
                <c:pt idx="23">
                  <c:v>2.4074081762608247E-3</c:v>
                </c:pt>
                <c:pt idx="24">
                  <c:v>3.0737183511631923E-3</c:v>
                </c:pt>
                <c:pt idx="25">
                  <c:v>4.0584676974019414E-3</c:v>
                </c:pt>
                <c:pt idx="26">
                  <c:v>5.5581173102394283E-3</c:v>
                </c:pt>
                <c:pt idx="27">
                  <c:v>7.9193815758193484E-3</c:v>
                </c:pt>
                <c:pt idx="28">
                  <c:v>1.2002254610290381E-2</c:v>
                </c:pt>
                <c:pt idx="29">
                  <c:v>1.9866583630497626E-2</c:v>
                </c:pt>
                <c:pt idx="30">
                  <c:v>3.9453237629478853E-2</c:v>
                </c:pt>
                <c:pt idx="31">
                  <c:v>0.13832938461538474</c:v>
                </c:pt>
              </c:numCache>
            </c:numRef>
          </c:yVal>
        </c:ser>
        <c:ser>
          <c:idx val="4"/>
          <c:order val="4"/>
          <c:tx>
            <c:v>5256</c:v>
          </c:tx>
          <c:spPr>
            <a:ln w="28575">
              <a:noFill/>
            </a:ln>
          </c:spPr>
          <c:marker>
            <c:symbol val="star"/>
            <c:size val="13"/>
          </c:marker>
          <c:xVal>
            <c:numRef>
              <c:f>'5256'!$H$4:$H$42</c:f>
              <c:numCache>
                <c:formatCode>General</c:formatCode>
                <c:ptCount val="39"/>
                <c:pt idx="0" formatCode="0.0_ ">
                  <c:v>1</c:v>
                </c:pt>
                <c:pt idx="1">
                  <c:v>1.0087545838339089</c:v>
                </c:pt>
                <c:pt idx="2">
                  <c:v>1.0118110557354536</c:v>
                </c:pt>
                <c:pt idx="3">
                  <c:v>1.0222028271491146</c:v>
                </c:pt>
                <c:pt idx="4">
                  <c:v>1.0415099880094894</c:v>
                </c:pt>
                <c:pt idx="5">
                  <c:v>1.0695286181554144</c:v>
                </c:pt>
                <c:pt idx="6">
                  <c:v>1.1057483345549122</c:v>
                </c:pt>
                <c:pt idx="7">
                  <c:v>1.1493872490471104</c:v>
                </c:pt>
                <c:pt idx="8">
                  <c:v>1.2023365754696858</c:v>
                </c:pt>
                <c:pt idx="9">
                  <c:v>1.2649691964030816</c:v>
                </c:pt>
                <c:pt idx="10">
                  <c:v>1.3375764263632661</c:v>
                </c:pt>
                <c:pt idx="11">
                  <c:v>1.4216614482526311</c:v>
                </c:pt>
                <c:pt idx="12">
                  <c:v>1.51864587690913</c:v>
                </c:pt>
                <c:pt idx="13">
                  <c:v>1.6292638249129843</c:v>
                </c:pt>
                <c:pt idx="14">
                  <c:v>1.7556127567791771</c:v>
                </c:pt>
                <c:pt idx="15">
                  <c:v>1.9015380241185154</c:v>
                </c:pt>
                <c:pt idx="16">
                  <c:v>2.0682864530593266</c:v>
                </c:pt>
                <c:pt idx="17">
                  <c:v>2.262534972307654</c:v>
                </c:pt>
                <c:pt idx="18">
                  <c:v>2.4840039199281199</c:v>
                </c:pt>
                <c:pt idx="19">
                  <c:v>2.7417473510771151</c:v>
                </c:pt>
                <c:pt idx="20">
                  <c:v>3.0424188892993187</c:v>
                </c:pt>
                <c:pt idx="21">
                  <c:v>3.3950143268478947</c:v>
                </c:pt>
                <c:pt idx="22">
                  <c:v>3.8047773250102837</c:v>
                </c:pt>
                <c:pt idx="23">
                  <c:v>4.2451166947688073</c:v>
                </c:pt>
                <c:pt idx="24">
                  <c:v>4.8103251186524005</c:v>
                </c:pt>
                <c:pt idx="25">
                  <c:v>5.4980837331139574</c:v>
                </c:pt>
                <c:pt idx="26">
                  <c:v>6.3490250868408582</c:v>
                </c:pt>
                <c:pt idx="27">
                  <c:v>7.4129406569025775</c:v>
                </c:pt>
                <c:pt idx="28">
                  <c:v>8.7626241145495296</c:v>
                </c:pt>
                <c:pt idx="29">
                  <c:v>10.505034497465026</c:v>
                </c:pt>
                <c:pt idx="30">
                  <c:v>12.80397213168815</c:v>
                </c:pt>
                <c:pt idx="31">
                  <c:v>15.920571349333853</c:v>
                </c:pt>
                <c:pt idx="32">
                  <c:v>20.281316601781111</c:v>
                </c:pt>
                <c:pt idx="33">
                  <c:v>26.656676520865688</c:v>
                </c:pt>
                <c:pt idx="34">
                  <c:v>36.536200489641267</c:v>
                </c:pt>
                <c:pt idx="35">
                  <c:v>53.380588432016992</c:v>
                </c:pt>
                <c:pt idx="36">
                  <c:v>86.650220991191816</c:v>
                </c:pt>
                <c:pt idx="37">
                  <c:v>176.33850280652445</c:v>
                </c:pt>
                <c:pt idx="38">
                  <c:v>957.79551818443258</c:v>
                </c:pt>
              </c:numCache>
            </c:numRef>
          </c:xVal>
          <c:yVal>
            <c:numRef>
              <c:f>'5256'!$G$4:$G$42</c:f>
              <c:numCache>
                <c:formatCode>General</c:formatCode>
                <c:ptCount val="39"/>
                <c:pt idx="0">
                  <c:v>-9.9671429784344335E-6</c:v>
                </c:pt>
                <c:pt idx="1">
                  <c:v>1.1727757853625445E-4</c:v>
                </c:pt>
                <c:pt idx="2">
                  <c:v>2.0460155714043223E-4</c:v>
                </c:pt>
                <c:pt idx="3">
                  <c:v>3.1964554185770082E-4</c:v>
                </c:pt>
                <c:pt idx="4">
                  <c:v>4.2671465104431998E-4</c:v>
                </c:pt>
                <c:pt idx="5">
                  <c:v>6.1221774936322118E-4</c:v>
                </c:pt>
                <c:pt idx="6">
                  <c:v>7.5996050263202797E-4</c:v>
                </c:pt>
                <c:pt idx="7">
                  <c:v>9.1311633554084007E-4</c:v>
                </c:pt>
                <c:pt idx="8">
                  <c:v>1.083833696722704E-3</c:v>
                </c:pt>
                <c:pt idx="9">
                  <c:v>1.2430668160978095E-3</c:v>
                </c:pt>
                <c:pt idx="10">
                  <c:v>1.4451297181185259E-3</c:v>
                </c:pt>
                <c:pt idx="11">
                  <c:v>1.6420539021905331E-3</c:v>
                </c:pt>
                <c:pt idx="12">
                  <c:v>1.8746359381898523E-3</c:v>
                </c:pt>
                <c:pt idx="13">
                  <c:v>2.1070095092545452E-3</c:v>
                </c:pt>
                <c:pt idx="14">
                  <c:v>2.388275112922405E-3</c:v>
                </c:pt>
                <c:pt idx="15">
                  <c:v>2.708461023942958E-3</c:v>
                </c:pt>
                <c:pt idx="16">
                  <c:v>3.0569752368823297E-3</c:v>
                </c:pt>
                <c:pt idx="17">
                  <c:v>3.4672360723382676E-3</c:v>
                </c:pt>
                <c:pt idx="18">
                  <c:v>3.9364120224146719E-3</c:v>
                </c:pt>
                <c:pt idx="19">
                  <c:v>4.483523954831062E-3</c:v>
                </c:pt>
                <c:pt idx="20">
                  <c:v>5.1247857106469655E-3</c:v>
                </c:pt>
                <c:pt idx="21">
                  <c:v>5.8781000696213415E-3</c:v>
                </c:pt>
                <c:pt idx="22">
                  <c:v>6.7574965698760396E-3</c:v>
                </c:pt>
                <c:pt idx="23">
                  <c:v>7.7592843776532524E-3</c:v>
                </c:pt>
                <c:pt idx="24">
                  <c:v>8.9003304975377867E-3</c:v>
                </c:pt>
                <c:pt idx="25">
                  <c:v>1.0259093479368315E-2</c:v>
                </c:pt>
                <c:pt idx="26">
                  <c:v>1.1921892698251035E-2</c:v>
                </c:pt>
                <c:pt idx="27">
                  <c:v>1.4011275496688761E-2</c:v>
                </c:pt>
                <c:pt idx="28">
                  <c:v>1.6652533859738503E-2</c:v>
                </c:pt>
                <c:pt idx="29">
                  <c:v>2.0102259687553092E-2</c:v>
                </c:pt>
                <c:pt idx="30">
                  <c:v>2.4675084700288674E-2</c:v>
                </c:pt>
                <c:pt idx="31">
                  <c:v>3.0867127542876644E-2</c:v>
                </c:pt>
                <c:pt idx="32">
                  <c:v>3.9582827780607982E-2</c:v>
                </c:pt>
                <c:pt idx="33">
                  <c:v>5.2253815367634467E-2</c:v>
                </c:pt>
                <c:pt idx="34">
                  <c:v>7.2245505688571757E-2</c:v>
                </c:pt>
                <c:pt idx="35">
                  <c:v>0.10633514586517272</c:v>
                </c:pt>
                <c:pt idx="36">
                  <c:v>0.17446390202071671</c:v>
                </c:pt>
                <c:pt idx="37">
                  <c:v>0.36407089777551505</c:v>
                </c:pt>
                <c:pt idx="38">
                  <c:v>0.50604745287824771</c:v>
                </c:pt>
              </c:numCache>
            </c:numRef>
          </c:yVal>
        </c:ser>
        <c:ser>
          <c:idx val="0"/>
          <c:order val="0"/>
          <c:tx>
            <c:v>5278</c:v>
          </c:tx>
          <c:spPr>
            <a:ln w="28575">
              <a:noFill/>
            </a:ln>
          </c:spPr>
          <c:marker>
            <c:symbol val="diamond"/>
            <c:size val="15"/>
            <c:spPr>
              <a:solidFill>
                <a:srgbClr val="0070C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xVal>
            <c:numRef>
              <c:f>'5278'!$M$4:$M$26</c:f>
              <c:numCache>
                <c:formatCode>General</c:formatCode>
                <c:ptCount val="23"/>
                <c:pt idx="0">
                  <c:v>0.99919798350137501</c:v>
                </c:pt>
                <c:pt idx="1">
                  <c:v>0.99747937671860676</c:v>
                </c:pt>
                <c:pt idx="2">
                  <c:v>1.0139780018331808</c:v>
                </c:pt>
                <c:pt idx="3">
                  <c:v>1.0422777268561003</c:v>
                </c:pt>
                <c:pt idx="4">
                  <c:v>1.0976168652612301</c:v>
                </c:pt>
                <c:pt idx="5">
                  <c:v>1.1975252062328139</c:v>
                </c:pt>
                <c:pt idx="6">
                  <c:v>1.3628551787351091</c:v>
                </c:pt>
                <c:pt idx="7">
                  <c:v>1.6389780018331805</c:v>
                </c:pt>
                <c:pt idx="8">
                  <c:v>2.1076993583868084</c:v>
                </c:pt>
                <c:pt idx="9">
                  <c:v>2.9345783684692948</c:v>
                </c:pt>
                <c:pt idx="10">
                  <c:v>3.4451191567369412</c:v>
                </c:pt>
                <c:pt idx="11">
                  <c:v>4.1203024747937684</c:v>
                </c:pt>
                <c:pt idx="12">
                  <c:v>5.0507561869844189</c:v>
                </c:pt>
                <c:pt idx="13">
                  <c:v>6.3603345554536972</c:v>
                </c:pt>
                <c:pt idx="14">
                  <c:v>8.3177131072410635</c:v>
                </c:pt>
                <c:pt idx="15">
                  <c:v>9.6802245646196177</c:v>
                </c:pt>
                <c:pt idx="16">
                  <c:v>11.441567369385885</c:v>
                </c:pt>
                <c:pt idx="17">
                  <c:v>13.791246562786437</c:v>
                </c:pt>
                <c:pt idx="18">
                  <c:v>17.066567369385883</c:v>
                </c:pt>
                <c:pt idx="19">
                  <c:v>21.885426214482074</c:v>
                </c:pt>
                <c:pt idx="20">
                  <c:v>29.64974793767178</c:v>
                </c:pt>
                <c:pt idx="21">
                  <c:v>43.967919340055168</c:v>
                </c:pt>
                <c:pt idx="22">
                  <c:v>79.28047662694776</c:v>
                </c:pt>
              </c:numCache>
            </c:numRef>
          </c:xVal>
          <c:yVal>
            <c:numRef>
              <c:f>'5278'!$L$3:$L$26</c:f>
              <c:numCache>
                <c:formatCode>General</c:formatCode>
                <c:ptCount val="24"/>
                <c:pt idx="0">
                  <c:v>-1.2740506666666747E-4</c:v>
                </c:pt>
                <c:pt idx="1">
                  <c:v>-8.7993610000000011E-5</c:v>
                </c:pt>
                <c:pt idx="2">
                  <c:v>-7.4389086666666935E-5</c:v>
                </c:pt>
                <c:pt idx="3">
                  <c:v>-3.4447113333333479E-5</c:v>
                </c:pt>
                <c:pt idx="4">
                  <c:v>2.3533163333333352E-5</c:v>
                </c:pt>
                <c:pt idx="5">
                  <c:v>-4.051043333333369E-5</c:v>
                </c:pt>
                <c:pt idx="6">
                  <c:v>-2.1107841000000098E-5</c:v>
                </c:pt>
                <c:pt idx="7">
                  <c:v>1.0948045000000033E-4</c:v>
                </c:pt>
                <c:pt idx="8">
                  <c:v>9.2010550000000047E-5</c:v>
                </c:pt>
                <c:pt idx="9">
                  <c:v>2.1304913333333356E-4</c:v>
                </c:pt>
                <c:pt idx="10">
                  <c:v>4.7274776666666671E-4</c:v>
                </c:pt>
                <c:pt idx="11">
                  <c:v>5.9234633333333706E-4</c:v>
                </c:pt>
                <c:pt idx="12">
                  <c:v>6.9996986666666968E-4</c:v>
                </c:pt>
                <c:pt idx="13">
                  <c:v>8.7819293333333322E-4</c:v>
                </c:pt>
                <c:pt idx="14">
                  <c:v>1.2491153333333378E-3</c:v>
                </c:pt>
                <c:pt idx="15">
                  <c:v>1.5483010000000021E-3</c:v>
                </c:pt>
                <c:pt idx="16">
                  <c:v>1.9616663333333361E-3</c:v>
                </c:pt>
                <c:pt idx="17">
                  <c:v>2.1872590000000052E-3</c:v>
                </c:pt>
                <c:pt idx="18">
                  <c:v>2.826482E-3</c:v>
                </c:pt>
                <c:pt idx="19">
                  <c:v>3.4090136666666765E-3</c:v>
                </c:pt>
                <c:pt idx="20">
                  <c:v>4.3711073333333548E-3</c:v>
                </c:pt>
                <c:pt idx="21">
                  <c:v>6.0268803333333497E-3</c:v>
                </c:pt>
                <c:pt idx="22">
                  <c:v>9.0513290000000003E-3</c:v>
                </c:pt>
                <c:pt idx="23">
                  <c:v>1.6531580000000021E-2</c:v>
                </c:pt>
              </c:numCache>
            </c:numRef>
          </c:yVal>
        </c:ser>
        <c:axId val="103527168"/>
        <c:axId val="103529472"/>
      </c:scatterChart>
      <c:valAx>
        <c:axId val="103527168"/>
        <c:scaling>
          <c:orientation val="minMax"/>
          <c:max val="150"/>
          <c:min val="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en-US" sz="2000"/>
                  <a:t>Gain</a:t>
                </a:r>
              </a:p>
            </c:rich>
          </c:tx>
          <c:layout>
            <c:manualLayout>
              <c:xMode val="edge"/>
              <c:yMode val="edge"/>
              <c:x val="0.4818817395985579"/>
              <c:y val="0.87529046165906099"/>
            </c:manualLayout>
          </c:layout>
        </c:title>
        <c:numFmt formatCode="#,##0;[Red]\-#,##0" sourceLinked="0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03529472"/>
        <c:crosses val="autoZero"/>
        <c:crossBetween val="midCat"/>
      </c:valAx>
      <c:valAx>
        <c:axId val="103529472"/>
        <c:scaling>
          <c:orientation val="minMax"/>
          <c:max val="0.1200000000000000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ja-JP" altLang="en-US" sz="1600" dirty="0"/>
                  <a:t>リークカレントの増加量</a:t>
                </a:r>
                <a:r>
                  <a:rPr lang="en-US" altLang="ja-JP" sz="1600" dirty="0"/>
                  <a:t>[</a:t>
                </a:r>
                <a:r>
                  <a:rPr lang="en-US" altLang="ja-JP" sz="1600" dirty="0" err="1" smtClean="0"/>
                  <a:t>μA</a:t>
                </a:r>
                <a:r>
                  <a:rPr lang="en-US" altLang="ja-JP" sz="1600" dirty="0" smtClean="0"/>
                  <a:t>/mm^2]</a:t>
                </a:r>
                <a:endParaRPr lang="ja-JP" altLang="en-US" sz="1600" dirty="0"/>
              </a:p>
            </c:rich>
          </c:tx>
          <c:layout>
            <c:manualLayout>
              <c:xMode val="edge"/>
              <c:yMode val="edge"/>
              <c:x val="1.4850821733772992E-2"/>
              <c:y val="8.9676019695266188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03527168"/>
        <c:crosses val="autoZero"/>
        <c:crossBetween val="midCat"/>
        <c:majorUnit val="2.0000000000000011E-2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373FA-BE8A-4952-BADB-9A9172BA5DB2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C9E6B-47EE-4E69-B51F-F18ECE8BAD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E11FA-D024-4A5E-B9C6-86344F33754A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D2DE-5746-4A29-B9A5-3E1B7BEC3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Belle</a:t>
            </a:r>
            <a:r>
              <a:rPr kumimoji="1" lang="ja-JP" altLang="en-US" dirty="0" smtClean="0"/>
              <a:t>実験は周長</a:t>
            </a:r>
            <a:r>
              <a:rPr kumimoji="1" lang="en-US" altLang="ja-JP" dirty="0" smtClean="0"/>
              <a:t>3km</a:t>
            </a:r>
            <a:r>
              <a:rPr kumimoji="1" lang="ja-JP" altLang="en-US" dirty="0" smtClean="0"/>
              <a:t>の加速器上に置かれた検出器を用いて、電子・陽電子の衝突により生じる粒子の識別を行っています。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今後アップグレードに伴い、この図の緑色で示されているエアロジェルチェレンコフカウンターと呼ばれる検出器からエンドキャップ部分をエアロジェル </a:t>
            </a:r>
            <a:r>
              <a:rPr kumimoji="1" lang="en-US" altLang="ja-JP" dirty="0" smtClean="0"/>
              <a:t>RICH</a:t>
            </a:r>
            <a:r>
              <a:rPr kumimoji="1" lang="ja-JP" altLang="en-US" dirty="0" smtClean="0"/>
              <a:t>と呼ばれる新しい検出器に変える計画に向けて、私はエアロジェル </a:t>
            </a:r>
            <a:r>
              <a:rPr kumimoji="1" lang="en-US" altLang="ja-JP" dirty="0" smtClean="0"/>
              <a:t>RICH</a:t>
            </a:r>
            <a:r>
              <a:rPr kumimoji="1" lang="ja-JP" altLang="en-US" dirty="0" smtClean="0"/>
              <a:t>の研究開発に取り組んでいます。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そのような要求を満たすものとして、私は</a:t>
            </a:r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と呼ばれる光検出器の研究を行っています。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はこの図のように、光電面と半導体検出器</a:t>
            </a:r>
            <a:r>
              <a:rPr kumimoji="1" lang="en-US" altLang="ja-JP" dirty="0" smtClean="0"/>
              <a:t>APD</a:t>
            </a:r>
            <a:r>
              <a:rPr kumimoji="1" lang="ja-JP" altLang="en-US" dirty="0" smtClean="0"/>
              <a:t>からできていて、その間は真空管になっています。最初に光電面に入射した電子は増幅されて、最終的には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＾５倍になります。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HAPD</a:t>
            </a:r>
            <a:r>
              <a:rPr kumimoji="1" lang="ja-JP" altLang="en-US" dirty="0" smtClean="0"/>
              <a:t>特徴として、・・・があります。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5DD75-65E3-4675-9032-0FC7A79E7628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D2DE-5746-4A29-B9A5-3E1B7BEC32B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D5CF-41E0-455F-904D-CB4373E9C250}" type="datetimeFigureOut">
              <a:rPr kumimoji="1" lang="ja-JP" altLang="en-US" smtClean="0"/>
              <a:pPr/>
              <a:t>2010/3/11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45C48-C896-4DFE-859C-1CFE61DBD5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エアロジェル</a:t>
            </a:r>
            <a:r>
              <a:rPr kumimoji="1" lang="en-US" altLang="ja-JP" sz="3600" dirty="0" smtClean="0"/>
              <a:t>RICH</a:t>
            </a:r>
            <a:r>
              <a:rPr kumimoji="1" lang="ja-JP" altLang="en-US" sz="3600" dirty="0" smtClean="0"/>
              <a:t>検出器のための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光検出器</a:t>
            </a:r>
            <a:r>
              <a:rPr kumimoji="1" lang="en-US" altLang="ja-JP" sz="3600" dirty="0" smtClean="0"/>
              <a:t>HAPD</a:t>
            </a:r>
            <a:r>
              <a:rPr kumimoji="1" lang="ja-JP" altLang="en-US" sz="3600" dirty="0" smtClean="0"/>
              <a:t>の中性子耐性の評価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M1   </a:t>
            </a:r>
            <a:r>
              <a:rPr kumimoji="1" lang="ja-JP" altLang="en-US" dirty="0" smtClean="0"/>
              <a:t>今村 美貴</a:t>
            </a:r>
            <a:endParaRPr kumimoji="1" lang="ja-JP" altLang="en-US" dirty="0"/>
          </a:p>
        </p:txBody>
      </p:sp>
    </p:spTree>
  </p:cSld>
  <p:clrMapOvr>
    <a:masterClrMapping/>
  </p:clrMapOvr>
  <p:transition advTm="1680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3516630" cy="33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00066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 smtClean="0"/>
              <a:t>エアロジェル</a:t>
            </a:r>
            <a:r>
              <a:rPr kumimoji="1" lang="en-US" altLang="ja-JP" sz="3600" dirty="0" smtClean="0"/>
              <a:t>RICH</a:t>
            </a:r>
            <a:r>
              <a:rPr kumimoji="1" lang="ja-JP" altLang="en-US" sz="3600" dirty="0" smtClean="0"/>
              <a:t>検出器プロトタイプの性能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-9350" y="3295442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Entry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6027003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角度分解能　　　 </a:t>
            </a:r>
            <a:r>
              <a:rPr lang="en-US" altLang="ja-JP" sz="2400" dirty="0" smtClean="0"/>
              <a:t>13.5mrad</a:t>
            </a:r>
          </a:p>
          <a:p>
            <a:r>
              <a:rPr lang="ja-JP" altLang="en-US" sz="2200" dirty="0" smtClean="0"/>
              <a:t>検出光子数</a:t>
            </a:r>
            <a:r>
              <a:rPr lang="en-US" altLang="ja-JP" sz="2200" dirty="0" smtClean="0"/>
              <a:t>/track</a:t>
            </a:r>
            <a:r>
              <a:rPr lang="en-US" altLang="ja-JP" sz="2400" dirty="0" smtClean="0"/>
              <a:t>  15.3 </a:t>
            </a:r>
            <a:r>
              <a:rPr lang="en-US" altLang="ja-JP" sz="2400" dirty="0" err="1" smtClean="0"/>
              <a:t>p.e</a:t>
            </a:r>
            <a:r>
              <a:rPr lang="en-US" altLang="ja-JP" sz="2400" dirty="0" smtClean="0"/>
              <a:t>.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43248"/>
            <a:ext cx="3143272" cy="29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4429124" y="597761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K/π separation performance</a:t>
            </a:r>
            <a:r>
              <a:rPr lang="en-US" altLang="ja-JP" sz="2000" dirty="0" smtClean="0"/>
              <a:t>  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86446" y="635795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6.6</a:t>
            </a:r>
            <a:r>
              <a:rPr lang="ja-JP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 smtClean="0">
                <a:solidFill>
                  <a:srgbClr val="FF0000"/>
                </a:solidFill>
              </a:rPr>
              <a:t>σ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at 4GeV/c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5214942" y="650081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grpSp>
        <p:nvGrpSpPr>
          <p:cNvPr id="19" name="グループ化 18"/>
          <p:cNvGrpSpPr/>
          <p:nvPr/>
        </p:nvGrpSpPr>
        <p:grpSpPr>
          <a:xfrm>
            <a:off x="785786" y="714356"/>
            <a:ext cx="3357586" cy="2071702"/>
            <a:chOff x="4357686" y="500042"/>
            <a:chExt cx="3571900" cy="2428892"/>
          </a:xfrm>
        </p:grpSpPr>
        <p:pic>
          <p:nvPicPr>
            <p:cNvPr id="23" name="Picture 9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39339" y="500042"/>
              <a:ext cx="3390247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4357686" y="50004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n=1.0536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429256" y="250030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n=1.0646</a:t>
              </a:r>
              <a:endParaRPr kumimoji="1" lang="ja-JP" altLang="en-US" dirty="0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5715008" y="1928802"/>
              <a:ext cx="1857388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6143636" y="185736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200mm</a:t>
              </a:r>
              <a:endParaRPr kumimoji="1" lang="ja-JP" altLang="en-US" b="1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4929190" y="1928802"/>
              <a:ext cx="928694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5000628" y="1857364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4</a:t>
              </a:r>
              <a:r>
                <a:rPr kumimoji="1" lang="en-US" altLang="ja-JP" b="1" dirty="0" smtClean="0"/>
                <a:t>0mm</a:t>
              </a:r>
              <a:endParaRPr kumimoji="1" lang="ja-JP" altLang="en-US" b="1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500562" y="428604"/>
            <a:ext cx="4071966" cy="2714644"/>
            <a:chOff x="500034" y="4571984"/>
            <a:chExt cx="4714908" cy="371475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357422" y="6858000"/>
              <a:ext cx="2071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Cherenkov angle (</a:t>
              </a:r>
              <a:r>
                <a:rPr kumimoji="1" lang="en-US" altLang="ja-JP" sz="1600" dirty="0" err="1" smtClean="0"/>
                <a:t>rad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4571984"/>
              <a:ext cx="467677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642910" y="4643422"/>
              <a:ext cx="4572032" cy="3571900"/>
              <a:chOff x="285721" y="903380"/>
              <a:chExt cx="4572032" cy="3571900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285721" y="903380"/>
                <a:ext cx="4572032" cy="357190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00036" y="1332008"/>
                <a:ext cx="1357322" cy="760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QE(400nm) 20.5%</a:t>
                </a: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928795" y="1832074"/>
                <a:ext cx="1357322" cy="760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QE(400nm)</a:t>
                </a:r>
              </a:p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22%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3500431" y="1974951"/>
                <a:ext cx="1357322" cy="760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QE(400nm)</a:t>
                </a:r>
              </a:p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25%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500036" y="2832206"/>
                <a:ext cx="1357322" cy="760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QE(400nm)</a:t>
                </a:r>
              </a:p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21.1%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928795" y="3189395"/>
                <a:ext cx="1357322" cy="760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QE(400nm)</a:t>
                </a:r>
              </a:p>
              <a:p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30.1%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3428993" y="3332272"/>
                <a:ext cx="1357322" cy="7602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0000"/>
                    </a:solidFill>
                  </a:rPr>
                  <a:t>QE(400nm)</a:t>
                </a:r>
              </a:p>
              <a:p>
                <a:r>
                  <a:rPr lang="en-US" altLang="ja-JP" sz="1600" dirty="0" smtClean="0">
                    <a:solidFill>
                      <a:srgbClr val="FF0000"/>
                    </a:solidFill>
                  </a:rPr>
                  <a:t>27.4%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ransition advTm="335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81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　　</a:t>
            </a:r>
            <a:r>
              <a:rPr lang="ja-JP" altLang="en-US" sz="3200" dirty="0" smtClean="0"/>
              <a:t>中性子照射した</a:t>
            </a:r>
            <a:r>
              <a:rPr lang="en-US" altLang="ja-JP" sz="3200" dirty="0" smtClean="0"/>
              <a:t>HAPD</a:t>
            </a:r>
            <a:r>
              <a:rPr lang="ja-JP" altLang="en-US" sz="3200" dirty="0" smtClean="0"/>
              <a:t>によるリングイメージ</a:t>
            </a:r>
            <a:endParaRPr kumimoji="1" lang="ja-JP" altLang="en-US" sz="3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785950" y="5645554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</a:t>
            </a:r>
            <a:r>
              <a:rPr lang="ja-JP" altLang="en-US" sz="2400" b="1" dirty="0" smtClean="0"/>
              <a:t>中性子を照射した</a:t>
            </a:r>
            <a:r>
              <a:rPr lang="en-US" altLang="ja-JP" sz="2400" b="1" dirty="0" smtClean="0"/>
              <a:t>HAPD</a:t>
            </a:r>
            <a:r>
              <a:rPr lang="ja-JP" altLang="en-US" sz="2400" b="1" dirty="0" smtClean="0"/>
              <a:t>を用いて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    </a:t>
            </a:r>
            <a:r>
              <a:rPr lang="ja-JP" altLang="en-US" sz="2400" b="1" dirty="0" smtClean="0"/>
              <a:t>チェレンコフリングイメージを確認</a:t>
            </a:r>
            <a:r>
              <a:rPr lang="en-US" altLang="ja-JP" sz="2400" b="1" dirty="0" smtClean="0"/>
              <a:t>!</a:t>
            </a:r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  <p:pic>
        <p:nvPicPr>
          <p:cNvPr id="71" name="Picture 3" descr="C:\Users\imamura\Desktop\run157_colz.ep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692"/>
          <a:stretch>
            <a:fillRect/>
          </a:stretch>
        </p:blipFill>
        <p:spPr bwMode="auto">
          <a:xfrm>
            <a:off x="1785950" y="2359406"/>
            <a:ext cx="5286380" cy="3304794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3357554" y="2002216"/>
            <a:ext cx="26432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0000"/>
                </a:solidFill>
              </a:rPr>
              <a:t>中性子照射した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HAPD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428860" y="2573720"/>
            <a:ext cx="4000528" cy="1428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857488" y="2430844"/>
            <a:ext cx="714380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1</a:t>
            </a:r>
            <a:r>
              <a:rPr lang="en-US" altLang="ja-JP" sz="1400" dirty="0" smtClean="0">
                <a:solidFill>
                  <a:srgbClr val="FF0000"/>
                </a:solidFill>
              </a:rPr>
              <a:t>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11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071934" y="2430844"/>
            <a:ext cx="714380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2x10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11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295904" y="2430844"/>
            <a:ext cx="8477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rgbClr val="FF0000"/>
                </a:solidFill>
              </a:rPr>
              <a:t>0.5x10</a:t>
            </a:r>
            <a:r>
              <a:rPr lang="en-US" altLang="ja-JP" sz="1400" baseline="30000" dirty="0" smtClean="0">
                <a:solidFill>
                  <a:srgbClr val="FF0000"/>
                </a:solidFill>
              </a:rPr>
              <a:t>11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コンテンツ プレースホルダ 2"/>
          <p:cNvSpPr txBox="1">
            <a:spLocks/>
          </p:cNvSpPr>
          <p:nvPr/>
        </p:nvSpPr>
        <p:spPr>
          <a:xfrm>
            <a:off x="1714512" y="1071546"/>
            <a:ext cx="5214942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000" b="1" dirty="0" smtClean="0"/>
              <a:t>エアロジェル</a:t>
            </a:r>
            <a:r>
              <a:rPr lang="en-US" altLang="ja-JP" sz="2000" b="1" dirty="0" smtClean="0"/>
              <a:t>: </a:t>
            </a:r>
            <a:r>
              <a:rPr kumimoji="1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index=1.0455</a:t>
            </a:r>
            <a:r>
              <a:rPr lang="ja-JP" altLang="en-US" sz="2200" b="1" dirty="0" smtClean="0"/>
              <a:t> </a:t>
            </a:r>
            <a:r>
              <a:rPr lang="en-US" altLang="ja-JP" sz="2200" b="1" dirty="0" smtClean="0"/>
              <a:t>,thickness19.6mm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HAPD        : HV </a:t>
            </a:r>
            <a:r>
              <a:rPr kumimoji="1" lang="en-US" altLang="ja-JP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‐7kV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57356" y="714356"/>
            <a:ext cx="14287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/>
              <a:t>測定条件</a:t>
            </a:r>
            <a:endParaRPr kumimoji="1" lang="ja-JP" altLang="en-US" sz="2000" dirty="0"/>
          </a:p>
        </p:txBody>
      </p:sp>
    </p:spTree>
  </p:cSld>
  <p:clrMapOvr>
    <a:masterClrMapping/>
  </p:clrMapOvr>
  <p:transition advTm="3443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7858180" cy="252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42918"/>
            <a:ext cx="7929586" cy="26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82594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中性子照射した</a:t>
            </a:r>
            <a:r>
              <a:rPr kumimoji="1" lang="en-US" altLang="ja-JP" sz="3200" dirty="0" smtClean="0"/>
              <a:t>HAPD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38" y="3143248"/>
            <a:ext cx="121441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FF0000"/>
                </a:solidFill>
              </a:rPr>
              <a:t>リファレンス</a:t>
            </a:r>
            <a:endParaRPr lang="en-US" altLang="ja-JP" sz="1600" b="1" dirty="0" smtClean="0">
              <a:solidFill>
                <a:srgbClr val="FF0000"/>
              </a:solidFill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</a:rPr>
              <a:t>用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HAPD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2" y="571480"/>
            <a:ext cx="121444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中性子照射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した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HAPD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14612" y="2500306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19.0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072462" y="2500306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21.2%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429256" y="2500306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20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.5%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57818" y="5143512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25.2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714612" y="5143512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19.8%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929586" y="5143512"/>
            <a:ext cx="1000132" cy="3571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26.9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%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500174"/>
            <a:ext cx="128585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1track</a:t>
            </a:r>
            <a:r>
              <a:rPr kumimoji="1" lang="ja-JP" altLang="en-US" b="1" dirty="0" smtClean="0">
                <a:solidFill>
                  <a:srgbClr val="00B050"/>
                </a:solidFill>
              </a:rPr>
              <a:t>あたりの検出光子数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43108" y="371475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0.69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14876" y="371475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1.29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29520" y="3714752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0.42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43108" y="1000108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0.75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14876" y="107154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0.60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00958" y="1071546"/>
            <a:ext cx="71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0.42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2844" y="2643182"/>
            <a:ext cx="57150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7158" y="5929330"/>
            <a:ext cx="900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中性子照射したことによる検出光子数の低下は見られなかった。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</a:t>
            </a:r>
            <a:r>
              <a:rPr lang="en-US" altLang="ja-JP" dirty="0" smtClean="0"/>
              <a:t>HAPD</a:t>
            </a:r>
            <a:r>
              <a:rPr lang="ja-JP" altLang="en-US" dirty="0" smtClean="0"/>
              <a:t>２のみ</a:t>
            </a:r>
            <a:r>
              <a:rPr lang="en-US" altLang="ja-JP" dirty="0" smtClean="0"/>
              <a:t>40%</a:t>
            </a:r>
            <a:r>
              <a:rPr lang="ja-JP" altLang="en-US" dirty="0" smtClean="0"/>
              <a:t>の低下がみられるが、これは</a:t>
            </a:r>
            <a:r>
              <a:rPr lang="en-US" altLang="ja-JP" dirty="0" smtClean="0"/>
              <a:t>QE</a:t>
            </a:r>
            <a:r>
              <a:rPr lang="ja-JP" altLang="en-US" dirty="0" smtClean="0"/>
              <a:t>の一様性がないことが要因である。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85918" y="4286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No.1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72330" y="3571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No.3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57686" y="4286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No.2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今後の</a:t>
            </a:r>
            <a:r>
              <a:rPr kumimoji="1" lang="en-US" altLang="ja-JP" sz="3200" dirty="0" smtClean="0"/>
              <a:t>HAPD</a:t>
            </a:r>
            <a:r>
              <a:rPr kumimoji="1" lang="ja-JP" altLang="en-US" sz="3200" dirty="0" smtClean="0"/>
              <a:t>の改良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64291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　　　　　　　　　においては</a:t>
            </a:r>
            <a:r>
              <a:rPr lang="en-US" altLang="ja-JP" sz="2400" dirty="0" smtClean="0"/>
              <a:t>S/N=7</a:t>
            </a:r>
            <a:r>
              <a:rPr lang="ja-JP" altLang="en-US" sz="2400" dirty="0" smtClean="0"/>
              <a:t>を達成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　　　　　　　　においては</a:t>
            </a:r>
            <a:r>
              <a:rPr lang="en-US" altLang="ja-JP" sz="2400" dirty="0" smtClean="0"/>
              <a:t>S/N~5</a:t>
            </a:r>
            <a:r>
              <a:rPr lang="ja-JP" altLang="en-US" sz="2400" dirty="0" smtClean="0"/>
              <a:t>程度まで低下すると予測</a:t>
            </a:r>
            <a:endParaRPr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57620" y="2071678"/>
            <a:ext cx="51435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/>
              <a:t>漏れ電流の増大</a:t>
            </a:r>
            <a:r>
              <a:rPr lang="ja-JP" altLang="en-US" sz="2400" b="1" dirty="0" smtClean="0"/>
              <a:t>は</a:t>
            </a:r>
            <a:r>
              <a:rPr kumimoji="1" lang="ja-JP" altLang="en-US" sz="2400" b="1" dirty="0" smtClean="0"/>
              <a:t>格子欠陥の総数</a:t>
            </a:r>
            <a:r>
              <a:rPr lang="ja-JP" altLang="en-US" sz="2400" b="1" dirty="0" smtClean="0"/>
              <a:t>を減らすことで防げる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⇒　</a:t>
            </a:r>
            <a:r>
              <a:rPr lang="en-US" altLang="ja-JP" sz="2400" b="1" dirty="0" smtClean="0"/>
              <a:t>APD</a:t>
            </a:r>
            <a:r>
              <a:rPr lang="ja-JP" altLang="en-US" sz="2400" b="1" dirty="0" smtClean="0"/>
              <a:t>の厚さを薄くする</a:t>
            </a:r>
            <a:endParaRPr lang="en-US" altLang="ja-JP" sz="2400" b="1" dirty="0" smtClean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-71470" y="1918432"/>
            <a:ext cx="3571901" cy="3939460"/>
            <a:chOff x="-71470" y="1775556"/>
            <a:chExt cx="3571901" cy="3939460"/>
          </a:xfrm>
        </p:grpSpPr>
        <p:grpSp>
          <p:nvGrpSpPr>
            <p:cNvPr id="3" name="グループ化 16"/>
            <p:cNvGrpSpPr/>
            <p:nvPr/>
          </p:nvGrpSpPr>
          <p:grpSpPr>
            <a:xfrm>
              <a:off x="428596" y="1775556"/>
              <a:ext cx="3071835" cy="3786214"/>
              <a:chOff x="1643041" y="1785926"/>
              <a:chExt cx="3071835" cy="3786214"/>
            </a:xfrm>
          </p:grpSpPr>
          <p:grpSp>
            <p:nvGrpSpPr>
              <p:cNvPr id="4" name="グループ化 59"/>
              <p:cNvGrpSpPr/>
              <p:nvPr/>
            </p:nvGrpSpPr>
            <p:grpSpPr>
              <a:xfrm>
                <a:off x="1643041" y="1785926"/>
                <a:ext cx="3069635" cy="3500456"/>
                <a:chOff x="-1571669" y="1269676"/>
                <a:chExt cx="5286413" cy="5342217"/>
              </a:xfrm>
            </p:grpSpPr>
            <p:sp>
              <p:nvSpPr>
                <p:cNvPr id="22" name="正方形/長方形 21"/>
                <p:cNvSpPr/>
                <p:nvPr/>
              </p:nvSpPr>
              <p:spPr>
                <a:xfrm>
                  <a:off x="-714412" y="2143116"/>
                  <a:ext cx="4429156" cy="21431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/>
                <p:cNvSpPr/>
                <p:nvPr/>
              </p:nvSpPr>
              <p:spPr>
                <a:xfrm>
                  <a:off x="-714412" y="2357430"/>
                  <a:ext cx="4429156" cy="85725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-714412" y="4071942"/>
                  <a:ext cx="4429156" cy="1928826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-714412" y="6000768"/>
                  <a:ext cx="4429156" cy="285752"/>
                </a:xfrm>
                <a:prstGeom prst="rect">
                  <a:avLst/>
                </a:pr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-714411" y="2192963"/>
                  <a:ext cx="571472" cy="6030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P</a:t>
                  </a:r>
                  <a:endParaRPr kumimoji="1" lang="ja-JP" altLang="en-US" sz="2400" dirty="0"/>
                </a:p>
              </p:txBody>
            </p:sp>
            <p:sp>
              <p:nvSpPr>
                <p:cNvPr id="27" name="テキスト ボックス 15"/>
                <p:cNvSpPr txBox="1"/>
                <p:nvPr/>
              </p:nvSpPr>
              <p:spPr>
                <a:xfrm>
                  <a:off x="-710473" y="5194569"/>
                  <a:ext cx="1234220" cy="892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 smtClean="0"/>
                    <a:t>N</a:t>
                  </a:r>
                  <a:r>
                    <a:rPr lang="en-US" altLang="ja-JP" sz="3200" baseline="30000" dirty="0" smtClean="0"/>
                    <a:t>-</a:t>
                  </a:r>
                  <a:endParaRPr kumimoji="1" lang="ja-JP" altLang="en-US" sz="3200" dirty="0"/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>
                  <a:off x="-710473" y="1814798"/>
                  <a:ext cx="426831" cy="399756"/>
                </a:xfrm>
                <a:custGeom>
                  <a:avLst/>
                  <a:gdLst>
                    <a:gd name="connsiteX0" fmla="*/ 0 w 696035"/>
                    <a:gd name="connsiteY0" fmla="*/ 0 h 464024"/>
                    <a:gd name="connsiteX1" fmla="*/ 0 w 696035"/>
                    <a:gd name="connsiteY1" fmla="*/ 0 h 464024"/>
                    <a:gd name="connsiteX2" fmla="*/ 341194 w 696035"/>
                    <a:gd name="connsiteY2" fmla="*/ 0 h 464024"/>
                    <a:gd name="connsiteX3" fmla="*/ 696035 w 696035"/>
                    <a:gd name="connsiteY3" fmla="*/ 464024 h 464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035" h="4640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41194" y="0"/>
                      </a:lnTo>
                      <a:lnTo>
                        <a:pt x="696035" y="464024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-714412" y="3214686"/>
                  <a:ext cx="4429156" cy="85725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-714411" y="3487167"/>
                  <a:ext cx="571473" cy="603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dirty="0" smtClean="0"/>
                    <a:t>N</a:t>
                  </a:r>
                  <a:endParaRPr kumimoji="1" lang="ja-JP" altLang="en-US" sz="2400" dirty="0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-587445" y="6139892"/>
                  <a:ext cx="544569" cy="472001"/>
                </a:xfrm>
                <a:custGeom>
                  <a:avLst/>
                  <a:gdLst>
                    <a:gd name="connsiteX0" fmla="*/ 0 w 790575"/>
                    <a:gd name="connsiteY0" fmla="*/ 581025 h 581025"/>
                    <a:gd name="connsiteX1" fmla="*/ 304800 w 790575"/>
                    <a:gd name="connsiteY1" fmla="*/ 581025 h 581025"/>
                    <a:gd name="connsiteX2" fmla="*/ 790575 w 790575"/>
                    <a:gd name="connsiteY2" fmla="*/ 0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0575" h="581025">
                      <a:moveTo>
                        <a:pt x="0" y="581025"/>
                      </a:moveTo>
                      <a:lnTo>
                        <a:pt x="304800" y="581025"/>
                      </a:lnTo>
                      <a:lnTo>
                        <a:pt x="790575" y="0"/>
                      </a:ln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500034" y="485776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714348" y="4857760"/>
                  <a:ext cx="171451" cy="17145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285720" y="4786322"/>
                  <a:ext cx="785818" cy="28575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9" name="直線矢印コネクタ 38"/>
                <p:cNvCxnSpPr/>
                <p:nvPr/>
              </p:nvCxnSpPr>
              <p:spPr>
                <a:xfrm rot="5400000">
                  <a:off x="428596" y="5143512"/>
                  <a:ext cx="284958" cy="79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上矢印 40"/>
                <p:cNvSpPr/>
                <p:nvPr/>
              </p:nvSpPr>
              <p:spPr>
                <a:xfrm>
                  <a:off x="680050" y="4536000"/>
                  <a:ext cx="214314" cy="285752"/>
                </a:xfrm>
                <a:prstGeom prst="upArrow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150722" y="1269676"/>
                  <a:ext cx="3466624" cy="563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Avalanche</a:t>
                  </a:r>
                  <a:r>
                    <a:rPr kumimoji="1" lang="ja-JP" altLang="en-US" sz="1600" dirty="0" smtClean="0"/>
                    <a:t>増幅領域</a:t>
                  </a:r>
                  <a:endParaRPr kumimoji="1" lang="ja-JP" altLang="en-US" sz="1600" dirty="0"/>
                </a:p>
              </p:txBody>
            </p:sp>
            <p:cxnSp>
              <p:nvCxnSpPr>
                <p:cNvPr id="43" name="直線矢印コネクタ 42"/>
                <p:cNvCxnSpPr/>
                <p:nvPr/>
              </p:nvCxnSpPr>
              <p:spPr>
                <a:xfrm rot="16200000" flipH="1">
                  <a:off x="2047382" y="2123096"/>
                  <a:ext cx="827445" cy="3003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左中かっこ 43"/>
                <p:cNvSpPr/>
                <p:nvPr/>
              </p:nvSpPr>
              <p:spPr>
                <a:xfrm>
                  <a:off x="-1571669" y="2143115"/>
                  <a:ext cx="785818" cy="1857387"/>
                </a:xfrm>
                <a:prstGeom prst="leftBrace">
                  <a:avLst>
                    <a:gd name="adj1" fmla="val 54730"/>
                    <a:gd name="adj2" fmla="val 50000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左中かっこ 44"/>
                <p:cNvSpPr/>
                <p:nvPr/>
              </p:nvSpPr>
              <p:spPr>
                <a:xfrm>
                  <a:off x="-1214478" y="2285992"/>
                  <a:ext cx="357190" cy="3929090"/>
                </a:xfrm>
                <a:prstGeom prst="leftBrace">
                  <a:avLst>
                    <a:gd name="adj1" fmla="val 82044"/>
                    <a:gd name="adj2" fmla="val 78136"/>
                  </a:avLst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正方形/長方形 18"/>
              <p:cNvSpPr/>
              <p:nvPr/>
            </p:nvSpPr>
            <p:spPr>
              <a:xfrm>
                <a:off x="2143108" y="2714620"/>
                <a:ext cx="2571768" cy="642942"/>
              </a:xfrm>
              <a:prstGeom prst="rect">
                <a:avLst/>
              </a:prstGeom>
              <a:solidFill>
                <a:srgbClr val="FFFF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5"/>
              <p:cNvSpPr txBox="1"/>
              <p:nvPr/>
            </p:nvSpPr>
            <p:spPr>
              <a:xfrm>
                <a:off x="1855068" y="1785926"/>
                <a:ext cx="1145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P</a:t>
                </a:r>
                <a:r>
                  <a:rPr kumimoji="1" lang="en-US" altLang="ja-JP" sz="3200" baseline="30000" dirty="0" smtClean="0"/>
                  <a:t>+</a:t>
                </a:r>
                <a:endParaRPr kumimoji="1" lang="ja-JP" altLang="en-US" sz="3200" dirty="0"/>
              </a:p>
            </p:txBody>
          </p:sp>
          <p:sp>
            <p:nvSpPr>
              <p:cNvPr id="21" name="テキスト ボックス 15"/>
              <p:cNvSpPr txBox="1"/>
              <p:nvPr/>
            </p:nvSpPr>
            <p:spPr>
              <a:xfrm>
                <a:off x="1785918" y="4987365"/>
                <a:ext cx="7166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N</a:t>
                </a:r>
                <a:r>
                  <a:rPr lang="en-US" altLang="ja-JP" sz="3200" baseline="30000" dirty="0" smtClean="0"/>
                  <a:t>+</a:t>
                </a:r>
                <a:endParaRPr kumimoji="1" lang="ja-JP" altLang="en-US" sz="3200" dirty="0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-71470" y="2347060"/>
              <a:ext cx="857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　約</a:t>
              </a:r>
              <a:endParaRPr kumimoji="1" lang="en-US" altLang="ja-JP" dirty="0" smtClean="0"/>
            </a:p>
            <a:p>
              <a:r>
                <a:rPr kumimoji="1" lang="en-US" altLang="ja-JP" dirty="0" smtClean="0"/>
                <a:t>10μm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0" y="4192306"/>
              <a:ext cx="85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40μm</a:t>
              </a:r>
              <a:endParaRPr kumimoji="1" lang="ja-JP" altLang="en-US" dirty="0"/>
            </a:p>
          </p:txBody>
        </p:sp>
        <p:grpSp>
          <p:nvGrpSpPr>
            <p:cNvPr id="5" name="グループ化 53"/>
            <p:cNvGrpSpPr/>
            <p:nvPr/>
          </p:nvGrpSpPr>
          <p:grpSpPr>
            <a:xfrm>
              <a:off x="1714523" y="2559738"/>
              <a:ext cx="456297" cy="494265"/>
              <a:chOff x="1714523" y="2212918"/>
              <a:chExt cx="456297" cy="494265"/>
            </a:xfrm>
          </p:grpSpPr>
          <p:sp>
            <p:nvSpPr>
              <p:cNvPr id="49" name="円/楕円 48"/>
              <p:cNvSpPr/>
              <p:nvPr/>
            </p:nvSpPr>
            <p:spPr>
              <a:xfrm>
                <a:off x="1838968" y="2400156"/>
                <a:ext cx="82963" cy="936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1963413" y="2400156"/>
                <a:ext cx="99556" cy="11234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1714523" y="2353346"/>
                <a:ext cx="456297" cy="18723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矢印コネクタ 51"/>
              <p:cNvCxnSpPr/>
              <p:nvPr/>
            </p:nvCxnSpPr>
            <p:spPr>
              <a:xfrm rot="5400000" flipH="1" flipV="1">
                <a:off x="1911736" y="2306076"/>
                <a:ext cx="187237" cy="9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下矢印 52"/>
              <p:cNvSpPr/>
              <p:nvPr/>
            </p:nvSpPr>
            <p:spPr>
              <a:xfrm>
                <a:off x="1819705" y="2519946"/>
                <a:ext cx="124445" cy="187237"/>
              </a:xfrm>
              <a:prstGeom prst="downArrow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1857356" y="5061704"/>
              <a:ext cx="809992" cy="37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：電子</a:t>
              </a:r>
              <a:endParaRPr kumimoji="1" lang="en-US" altLang="ja-JP" dirty="0" smtClean="0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735477" y="5171901"/>
              <a:ext cx="121879" cy="133369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735477" y="5436466"/>
              <a:ext cx="121879" cy="13336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857356" y="5339727"/>
              <a:ext cx="809992" cy="375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：正孔</a:t>
              </a:r>
              <a:endParaRPr kumimoji="1" lang="en-US" altLang="ja-JP" dirty="0" smtClean="0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3714744" y="4429132"/>
            <a:ext cx="542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層が薄い</a:t>
            </a:r>
            <a:r>
              <a:rPr lang="en-US" altLang="ja-JP" sz="2800" dirty="0" smtClean="0">
                <a:solidFill>
                  <a:srgbClr val="FF0000"/>
                </a:solidFill>
              </a:rPr>
              <a:t>AP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D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の使用により漏れ電流の低下を予測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714744" y="3342031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正孔の増幅領域での増幅具合は電子の</a:t>
            </a:r>
            <a:r>
              <a:rPr lang="en-US" altLang="ja-JP" sz="2000" dirty="0" smtClean="0"/>
              <a:t>1/100</a:t>
            </a:r>
          </a:p>
          <a:p>
            <a:r>
              <a:rPr lang="ja-JP" altLang="en-US" sz="2000" dirty="0" smtClean="0"/>
              <a:t>  程度であるため、</a:t>
            </a:r>
            <a:r>
              <a:rPr lang="ja-JP" altLang="en-US" sz="2000" b="1" dirty="0" smtClean="0"/>
              <a:t>電子による増幅に関与する</a:t>
            </a:r>
            <a:r>
              <a:rPr lang="en-US" altLang="ja-JP" sz="2000" b="1" dirty="0" smtClean="0"/>
              <a:t>P</a:t>
            </a: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層 を薄くすることが重要</a:t>
            </a:r>
            <a:endParaRPr lang="en-US" altLang="ja-JP" sz="2000" b="1" dirty="0" smtClean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0034" y="592933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2010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月に</a:t>
            </a:r>
            <a:r>
              <a:rPr kumimoji="1" lang="ja-JP" altLang="en-US" sz="2400" dirty="0" smtClean="0"/>
              <a:t>原子炉を用いて、</a:t>
            </a:r>
            <a:r>
              <a:rPr kumimoji="1" lang="en-US" altLang="ja-JP" sz="2400" dirty="0" smtClean="0"/>
              <a:t>HAPD</a:t>
            </a:r>
            <a:r>
              <a:rPr kumimoji="1" lang="ja-JP" altLang="en-US" sz="2400" dirty="0" smtClean="0"/>
              <a:t>と同様に</a:t>
            </a:r>
            <a:r>
              <a:rPr kumimoji="1" lang="en-US" altLang="ja-JP" sz="2400" dirty="0" smtClean="0"/>
              <a:t>APD</a:t>
            </a:r>
            <a:r>
              <a:rPr kumimoji="1" lang="ja-JP" altLang="en-US" sz="2400" dirty="0" smtClean="0"/>
              <a:t>単体のみに中性子を照射する試験を行った。</a:t>
            </a:r>
            <a:endParaRPr kumimoji="1" lang="ja-JP" altLang="en-US" sz="2400" dirty="0"/>
          </a:p>
        </p:txBody>
      </p:sp>
      <p:sp>
        <p:nvSpPr>
          <p:cNvPr id="66" name="下矢印 65"/>
          <p:cNvSpPr/>
          <p:nvPr/>
        </p:nvSpPr>
        <p:spPr>
          <a:xfrm>
            <a:off x="5286380" y="5357826"/>
            <a:ext cx="500066" cy="57150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57158" y="642918"/>
          <a:ext cx="2233604" cy="325437"/>
        </p:xfrm>
        <a:graphic>
          <a:graphicData uri="http://schemas.openxmlformats.org/presentationml/2006/ole">
            <p:oleObj spid="_x0000_s31746" name="数式" r:id="rId3" imgW="1269720" imgH="20304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85720" y="1071546"/>
          <a:ext cx="2214578" cy="358792"/>
        </p:xfrm>
        <a:graphic>
          <a:graphicData uri="http://schemas.openxmlformats.org/presentationml/2006/ole">
            <p:oleObj spid="_x0000_s31747" name="数式" r:id="rId4" imgW="1244520" imgH="203040" progId="Equation.3">
              <p:embed/>
            </p:oleObj>
          </a:graphicData>
        </a:graphic>
      </p:graphicFrame>
      <p:sp>
        <p:nvSpPr>
          <p:cNvPr id="54" name="下矢印 53"/>
          <p:cNvSpPr/>
          <p:nvPr/>
        </p:nvSpPr>
        <p:spPr>
          <a:xfrm>
            <a:off x="5572132" y="142873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572000" y="170234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さらなる改善が必要</a:t>
            </a:r>
            <a:endParaRPr kumimoji="1" lang="ja-JP" altLang="en-US" dirty="0"/>
          </a:p>
        </p:txBody>
      </p:sp>
    </p:spTree>
  </p:cSld>
  <p:clrMapOvr>
    <a:masterClrMapping/>
  </p:clrMapOvr>
  <p:transition advTm="8868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測定結果</a:t>
            </a:r>
            <a:endParaRPr kumimoji="1" lang="ja-JP" altLang="en-US" sz="3200" dirty="0"/>
          </a:p>
        </p:txBody>
      </p:sp>
      <p:sp>
        <p:nvSpPr>
          <p:cNvPr id="48" name="コンテンツ プレースホルダ 47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50019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サンプル　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APD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N</a:t>
            </a:r>
            <a:r>
              <a:rPr lang="ja-JP" altLang="en-US" sz="2400" dirty="0" smtClean="0"/>
              <a:t>の厚さの異なるものを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パターン</a:t>
            </a:r>
            <a:endParaRPr lang="en-US" altLang="ja-JP" sz="2400" dirty="0" smtClean="0"/>
          </a:p>
          <a:p>
            <a:r>
              <a:rPr lang="ja-JP" altLang="en-US" sz="2400" dirty="0" smtClean="0"/>
              <a:t>照射量　  </a:t>
            </a:r>
            <a:r>
              <a:rPr lang="en-US" altLang="ja-JP" sz="2400" dirty="0" smtClean="0"/>
              <a:t>:   3x10</a:t>
            </a:r>
            <a:r>
              <a:rPr lang="en-US" altLang="ja-JP" sz="2400" baseline="30000" dirty="0" smtClean="0"/>
              <a:t>11</a:t>
            </a:r>
            <a:r>
              <a:rPr lang="en-US" altLang="ja-JP" sz="2400" dirty="0" smtClean="0"/>
              <a:t> , 5x10</a:t>
            </a:r>
            <a:r>
              <a:rPr lang="en-US" altLang="ja-JP" sz="2400" baseline="30000" dirty="0" smtClean="0"/>
              <a:t>11</a:t>
            </a:r>
            <a:r>
              <a:rPr lang="en-US" altLang="ja-JP" sz="2400" dirty="0" smtClean="0"/>
              <a:t> ,  10x10</a:t>
            </a:r>
            <a:r>
              <a:rPr lang="en-US" altLang="ja-JP" sz="2400" baseline="30000" dirty="0" smtClean="0"/>
              <a:t>11</a:t>
            </a:r>
            <a:r>
              <a:rPr lang="en-US" altLang="ja-JP" sz="2400" dirty="0" smtClean="0"/>
              <a:t>   (neutron/cm</a:t>
            </a:r>
            <a:r>
              <a:rPr lang="en-US" altLang="ja-JP" sz="2400" baseline="30000" dirty="0" smtClean="0"/>
              <a:t>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評価方法</a:t>
            </a:r>
            <a:r>
              <a:rPr lang="en-US" altLang="ja-JP" sz="2400" dirty="0" smtClean="0"/>
              <a:t>: </a:t>
            </a:r>
            <a:r>
              <a:rPr lang="en-US" altLang="ja-JP" sz="2400" b="1" dirty="0" smtClean="0"/>
              <a:t> Gain</a:t>
            </a:r>
            <a:r>
              <a:rPr lang="ja-JP" altLang="en-US" sz="2400" b="1" dirty="0" smtClean="0"/>
              <a:t>に対する漏れ電流の増加量</a:t>
            </a:r>
            <a:r>
              <a:rPr lang="en-US" altLang="ja-JP" sz="2400" b="1" dirty="0" smtClean="0"/>
              <a:t>ΔI[</a:t>
            </a:r>
            <a:r>
              <a:rPr lang="en-US" altLang="ja-JP" sz="2400" b="1" dirty="0" err="1" smtClean="0"/>
              <a:t>μA</a:t>
            </a:r>
            <a:r>
              <a:rPr lang="en-US" altLang="ja-JP" sz="2400" b="1" dirty="0" smtClean="0"/>
              <a:t>/mm^2]</a:t>
            </a:r>
            <a:endParaRPr lang="en-US" altLang="ja-JP" sz="2400" dirty="0" smtClean="0"/>
          </a:p>
        </p:txBody>
      </p:sp>
      <p:graphicFrame>
        <p:nvGraphicFramePr>
          <p:cNvPr id="60" name="グラフ 59"/>
          <p:cNvGraphicFramePr/>
          <p:nvPr/>
        </p:nvGraphicFramePr>
        <p:xfrm>
          <a:off x="0" y="2071678"/>
          <a:ext cx="592932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正方形/長方形 62"/>
          <p:cNvSpPr/>
          <p:nvPr/>
        </p:nvSpPr>
        <p:spPr>
          <a:xfrm>
            <a:off x="5357818" y="2688923"/>
            <a:ext cx="37861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厚さの違いによる</a:t>
            </a:r>
            <a:r>
              <a:rPr lang="en-US" altLang="ja-JP" sz="2400" b="1" dirty="0" smtClean="0"/>
              <a:t>ΔI</a:t>
            </a:r>
            <a:r>
              <a:rPr lang="ja-JP" altLang="en-US" sz="2400" b="1" dirty="0" smtClean="0"/>
              <a:t>の評価</a:t>
            </a:r>
            <a:endParaRPr lang="en-US" altLang="ja-JP" sz="2400" b="1" dirty="0" smtClean="0"/>
          </a:p>
          <a:p>
            <a:endParaRPr lang="en-US" altLang="ja-JP" sz="1400" dirty="0" smtClean="0"/>
          </a:p>
          <a:p>
            <a:r>
              <a:rPr lang="en-US" altLang="ja-JP" sz="2400" dirty="0" smtClean="0"/>
              <a:t>P</a:t>
            </a:r>
            <a:r>
              <a:rPr lang="ja-JP" altLang="en-US" sz="2400" dirty="0" smtClean="0"/>
              <a:t>層を薄くすることで、</a:t>
            </a:r>
            <a:r>
              <a:rPr lang="en-US" altLang="ja-JP" sz="2400" dirty="0" smtClean="0"/>
              <a:t>gain40</a:t>
            </a:r>
            <a:r>
              <a:rPr lang="ja-JP" altLang="en-US" sz="2400" dirty="0" smtClean="0"/>
              <a:t>の時に現状の</a:t>
            </a:r>
            <a:r>
              <a:rPr lang="en-US" altLang="ja-JP" sz="2400" dirty="0" smtClean="0"/>
              <a:t>APD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ΔI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30%</a:t>
            </a:r>
            <a:r>
              <a:rPr lang="ja-JP" altLang="en-US" sz="2400" dirty="0" err="1" smtClean="0"/>
              <a:t>まで</a:t>
            </a:r>
            <a:r>
              <a:rPr lang="ja-JP" altLang="en-US" sz="2400" dirty="0" smtClean="0"/>
              <a:t>減らせることが確認できた。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800" dirty="0" smtClean="0"/>
          </a:p>
        </p:txBody>
      </p:sp>
      <p:sp>
        <p:nvSpPr>
          <p:cNvPr id="65" name="下矢印 64"/>
          <p:cNvSpPr/>
          <p:nvPr/>
        </p:nvSpPr>
        <p:spPr>
          <a:xfrm>
            <a:off x="6715140" y="4857760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4695" y="2143116"/>
            <a:ext cx="32458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照射量　</a:t>
            </a:r>
            <a:r>
              <a:rPr kumimoji="1" lang="en-US" altLang="ja-JP" b="1" dirty="0" smtClean="0"/>
              <a:t>10</a:t>
            </a:r>
            <a:r>
              <a:rPr kumimoji="1" lang="ja-JP" altLang="en-US" b="1" dirty="0" smtClean="0"/>
              <a:t>＾</a:t>
            </a:r>
            <a:r>
              <a:rPr kumimoji="1" lang="en-US" altLang="ja-JP" b="1" dirty="0" smtClean="0"/>
              <a:t>12(neutron/cm^2)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14348" y="5929330"/>
            <a:ext cx="82153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P</a:t>
            </a:r>
            <a:r>
              <a:rPr kumimoji="1" lang="ja-JP" altLang="en-US" sz="3200" dirty="0" smtClean="0"/>
              <a:t>層を薄くした</a:t>
            </a:r>
            <a:r>
              <a:rPr kumimoji="1" lang="en-US" altLang="ja-JP" sz="3200" dirty="0" smtClean="0"/>
              <a:t>APD</a:t>
            </a:r>
            <a:r>
              <a:rPr kumimoji="1" lang="ja-JP" altLang="en-US" sz="3200" dirty="0" smtClean="0"/>
              <a:t>を使用した</a:t>
            </a:r>
            <a:r>
              <a:rPr kumimoji="1" lang="en-US" altLang="ja-JP" sz="3200" dirty="0" smtClean="0"/>
              <a:t>HAPD</a:t>
            </a:r>
            <a:r>
              <a:rPr kumimoji="1" lang="ja-JP" altLang="en-US" sz="3200" dirty="0" smtClean="0"/>
              <a:t>の製作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28992" y="471488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P</a:t>
            </a:r>
            <a:r>
              <a:rPr kumimoji="1" lang="ja-JP" altLang="en-US" sz="3200" b="1" dirty="0" smtClean="0">
                <a:solidFill>
                  <a:srgbClr val="0070C0"/>
                </a:solidFill>
              </a:rPr>
              <a:t>薄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28992" y="292893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通常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42976" y="264318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F0"/>
                </a:solidFill>
              </a:rPr>
              <a:t>N</a:t>
            </a:r>
            <a:r>
              <a:rPr kumimoji="1" lang="ja-JP" altLang="en-US" sz="2800" b="1" dirty="0" smtClean="0">
                <a:solidFill>
                  <a:srgbClr val="00B0F0"/>
                </a:solidFill>
              </a:rPr>
              <a:t>薄</a:t>
            </a:r>
            <a:r>
              <a:rPr kumimoji="1" lang="en-US" altLang="ja-JP" sz="2800" b="1" dirty="0" smtClean="0">
                <a:solidFill>
                  <a:srgbClr val="00B0F0"/>
                </a:solidFill>
              </a:rPr>
              <a:t>P</a:t>
            </a:r>
            <a:r>
              <a:rPr kumimoji="1" lang="ja-JP" altLang="en-US" sz="2800" b="1" dirty="0" smtClean="0">
                <a:solidFill>
                  <a:srgbClr val="00B0F0"/>
                </a:solidFill>
              </a:rPr>
              <a:t>厚</a:t>
            </a:r>
            <a:endParaRPr kumimoji="1" lang="ja-JP" altLang="en-US" sz="2800" b="1" dirty="0">
              <a:solidFill>
                <a:srgbClr val="00B0F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71934" y="350043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92D050"/>
                </a:solidFill>
              </a:rPr>
              <a:t>N</a:t>
            </a:r>
            <a:r>
              <a:rPr kumimoji="1" lang="ja-JP" altLang="en-US" sz="2000" b="1" dirty="0" smtClean="0">
                <a:solidFill>
                  <a:srgbClr val="92D050"/>
                </a:solidFill>
              </a:rPr>
              <a:t>厚</a:t>
            </a:r>
            <a:endParaRPr kumimoji="1" lang="ja-JP" altLang="en-US" sz="2000" b="1" dirty="0">
              <a:solidFill>
                <a:srgbClr val="92D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00298" y="428625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N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薄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6594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まとめ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20" y="878406"/>
            <a:ext cx="87154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800" dirty="0" smtClean="0"/>
              <a:t>　エアロジェル</a:t>
            </a:r>
            <a:r>
              <a:rPr kumimoji="1" lang="en-US" altLang="ja-JP" sz="2800" dirty="0" smtClean="0"/>
              <a:t>RICH</a:t>
            </a:r>
            <a:r>
              <a:rPr kumimoji="1" lang="ja-JP" altLang="en-US" sz="2800" dirty="0" smtClean="0"/>
              <a:t>検出器のための光検出器</a:t>
            </a:r>
            <a:r>
              <a:rPr kumimoji="1" lang="en-US" altLang="ja-JP" sz="2800" dirty="0" smtClean="0"/>
              <a:t>HAPD</a:t>
            </a:r>
            <a:r>
              <a:rPr kumimoji="1" lang="ja-JP" altLang="en-US" sz="2800" dirty="0" smtClean="0"/>
              <a:t>の開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 </a:t>
            </a:r>
            <a:r>
              <a:rPr kumimoji="1" lang="ja-JP" altLang="en-US" sz="2800" dirty="0" smtClean="0"/>
              <a:t>発を進めている。要求される性能</a:t>
            </a:r>
            <a:r>
              <a:rPr lang="ja-JP" altLang="en-US" sz="2800" dirty="0" smtClean="0"/>
              <a:t>に対して中性子耐性</a:t>
            </a:r>
            <a:endParaRPr lang="en-US" altLang="ja-JP" sz="2800" dirty="0" smtClean="0"/>
          </a:p>
          <a:p>
            <a:r>
              <a:rPr lang="ja-JP" altLang="en-US" sz="2800" dirty="0" smtClean="0"/>
              <a:t>　 を除き、全て要求を満たすことを確認出来た。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　現在原子炉を用いた中性子照射試験検を行っている。</a:t>
            </a:r>
            <a:endParaRPr lang="en-US" altLang="ja-JP" sz="2800" dirty="0" smtClean="0"/>
          </a:p>
          <a:p>
            <a:r>
              <a:rPr lang="ja-JP" altLang="en-US" sz="2800" dirty="0" smtClean="0"/>
              <a:t>⇒</a:t>
            </a:r>
            <a:r>
              <a:rPr lang="en-US" altLang="ja-JP" sz="2800" dirty="0" smtClean="0"/>
              <a:t>BelleⅡ5</a:t>
            </a:r>
            <a:r>
              <a:rPr lang="ja-JP" altLang="en-US" sz="2800" dirty="0" smtClean="0"/>
              <a:t>年間における</a:t>
            </a:r>
            <a:r>
              <a:rPr lang="en-US" altLang="ja-JP" sz="2800" dirty="0" smtClean="0"/>
              <a:t>HAPD</a:t>
            </a:r>
            <a:r>
              <a:rPr lang="ja-JP" altLang="en-US" sz="2800" dirty="0" smtClean="0"/>
              <a:t>の使用が可能である。</a:t>
            </a:r>
            <a:endParaRPr lang="en-US" altLang="ja-JP" sz="2800" dirty="0"/>
          </a:p>
          <a:p>
            <a:r>
              <a:rPr lang="ja-JP" altLang="en-US" sz="2800" dirty="0" smtClean="0"/>
              <a:t>⇒</a:t>
            </a:r>
            <a:r>
              <a:rPr lang="en-US" altLang="ja-JP" sz="2800" dirty="0" smtClean="0"/>
              <a:t>APD</a:t>
            </a:r>
            <a:r>
              <a:rPr lang="ja-JP" altLang="en-US" sz="2800" dirty="0" smtClean="0"/>
              <a:t>単体を用いた測定により、漏れ電流は</a:t>
            </a:r>
            <a:r>
              <a:rPr lang="en-US" altLang="ja-JP" sz="2800" dirty="0" smtClean="0"/>
              <a:t>APD</a:t>
            </a:r>
            <a:r>
              <a:rPr lang="ja-JP" altLang="en-US" sz="2800" dirty="0" smtClean="0"/>
              <a:t>部分</a:t>
            </a:r>
            <a:endParaRPr lang="en-US" altLang="ja-JP" sz="2800" dirty="0" smtClean="0"/>
          </a:p>
          <a:p>
            <a:r>
              <a:rPr lang="en-US" altLang="ja-JP" sz="2800" dirty="0" smtClean="0"/>
              <a:t>    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P</a:t>
            </a:r>
            <a:r>
              <a:rPr lang="ja-JP" altLang="en-US" sz="2800" dirty="0" smtClean="0"/>
              <a:t>層を薄くすることで減少する。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　今後は</a:t>
            </a:r>
            <a:r>
              <a:rPr lang="en-US" altLang="ja-JP" sz="2800" dirty="0" smtClean="0"/>
              <a:t>P</a:t>
            </a:r>
            <a:r>
              <a:rPr lang="ja-JP" altLang="en-US" sz="2800" dirty="0" smtClean="0"/>
              <a:t>層の薄い</a:t>
            </a:r>
            <a:r>
              <a:rPr lang="en-US" altLang="ja-JP" sz="2800" dirty="0" smtClean="0"/>
              <a:t>APD</a:t>
            </a:r>
            <a:r>
              <a:rPr lang="ja-JP" altLang="en-US" sz="2800" dirty="0" smtClean="0"/>
              <a:t>を用いた</a:t>
            </a:r>
            <a:r>
              <a:rPr lang="en-US" altLang="ja-JP" sz="2800" dirty="0" smtClean="0"/>
              <a:t>HAPD</a:t>
            </a:r>
            <a:r>
              <a:rPr lang="ja-JP" altLang="en-US" sz="2800" dirty="0" smtClean="0"/>
              <a:t>を製作し、性能を</a:t>
            </a:r>
            <a:endParaRPr lang="en-US" altLang="ja-JP" sz="2800" dirty="0" smtClean="0"/>
          </a:p>
          <a:p>
            <a:r>
              <a:rPr lang="ja-JP" altLang="en-US" sz="2800" dirty="0" smtClean="0"/>
              <a:t>　 確認する。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endParaRPr lang="en-US" altLang="ja-JP" sz="2800" dirty="0" smtClean="0"/>
          </a:p>
        </p:txBody>
      </p:sp>
    </p:spTree>
  </p:cSld>
  <p:clrMapOvr>
    <a:masterClrMapping/>
  </p:clrMapOvr>
  <p:transition advTm="544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85720" y="0"/>
            <a:ext cx="8643938" cy="571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+mj-lt"/>
                <a:ea typeface="+mj-ea"/>
                <a:cs typeface="+mj-cs"/>
              </a:rPr>
              <a:t>HAPD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の中性子による影響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149" name="テキスト ボックス 7"/>
          <p:cNvSpPr txBox="1">
            <a:spLocks noChangeArrowheads="1"/>
          </p:cNvSpPr>
          <p:nvPr/>
        </p:nvSpPr>
        <p:spPr bwMode="auto">
          <a:xfrm>
            <a:off x="285752" y="1252823"/>
            <a:ext cx="8858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700" dirty="0" smtClean="0">
                <a:latin typeface="Calibri" pitchFamily="34" charset="0"/>
              </a:rPr>
              <a:t>照射</a:t>
            </a:r>
            <a:r>
              <a:rPr lang="ja-JP" altLang="en-US" sz="2700" dirty="0">
                <a:latin typeface="Calibri" pitchFamily="34" charset="0"/>
              </a:rPr>
              <a:t>損傷によって</a:t>
            </a:r>
            <a:r>
              <a:rPr lang="en-US" altLang="ja-JP" sz="2700" dirty="0">
                <a:latin typeface="Calibri" pitchFamily="34" charset="0"/>
              </a:rPr>
              <a:t>Si</a:t>
            </a:r>
            <a:r>
              <a:rPr lang="ja-JP" altLang="en-US" sz="2700" dirty="0">
                <a:latin typeface="Calibri" pitchFamily="34" charset="0"/>
              </a:rPr>
              <a:t>の</a:t>
            </a:r>
            <a:r>
              <a:rPr lang="ja-JP" altLang="en-US" sz="2700" dirty="0" smtClean="0">
                <a:latin typeface="Calibri" pitchFamily="34" charset="0"/>
              </a:rPr>
              <a:t>バンドギャップ中に</a:t>
            </a:r>
            <a:r>
              <a:rPr lang="ja-JP" altLang="en-US" sz="2700" dirty="0">
                <a:latin typeface="Calibri" pitchFamily="34" charset="0"/>
              </a:rPr>
              <a:t>新しい準位が形成</a:t>
            </a:r>
          </a:p>
        </p:txBody>
      </p:sp>
      <p:sp>
        <p:nvSpPr>
          <p:cNvPr id="9" name="下矢印 8"/>
          <p:cNvSpPr/>
          <p:nvPr/>
        </p:nvSpPr>
        <p:spPr>
          <a:xfrm>
            <a:off x="2071670" y="1752889"/>
            <a:ext cx="285752" cy="3571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151" name="テキスト ボックス 9"/>
          <p:cNvSpPr txBox="1">
            <a:spLocks noChangeArrowheads="1"/>
          </p:cNvSpPr>
          <p:nvPr/>
        </p:nvSpPr>
        <p:spPr bwMode="auto">
          <a:xfrm>
            <a:off x="428564" y="2181517"/>
            <a:ext cx="4357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Calibri" pitchFamily="34" charset="0"/>
              </a:rPr>
              <a:t>熱励起されるキャリアが増加することに</a:t>
            </a:r>
            <a:r>
              <a:rPr lang="ja-JP" altLang="en-US" sz="2800" b="1" dirty="0" smtClean="0">
                <a:latin typeface="Calibri" pitchFamily="34" charset="0"/>
              </a:rPr>
              <a:t>より漏れ電流が増大し、ノイズの増加に繋がる</a:t>
            </a:r>
            <a:endParaRPr lang="ja-JP" altLang="en-US" sz="2800" b="1" dirty="0">
              <a:latin typeface="Calibri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5720" y="2110079"/>
            <a:ext cx="4357718" cy="19288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214282" y="642918"/>
            <a:ext cx="8929718" cy="2286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グループ化 43"/>
          <p:cNvGrpSpPr/>
          <p:nvPr/>
        </p:nvGrpSpPr>
        <p:grpSpPr>
          <a:xfrm>
            <a:off x="5072066" y="2038641"/>
            <a:ext cx="4071934" cy="1857388"/>
            <a:chOff x="5072066" y="2071678"/>
            <a:chExt cx="4071934" cy="1857388"/>
          </a:xfrm>
        </p:grpSpPr>
        <p:sp>
          <p:nvSpPr>
            <p:cNvPr id="14" name="円/楕円 13"/>
            <p:cNvSpPr/>
            <p:nvPr/>
          </p:nvSpPr>
          <p:spPr>
            <a:xfrm>
              <a:off x="5857884" y="235743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286512" y="235743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715140" y="235743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7143768" y="235743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5857884" y="321468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6286512" y="3214686"/>
              <a:ext cx="285752" cy="28575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715140" y="321468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7143768" y="321468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5857884" y="364331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6286512" y="364331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6715140" y="364331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7143768" y="364331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5857884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6286512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715140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7143768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図形 36"/>
            <p:cNvCxnSpPr>
              <a:stCxn id="23" idx="7"/>
            </p:cNvCxnSpPr>
            <p:nvPr/>
          </p:nvCxnSpPr>
          <p:spPr>
            <a:xfrm rot="5400000" flipH="1" flipV="1">
              <a:off x="6780450" y="2464588"/>
              <a:ext cx="541913" cy="1041979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>
              <a:off x="7643834" y="257174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5357818" y="242886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矢印コネクタ 40"/>
            <p:cNvCxnSpPr>
              <a:stCxn id="39" idx="5"/>
              <a:endCxn id="23" idx="1"/>
            </p:cNvCxnSpPr>
            <p:nvPr/>
          </p:nvCxnSpPr>
          <p:spPr>
            <a:xfrm rot="16200000" flipH="1">
              <a:off x="5673161" y="2601335"/>
              <a:ext cx="583760" cy="7266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5072066" y="207167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0000"/>
                  </a:solidFill>
                </a:rPr>
                <a:t>中性子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572396" y="2928934"/>
              <a:ext cx="1571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 smtClean="0"/>
                <a:t>格子間原子</a:t>
              </a:r>
              <a:endParaRPr kumimoji="1" lang="ja-JP" altLang="en-US" b="1" dirty="0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714356"/>
            <a:ext cx="3040380" cy="20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測定結果</a:t>
            </a:r>
            <a:r>
              <a:rPr lang="en-US" altLang="ja-JP" sz="3200" dirty="0" smtClean="0"/>
              <a:t>(</a:t>
            </a:r>
            <a:r>
              <a:rPr kumimoji="1" lang="ja-JP" altLang="en-US" sz="3200" dirty="0" smtClean="0"/>
              <a:t>波高分布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714356"/>
            <a:ext cx="3040380" cy="20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コネクタ 5"/>
          <p:cNvCxnSpPr/>
          <p:nvPr/>
        </p:nvCxnSpPr>
        <p:spPr>
          <a:xfrm>
            <a:off x="6072198" y="1214422"/>
            <a:ext cx="5000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072198" y="1500174"/>
            <a:ext cx="5000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572264" y="107154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照射前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72264" y="135729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照射後</a:t>
            </a:r>
            <a:endParaRPr kumimoji="1" lang="ja-JP" altLang="en-US" sz="1400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786058"/>
            <a:ext cx="3057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728" y="2854176"/>
            <a:ext cx="3071834" cy="200358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6572264" y="342900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光電子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>
            <a:stCxn id="27" idx="1"/>
          </p:cNvCxnSpPr>
          <p:nvPr/>
        </p:nvCxnSpPr>
        <p:spPr>
          <a:xfrm rot="10800000" flipV="1">
            <a:off x="6000760" y="3613666"/>
            <a:ext cx="571504" cy="31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072330" y="3774048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ja-JP" altLang="en-US" dirty="0" smtClean="0"/>
              <a:t>光電子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>
            <a:stCxn id="32" idx="1"/>
          </p:cNvCxnSpPr>
          <p:nvPr/>
        </p:nvCxnSpPr>
        <p:spPr>
          <a:xfrm rot="10800000" flipV="1">
            <a:off x="6786578" y="3958714"/>
            <a:ext cx="285752" cy="398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32" idx="1"/>
          </p:cNvCxnSpPr>
          <p:nvPr/>
        </p:nvCxnSpPr>
        <p:spPr>
          <a:xfrm rot="10800000" flipV="1">
            <a:off x="6429388" y="3958714"/>
            <a:ext cx="642942" cy="25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57158" y="98796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1.2μA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715272" y="996719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　 </a:t>
            </a:r>
            <a:r>
              <a:rPr lang="en-US" altLang="ja-JP" dirty="0" smtClean="0"/>
              <a:t>2μA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57158" y="300037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　 </a:t>
            </a:r>
            <a:r>
              <a:rPr lang="en-US" altLang="ja-JP" dirty="0" smtClean="0"/>
              <a:t>5μA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786710" y="278605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漏れ電流</a:t>
            </a:r>
            <a:endParaRPr kumimoji="1" lang="en-US" altLang="ja-JP" dirty="0" smtClean="0"/>
          </a:p>
          <a:p>
            <a:r>
              <a:rPr lang="ja-JP" altLang="en-US" dirty="0" smtClean="0"/>
              <a:t>　　  </a:t>
            </a:r>
            <a:r>
              <a:rPr lang="en-US" altLang="ja-JP" dirty="0" smtClean="0"/>
              <a:t>13μA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14414" y="592933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放射線損傷によって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光子検出能力が悪化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28662" y="496759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漏れ電流の増加に伴いノイズが増加していくことがわかる</a:t>
            </a:r>
            <a:endParaRPr kumimoji="1" lang="ja-JP" altLang="en-US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429388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ノイズ</a:t>
            </a:r>
            <a:endParaRPr kumimoji="1" lang="ja-JP" altLang="en-US" dirty="0"/>
          </a:p>
        </p:txBody>
      </p:sp>
      <p:cxnSp>
        <p:nvCxnSpPr>
          <p:cNvPr id="61" name="直線矢印コネクタ 60"/>
          <p:cNvCxnSpPr>
            <a:stCxn id="59" idx="1"/>
          </p:cNvCxnSpPr>
          <p:nvPr/>
        </p:nvCxnSpPr>
        <p:spPr>
          <a:xfrm rot="10800000" flipV="1">
            <a:off x="5500694" y="3185038"/>
            <a:ext cx="928694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右矢印 61"/>
          <p:cNvSpPr/>
          <p:nvPr/>
        </p:nvSpPr>
        <p:spPr>
          <a:xfrm>
            <a:off x="1928794" y="550070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500298" y="5396227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ノイズの増加により</a:t>
            </a:r>
            <a:r>
              <a:rPr kumimoji="1" lang="en-US" altLang="ja-JP" sz="2400" dirty="0" smtClean="0"/>
              <a:t>S/N</a:t>
            </a:r>
            <a:r>
              <a:rPr kumimoji="1" lang="ja-JP" altLang="en-US" sz="2400" dirty="0" smtClean="0"/>
              <a:t>の低下が引き起こされる</a:t>
            </a:r>
            <a:endParaRPr kumimoji="1" lang="ja-JP" altLang="en-US" sz="2400" dirty="0"/>
          </a:p>
        </p:txBody>
      </p:sp>
      <p:cxnSp>
        <p:nvCxnSpPr>
          <p:cNvPr id="65" name="直線コネクタ 64"/>
          <p:cNvCxnSpPr/>
          <p:nvPr/>
        </p:nvCxnSpPr>
        <p:spPr>
          <a:xfrm>
            <a:off x="2571736" y="5786454"/>
            <a:ext cx="6143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0" y="1643050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半年分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643834" y="1643050"/>
            <a:ext cx="1500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lang="en-US" altLang="ja-JP" dirty="0" smtClean="0"/>
              <a:t>1</a:t>
            </a:r>
            <a:r>
              <a:rPr lang="ja-JP" altLang="en-US" dirty="0" smtClean="0"/>
              <a:t>年分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-32" y="3643314"/>
            <a:ext cx="171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年分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643834" y="3357562"/>
            <a:ext cx="1500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Belle II </a:t>
            </a:r>
            <a:r>
              <a:rPr lang="ja-JP" altLang="en-US" dirty="0" smtClean="0"/>
              <a:t> 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年分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500430" y="142873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光電子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>
            <a:stCxn id="45" idx="1"/>
          </p:cNvCxnSpPr>
          <p:nvPr/>
        </p:nvCxnSpPr>
        <p:spPr>
          <a:xfrm rot="10800000" flipV="1">
            <a:off x="2928926" y="1613402"/>
            <a:ext cx="571504" cy="31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3071802" y="10001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ノイズ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>
            <a:stCxn id="47" idx="1"/>
          </p:cNvCxnSpPr>
          <p:nvPr/>
        </p:nvCxnSpPr>
        <p:spPr>
          <a:xfrm rot="10800000" flipV="1">
            <a:off x="2143108" y="1184774"/>
            <a:ext cx="928694" cy="29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92869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中性子損傷の改善策</a:t>
            </a:r>
            <a:endParaRPr kumimoji="1" lang="ja-JP" altLang="en-US" sz="3200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642910" y="1643050"/>
          <a:ext cx="4842355" cy="1079506"/>
        </p:xfrm>
        <a:graphic>
          <a:graphicData uri="http://schemas.openxmlformats.org/presentationml/2006/ole">
            <p:oleObj spid="_x0000_s46082" name="数式" r:id="rId3" imgW="1993680" imgH="444240" progId="Equation.3">
              <p:embed/>
            </p:oleObj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714348" y="2643182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i="1" dirty="0" smtClean="0">
                <a:latin typeface="+mn-ea"/>
              </a:rPr>
              <a:t> </a:t>
            </a:r>
            <a:r>
              <a:rPr lang="en-US" altLang="ja-JP" sz="2000" i="1" dirty="0" smtClean="0">
                <a:latin typeface="+mn-ea"/>
              </a:rPr>
              <a:t>I </a:t>
            </a:r>
            <a:r>
              <a:rPr lang="ja-JP" altLang="en-US" sz="2000" dirty="0" smtClean="0">
                <a:latin typeface="+mn-ea"/>
              </a:rPr>
              <a:t>： 漏れ電流　　　　　　　 　</a:t>
            </a:r>
            <a:r>
              <a:rPr lang="en-US" altLang="ja-JP" sz="2000" i="1" dirty="0" smtClean="0">
                <a:latin typeface="+mn-ea"/>
              </a:rPr>
              <a:t>e</a:t>
            </a:r>
            <a:r>
              <a:rPr lang="ja-JP" altLang="en-US" sz="2000" i="1" dirty="0" smtClean="0">
                <a:latin typeface="+mn-ea"/>
              </a:rPr>
              <a:t> </a:t>
            </a:r>
            <a:r>
              <a:rPr lang="ja-JP" altLang="en-US" sz="2000" dirty="0" smtClean="0">
                <a:latin typeface="+mn-ea"/>
              </a:rPr>
              <a:t>： 素電荷</a:t>
            </a:r>
            <a:endParaRPr lang="en-US" altLang="ja-JP" sz="2000" dirty="0" smtClean="0">
              <a:latin typeface="+mn-ea"/>
            </a:endParaRPr>
          </a:p>
          <a:p>
            <a:r>
              <a:rPr lang="en-US" altLang="ja-JP" sz="2000" i="1" dirty="0" smtClean="0">
                <a:latin typeface="+mn-ea"/>
              </a:rPr>
              <a:t>G </a:t>
            </a:r>
            <a:r>
              <a:rPr lang="ja-JP" altLang="en-US" sz="2000" dirty="0" smtClean="0">
                <a:latin typeface="+mn-ea"/>
              </a:rPr>
              <a:t>：　</a:t>
            </a:r>
            <a:r>
              <a:rPr lang="en-US" altLang="ja-JP" sz="2000" dirty="0" smtClean="0">
                <a:latin typeface="+mn-ea"/>
              </a:rPr>
              <a:t>Avalanche gain</a:t>
            </a:r>
            <a:r>
              <a:rPr lang="ja-JP" altLang="en-US" sz="2000" dirty="0" smtClean="0">
                <a:latin typeface="+mn-ea"/>
              </a:rPr>
              <a:t>　　  </a:t>
            </a:r>
            <a:r>
              <a:rPr kumimoji="1" lang="en-US" altLang="ja-JP" sz="2000" i="1" dirty="0" err="1" smtClean="0">
                <a:latin typeface="+mn-ea"/>
              </a:rPr>
              <a:t>Δt</a:t>
            </a:r>
            <a:r>
              <a:rPr kumimoji="1" lang="en-US" altLang="ja-JP" sz="2000" i="1" dirty="0" smtClean="0">
                <a:latin typeface="+mn-ea"/>
              </a:rPr>
              <a:t> </a:t>
            </a:r>
            <a:r>
              <a:rPr kumimoji="1" lang="ja-JP" altLang="en-US" sz="2000" dirty="0" smtClean="0">
                <a:latin typeface="+mn-ea"/>
              </a:rPr>
              <a:t>： ピーキングタイム</a:t>
            </a:r>
            <a:endParaRPr kumimoji="1" lang="en-US" altLang="ja-JP" sz="2000" dirty="0" smtClean="0">
              <a:latin typeface="+mn-ea"/>
            </a:endParaRPr>
          </a:p>
          <a:p>
            <a:r>
              <a:rPr lang="en-US" altLang="ja-JP" sz="2000" i="1" dirty="0" smtClean="0">
                <a:latin typeface="+mn-ea"/>
              </a:rPr>
              <a:t>F  </a:t>
            </a:r>
            <a:r>
              <a:rPr lang="ja-JP" altLang="en-US" sz="2000" dirty="0" smtClean="0">
                <a:latin typeface="+mn-ea"/>
              </a:rPr>
              <a:t>： </a:t>
            </a:r>
            <a:r>
              <a:rPr lang="en-US" altLang="ja-JP" sz="2000" dirty="0" smtClean="0">
                <a:latin typeface="+mn-ea"/>
              </a:rPr>
              <a:t>excess noise factor </a:t>
            </a:r>
            <a:r>
              <a:rPr lang="ja-JP" altLang="en-US" sz="2000" dirty="0" smtClean="0">
                <a:latin typeface="+mn-ea"/>
              </a:rPr>
              <a:t>≒</a:t>
            </a:r>
            <a:r>
              <a:rPr lang="en-US" altLang="ja-JP" sz="2000" dirty="0" smtClean="0">
                <a:latin typeface="+mn-ea"/>
              </a:rPr>
              <a:t>2 (APD</a:t>
            </a:r>
            <a:r>
              <a:rPr lang="ja-JP" altLang="en-US" sz="2000" dirty="0" smtClean="0">
                <a:latin typeface="+mn-ea"/>
              </a:rPr>
              <a:t>固有の値</a:t>
            </a:r>
            <a:r>
              <a:rPr lang="en-US" altLang="ja-JP" sz="2000" dirty="0" smtClean="0">
                <a:latin typeface="+mn-ea"/>
              </a:rPr>
              <a:t>)</a:t>
            </a:r>
            <a:endParaRPr kumimoji="1" lang="ja-JP" altLang="en-US" sz="2000" i="1" dirty="0">
              <a:latin typeface="+mn-ea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000232" y="214311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857620" y="2357430"/>
            <a:ext cx="42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42910" y="64291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ノイズ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以下のような式で表し、ノイズの増加を抑える方法</a:t>
            </a:r>
            <a:endParaRPr lang="en-US" altLang="ja-JP" sz="2400" dirty="0" smtClean="0"/>
          </a:p>
          <a:p>
            <a:r>
              <a:rPr lang="ja-JP" altLang="en-US" sz="2400" dirty="0" smtClean="0"/>
              <a:t>について考える。</a:t>
            </a:r>
            <a:endParaRPr lang="en-US" altLang="ja-JP" sz="24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2910" y="4000504"/>
            <a:ext cx="707236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⇒ピーキングタイムの短縮</a:t>
            </a:r>
            <a:endParaRPr lang="en-US" altLang="ja-JP" sz="2400" dirty="0" smtClean="0"/>
          </a:p>
          <a:p>
            <a:r>
              <a:rPr lang="ja-JP" altLang="en-US" sz="2400" dirty="0" smtClean="0"/>
              <a:t>⇒打込みゲインの向上</a:t>
            </a:r>
            <a:endParaRPr lang="en-US" altLang="ja-JP" sz="2400" dirty="0" smtClean="0"/>
          </a:p>
          <a:p>
            <a:r>
              <a:rPr lang="ja-JP" altLang="en-US" sz="2400" dirty="0" smtClean="0"/>
              <a:t>⇒漏れ電流の低下</a:t>
            </a:r>
            <a:endParaRPr lang="en-US" altLang="ja-JP" sz="2400" dirty="0" smtClean="0"/>
          </a:p>
        </p:txBody>
      </p:sp>
      <p:sp>
        <p:nvSpPr>
          <p:cNvPr id="24" name="右中かっこ 23"/>
          <p:cNvSpPr/>
          <p:nvPr/>
        </p:nvSpPr>
        <p:spPr>
          <a:xfrm>
            <a:off x="4786314" y="4071942"/>
            <a:ext cx="285752" cy="107157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14942" y="4214818"/>
            <a:ext cx="3334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S/N</a:t>
            </a:r>
            <a:r>
              <a:rPr lang="ja-JP" altLang="en-US" sz="2400" dirty="0" smtClean="0"/>
              <a:t>の改善について評価</a:t>
            </a:r>
            <a:endParaRPr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(S/N&gt;7</a:t>
            </a:r>
            <a:r>
              <a:rPr lang="ja-JP" altLang="en-US" sz="2400" dirty="0" smtClean="0"/>
              <a:t>を示す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866775"/>
          </a:xfrm>
        </p:spPr>
        <p:txBody>
          <a:bodyPr/>
          <a:lstStyle/>
          <a:p>
            <a:r>
              <a:rPr lang="en-US" altLang="ja-JP" smtClean="0"/>
              <a:t>Readout test of HAPD with ASIC</a:t>
            </a:r>
            <a:endParaRPr lang="ja-JP" altLang="en-US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563" y="915988"/>
            <a:ext cx="2055812" cy="4619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charset="0"/>
              </a:rPr>
              <a:t>Threshold scan</a:t>
            </a:r>
            <a:endParaRPr lang="ja-JP" altLang="en-US" sz="2400">
              <a:latin typeface="Calibri" charset="0"/>
            </a:endParaRPr>
          </a:p>
        </p:txBody>
      </p:sp>
      <p:grpSp>
        <p:nvGrpSpPr>
          <p:cNvPr id="2" name="図形グループ 35"/>
          <p:cNvGrpSpPr>
            <a:grpSpLocks noChangeAspect="1"/>
          </p:cNvGrpSpPr>
          <p:nvPr/>
        </p:nvGrpSpPr>
        <p:grpSpPr bwMode="auto">
          <a:xfrm>
            <a:off x="150813" y="2068513"/>
            <a:ext cx="5894387" cy="3857625"/>
            <a:chOff x="165100" y="2601913"/>
            <a:chExt cx="8877300" cy="5808662"/>
          </a:xfrm>
        </p:grpSpPr>
        <p:pic>
          <p:nvPicPr>
            <p:cNvPr id="1435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00" y="2601913"/>
              <a:ext cx="8877300" cy="5808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59" name="Line 2"/>
            <p:cNvSpPr>
              <a:spLocks noChangeShapeType="1"/>
            </p:cNvSpPr>
            <p:nvPr/>
          </p:nvSpPr>
          <p:spPr bwMode="auto">
            <a:xfrm flipH="1">
              <a:off x="3165475" y="3457575"/>
              <a:ext cx="0" cy="409575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0" name="Line 3"/>
            <p:cNvSpPr>
              <a:spLocks noChangeShapeType="1"/>
            </p:cNvSpPr>
            <p:nvPr/>
          </p:nvSpPr>
          <p:spPr bwMode="auto">
            <a:xfrm flipH="1">
              <a:off x="4749800" y="5380038"/>
              <a:ext cx="0" cy="2173287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1" name="Line 4"/>
            <p:cNvSpPr>
              <a:spLocks noChangeShapeType="1"/>
            </p:cNvSpPr>
            <p:nvPr/>
          </p:nvSpPr>
          <p:spPr bwMode="auto">
            <a:xfrm flipH="1">
              <a:off x="6410325" y="6753225"/>
              <a:ext cx="0" cy="714375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2" name="Line 5"/>
            <p:cNvSpPr>
              <a:spLocks noChangeShapeType="1"/>
            </p:cNvSpPr>
            <p:nvPr/>
          </p:nvSpPr>
          <p:spPr bwMode="auto">
            <a:xfrm rot="10800000" flipH="1">
              <a:off x="3165475" y="5659438"/>
              <a:ext cx="1557338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3" name="Line 6"/>
            <p:cNvSpPr>
              <a:spLocks noChangeShapeType="1"/>
            </p:cNvSpPr>
            <p:nvPr/>
          </p:nvSpPr>
          <p:spPr bwMode="auto">
            <a:xfrm rot="10800000" flipH="1">
              <a:off x="4792663" y="7005638"/>
              <a:ext cx="1555750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stealth" w="med" len="med"/>
              <a:tailEnd type="stealth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364" name="Rectangle 7"/>
            <p:cNvSpPr>
              <a:spLocks/>
            </p:cNvSpPr>
            <p:nvPr/>
          </p:nvSpPr>
          <p:spPr bwMode="auto">
            <a:xfrm>
              <a:off x="5143500" y="6965528"/>
              <a:ext cx="1266826" cy="461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b="1">
                  <a:latin typeface="Calibri" charset="0"/>
                  <a:cs typeface="Arial" charset="0"/>
                </a:rPr>
                <a:t>2p.e</a:t>
              </a:r>
            </a:p>
          </p:txBody>
        </p:sp>
        <p:sp>
          <p:nvSpPr>
            <p:cNvPr id="14365" name="Rectangle 8"/>
            <p:cNvSpPr>
              <a:spLocks/>
            </p:cNvSpPr>
            <p:nvPr/>
          </p:nvSpPr>
          <p:spPr bwMode="auto">
            <a:xfrm>
              <a:off x="3434194" y="5716589"/>
              <a:ext cx="1612899" cy="490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57150"/>
              <a:r>
                <a:rPr lang="en-US" altLang="ja-JP" b="1">
                  <a:latin typeface="Calibri" charset="0"/>
                  <a:cs typeface="Arial" charset="0"/>
                </a:rPr>
                <a:t>1p.e</a:t>
              </a:r>
            </a:p>
          </p:txBody>
        </p:sp>
      </p:grpSp>
      <p:sp>
        <p:nvSpPr>
          <p:cNvPr id="14341" name="テキスト ボックス 38"/>
          <p:cNvSpPr txBox="1">
            <a:spLocks noChangeArrowheads="1"/>
          </p:cNvSpPr>
          <p:nvPr/>
        </p:nvSpPr>
        <p:spPr bwMode="auto">
          <a:xfrm>
            <a:off x="109538" y="1315890"/>
            <a:ext cx="6145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>
                <a:latin typeface="Calibri" charset="0"/>
              </a:rPr>
              <a:t>Distribution of output ASIC for 100 LED light irradiations at each threshold voltage.</a:t>
            </a:r>
            <a:endParaRPr lang="ja-JP" altLang="en-US" sz="2400" dirty="0">
              <a:latin typeface="Calibri" charset="0"/>
            </a:endParaRPr>
          </a:p>
        </p:txBody>
      </p:sp>
      <p:sp>
        <p:nvSpPr>
          <p:cNvPr id="14342" name="テキスト ボックス 41"/>
          <p:cNvSpPr txBox="1">
            <a:spLocks noChangeArrowheads="1"/>
          </p:cNvSpPr>
          <p:nvPr/>
        </p:nvSpPr>
        <p:spPr bwMode="auto">
          <a:xfrm>
            <a:off x="782058" y="5713703"/>
            <a:ext cx="504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200" b="1" dirty="0">
                <a:solidFill>
                  <a:srgbClr val="FF0000"/>
                </a:solidFill>
                <a:latin typeface="Calibri" charset="0"/>
              </a:rPr>
              <a:t>Clear separation between 1p.e and 2p.e!</a:t>
            </a:r>
          </a:p>
          <a:p>
            <a:pPr>
              <a:buFont typeface="Arial" charset="0"/>
              <a:buChar char="•"/>
            </a:pPr>
            <a:r>
              <a:rPr lang="en-US" altLang="ja-JP" sz="2200" b="1" dirty="0">
                <a:solidFill>
                  <a:srgbClr val="FF0000"/>
                </a:solidFill>
                <a:latin typeface="Calibri" charset="0"/>
              </a:rPr>
              <a:t>Very high S/N ratio (target &gt; 7)! </a:t>
            </a:r>
            <a:endParaRPr lang="ja-JP" altLang="en-US" sz="22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4343" name="テキスト ボックス 47"/>
          <p:cNvSpPr txBox="1">
            <a:spLocks noChangeArrowheads="1"/>
          </p:cNvSpPr>
          <p:nvPr/>
        </p:nvSpPr>
        <p:spPr bwMode="auto">
          <a:xfrm>
            <a:off x="55563" y="6315075"/>
            <a:ext cx="9088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008000"/>
                </a:solidFill>
                <a:latin typeface="Calibri" charset="0"/>
              </a:rPr>
              <a:t>Good performance of readout system with ASIC + FPGA is confirmed!</a:t>
            </a:r>
            <a:endParaRPr lang="ja-JP" altLang="en-US" sz="240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4344" name="Rectangle 9"/>
          <p:cNvSpPr>
            <a:spLocks/>
          </p:cNvSpPr>
          <p:nvPr/>
        </p:nvSpPr>
        <p:spPr bwMode="auto">
          <a:xfrm>
            <a:off x="2701925" y="2755900"/>
            <a:ext cx="4294188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altLang="ja-JP" b="1">
                <a:cs typeface="Arial" charset="0"/>
              </a:rPr>
              <a:t>HAPD(HV:8kV, Bias:290V)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rot="10800000" flipH="1">
            <a:off x="4244975" y="3035300"/>
            <a:ext cx="133350" cy="528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3416300" y="3563938"/>
            <a:ext cx="2403475" cy="34925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0" tIns="0" rIns="57799" bIns="0"/>
          <a:lstStyle/>
          <a:p>
            <a:pPr marL="57150"/>
            <a:r>
              <a:rPr lang="en-US" altLang="ja-JP" b="1">
                <a:solidFill>
                  <a:srgbClr val="FF0000"/>
                </a:solidFill>
                <a:ea typeface="ヒラギノ角ゴ ProN W6" charset="-128"/>
              </a:rPr>
              <a:t>Total gain : ~32,000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45200" y="901700"/>
            <a:ext cx="3022600" cy="2039938"/>
            <a:chOff x="-147" y="0"/>
            <a:chExt cx="2269" cy="1592"/>
          </a:xfrm>
        </p:grpSpPr>
        <p:pic>
          <p:nvPicPr>
            <p:cNvPr id="14354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122" cy="1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4355" name="Rectangle 28"/>
            <p:cNvSpPr>
              <a:spLocks/>
            </p:cNvSpPr>
            <p:nvPr/>
          </p:nvSpPr>
          <p:spPr bwMode="auto">
            <a:xfrm>
              <a:off x="10" y="549"/>
              <a:ext cx="4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FFFF00"/>
                  </a:solidFill>
                  <a:latin typeface="Gill Sans" charset="0"/>
                  <a:sym typeface="Gill Sans" charset="0"/>
                </a:rPr>
                <a:t>Ch21</a:t>
              </a:r>
            </a:p>
          </p:txBody>
        </p:sp>
        <p:sp>
          <p:nvSpPr>
            <p:cNvPr id="14356" name="Rectangle 29"/>
            <p:cNvSpPr>
              <a:spLocks/>
            </p:cNvSpPr>
            <p:nvPr/>
          </p:nvSpPr>
          <p:spPr bwMode="auto">
            <a:xfrm>
              <a:off x="-147" y="262"/>
              <a:ext cx="107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00FFFF"/>
                  </a:solidFill>
                  <a:latin typeface="Gill Sans" charset="0"/>
                  <a:sym typeface="Gill Sans" charset="0"/>
                </a:rPr>
                <a:t>Ch5(ASIC)</a:t>
              </a:r>
            </a:p>
          </p:txBody>
        </p:sp>
        <p:sp>
          <p:nvSpPr>
            <p:cNvPr id="14357" name="Rectangle 30"/>
            <p:cNvSpPr>
              <a:spLocks/>
            </p:cNvSpPr>
            <p:nvPr/>
          </p:nvSpPr>
          <p:spPr bwMode="auto">
            <a:xfrm>
              <a:off x="43" y="991"/>
              <a:ext cx="44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ja-JP" sz="1600" b="1">
                  <a:solidFill>
                    <a:srgbClr val="00FF00"/>
                  </a:solidFill>
                  <a:latin typeface="Gill Sans" charset="0"/>
                  <a:sym typeface="Gill Sans" charset="0"/>
                </a:rPr>
                <a:t>Ch24</a:t>
              </a:r>
            </a:p>
          </p:txBody>
        </p:sp>
      </p:grpSp>
      <p:grpSp>
        <p:nvGrpSpPr>
          <p:cNvPr id="4" name="図形グループ 55"/>
          <p:cNvGrpSpPr>
            <a:grpSpLocks/>
          </p:cNvGrpSpPr>
          <p:nvPr/>
        </p:nvGrpSpPr>
        <p:grpSpPr bwMode="auto">
          <a:xfrm>
            <a:off x="5983288" y="3494088"/>
            <a:ext cx="3227387" cy="2311400"/>
            <a:chOff x="5983493" y="3493322"/>
            <a:chExt cx="3226647" cy="2311651"/>
          </a:xfrm>
        </p:grpSpPr>
        <p:sp>
          <p:nvSpPr>
            <p:cNvPr id="55" name="正方形/長方形 54"/>
            <p:cNvSpPr>
              <a:spLocks noChangeArrowheads="1"/>
            </p:cNvSpPr>
            <p:nvPr/>
          </p:nvSpPr>
          <p:spPr bwMode="auto">
            <a:xfrm>
              <a:off x="6023177" y="3696247"/>
              <a:ext cx="2919092" cy="21087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" name="図形グループ 37"/>
            <p:cNvGrpSpPr>
              <a:grpSpLocks/>
            </p:cNvGrpSpPr>
            <p:nvPr/>
          </p:nvGrpSpPr>
          <p:grpSpPr bwMode="auto">
            <a:xfrm>
              <a:off x="5983493" y="3493322"/>
              <a:ext cx="3226647" cy="2246769"/>
              <a:chOff x="5983493" y="4303652"/>
              <a:chExt cx="3226647" cy="2246769"/>
            </a:xfrm>
          </p:grpSpPr>
          <p:sp>
            <p:nvSpPr>
              <p:cNvPr id="14352" name="Rectangle 23"/>
              <p:cNvSpPr>
                <a:spLocks/>
              </p:cNvSpPr>
              <p:nvPr/>
            </p:nvSpPr>
            <p:spPr bwMode="auto">
              <a:xfrm>
                <a:off x="5992380" y="4344796"/>
                <a:ext cx="950039" cy="317241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14353" name="テキスト ボックス 25"/>
              <p:cNvSpPr txBox="1">
                <a:spLocks noChangeArrowheads="1"/>
              </p:cNvSpPr>
              <p:nvPr/>
            </p:nvSpPr>
            <p:spPr bwMode="auto">
              <a:xfrm>
                <a:off x="5983493" y="4303652"/>
                <a:ext cx="3226647" cy="2246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b="1" dirty="0"/>
                  <a:t>Result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altLang="ja-JP" sz="2000" dirty="0">
                    <a:solidFill>
                      <a:srgbClr val="FF0000"/>
                    </a:solidFill>
                  </a:rPr>
                  <a:t>Noise :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~2,000e</a:t>
                </a:r>
                <a:r>
                  <a:rPr lang="en-US" altLang="ja-JP" sz="2000" baseline="30000" dirty="0" smtClean="0">
                    <a:solidFill>
                      <a:srgbClr val="FF0000"/>
                    </a:solidFill>
                  </a:rPr>
                  <a:t>-</a:t>
                </a:r>
                <a:endParaRPr lang="en-US" altLang="ja-JP" sz="2000" dirty="0">
                  <a:solidFill>
                    <a:srgbClr val="FF0000"/>
                  </a:solidFill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altLang="ja-JP" sz="2000" dirty="0"/>
                  <a:t>Pulse height</a:t>
                </a:r>
              </a:p>
              <a:p>
                <a:r>
                  <a:rPr lang="en-US" altLang="ja-JP" sz="2000" dirty="0"/>
                  <a:t>    </a:t>
                </a:r>
                <a:r>
                  <a:rPr lang="en-US" altLang="ja-JP" sz="2000" dirty="0">
                    <a:solidFill>
                      <a:srgbClr val="0000FF"/>
                    </a:solidFill>
                  </a:rPr>
                  <a:t>1p.e signal : 32,700e</a:t>
                </a:r>
                <a:r>
                  <a:rPr lang="en-US" altLang="ja-JP" sz="2000" baseline="30000" dirty="0">
                    <a:solidFill>
                      <a:srgbClr val="0000FF"/>
                    </a:solidFill>
                  </a:rPr>
                  <a:t>-</a:t>
                </a:r>
                <a:endParaRPr lang="en-US" altLang="ja-JP" sz="2000" dirty="0">
                  <a:solidFill>
                    <a:srgbClr val="0000FF"/>
                  </a:solidFill>
                </a:endParaRPr>
              </a:p>
              <a:p>
                <a:r>
                  <a:rPr lang="en-US" altLang="ja-JP" sz="2000" dirty="0"/>
                  <a:t>    2p.e signal : 66,200e</a:t>
                </a:r>
                <a:r>
                  <a:rPr lang="en-US" altLang="ja-JP" sz="2000" baseline="30000" dirty="0"/>
                  <a:t>-</a:t>
                </a:r>
              </a:p>
              <a:p>
                <a:r>
                  <a:rPr lang="en-US" altLang="ja-JP" sz="2000" dirty="0">
                    <a:solidFill>
                      <a:srgbClr val="660066"/>
                    </a:solidFill>
                  </a:rPr>
                  <a:t>  </a:t>
                </a:r>
              </a:p>
              <a:p>
                <a:r>
                  <a:rPr lang="en-US" altLang="ja-JP" sz="2000" dirty="0">
                    <a:solidFill>
                      <a:srgbClr val="660066"/>
                    </a:solidFill>
                  </a:rPr>
                  <a:t>           S/N : ~17</a:t>
                </a:r>
              </a:p>
            </p:txBody>
          </p:sp>
        </p:grpSp>
        <p:sp>
          <p:nvSpPr>
            <p:cNvPr id="14351" name="AutoShape 25"/>
            <p:cNvSpPr>
              <a:spLocks/>
            </p:cNvSpPr>
            <p:nvPr/>
          </p:nvSpPr>
          <p:spPr bwMode="auto">
            <a:xfrm rot="5400000">
              <a:off x="7335144" y="5034790"/>
              <a:ext cx="311790" cy="423796"/>
            </a:xfrm>
            <a:prstGeom prst="rightArrow">
              <a:avLst>
                <a:gd name="adj1" fmla="val 32435"/>
                <a:gd name="adj2" fmla="val 50003"/>
              </a:avLst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方形/長方形 59"/>
          <p:cNvSpPr/>
          <p:nvPr/>
        </p:nvSpPr>
        <p:spPr>
          <a:xfrm>
            <a:off x="214282" y="5000636"/>
            <a:ext cx="8501122" cy="1785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5918" y="0"/>
            <a:ext cx="4667232" cy="64291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3200" b="1" dirty="0" smtClean="0"/>
              <a:t>エアロジェル</a:t>
            </a:r>
            <a:r>
              <a:rPr lang="en-US" altLang="ja-JP" sz="3200" b="1" dirty="0" smtClean="0"/>
              <a:t>RICH</a:t>
            </a:r>
            <a:r>
              <a:rPr lang="ja-JP" altLang="en-US" sz="3200" b="1" dirty="0" smtClean="0"/>
              <a:t>検出器</a:t>
            </a:r>
            <a:endParaRPr lang="ja-JP" altLang="en-US" sz="32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4282" y="571480"/>
            <a:ext cx="85725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時期</a:t>
            </a:r>
            <a:r>
              <a:rPr lang="en-US" altLang="ja-JP" sz="2400" dirty="0" smtClean="0"/>
              <a:t>B-factory</a:t>
            </a:r>
            <a:r>
              <a:rPr lang="ja-JP" altLang="en-US" sz="2400" dirty="0" smtClean="0"/>
              <a:t>実験へ向け、</a:t>
            </a:r>
            <a:r>
              <a:rPr lang="en-US" altLang="ja-JP" sz="2400" dirty="0" smtClean="0"/>
              <a:t>PID</a:t>
            </a:r>
            <a:r>
              <a:rPr lang="ja-JP" altLang="en-US" sz="2400" dirty="0" smtClean="0"/>
              <a:t>検出器の識別能力の向上を目指す</a:t>
            </a:r>
            <a:endParaRPr lang="en-US" altLang="ja-JP" sz="24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86380" y="2571744"/>
            <a:ext cx="3857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識別可能な運動量領域</a:t>
            </a:r>
            <a:endParaRPr lang="en-US" altLang="ja-JP" sz="2400" b="1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b="1" dirty="0"/>
              <a:t>　</a:t>
            </a:r>
            <a:r>
              <a:rPr lang="ja-JP" altLang="en-US" sz="2000" b="1" dirty="0" smtClean="0"/>
              <a:t>現在の閾値型</a:t>
            </a:r>
            <a:r>
              <a:rPr lang="en-US" altLang="ja-JP" sz="2000" b="1" dirty="0" smtClean="0"/>
              <a:t>ACC</a:t>
            </a:r>
          </a:p>
          <a:p>
            <a:endParaRPr lang="en-US" altLang="ja-JP" sz="2400" b="1" dirty="0" smtClean="0"/>
          </a:p>
          <a:p>
            <a:pPr>
              <a:buFont typeface="Arial" pitchFamily="34" charset="0"/>
              <a:buChar char="•"/>
            </a:pPr>
            <a:endParaRPr lang="en-US" altLang="ja-JP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エアロジェル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RICH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検出器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26" y="1214422"/>
            <a:ext cx="51857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下矢印 29"/>
          <p:cNvSpPr/>
          <p:nvPr/>
        </p:nvSpPr>
        <p:spPr>
          <a:xfrm>
            <a:off x="7000892" y="1071546"/>
            <a:ext cx="428628" cy="42862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/>
        </p:nvGraphicFramePr>
        <p:xfrm>
          <a:off x="0" y="2214554"/>
          <a:ext cx="1355732" cy="589364"/>
        </p:xfrm>
        <a:graphic>
          <a:graphicData uri="http://schemas.openxmlformats.org/presentationml/2006/ole">
            <p:oleObj spid="_x0000_s1026" name="数式" r:id="rId5" imgW="711000" imgH="419040" progId="Equation.3">
              <p:embed/>
            </p:oleObj>
          </a:graphicData>
        </a:graphic>
      </p:graphicFrame>
      <p:sp>
        <p:nvSpPr>
          <p:cNvPr id="35" name="正方形/長方形 34"/>
          <p:cNvSpPr/>
          <p:nvPr/>
        </p:nvSpPr>
        <p:spPr>
          <a:xfrm>
            <a:off x="1571604" y="4143380"/>
            <a:ext cx="1285884" cy="21431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3643306" y="4071942"/>
            <a:ext cx="1428760" cy="21431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1571604" y="1643050"/>
            <a:ext cx="1071570" cy="7143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正方形/長方形 42"/>
          <p:cNvSpPr/>
          <p:nvPr/>
        </p:nvSpPr>
        <p:spPr>
          <a:xfrm rot="19463209">
            <a:off x="1571604" y="1643050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20cm</a:t>
            </a:r>
            <a:endParaRPr lang="ja-JP" altLang="en-US" sz="20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286380" y="142873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エアロジェルで発生したチェレンコフ光によるリングイメージを光検出器で再構成して</a:t>
            </a:r>
            <a:r>
              <a:rPr lang="en-US" altLang="ja-JP" sz="2000" b="1" dirty="0" smtClean="0"/>
              <a:t>K/π</a:t>
            </a:r>
            <a:r>
              <a:rPr lang="ja-JP" altLang="en-US" sz="2000" b="1" dirty="0" smtClean="0"/>
              <a:t>識別を行う</a:t>
            </a:r>
            <a:endParaRPr kumimoji="1" lang="ja-JP" altLang="en-US" sz="20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86380" y="3357562"/>
          <a:ext cx="3611579" cy="457216"/>
        </p:xfrm>
        <a:graphic>
          <a:graphicData uri="http://schemas.openxmlformats.org/presentationml/2006/ole">
            <p:oleObj spid="_x0000_s1027" name="数式" r:id="rId6" imgW="1726920" imgH="2030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357818" y="4500570"/>
          <a:ext cx="3611563" cy="457200"/>
        </p:xfrm>
        <a:graphic>
          <a:graphicData uri="http://schemas.openxmlformats.org/presentationml/2006/ole">
            <p:oleObj spid="_x0000_s1028" name="数式" r:id="rId7" imgW="1726920" imgH="203040" progId="Equation.3">
              <p:embed/>
            </p:oleObj>
          </a:graphicData>
        </a:graphic>
      </p:graphicFrame>
      <p:cxnSp>
        <p:nvCxnSpPr>
          <p:cNvPr id="50" name="直線矢印コネクタ 49"/>
          <p:cNvCxnSpPr/>
          <p:nvPr/>
        </p:nvCxnSpPr>
        <p:spPr>
          <a:xfrm rot="5400000">
            <a:off x="6715140" y="3929066"/>
            <a:ext cx="42942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0787106" y="450057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5214942" y="4429132"/>
            <a:ext cx="385762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8596" y="457200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光検出器への要求</a:t>
            </a:r>
            <a:endParaRPr kumimoji="1" lang="ja-JP" altLang="en-US" sz="2000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7158" y="5000636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000" b="1" dirty="0" smtClean="0"/>
              <a:t> 　</a:t>
            </a:r>
            <a:r>
              <a:rPr lang="ja-JP" altLang="en-US" sz="2400" b="1" dirty="0" smtClean="0"/>
              <a:t>一光子検出能力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kumimoji="1" lang="ja-JP" altLang="en-US" sz="2400" b="1" dirty="0"/>
              <a:t>　</a:t>
            </a:r>
            <a:r>
              <a:rPr kumimoji="1" lang="ja-JP" altLang="en-US" sz="2400" b="1" dirty="0" smtClean="0"/>
              <a:t>磁場耐性</a:t>
            </a:r>
            <a:endParaRPr kumimoji="1"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優れた位置分解能</a:t>
            </a:r>
            <a:r>
              <a:rPr lang="en-US" altLang="ja-JP" sz="2400" b="1" dirty="0" smtClean="0"/>
              <a:t>&lt;5mm</a:t>
            </a:r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　広い有効面積</a:t>
            </a:r>
            <a:endParaRPr lang="en-US" altLang="ja-JP" sz="2400" b="1" dirty="0" smtClean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43438" y="507207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　高い量子効率</a:t>
            </a:r>
            <a:endParaRPr lang="en-US" altLang="ja-JP" sz="2400" b="1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sz="2400" b="1" dirty="0" smtClean="0"/>
              <a:t>   中性子耐性</a:t>
            </a:r>
            <a:endParaRPr kumimoji="1" lang="ja-JP" altLang="en-US" sz="2400" b="1" dirty="0"/>
          </a:p>
        </p:txBody>
      </p:sp>
      <p:sp>
        <p:nvSpPr>
          <p:cNvPr id="62" name="右矢印 61"/>
          <p:cNvSpPr/>
          <p:nvPr/>
        </p:nvSpPr>
        <p:spPr>
          <a:xfrm>
            <a:off x="3857620" y="6143644"/>
            <a:ext cx="785818" cy="42862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786314" y="5929330"/>
            <a:ext cx="435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/>
              <a:t>HAPD</a:t>
            </a:r>
            <a:r>
              <a:rPr kumimoji="1" lang="ja-JP" altLang="en-US" sz="4000" b="1" dirty="0" smtClean="0"/>
              <a:t>の研究開発</a:t>
            </a:r>
            <a:endParaRPr kumimoji="1" lang="ja-JP" altLang="en-US" sz="4000" b="1" dirty="0"/>
          </a:p>
        </p:txBody>
      </p:sp>
    </p:spTree>
  </p:cSld>
  <p:clrMapOvr>
    <a:masterClrMapping/>
  </p:clrMapOvr>
  <p:transition advTm="7757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imamura\Desktop\beamtest09\animation\r4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214338"/>
            <a:ext cx="5829300" cy="75438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imamura\Desktop\beamtest09\event-by-event\r9e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29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4286248" y="928670"/>
            <a:ext cx="5492154" cy="3267507"/>
            <a:chOff x="7000875" y="928670"/>
            <a:chExt cx="5280917" cy="2875385"/>
          </a:xfrm>
        </p:grpSpPr>
        <p:sp>
          <p:nvSpPr>
            <p:cNvPr id="46" name="テキスト ボックス 14"/>
            <p:cNvSpPr txBox="1">
              <a:spLocks noChangeArrowheads="1"/>
            </p:cNvSpPr>
            <p:nvPr/>
          </p:nvSpPr>
          <p:spPr bwMode="auto">
            <a:xfrm>
              <a:off x="7000875" y="928670"/>
              <a:ext cx="4602225" cy="56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Trebuchet MS" pitchFamily="34" charset="0"/>
                  <a:ea typeface="HG丸ｺﾞｼｯｸM-PRO" pitchFamily="49" charset="-128"/>
                </a:rPr>
                <a:t>特徴：真空管と半導体検出器</a:t>
              </a:r>
              <a:r>
                <a:rPr lang="en-US" altLang="ja-JP" dirty="0" smtClean="0">
                  <a:latin typeface="Trebuchet MS" pitchFamily="34" charset="0"/>
                  <a:ea typeface="HG丸ｺﾞｼｯｸM-PRO" pitchFamily="49" charset="-128"/>
                </a:rPr>
                <a:t>APD</a:t>
              </a:r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のハイブ　　</a:t>
              </a:r>
              <a:endParaRPr lang="en-US" altLang="ja-JP" dirty="0" smtClean="0">
                <a:latin typeface="Trebuchet MS" pitchFamily="34" charset="0"/>
                <a:ea typeface="HG丸ｺﾞｼｯｸM-PRO" pitchFamily="49" charset="-128"/>
              </a:endParaRPr>
            </a:p>
            <a:p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　　　リッド構造</a:t>
              </a:r>
              <a:endParaRPr lang="ja-JP" altLang="en-US" dirty="0">
                <a:latin typeface="Trebuchet MS" pitchFamily="34" charset="0"/>
                <a:ea typeface="HG丸ｺﾞｼｯｸM-PRO" pitchFamily="49" charset="-128"/>
              </a:endParaRPr>
            </a:p>
          </p:txBody>
        </p:sp>
        <p:sp>
          <p:nvSpPr>
            <p:cNvPr id="47" name="正方形/長方形 16"/>
            <p:cNvSpPr>
              <a:spLocks noChangeArrowheads="1"/>
            </p:cNvSpPr>
            <p:nvPr/>
          </p:nvSpPr>
          <p:spPr bwMode="auto">
            <a:xfrm>
              <a:off x="7138256" y="1431590"/>
              <a:ext cx="5143536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p"/>
              </a:pPr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 読み出し数　　　 </a:t>
              </a:r>
              <a:r>
                <a:rPr lang="en-US" altLang="ja-JP" dirty="0" smtClean="0">
                  <a:latin typeface="Trebuchet MS" pitchFamily="34" charset="0"/>
                  <a:ea typeface="HG丸ｺﾞｼｯｸM-PRO" pitchFamily="49" charset="-128"/>
                </a:rPr>
                <a:t>144ch</a:t>
              </a:r>
            </a:p>
            <a:p>
              <a:pPr>
                <a:buFont typeface="Wingdings" pitchFamily="2" charset="2"/>
                <a:buChar char="p"/>
              </a:pPr>
              <a:r>
                <a:rPr lang="en-US" altLang="ja-JP" dirty="0" smtClean="0">
                  <a:latin typeface="Trebuchet MS" pitchFamily="34" charset="0"/>
                  <a:ea typeface="HG丸ｺﾞｼｯｸM-PRO" pitchFamily="49" charset="-128"/>
                </a:rPr>
                <a:t> </a:t>
              </a:r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ピクセルサイズ　 </a:t>
              </a:r>
              <a:r>
                <a:rPr lang="en-US" altLang="ja-JP" dirty="0" smtClean="0">
                  <a:latin typeface="Trebuchet MS" pitchFamily="34" charset="0"/>
                  <a:ea typeface="HG丸ｺﾞｼｯｸM-PRO" pitchFamily="49" charset="-128"/>
                </a:rPr>
                <a:t>5mm×5mm</a:t>
              </a:r>
            </a:p>
            <a:p>
              <a:pPr>
                <a:buFont typeface="Wingdings" pitchFamily="2" charset="2"/>
                <a:buChar char="p"/>
              </a:pPr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 光電面　</a:t>
              </a:r>
              <a:r>
                <a:rPr lang="en-US" altLang="ja-JP" dirty="0">
                  <a:latin typeface="Trebuchet MS" pitchFamily="34" charset="0"/>
                  <a:ea typeface="HG丸ｺﾞｼｯｸM-PRO" pitchFamily="49" charset="-128"/>
                </a:rPr>
                <a:t> </a:t>
              </a:r>
              <a:r>
                <a:rPr lang="en-US" altLang="ja-JP" dirty="0" smtClean="0">
                  <a:latin typeface="Trebuchet MS" pitchFamily="34" charset="0"/>
                  <a:ea typeface="HG丸ｺﾞｼｯｸM-PRO" pitchFamily="49" charset="-128"/>
                </a:rPr>
                <a:t>             </a:t>
              </a:r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バイアルカリ</a:t>
              </a:r>
              <a:endParaRPr lang="en-US" altLang="ja-JP" dirty="0" smtClean="0">
                <a:latin typeface="Trebuchet MS" pitchFamily="34" charset="0"/>
                <a:ea typeface="HG丸ｺﾞｼｯｸM-PRO" pitchFamily="49" charset="-128"/>
              </a:endParaRPr>
            </a:p>
            <a:p>
              <a:r>
                <a:rPr lang="ja-JP" altLang="en-US" dirty="0" smtClean="0">
                  <a:latin typeface="Trebuchet MS" pitchFamily="34" charset="0"/>
                  <a:ea typeface="HG丸ｺﾞｼｯｸM-PRO" pitchFamily="49" charset="-128"/>
                </a:rPr>
                <a:t>　　　　　　</a:t>
              </a:r>
              <a:endParaRPr lang="en-US" altLang="ja-JP" dirty="0" smtClean="0">
                <a:latin typeface="Trebuchet MS" pitchFamily="34" charset="0"/>
                <a:ea typeface="HG丸ｺﾞｼｯｸM-PRO" pitchFamily="49" charset="-128"/>
              </a:endParaRPr>
            </a:p>
            <a:p>
              <a:pPr>
                <a:buFont typeface="Wingdings" pitchFamily="2" charset="2"/>
                <a:buChar char="p"/>
              </a:pPr>
              <a:endParaRPr lang="en-US" altLang="ja-JP" dirty="0">
                <a:latin typeface="Trebuchet MS" pitchFamily="34" charset="0"/>
                <a:ea typeface="HG丸ｺﾞｼｯｸM-PRO" pitchFamily="49" charset="-128"/>
              </a:endParaRPr>
            </a:p>
            <a:p>
              <a:pPr lvl="1"/>
              <a:r>
                <a:rPr lang="ja-JP" altLang="en-US" dirty="0">
                  <a:latin typeface="Trebuchet MS" pitchFamily="34" charset="0"/>
                  <a:ea typeface="HG丸ｺﾞｼｯｸM-PRO" pitchFamily="49" charset="-128"/>
                </a:rPr>
                <a:t>　</a:t>
              </a:r>
            </a:p>
          </p:txBody>
        </p:sp>
        <p:grpSp>
          <p:nvGrpSpPr>
            <p:cNvPr id="4" name="グループ化 21"/>
            <p:cNvGrpSpPr/>
            <p:nvPr/>
          </p:nvGrpSpPr>
          <p:grpSpPr>
            <a:xfrm>
              <a:off x="7295368" y="2374563"/>
              <a:ext cx="4545033" cy="1429492"/>
              <a:chOff x="675961" y="3133320"/>
              <a:chExt cx="5728279" cy="2495133"/>
            </a:xfrm>
          </p:grpSpPr>
          <p:grpSp>
            <p:nvGrpSpPr>
              <p:cNvPr id="5" name="グループ化 48"/>
              <p:cNvGrpSpPr>
                <a:grpSpLocks/>
              </p:cNvGrpSpPr>
              <p:nvPr/>
            </p:nvGrpSpPr>
            <p:grpSpPr bwMode="auto">
              <a:xfrm>
                <a:off x="675961" y="3133320"/>
                <a:ext cx="3795814" cy="2495133"/>
                <a:chOff x="676454" y="1203550"/>
                <a:chExt cx="3265399" cy="1747868"/>
              </a:xfrm>
            </p:grpSpPr>
            <p:pic>
              <p:nvPicPr>
                <p:cNvPr id="52" name="図 10" descr="図3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6454" y="1203550"/>
                  <a:ext cx="3265399" cy="1747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" name="フローチャート : 結合子 52"/>
                <p:cNvSpPr/>
                <p:nvPr/>
              </p:nvSpPr>
              <p:spPr>
                <a:xfrm>
                  <a:off x="2397308" y="1434150"/>
                  <a:ext cx="45169" cy="71172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2000" dirty="0"/>
                </a:p>
              </p:txBody>
            </p:sp>
          </p:grpSp>
          <p:sp>
            <p:nvSpPr>
              <p:cNvPr id="50" name="AutoShape 15"/>
              <p:cNvSpPr>
                <a:spLocks/>
              </p:cNvSpPr>
              <p:nvPr/>
            </p:nvSpPr>
            <p:spPr bwMode="auto">
              <a:xfrm>
                <a:off x="4546882" y="4092250"/>
                <a:ext cx="86573" cy="1066820"/>
              </a:xfrm>
              <a:prstGeom prst="rightBrace">
                <a:avLst>
                  <a:gd name="adj1" fmla="val 50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4546883" y="3791696"/>
                <a:ext cx="1857357" cy="567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b="1" dirty="0" smtClean="0"/>
                  <a:t>Total gain</a:t>
                </a:r>
              </a:p>
            </p:txBody>
          </p:sp>
        </p:grpSp>
      </p:grpSp>
      <p:sp>
        <p:nvSpPr>
          <p:cNvPr id="54" name="正方形/長方形 53"/>
          <p:cNvSpPr/>
          <p:nvPr/>
        </p:nvSpPr>
        <p:spPr>
          <a:xfrm>
            <a:off x="642910" y="-142900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en-US" altLang="ja-JP" sz="4800" b="1" dirty="0" smtClean="0"/>
              <a:t>HAPD</a:t>
            </a:r>
            <a:endParaRPr lang="ja-JP" altLang="en-US" sz="4000" dirty="0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2500299" y="71414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Hybrid Avalanche Photo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Detector</a:t>
            </a:r>
            <a:r>
              <a:rPr lang="ja-JP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ea typeface="HG丸ｺﾞｼｯｸM-PRO" pitchFamily="49" charset="-128"/>
              </a:rPr>
              <a:t>の開発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ea typeface="HG丸ｺﾞｼｯｸM-PRO" pitchFamily="49" charset="-128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929586" y="3286124"/>
          <a:ext cx="785818" cy="505169"/>
        </p:xfrm>
        <a:graphic>
          <a:graphicData uri="http://schemas.openxmlformats.org/presentationml/2006/ole">
            <p:oleObj spid="_x0000_s2050" name="数式" r:id="rId6" imgW="355320" imgH="203040" progId="Equation.3">
              <p:embed/>
            </p:oleObj>
          </a:graphicData>
        </a:graphic>
      </p:graphicFrame>
      <p:grpSp>
        <p:nvGrpSpPr>
          <p:cNvPr id="3" name="グループ化 4"/>
          <p:cNvGrpSpPr>
            <a:grpSpLocks/>
          </p:cNvGrpSpPr>
          <p:nvPr/>
        </p:nvGrpSpPr>
        <p:grpSpPr bwMode="auto">
          <a:xfrm>
            <a:off x="214282" y="661559"/>
            <a:ext cx="4000528" cy="2928958"/>
            <a:chOff x="178465" y="2904131"/>
            <a:chExt cx="4822163" cy="3657096"/>
          </a:xfrm>
        </p:grpSpPr>
        <p:pic>
          <p:nvPicPr>
            <p:cNvPr id="41" name="図 40" descr="図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158" y="3143248"/>
              <a:ext cx="4643470" cy="34179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cxnSp>
          <p:nvCxnSpPr>
            <p:cNvPr id="42" name="直線矢印コネクタ 41"/>
            <p:cNvCxnSpPr/>
            <p:nvPr/>
          </p:nvCxnSpPr>
          <p:spPr>
            <a:xfrm rot="16200000" flipH="1">
              <a:off x="-286258" y="4789419"/>
              <a:ext cx="2614525" cy="37121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7"/>
            <p:cNvSpPr txBox="1">
              <a:spLocks noChangeArrowheads="1"/>
            </p:cNvSpPr>
            <p:nvPr/>
          </p:nvSpPr>
          <p:spPr bwMode="auto">
            <a:xfrm>
              <a:off x="178465" y="4220015"/>
              <a:ext cx="1143018" cy="42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Trebuchet MS" pitchFamily="34" charset="0"/>
                  <a:ea typeface="HG丸ｺﾞｼｯｸM-PRO" pitchFamily="49" charset="-128"/>
                </a:rPr>
                <a:t>7.3cm</a:t>
              </a:r>
              <a:endParaRPr lang="ja-JP" altLang="en-US" sz="1600" dirty="0">
                <a:latin typeface="Trebuchet MS" pitchFamily="34" charset="0"/>
                <a:ea typeface="HG丸ｺﾞｼｯｸM-PRO" pitchFamily="49" charset="-128"/>
              </a:endParaRPr>
            </a:p>
          </p:txBody>
        </p:sp>
        <p:sp>
          <p:nvSpPr>
            <p:cNvPr id="44" name="テキスト ボックス 8"/>
            <p:cNvSpPr txBox="1">
              <a:spLocks noChangeArrowheads="1"/>
            </p:cNvSpPr>
            <p:nvPr/>
          </p:nvSpPr>
          <p:spPr bwMode="auto">
            <a:xfrm>
              <a:off x="2143383" y="2904131"/>
              <a:ext cx="1431895" cy="42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Trebuchet MS" pitchFamily="34" charset="0"/>
                  <a:ea typeface="HG丸ｺﾞｼｯｸM-PRO" pitchFamily="49" charset="-128"/>
                </a:rPr>
                <a:t>7.3cm</a:t>
              </a:r>
              <a:endParaRPr lang="ja-JP" altLang="en-US" sz="1600" dirty="0">
                <a:latin typeface="Trebuchet MS" pitchFamily="34" charset="0"/>
                <a:ea typeface="HG丸ｺﾞｼｯｸM-PRO" pitchFamily="49" charset="-128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rot="10800000" flipV="1">
              <a:off x="1285408" y="3358307"/>
              <a:ext cx="2642784" cy="7912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正方形/長方形 106"/>
          <p:cNvSpPr/>
          <p:nvPr/>
        </p:nvSpPr>
        <p:spPr>
          <a:xfrm>
            <a:off x="4572000" y="4250960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800" u="sng" dirty="0" smtClean="0"/>
              <a:t>HAPD</a:t>
            </a:r>
            <a:r>
              <a:rPr lang="ja-JP" altLang="en-US" sz="2800" u="sng" dirty="0" smtClean="0"/>
              <a:t>の性能</a:t>
            </a:r>
            <a:endParaRPr lang="en-US" altLang="ja-JP" sz="2800" u="sng" dirty="0" smtClean="0"/>
          </a:p>
          <a:p>
            <a:pPr>
              <a:buNone/>
            </a:pPr>
            <a:r>
              <a:rPr lang="en-US" altLang="ja-JP" sz="2400" u="sng" dirty="0" smtClean="0"/>
              <a:t>(2008</a:t>
            </a:r>
            <a:r>
              <a:rPr lang="ja-JP" altLang="en-US" sz="2400" u="sng" dirty="0" smtClean="0"/>
              <a:t>年度までに確認出来た項目</a:t>
            </a:r>
            <a:r>
              <a:rPr lang="en-US" altLang="ja-JP" sz="2400" u="sng" dirty="0" smtClean="0"/>
              <a:t>)</a:t>
            </a:r>
          </a:p>
        </p:txBody>
      </p:sp>
      <p:grpSp>
        <p:nvGrpSpPr>
          <p:cNvPr id="109" name="グループ化 26"/>
          <p:cNvGrpSpPr/>
          <p:nvPr/>
        </p:nvGrpSpPr>
        <p:grpSpPr>
          <a:xfrm>
            <a:off x="285720" y="3786166"/>
            <a:ext cx="4214842" cy="3071834"/>
            <a:chOff x="5627467" y="4286280"/>
            <a:chExt cx="2873622" cy="1928802"/>
          </a:xfrm>
        </p:grpSpPr>
        <p:grpSp>
          <p:nvGrpSpPr>
            <p:cNvPr id="110" name="グループ化 85"/>
            <p:cNvGrpSpPr/>
            <p:nvPr/>
          </p:nvGrpSpPr>
          <p:grpSpPr>
            <a:xfrm>
              <a:off x="5627467" y="4286280"/>
              <a:ext cx="2873622" cy="1928802"/>
              <a:chOff x="5413154" y="3071834"/>
              <a:chExt cx="2873622" cy="1928802"/>
            </a:xfrm>
          </p:grpSpPr>
          <p:pic>
            <p:nvPicPr>
              <p:cNvPr id="115" name="Picture 5" descr="chipD_ch22.gif                                                 001B4259Macintosh HD                   BE96937D: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13154" y="3071834"/>
                <a:ext cx="2873622" cy="1928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" name="テキスト ボックス 115"/>
              <p:cNvSpPr txBox="1"/>
              <p:nvPr/>
            </p:nvSpPr>
            <p:spPr>
              <a:xfrm>
                <a:off x="7072330" y="4000503"/>
                <a:ext cx="1214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S/N&gt;10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1" name="テキスト ボックス 110"/>
            <p:cNvSpPr txBox="1"/>
            <p:nvPr/>
          </p:nvSpPr>
          <p:spPr>
            <a:xfrm>
              <a:off x="6429388" y="4500570"/>
              <a:ext cx="857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 smtClean="0"/>
                <a:t>ノイズ</a:t>
              </a:r>
              <a:endParaRPr kumimoji="1" lang="ja-JP" altLang="en-US" sz="1600" dirty="0"/>
            </a:p>
          </p:txBody>
        </p:sp>
        <p:cxnSp>
          <p:nvCxnSpPr>
            <p:cNvPr id="112" name="直線矢印コネクタ 111"/>
            <p:cNvCxnSpPr>
              <a:stCxn id="111" idx="1"/>
            </p:cNvCxnSpPr>
            <p:nvPr/>
          </p:nvCxnSpPr>
          <p:spPr>
            <a:xfrm rot="10800000" flipV="1">
              <a:off x="6215074" y="4669847"/>
              <a:ext cx="214314" cy="259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テキスト ボックス 112"/>
            <p:cNvSpPr txBox="1"/>
            <p:nvPr/>
          </p:nvSpPr>
          <p:spPr>
            <a:xfrm>
              <a:off x="7000892" y="4929198"/>
              <a:ext cx="9286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1</a:t>
              </a:r>
              <a:r>
                <a:rPr kumimoji="1" lang="ja-JP" altLang="en-US" sz="1600" dirty="0" smtClean="0"/>
                <a:t>光電子</a:t>
              </a:r>
              <a:endParaRPr kumimoji="1" lang="ja-JP" altLang="en-US" sz="1600" dirty="0"/>
            </a:p>
          </p:txBody>
        </p:sp>
        <p:cxnSp>
          <p:nvCxnSpPr>
            <p:cNvPr id="114" name="直線矢印コネクタ 113"/>
            <p:cNvCxnSpPr>
              <a:stCxn id="113" idx="1"/>
            </p:cNvCxnSpPr>
            <p:nvPr/>
          </p:nvCxnSpPr>
          <p:spPr>
            <a:xfrm rot="10800000" flipV="1">
              <a:off x="6929454" y="5098474"/>
              <a:ext cx="71438" cy="3307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テキスト ボックス 118"/>
          <p:cNvSpPr txBox="1"/>
          <p:nvPr/>
        </p:nvSpPr>
        <p:spPr>
          <a:xfrm>
            <a:off x="4572000" y="521495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5mm</a:t>
            </a:r>
            <a:r>
              <a:rPr kumimoji="1" lang="ja-JP" altLang="en-US" sz="2800" dirty="0" smtClean="0"/>
              <a:t>の位置分解能</a:t>
            </a:r>
            <a:endParaRPr lang="en-US" altLang="ja-JP" sz="2800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1.5T</a:t>
            </a:r>
            <a:r>
              <a:rPr lang="ja-JP" altLang="en-US" sz="2800" dirty="0" smtClean="0"/>
              <a:t>磁場中での安定動作</a:t>
            </a:r>
            <a:endParaRPr lang="en-US" altLang="ja-JP" sz="2800" dirty="0" smtClean="0"/>
          </a:p>
          <a:p>
            <a:pPr>
              <a:buFont typeface="Wingdings" pitchFamily="2" charset="2"/>
              <a:buChar char="Ø"/>
            </a:pPr>
            <a:r>
              <a:rPr kumimoji="1" lang="ja-JP" altLang="en-US" sz="2800" dirty="0" smtClean="0"/>
              <a:t>　</a:t>
            </a:r>
            <a:r>
              <a:rPr lang="ja-JP" altLang="en-US" sz="2800" dirty="0" smtClean="0"/>
              <a:t>一光子検出</a:t>
            </a:r>
            <a:endParaRPr kumimoji="1" lang="ja-JP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500042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テキスト ボックス 32"/>
          <p:cNvSpPr txBox="1"/>
          <p:nvPr/>
        </p:nvSpPr>
        <p:spPr>
          <a:xfrm>
            <a:off x="4714876" y="500042"/>
            <a:ext cx="2714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浜松ホトニクスと共同開発</a:t>
            </a:r>
            <a:endParaRPr kumimoji="1" lang="ja-JP" altLang="en-US" dirty="0"/>
          </a:p>
        </p:txBody>
      </p:sp>
    </p:spTree>
    <p:custDataLst>
      <p:tags r:id="rId2"/>
    </p:custDataLst>
  </p:cSld>
  <p:clrMapOvr>
    <a:masterClrMapping/>
  </p:clrMapOvr>
  <p:transition advTm="77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428604"/>
            <a:ext cx="892971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u="sng" dirty="0" smtClean="0"/>
              <a:t>2009</a:t>
            </a:r>
            <a:r>
              <a:rPr kumimoji="1" lang="ja-JP" altLang="en-US" sz="2800" u="sng" dirty="0" smtClean="0"/>
              <a:t>年度に確認出来た項目</a:t>
            </a:r>
            <a:r>
              <a:rPr kumimoji="1" lang="ja-JP" altLang="en-US" dirty="0" smtClean="0"/>
              <a:t>　　　　　　  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>
              <a:buNone/>
            </a:pPr>
            <a:endParaRPr kumimoji="1" lang="en-US" altLang="ja-JP" dirty="0" smtClean="0"/>
          </a:p>
          <a:p>
            <a:pPr lvl="1">
              <a:buNone/>
            </a:pPr>
            <a:endParaRPr lang="en-US" altLang="ja-JP" dirty="0"/>
          </a:p>
          <a:p>
            <a:pPr lvl="1"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sz="700" u="sng" dirty="0" smtClean="0"/>
          </a:p>
          <a:p>
            <a:pPr>
              <a:buNone/>
            </a:pPr>
            <a:endParaRPr lang="en-US" altLang="ja-JP" u="sng" dirty="0" smtClean="0"/>
          </a:p>
          <a:p>
            <a:pPr>
              <a:buNone/>
            </a:pPr>
            <a:endParaRPr lang="en-US" altLang="ja-JP" u="sng" dirty="0" smtClean="0"/>
          </a:p>
          <a:p>
            <a:pPr>
              <a:buNone/>
            </a:pPr>
            <a:endParaRPr lang="en-US" altLang="ja-JP" sz="1800" u="sng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HAPD</a:t>
            </a:r>
            <a:r>
              <a:rPr kumimoji="1" lang="ja-JP" altLang="en-US" sz="3200" dirty="0" smtClean="0"/>
              <a:t>の性能</a:t>
            </a:r>
            <a:endParaRPr kumimoji="1" lang="ja-JP" altLang="en-US" sz="32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714776" cy="30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グループ化 32"/>
          <p:cNvGrpSpPr/>
          <p:nvPr/>
        </p:nvGrpSpPr>
        <p:grpSpPr>
          <a:xfrm>
            <a:off x="0" y="1142985"/>
            <a:ext cx="5081600" cy="3857652"/>
            <a:chOff x="214282" y="1428736"/>
            <a:chExt cx="5081600" cy="4048125"/>
          </a:xfrm>
        </p:grpSpPr>
        <p:graphicFrame>
          <p:nvGraphicFramePr>
            <p:cNvPr id="26" name="グラフ 25"/>
            <p:cNvGraphicFramePr>
              <a:graphicFrameLocks/>
            </p:cNvGraphicFramePr>
            <p:nvPr/>
          </p:nvGraphicFramePr>
          <p:xfrm>
            <a:off x="214282" y="1428736"/>
            <a:ext cx="5081600" cy="4048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円/楕円 27"/>
            <p:cNvSpPr/>
            <p:nvPr/>
          </p:nvSpPr>
          <p:spPr>
            <a:xfrm>
              <a:off x="1643042" y="2714620"/>
              <a:ext cx="357190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285852" y="3000372"/>
              <a:ext cx="11430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25%  360nm</a:t>
              </a:r>
              <a:endParaRPr kumimoji="1" lang="ja-JP" altLang="en-US" sz="20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428728" y="1743006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32%</a:t>
              </a:r>
              <a:r>
                <a:rPr kumimoji="1" lang="ja-JP" altLang="en-US" sz="2000" dirty="0" smtClean="0"/>
                <a:t>　</a:t>
              </a:r>
              <a:r>
                <a:rPr kumimoji="1" lang="en-US" altLang="ja-JP" sz="2000" dirty="0" smtClean="0"/>
                <a:t>360nm</a:t>
              </a:r>
              <a:endParaRPr kumimoji="1" lang="ja-JP" altLang="en-US" sz="2000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643042" y="2143116"/>
              <a:ext cx="357190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上矢印 31"/>
            <p:cNvSpPr/>
            <p:nvPr/>
          </p:nvSpPr>
          <p:spPr>
            <a:xfrm>
              <a:off x="1214414" y="2214554"/>
              <a:ext cx="428628" cy="642942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785786" y="1000108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High QE</a:t>
            </a:r>
            <a:r>
              <a:rPr lang="ja-JP" altLang="en-US" sz="2800" dirty="0"/>
              <a:t>　　　</a:t>
            </a:r>
            <a:endParaRPr lang="en-US" altLang="ja-JP" sz="2800" dirty="0"/>
          </a:p>
        </p:txBody>
      </p:sp>
      <p:sp>
        <p:nvSpPr>
          <p:cNvPr id="34" name="正方形/長方形 33"/>
          <p:cNvSpPr/>
          <p:nvPr/>
        </p:nvSpPr>
        <p:spPr>
          <a:xfrm>
            <a:off x="5000628" y="100010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ja-JP" altLang="en-US" sz="2800" dirty="0" smtClean="0"/>
              <a:t>　</a:t>
            </a:r>
            <a:r>
              <a:rPr lang="en-US" altLang="ja-JP" sz="2800" dirty="0" smtClean="0"/>
              <a:t>Good Uniformity</a:t>
            </a:r>
            <a:r>
              <a:rPr lang="ja-JP" altLang="en-US" sz="2800" dirty="0"/>
              <a:t>　　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472" y="5072074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b="1" dirty="0" smtClean="0"/>
              <a:t>　</a:t>
            </a:r>
            <a:r>
              <a:rPr lang="en-US" altLang="ja-JP" sz="2400" dirty="0" smtClean="0"/>
              <a:t>Super</a:t>
            </a:r>
            <a:r>
              <a:rPr lang="ja-JP" altLang="en-US" sz="2400" dirty="0" smtClean="0"/>
              <a:t>  </a:t>
            </a:r>
            <a:r>
              <a:rPr lang="en-US" altLang="ja-JP" sz="2400" dirty="0" err="1" smtClean="0"/>
              <a:t>Bialkali</a:t>
            </a:r>
            <a:r>
              <a:rPr lang="ja-JP" altLang="en-US" sz="2400" dirty="0" smtClean="0"/>
              <a:t>を用いた光電面により、</a:t>
            </a:r>
            <a:r>
              <a:rPr kumimoji="1" lang="ja-JP" altLang="en-US" sz="2400" dirty="0" smtClean="0"/>
              <a:t>初めて</a:t>
            </a:r>
            <a:r>
              <a:rPr lang="ja-JP" altLang="en-US" sz="2400" dirty="0" smtClean="0"/>
              <a:t>ピーク</a:t>
            </a:r>
            <a:r>
              <a:rPr kumimoji="1" lang="en-US" altLang="ja-JP" sz="2400" dirty="0" smtClean="0"/>
              <a:t>QE</a:t>
            </a:r>
            <a:r>
              <a:rPr kumimoji="1" lang="ja-JP" altLang="en-US" sz="2400" dirty="0" smtClean="0"/>
              <a:t>において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     30%</a:t>
            </a:r>
            <a:r>
              <a:rPr kumimoji="1" lang="ja-JP" altLang="en-US" sz="2400" dirty="0" smtClean="0"/>
              <a:t>を超えるサンプルが得られた。</a:t>
            </a:r>
            <a:endParaRPr kumimoji="1"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  光電面全体に渡り必要な</a:t>
            </a:r>
            <a:r>
              <a:rPr lang="en-US" altLang="ja-JP" sz="2400" dirty="0" smtClean="0"/>
              <a:t>QE</a:t>
            </a:r>
            <a:r>
              <a:rPr lang="ja-JP" altLang="en-US" sz="2400" dirty="0" smtClean="0"/>
              <a:t>を得られることを確かめるための</a:t>
            </a:r>
            <a:endParaRPr lang="en-US" altLang="ja-JP" sz="2400" dirty="0" smtClean="0"/>
          </a:p>
          <a:p>
            <a:r>
              <a:rPr lang="ja-JP" altLang="en-US" sz="2400" dirty="0" smtClean="0"/>
              <a:t>　  システムを構築し、十分な一様性があることを確かめた。</a:t>
            </a:r>
            <a:endParaRPr kumimoji="1" lang="ja-JP" altLang="en-US" sz="2400" dirty="0"/>
          </a:p>
        </p:txBody>
      </p:sp>
    </p:spTree>
  </p:cSld>
  <p:clrMapOvr>
    <a:masterClrMapping/>
  </p:clrMapOvr>
  <p:transition advTm="5623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85720" y="0"/>
            <a:ext cx="8643938" cy="571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 smtClean="0">
                <a:latin typeface="+mj-lt"/>
                <a:ea typeface="+mj-ea"/>
                <a:cs typeface="+mj-cs"/>
              </a:rPr>
              <a:t>HAPD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の中性子による影響</a:t>
            </a:r>
            <a:endParaRPr lang="ja-JP" alt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00166" y="5857892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u="sng" dirty="0" smtClean="0">
                <a:solidFill>
                  <a:srgbClr val="FF0000"/>
                </a:solidFill>
              </a:rPr>
              <a:t>半導体部分</a:t>
            </a:r>
            <a:r>
              <a:rPr lang="en-US" altLang="ja-JP" sz="3200" b="1" u="sng" dirty="0" smtClean="0">
                <a:solidFill>
                  <a:srgbClr val="FF0000"/>
                </a:solidFill>
              </a:rPr>
              <a:t>APD</a:t>
            </a:r>
            <a:r>
              <a:rPr lang="ja-JP" altLang="en-US" sz="3200" b="1" u="sng" dirty="0" err="1" smtClean="0">
                <a:solidFill>
                  <a:srgbClr val="FF0000"/>
                </a:solidFill>
              </a:rPr>
              <a:t>への</a:t>
            </a:r>
            <a:r>
              <a:rPr lang="ja-JP" altLang="en-US" sz="3200" b="1" u="sng" dirty="0" smtClean="0">
                <a:solidFill>
                  <a:srgbClr val="FF0000"/>
                </a:solidFill>
              </a:rPr>
              <a:t>影響を懸念</a:t>
            </a:r>
            <a:endParaRPr kumimoji="1" lang="ja-JP" alt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948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357430"/>
            <a:ext cx="7581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正方形/長方形 39"/>
          <p:cNvSpPr/>
          <p:nvPr/>
        </p:nvSpPr>
        <p:spPr>
          <a:xfrm>
            <a:off x="7715272" y="521495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advTm="6981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imamura\Desktop\20100128-Yayoi\img_0892.jpg"/>
          <p:cNvPicPr>
            <a:picLocks noChangeAspect="1" noChangeArrowheads="1"/>
          </p:cNvPicPr>
          <p:nvPr/>
        </p:nvPicPr>
        <p:blipFill>
          <a:blip r:embed="rId2"/>
          <a:srcRect b="6977"/>
          <a:stretch>
            <a:fillRect/>
          </a:stretch>
        </p:blipFill>
        <p:spPr bwMode="auto">
          <a:xfrm>
            <a:off x="428596" y="1285860"/>
            <a:ext cx="4429156" cy="2857520"/>
          </a:xfrm>
          <a:prstGeom prst="rect">
            <a:avLst/>
          </a:prstGeom>
          <a:noFill/>
        </p:spPr>
      </p:pic>
      <p:sp>
        <p:nvSpPr>
          <p:cNvPr id="16" name="四角形吹き出し 15"/>
          <p:cNvSpPr/>
          <p:nvPr/>
        </p:nvSpPr>
        <p:spPr>
          <a:xfrm>
            <a:off x="5929322" y="-24"/>
            <a:ext cx="2500330" cy="1928826"/>
          </a:xfrm>
          <a:prstGeom prst="wedgeRectCallout">
            <a:avLst>
              <a:gd name="adj1" fmla="val -211417"/>
              <a:gd name="adj2" fmla="val 561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" y="71414"/>
            <a:ext cx="6657964" cy="642918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中性子照射試験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64291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原子炉　</a:t>
            </a:r>
            <a:r>
              <a:rPr lang="en-US" altLang="ja-JP" sz="2000" dirty="0" smtClean="0"/>
              <a:t>『</a:t>
            </a:r>
            <a:r>
              <a:rPr lang="ja-JP" altLang="en-US" sz="2000" dirty="0" smtClean="0"/>
              <a:t>弥生</a:t>
            </a:r>
            <a:r>
              <a:rPr lang="en-US" altLang="ja-JP" sz="2000" dirty="0" smtClean="0"/>
              <a:t>』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2009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月　実施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高速中性子</a:t>
            </a:r>
            <a:r>
              <a:rPr kumimoji="1" lang="en-US" altLang="ja-JP" sz="2000" dirty="0" smtClean="0"/>
              <a:t>(0.1MeV</a:t>
            </a:r>
            <a:r>
              <a:rPr kumimoji="1" lang="ja-JP" altLang="en-US" sz="2000" dirty="0" smtClean="0"/>
              <a:t>以上のエネルギーをもつ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err="1" smtClean="0"/>
              <a:t>を照</a:t>
            </a:r>
            <a:r>
              <a:rPr kumimoji="1" lang="ja-JP" altLang="en-US" sz="2000" dirty="0" smtClean="0"/>
              <a:t>射</a:t>
            </a:r>
            <a:endParaRPr kumimoji="1" lang="ja-JP" altLang="en-US" sz="2000" dirty="0"/>
          </a:p>
        </p:txBody>
      </p:sp>
      <p:sp>
        <p:nvSpPr>
          <p:cNvPr id="17" name="四角形吹き出し 16"/>
          <p:cNvSpPr/>
          <p:nvPr/>
        </p:nvSpPr>
        <p:spPr>
          <a:xfrm>
            <a:off x="5929322" y="1928802"/>
            <a:ext cx="2500330" cy="2214578"/>
          </a:xfrm>
          <a:prstGeom prst="wedgeRectCallout">
            <a:avLst>
              <a:gd name="adj1" fmla="val -211327"/>
              <a:gd name="adj2" fmla="val 54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6000760" y="2000240"/>
            <a:ext cx="2357454" cy="2071702"/>
            <a:chOff x="6825512" y="142876"/>
            <a:chExt cx="2357454" cy="2071702"/>
          </a:xfrm>
        </p:grpSpPr>
        <p:pic>
          <p:nvPicPr>
            <p:cNvPr id="29698" name="Picture 2" descr="C:\Users\imamura\Desktop\20100128-Yayoi\img_0887.jpg"/>
            <p:cNvPicPr>
              <a:picLocks noChangeAspect="1" noChangeArrowheads="1"/>
            </p:cNvPicPr>
            <p:nvPr/>
          </p:nvPicPr>
          <p:blipFill>
            <a:blip r:embed="rId3"/>
            <a:srcRect l="15278" t="17448" r="20833" b="41015"/>
            <a:stretch>
              <a:fillRect/>
            </a:stretch>
          </p:blipFill>
          <p:spPr bwMode="auto">
            <a:xfrm>
              <a:off x="6825512" y="142876"/>
              <a:ext cx="2357454" cy="2071702"/>
            </a:xfrm>
            <a:prstGeom prst="rect">
              <a:avLst/>
            </a:prstGeom>
            <a:noFill/>
          </p:spPr>
        </p:pic>
        <p:cxnSp>
          <p:nvCxnSpPr>
            <p:cNvPr id="10" name="直線矢印コネクタ 9"/>
            <p:cNvCxnSpPr/>
            <p:nvPr/>
          </p:nvCxnSpPr>
          <p:spPr>
            <a:xfrm rot="5400000">
              <a:off x="7786710" y="1785926"/>
              <a:ext cx="572298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7215206" y="157161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10cm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22" name="Picture 2" descr="C:\Users\imamura\Desktop\20100128-Yayoi\img_0884.jpg"/>
          <p:cNvPicPr>
            <a:picLocks noChangeAspect="1" noChangeArrowheads="1"/>
          </p:cNvPicPr>
          <p:nvPr/>
        </p:nvPicPr>
        <p:blipFill>
          <a:blip r:embed="rId4"/>
          <a:srcRect l="9912" t="20508" r="21972" b="9179"/>
          <a:stretch>
            <a:fillRect/>
          </a:stretch>
        </p:blipFill>
        <p:spPr bwMode="auto">
          <a:xfrm>
            <a:off x="6000760" y="71414"/>
            <a:ext cx="2357454" cy="1785950"/>
          </a:xfrm>
          <a:prstGeom prst="rect">
            <a:avLst/>
          </a:prstGeom>
          <a:noFill/>
        </p:spPr>
      </p:pic>
      <p:sp>
        <p:nvSpPr>
          <p:cNvPr id="18" name="ドーナツ 17"/>
          <p:cNvSpPr/>
          <p:nvPr/>
        </p:nvSpPr>
        <p:spPr>
          <a:xfrm>
            <a:off x="7429520" y="3571876"/>
            <a:ext cx="357190" cy="285752"/>
          </a:xfrm>
          <a:prstGeom prst="donut">
            <a:avLst>
              <a:gd name="adj" fmla="val 530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0958" y="371475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HAPD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3786182" cy="2643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テキスト ボックス 20"/>
          <p:cNvSpPr txBox="1"/>
          <p:nvPr/>
        </p:nvSpPr>
        <p:spPr>
          <a:xfrm>
            <a:off x="571472" y="4286256"/>
            <a:ext cx="30718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弥生の中性子</a:t>
            </a:r>
            <a:r>
              <a:rPr lang="ja-JP" altLang="en-US" sz="2000" dirty="0" smtClean="0"/>
              <a:t>ス</a:t>
            </a:r>
            <a:r>
              <a:rPr kumimoji="1" lang="ja-JP" altLang="en-US" sz="2000" dirty="0" smtClean="0"/>
              <a:t>ペクト</a:t>
            </a:r>
            <a:r>
              <a:rPr lang="ja-JP" altLang="en-US" sz="2000" dirty="0" smtClean="0"/>
              <a:t>ル</a:t>
            </a:r>
            <a:endParaRPr kumimoji="1" lang="en-US" altLang="ja-JP" sz="2000" dirty="0" smtClean="0"/>
          </a:p>
        </p:txBody>
      </p:sp>
      <p:sp>
        <p:nvSpPr>
          <p:cNvPr id="22" name="コンテンツ プレースホルダ 2"/>
          <p:cNvSpPr>
            <a:spLocks noGrp="1"/>
          </p:cNvSpPr>
          <p:nvPr>
            <p:ph idx="1"/>
          </p:nvPr>
        </p:nvSpPr>
        <p:spPr>
          <a:xfrm>
            <a:off x="4786314" y="4214818"/>
            <a:ext cx="4572032" cy="2643182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/>
              <a:t>照射量</a:t>
            </a:r>
            <a:endParaRPr kumimoji="1" lang="en-US" altLang="ja-JP" sz="2000" b="1" dirty="0" smtClean="0"/>
          </a:p>
          <a:p>
            <a:pPr>
              <a:buNone/>
            </a:pPr>
            <a:r>
              <a:rPr lang="en-US" altLang="ja-JP" sz="2000" b="1" dirty="0" smtClean="0"/>
              <a:t>  0.5x10</a:t>
            </a:r>
            <a:r>
              <a:rPr lang="en-US" altLang="ja-JP" sz="2000" b="1" baseline="30000" dirty="0" smtClean="0"/>
              <a:t>11</a:t>
            </a:r>
            <a:r>
              <a:rPr lang="en-US" altLang="ja-JP" sz="2000" b="1" dirty="0" smtClean="0"/>
              <a:t> ~5x10</a:t>
            </a:r>
            <a:r>
              <a:rPr lang="en-US" altLang="ja-JP" sz="2000" b="1" baseline="30000" dirty="0" smtClean="0"/>
              <a:t>11   </a:t>
            </a:r>
            <a:r>
              <a:rPr lang="en-US" altLang="ja-JP" sz="2000" b="1" dirty="0" smtClean="0"/>
              <a:t>[neutron/cm</a:t>
            </a:r>
            <a:r>
              <a:rPr lang="en-US" altLang="ja-JP" sz="2000" b="1" baseline="30000" dirty="0" smtClean="0"/>
              <a:t>2</a:t>
            </a:r>
            <a:r>
              <a:rPr lang="en-US" altLang="ja-JP" sz="2000" b="1" dirty="0" smtClean="0"/>
              <a:t>]</a:t>
            </a:r>
          </a:p>
          <a:p>
            <a:pPr>
              <a:buNone/>
            </a:pPr>
            <a:r>
              <a:rPr kumimoji="1" lang="en-US" altLang="ja-JP" sz="2000" b="1" dirty="0" smtClean="0"/>
              <a:t> </a:t>
            </a:r>
            <a:r>
              <a:rPr lang="ja-JP" altLang="en-US" sz="2000" b="1" dirty="0" smtClean="0"/>
              <a:t> </a:t>
            </a:r>
            <a:r>
              <a:rPr kumimoji="1" lang="en-US" altLang="ja-JP" sz="2000" b="1" dirty="0" err="1" smtClean="0"/>
              <a:t>BelleⅡ</a:t>
            </a:r>
            <a:r>
              <a:rPr lang="ja-JP" altLang="en-US" sz="2000" b="1" dirty="0" smtClean="0"/>
              <a:t>内での</a:t>
            </a:r>
            <a:r>
              <a:rPr lang="en-US" altLang="ja-JP" sz="2000" b="1" dirty="0" smtClean="0"/>
              <a:t>0.5</a:t>
            </a:r>
            <a:r>
              <a:rPr lang="ja-JP" altLang="en-US" sz="2000" b="1" dirty="0" smtClean="0"/>
              <a:t>～</a:t>
            </a:r>
            <a:r>
              <a:rPr lang="en-US" altLang="ja-JP" sz="2000" b="1" dirty="0" smtClean="0"/>
              <a:t>5</a:t>
            </a:r>
            <a:r>
              <a:rPr lang="ja-JP" altLang="en-US" sz="2000" b="1" dirty="0" smtClean="0"/>
              <a:t>年に相当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測定項目</a:t>
            </a:r>
            <a:endParaRPr lang="en-US" altLang="ja-JP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ja-JP" altLang="en-US" sz="2000" b="1" dirty="0" smtClean="0"/>
              <a:t>量子効率</a:t>
            </a:r>
            <a:endParaRPr lang="en-US" altLang="ja-JP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ja-JP" altLang="en-US" sz="2000" b="1" dirty="0" smtClean="0"/>
              <a:t>漏れ電流の増加量</a:t>
            </a:r>
            <a:endParaRPr lang="en-US" altLang="ja-JP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altLang="ja-JP" sz="2000" b="1" dirty="0" smtClean="0"/>
              <a:t>Single Photon</a:t>
            </a:r>
            <a:r>
              <a:rPr lang="ja-JP" altLang="en-US" sz="2000" b="1" dirty="0" smtClean="0"/>
              <a:t>に対する応答</a:t>
            </a:r>
            <a:endParaRPr lang="en-US" altLang="ja-JP" sz="2000" b="1" dirty="0" smtClean="0"/>
          </a:p>
          <a:p>
            <a:pPr>
              <a:buNone/>
            </a:pPr>
            <a:endParaRPr kumimoji="1" lang="ja-JP" altLang="en-US" sz="2400" b="1" dirty="0"/>
          </a:p>
        </p:txBody>
      </p:sp>
    </p:spTree>
  </p:cSld>
  <p:clrMapOvr>
    <a:masterClrMapping/>
  </p:clrMapOvr>
  <p:transition advTm="538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0" y="1214422"/>
            <a:ext cx="4643438" cy="3786214"/>
            <a:chOff x="0" y="1214422"/>
            <a:chExt cx="4643438" cy="3786214"/>
          </a:xfrm>
        </p:grpSpPr>
        <p:graphicFrame>
          <p:nvGraphicFramePr>
            <p:cNvPr id="13" name="グラフ 12"/>
            <p:cNvGraphicFramePr>
              <a:graphicFrameLocks/>
            </p:cNvGraphicFramePr>
            <p:nvPr/>
          </p:nvGraphicFramePr>
          <p:xfrm>
            <a:off x="0" y="1214422"/>
            <a:ext cx="4643438" cy="3786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テキスト ボックス 13"/>
            <p:cNvSpPr txBox="1"/>
            <p:nvPr/>
          </p:nvSpPr>
          <p:spPr>
            <a:xfrm>
              <a:off x="2285984" y="1857364"/>
              <a:ext cx="2214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5x10</a:t>
              </a:r>
              <a:r>
                <a:rPr kumimoji="1" lang="en-US" altLang="ja-JP" baseline="30000" dirty="0" smtClean="0"/>
                <a:t>11</a:t>
              </a:r>
              <a:r>
                <a:rPr kumimoji="1" lang="en-US" altLang="ja-JP" dirty="0" smtClean="0"/>
                <a:t> neutron/cm</a:t>
              </a:r>
              <a:r>
                <a:rPr kumimoji="1" lang="en-US" altLang="ja-JP" baseline="30000" dirty="0" smtClean="0"/>
                <a:t>2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72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中性子照射結果　</a:t>
            </a:r>
            <a:r>
              <a:rPr kumimoji="1" lang="en-US" altLang="ja-JP" sz="3200" dirty="0" smtClean="0"/>
              <a:t>1</a:t>
            </a:r>
            <a:endParaRPr kumimoji="1" lang="ja-JP" altLang="en-US" sz="3200" dirty="0"/>
          </a:p>
        </p:txBody>
      </p:sp>
      <p:graphicFrame>
        <p:nvGraphicFramePr>
          <p:cNvPr id="10" name="グラフ 9"/>
          <p:cNvGraphicFramePr/>
          <p:nvPr/>
        </p:nvGraphicFramePr>
        <p:xfrm>
          <a:off x="4572000" y="1142984"/>
          <a:ext cx="478634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1285852" y="642918"/>
            <a:ext cx="2357454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量子効率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715008" y="642918"/>
            <a:ext cx="2357454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漏れ電流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7158" y="507207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量子効率に変化は見られなかった。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sz="2400" dirty="0" smtClean="0"/>
              <a:t>　中性子の照射</a:t>
            </a:r>
            <a:r>
              <a:rPr lang="ja-JP" altLang="en-US" sz="2400" dirty="0" smtClean="0"/>
              <a:t>量の増加に伴い、ノイズ源である</a:t>
            </a:r>
            <a:r>
              <a:rPr kumimoji="1" lang="en-US" altLang="ja-JP" sz="2400" dirty="0" smtClean="0"/>
              <a:t>APD</a:t>
            </a:r>
            <a:r>
              <a:rPr lang="ja-JP" altLang="en-US" sz="2400" dirty="0" smtClean="0"/>
              <a:t>の漏れ電流</a:t>
            </a:r>
            <a:endParaRPr lang="en-US" altLang="ja-JP" sz="2400" dirty="0" smtClean="0"/>
          </a:p>
          <a:p>
            <a:r>
              <a:rPr lang="ja-JP" altLang="en-US" sz="2400" dirty="0" smtClean="0"/>
              <a:t>　  が増加した。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⇒</a:t>
            </a:r>
            <a:r>
              <a:rPr lang="ja-JP" altLang="en-US" sz="2400" dirty="0" smtClean="0"/>
              <a:t>ノイズの増加により、一光子検出能力の悪化が予想される。</a:t>
            </a:r>
          </a:p>
          <a:p>
            <a:endParaRPr kumimoji="1" lang="en-US" altLang="ja-JP" sz="2400" dirty="0" smtClean="0"/>
          </a:p>
        </p:txBody>
      </p:sp>
    </p:spTree>
  </p:cSld>
  <p:clrMapOvr>
    <a:masterClrMapping/>
  </p:clrMapOvr>
  <p:transition advTm="452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1837030" cy="13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グループ化 40"/>
          <p:cNvGrpSpPr/>
          <p:nvPr/>
        </p:nvGrpSpPr>
        <p:grpSpPr>
          <a:xfrm>
            <a:off x="1571605" y="4286256"/>
            <a:ext cx="3084671" cy="2571744"/>
            <a:chOff x="6059327" y="1357298"/>
            <a:chExt cx="2870359" cy="2357454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9327" y="1657828"/>
              <a:ext cx="2870359" cy="2056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500794" y="1357298"/>
              <a:ext cx="2286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250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n</a:t>
              </a:r>
              <a:r>
                <a:rPr kumimoji="1" lang="en-US" altLang="ja-JP" sz="2000" dirty="0" smtClean="0"/>
                <a:t>sec,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-8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.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5kV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858147" y="2143123"/>
              <a:ext cx="993117" cy="423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S/N=7</a:t>
              </a:r>
              <a:endParaRPr kumimoji="1" lang="ja-JP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0" y="1071546"/>
            <a:ext cx="4357686" cy="2786082"/>
            <a:chOff x="-481590" y="1643050"/>
            <a:chExt cx="4336013" cy="285752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-481590" y="1643050"/>
              <a:ext cx="4336013" cy="69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/>
                <a:t>照射前</a:t>
              </a:r>
              <a:endParaRPr kumimoji="1" lang="en-US" altLang="ja-JP" sz="2000" b="1" dirty="0" smtClean="0"/>
            </a:p>
            <a:p>
              <a:pPr algn="ctr"/>
              <a:r>
                <a:rPr kumimoji="1" lang="en-US" altLang="ja-JP" dirty="0" smtClean="0"/>
                <a:t>Peaking time:1μsec, HV</a:t>
              </a:r>
              <a:r>
                <a:rPr kumimoji="1" lang="ja-JP" altLang="en-US" dirty="0" smtClean="0"/>
                <a:t>：</a:t>
              </a:r>
              <a:r>
                <a:rPr kumimoji="1" lang="en-US" altLang="ja-JP" dirty="0" smtClean="0"/>
                <a:t>-7kV</a:t>
              </a:r>
              <a:endParaRPr kumimoji="1" lang="ja-JP" altLang="en-US" dirty="0"/>
            </a:p>
          </p:txBody>
        </p:sp>
        <p:grpSp>
          <p:nvGrpSpPr>
            <p:cNvPr id="7" name="図形グループ 35"/>
            <p:cNvGrpSpPr>
              <a:grpSpLocks noChangeAspect="1"/>
            </p:cNvGrpSpPr>
            <p:nvPr/>
          </p:nvGrpSpPr>
          <p:grpSpPr bwMode="auto">
            <a:xfrm>
              <a:off x="-55127" y="2360622"/>
              <a:ext cx="3269805" cy="2139948"/>
              <a:chOff x="165100" y="2601913"/>
              <a:chExt cx="8877300" cy="5808662"/>
            </a:xfrm>
          </p:grpSpPr>
          <p:pic>
            <p:nvPicPr>
              <p:cNvPr id="23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5100" y="2601913"/>
                <a:ext cx="8877300" cy="58086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" name="Line 2"/>
              <p:cNvSpPr>
                <a:spLocks noChangeShapeType="1"/>
              </p:cNvSpPr>
              <p:nvPr/>
            </p:nvSpPr>
            <p:spPr bwMode="auto">
              <a:xfrm flipH="1">
                <a:off x="3165475" y="3457575"/>
                <a:ext cx="0" cy="409575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H="1">
                <a:off x="4749800" y="5380038"/>
                <a:ext cx="0" cy="217328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H="1">
                <a:off x="6410325" y="6753225"/>
                <a:ext cx="0" cy="714375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rot="10800000" flipH="1">
                <a:off x="3165475" y="5659438"/>
                <a:ext cx="155733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stealth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8" name="Line 6"/>
              <p:cNvSpPr>
                <a:spLocks noChangeShapeType="1"/>
              </p:cNvSpPr>
              <p:nvPr/>
            </p:nvSpPr>
            <p:spPr bwMode="auto">
              <a:xfrm rot="10800000" flipH="1">
                <a:off x="4792663" y="7005638"/>
                <a:ext cx="1555750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stealth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9" name="Rectangle 7"/>
              <p:cNvSpPr>
                <a:spLocks/>
              </p:cNvSpPr>
              <p:nvPr/>
            </p:nvSpPr>
            <p:spPr bwMode="auto">
              <a:xfrm>
                <a:off x="4969464" y="6965529"/>
                <a:ext cx="1377559" cy="4841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7799" bIns="0"/>
              <a:lstStyle/>
              <a:p>
                <a:pPr marL="57150"/>
                <a:r>
                  <a:rPr lang="en-US" altLang="ja-JP" sz="1600" b="1" dirty="0">
                    <a:latin typeface="Calibri" charset="0"/>
                    <a:cs typeface="Arial" charset="0"/>
                  </a:rPr>
                  <a:t>2p.e</a:t>
                </a:r>
              </a:p>
            </p:txBody>
          </p:sp>
          <p:sp>
            <p:nvSpPr>
              <p:cNvPr id="30" name="Rectangle 8"/>
              <p:cNvSpPr>
                <a:spLocks/>
              </p:cNvSpPr>
              <p:nvPr/>
            </p:nvSpPr>
            <p:spPr bwMode="auto">
              <a:xfrm>
                <a:off x="3223919" y="5716588"/>
                <a:ext cx="1753882" cy="5141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57799" bIns="0"/>
              <a:lstStyle/>
              <a:p>
                <a:pPr marL="57150"/>
                <a:r>
                  <a:rPr lang="en-US" altLang="ja-JP" sz="1600" b="1" dirty="0">
                    <a:latin typeface="Calibri" charset="0"/>
                    <a:cs typeface="Arial" charset="0"/>
                  </a:rPr>
                  <a:t>1p.e</a:t>
                </a:r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1785918" y="2857496"/>
              <a:ext cx="931182" cy="378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S/N=17</a:t>
              </a:r>
              <a:endParaRPr kumimoji="1" lang="ja-JP" altLang="en-US" dirty="0"/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214554"/>
            <a:ext cx="209934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グループ化 39"/>
          <p:cNvGrpSpPr/>
          <p:nvPr/>
        </p:nvGrpSpPr>
        <p:grpSpPr>
          <a:xfrm>
            <a:off x="4786314" y="1000108"/>
            <a:ext cx="4357686" cy="2851936"/>
            <a:chOff x="3294838" y="1357299"/>
            <a:chExt cx="3379747" cy="205748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9712" y="1872678"/>
              <a:ext cx="2382461" cy="1542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" name="正方形/長方形 20"/>
            <p:cNvSpPr/>
            <p:nvPr/>
          </p:nvSpPr>
          <p:spPr>
            <a:xfrm>
              <a:off x="3294838" y="1357299"/>
              <a:ext cx="3379747" cy="510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rgbClr val="FF0000"/>
                  </a:solidFill>
                </a:rPr>
                <a:t>照射後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(5x10</a:t>
              </a:r>
              <a:r>
                <a:rPr lang="en-US" altLang="ja-JP" sz="2000" baseline="30000" dirty="0" smtClean="0">
                  <a:solidFill>
                    <a:srgbClr val="FF0000"/>
                  </a:solidFill>
                </a:rPr>
                <a:t>11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 neutron/cm</a:t>
              </a:r>
              <a:r>
                <a:rPr lang="en-US" altLang="ja-JP" sz="20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)</a:t>
              </a:r>
              <a:endParaRPr lang="en-US" altLang="ja-JP" sz="2000" baseline="300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000" dirty="0" smtClean="0"/>
                <a:t>Peaking time:1μsec, HV: -7kV</a:t>
              </a:r>
              <a:endParaRPr lang="ja-JP" altLang="en-US" sz="2000" dirty="0" smtClean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400270" y="2439596"/>
              <a:ext cx="664873" cy="288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S/N=3</a:t>
              </a:r>
              <a:endParaRPr kumimoji="1" lang="ja-JP" altLang="en-US" sz="2000" dirty="0"/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4357718" y="4500570"/>
            <a:ext cx="4929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</a:t>
            </a:r>
            <a:r>
              <a:rPr lang="ja-JP" altLang="en-US" sz="2000" b="1" dirty="0" smtClean="0"/>
              <a:t>ピーキングタイムの短縮、打込みゲイン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  の向上により、ノイズを低下させられた</a:t>
            </a:r>
            <a:endParaRPr lang="en-US" altLang="ja-JP" sz="200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2714612" y="71414"/>
            <a:ext cx="3357586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Single photon </a:t>
            </a:r>
            <a:r>
              <a:rPr lang="ja-JP" altLang="en-US" sz="2800" dirty="0" smtClean="0">
                <a:solidFill>
                  <a:schemeClr val="tx1"/>
                </a:solidFill>
              </a:rPr>
              <a:t>応答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85786" y="71435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ASIC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Threshold </a:t>
            </a:r>
            <a:r>
              <a:rPr kumimoji="1" lang="ja-JP" altLang="en-US" dirty="0" smtClean="0"/>
              <a:t>電圧を変化させながら、トリガーの出力頻度</a:t>
            </a:r>
            <a:r>
              <a:rPr lang="ja-JP" altLang="en-US" dirty="0" smtClean="0"/>
              <a:t>をプロットする。</a:t>
            </a:r>
            <a:endParaRPr kumimoji="1" lang="ja-JP" altLang="en-US" dirty="0"/>
          </a:p>
        </p:txBody>
      </p:sp>
      <p:sp>
        <p:nvSpPr>
          <p:cNvPr id="44" name="右矢印 43"/>
          <p:cNvSpPr/>
          <p:nvPr/>
        </p:nvSpPr>
        <p:spPr>
          <a:xfrm>
            <a:off x="4000496" y="1643050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/>
          <p:nvPr/>
        </p:nvCxnSpPr>
        <p:spPr>
          <a:xfrm>
            <a:off x="0" y="4357694"/>
            <a:ext cx="9144000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785786" y="3857628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/>
              <a:t>ノイズの増加により、一光子検出能力の悪化が見られた</a:t>
            </a:r>
            <a:endParaRPr lang="ja-JP" altLang="en-US" sz="2000" b="1" dirty="0"/>
          </a:p>
        </p:txBody>
      </p:sp>
    </p:spTree>
  </p:cSld>
  <p:clrMapOvr>
    <a:masterClrMapping/>
  </p:clrMapOvr>
  <p:transition advTm="759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3971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エアロジェル</a:t>
            </a:r>
            <a:r>
              <a:rPr lang="en-US" altLang="ja-JP" sz="3200" dirty="0" smtClean="0"/>
              <a:t>RICH</a:t>
            </a:r>
            <a:r>
              <a:rPr lang="ja-JP" altLang="en-US" sz="3200" dirty="0"/>
              <a:t>検出器プロトタイプ試験</a:t>
            </a:r>
            <a:endParaRPr kumimoji="1" lang="ja-JP" alt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48786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コンテンツ プレースホルダ 4"/>
          <p:cNvSpPr>
            <a:spLocks noGrp="1"/>
          </p:cNvSpPr>
          <p:nvPr>
            <p:ph sz="quarter" idx="1"/>
          </p:nvPr>
        </p:nvSpPr>
        <p:spPr>
          <a:xfrm>
            <a:off x="1000100" y="642918"/>
            <a:ext cx="6929486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2400" dirty="0" smtClean="0"/>
              <a:t>　　</a:t>
            </a:r>
            <a:r>
              <a:rPr lang="en-US" altLang="ja-JP" sz="2000" dirty="0" smtClean="0"/>
              <a:t>2009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KEK</a:t>
            </a:r>
            <a:r>
              <a:rPr lang="ja-JP" altLang="en-US" sz="2000" dirty="0" smtClean="0"/>
              <a:t>富士ビームライン（</a:t>
            </a:r>
            <a:r>
              <a:rPr lang="en-US" altLang="ja-JP" sz="2000" dirty="0" smtClean="0"/>
              <a:t>2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</a:t>
            </a:r>
            <a:r>
              <a:rPr lang="ja-JP" altLang="en-US" sz="2000" dirty="0" smtClean="0"/>
              <a:t>の電子ビーム）</a:t>
            </a:r>
            <a:endParaRPr lang="en-US" altLang="ja-JP" sz="2000" dirty="0" smtClean="0"/>
          </a:p>
        </p:txBody>
      </p:sp>
      <p:sp>
        <p:nvSpPr>
          <p:cNvPr id="58" name="正方形/長方形 57"/>
          <p:cNvSpPr/>
          <p:nvPr/>
        </p:nvSpPr>
        <p:spPr>
          <a:xfrm>
            <a:off x="0" y="1214422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　</a:t>
            </a:r>
            <a:r>
              <a:rPr lang="ja-JP" altLang="en-US" sz="2400" dirty="0" smtClean="0"/>
              <a:t>性能が向上した</a:t>
            </a:r>
            <a:r>
              <a:rPr lang="en-US" altLang="ja-JP" sz="2400" dirty="0" smtClean="0"/>
              <a:t>HAPD</a:t>
            </a:r>
            <a:r>
              <a:rPr lang="ja-JP" altLang="en-US" sz="2400" dirty="0" err="1" smtClean="0"/>
              <a:t>、</a:t>
            </a:r>
            <a:r>
              <a:rPr lang="ja-JP" altLang="en-US" sz="2400" dirty="0" smtClean="0"/>
              <a:t>エアロジェルを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400" dirty="0" smtClean="0"/>
              <a:t>  用いてエアロジェル</a:t>
            </a:r>
            <a:r>
              <a:rPr lang="en-US" altLang="ja-JP" sz="2400" dirty="0" smtClean="0"/>
              <a:t>RICH</a:t>
            </a:r>
            <a:r>
              <a:rPr lang="ja-JP" altLang="en-US" sz="2400" dirty="0" smtClean="0"/>
              <a:t>のプロトタイプ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400" dirty="0" smtClean="0"/>
              <a:t>  の性能を評価する。</a:t>
            </a: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/>
              <a:t>    中性子</a:t>
            </a:r>
            <a:r>
              <a:rPr lang="ja-JP" altLang="en-US" sz="2400" dirty="0" smtClean="0"/>
              <a:t>を照射</a:t>
            </a:r>
            <a:r>
              <a:rPr lang="ja-JP" altLang="en-US" sz="2400" dirty="0" smtClean="0"/>
              <a:t>した</a:t>
            </a:r>
            <a:r>
              <a:rPr lang="en-US" altLang="ja-JP" sz="2400" dirty="0" smtClean="0"/>
              <a:t>HAPD</a:t>
            </a:r>
            <a:r>
              <a:rPr lang="ja-JP" altLang="en-US" sz="2400" dirty="0" smtClean="0"/>
              <a:t>とリファレンス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400" dirty="0" smtClean="0"/>
              <a:t>　用</a:t>
            </a:r>
            <a:r>
              <a:rPr lang="en-US" altLang="ja-JP" sz="2400" dirty="0" smtClean="0"/>
              <a:t>HAPD</a:t>
            </a:r>
            <a:r>
              <a:rPr lang="ja-JP" altLang="en-US" sz="2400" dirty="0" smtClean="0"/>
              <a:t>を比較することで、</a:t>
            </a:r>
            <a:r>
              <a:rPr lang="ja-JP" altLang="en-US" sz="2400" dirty="0" smtClean="0"/>
              <a:t>検出光子数</a:t>
            </a:r>
            <a:endParaRPr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400" dirty="0" smtClean="0"/>
              <a:t>　</a:t>
            </a:r>
            <a:r>
              <a:rPr lang="ja-JP" altLang="en-US" sz="2400" dirty="0" smtClean="0"/>
              <a:t>の</a:t>
            </a:r>
            <a:r>
              <a:rPr lang="ja-JP" altLang="en-US" sz="2400" dirty="0" smtClean="0"/>
              <a:t>比較を</a:t>
            </a:r>
            <a:r>
              <a:rPr lang="ja-JP" altLang="en-US" sz="2400" dirty="0" smtClean="0"/>
              <a:t>行う。</a:t>
            </a:r>
            <a:endParaRPr lang="en-US" altLang="ja-JP" sz="2400" dirty="0" smtClean="0"/>
          </a:p>
        </p:txBody>
      </p:sp>
      <p:pic>
        <p:nvPicPr>
          <p:cNvPr id="34817" name="Picture 1" descr="C:\Users\imamura\Desktop\Beam_test\photo\photo-nishida6-beamtest2009\CIMG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7" y="1214422"/>
            <a:ext cx="3786215" cy="2857520"/>
          </a:xfrm>
          <a:prstGeom prst="rect">
            <a:avLst/>
          </a:prstGeom>
          <a:noFill/>
        </p:spPr>
      </p:pic>
      <p:pic>
        <p:nvPicPr>
          <p:cNvPr id="10" name="Picture 2" descr="C:\Users\shiizuka\ARICH\しゃしん\2009.Nov RICH beam test\SANY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50" y="4071942"/>
            <a:ext cx="3786182" cy="2786058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1785918" y="364331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セットアップ</a:t>
            </a:r>
            <a:endParaRPr kumimoji="1" lang="ja-JP" altLang="en-US" sz="2000" b="1" dirty="0"/>
          </a:p>
        </p:txBody>
      </p:sp>
    </p:spTree>
  </p:cSld>
  <p:clrMapOvr>
    <a:masterClrMapping/>
  </p:clrMapOvr>
  <p:transition advTm="4132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7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982</Words>
  <Application>Microsoft Office PowerPoint</Application>
  <PresentationFormat>画面に合わせる (4:3)</PresentationFormat>
  <Paragraphs>286</Paragraphs>
  <Slides>21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テーマ</vt:lpstr>
      <vt:lpstr>数式</vt:lpstr>
      <vt:lpstr>エアロジェルRICH検出器のための 光検出器HAPDの中性子耐性の評価</vt:lpstr>
      <vt:lpstr>エアロジェルRICH検出器</vt:lpstr>
      <vt:lpstr>スライド 3</vt:lpstr>
      <vt:lpstr>HAPDの性能</vt:lpstr>
      <vt:lpstr>スライド 5</vt:lpstr>
      <vt:lpstr>中性子照射試験</vt:lpstr>
      <vt:lpstr>中性子照射結果　1</vt:lpstr>
      <vt:lpstr>スライド 8</vt:lpstr>
      <vt:lpstr>エアロジェルRICH検出器プロトタイプ試験</vt:lpstr>
      <vt:lpstr>エアロジェルRICH検出器プロトタイプの性能</vt:lpstr>
      <vt:lpstr>　　中性子照射したHAPDによるリングイメージ</vt:lpstr>
      <vt:lpstr>中性子照射したHAPD</vt:lpstr>
      <vt:lpstr>今後のHAPDの改良</vt:lpstr>
      <vt:lpstr>測定結果</vt:lpstr>
      <vt:lpstr>まとめ</vt:lpstr>
      <vt:lpstr>スライド 16</vt:lpstr>
      <vt:lpstr>測定結果(波高分布)</vt:lpstr>
      <vt:lpstr>中性子損傷の改善策</vt:lpstr>
      <vt:lpstr>Readout test of HAPD with ASIC</vt:lpstr>
      <vt:lpstr>スライド 20</vt:lpstr>
      <vt:lpstr>スライド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エアロジェルRICH検出器のための 光検出器HAPDの中性子耐性の評価</dc:title>
  <dc:creator>imamura</dc:creator>
  <cp:lastModifiedBy>imamura</cp:lastModifiedBy>
  <cp:revision>124</cp:revision>
  <dcterms:created xsi:type="dcterms:W3CDTF">2010-03-09T19:23:24Z</dcterms:created>
  <dcterms:modified xsi:type="dcterms:W3CDTF">2010-03-11T04:04:42Z</dcterms:modified>
</cp:coreProperties>
</file>