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3" r:id="rId2"/>
    <p:sldId id="414" r:id="rId3"/>
    <p:sldId id="415" r:id="rId4"/>
    <p:sldId id="416" r:id="rId5"/>
    <p:sldId id="417" r:id="rId6"/>
    <p:sldId id="418" r:id="rId7"/>
    <p:sldId id="420" r:id="rId8"/>
    <p:sldId id="419" r:id="rId9"/>
    <p:sldId id="431" r:id="rId10"/>
    <p:sldId id="422" r:id="rId11"/>
    <p:sldId id="430" r:id="rId12"/>
    <p:sldId id="423" r:id="rId13"/>
    <p:sldId id="398" r:id="rId14"/>
    <p:sldId id="397" r:id="rId15"/>
    <p:sldId id="399" r:id="rId16"/>
    <p:sldId id="404" r:id="rId17"/>
    <p:sldId id="381" r:id="rId18"/>
    <p:sldId id="379" r:id="rId19"/>
    <p:sldId id="413" r:id="rId20"/>
    <p:sldId id="409" r:id="rId21"/>
    <p:sldId id="380" r:id="rId22"/>
    <p:sldId id="424" r:id="rId23"/>
    <p:sldId id="425" r:id="rId24"/>
    <p:sldId id="427" r:id="rId25"/>
    <p:sldId id="428" r:id="rId26"/>
    <p:sldId id="426" r:id="rId27"/>
    <p:sldId id="382" r:id="rId28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7C80"/>
    <a:srgbClr val="FF6600"/>
    <a:srgbClr val="0000FF"/>
    <a:srgbClr val="CDFAFF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34" autoAdjust="0"/>
    <p:restoredTop sz="94660"/>
  </p:normalViewPr>
  <p:slideViewPr>
    <p:cSldViewPr>
      <p:cViewPr varScale="1">
        <p:scale>
          <a:sx n="78" d="100"/>
          <a:sy n="78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png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5.pn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5.pn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2014-04-17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2014-04-17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57290" y="2430578"/>
            <a:ext cx="6786610" cy="2870630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Su Houng </a:t>
            </a:r>
            <a:r>
              <a:rPr lang="en-US" altLang="ko-KR" sz="2000" b="1" dirty="0" smtClean="0">
                <a:solidFill>
                  <a:schemeClr val="bg1"/>
                </a:solidFill>
                <a:latin typeface="Verdana" pitchFamily="34" charset="0"/>
              </a:rPr>
              <a:t>Lee</a:t>
            </a:r>
            <a:endParaRPr lang="en-US" altLang="ko-KR" sz="20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1. Statistical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vs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Coalescence model for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hadron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nuclei yield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2. Few random comments with Bag model 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and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multiquark</a:t>
            </a:r>
            <a:r>
              <a:rPr lang="en-US" altLang="ko-KR" sz="160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altLang="ko-KR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3.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Multiquark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states from Heavy Ion Collisions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4. May be p-A in LHC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200" b="1" dirty="0" err="1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Hadron</a:t>
            </a:r>
            <a:r>
              <a:rPr lang="en-US" altLang="ko-KR" sz="3200" b="1" dirty="0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 Production in Heavy Ion Collisions</a:t>
            </a:r>
            <a:endParaRPr lang="en-US" altLang="ko-KR" sz="3200" b="1" baseline="-25000" dirty="0">
              <a:solidFill>
                <a:schemeClr val="bg1"/>
              </a:solidFill>
              <a:latin typeface="Californian FB" pitchFamily="18" charset="0"/>
              <a:ea typeface="MS Mincho" pitchFamily="49" charset="-128"/>
              <a:cs typeface="Microsoft Himalaya" pitchFamily="2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21583"/>
            <a:ext cx="1714512" cy="479425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848" y="5715017"/>
            <a:ext cx="80085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10594" name="Image" r:id="rId3" imgW="8857143" imgH="2409524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Deuteron production  (from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ExHIC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PRL, PRC papers)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246058" y="1214422"/>
          <a:ext cx="3568700" cy="1597025"/>
        </p:xfrm>
        <a:graphic>
          <a:graphicData uri="http://schemas.openxmlformats.org/presentationml/2006/ole">
            <p:oleObj spid="_x0000_s110595" name="Equation" r:id="rId4" imgW="2044440" imgH="914400" progId="Equation.3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246058" y="3103575"/>
          <a:ext cx="3611562" cy="2039937"/>
        </p:xfrm>
        <a:graphic>
          <a:graphicData uri="http://schemas.openxmlformats.org/presentationml/2006/ole">
            <p:oleObj spid="_x0000_s110599" name="Equation" r:id="rId5" imgW="2070000" imgH="1168200" progId="Equation.3">
              <p:embed/>
            </p:oleObj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4621212" y="3040075"/>
          <a:ext cx="4522788" cy="2174875"/>
        </p:xfrm>
        <a:graphic>
          <a:graphicData uri="http://schemas.openxmlformats.org/presentationml/2006/ole">
            <p:oleObj spid="_x0000_s110600" name="Equation" r:id="rId6" imgW="2590560" imgH="1244520" progId="Equation.3">
              <p:embed/>
            </p:oleObj>
          </a:graphicData>
        </a:graphic>
      </p:graphicFrame>
      <p:cxnSp>
        <p:nvCxnSpPr>
          <p:cNvPr id="25" name="직선 연결선 24"/>
          <p:cNvCxnSpPr/>
          <p:nvPr/>
        </p:nvCxnSpPr>
        <p:spPr>
          <a:xfrm rot="5400000">
            <a:off x="1321583" y="3750459"/>
            <a:ext cx="6215082" cy="158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406" y="6429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T</a:t>
            </a:r>
            <a:r>
              <a:rPr lang="en-US" altLang="ko-KR" sz="2400" baseline="-25000" dirty="0" smtClean="0">
                <a:solidFill>
                  <a:srgbClr val="FF0000"/>
                </a:solidFill>
              </a:rPr>
              <a:t>H    </a:t>
            </a:r>
            <a:r>
              <a:rPr lang="en-US" altLang="ko-KR" sz="2400" dirty="0" smtClean="0">
                <a:solidFill>
                  <a:srgbClr val="FF0000"/>
                </a:solidFill>
              </a:rPr>
              <a:t>(175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9124" y="64291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T</a:t>
            </a:r>
            <a:r>
              <a:rPr lang="en-US" altLang="ko-KR" sz="2400" baseline="-25000" dirty="0" smtClean="0">
                <a:solidFill>
                  <a:srgbClr val="FF0000"/>
                </a:solidFill>
              </a:rPr>
              <a:t>F  </a:t>
            </a:r>
            <a:r>
              <a:rPr lang="en-US" altLang="ko-KR" sz="2400" dirty="0" smtClean="0">
                <a:solidFill>
                  <a:srgbClr val="FF0000"/>
                </a:solidFill>
              </a:rPr>
              <a:t>  (125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7968" y="571480"/>
            <a:ext cx="2486032" cy="24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3143240" y="5440742"/>
          <a:ext cx="2570162" cy="398462"/>
        </p:xfrm>
        <a:graphic>
          <a:graphicData uri="http://schemas.openxmlformats.org/presentationml/2006/ole">
            <p:oleObj spid="_x0000_s110602" name="Equation" r:id="rId8" imgW="1473120" imgH="228600" progId="Equation.3">
              <p:embed/>
            </p:oleObj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1270183" y="5715000"/>
          <a:ext cx="6470650" cy="909638"/>
        </p:xfrm>
        <a:graphic>
          <a:graphicData uri="http://schemas.openxmlformats.org/presentationml/2006/ole">
            <p:oleObj spid="_x0000_s110603" name="Equation" r:id="rId9" imgW="370836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123"/>
          <p:cNvGrpSpPr/>
          <p:nvPr/>
        </p:nvGrpSpPr>
        <p:grpSpPr>
          <a:xfrm>
            <a:off x="4199046" y="2010188"/>
            <a:ext cx="648072" cy="632994"/>
            <a:chOff x="7020272" y="5532310"/>
            <a:chExt cx="648072" cy="632994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323528" y="188640"/>
            <a:ext cx="835292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err="1" smtClean="0">
                <a:latin typeface="Verdana" pitchFamily="34" charset="0"/>
              </a:rPr>
              <a:t>Hadronization</a:t>
            </a:r>
            <a:r>
              <a:rPr lang="en-US" altLang="ko-KR" sz="2000" b="1" dirty="0" smtClean="0">
                <a:latin typeface="Verdana" pitchFamily="34" charset="0"/>
              </a:rPr>
              <a:t>  and freeze out in Heavy Ion Collision</a:t>
            </a:r>
            <a:endParaRPr lang="en-US" altLang="ko-KR" b="1" dirty="0" smtClean="0"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0166" y="3125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T&gt;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63888" y="4202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T=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278845" y="3387442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442148" y="3629198"/>
            <a:ext cx="763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71448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428992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429124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09295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214414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2928926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5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071934" y="391018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6661150" y="3910186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2060566" y="3629198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00364" y="319741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Hadronization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429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8427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142876" y="1857364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오른쪽 화살표 88"/>
          <p:cNvSpPr/>
          <p:nvPr/>
        </p:nvSpPr>
        <p:spPr>
          <a:xfrm>
            <a:off x="1114150" y="1885260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000628" y="3626042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7" name="Oval 15"/>
          <p:cNvSpPr>
            <a:spLocks noChangeAspect="1" noChangeArrowheads="1"/>
          </p:cNvSpPr>
          <p:nvPr/>
        </p:nvSpPr>
        <p:spPr bwMode="auto">
          <a:xfrm>
            <a:off x="3288538" y="1142984"/>
            <a:ext cx="1714512" cy="1723891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4127608" y="129523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" name="Oval 16"/>
          <p:cNvSpPr>
            <a:spLocks noChangeArrowheads="1"/>
          </p:cNvSpPr>
          <p:nvPr/>
        </p:nvSpPr>
        <p:spPr bwMode="auto">
          <a:xfrm>
            <a:off x="4247308" y="143169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0" name="Oval 17"/>
          <p:cNvSpPr>
            <a:spLocks noChangeArrowheads="1"/>
          </p:cNvSpPr>
          <p:nvPr/>
        </p:nvSpPr>
        <p:spPr bwMode="auto">
          <a:xfrm>
            <a:off x="4557684" y="1424176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1" name="Oval 27"/>
          <p:cNvSpPr>
            <a:spLocks noChangeArrowheads="1"/>
          </p:cNvSpPr>
          <p:nvPr/>
        </p:nvSpPr>
        <p:spPr bwMode="auto">
          <a:xfrm>
            <a:off x="4413668" y="1709293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8" name="Oval 15"/>
          <p:cNvSpPr>
            <a:spLocks noChangeArrowheads="1"/>
          </p:cNvSpPr>
          <p:nvPr/>
        </p:nvSpPr>
        <p:spPr bwMode="auto">
          <a:xfrm>
            <a:off x="3480386" y="2000240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0" name="Oval 16"/>
          <p:cNvSpPr>
            <a:spLocks noChangeArrowheads="1"/>
          </p:cNvSpPr>
          <p:nvPr/>
        </p:nvSpPr>
        <p:spPr bwMode="auto">
          <a:xfrm>
            <a:off x="3608748" y="2133791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1" name="Oval 17"/>
          <p:cNvSpPr>
            <a:spLocks noChangeArrowheads="1"/>
          </p:cNvSpPr>
          <p:nvPr/>
        </p:nvSpPr>
        <p:spPr bwMode="auto">
          <a:xfrm>
            <a:off x="3837576" y="2126277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2" name="Oval 27"/>
          <p:cNvSpPr>
            <a:spLocks noChangeArrowheads="1"/>
          </p:cNvSpPr>
          <p:nvPr/>
        </p:nvSpPr>
        <p:spPr bwMode="auto">
          <a:xfrm>
            <a:off x="3775108" y="2411394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6" name="그룹 133"/>
          <p:cNvGrpSpPr/>
          <p:nvPr/>
        </p:nvGrpSpPr>
        <p:grpSpPr>
          <a:xfrm>
            <a:off x="3479536" y="1367246"/>
            <a:ext cx="648072" cy="632994"/>
            <a:chOff x="7020272" y="5532310"/>
            <a:chExt cx="648072" cy="632994"/>
          </a:xfrm>
        </p:grpSpPr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000760" y="3143248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latin typeface="Arial" pitchFamily="34" charset="0"/>
                <a:cs typeface="Arial" pitchFamily="34" charset="0"/>
              </a:rPr>
              <a:t>Freezeout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43372" y="50720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S/N is conserved (Siemens, </a:t>
            </a:r>
            <a:r>
              <a:rPr lang="en-US" altLang="ko-KR" dirty="0" err="1" smtClean="0"/>
              <a:t>Kapusta</a:t>
            </a:r>
            <a:r>
              <a:rPr lang="en-US" altLang="ko-KR" dirty="0" smtClean="0"/>
              <a:t> 79)</a:t>
            </a:r>
            <a:endParaRPr lang="ko-KR" altLang="en-US" dirty="0"/>
          </a:p>
        </p:txBody>
      </p:sp>
      <p:grpSp>
        <p:nvGrpSpPr>
          <p:cNvPr id="116" name="그룹 123"/>
          <p:cNvGrpSpPr/>
          <p:nvPr/>
        </p:nvGrpSpPr>
        <p:grpSpPr>
          <a:xfrm>
            <a:off x="6143636" y="1714488"/>
            <a:ext cx="648072" cy="632994"/>
            <a:chOff x="7020272" y="5532310"/>
            <a:chExt cx="648072" cy="632994"/>
          </a:xfrm>
        </p:grpSpPr>
        <p:sp>
          <p:nvSpPr>
            <p:cNvPr id="13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0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41" name="Oval 15"/>
          <p:cNvSpPr>
            <a:spLocks noChangeAspect="1" noChangeArrowheads="1"/>
          </p:cNvSpPr>
          <p:nvPr/>
        </p:nvSpPr>
        <p:spPr bwMode="auto">
          <a:xfrm>
            <a:off x="6000760" y="635880"/>
            <a:ext cx="2218858" cy="2230996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2" name="Oval 15"/>
          <p:cNvSpPr>
            <a:spLocks noChangeArrowheads="1"/>
          </p:cNvSpPr>
          <p:nvPr/>
        </p:nvSpPr>
        <p:spPr bwMode="auto">
          <a:xfrm>
            <a:off x="7215206" y="100010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" name="Oval 16"/>
          <p:cNvSpPr>
            <a:spLocks noChangeArrowheads="1"/>
          </p:cNvSpPr>
          <p:nvPr/>
        </p:nvSpPr>
        <p:spPr bwMode="auto">
          <a:xfrm>
            <a:off x="7334906" y="113656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4" name="Oval 17"/>
          <p:cNvSpPr>
            <a:spLocks noChangeArrowheads="1"/>
          </p:cNvSpPr>
          <p:nvPr/>
        </p:nvSpPr>
        <p:spPr bwMode="auto">
          <a:xfrm>
            <a:off x="7645282" y="1129046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5" name="Oval 27"/>
          <p:cNvSpPr>
            <a:spLocks noChangeArrowheads="1"/>
          </p:cNvSpPr>
          <p:nvPr/>
        </p:nvSpPr>
        <p:spPr bwMode="auto">
          <a:xfrm>
            <a:off x="7501266" y="1414163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6" name="오른쪽 화살표 145"/>
          <p:cNvSpPr/>
          <p:nvPr/>
        </p:nvSpPr>
        <p:spPr>
          <a:xfrm>
            <a:off x="8243545" y="149187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15"/>
          <p:cNvSpPr>
            <a:spLocks noChangeArrowheads="1"/>
          </p:cNvSpPr>
          <p:nvPr/>
        </p:nvSpPr>
        <p:spPr bwMode="auto">
          <a:xfrm>
            <a:off x="7210926" y="1857364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9" name="오른쪽 화살표 148"/>
          <p:cNvSpPr/>
          <p:nvPr/>
        </p:nvSpPr>
        <p:spPr>
          <a:xfrm rot="9002585">
            <a:off x="5744894" y="221857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16"/>
          <p:cNvSpPr>
            <a:spLocks noChangeArrowheads="1"/>
          </p:cNvSpPr>
          <p:nvPr/>
        </p:nvSpPr>
        <p:spPr bwMode="auto">
          <a:xfrm>
            <a:off x="7335008" y="1990915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1" name="Oval 17"/>
          <p:cNvSpPr>
            <a:spLocks noChangeArrowheads="1"/>
          </p:cNvSpPr>
          <p:nvPr/>
        </p:nvSpPr>
        <p:spPr bwMode="auto">
          <a:xfrm>
            <a:off x="7563836" y="1983401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2" name="Oval 27"/>
          <p:cNvSpPr>
            <a:spLocks noChangeArrowheads="1"/>
          </p:cNvSpPr>
          <p:nvPr/>
        </p:nvSpPr>
        <p:spPr bwMode="auto">
          <a:xfrm>
            <a:off x="7501368" y="2268518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3" name="오른쪽 화살표 152"/>
          <p:cNvSpPr/>
          <p:nvPr/>
        </p:nvSpPr>
        <p:spPr>
          <a:xfrm rot="12028624">
            <a:off x="5812857" y="98482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4" name="그룹 133"/>
          <p:cNvGrpSpPr/>
          <p:nvPr/>
        </p:nvGrpSpPr>
        <p:grpSpPr>
          <a:xfrm>
            <a:off x="6357950" y="857232"/>
            <a:ext cx="648072" cy="632994"/>
            <a:chOff x="7020272" y="5532310"/>
            <a:chExt cx="648072" cy="632994"/>
          </a:xfrm>
        </p:grpSpPr>
        <p:sp>
          <p:nvSpPr>
            <p:cNvPr id="15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58" name="타원 157"/>
          <p:cNvSpPr/>
          <p:nvPr/>
        </p:nvSpPr>
        <p:spPr>
          <a:xfrm>
            <a:off x="7072330" y="857232"/>
            <a:ext cx="1000132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111618" name="Image" r:id="rId3" imgW="8857143" imgH="2409524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7981" y="115888"/>
            <a:ext cx="8893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Deuteron production at RHIC(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prameters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from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ExHIC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papers)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477838" y="1285860"/>
          <a:ext cx="3146425" cy="1196975"/>
        </p:xfrm>
        <a:graphic>
          <a:graphicData uri="http://schemas.openxmlformats.org/presentationml/2006/ole">
            <p:oleObj spid="_x0000_s111620" name="Equation" r:id="rId4" imgW="1803240" imgH="685800" progId="Equation.3">
              <p:embed/>
            </p:oleObj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5072066" y="1298333"/>
          <a:ext cx="3325813" cy="1152525"/>
        </p:xfrm>
        <a:graphic>
          <a:graphicData uri="http://schemas.openxmlformats.org/presentationml/2006/ole">
            <p:oleObj spid="_x0000_s111621" name="Equation" r:id="rId5" imgW="1904760" imgH="660240" progId="Equation.3">
              <p:embed/>
            </p:oleObj>
          </a:graphicData>
        </a:graphic>
      </p:graphicFrame>
      <p:cxnSp>
        <p:nvCxnSpPr>
          <p:cNvPr id="25" name="직선 연결선 24"/>
          <p:cNvCxnSpPr/>
          <p:nvPr/>
        </p:nvCxnSpPr>
        <p:spPr>
          <a:xfrm rot="5400000">
            <a:off x="3475124" y="1596918"/>
            <a:ext cx="1908000" cy="1588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406" y="6429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T</a:t>
            </a:r>
            <a:r>
              <a:rPr lang="en-US" altLang="ko-KR" sz="2400" baseline="-25000" dirty="0" smtClean="0">
                <a:solidFill>
                  <a:srgbClr val="FF0000"/>
                </a:solidFill>
              </a:rPr>
              <a:t>H    </a:t>
            </a:r>
            <a:r>
              <a:rPr lang="en-US" altLang="ko-KR" sz="2400" dirty="0" smtClean="0">
                <a:solidFill>
                  <a:srgbClr val="FF0000"/>
                </a:solidFill>
              </a:rPr>
              <a:t>(175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9124" y="64291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T</a:t>
            </a:r>
            <a:r>
              <a:rPr lang="en-US" altLang="ko-KR" sz="2400" baseline="-25000" dirty="0" smtClean="0">
                <a:solidFill>
                  <a:srgbClr val="FF0000"/>
                </a:solidFill>
              </a:rPr>
              <a:t>F  </a:t>
            </a:r>
            <a:r>
              <a:rPr lang="en-US" altLang="ko-KR" sz="2400" dirty="0" smtClean="0">
                <a:solidFill>
                  <a:srgbClr val="FF0000"/>
                </a:solidFill>
              </a:rPr>
              <a:t>  (125 </a:t>
            </a:r>
            <a:r>
              <a:rPr lang="en-US" altLang="ko-KR" sz="2400" dirty="0" err="1" smtClean="0">
                <a:solidFill>
                  <a:srgbClr val="FF0000"/>
                </a:solidFill>
              </a:rPr>
              <a:t>MeV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endParaRPr lang="ko-KR" altLang="en-US" sz="2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3143240" y="4857760"/>
          <a:ext cx="2570162" cy="398462"/>
        </p:xfrm>
        <a:graphic>
          <a:graphicData uri="http://schemas.openxmlformats.org/presentationml/2006/ole">
            <p:oleObj spid="_x0000_s111622" name="Equation" r:id="rId6" imgW="1473120" imgH="228600" progId="Equation.3">
              <p:embed/>
            </p:oleObj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1270183" y="5132018"/>
          <a:ext cx="6470650" cy="909638"/>
        </p:xfrm>
        <a:graphic>
          <a:graphicData uri="http://schemas.openxmlformats.org/presentationml/2006/ole">
            <p:oleObj spid="_x0000_s111623" name="Equation" r:id="rId7" imgW="3708360" imgH="520560" progId="Equation.3">
              <p:embed/>
            </p:oleObj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052521" y="3357562"/>
          <a:ext cx="72342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709"/>
                <a:gridCol w="1205709"/>
                <a:gridCol w="1205709"/>
                <a:gridCol w="1205709"/>
                <a:gridCol w="1205709"/>
                <a:gridCol w="1205709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V (fm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V (</a:t>
                      </a:r>
                      <a:r>
                        <a:rPr lang="en-US" altLang="ko-KR" baseline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D</a:t>
                      </a:r>
                      <a:r>
                        <a:rPr lang="en-US" altLang="ko-KR" baseline="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Deuteron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Triton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30000" dirty="0" err="1" smtClean="0">
                          <a:solidFill>
                            <a:schemeClr val="tx1"/>
                          </a:solidFill>
                        </a:rPr>
                        <a:t>stat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(T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 1908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0.018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30000" dirty="0" err="1" smtClean="0">
                          <a:solidFill>
                            <a:schemeClr val="tx1"/>
                          </a:solidFill>
                        </a:rPr>
                        <a:t>coal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(T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11322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0.32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0.011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43608" y="2103239"/>
            <a:ext cx="71050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II:  Few random comments with Bag model</a:t>
            </a: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Yield of </a:t>
            </a:r>
            <a:r>
              <a:rPr lang="en-US" altLang="ko-KR" sz="2400" dirty="0" err="1" smtClean="0">
                <a:latin typeface="Verdana" pitchFamily="34" charset="0"/>
              </a:rPr>
              <a:t>Multiquark</a:t>
            </a:r>
            <a:r>
              <a:rPr lang="en-US" altLang="ko-KR" sz="2400" dirty="0" smtClean="0">
                <a:latin typeface="Verdana" pitchFamily="34" charset="0"/>
              </a:rPr>
              <a:t> configurations</a:t>
            </a:r>
            <a:endParaRPr lang="en-US" altLang="ko-KR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1524000" y="1397001"/>
          <a:ext cx="6096000" cy="443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9051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meson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Tetraquark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Geometrical configuration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97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baseline="0" dirty="0" smtClean="0"/>
                        <a:t>Flavor quantum number</a:t>
                      </a:r>
                      <a:endParaRPr lang="ko-KR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ko-KR" altLang="en-US" u="sng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baseline="0" dirty="0" err="1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altLang="ko-KR" u="sng" baseline="0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ko-KR" alt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4891096" y="2852739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390898" y="2924944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Oval 39"/>
          <p:cNvSpPr>
            <a:spLocks noChangeArrowheads="1"/>
          </p:cNvSpPr>
          <p:nvPr/>
        </p:nvSpPr>
        <p:spPr bwMode="auto">
          <a:xfrm>
            <a:off x="4968883" y="2884489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5356358" y="2884489"/>
            <a:ext cx="287338" cy="28779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368956" y="3208342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4998305" y="3220217"/>
            <a:ext cx="287338" cy="28779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3504310" y="3031934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3867214" y="3262373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6319668" y="22145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433080" y="231755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6795984" y="254799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6319856" y="3709995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6433268" y="3812995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6796172" y="404343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2" name="직선 연결선 21"/>
          <p:cNvCxnSpPr>
            <a:stCxn id="15" idx="2"/>
            <a:endCxn id="18" idx="0"/>
          </p:cNvCxnSpPr>
          <p:nvPr/>
        </p:nvCxnSpPr>
        <p:spPr>
          <a:xfrm rot="16200000" flipH="1">
            <a:off x="6379285" y="3321749"/>
            <a:ext cx="776304" cy="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00034" y="285728"/>
            <a:ext cx="528641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Normal meson, </a:t>
            </a:r>
            <a:r>
              <a:rPr lang="en-US" altLang="ko-KR" sz="2000" dirty="0" err="1" smtClean="0">
                <a:latin typeface="Comic Sans MS" pitchFamily="66" charset="0"/>
              </a:rPr>
              <a:t>Tetraquark</a:t>
            </a:r>
            <a:r>
              <a:rPr lang="en-US" altLang="ko-KR" sz="2000" dirty="0" smtClean="0">
                <a:latin typeface="Comic Sans MS" pitchFamily="66" charset="0"/>
              </a:rPr>
              <a:t> and Molecule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8184" y="33265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Navara</a:t>
            </a:r>
            <a:r>
              <a:rPr lang="en-US" altLang="ko-KR" sz="1400" dirty="0" smtClean="0"/>
              <a:t>, Nielsen, </a:t>
            </a:r>
            <a:r>
              <a:rPr lang="en-US" altLang="ko-KR" sz="1400" dirty="0" err="1" smtClean="0"/>
              <a:t>SHLee</a:t>
            </a:r>
            <a:r>
              <a:rPr lang="en-US" altLang="ko-KR" sz="1400" dirty="0" smtClean="0"/>
              <a:t> Phys </a:t>
            </a:r>
            <a:r>
              <a:rPr lang="en-US" altLang="ko-KR" sz="1400" dirty="0" err="1" smtClean="0"/>
              <a:t>Rept</a:t>
            </a:r>
            <a:r>
              <a:rPr lang="en-US" altLang="ko-KR" sz="1400" dirty="0" smtClean="0"/>
              <a:t> (11)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59394" name="Image" r:id="rId3" imgW="8857143" imgH="2409524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Naïve Bag Model for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Multiquark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states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323529" y="1598612"/>
            <a:ext cx="216023" cy="2550468"/>
          </a:xfrm>
          <a:prstGeom prst="leftBracket">
            <a:avLst>
              <a:gd name="adj" fmla="val 551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684931" y="1290638"/>
          <a:ext cx="6983413" cy="687387"/>
        </p:xfrm>
        <a:graphic>
          <a:graphicData uri="http://schemas.openxmlformats.org/presentationml/2006/ole">
            <p:oleObj spid="_x0000_s59402" name="수식" r:id="rId4" imgW="4000320" imgH="393480" progId="Equation.3">
              <p:embed/>
            </p:oleObj>
          </a:graphicData>
        </a:graphic>
      </p:graphicFrame>
      <p:sp>
        <p:nvSpPr>
          <p:cNvPr id="26" name="AutoShape 41"/>
          <p:cNvSpPr>
            <a:spLocks noChangeArrowheads="1"/>
          </p:cNvSpPr>
          <p:nvPr/>
        </p:nvSpPr>
        <p:spPr bwMode="auto">
          <a:xfrm>
            <a:off x="5332834" y="5373019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>
            <a:off x="2915816" y="5372822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Oval 39"/>
          <p:cNvSpPr>
            <a:spLocks noChangeArrowheads="1"/>
          </p:cNvSpPr>
          <p:nvPr/>
        </p:nvSpPr>
        <p:spPr bwMode="auto">
          <a:xfrm>
            <a:off x="5410621" y="5404769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9" name="Oval 40"/>
          <p:cNvSpPr>
            <a:spLocks noChangeArrowheads="1"/>
          </p:cNvSpPr>
          <p:nvPr/>
        </p:nvSpPr>
        <p:spPr bwMode="auto">
          <a:xfrm>
            <a:off x="5798096" y="5404769"/>
            <a:ext cx="287338" cy="28779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5810694" y="5728622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5440043" y="5740497"/>
            <a:ext cx="287338" cy="28779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3081952" y="5479812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3444856" y="5710251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771972" y="3733527"/>
          <a:ext cx="3656012" cy="1063625"/>
        </p:xfrm>
        <a:graphic>
          <a:graphicData uri="http://schemas.openxmlformats.org/presentationml/2006/ole">
            <p:oleObj spid="_x0000_s59403" name="수식" r:id="rId5" imgW="2095200" imgH="609480" progId="Equation.3">
              <p:embed/>
            </p:oleObj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1655812" y="2349500"/>
          <a:ext cx="3924300" cy="731838"/>
        </p:xfrm>
        <a:graphic>
          <a:graphicData uri="http://schemas.openxmlformats.org/presentationml/2006/ole">
            <p:oleObj spid="_x0000_s59404" name="수식" r:id="rId6" imgW="2247840" imgH="419040" progId="Equation.3">
              <p:embed/>
            </p:oleObj>
          </a:graphicData>
        </a:graphic>
      </p:graphicFrame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4450904" y="5589934"/>
          <a:ext cx="265112" cy="287338"/>
        </p:xfrm>
        <a:graphic>
          <a:graphicData uri="http://schemas.openxmlformats.org/presentationml/2006/ole">
            <p:oleObj spid="_x0000_s59405" name="수식" r:id="rId7" imgW="152280" imgH="164880" progId="Equation.3">
              <p:embed/>
            </p:oleObj>
          </a:graphicData>
        </a:graphic>
      </p:graphicFrame>
      <p:sp>
        <p:nvSpPr>
          <p:cNvPr id="37" name="오른쪽 화살표 36"/>
          <p:cNvSpPr/>
          <p:nvPr/>
        </p:nvSpPr>
        <p:spPr>
          <a:xfrm>
            <a:off x="4860032" y="56612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왼쪽 화살표 37"/>
          <p:cNvSpPr/>
          <p:nvPr/>
        </p:nvSpPr>
        <p:spPr>
          <a:xfrm>
            <a:off x="3923928" y="5661248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2411760" y="56612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왼쪽 화살표 39"/>
          <p:cNvSpPr/>
          <p:nvPr/>
        </p:nvSpPr>
        <p:spPr>
          <a:xfrm>
            <a:off x="6372200" y="5661248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636838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Suppression of p-wave resonance (Muller and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Kadana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En’yo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71875" y="2654300"/>
          <a:ext cx="3802063" cy="581025"/>
        </p:xfrm>
        <a:graphic>
          <a:graphicData uri="http://schemas.openxmlformats.org/presentationml/2006/ole">
            <p:oleObj spid="_x0000_s75778" name="수식" r:id="rId3" imgW="2654280" imgH="406080" progId="Equation.3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800" kern="0">
                <a:solidFill>
                  <a:srgbClr val="FF0000"/>
                </a:solidFill>
                <a:latin typeface="Arial" charset="0"/>
                <a:ea typeface="굴림" pitchFamily="50" charset="-127"/>
              </a:rPr>
              <a:t>Coalescence model = Statistical model + overlap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38" y="1341438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23875" y="2565400"/>
            <a:ext cx="7200900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50825" y="207963"/>
            <a:ext cx="4249738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Comic Sans MS" pitchFamily="66" charset="0"/>
                <a:ea typeface="굴림" pitchFamily="50" charset="-127"/>
              </a:rPr>
              <a:t>Success of Coalescence model</a:t>
            </a:r>
            <a:endParaRPr kumimoji="1" lang="en-US" altLang="ko-KR" sz="2000" kern="0" baseline="30000">
              <a:solidFill>
                <a:srgbClr val="000000"/>
              </a:solidFill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252601" y="194438"/>
            <a:ext cx="6176975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Coalescence model : for things with structures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756980" y="4095882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754070" y="537859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3817445" y="444197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5763720" y="451340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3312620" y="5451620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4185740" y="5810394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320683" y="501823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4969970" y="595485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5114434" y="4881700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3604720" y="4945208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5692283" y="501664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4400054" y="431019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5217618" y="4421319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4758830" y="4422906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5908183" y="588183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619258" y="5448445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3763456" y="5667518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9" name="AutoShape 51"/>
          <p:cNvSpPr>
            <a:spLocks noChangeArrowheads="1"/>
          </p:cNvSpPr>
          <p:nvPr/>
        </p:nvSpPr>
        <p:spPr bwMode="auto">
          <a:xfrm>
            <a:off x="1403648" y="4376877"/>
            <a:ext cx="424638" cy="1428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1466296" y="5301902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1466296" y="4414977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>
            <a:off x="1979711" y="5016641"/>
            <a:ext cx="1551981" cy="356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357158" y="484561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 p-wave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 rot="5400000">
            <a:off x="1440063" y="5000699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7929586" y="482643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 s-wave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7576386" y="4572008"/>
            <a:ext cx="424638" cy="9286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7639034" y="5072074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7639034" y="4641861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6286512" y="5141926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6286512" y="471171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cxnSp>
        <p:nvCxnSpPr>
          <p:cNvPr id="59" name="직선 화살표 연결선 58"/>
          <p:cNvCxnSpPr/>
          <p:nvPr/>
        </p:nvCxnSpPr>
        <p:spPr>
          <a:xfrm>
            <a:off x="6643702" y="4857760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6666372" y="5284800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rot="10800000">
            <a:off x="1928794" y="4572008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195513" y="1340767"/>
            <a:ext cx="4679950" cy="46085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211960" y="1916832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489325" y="191770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868838" y="3213671"/>
            <a:ext cx="287338" cy="287337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857884" y="4929198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13288" y="2349500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992563" y="2493963"/>
            <a:ext cx="287337" cy="287337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641850" y="343058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959225" y="3214688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932735" y="400526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3275856" y="2348880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776663" y="4222750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364163" y="249237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3287713" y="3965575"/>
            <a:ext cx="287337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356100" y="4652963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3419475" y="3357563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992563" y="3717925"/>
            <a:ext cx="287337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5868839" y="4221088"/>
            <a:ext cx="287337" cy="28733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4572000" y="505142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5436096" y="206154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5796136" y="2276872"/>
            <a:ext cx="1296814" cy="2155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5699125" y="2636838"/>
            <a:ext cx="1465263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500694" y="3786190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5426075" y="431800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3260726" y="4368800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2714612" y="378619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291138" y="2924175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6239638" y="4100822"/>
            <a:ext cx="1130319" cy="2222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251520" y="5517232"/>
            <a:ext cx="2128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Tetraquark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configuration [overlap]&lt;&lt;1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876256" y="4660900"/>
            <a:ext cx="2016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/>
              <a:t>Molecular configuration: [overlap]=1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5143504" y="3429000"/>
            <a:ext cx="287337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 flipV="1">
            <a:off x="5940425" y="3929065"/>
            <a:ext cx="1346219" cy="761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468313" y="2212975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>
                <a:solidFill>
                  <a:schemeClr val="tx1"/>
                </a:solidFill>
              </a:rPr>
              <a:t>Normal meson [overlap]=1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1692275" y="1628775"/>
            <a:ext cx="17272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1692275" y="1844675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2786050" y="4286256"/>
            <a:ext cx="287338" cy="287337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3571868" y="2857496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71" name="Line 59"/>
          <p:cNvSpPr>
            <a:spLocks noChangeShapeType="1"/>
          </p:cNvSpPr>
          <p:nvPr/>
        </p:nvSpPr>
        <p:spPr bwMode="auto">
          <a:xfrm flipH="1">
            <a:off x="1643042" y="3289297"/>
            <a:ext cx="869944" cy="12112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>
            <a:off x="1785918" y="4071942"/>
            <a:ext cx="928694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2500298" y="3071810"/>
            <a:ext cx="287338" cy="287337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5" name="Line 59"/>
          <p:cNvSpPr>
            <a:spLocks noChangeShapeType="1"/>
          </p:cNvSpPr>
          <p:nvPr/>
        </p:nvSpPr>
        <p:spPr bwMode="auto">
          <a:xfrm flipH="1">
            <a:off x="1835696" y="5013176"/>
            <a:ext cx="1152128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 flipH="1">
            <a:off x="1835696" y="4500570"/>
            <a:ext cx="878916" cy="368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381096" y="266558"/>
            <a:ext cx="52955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err="1" smtClean="0">
                <a:latin typeface="Verdana" pitchFamily="34" charset="0"/>
              </a:rPr>
              <a:t>Hadron</a:t>
            </a:r>
            <a:r>
              <a:rPr lang="en-US" altLang="ko-KR" sz="2000" dirty="0" smtClean="0">
                <a:latin typeface="Verdana" pitchFamily="34" charset="0"/>
              </a:rPr>
              <a:t> production through coalescence</a:t>
            </a:r>
            <a:endParaRPr lang="ko-KR" altLang="en-US" sz="2000" dirty="0">
              <a:latin typeface="Verdana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724128" y="116632"/>
          <a:ext cx="3057525" cy="727075"/>
        </p:xfrm>
        <a:graphic>
          <a:graphicData uri="http://schemas.openxmlformats.org/presentationml/2006/ole">
            <p:oleObj spid="_x0000_s49154" name="수식" r:id="rId3" imgW="1815840" imgH="431640" progId="Equation.3">
              <p:embed/>
            </p:oleObj>
          </a:graphicData>
        </a:graphic>
      </p:graphicFrame>
      <p:sp>
        <p:nvSpPr>
          <p:cNvPr id="79" name="AutoShape 41"/>
          <p:cNvSpPr>
            <a:spLocks noChangeArrowheads="1"/>
          </p:cNvSpPr>
          <p:nvPr/>
        </p:nvSpPr>
        <p:spPr bwMode="auto">
          <a:xfrm>
            <a:off x="724322" y="1268760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" name="Oval 39"/>
          <p:cNvSpPr>
            <a:spLocks noChangeArrowheads="1"/>
          </p:cNvSpPr>
          <p:nvPr/>
        </p:nvSpPr>
        <p:spPr bwMode="auto">
          <a:xfrm>
            <a:off x="837734" y="1375750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1" name="Oval 25"/>
          <p:cNvSpPr>
            <a:spLocks noChangeArrowheads="1"/>
          </p:cNvSpPr>
          <p:nvPr/>
        </p:nvSpPr>
        <p:spPr bwMode="auto">
          <a:xfrm>
            <a:off x="1200638" y="1606190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AutoShape 41"/>
          <p:cNvSpPr>
            <a:spLocks noChangeArrowheads="1"/>
          </p:cNvSpPr>
          <p:nvPr/>
        </p:nvSpPr>
        <p:spPr bwMode="auto">
          <a:xfrm>
            <a:off x="796330" y="4582071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" name="Oval 39"/>
          <p:cNvSpPr>
            <a:spLocks noChangeArrowheads="1"/>
          </p:cNvSpPr>
          <p:nvPr/>
        </p:nvSpPr>
        <p:spPr bwMode="auto">
          <a:xfrm>
            <a:off x="874117" y="4613821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4" name="Oval 40"/>
          <p:cNvSpPr>
            <a:spLocks noChangeArrowheads="1"/>
          </p:cNvSpPr>
          <p:nvPr/>
        </p:nvSpPr>
        <p:spPr bwMode="auto">
          <a:xfrm>
            <a:off x="1261592" y="4613821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1274190" y="493767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903539" y="4949550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7" name="AutoShape 41"/>
          <p:cNvSpPr>
            <a:spLocks noChangeArrowheads="1"/>
          </p:cNvSpPr>
          <p:nvPr/>
        </p:nvSpPr>
        <p:spPr bwMode="auto">
          <a:xfrm>
            <a:off x="7524328" y="22145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" name="Oval 39"/>
          <p:cNvSpPr>
            <a:spLocks noChangeArrowheads="1"/>
          </p:cNvSpPr>
          <p:nvPr/>
        </p:nvSpPr>
        <p:spPr bwMode="auto">
          <a:xfrm>
            <a:off x="7637740" y="231755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8000644" y="254799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0" name="AutoShape 41"/>
          <p:cNvSpPr>
            <a:spLocks noChangeArrowheads="1"/>
          </p:cNvSpPr>
          <p:nvPr/>
        </p:nvSpPr>
        <p:spPr bwMode="auto">
          <a:xfrm>
            <a:off x="7524516" y="3709995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" name="Oval 39"/>
          <p:cNvSpPr>
            <a:spLocks noChangeArrowheads="1"/>
          </p:cNvSpPr>
          <p:nvPr/>
        </p:nvSpPr>
        <p:spPr bwMode="auto">
          <a:xfrm>
            <a:off x="7637928" y="3812995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8000832" y="404343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93" name="직선 연결선 92"/>
          <p:cNvCxnSpPr>
            <a:stCxn id="87" idx="2"/>
            <a:endCxn id="90" idx="0"/>
          </p:cNvCxnSpPr>
          <p:nvPr/>
        </p:nvCxnSpPr>
        <p:spPr>
          <a:xfrm rot="16200000" flipH="1">
            <a:off x="7583945" y="3321749"/>
            <a:ext cx="776304" cy="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/>
          <p:cNvSpPr>
            <a:spLocks noChangeArrowheads="1"/>
          </p:cNvSpPr>
          <p:nvPr/>
        </p:nvSpPr>
        <p:spPr bwMode="auto">
          <a:xfrm>
            <a:off x="3059832" y="4805363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5" name="Oval 9"/>
          <p:cNvSpPr>
            <a:spLocks noChangeArrowheads="1"/>
          </p:cNvSpPr>
          <p:nvPr/>
        </p:nvSpPr>
        <p:spPr bwMode="auto">
          <a:xfrm>
            <a:off x="4356670" y="2852936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166966" y="2900213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7" name="Oval 32"/>
          <p:cNvSpPr>
            <a:spLocks noChangeArrowheads="1"/>
          </p:cNvSpPr>
          <p:nvPr/>
        </p:nvSpPr>
        <p:spPr bwMode="auto">
          <a:xfrm>
            <a:off x="4355976" y="407707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8" name="Oval 36"/>
          <p:cNvSpPr>
            <a:spLocks noChangeArrowheads="1"/>
          </p:cNvSpPr>
          <p:nvPr/>
        </p:nvSpPr>
        <p:spPr bwMode="auto">
          <a:xfrm>
            <a:off x="3780606" y="4725838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3" name="그림 2" descr="MQHadron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4184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3476680" y="5536515"/>
            <a:ext cx="214314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3500430" y="5417389"/>
            <a:ext cx="214314" cy="1191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S. Cho et al PRL 11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142873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0.2 x Stat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78579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 x Stat</a:t>
            </a:r>
            <a:endParaRPr lang="ko-KR" altLang="en-US" sz="14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2857300" y="764704"/>
            <a:ext cx="2560081" cy="428628"/>
            <a:chOff x="2857300" y="761856"/>
            <a:chExt cx="2560081" cy="428628"/>
          </a:xfrm>
        </p:grpSpPr>
        <p:grpSp>
          <p:nvGrpSpPr>
            <p:cNvPr id="4" name="그룹 12"/>
            <p:cNvGrpSpPr/>
            <p:nvPr/>
          </p:nvGrpSpPr>
          <p:grpSpPr>
            <a:xfrm>
              <a:off x="2857300" y="761856"/>
              <a:ext cx="2560081" cy="428628"/>
              <a:chOff x="2857300" y="761856"/>
              <a:chExt cx="2560081" cy="428628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2857300" y="761856"/>
                <a:ext cx="142876" cy="42862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45679" y="773919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err="1" smtClean="0"/>
                  <a:t>Fachini</a:t>
                </a:r>
                <a:r>
                  <a:rPr lang="en-US" altLang="ko-KR" dirty="0" smtClean="0"/>
                  <a:t> [STAR]</a:t>
                </a:r>
                <a:endParaRPr lang="ko-KR" altLang="en-US" dirty="0"/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 rot="10800000">
              <a:off x="3059832" y="972460"/>
              <a:ext cx="288032" cy="1588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모서리가 둥근 직사각형 17"/>
            <p:cNvSpPr/>
            <p:nvPr/>
          </p:nvSpPr>
          <p:spPr>
            <a:xfrm>
              <a:off x="3347864" y="828444"/>
              <a:ext cx="1656184" cy="28803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IV:  Heavy Exotics from Heavy Ion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I:  Statistical </a:t>
            </a:r>
            <a:r>
              <a:rPr lang="en-US" altLang="ko-KR" sz="2400" dirty="0" err="1" smtClean="0">
                <a:latin typeface="Verdana" pitchFamily="34" charset="0"/>
              </a:rPr>
              <a:t>vs</a:t>
            </a:r>
            <a:r>
              <a:rPr lang="en-US" altLang="ko-KR" sz="2400" dirty="0" smtClean="0">
                <a:latin typeface="Verdana" pitchFamily="34" charset="0"/>
              </a:rPr>
              <a:t> Coalescence model for </a:t>
            </a:r>
            <a:r>
              <a:rPr lang="en-US" altLang="ko-KR" sz="2400" dirty="0" err="1" smtClean="0">
                <a:latin typeface="Verdana" pitchFamily="34" charset="0"/>
              </a:rPr>
              <a:t>Hadron</a:t>
            </a:r>
            <a:r>
              <a:rPr lang="en-US" altLang="ko-KR" sz="2400" dirty="0" smtClean="0">
                <a:latin typeface="Verdana" pitchFamily="34" charset="0"/>
              </a:rPr>
              <a:t> production in Heavy Ion Collision</a:t>
            </a: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Understanding yields of light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857232"/>
            <a:ext cx="853601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large number of c , b quark production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3" y="3573016"/>
            <a:ext cx="8215339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solidFill>
                  <a:srgbClr val="002060"/>
                </a:solidFill>
                <a:latin typeface="Verdana" pitchFamily="34" charset="0"/>
              </a:rPr>
              <a:t> Vertex detector:   weakly decaying 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exotics : FAIR  10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/month,</a:t>
            </a:r>
          </a:p>
          <a:p>
            <a:pPr marL="457200" indent="-457200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                                                                       LHC 10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5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/month</a:t>
            </a:r>
            <a:endParaRPr kumimoji="1" lang="en-US" altLang="ko-KR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78850" name="Image" r:id="rId3" imgW="8857143" imgH="2409524" progId="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0034" y="115888"/>
            <a:ext cx="8643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New perspective of </a:t>
            </a:r>
            <a:r>
              <a:rPr lang="en-US" altLang="ko-KR" sz="1800" b="1" i="1" kern="0" dirty="0" err="1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Hadron</a:t>
            </a: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 Physics from Heavy Ion Collision</a:t>
            </a:r>
            <a:endParaRPr lang="en-US" altLang="ko-KR" sz="1800" b="1" kern="0" baseline="-25000" dirty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2619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5214942" y="3286124"/>
            <a:ext cx="250033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23850" y="5383213"/>
            <a:ext cx="41767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FF0000"/>
                </a:solidFill>
                <a:latin typeface="+mj-lt"/>
                <a:ea typeface="굴림" pitchFamily="50" charset="-127"/>
              </a:rPr>
              <a:t>T</a:t>
            </a:r>
            <a:r>
              <a:rPr kumimoji="1" lang="en-US" altLang="ko-KR" sz="2000" kern="0" baseline="-25000" dirty="0" err="1">
                <a:solidFill>
                  <a:srgbClr val="FF0000"/>
                </a:solidFill>
                <a:latin typeface="+mj-lt"/>
                <a:ea typeface="굴림" pitchFamily="50" charset="-127"/>
              </a:rPr>
              <a:t>cc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/D  &gt; 0.34 x 10 </a:t>
            </a:r>
            <a:r>
              <a:rPr kumimoji="1" lang="en-US" altLang="ko-KR" sz="2000" kern="0" baseline="3000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RHIC</a:t>
            </a:r>
          </a:p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     &gt; 0.8 x   10 </a:t>
            </a:r>
            <a:r>
              <a:rPr kumimoji="1" lang="en-US" altLang="ko-KR" sz="2000" kern="0" baseline="3000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LHC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5913" y="5373688"/>
            <a:ext cx="4946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179388" y="4870450"/>
            <a:ext cx="7416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1600" kern="0" dirty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</a:t>
            </a:r>
            <a:r>
              <a:rPr kumimoji="1" lang="en-US" altLang="ko-KR" sz="1600" kern="0" dirty="0" err="1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T</a:t>
            </a:r>
            <a:r>
              <a:rPr kumimoji="1" lang="en-US" altLang="ko-KR" sz="1600" kern="0" baseline="-25000" dirty="0" err="1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cc</a:t>
            </a:r>
            <a:r>
              <a:rPr kumimoji="1" lang="en-US" altLang="ko-KR" sz="1600" kern="0" dirty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production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185863"/>
            <a:ext cx="64389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227339" y="373045"/>
            <a:ext cx="4678365" cy="48418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Expectations [overlap] at LHC</a:t>
            </a:r>
            <a:endParaRPr kumimoji="1" lang="en-US" altLang="ko-KR" sz="20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990600"/>
            <a:ext cx="8115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ExHIC</a:t>
            </a:r>
            <a:r>
              <a:rPr lang="en-US" altLang="ko-KR" dirty="0" smtClean="0"/>
              <a:t> (2011): </a:t>
            </a:r>
            <a:r>
              <a:rPr lang="en-US" altLang="ko-KR" dirty="0" err="1" smtClean="0"/>
              <a:t>multiquark</a:t>
            </a:r>
            <a:r>
              <a:rPr lang="en-US" altLang="ko-KR" dirty="0" smtClean="0"/>
              <a:t>/molecule candidates -decay modes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ExHIC</a:t>
            </a:r>
            <a:r>
              <a:rPr lang="en-US" altLang="ko-KR" dirty="0" smtClean="0"/>
              <a:t> (2011): </a:t>
            </a:r>
            <a:r>
              <a:rPr lang="en-US" altLang="ko-KR" dirty="0" err="1" smtClean="0"/>
              <a:t>multiquark</a:t>
            </a:r>
            <a:r>
              <a:rPr lang="en-US" altLang="ko-KR" dirty="0" smtClean="0"/>
              <a:t>/molecule candidates - yield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IV:  High </a:t>
            </a:r>
            <a:r>
              <a:rPr lang="en-US" altLang="ko-KR" sz="2400" dirty="0" err="1" smtClean="0">
                <a:latin typeface="Verdana" pitchFamily="34" charset="0"/>
              </a:rPr>
              <a:t>multiplicty</a:t>
            </a:r>
            <a:r>
              <a:rPr lang="en-US" altLang="ko-KR" sz="2400" dirty="0" smtClean="0">
                <a:latin typeface="Verdana" pitchFamily="34" charset="0"/>
              </a:rPr>
              <a:t> p-A from heavy ion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48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From </a:t>
            </a:r>
            <a:r>
              <a:rPr lang="en-US" altLang="ko-KR" dirty="0" err="1" smtClean="0"/>
              <a:t>MinJung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Kweon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Inha</a:t>
            </a:r>
            <a:r>
              <a:rPr lang="en-US" altLang="ko-KR" dirty="0" smtClean="0"/>
              <a:t> Univ.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122882" name="AutoShape 2" descr="http://mail.yonsei.ac.kr/servlet/EmbedImage?ukey=528e26b53fd3d9986f6c0834&amp;depth=0&amp;mindex=0&amp;aindex=0&amp;dirkey=Inbox_suhoung&amp;isshare=fals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884" name="AutoShape 4" descr="http://mail.yonsei.ac.kr/servlet/EmbedImage?ukey=528e26b53fd3d9986f6c0834&amp;depth=0&amp;mindex=0&amp;aindex=0&amp;dirkey=Inbox_suhoung&amp;isshare=fals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2886" name="AutoShape 6" descr="http://mail.yonsei.ac.kr/servlet/EmbedImage?ukey=528e26b53fd3d9986f6c0834&amp;depth=0&amp;mindex=0&amp;aindex=0&amp;dirkey=Inbox_suhoung&amp;isshare=fals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887" name="Picture 7" descr="C:\Users\Su Houng\Downloads\DmesonRawYield_pP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6857143" cy="29714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278605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 meson yield from p-</a:t>
            </a:r>
            <a:r>
              <a:rPr lang="en-US" altLang="ko-KR" dirty="0" err="1" smtClean="0"/>
              <a:t>Pb</a:t>
            </a:r>
            <a:r>
              <a:rPr lang="en-US" altLang="ko-KR" dirty="0" smtClean="0"/>
              <a:t> by ALICE</a:t>
            </a:r>
            <a:endParaRPr lang="ko-KR" altLang="en-US" dirty="0"/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428868"/>
            <a:ext cx="1647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00034" y="571480"/>
          <a:ext cx="64484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109"/>
                <a:gridCol w="1612109"/>
                <a:gridCol w="1612109"/>
                <a:gridCol w="1612109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RHIC</a:t>
                      </a:r>
                      <a:endParaRPr lang="ko-KR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LHC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LHC (p-</a:t>
                      </a: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=</a:t>
                      </a: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-250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 245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 662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 30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H 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(fm 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endParaRPr lang="ko-KR" altLang="en-U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1900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1538" y="14285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C.M.Ko</a:t>
            </a:r>
            <a:r>
              <a:rPr lang="en-US" altLang="ko-KR" dirty="0" smtClean="0"/>
              <a:t> private communication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66" y="2285992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AutoNum type="arabicPeriod" startAt="2"/>
            </a:pPr>
            <a:r>
              <a:rPr lang="en-US" altLang="ko-KR" sz="2000" dirty="0" smtClean="0">
                <a:latin typeface="Times New Roman" pitchFamily="18" charset="0"/>
              </a:rPr>
              <a:t>Production rates from Heavy Ion collisions can be used to distinguish </a:t>
            </a:r>
            <a:r>
              <a:rPr lang="en-US" altLang="ko-KR" sz="2000" dirty="0" err="1" smtClean="0">
                <a:latin typeface="Times New Roman" pitchFamily="18" charset="0"/>
              </a:rPr>
              <a:t>mulitquark</a:t>
            </a:r>
            <a:r>
              <a:rPr lang="en-US" altLang="ko-KR" sz="2000" dirty="0" smtClean="0">
                <a:latin typeface="Times New Roman" pitchFamily="18" charset="0"/>
              </a:rPr>
              <a:t> from usual and molecular configuration: </a:t>
            </a:r>
          </a:p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         </a:t>
            </a:r>
            <a:r>
              <a:rPr lang="en-US" altLang="ko-KR" sz="2000" dirty="0" smtClean="0">
                <a:latin typeface="Times New Roman" pitchFamily="18" charset="0"/>
                <a:sym typeface="Wingdings" pitchFamily="2" charset="2"/>
              </a:rPr>
              <a:t>  </a:t>
            </a:r>
            <a:r>
              <a:rPr lang="en-US" altLang="ko-KR" sz="2000" dirty="0" smtClean="0">
                <a:latin typeface="Times New Roman" pitchFamily="18" charset="0"/>
              </a:rPr>
              <a:t>f0 can not be a pure </a:t>
            </a:r>
            <a:r>
              <a:rPr lang="en-US" altLang="ko-KR" sz="2000" dirty="0" err="1" smtClean="0">
                <a:latin typeface="Times New Roman" pitchFamily="18" charset="0"/>
              </a:rPr>
              <a:t>multiquark</a:t>
            </a:r>
            <a:r>
              <a:rPr lang="en-US" altLang="ko-KR" sz="2000" dirty="0" smtClean="0">
                <a:latin typeface="Times New Roman" pitchFamily="18" charset="0"/>
              </a:rPr>
              <a:t> configuration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63566" y="3574280"/>
            <a:ext cx="8351838" cy="11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3.     Heavy </a:t>
            </a:r>
            <a:r>
              <a:rPr lang="en-US" altLang="ko-KR" sz="2000" dirty="0" err="1" smtClean="0">
                <a:latin typeface="Times New Roman" pitchFamily="18" charset="0"/>
              </a:rPr>
              <a:t>multiquark</a:t>
            </a:r>
            <a:r>
              <a:rPr lang="en-US" altLang="ko-KR" sz="2000" dirty="0" smtClean="0">
                <a:latin typeface="Times New Roman" pitchFamily="18" charset="0"/>
              </a:rPr>
              <a:t> states + Exotics  can be observed at LHC</a:t>
            </a:r>
            <a:endParaRPr lang="en-US" altLang="ko-KR" sz="16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68694" y="142852"/>
            <a:ext cx="2232000" cy="64912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/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j-cs"/>
              </a:rPr>
              <a:t>Summary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66" y="4436294"/>
            <a:ext cx="83518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4.    May be high multiplicity p-A reaction can be useful to reduce background</a:t>
            </a:r>
            <a:endParaRPr lang="en-US" altLang="ko-KR" sz="1600" b="1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3566" y="1500174"/>
            <a:ext cx="8351838" cy="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altLang="ko-KR" sz="2000" dirty="0" smtClean="0">
                <a:latin typeface="Times New Roman" pitchFamily="18" charset="0"/>
              </a:rPr>
              <a:t>1.      Yields of light nuclei can be understood from conservation of S/N</a:t>
            </a:r>
            <a:endParaRPr lang="en-US" altLang="ko-KR" sz="1800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797849" y="3948131"/>
            <a:ext cx="785818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068366" y="2400245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8140728" y="1411988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153453" y="4340946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1083413" y="3983944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857224" y="4232297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1138176" y="2447933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1138176" y="2793060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714348" y="259080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kumimoji="1" lang="en-US" altLang="ko-KR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54" name="직선 화살표 연결선 53"/>
          <p:cNvCxnSpPr>
            <a:stCxn id="48" idx="6"/>
          </p:cNvCxnSpPr>
          <p:nvPr/>
        </p:nvCxnSpPr>
        <p:spPr>
          <a:xfrm flipV="1">
            <a:off x="1425513" y="2590809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1437388" y="2947206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3643306" y="1662115"/>
            <a:ext cx="1857388" cy="9286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3711529" y="2948000"/>
            <a:ext cx="1074785" cy="5000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1428728" y="4114757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V="1">
            <a:off x="1440603" y="4471154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3711529" y="3590941"/>
            <a:ext cx="1074785" cy="5240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rot="16140000" flipH="1">
            <a:off x="2089590" y="3287267"/>
            <a:ext cx="22067" cy="19962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3714744" y="4306115"/>
            <a:ext cx="1928826" cy="856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3655181" y="4484804"/>
            <a:ext cx="1893201" cy="8325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68" idx="7"/>
            <a:endCxn id="74" idx="2"/>
          </p:cNvCxnSpPr>
          <p:nvPr/>
        </p:nvCxnSpPr>
        <p:spPr>
          <a:xfrm rot="5400000" flipH="1" flipV="1">
            <a:off x="5603689" y="2491075"/>
            <a:ext cx="580278" cy="10711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5381568" y="3651110"/>
            <a:ext cx="1833638" cy="7256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 flipV="1">
            <a:off x="6917579" y="1757491"/>
            <a:ext cx="1214446" cy="6437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7000892" y="2805917"/>
            <a:ext cx="1643074" cy="4278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>
            <a:off x="6941329" y="2889230"/>
            <a:ext cx="1619324" cy="618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 rot="-120000" flipV="1">
            <a:off x="7036716" y="1948495"/>
            <a:ext cx="1152000" cy="571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52"/>
          <p:cNvSpPr>
            <a:spLocks noChangeArrowheads="1"/>
          </p:cNvSpPr>
          <p:nvPr/>
        </p:nvSpPr>
        <p:spPr bwMode="auto">
          <a:xfrm>
            <a:off x="8215338" y="1447801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c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8215338" y="179292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500034" y="4078865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p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96" name="Text Box 57"/>
          <p:cNvSpPr txBox="1">
            <a:spLocks noChangeArrowheads="1"/>
          </p:cNvSpPr>
          <p:nvPr/>
        </p:nvSpPr>
        <p:spPr bwMode="auto">
          <a:xfrm>
            <a:off x="3968775" y="1947867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7" name="Text Box 57"/>
          <p:cNvSpPr txBox="1">
            <a:spLocks noChangeArrowheads="1"/>
          </p:cNvSpPr>
          <p:nvPr/>
        </p:nvSpPr>
        <p:spPr bwMode="auto">
          <a:xfrm>
            <a:off x="4500562" y="437675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8" name="Text Box 57"/>
          <p:cNvSpPr txBox="1">
            <a:spLocks noChangeArrowheads="1"/>
          </p:cNvSpPr>
          <p:nvPr/>
        </p:nvSpPr>
        <p:spPr bwMode="auto">
          <a:xfrm>
            <a:off x="8683683" y="151923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kumimoji="1" lang="en-US" altLang="ko-K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57"/>
          <p:cNvSpPr txBox="1">
            <a:spLocks noChangeArrowheads="1"/>
          </p:cNvSpPr>
          <p:nvPr/>
        </p:nvSpPr>
        <p:spPr bwMode="auto">
          <a:xfrm>
            <a:off x="4143372" y="3519503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a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0" name="Text Box 57"/>
          <p:cNvSpPr txBox="1">
            <a:spLocks noChangeArrowheads="1"/>
          </p:cNvSpPr>
          <p:nvPr/>
        </p:nvSpPr>
        <p:spPr bwMode="auto">
          <a:xfrm>
            <a:off x="5683287" y="2662247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c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1" name="Text Box 57"/>
          <p:cNvSpPr txBox="1">
            <a:spLocks noChangeArrowheads="1"/>
          </p:cNvSpPr>
          <p:nvPr/>
        </p:nvSpPr>
        <p:spPr bwMode="auto">
          <a:xfrm>
            <a:off x="5715008" y="3519503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d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2" name="Text Box 57"/>
          <p:cNvSpPr txBox="1">
            <a:spLocks noChangeArrowheads="1"/>
          </p:cNvSpPr>
          <p:nvPr/>
        </p:nvSpPr>
        <p:spPr bwMode="auto">
          <a:xfrm>
            <a:off x="8612245" y="3233751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70000" y="5865813"/>
          <a:ext cx="5945188" cy="503237"/>
        </p:xfrm>
        <a:graphic>
          <a:graphicData uri="http://schemas.openxmlformats.org/presentationml/2006/ole">
            <p:oleObj spid="_x0000_s82946" name="수식" r:id="rId3" imgW="3454200" imgH="291960" progId="Equation.3">
              <p:embed/>
            </p:oleObj>
          </a:graphicData>
        </a:graphic>
      </p:graphicFrame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4143372" y="2864419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b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3098767" y="3936444"/>
            <a:ext cx="792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</a:t>
            </a:r>
            <a:r>
              <a:rPr lang="en-US" altLang="ko-KR" baseline="-25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/p</a:t>
            </a:r>
            <a:endParaRPr lang="ko-KR" altLang="en-US" baseline="-25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095552" y="2388746"/>
            <a:ext cx="828000" cy="75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</a:t>
            </a:r>
            <a:r>
              <a:rPr lang="en-US" altLang="ko-KR" baseline="-25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en-US" altLang="ko-KR" baseline="-25000" dirty="0" smtClean="0">
                <a:latin typeface="Symbol" pitchFamily="18" charset="2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baseline="-25000" dirty="0">
              <a:latin typeface="Symbol" pitchFamily="18" charset="2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4774439" y="3221876"/>
            <a:ext cx="684000" cy="6480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sunset" dir="t"/>
          </a:scene3d>
          <a:sp3d extrusionH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</a:t>
            </a:r>
            <a:r>
              <a:rPr lang="en-US" altLang="ko-KR" dirty="0" err="1" smtClean="0">
                <a:latin typeface="Symbol" pitchFamily="18" charset="2"/>
              </a:rPr>
              <a:t>s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429388" y="2376495"/>
            <a:ext cx="828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  <a:r>
              <a:rPr lang="en-US" altLang="ko-KR" baseline="-25000" dirty="0" smtClean="0"/>
              <a:t>C/c</a:t>
            </a:r>
            <a:endParaRPr lang="ko-KR" altLang="en-US" dirty="0"/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7740352" y="4869160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kumimoji="1" lang="en-US" altLang="ko-K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285720" y="285728"/>
            <a:ext cx="592935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err="1" smtClean="0">
                <a:latin typeface="Comic Sans MS" pitchFamily="66" charset="0"/>
              </a:rPr>
              <a:t>Hadron</a:t>
            </a:r>
            <a:r>
              <a:rPr kumimoji="1" lang="en-US" altLang="ko-KR" sz="2000" dirty="0" smtClean="0">
                <a:latin typeface="Comic Sans MS" pitchFamily="66" charset="0"/>
              </a:rPr>
              <a:t> production in ( </a:t>
            </a:r>
            <a:r>
              <a:rPr kumimoji="1" lang="en-US" altLang="ko-KR" sz="2000" dirty="0" err="1" smtClean="0">
                <a:latin typeface="Comic Sans MS" pitchFamily="66" charset="0"/>
              </a:rPr>
              <a:t>p+</a:t>
            </a:r>
            <a:r>
              <a:rPr kumimoji="1" lang="en-US" altLang="ko-KR" sz="2000" dirty="0" err="1" smtClean="0">
                <a:latin typeface="Symbol" pitchFamily="18" charset="2"/>
              </a:rPr>
              <a:t>p</a:t>
            </a:r>
            <a:r>
              <a:rPr kumimoji="1" lang="en-US" altLang="ko-KR" sz="2000" dirty="0" err="1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kumimoji="1" lang="en-US" altLang="ko-KR" sz="2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</a:t>
            </a:r>
            <a:r>
              <a:rPr kumimoji="1" lang="en-US" altLang="ko-KR" sz="2000" dirty="0" err="1" smtClean="0">
                <a:latin typeface="Arial" pitchFamily="34" charset="0"/>
                <a:cs typeface="Arial" pitchFamily="34" charset="0"/>
              </a:rPr>
              <a:t>+X</a:t>
            </a:r>
            <a:r>
              <a:rPr kumimoji="1" lang="en-US" altLang="ko-KR" sz="2000" dirty="0" smtClean="0">
                <a:latin typeface="Comic Sans MS" pitchFamily="66" charset="0"/>
              </a:rPr>
              <a:t> ) collision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15"/>
          <p:cNvSpPr>
            <a:spLocks noChangeAspect="1" noChangeArrowheads="1"/>
          </p:cNvSpPr>
          <p:nvPr/>
        </p:nvSpPr>
        <p:spPr bwMode="auto">
          <a:xfrm>
            <a:off x="4929190" y="4417591"/>
            <a:ext cx="2071702" cy="2011805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428860" y="1153665"/>
            <a:ext cx="1571625" cy="1928812"/>
          </a:xfrm>
          <a:prstGeom prst="rect">
            <a:avLst/>
          </a:prstGeom>
          <a:noFill/>
          <a:ln w="285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1800" b="0" i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1071538" y="4518666"/>
            <a:ext cx="1368152" cy="1790654"/>
          </a:xfrm>
          <a:prstGeom prst="ellipse">
            <a:avLst/>
          </a:prstGeom>
          <a:solidFill>
            <a:srgbClr val="FF7C8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151658" y="5177023"/>
            <a:ext cx="180000" cy="180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791618" y="527477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863626" y="4661451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650700" y="4962709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1450662" y="5886644"/>
            <a:ext cx="180000" cy="180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1359570" y="5521555"/>
            <a:ext cx="180000" cy="180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1351320" y="4943705"/>
            <a:ext cx="180000" cy="180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1843454" y="5883502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1200512" y="5169122"/>
            <a:ext cx="501652" cy="285752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V="1">
            <a:off x="1936452" y="4783148"/>
            <a:ext cx="287338" cy="146050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1856145" y="4875442"/>
            <a:ext cx="360363" cy="141288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1843454" y="5597750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1647602" y="6174850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1287562" y="5166738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1595125" y="4697435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1971658" y="5706818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1596712" y="5456432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1360265" y="4695401"/>
            <a:ext cx="287337" cy="146050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9328" y="5430709"/>
            <a:ext cx="360362" cy="141287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V="1">
            <a:off x="1793576" y="5248461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V="1">
            <a:off x="1503586" y="5742802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2659678" y="940838"/>
            <a:ext cx="2448000" cy="2160000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4622688" y="1883544"/>
            <a:ext cx="180000" cy="180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6" name="Oval 14"/>
          <p:cNvSpPr>
            <a:spLocks noChangeArrowheads="1"/>
          </p:cNvSpPr>
          <p:nvPr/>
        </p:nvSpPr>
        <p:spPr bwMode="auto">
          <a:xfrm>
            <a:off x="3447921" y="1899428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3286116" y="1500174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3749058" y="2357430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>
            <a:off x="3214678" y="2593165"/>
            <a:ext cx="180000" cy="180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3162171" y="2378853"/>
            <a:ext cx="180000" cy="180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2987546" y="1801003"/>
            <a:ext cx="180000" cy="180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3479680" y="2740800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V="1">
            <a:off x="2836738" y="2026420"/>
            <a:ext cx="501652" cy="285752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ko-KR" altLang="en-US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flipV="1">
            <a:off x="4336936" y="1454916"/>
            <a:ext cx="287338" cy="146050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3492371" y="1732740"/>
            <a:ext cx="360363" cy="141288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V="1">
            <a:off x="3479680" y="2455048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 flipV="1">
            <a:off x="2928926" y="1714488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606314" y="2428868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9" name="Oval 28"/>
          <p:cNvSpPr>
            <a:spLocks noChangeArrowheads="1"/>
          </p:cNvSpPr>
          <p:nvPr/>
        </p:nvSpPr>
        <p:spPr bwMode="auto">
          <a:xfrm>
            <a:off x="3929058" y="1891678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4336936" y="2240734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3997196" y="2162953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 flipV="1">
            <a:off x="3265366" y="1279974"/>
            <a:ext cx="287337" cy="146050"/>
          </a:xfrm>
          <a:prstGeom prst="line">
            <a:avLst/>
          </a:prstGeom>
          <a:noFill/>
          <a:ln w="50800" cap="rnd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>
            <a:off x="4479812" y="2137230"/>
            <a:ext cx="360362" cy="141287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V="1">
            <a:off x="4194060" y="1954982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 flipV="1">
            <a:off x="3551118" y="2208668"/>
            <a:ext cx="358775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0" name="Oval 15"/>
          <p:cNvSpPr>
            <a:spLocks noChangeArrowheads="1"/>
          </p:cNvSpPr>
          <p:nvPr/>
        </p:nvSpPr>
        <p:spPr bwMode="auto">
          <a:xfrm>
            <a:off x="5929322" y="4795700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6049022" y="4932152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6359398" y="4924638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4" name="Oval 27"/>
          <p:cNvSpPr>
            <a:spLocks noChangeArrowheads="1"/>
          </p:cNvSpPr>
          <p:nvPr/>
        </p:nvSpPr>
        <p:spPr bwMode="auto">
          <a:xfrm>
            <a:off x="6215382" y="5209755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95" name="그룹 94"/>
          <p:cNvGrpSpPr/>
          <p:nvPr/>
        </p:nvGrpSpPr>
        <p:grpSpPr>
          <a:xfrm>
            <a:off x="3929058" y="2428868"/>
            <a:ext cx="648072" cy="632994"/>
            <a:chOff x="7020272" y="5532310"/>
            <a:chExt cx="648072" cy="632994"/>
          </a:xfrm>
        </p:grpSpPr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0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500166" y="3125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T&gt;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63888" y="4202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T=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278845" y="3387442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442148" y="3629198"/>
            <a:ext cx="763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71448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428992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429124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09295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214414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2928926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5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071934" y="391018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6661150" y="3910186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2060566" y="3629198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00364" y="319741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Hadronization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429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8427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142876" y="1857364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오른쪽 화살표 88"/>
          <p:cNvSpPr/>
          <p:nvPr/>
        </p:nvSpPr>
        <p:spPr>
          <a:xfrm>
            <a:off x="1114150" y="1885260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/>
          <p:cNvGrpSpPr/>
          <p:nvPr/>
        </p:nvGrpSpPr>
        <p:grpSpPr>
          <a:xfrm>
            <a:off x="3571868" y="1029136"/>
            <a:ext cx="718660" cy="705002"/>
            <a:chOff x="7030076" y="1571612"/>
            <a:chExt cx="718660" cy="705002"/>
          </a:xfrm>
        </p:grpSpPr>
        <p:sp>
          <p:nvSpPr>
            <p:cNvPr id="90" name="Oval 15"/>
            <p:cNvSpPr>
              <a:spLocks noChangeArrowheads="1"/>
            </p:cNvSpPr>
            <p:nvPr/>
          </p:nvSpPr>
          <p:spPr bwMode="auto">
            <a:xfrm>
              <a:off x="7030076" y="1571612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7149776" y="1708064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" name="Oval 17"/>
            <p:cNvSpPr>
              <a:spLocks noChangeArrowheads="1"/>
            </p:cNvSpPr>
            <p:nvPr/>
          </p:nvSpPr>
          <p:spPr bwMode="auto">
            <a:xfrm>
              <a:off x="7460152" y="1700550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3" name="Oval 27"/>
            <p:cNvSpPr>
              <a:spLocks noChangeArrowheads="1"/>
            </p:cNvSpPr>
            <p:nvPr/>
          </p:nvSpPr>
          <p:spPr bwMode="auto">
            <a:xfrm>
              <a:off x="7316136" y="198858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6072198" y="5572140"/>
            <a:ext cx="648072" cy="632994"/>
            <a:chOff x="7020272" y="5532310"/>
            <a:chExt cx="648072" cy="632994"/>
          </a:xfrm>
        </p:grpSpPr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07" name="Oval 15"/>
          <p:cNvSpPr>
            <a:spLocks noChangeArrowheads="1"/>
          </p:cNvSpPr>
          <p:nvPr/>
        </p:nvSpPr>
        <p:spPr bwMode="auto">
          <a:xfrm>
            <a:off x="5353538" y="5500702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9" name="Oval 16"/>
          <p:cNvSpPr>
            <a:spLocks noChangeArrowheads="1"/>
          </p:cNvSpPr>
          <p:nvPr/>
        </p:nvSpPr>
        <p:spPr bwMode="auto">
          <a:xfrm>
            <a:off x="5481900" y="5634253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10" name="Oval 17"/>
          <p:cNvSpPr>
            <a:spLocks noChangeArrowheads="1"/>
          </p:cNvSpPr>
          <p:nvPr/>
        </p:nvSpPr>
        <p:spPr bwMode="auto">
          <a:xfrm>
            <a:off x="5792276" y="5626739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11" name="Oval 27"/>
          <p:cNvSpPr>
            <a:spLocks noChangeArrowheads="1"/>
          </p:cNvSpPr>
          <p:nvPr/>
        </p:nvSpPr>
        <p:spPr bwMode="auto">
          <a:xfrm>
            <a:off x="5648260" y="5911856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113" name="그룹 112"/>
          <p:cNvGrpSpPr/>
          <p:nvPr/>
        </p:nvGrpSpPr>
        <p:grpSpPr>
          <a:xfrm>
            <a:off x="5143504" y="4786322"/>
            <a:ext cx="648072" cy="632994"/>
            <a:chOff x="7020272" y="5532310"/>
            <a:chExt cx="648072" cy="632994"/>
          </a:xfrm>
        </p:grpSpPr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000628" y="3626042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7" name="Oval 15"/>
          <p:cNvSpPr>
            <a:spLocks noChangeAspect="1" noChangeArrowheads="1"/>
          </p:cNvSpPr>
          <p:nvPr/>
        </p:nvSpPr>
        <p:spPr bwMode="auto">
          <a:xfrm>
            <a:off x="7000892" y="1276481"/>
            <a:ext cx="1214446" cy="1305691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7782430" y="100010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" name="Oval 16"/>
          <p:cNvSpPr>
            <a:spLocks noChangeArrowheads="1"/>
          </p:cNvSpPr>
          <p:nvPr/>
        </p:nvSpPr>
        <p:spPr bwMode="auto">
          <a:xfrm>
            <a:off x="7902130" y="113656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0" name="Oval 17"/>
          <p:cNvSpPr>
            <a:spLocks noChangeArrowheads="1"/>
          </p:cNvSpPr>
          <p:nvPr/>
        </p:nvSpPr>
        <p:spPr bwMode="auto">
          <a:xfrm>
            <a:off x="8212506" y="1129046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1" name="Oval 27"/>
          <p:cNvSpPr>
            <a:spLocks noChangeArrowheads="1"/>
          </p:cNvSpPr>
          <p:nvPr/>
        </p:nvSpPr>
        <p:spPr bwMode="auto">
          <a:xfrm>
            <a:off x="8068490" y="1414163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2" name="오른쪽 화살표 121"/>
          <p:cNvSpPr/>
          <p:nvPr/>
        </p:nvSpPr>
        <p:spPr>
          <a:xfrm rot="20181254">
            <a:off x="8529298" y="99180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오른쪽 화살표 122"/>
          <p:cNvSpPr/>
          <p:nvPr/>
        </p:nvSpPr>
        <p:spPr>
          <a:xfrm rot="753946">
            <a:off x="8621928" y="252407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4" name="그룹 123"/>
          <p:cNvGrpSpPr/>
          <p:nvPr/>
        </p:nvGrpSpPr>
        <p:grpSpPr>
          <a:xfrm>
            <a:off x="7924456" y="2143686"/>
            <a:ext cx="648072" cy="632994"/>
            <a:chOff x="7020272" y="5532310"/>
            <a:chExt cx="648072" cy="632994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28" name="Oval 15"/>
          <p:cNvSpPr>
            <a:spLocks noChangeArrowheads="1"/>
          </p:cNvSpPr>
          <p:nvPr/>
        </p:nvSpPr>
        <p:spPr bwMode="auto">
          <a:xfrm>
            <a:off x="6496546" y="213373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9" name="오른쪽 화살표 128"/>
          <p:cNvSpPr/>
          <p:nvPr/>
        </p:nvSpPr>
        <p:spPr>
          <a:xfrm rot="9002585">
            <a:off x="6110900" y="262806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Oval 16"/>
          <p:cNvSpPr>
            <a:spLocks noChangeArrowheads="1"/>
          </p:cNvSpPr>
          <p:nvPr/>
        </p:nvSpPr>
        <p:spPr bwMode="auto">
          <a:xfrm>
            <a:off x="6624908" y="2267289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1" name="Oval 17"/>
          <p:cNvSpPr>
            <a:spLocks noChangeArrowheads="1"/>
          </p:cNvSpPr>
          <p:nvPr/>
        </p:nvSpPr>
        <p:spPr bwMode="auto">
          <a:xfrm>
            <a:off x="6935284" y="2259775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2" name="Oval 27"/>
          <p:cNvSpPr>
            <a:spLocks noChangeArrowheads="1"/>
          </p:cNvSpPr>
          <p:nvPr/>
        </p:nvSpPr>
        <p:spPr bwMode="auto">
          <a:xfrm>
            <a:off x="6791268" y="2544892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3" name="오른쪽 화살표 132"/>
          <p:cNvSpPr/>
          <p:nvPr/>
        </p:nvSpPr>
        <p:spPr>
          <a:xfrm rot="12028624">
            <a:off x="6185812" y="10757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4" name="그룹 133"/>
          <p:cNvGrpSpPr/>
          <p:nvPr/>
        </p:nvGrpSpPr>
        <p:grpSpPr>
          <a:xfrm>
            <a:off x="6572264" y="1133606"/>
            <a:ext cx="648072" cy="632994"/>
            <a:chOff x="7020272" y="5532310"/>
            <a:chExt cx="648072" cy="632994"/>
          </a:xfrm>
        </p:grpSpPr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000760" y="320254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latin typeface="Arial" pitchFamily="34" charset="0"/>
                <a:cs typeface="Arial" pitchFamily="34" charset="0"/>
              </a:rPr>
              <a:t>Freezeout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285720" y="152381"/>
            <a:ext cx="785818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err="1" smtClean="0">
                <a:latin typeface="Comic Sans MS" pitchFamily="66" charset="0"/>
              </a:rPr>
              <a:t>Hadronization</a:t>
            </a:r>
            <a:r>
              <a:rPr kumimoji="1" lang="en-US" altLang="ko-KR" sz="2000" dirty="0" smtClean="0">
                <a:latin typeface="Comic Sans MS" pitchFamily="66" charset="0"/>
              </a:rPr>
              <a:t> and </a:t>
            </a:r>
            <a:r>
              <a:rPr kumimoji="1" lang="en-US" altLang="ko-KR" sz="2000" dirty="0" err="1" smtClean="0">
                <a:latin typeface="Comic Sans MS" pitchFamily="66" charset="0"/>
              </a:rPr>
              <a:t>freezeout</a:t>
            </a:r>
            <a:r>
              <a:rPr kumimoji="1" lang="en-US" altLang="ko-KR" sz="2000" dirty="0" smtClean="0">
                <a:latin typeface="Comic Sans MS" pitchFamily="66" charset="0"/>
              </a:rPr>
              <a:t> in Heavy Ion Collision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900" y="3501008"/>
            <a:ext cx="44178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58" y="692696"/>
            <a:ext cx="7258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3851" y="182563"/>
            <a:ext cx="803436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Statistical Model for </a:t>
            </a:r>
            <a:r>
              <a:rPr lang="en-US" altLang="ko-KR" sz="2000" dirty="0" err="1" smtClean="0">
                <a:latin typeface="Comic Sans MS" pitchFamily="66" charset="0"/>
              </a:rPr>
              <a:t>Hadron</a:t>
            </a:r>
            <a:r>
              <a:rPr lang="en-US" altLang="ko-KR" sz="2000" dirty="0" smtClean="0">
                <a:latin typeface="Comic Sans MS" pitchFamily="66" charset="0"/>
              </a:rPr>
              <a:t> Yield in HIC  </a:t>
            </a:r>
            <a:r>
              <a:rPr lang="en-US" altLang="ko-KR" sz="1200" dirty="0" smtClean="0">
                <a:latin typeface="Comic Sans MS" pitchFamily="66" charset="0"/>
              </a:rPr>
              <a:t>(PB </a:t>
            </a:r>
            <a:r>
              <a:rPr lang="en-US" altLang="ko-KR" sz="1200" dirty="0" err="1" smtClean="0">
                <a:latin typeface="Comic Sans MS" pitchFamily="66" charset="0"/>
              </a:rPr>
              <a:t>Munzinger</a:t>
            </a:r>
            <a:r>
              <a:rPr lang="en-US" altLang="ko-KR" sz="1200" dirty="0" smtClean="0">
                <a:latin typeface="Comic Sans MS" pitchFamily="66" charset="0"/>
              </a:rPr>
              <a:t>, </a:t>
            </a:r>
            <a:r>
              <a:rPr lang="en-US" altLang="ko-KR" sz="1200" dirty="0" err="1" smtClean="0">
                <a:latin typeface="Comic Sans MS" pitchFamily="66" charset="0"/>
              </a:rPr>
              <a:t>Stachel</a:t>
            </a:r>
            <a:r>
              <a:rPr lang="en-US" altLang="ko-KR" sz="1200" dirty="0" smtClean="0">
                <a:latin typeface="Comic Sans MS" pitchFamily="66" charset="0"/>
              </a:rPr>
              <a:t>, </a:t>
            </a:r>
            <a:r>
              <a:rPr lang="en-US" altLang="ko-KR" sz="1200" dirty="0" err="1" smtClean="0">
                <a:latin typeface="Comic Sans MS" pitchFamily="66" charset="0"/>
              </a:rPr>
              <a:t>Redlich</a:t>
            </a:r>
            <a:r>
              <a:rPr lang="en-US" altLang="ko-KR" sz="1200" dirty="0" smtClean="0">
                <a:latin typeface="Comic Sans MS" pitchFamily="66" charset="0"/>
              </a:rPr>
              <a:t>)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46043" y="3786190"/>
          <a:ext cx="3568701" cy="798512"/>
        </p:xfrm>
        <a:graphic>
          <a:graphicData uri="http://schemas.openxmlformats.org/presentationml/2006/ole">
            <p:oleObj spid="_x0000_s100353" name="Equation" r:id="rId5" imgW="2044440" imgH="4572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8" y="3786190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Freezeout</a:t>
            </a:r>
            <a:r>
              <a:rPr lang="en-US" altLang="ko-KR" dirty="0" smtClean="0"/>
              <a:t> points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4500562" y="928670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198956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98956"/>
            <a:ext cx="25193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198956"/>
            <a:ext cx="23050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63938" y="3767156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400" dirty="0">
                <a:solidFill>
                  <a:schemeClr val="tx1"/>
                </a:solidFill>
                <a:latin typeface="Arial" pitchFamily="34" charset="0"/>
              </a:rPr>
              <a:t>Quark number scaling of v2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088" y="3767156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dirty="0">
                <a:solidFill>
                  <a:schemeClr val="tx1"/>
                </a:solidFill>
                <a:latin typeface="Arial" pitchFamily="34" charset="0"/>
              </a:rPr>
              <a:t> P</a:t>
            </a:r>
            <a:r>
              <a:rPr kumimoji="1" lang="en-US" altLang="ko-KR" sz="1600" baseline="-25000" dirty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1" lang="en-US" altLang="ko-KR" sz="1600" dirty="0">
                <a:solidFill>
                  <a:schemeClr val="tx1"/>
                </a:solidFill>
                <a:latin typeface="Arial" pitchFamily="34" charset="0"/>
              </a:rPr>
              <a:t> dependence of ratio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92950" y="3767156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>
                <a:solidFill>
                  <a:schemeClr val="tx1"/>
                </a:solidFill>
                <a:latin typeface="Arial" pitchFamily="34" charset="0"/>
              </a:rPr>
              <a:t> v4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9750" y="3695719"/>
            <a:ext cx="2663825" cy="2447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5975" y="3695719"/>
            <a:ext cx="2663825" cy="244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19825" y="3695719"/>
            <a:ext cx="2663825" cy="2447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411413" y="5856306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>
                <a:solidFill>
                  <a:schemeClr val="tx1"/>
                </a:solidFill>
              </a:rPr>
              <a:t>Ko et al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92725" y="5856306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>
                <a:solidFill>
                  <a:schemeClr val="tx1"/>
                </a:solidFill>
              </a:rPr>
              <a:t>Ko et al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172450" y="5856306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>
                <a:solidFill>
                  <a:schemeClr val="tx1"/>
                </a:solidFill>
              </a:rPr>
              <a:t>Ko et al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497652" y="2211383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561027" y="1274758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7507302" y="1346196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5056202" y="2284408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5929322" y="2643182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6064265" y="185102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6713552" y="2787646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6858016" y="1714488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348302" y="177799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7435865" y="1849433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6143636" y="1142984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6961200" y="1254107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6502412" y="1255694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7651765" y="2714621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7362840" y="2281233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5507038" y="2500306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140068" y="1209665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3209878" y="1579552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3209878" y="1247765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 flipH="1">
            <a:off x="3714743" y="1357298"/>
            <a:ext cx="17738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H="1" flipV="1">
            <a:off x="3714743" y="1714487"/>
            <a:ext cx="1560532" cy="134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15888" y="2000250"/>
          <a:ext cx="4416425" cy="481013"/>
        </p:xfrm>
        <a:graphic>
          <a:graphicData uri="http://schemas.openxmlformats.org/presentationml/2006/ole">
            <p:oleObj spid="_x0000_s99330" name="수식" r:id="rId6" imgW="2565360" imgH="279360" progId="Equation.3">
              <p:embed/>
            </p:oleObj>
          </a:graphicData>
        </a:graphic>
      </p:graphicFrame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643174" y="1416594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M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grpSp>
        <p:nvGrpSpPr>
          <p:cNvPr id="3" name="그룹 57"/>
          <p:cNvGrpSpPr/>
          <p:nvPr/>
        </p:nvGrpSpPr>
        <p:grpSpPr>
          <a:xfrm>
            <a:off x="17463" y="3019425"/>
            <a:ext cx="5510212" cy="1624021"/>
            <a:chOff x="17463" y="3019425"/>
            <a:chExt cx="5510212" cy="1624021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17463" y="3019425"/>
            <a:ext cx="5510212" cy="481013"/>
          </p:xfrm>
          <a:graphic>
            <a:graphicData uri="http://schemas.openxmlformats.org/presentationml/2006/ole">
              <p:oleObj spid="_x0000_s99331" name="수식" r:id="rId7" imgW="3200400" imgH="279360" progId="Equation.3">
                <p:embed/>
              </p:oleObj>
            </a:graphicData>
          </a:graphic>
        </p:graphicFrame>
        <p:cxnSp>
          <p:nvCxnSpPr>
            <p:cNvPr id="55" name="직선 화살표 연결선 54"/>
            <p:cNvCxnSpPr/>
            <p:nvPr/>
          </p:nvCxnSpPr>
          <p:spPr>
            <a:xfrm rot="16200000" flipH="1">
              <a:off x="4000496" y="3929066"/>
              <a:ext cx="1071570" cy="3571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직선 화살표 연결선 56"/>
          <p:cNvCxnSpPr/>
          <p:nvPr/>
        </p:nvCxnSpPr>
        <p:spPr>
          <a:xfrm rot="16200000" flipH="1">
            <a:off x="2536017" y="3107529"/>
            <a:ext cx="2428892" cy="121444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23851" y="182563"/>
            <a:ext cx="339089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Coalescence model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987966"/>
            <a:ext cx="922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RHIC</a:t>
            </a:r>
            <a:endParaRPr lang="ko-KR" altLang="en-US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3851" y="182563"/>
            <a:ext cx="482421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Statistical Model for light Nuclei 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34" y="1638315"/>
            <a:ext cx="45529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38315"/>
            <a:ext cx="43243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5008" y="1000108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RHIC/STAR antimatter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8402" y="404664"/>
            <a:ext cx="8509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LHC</a:t>
            </a:r>
            <a:endParaRPr lang="ko-KR" altLang="en-US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3851" y="182563"/>
            <a:ext cx="482421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Statistical Model for light Nuclei 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5238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3"/>
          <p:cNvGrpSpPr/>
          <p:nvPr/>
        </p:nvGrpSpPr>
        <p:grpSpPr>
          <a:xfrm>
            <a:off x="4199046" y="2010188"/>
            <a:ext cx="648072" cy="632994"/>
            <a:chOff x="7020272" y="5532310"/>
            <a:chExt cx="648072" cy="632994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66" name="TextBox 65"/>
          <p:cNvSpPr txBox="1"/>
          <p:nvPr/>
        </p:nvSpPr>
        <p:spPr>
          <a:xfrm>
            <a:off x="1500166" y="3125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T&gt;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563888" y="42026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T=</a:t>
            </a:r>
            <a:r>
              <a:rPr lang="en-US" altLang="ko-KR" dirty="0" err="1" smtClean="0"/>
              <a:t>Tc</a:t>
            </a:r>
            <a:endParaRPr lang="ko-KR" altLang="en-US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278845" y="3387442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442148" y="3629198"/>
            <a:ext cx="763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71448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428992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429124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092950" y="3629198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214414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2928926" y="391653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5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071934" y="3910186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6661150" y="3910186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Comic Sans MS" pitchFamily="66" charset="0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2060566" y="3629198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3000364" y="319741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Hadronization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429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8427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142876" y="1857364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오른쪽 화살표 88"/>
          <p:cNvSpPr/>
          <p:nvPr/>
        </p:nvSpPr>
        <p:spPr>
          <a:xfrm>
            <a:off x="1114150" y="1885260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000628" y="3626042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7" name="Oval 15"/>
          <p:cNvSpPr>
            <a:spLocks noChangeAspect="1" noChangeArrowheads="1"/>
          </p:cNvSpPr>
          <p:nvPr/>
        </p:nvSpPr>
        <p:spPr bwMode="auto">
          <a:xfrm>
            <a:off x="3288538" y="1142984"/>
            <a:ext cx="1714512" cy="1723891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8" name="Oval 15"/>
          <p:cNvSpPr>
            <a:spLocks noChangeArrowheads="1"/>
          </p:cNvSpPr>
          <p:nvPr/>
        </p:nvSpPr>
        <p:spPr bwMode="auto">
          <a:xfrm>
            <a:off x="4127608" y="129523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9" name="Oval 16"/>
          <p:cNvSpPr>
            <a:spLocks noChangeArrowheads="1"/>
          </p:cNvSpPr>
          <p:nvPr/>
        </p:nvSpPr>
        <p:spPr bwMode="auto">
          <a:xfrm>
            <a:off x="4247308" y="143169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0" name="Oval 17"/>
          <p:cNvSpPr>
            <a:spLocks noChangeArrowheads="1"/>
          </p:cNvSpPr>
          <p:nvPr/>
        </p:nvSpPr>
        <p:spPr bwMode="auto">
          <a:xfrm>
            <a:off x="4557684" y="1424176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1" name="Oval 27"/>
          <p:cNvSpPr>
            <a:spLocks noChangeArrowheads="1"/>
          </p:cNvSpPr>
          <p:nvPr/>
        </p:nvSpPr>
        <p:spPr bwMode="auto">
          <a:xfrm>
            <a:off x="4413668" y="1709293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28" name="Oval 15"/>
          <p:cNvSpPr>
            <a:spLocks noChangeArrowheads="1"/>
          </p:cNvSpPr>
          <p:nvPr/>
        </p:nvSpPr>
        <p:spPr bwMode="auto">
          <a:xfrm>
            <a:off x="3480386" y="2000240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0" name="Oval 16"/>
          <p:cNvSpPr>
            <a:spLocks noChangeArrowheads="1"/>
          </p:cNvSpPr>
          <p:nvPr/>
        </p:nvSpPr>
        <p:spPr bwMode="auto">
          <a:xfrm>
            <a:off x="3608748" y="2133791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1" name="Oval 17"/>
          <p:cNvSpPr>
            <a:spLocks noChangeArrowheads="1"/>
          </p:cNvSpPr>
          <p:nvPr/>
        </p:nvSpPr>
        <p:spPr bwMode="auto">
          <a:xfrm>
            <a:off x="3837576" y="2126277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2" name="Oval 27"/>
          <p:cNvSpPr>
            <a:spLocks noChangeArrowheads="1"/>
          </p:cNvSpPr>
          <p:nvPr/>
        </p:nvSpPr>
        <p:spPr bwMode="auto">
          <a:xfrm>
            <a:off x="3775108" y="2411394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4" name="그룹 133"/>
          <p:cNvGrpSpPr/>
          <p:nvPr/>
        </p:nvGrpSpPr>
        <p:grpSpPr>
          <a:xfrm>
            <a:off x="3479536" y="1367246"/>
            <a:ext cx="648072" cy="632994"/>
            <a:chOff x="7020272" y="5532310"/>
            <a:chExt cx="648072" cy="632994"/>
          </a:xfrm>
        </p:grpSpPr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000760" y="3143248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r>
              <a:rPr lang="en-US" altLang="ko-KR" dirty="0" smtClean="0"/>
              <a:t>: </a:t>
            </a:r>
            <a:r>
              <a:rPr kumimoji="1" lang="en-US" altLang="ko-KR" dirty="0" err="1" smtClean="0">
                <a:latin typeface="Arial" pitchFamily="34" charset="0"/>
                <a:cs typeface="Arial" pitchFamily="34" charset="0"/>
              </a:rPr>
              <a:t>Freezeout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43372" y="50720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S/N is conserved (Siemens, </a:t>
            </a:r>
            <a:r>
              <a:rPr lang="en-US" altLang="ko-KR" dirty="0" err="1" smtClean="0"/>
              <a:t>Kapusta</a:t>
            </a:r>
            <a:r>
              <a:rPr lang="en-US" altLang="ko-KR" dirty="0" smtClean="0"/>
              <a:t> 79)</a:t>
            </a:r>
            <a:endParaRPr lang="ko-KR" altLang="en-US" dirty="0"/>
          </a:p>
        </p:txBody>
      </p:sp>
      <p:grpSp>
        <p:nvGrpSpPr>
          <p:cNvPr id="5" name="그룹 123"/>
          <p:cNvGrpSpPr/>
          <p:nvPr/>
        </p:nvGrpSpPr>
        <p:grpSpPr>
          <a:xfrm>
            <a:off x="6143636" y="1714488"/>
            <a:ext cx="648072" cy="632994"/>
            <a:chOff x="7020272" y="5532310"/>
            <a:chExt cx="648072" cy="632994"/>
          </a:xfrm>
        </p:grpSpPr>
        <p:sp>
          <p:nvSpPr>
            <p:cNvPr id="13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9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0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41" name="Oval 15"/>
          <p:cNvSpPr>
            <a:spLocks noChangeAspect="1" noChangeArrowheads="1"/>
          </p:cNvSpPr>
          <p:nvPr/>
        </p:nvSpPr>
        <p:spPr bwMode="auto">
          <a:xfrm>
            <a:off x="6000760" y="635880"/>
            <a:ext cx="2218858" cy="2230996"/>
          </a:xfrm>
          <a:prstGeom prst="ellipse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2" name="Oval 15"/>
          <p:cNvSpPr>
            <a:spLocks noChangeArrowheads="1"/>
          </p:cNvSpPr>
          <p:nvPr/>
        </p:nvSpPr>
        <p:spPr bwMode="auto">
          <a:xfrm>
            <a:off x="7215206" y="1000108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" name="Oval 16"/>
          <p:cNvSpPr>
            <a:spLocks noChangeArrowheads="1"/>
          </p:cNvSpPr>
          <p:nvPr/>
        </p:nvSpPr>
        <p:spPr bwMode="auto">
          <a:xfrm>
            <a:off x="7334906" y="1136560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4" name="Oval 17"/>
          <p:cNvSpPr>
            <a:spLocks noChangeArrowheads="1"/>
          </p:cNvSpPr>
          <p:nvPr/>
        </p:nvSpPr>
        <p:spPr bwMode="auto">
          <a:xfrm>
            <a:off x="7645282" y="1129046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5" name="Oval 27"/>
          <p:cNvSpPr>
            <a:spLocks noChangeArrowheads="1"/>
          </p:cNvSpPr>
          <p:nvPr/>
        </p:nvSpPr>
        <p:spPr bwMode="auto">
          <a:xfrm>
            <a:off x="7501266" y="1414163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6" name="오른쪽 화살표 145"/>
          <p:cNvSpPr/>
          <p:nvPr/>
        </p:nvSpPr>
        <p:spPr>
          <a:xfrm>
            <a:off x="8243545" y="149187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15"/>
          <p:cNvSpPr>
            <a:spLocks noChangeArrowheads="1"/>
          </p:cNvSpPr>
          <p:nvPr/>
        </p:nvSpPr>
        <p:spPr bwMode="auto">
          <a:xfrm>
            <a:off x="7210926" y="1857364"/>
            <a:ext cx="718660" cy="70500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9" name="오른쪽 화살표 148"/>
          <p:cNvSpPr/>
          <p:nvPr/>
        </p:nvSpPr>
        <p:spPr>
          <a:xfrm rot="9002585">
            <a:off x="5744894" y="2218579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16"/>
          <p:cNvSpPr>
            <a:spLocks noChangeArrowheads="1"/>
          </p:cNvSpPr>
          <p:nvPr/>
        </p:nvSpPr>
        <p:spPr bwMode="auto">
          <a:xfrm>
            <a:off x="7335008" y="1990915"/>
            <a:ext cx="180000" cy="1800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1" name="Oval 17"/>
          <p:cNvSpPr>
            <a:spLocks noChangeArrowheads="1"/>
          </p:cNvSpPr>
          <p:nvPr/>
        </p:nvSpPr>
        <p:spPr bwMode="auto">
          <a:xfrm>
            <a:off x="7563836" y="1983401"/>
            <a:ext cx="180000" cy="180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2" name="Oval 27"/>
          <p:cNvSpPr>
            <a:spLocks noChangeArrowheads="1"/>
          </p:cNvSpPr>
          <p:nvPr/>
        </p:nvSpPr>
        <p:spPr bwMode="auto">
          <a:xfrm>
            <a:off x="7501368" y="2268518"/>
            <a:ext cx="180000" cy="180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53" name="오른쪽 화살표 152"/>
          <p:cNvSpPr/>
          <p:nvPr/>
        </p:nvSpPr>
        <p:spPr>
          <a:xfrm rot="12028624">
            <a:off x="5812857" y="98482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33"/>
          <p:cNvGrpSpPr/>
          <p:nvPr/>
        </p:nvGrpSpPr>
        <p:grpSpPr>
          <a:xfrm>
            <a:off x="6357950" y="857232"/>
            <a:ext cx="648072" cy="632994"/>
            <a:chOff x="7020272" y="5532310"/>
            <a:chExt cx="648072" cy="632994"/>
          </a:xfrm>
        </p:grpSpPr>
        <p:sp>
          <p:nvSpPr>
            <p:cNvPr id="15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58" name="타원 157"/>
          <p:cNvSpPr/>
          <p:nvPr/>
        </p:nvSpPr>
        <p:spPr>
          <a:xfrm>
            <a:off x="7072330" y="857232"/>
            <a:ext cx="1000132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285720" y="152381"/>
            <a:ext cx="785818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err="1" smtClean="0">
                <a:latin typeface="Comic Sans MS" pitchFamily="66" charset="0"/>
              </a:rPr>
              <a:t>Hadronic</a:t>
            </a:r>
            <a:r>
              <a:rPr kumimoji="1" lang="en-US" altLang="ko-KR" sz="2000" dirty="0" smtClean="0">
                <a:latin typeface="Comic Sans MS" pitchFamily="66" charset="0"/>
              </a:rPr>
              <a:t> phase and Deuteron formation in Heavy Ion Collision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22949</TotalTime>
  <Words>769</Words>
  <Application>Microsoft Office PowerPoint</Application>
  <PresentationFormat>화면 슬라이드 쇼(4:3)</PresentationFormat>
  <Paragraphs>297</Paragraphs>
  <Slides>27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1" baseType="lpstr">
      <vt:lpstr>Office 테마</vt:lpstr>
      <vt:lpstr>수식</vt:lpstr>
      <vt:lpstr>Equation</vt:lpstr>
      <vt:lpstr>Image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Su Houng</cp:lastModifiedBy>
  <cp:revision>1550</cp:revision>
  <dcterms:created xsi:type="dcterms:W3CDTF">2006-10-05T04:04:58Z</dcterms:created>
  <dcterms:modified xsi:type="dcterms:W3CDTF">2014-04-17T04:16:51Z</dcterms:modified>
</cp:coreProperties>
</file>