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36" r:id="rId5"/>
    <p:sldId id="337" r:id="rId6"/>
    <p:sldId id="259" r:id="rId7"/>
    <p:sldId id="260" r:id="rId8"/>
    <p:sldId id="344" r:id="rId9"/>
    <p:sldId id="343" r:id="rId10"/>
    <p:sldId id="282" r:id="rId11"/>
    <p:sldId id="376" r:id="rId12"/>
    <p:sldId id="284" r:id="rId13"/>
    <p:sldId id="331" r:id="rId14"/>
    <p:sldId id="372" r:id="rId15"/>
    <p:sldId id="373" r:id="rId16"/>
    <p:sldId id="302" r:id="rId17"/>
    <p:sldId id="303" r:id="rId18"/>
    <p:sldId id="285" r:id="rId19"/>
    <p:sldId id="295" r:id="rId20"/>
    <p:sldId id="296" r:id="rId21"/>
    <p:sldId id="289" r:id="rId22"/>
    <p:sldId id="293" r:id="rId23"/>
    <p:sldId id="338" r:id="rId24"/>
    <p:sldId id="345" r:id="rId25"/>
    <p:sldId id="346" r:id="rId26"/>
    <p:sldId id="305" r:id="rId27"/>
    <p:sldId id="307" r:id="rId28"/>
    <p:sldId id="308" r:id="rId29"/>
    <p:sldId id="334" r:id="rId30"/>
    <p:sldId id="369" r:id="rId31"/>
    <p:sldId id="315" r:id="rId32"/>
    <p:sldId id="319" r:id="rId33"/>
    <p:sldId id="320" r:id="rId34"/>
    <p:sldId id="321" r:id="rId35"/>
    <p:sldId id="322" r:id="rId36"/>
    <p:sldId id="323" r:id="rId37"/>
    <p:sldId id="324" r:id="rId38"/>
    <p:sldId id="339" r:id="rId3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FF00"/>
    <a:srgbClr val="FF8000"/>
    <a:srgbClr val="0000FF"/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12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de-DE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de-DE" smtClean="0"/>
              <a:t>マスタ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de-DE" smtClean="0"/>
              <a:t>マスタ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de-DE" smtClean="0"/>
              <a:t>マスタ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de-DE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de-DE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de-DE" smtClean="0"/>
              <a:t>マスタ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2707-87AC-B945-903B-8E01B03570A5}" type="datetimeFigureOut">
              <a:rPr lang="ja-JP" altLang="en-US" smtClean="0"/>
              <a:pPr/>
              <a:t>11.8.5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9F69F-08DB-7344-BF44-C226613A7AB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6424" y="1526627"/>
            <a:ext cx="8071152" cy="1470025"/>
          </a:xfrm>
        </p:spPr>
        <p:txBody>
          <a:bodyPr>
            <a:noAutofit/>
          </a:bodyPr>
          <a:lstStyle/>
          <a:p>
            <a:r>
              <a:rPr lang="ja-JP" altLang="en-US" sz="4800" dirty="0" smtClean="0"/>
              <a:t>チャーム</a:t>
            </a:r>
            <a:r>
              <a:rPr lang="de-DE" altLang="ja-JP" sz="4800" dirty="0" smtClean="0"/>
              <a:t>/</a:t>
            </a:r>
            <a:r>
              <a:rPr lang="ja-JP" altLang="en-US" sz="4800" dirty="0" smtClean="0"/>
              <a:t>ボトムが開く</a:t>
            </a:r>
            <a:r>
              <a:rPr lang="de-DE" altLang="ja-JP" sz="4800" dirty="0" smtClean="0"/>
              <a:t/>
            </a:r>
            <a:br>
              <a:rPr lang="de-DE" altLang="ja-JP" sz="4800" dirty="0" smtClean="0"/>
            </a:br>
            <a:r>
              <a:rPr lang="ja-JP" altLang="en-US" sz="4800" dirty="0" smtClean="0"/>
              <a:t>新しいハドロン物理の世界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755772"/>
            <a:ext cx="6400800" cy="1752600"/>
          </a:xfrm>
        </p:spPr>
        <p:txBody>
          <a:bodyPr/>
          <a:lstStyle/>
          <a:p>
            <a:r>
              <a:rPr lang="de-DE" altLang="ja-JP" dirty="0" smtClean="0">
                <a:solidFill>
                  <a:schemeClr val="tx1"/>
                </a:solidFill>
              </a:rPr>
              <a:t>KEK</a:t>
            </a:r>
          </a:p>
          <a:p>
            <a:r>
              <a:rPr lang="ja-JP" altLang="en-US" dirty="0" smtClean="0">
                <a:solidFill>
                  <a:schemeClr val="tx1"/>
                </a:solidFill>
              </a:rPr>
              <a:t>安井　繁宏</a:t>
            </a:r>
            <a:endParaRPr lang="de-DE" altLang="ja-JP" dirty="0" smtClean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8891" y="6379696"/>
            <a:ext cx="75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新学術領域「新ハドロン」第１回評価委員会</a:t>
            </a:r>
            <a:r>
              <a:rPr lang="de-DE" altLang="ja-JP" sz="2000" dirty="0" smtClean="0"/>
              <a:t>@</a:t>
            </a:r>
            <a:r>
              <a:rPr lang="ja-JP" altLang="en-US" sz="2000" dirty="0" smtClean="0"/>
              <a:t>名古屋大学</a:t>
            </a:r>
            <a:r>
              <a:rPr lang="de-DE" altLang="ja-JP" sz="2000" dirty="0" smtClean="0"/>
              <a:t> 4 Aug 2011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768120" y="2692245"/>
            <a:ext cx="2802061" cy="14565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正方形/長方形 5"/>
          <p:cNvSpPr/>
          <p:nvPr/>
        </p:nvSpPr>
        <p:spPr>
          <a:xfrm>
            <a:off x="449139" y="2692245"/>
            <a:ext cx="2802061" cy="14565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7" name="直線コネクタ 6"/>
          <p:cNvCxnSpPr>
            <a:cxnSpLocks noChangeShapeType="1"/>
          </p:cNvCxnSpPr>
          <p:nvPr/>
        </p:nvCxnSpPr>
        <p:spPr bwMode="auto">
          <a:xfrm>
            <a:off x="692150" y="2170176"/>
            <a:ext cx="6553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614240" y="2190813"/>
            <a:ext cx="60496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</a:t>
            </a:r>
            <a:endParaRPr lang="ja-JP" altLang="en-US" sz="2400" dirty="0"/>
          </a:p>
        </p:txBody>
      </p:sp>
      <p:sp>
        <p:nvSpPr>
          <p:cNvPr id="9" name="正方形/長方形 9"/>
          <p:cNvSpPr>
            <a:spLocks noChangeArrowheads="1"/>
          </p:cNvSpPr>
          <p:nvPr/>
        </p:nvSpPr>
        <p:spPr bwMode="auto">
          <a:xfrm>
            <a:off x="1171575" y="2191840"/>
            <a:ext cx="28984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s</a:t>
            </a:r>
            <a:endParaRPr lang="ja-JP" altLang="en-US" sz="2400" dirty="0"/>
          </a:p>
        </p:txBody>
      </p:sp>
      <p:sp>
        <p:nvSpPr>
          <p:cNvPr id="10" name="正方形/長方形 10"/>
          <p:cNvSpPr>
            <a:spLocks noChangeArrowheads="1"/>
          </p:cNvSpPr>
          <p:nvPr/>
        </p:nvSpPr>
        <p:spPr bwMode="auto">
          <a:xfrm>
            <a:off x="6225131" y="2166098"/>
            <a:ext cx="299609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c</a:t>
            </a:r>
            <a:endParaRPr lang="ja-JP" altLang="en-US" sz="2400" dirty="0"/>
          </a:p>
        </p:txBody>
      </p:sp>
      <p:grpSp>
        <p:nvGrpSpPr>
          <p:cNvPr id="2" name="図形グループ 33"/>
          <p:cNvGrpSpPr>
            <a:grpSpLocks/>
          </p:cNvGrpSpPr>
          <p:nvPr/>
        </p:nvGrpSpPr>
        <p:grpSpPr bwMode="auto">
          <a:xfrm>
            <a:off x="7074676" y="1966166"/>
            <a:ext cx="457200" cy="412750"/>
            <a:chOff x="3771900" y="3467100"/>
            <a:chExt cx="2400300" cy="2171700"/>
          </a:xfrm>
        </p:grpSpPr>
        <p:grpSp>
          <p:nvGrpSpPr>
            <p:cNvPr id="3" name="図形グループ 25"/>
            <p:cNvGrpSpPr>
              <a:grpSpLocks/>
            </p:cNvGrpSpPr>
            <p:nvPr/>
          </p:nvGrpSpPr>
          <p:grpSpPr bwMode="auto">
            <a:xfrm rot="16200000" flipH="1">
              <a:off x="3498688" y="3590147"/>
              <a:ext cx="2146635" cy="1750213"/>
              <a:chOff x="3506231" y="3582594"/>
              <a:chExt cx="2146635" cy="1750213"/>
            </a:xfrm>
          </p:grpSpPr>
          <p:grpSp>
            <p:nvGrpSpPr>
              <p:cNvPr id="11" name="図形グループ 21"/>
              <p:cNvGrpSpPr>
                <a:grpSpLocks/>
              </p:cNvGrpSpPr>
              <p:nvPr/>
            </p:nvGrpSpPr>
            <p:grpSpPr bwMode="auto">
              <a:xfrm>
                <a:off x="3506231" y="4190999"/>
                <a:ext cx="1144315" cy="1141808"/>
                <a:chOff x="3506231" y="4190999"/>
                <a:chExt cx="1144315" cy="1141808"/>
              </a:xfrm>
            </p:grpSpPr>
            <p:sp>
              <p:nvSpPr>
                <p:cNvPr id="24" name="円弧 23"/>
                <p:cNvSpPr/>
                <p:nvPr/>
              </p:nvSpPr>
              <p:spPr bwMode="auto">
                <a:xfrm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5" name="円弧 24"/>
                <p:cNvSpPr>
                  <a:spLocks/>
                </p:cNvSpPr>
                <p:nvPr/>
              </p:nvSpPr>
              <p:spPr bwMode="auto">
                <a:xfrm flipH="1"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2" name="図形グループ 22"/>
              <p:cNvGrpSpPr>
                <a:grpSpLocks/>
              </p:cNvGrpSpPr>
              <p:nvPr/>
            </p:nvGrpSpPr>
            <p:grpSpPr bwMode="auto">
              <a:xfrm flipV="1">
                <a:off x="4475140" y="3582594"/>
                <a:ext cx="1177726" cy="1141803"/>
                <a:chOff x="3484540" y="4343403"/>
                <a:chExt cx="1177726" cy="1141803"/>
              </a:xfrm>
            </p:grpSpPr>
            <p:sp>
              <p:nvSpPr>
                <p:cNvPr id="22" name="円弧 21"/>
                <p:cNvSpPr/>
                <p:nvPr/>
              </p:nvSpPr>
              <p:spPr bwMode="auto">
                <a:xfrm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3" name="円弧 22"/>
                <p:cNvSpPr>
                  <a:spLocks/>
                </p:cNvSpPr>
                <p:nvPr/>
              </p:nvSpPr>
              <p:spPr bwMode="auto">
                <a:xfrm flipH="1"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  <p:grpSp>
          <p:nvGrpSpPr>
            <p:cNvPr id="13" name="図形グループ 26"/>
            <p:cNvGrpSpPr>
              <a:grpSpLocks/>
            </p:cNvGrpSpPr>
            <p:nvPr/>
          </p:nvGrpSpPr>
          <p:grpSpPr bwMode="auto">
            <a:xfrm rot="16200000" flipH="1">
              <a:off x="4165472" y="3631905"/>
              <a:ext cx="2113230" cy="1750213"/>
              <a:chOff x="3526596" y="3584980"/>
              <a:chExt cx="2113230" cy="1750213"/>
            </a:xfrm>
          </p:grpSpPr>
          <p:grpSp>
            <p:nvGrpSpPr>
              <p:cNvPr id="14" name="図形グループ 21"/>
              <p:cNvGrpSpPr>
                <a:grpSpLocks/>
              </p:cNvGrpSpPr>
              <p:nvPr/>
            </p:nvGrpSpPr>
            <p:grpSpPr bwMode="auto">
              <a:xfrm>
                <a:off x="3526596" y="4193385"/>
                <a:ext cx="1177731" cy="1141808"/>
                <a:chOff x="3526596" y="4193385"/>
                <a:chExt cx="1177731" cy="1141808"/>
              </a:xfrm>
            </p:grpSpPr>
            <p:sp>
              <p:nvSpPr>
                <p:cNvPr id="18" name="円弧 17"/>
                <p:cNvSpPr/>
                <p:nvPr/>
              </p:nvSpPr>
              <p:spPr bwMode="auto">
                <a:xfrm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9" name="円弧 18"/>
                <p:cNvSpPr>
                  <a:spLocks/>
                </p:cNvSpPr>
                <p:nvPr/>
              </p:nvSpPr>
              <p:spPr bwMode="auto">
                <a:xfrm flipH="1"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5" name="図形グループ 22"/>
              <p:cNvGrpSpPr>
                <a:grpSpLocks/>
              </p:cNvGrpSpPr>
              <p:nvPr/>
            </p:nvGrpSpPr>
            <p:grpSpPr bwMode="auto">
              <a:xfrm flipV="1">
                <a:off x="4495505" y="3584980"/>
                <a:ext cx="1144321" cy="1141803"/>
                <a:chOff x="3504905" y="4341017"/>
                <a:chExt cx="1144321" cy="1141803"/>
              </a:xfrm>
            </p:grpSpPr>
            <p:sp>
              <p:nvSpPr>
                <p:cNvPr id="16" name="円弧 15"/>
                <p:cNvSpPr/>
                <p:nvPr/>
              </p:nvSpPr>
              <p:spPr bwMode="auto">
                <a:xfrm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7" name="円弧 16"/>
                <p:cNvSpPr>
                  <a:spLocks/>
                </p:cNvSpPr>
                <p:nvPr/>
              </p:nvSpPr>
              <p:spPr bwMode="auto">
                <a:xfrm flipH="1"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</p:grpSp>
      <p:cxnSp>
        <p:nvCxnSpPr>
          <p:cNvPr id="26" name="直線コネクタ 35"/>
          <p:cNvCxnSpPr>
            <a:cxnSpLocks noChangeShapeType="1"/>
          </p:cNvCxnSpPr>
          <p:nvPr/>
        </p:nvCxnSpPr>
        <p:spPr bwMode="auto">
          <a:xfrm>
            <a:off x="7351187" y="2165413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7" name="正方形/長方形 39"/>
          <p:cNvSpPr>
            <a:spLocks noChangeArrowheads="1"/>
          </p:cNvSpPr>
          <p:nvPr/>
        </p:nvSpPr>
        <p:spPr bwMode="auto">
          <a:xfrm>
            <a:off x="7588259" y="2144776"/>
            <a:ext cx="338138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b</a:t>
            </a:r>
            <a:endParaRPr lang="ja-JP" altLang="en-US" sz="2400" dirty="0"/>
          </a:p>
        </p:txBody>
      </p:sp>
      <p:sp>
        <p:nvSpPr>
          <p:cNvPr id="28" name="正方形/長方形 40"/>
          <p:cNvSpPr>
            <a:spLocks noChangeArrowheads="1"/>
          </p:cNvSpPr>
          <p:nvPr/>
        </p:nvSpPr>
        <p:spPr bwMode="auto">
          <a:xfrm>
            <a:off x="8317598" y="1945466"/>
            <a:ext cx="415326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m</a:t>
            </a:r>
            <a:endParaRPr lang="ja-JP" altLang="en-US" sz="2400" dirty="0"/>
          </a:p>
        </p:txBody>
      </p:sp>
      <p:sp>
        <p:nvSpPr>
          <p:cNvPr id="29" name="正方形/長方形 42"/>
          <p:cNvSpPr>
            <a:spLocks noChangeArrowheads="1"/>
          </p:cNvSpPr>
          <p:nvPr/>
        </p:nvSpPr>
        <p:spPr bwMode="auto">
          <a:xfrm>
            <a:off x="1664096" y="2184806"/>
            <a:ext cx="719445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Λ</a:t>
            </a:r>
            <a:r>
              <a:rPr lang="en-US" altLang="ja-JP" sz="2400" baseline="-25000" dirty="0"/>
              <a:t>QCD</a:t>
            </a:r>
            <a:endParaRPr lang="ja-JP" altLang="en-US" sz="2400" baseline="-25000" dirty="0"/>
          </a:p>
        </p:txBody>
      </p:sp>
      <p:sp>
        <p:nvSpPr>
          <p:cNvPr id="30" name="正方形/長方形 43"/>
          <p:cNvSpPr>
            <a:spLocks noChangeArrowheads="1"/>
          </p:cNvSpPr>
          <p:nvPr/>
        </p:nvSpPr>
        <p:spPr bwMode="auto">
          <a:xfrm>
            <a:off x="547959" y="1727481"/>
            <a:ext cx="60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3 5</a:t>
            </a:r>
            <a:endParaRPr lang="ja-JP" altLang="en-US" sz="2400" dirty="0" smtClean="0"/>
          </a:p>
        </p:txBody>
      </p:sp>
      <p:sp>
        <p:nvSpPr>
          <p:cNvPr id="31" name="正方形/長方形 45"/>
          <p:cNvSpPr>
            <a:spLocks noChangeArrowheads="1"/>
          </p:cNvSpPr>
          <p:nvPr/>
        </p:nvSpPr>
        <p:spPr bwMode="auto">
          <a:xfrm>
            <a:off x="1000520" y="1727481"/>
            <a:ext cx="82828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</a:t>
            </a:r>
            <a:endParaRPr lang="ja-JP" altLang="en-US" sz="2400" dirty="0"/>
          </a:p>
        </p:txBody>
      </p:sp>
      <p:sp>
        <p:nvSpPr>
          <p:cNvPr id="32" name="正方形/長方形 46"/>
          <p:cNvSpPr>
            <a:spLocks noChangeArrowheads="1"/>
          </p:cNvSpPr>
          <p:nvPr/>
        </p:nvSpPr>
        <p:spPr bwMode="auto">
          <a:xfrm>
            <a:off x="1664096" y="1727481"/>
            <a:ext cx="83820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200</a:t>
            </a:r>
            <a:endParaRPr lang="ja-JP" altLang="en-US" sz="2400" dirty="0"/>
          </a:p>
        </p:txBody>
      </p:sp>
      <p:sp>
        <p:nvSpPr>
          <p:cNvPr id="33" name="正方形/長方形 47"/>
          <p:cNvSpPr>
            <a:spLocks noChangeArrowheads="1"/>
          </p:cNvSpPr>
          <p:nvPr/>
        </p:nvSpPr>
        <p:spPr bwMode="auto">
          <a:xfrm>
            <a:off x="5971629" y="1708213"/>
            <a:ext cx="8101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1500</a:t>
            </a:r>
            <a:endParaRPr lang="ja-JP" altLang="en-US" sz="2400" dirty="0"/>
          </a:p>
        </p:txBody>
      </p:sp>
      <p:sp>
        <p:nvSpPr>
          <p:cNvPr id="34" name="正方形/長方形 48"/>
          <p:cNvSpPr>
            <a:spLocks noChangeArrowheads="1"/>
          </p:cNvSpPr>
          <p:nvPr/>
        </p:nvSpPr>
        <p:spPr bwMode="auto">
          <a:xfrm>
            <a:off x="7370241" y="1720913"/>
            <a:ext cx="797987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4700</a:t>
            </a:r>
            <a:endParaRPr lang="ja-JP" altLang="en-US" sz="2400" dirty="0"/>
          </a:p>
        </p:txBody>
      </p:sp>
      <p:sp>
        <p:nvSpPr>
          <p:cNvPr id="35" name="正方形/長方形 51"/>
          <p:cNvSpPr>
            <a:spLocks noChangeArrowheads="1"/>
          </p:cNvSpPr>
          <p:nvPr/>
        </p:nvSpPr>
        <p:spPr bwMode="auto">
          <a:xfrm>
            <a:off x="666750" y="2917113"/>
            <a:ext cx="2346142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Symmetry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正方形/長方形 52"/>
          <p:cNvSpPr>
            <a:spLocks noChangeArrowheads="1"/>
          </p:cNvSpPr>
          <p:nvPr/>
        </p:nvSpPr>
        <p:spPr bwMode="auto">
          <a:xfrm>
            <a:off x="6270740" y="2717645"/>
            <a:ext cx="1817044" cy="8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Heavy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Quark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  Symmetry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17440" y="3495112"/>
            <a:ext cx="203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SU(3)</a:t>
            </a:r>
            <a:r>
              <a:rPr lang="en-US" altLang="ja-JP" sz="2400" b="1" baseline="-25000" dirty="0" smtClean="0"/>
              <a:t>L </a:t>
            </a:r>
            <a:r>
              <a:rPr lang="en-US" altLang="ja-JP" sz="2400" b="1" dirty="0" err="1" smtClean="0"/>
              <a:t>x</a:t>
            </a:r>
            <a:r>
              <a:rPr lang="en-US" altLang="ja-JP" sz="2400" b="1" dirty="0" smtClean="0"/>
              <a:t> SU(3)</a:t>
            </a:r>
            <a:r>
              <a:rPr lang="en-US" altLang="ja-JP" sz="2400" b="1" baseline="-25000" dirty="0"/>
              <a:t>R</a:t>
            </a:r>
            <a:endParaRPr lang="ja-JP" altLang="en-US" sz="2400" b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6040595" y="3507812"/>
            <a:ext cx="233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SU(2)</a:t>
            </a:r>
            <a:r>
              <a:rPr lang="en-US" altLang="ja-JP" sz="2400" b="1" baseline="-25000" dirty="0" smtClean="0"/>
              <a:t>spin </a:t>
            </a:r>
            <a:r>
              <a:rPr lang="en-US" altLang="ja-JP" sz="2400" b="1" dirty="0" err="1" smtClean="0"/>
              <a:t>x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SU(N</a:t>
            </a:r>
            <a:r>
              <a:rPr lang="en-US" altLang="ja-JP" sz="2400" b="1" baseline="-25000" dirty="0" err="1" smtClean="0"/>
              <a:t>h</a:t>
            </a:r>
            <a:r>
              <a:rPr lang="en-US" altLang="ja-JP" sz="2400" b="1" dirty="0" smtClean="0"/>
              <a:t>)</a:t>
            </a:r>
            <a:endParaRPr lang="ja-JP" altLang="en-US" sz="2400" b="1" dirty="0"/>
          </a:p>
        </p:txBody>
      </p:sp>
      <p:sp>
        <p:nvSpPr>
          <p:cNvPr id="45" name="正方形/長方形 48"/>
          <p:cNvSpPr>
            <a:spLocks noChangeArrowheads="1"/>
          </p:cNvSpPr>
          <p:nvPr/>
        </p:nvSpPr>
        <p:spPr bwMode="auto">
          <a:xfrm>
            <a:off x="8142128" y="1708213"/>
            <a:ext cx="10018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MeV</a:t>
            </a:r>
            <a:r>
              <a:rPr lang="en-US" altLang="ja-JP" sz="2400" dirty="0"/>
              <a:t>]</a:t>
            </a:r>
            <a:endParaRPr lang="ja-JP" altLang="en-US" sz="2400" dirty="0"/>
          </a:p>
        </p:txBody>
      </p:sp>
      <p:sp>
        <p:nvSpPr>
          <p:cNvPr id="47" name="正方形/長方形 51"/>
          <p:cNvSpPr>
            <a:spLocks noChangeArrowheads="1"/>
          </p:cNvSpPr>
          <p:nvPr/>
        </p:nvSpPr>
        <p:spPr bwMode="auto">
          <a:xfrm>
            <a:off x="55439" y="4321135"/>
            <a:ext cx="441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K as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Nambu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-Goldstone bosons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3981450" y="3048000"/>
            <a:ext cx="1181100" cy="769077"/>
          </a:xfrm>
          <a:prstGeom prst="rightArrow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51"/>
          <p:cNvSpPr>
            <a:spLocks noChangeArrowheads="1"/>
          </p:cNvSpPr>
          <p:nvPr/>
        </p:nvSpPr>
        <p:spPr bwMode="auto">
          <a:xfrm>
            <a:off x="55439" y="5235615"/>
            <a:ext cx="42498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Nuclei formed by tensor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55439" y="6150095"/>
            <a:ext cx="47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...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正方形/長方形 51"/>
          <p:cNvSpPr>
            <a:spLocks noChangeArrowheads="1"/>
          </p:cNvSpPr>
          <p:nvPr/>
        </p:nvSpPr>
        <p:spPr bwMode="auto">
          <a:xfrm>
            <a:off x="55439" y="4778375"/>
            <a:ext cx="428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multiplets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(ρ-a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N-N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...)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サブタイトル 2"/>
          <p:cNvSpPr txBox="1">
            <a:spLocks/>
          </p:cNvSpPr>
          <p:nvPr/>
        </p:nvSpPr>
        <p:spPr>
          <a:xfrm>
            <a:off x="2944630" y="54039"/>
            <a:ext cx="3254740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e-DE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de-DE" altLang="ja-JP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正方形/長方形 51"/>
          <p:cNvSpPr>
            <a:spLocks noChangeArrowheads="1"/>
          </p:cNvSpPr>
          <p:nvPr/>
        </p:nvSpPr>
        <p:spPr bwMode="auto">
          <a:xfrm>
            <a:off x="2364520" y="882913"/>
            <a:ext cx="4414961" cy="5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/>
              <a:t>Mass scales and Symmetries</a:t>
            </a:r>
            <a:endParaRPr lang="ja-JP" altLang="en-US" sz="2800" b="1" dirty="0"/>
          </a:p>
        </p:txBody>
      </p:sp>
      <p:sp>
        <p:nvSpPr>
          <p:cNvPr id="58" name="正方形/長方形 51"/>
          <p:cNvSpPr>
            <a:spLocks noChangeArrowheads="1"/>
          </p:cNvSpPr>
          <p:nvPr/>
        </p:nvSpPr>
        <p:spPr bwMode="auto">
          <a:xfrm>
            <a:off x="55439" y="5692855"/>
            <a:ext cx="44784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Λ(1405)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and K nuclei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1766771" y="5812365"/>
            <a:ext cx="115200" cy="1588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768120" y="2692245"/>
            <a:ext cx="2802061" cy="14565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正方形/長方形 5"/>
          <p:cNvSpPr/>
          <p:nvPr/>
        </p:nvSpPr>
        <p:spPr>
          <a:xfrm>
            <a:off x="449139" y="2692245"/>
            <a:ext cx="2802061" cy="14565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7" name="直線コネクタ 6"/>
          <p:cNvCxnSpPr>
            <a:cxnSpLocks noChangeShapeType="1"/>
          </p:cNvCxnSpPr>
          <p:nvPr/>
        </p:nvCxnSpPr>
        <p:spPr bwMode="auto">
          <a:xfrm>
            <a:off x="692150" y="2170176"/>
            <a:ext cx="6553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614240" y="2190813"/>
            <a:ext cx="60496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</a:t>
            </a:r>
            <a:endParaRPr lang="ja-JP" altLang="en-US" sz="2400" dirty="0"/>
          </a:p>
        </p:txBody>
      </p:sp>
      <p:sp>
        <p:nvSpPr>
          <p:cNvPr id="9" name="正方形/長方形 9"/>
          <p:cNvSpPr>
            <a:spLocks noChangeArrowheads="1"/>
          </p:cNvSpPr>
          <p:nvPr/>
        </p:nvSpPr>
        <p:spPr bwMode="auto">
          <a:xfrm>
            <a:off x="1171575" y="2191840"/>
            <a:ext cx="28984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s</a:t>
            </a:r>
            <a:endParaRPr lang="ja-JP" altLang="en-US" sz="2400" dirty="0"/>
          </a:p>
        </p:txBody>
      </p:sp>
      <p:sp>
        <p:nvSpPr>
          <p:cNvPr id="10" name="正方形/長方形 10"/>
          <p:cNvSpPr>
            <a:spLocks noChangeArrowheads="1"/>
          </p:cNvSpPr>
          <p:nvPr/>
        </p:nvSpPr>
        <p:spPr bwMode="auto">
          <a:xfrm>
            <a:off x="6225131" y="2166098"/>
            <a:ext cx="299609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c</a:t>
            </a:r>
            <a:endParaRPr lang="ja-JP" altLang="en-US" sz="2400" dirty="0"/>
          </a:p>
        </p:txBody>
      </p:sp>
      <p:grpSp>
        <p:nvGrpSpPr>
          <p:cNvPr id="2" name="図形グループ 33"/>
          <p:cNvGrpSpPr>
            <a:grpSpLocks/>
          </p:cNvGrpSpPr>
          <p:nvPr/>
        </p:nvGrpSpPr>
        <p:grpSpPr bwMode="auto">
          <a:xfrm>
            <a:off x="7074676" y="1966166"/>
            <a:ext cx="457200" cy="412750"/>
            <a:chOff x="3771900" y="3467100"/>
            <a:chExt cx="2400300" cy="2171700"/>
          </a:xfrm>
        </p:grpSpPr>
        <p:grpSp>
          <p:nvGrpSpPr>
            <p:cNvPr id="3" name="図形グループ 25"/>
            <p:cNvGrpSpPr>
              <a:grpSpLocks/>
            </p:cNvGrpSpPr>
            <p:nvPr/>
          </p:nvGrpSpPr>
          <p:grpSpPr bwMode="auto">
            <a:xfrm rot="16200000" flipH="1">
              <a:off x="3498688" y="3590147"/>
              <a:ext cx="2146635" cy="1750213"/>
              <a:chOff x="3506231" y="3582594"/>
              <a:chExt cx="2146635" cy="1750213"/>
            </a:xfrm>
          </p:grpSpPr>
          <p:grpSp>
            <p:nvGrpSpPr>
              <p:cNvPr id="4" name="図形グループ 21"/>
              <p:cNvGrpSpPr>
                <a:grpSpLocks/>
              </p:cNvGrpSpPr>
              <p:nvPr/>
            </p:nvGrpSpPr>
            <p:grpSpPr bwMode="auto">
              <a:xfrm>
                <a:off x="3506231" y="4190999"/>
                <a:ext cx="1144315" cy="1141808"/>
                <a:chOff x="3506231" y="4190999"/>
                <a:chExt cx="1144315" cy="1141808"/>
              </a:xfrm>
            </p:grpSpPr>
            <p:sp>
              <p:nvSpPr>
                <p:cNvPr id="24" name="円弧 23"/>
                <p:cNvSpPr/>
                <p:nvPr/>
              </p:nvSpPr>
              <p:spPr bwMode="auto">
                <a:xfrm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5" name="円弧 24"/>
                <p:cNvSpPr>
                  <a:spLocks/>
                </p:cNvSpPr>
                <p:nvPr/>
              </p:nvSpPr>
              <p:spPr bwMode="auto">
                <a:xfrm flipH="1"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1" name="図形グループ 22"/>
              <p:cNvGrpSpPr>
                <a:grpSpLocks/>
              </p:cNvGrpSpPr>
              <p:nvPr/>
            </p:nvGrpSpPr>
            <p:grpSpPr bwMode="auto">
              <a:xfrm flipV="1">
                <a:off x="4475140" y="3582594"/>
                <a:ext cx="1177726" cy="1141803"/>
                <a:chOff x="3484540" y="4343403"/>
                <a:chExt cx="1177726" cy="1141803"/>
              </a:xfrm>
            </p:grpSpPr>
            <p:sp>
              <p:nvSpPr>
                <p:cNvPr id="22" name="円弧 21"/>
                <p:cNvSpPr/>
                <p:nvPr/>
              </p:nvSpPr>
              <p:spPr bwMode="auto">
                <a:xfrm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3" name="円弧 22"/>
                <p:cNvSpPr>
                  <a:spLocks/>
                </p:cNvSpPr>
                <p:nvPr/>
              </p:nvSpPr>
              <p:spPr bwMode="auto">
                <a:xfrm flipH="1"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  <p:grpSp>
          <p:nvGrpSpPr>
            <p:cNvPr id="12" name="図形グループ 26"/>
            <p:cNvGrpSpPr>
              <a:grpSpLocks/>
            </p:cNvGrpSpPr>
            <p:nvPr/>
          </p:nvGrpSpPr>
          <p:grpSpPr bwMode="auto">
            <a:xfrm rot="16200000" flipH="1">
              <a:off x="4165472" y="3631905"/>
              <a:ext cx="2113230" cy="1750213"/>
              <a:chOff x="3526596" y="3584980"/>
              <a:chExt cx="2113230" cy="1750213"/>
            </a:xfrm>
          </p:grpSpPr>
          <p:grpSp>
            <p:nvGrpSpPr>
              <p:cNvPr id="13" name="図形グループ 21"/>
              <p:cNvGrpSpPr>
                <a:grpSpLocks/>
              </p:cNvGrpSpPr>
              <p:nvPr/>
            </p:nvGrpSpPr>
            <p:grpSpPr bwMode="auto">
              <a:xfrm>
                <a:off x="3526596" y="4193385"/>
                <a:ext cx="1177731" cy="1141808"/>
                <a:chOff x="3526596" y="4193385"/>
                <a:chExt cx="1177731" cy="1141808"/>
              </a:xfrm>
            </p:grpSpPr>
            <p:sp>
              <p:nvSpPr>
                <p:cNvPr id="18" name="円弧 17"/>
                <p:cNvSpPr/>
                <p:nvPr/>
              </p:nvSpPr>
              <p:spPr bwMode="auto">
                <a:xfrm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9" name="円弧 18"/>
                <p:cNvSpPr>
                  <a:spLocks/>
                </p:cNvSpPr>
                <p:nvPr/>
              </p:nvSpPr>
              <p:spPr bwMode="auto">
                <a:xfrm flipH="1"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4" name="図形グループ 22"/>
              <p:cNvGrpSpPr>
                <a:grpSpLocks/>
              </p:cNvGrpSpPr>
              <p:nvPr/>
            </p:nvGrpSpPr>
            <p:grpSpPr bwMode="auto">
              <a:xfrm flipV="1">
                <a:off x="4495505" y="3584980"/>
                <a:ext cx="1144321" cy="1141803"/>
                <a:chOff x="3504905" y="4341017"/>
                <a:chExt cx="1144321" cy="1141803"/>
              </a:xfrm>
            </p:grpSpPr>
            <p:sp>
              <p:nvSpPr>
                <p:cNvPr id="16" name="円弧 15"/>
                <p:cNvSpPr/>
                <p:nvPr/>
              </p:nvSpPr>
              <p:spPr bwMode="auto">
                <a:xfrm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7" name="円弧 16"/>
                <p:cNvSpPr>
                  <a:spLocks/>
                </p:cNvSpPr>
                <p:nvPr/>
              </p:nvSpPr>
              <p:spPr bwMode="auto">
                <a:xfrm flipH="1"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</p:grpSp>
      <p:cxnSp>
        <p:nvCxnSpPr>
          <p:cNvPr id="26" name="直線コネクタ 35"/>
          <p:cNvCxnSpPr>
            <a:cxnSpLocks noChangeShapeType="1"/>
          </p:cNvCxnSpPr>
          <p:nvPr/>
        </p:nvCxnSpPr>
        <p:spPr bwMode="auto">
          <a:xfrm>
            <a:off x="7351187" y="2165413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7" name="正方形/長方形 39"/>
          <p:cNvSpPr>
            <a:spLocks noChangeArrowheads="1"/>
          </p:cNvSpPr>
          <p:nvPr/>
        </p:nvSpPr>
        <p:spPr bwMode="auto">
          <a:xfrm>
            <a:off x="7588259" y="2144776"/>
            <a:ext cx="338138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b</a:t>
            </a:r>
            <a:endParaRPr lang="ja-JP" altLang="en-US" sz="2400" dirty="0"/>
          </a:p>
        </p:txBody>
      </p:sp>
      <p:sp>
        <p:nvSpPr>
          <p:cNvPr id="28" name="正方形/長方形 40"/>
          <p:cNvSpPr>
            <a:spLocks noChangeArrowheads="1"/>
          </p:cNvSpPr>
          <p:nvPr/>
        </p:nvSpPr>
        <p:spPr bwMode="auto">
          <a:xfrm>
            <a:off x="8317598" y="1945466"/>
            <a:ext cx="415326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m</a:t>
            </a:r>
            <a:endParaRPr lang="ja-JP" altLang="en-US" sz="2400" dirty="0"/>
          </a:p>
        </p:txBody>
      </p:sp>
      <p:sp>
        <p:nvSpPr>
          <p:cNvPr id="29" name="正方形/長方形 42"/>
          <p:cNvSpPr>
            <a:spLocks noChangeArrowheads="1"/>
          </p:cNvSpPr>
          <p:nvPr/>
        </p:nvSpPr>
        <p:spPr bwMode="auto">
          <a:xfrm>
            <a:off x="1664096" y="2184806"/>
            <a:ext cx="719445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Λ</a:t>
            </a:r>
            <a:r>
              <a:rPr lang="en-US" altLang="ja-JP" sz="2400" baseline="-25000" dirty="0"/>
              <a:t>QCD</a:t>
            </a:r>
            <a:endParaRPr lang="ja-JP" altLang="en-US" sz="2400" baseline="-25000" dirty="0"/>
          </a:p>
        </p:txBody>
      </p:sp>
      <p:sp>
        <p:nvSpPr>
          <p:cNvPr id="30" name="正方形/長方形 43"/>
          <p:cNvSpPr>
            <a:spLocks noChangeArrowheads="1"/>
          </p:cNvSpPr>
          <p:nvPr/>
        </p:nvSpPr>
        <p:spPr bwMode="auto">
          <a:xfrm>
            <a:off x="547959" y="1727481"/>
            <a:ext cx="60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3 5</a:t>
            </a:r>
            <a:endParaRPr lang="ja-JP" altLang="en-US" sz="2400" dirty="0" smtClean="0"/>
          </a:p>
        </p:txBody>
      </p:sp>
      <p:sp>
        <p:nvSpPr>
          <p:cNvPr id="31" name="正方形/長方形 45"/>
          <p:cNvSpPr>
            <a:spLocks noChangeArrowheads="1"/>
          </p:cNvSpPr>
          <p:nvPr/>
        </p:nvSpPr>
        <p:spPr bwMode="auto">
          <a:xfrm>
            <a:off x="1000520" y="1727481"/>
            <a:ext cx="82828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</a:t>
            </a:r>
            <a:endParaRPr lang="ja-JP" altLang="en-US" sz="2400" dirty="0"/>
          </a:p>
        </p:txBody>
      </p:sp>
      <p:sp>
        <p:nvSpPr>
          <p:cNvPr id="32" name="正方形/長方形 46"/>
          <p:cNvSpPr>
            <a:spLocks noChangeArrowheads="1"/>
          </p:cNvSpPr>
          <p:nvPr/>
        </p:nvSpPr>
        <p:spPr bwMode="auto">
          <a:xfrm>
            <a:off x="1664096" y="1727481"/>
            <a:ext cx="83820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200</a:t>
            </a:r>
            <a:endParaRPr lang="ja-JP" altLang="en-US" sz="2400" dirty="0"/>
          </a:p>
        </p:txBody>
      </p:sp>
      <p:sp>
        <p:nvSpPr>
          <p:cNvPr id="33" name="正方形/長方形 47"/>
          <p:cNvSpPr>
            <a:spLocks noChangeArrowheads="1"/>
          </p:cNvSpPr>
          <p:nvPr/>
        </p:nvSpPr>
        <p:spPr bwMode="auto">
          <a:xfrm>
            <a:off x="5971629" y="1708213"/>
            <a:ext cx="8101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1500</a:t>
            </a:r>
            <a:endParaRPr lang="ja-JP" altLang="en-US" sz="2400" dirty="0"/>
          </a:p>
        </p:txBody>
      </p:sp>
      <p:sp>
        <p:nvSpPr>
          <p:cNvPr id="34" name="正方形/長方形 48"/>
          <p:cNvSpPr>
            <a:spLocks noChangeArrowheads="1"/>
          </p:cNvSpPr>
          <p:nvPr/>
        </p:nvSpPr>
        <p:spPr bwMode="auto">
          <a:xfrm>
            <a:off x="7370241" y="1720913"/>
            <a:ext cx="797987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4700</a:t>
            </a:r>
            <a:endParaRPr lang="ja-JP" altLang="en-US" sz="2400" dirty="0"/>
          </a:p>
        </p:txBody>
      </p:sp>
      <p:sp>
        <p:nvSpPr>
          <p:cNvPr id="35" name="正方形/長方形 51"/>
          <p:cNvSpPr>
            <a:spLocks noChangeArrowheads="1"/>
          </p:cNvSpPr>
          <p:nvPr/>
        </p:nvSpPr>
        <p:spPr bwMode="auto">
          <a:xfrm>
            <a:off x="666750" y="2917113"/>
            <a:ext cx="2346142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Symmetry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正方形/長方形 52"/>
          <p:cNvSpPr>
            <a:spLocks noChangeArrowheads="1"/>
          </p:cNvSpPr>
          <p:nvPr/>
        </p:nvSpPr>
        <p:spPr bwMode="auto">
          <a:xfrm>
            <a:off x="6270740" y="2717645"/>
            <a:ext cx="1817044" cy="8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Heavy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Quark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  Symmetry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17440" y="3495112"/>
            <a:ext cx="203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SU(3)</a:t>
            </a:r>
            <a:r>
              <a:rPr lang="en-US" altLang="ja-JP" sz="2400" b="1" baseline="-25000" dirty="0" smtClean="0"/>
              <a:t>L </a:t>
            </a:r>
            <a:r>
              <a:rPr lang="en-US" altLang="ja-JP" sz="2400" b="1" dirty="0" err="1" smtClean="0"/>
              <a:t>x</a:t>
            </a:r>
            <a:r>
              <a:rPr lang="en-US" altLang="ja-JP" sz="2400" b="1" dirty="0" smtClean="0"/>
              <a:t> SU(3)</a:t>
            </a:r>
            <a:r>
              <a:rPr lang="en-US" altLang="ja-JP" sz="2400" b="1" baseline="-25000" dirty="0"/>
              <a:t>R</a:t>
            </a:r>
            <a:endParaRPr lang="ja-JP" altLang="en-US" sz="2400" b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6040595" y="3507812"/>
            <a:ext cx="233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SU(2)</a:t>
            </a:r>
            <a:r>
              <a:rPr lang="en-US" altLang="ja-JP" sz="2400" b="1" baseline="-25000" dirty="0" smtClean="0"/>
              <a:t>spin </a:t>
            </a:r>
            <a:r>
              <a:rPr lang="en-US" altLang="ja-JP" sz="2400" b="1" dirty="0" err="1" smtClean="0"/>
              <a:t>x</a:t>
            </a:r>
            <a:r>
              <a:rPr lang="en-US" altLang="ja-JP" sz="2400" b="1" dirty="0" smtClean="0"/>
              <a:t> </a:t>
            </a:r>
            <a:r>
              <a:rPr lang="en-US" altLang="ja-JP" sz="2400" b="1" dirty="0" err="1" smtClean="0"/>
              <a:t>SU(N</a:t>
            </a:r>
            <a:r>
              <a:rPr lang="en-US" altLang="ja-JP" sz="2400" b="1" baseline="-25000" dirty="0" err="1" smtClean="0"/>
              <a:t>h</a:t>
            </a:r>
            <a:r>
              <a:rPr lang="en-US" altLang="ja-JP" sz="2400" b="1" dirty="0" smtClean="0"/>
              <a:t>)</a:t>
            </a:r>
            <a:endParaRPr lang="ja-JP" altLang="en-US" sz="2400" b="1" dirty="0"/>
          </a:p>
        </p:txBody>
      </p:sp>
      <p:sp>
        <p:nvSpPr>
          <p:cNvPr id="45" name="正方形/長方形 48"/>
          <p:cNvSpPr>
            <a:spLocks noChangeArrowheads="1"/>
          </p:cNvSpPr>
          <p:nvPr/>
        </p:nvSpPr>
        <p:spPr bwMode="auto">
          <a:xfrm>
            <a:off x="8142128" y="1708213"/>
            <a:ext cx="10018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MeV</a:t>
            </a:r>
            <a:r>
              <a:rPr lang="en-US" altLang="ja-JP" sz="2400" dirty="0"/>
              <a:t>]</a:t>
            </a:r>
            <a:endParaRPr lang="ja-JP" altLang="en-US" sz="2400" dirty="0"/>
          </a:p>
        </p:txBody>
      </p:sp>
      <p:sp>
        <p:nvSpPr>
          <p:cNvPr id="47" name="正方形/長方形 51"/>
          <p:cNvSpPr>
            <a:spLocks noChangeArrowheads="1"/>
          </p:cNvSpPr>
          <p:nvPr/>
        </p:nvSpPr>
        <p:spPr bwMode="auto">
          <a:xfrm>
            <a:off x="55439" y="4321135"/>
            <a:ext cx="441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K as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Nambu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-Goldstone bosons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3981450" y="3048000"/>
            <a:ext cx="1181100" cy="769077"/>
          </a:xfrm>
          <a:prstGeom prst="rightArrow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51"/>
          <p:cNvSpPr>
            <a:spLocks noChangeArrowheads="1"/>
          </p:cNvSpPr>
          <p:nvPr/>
        </p:nvSpPr>
        <p:spPr bwMode="auto">
          <a:xfrm>
            <a:off x="55439" y="5235615"/>
            <a:ext cx="42498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Nuclei formed by tensor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正方形/長方形 51"/>
          <p:cNvSpPr>
            <a:spLocks noChangeArrowheads="1"/>
          </p:cNvSpPr>
          <p:nvPr/>
        </p:nvSpPr>
        <p:spPr bwMode="auto">
          <a:xfrm>
            <a:off x="55439" y="5692855"/>
            <a:ext cx="44784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Λ(1405)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and K nuclei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55439" y="6150095"/>
            <a:ext cx="47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...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正方形/長方形 51"/>
          <p:cNvSpPr>
            <a:spLocks noChangeArrowheads="1"/>
          </p:cNvSpPr>
          <p:nvPr/>
        </p:nvSpPr>
        <p:spPr bwMode="auto">
          <a:xfrm>
            <a:off x="5003800" y="4321135"/>
            <a:ext cx="4190999" cy="8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D-D* (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Σc-Σc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*,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Ξcc-Ξcc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*) mass degeneracy (heavy quark sym.)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正方形/長方形 51"/>
          <p:cNvSpPr>
            <a:spLocks noChangeArrowheads="1"/>
          </p:cNvSpPr>
          <p:nvPr/>
        </p:nvSpPr>
        <p:spPr bwMode="auto">
          <a:xfrm>
            <a:off x="5003799" y="5943680"/>
            <a:ext cx="4140199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Charmed/Bottomed nuclei ?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正方形/長方形 51"/>
          <p:cNvSpPr>
            <a:spLocks noChangeArrowheads="1"/>
          </p:cNvSpPr>
          <p:nvPr/>
        </p:nvSpPr>
        <p:spPr bwMode="auto">
          <a:xfrm>
            <a:off x="5003800" y="5119707"/>
            <a:ext cx="4140199" cy="8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More exotics? (like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Tcc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with no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pion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decay)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正方形/長方形 51"/>
          <p:cNvSpPr>
            <a:spLocks noChangeArrowheads="1"/>
          </p:cNvSpPr>
          <p:nvPr/>
        </p:nvSpPr>
        <p:spPr bwMode="auto">
          <a:xfrm>
            <a:off x="55439" y="4778375"/>
            <a:ext cx="428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multiplets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(ρ-a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N-N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...)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サブタイトル 2"/>
          <p:cNvSpPr txBox="1">
            <a:spLocks/>
          </p:cNvSpPr>
          <p:nvPr/>
        </p:nvSpPr>
        <p:spPr>
          <a:xfrm>
            <a:off x="2944630" y="54039"/>
            <a:ext cx="3254740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e-DE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de-DE" altLang="ja-JP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正方形/長方形 51"/>
          <p:cNvSpPr>
            <a:spLocks noChangeArrowheads="1"/>
          </p:cNvSpPr>
          <p:nvPr/>
        </p:nvSpPr>
        <p:spPr bwMode="auto">
          <a:xfrm>
            <a:off x="2364520" y="882913"/>
            <a:ext cx="4414961" cy="5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/>
              <a:t>Mass scales and Symmetries</a:t>
            </a:r>
            <a:endParaRPr lang="ja-JP" altLang="en-US" sz="2800" b="1" dirty="0"/>
          </a:p>
        </p:txBody>
      </p:sp>
      <p:cxnSp>
        <p:nvCxnSpPr>
          <p:cNvPr id="57" name="直線コネクタ 56"/>
          <p:cNvCxnSpPr/>
          <p:nvPr/>
        </p:nvCxnSpPr>
        <p:spPr>
          <a:xfrm>
            <a:off x="1766771" y="5812365"/>
            <a:ext cx="115200" cy="1588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666750" y="3783806"/>
            <a:ext cx="78105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 flipH="1" flipV="1">
            <a:off x="1848247" y="3783806"/>
            <a:ext cx="544909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図形グループ 64"/>
          <p:cNvGrpSpPr/>
          <p:nvPr/>
        </p:nvGrpSpPr>
        <p:grpSpPr>
          <a:xfrm>
            <a:off x="1504950" y="3985906"/>
            <a:ext cx="6311448" cy="2200312"/>
            <a:chOff x="1504950" y="3949700"/>
            <a:chExt cx="6311448" cy="2200312"/>
          </a:xfrm>
        </p:grpSpPr>
        <p:sp>
          <p:nvSpPr>
            <p:cNvPr id="16" name="正方形/長方形 51"/>
            <p:cNvSpPr>
              <a:spLocks noChangeArrowheads="1"/>
            </p:cNvSpPr>
            <p:nvPr/>
          </p:nvSpPr>
          <p:spPr bwMode="auto">
            <a:xfrm>
              <a:off x="1504950" y="3949700"/>
              <a:ext cx="2023588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000000"/>
                  </a:solidFill>
                </a:rPr>
                <a:t>tetraquark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T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cc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1</a:t>
              </a:r>
              <a:endParaRPr lang="ja-JP" altLang="en-US" sz="2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51"/>
            <p:cNvSpPr>
              <a:spLocks noChangeArrowheads="1"/>
            </p:cNvSpPr>
            <p:nvPr/>
          </p:nvSpPr>
          <p:spPr bwMode="auto">
            <a:xfrm>
              <a:off x="5835650" y="3949700"/>
              <a:ext cx="1861184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000000"/>
                  </a:solidFill>
                </a:rPr>
                <a:t>Z</a:t>
              </a:r>
              <a:r>
                <a:rPr lang="en-US" altLang="ja-JP" sz="2400" b="1" baseline="-25000" dirty="0" err="1" smtClean="0">
                  <a:solidFill>
                    <a:srgbClr val="000000"/>
                  </a:solidFill>
                </a:rPr>
                <a:t>b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(</a:t>
              </a:r>
              <a:r>
                <a:rPr lang="en-US" altLang="ja-JP" sz="2400" b="1" dirty="0" err="1" smtClean="0">
                  <a:solidFill>
                    <a:srgbClr val="000000"/>
                  </a:solidFill>
                </a:rPr>
                <a:t>isospin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1)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図形グループ 37"/>
            <p:cNvGrpSpPr/>
            <p:nvPr/>
          </p:nvGrpSpPr>
          <p:grpSpPr>
            <a:xfrm>
              <a:off x="1830628" y="4687486"/>
              <a:ext cx="1462526" cy="1462526"/>
              <a:chOff x="6934200" y="2667000"/>
              <a:chExt cx="1462526" cy="1462526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7220826" y="3434462"/>
                <a:ext cx="421277" cy="4212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7247981" y="3310001"/>
                <a:ext cx="322372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c</a:t>
                </a:r>
                <a:endParaRPr lang="ja-JP" altLang="en-US" sz="3200" dirty="0"/>
              </a:p>
            </p:txBody>
          </p:sp>
          <p:grpSp>
            <p:nvGrpSpPr>
              <p:cNvPr id="41" name="図形グループ 70"/>
              <p:cNvGrpSpPr/>
              <p:nvPr/>
            </p:nvGrpSpPr>
            <p:grpSpPr>
              <a:xfrm>
                <a:off x="7689628" y="2771004"/>
                <a:ext cx="421277" cy="555929"/>
                <a:chOff x="5962999" y="2646030"/>
                <a:chExt cx="421277" cy="555929"/>
              </a:xfrm>
            </p:grpSpPr>
            <p:sp>
              <p:nvSpPr>
                <p:cNvPr id="49" name="円/楕円 48"/>
                <p:cNvSpPr/>
                <p:nvPr/>
              </p:nvSpPr>
              <p:spPr>
                <a:xfrm>
                  <a:off x="5962999" y="2780682"/>
                  <a:ext cx="421277" cy="42127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>
                  <a:off x="5994387" y="2646030"/>
                  <a:ext cx="32237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c</a:t>
                  </a:r>
                  <a:endParaRPr lang="ja-JP" altLang="en-US" sz="3200" dirty="0"/>
                </a:p>
              </p:txBody>
            </p:sp>
            <p:cxnSp>
              <p:nvCxnSpPr>
                <p:cNvPr id="51" name="直線コネクタ 50"/>
                <p:cNvCxnSpPr/>
                <p:nvPr/>
              </p:nvCxnSpPr>
              <p:spPr>
                <a:xfrm>
                  <a:off x="6117165" y="2867541"/>
                  <a:ext cx="131233" cy="1588"/>
                </a:xfrm>
                <a:prstGeom prst="line">
                  <a:avLst/>
                </a:prstGeom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円/楕円 41"/>
              <p:cNvSpPr/>
              <p:nvPr/>
            </p:nvSpPr>
            <p:spPr>
              <a:xfrm>
                <a:off x="7822629" y="3417696"/>
                <a:ext cx="421277" cy="42127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7828619" y="3308442"/>
                <a:ext cx="360243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d</a:t>
                </a:r>
                <a:endParaRPr lang="ja-JP" altLang="en-US" sz="3200" dirty="0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7370218" y="3528291"/>
                <a:ext cx="135479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図形グループ 39"/>
              <p:cNvGrpSpPr/>
              <p:nvPr/>
            </p:nvGrpSpPr>
            <p:grpSpPr>
              <a:xfrm>
                <a:off x="7172752" y="2750011"/>
                <a:ext cx="421277" cy="575373"/>
                <a:chOff x="4599214" y="5315184"/>
                <a:chExt cx="468086" cy="639302"/>
              </a:xfrm>
            </p:grpSpPr>
            <p:sp>
              <p:nvSpPr>
                <p:cNvPr id="47" name="円/楕円 46"/>
                <p:cNvSpPr/>
                <p:nvPr/>
              </p:nvSpPr>
              <p:spPr>
                <a:xfrm>
                  <a:off x="4599214" y="5486400"/>
                  <a:ext cx="468086" cy="46808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4615276" y="5315184"/>
                  <a:ext cx="400270" cy="584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u</a:t>
                  </a:r>
                  <a:endParaRPr lang="ja-JP" altLang="en-US" sz="3200" dirty="0"/>
                </a:p>
              </p:txBody>
            </p:sp>
          </p:grpSp>
          <p:sp>
            <p:nvSpPr>
              <p:cNvPr id="46" name="円/楕円 45"/>
              <p:cNvSpPr>
                <a:spLocks noChangeAspect="1"/>
              </p:cNvSpPr>
              <p:nvPr/>
            </p:nvSpPr>
            <p:spPr>
              <a:xfrm>
                <a:off x="6934200" y="2667000"/>
                <a:ext cx="1462526" cy="1462526"/>
              </a:xfrm>
              <a:prstGeom prst="ellipse">
                <a:avLst/>
              </a:prstGeom>
              <a:solidFill>
                <a:schemeClr val="bg2">
                  <a:alpha val="27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2301" y="5120682"/>
              <a:ext cx="441960" cy="444500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4438" y="5111483"/>
              <a:ext cx="441960" cy="444500"/>
            </a:xfrm>
            <a:prstGeom prst="rect">
              <a:avLst/>
            </a:prstGeom>
          </p:spPr>
        </p:pic>
        <p:cxnSp>
          <p:nvCxnSpPr>
            <p:cNvPr id="56" name="直線コネクタ 55"/>
            <p:cNvCxnSpPr/>
            <p:nvPr/>
          </p:nvCxnSpPr>
          <p:spPr>
            <a:xfrm rot="10800000" flipV="1">
              <a:off x="6168438" y="5333733"/>
              <a:ext cx="1206000" cy="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/>
          </p:nvSpPr>
          <p:spPr>
            <a:xfrm>
              <a:off x="7407034" y="4710363"/>
              <a:ext cx="357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endParaRPr lang="ja-JP" altLang="en-US" sz="2400" b="1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7527684" y="4833843"/>
              <a:ext cx="1224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5799871" y="4719543"/>
              <a:ext cx="357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endParaRPr lang="ja-JP" altLang="en-US" sz="2400" b="1" dirty="0"/>
            </a:p>
          </p:txBody>
        </p:sp>
        <p:sp>
          <p:nvSpPr>
            <p:cNvPr id="62" name="正方形/長方形 51"/>
            <p:cNvSpPr>
              <a:spLocks noChangeArrowheads="1"/>
            </p:cNvSpPr>
            <p:nvPr/>
          </p:nvSpPr>
          <p:spPr bwMode="auto">
            <a:xfrm>
              <a:off x="6478701" y="5442248"/>
              <a:ext cx="560798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I=1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1" y="2661053"/>
            <a:ext cx="869841" cy="87619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802" y="1849207"/>
            <a:ext cx="525714" cy="525714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 rot="10800000">
            <a:off x="2333464" y="2289640"/>
            <a:ext cx="524039" cy="49642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430920" y="3206741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1614423" y="1558354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1735073" y="1681834"/>
            <a:ext cx="1224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51"/>
          <p:cNvSpPr>
            <a:spLocks noChangeArrowheads="1"/>
          </p:cNvSpPr>
          <p:nvPr/>
        </p:nvSpPr>
        <p:spPr bwMode="auto">
          <a:xfrm>
            <a:off x="1581150" y="935117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1694815" y="1057946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406" y="1506078"/>
            <a:ext cx="2295492" cy="2162328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520" y="2196854"/>
            <a:ext cx="525714" cy="525714"/>
          </a:xfrm>
          <a:prstGeom prst="rect">
            <a:avLst/>
          </a:prstGeom>
        </p:spPr>
      </p:pic>
      <p:sp>
        <p:nvSpPr>
          <p:cNvPr id="61" name="正方形/長方形 51"/>
          <p:cNvSpPr>
            <a:spLocks noChangeArrowheads="1"/>
          </p:cNvSpPr>
          <p:nvPr/>
        </p:nvSpPr>
        <p:spPr bwMode="auto">
          <a:xfrm>
            <a:off x="5772150" y="935117"/>
            <a:ext cx="209397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bound nuclei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>
            <a:off x="5881366" y="1057946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7294033" y="1887304"/>
            <a:ext cx="580553" cy="4404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7866120" y="1558354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dirty="0"/>
          </a:p>
        </p:txBody>
      </p:sp>
      <p:cxnSp>
        <p:nvCxnSpPr>
          <p:cNvPr id="72" name="直線コネクタ 71"/>
          <p:cNvCxnSpPr/>
          <p:nvPr/>
        </p:nvCxnSpPr>
        <p:spPr>
          <a:xfrm>
            <a:off x="7986770" y="1681834"/>
            <a:ext cx="1224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51"/>
          <p:cNvSpPr>
            <a:spLocks noChangeArrowheads="1"/>
          </p:cNvSpPr>
          <p:nvPr/>
        </p:nvSpPr>
        <p:spPr bwMode="auto">
          <a:xfrm>
            <a:off x="1281259" y="3463978"/>
            <a:ext cx="2509236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strong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74" name="正方形/長方形 51"/>
          <p:cNvSpPr>
            <a:spLocks noChangeArrowheads="1"/>
          </p:cNvSpPr>
          <p:nvPr/>
        </p:nvSpPr>
        <p:spPr bwMode="auto">
          <a:xfrm>
            <a:off x="1281259" y="6328281"/>
            <a:ext cx="2509236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strong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75" name="正方形/長方形 51"/>
          <p:cNvSpPr>
            <a:spLocks noChangeArrowheads="1"/>
          </p:cNvSpPr>
          <p:nvPr/>
        </p:nvSpPr>
        <p:spPr bwMode="auto">
          <a:xfrm>
            <a:off x="5490582" y="3463978"/>
            <a:ext cx="2509236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strong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>
            <a:off x="666750" y="3783806"/>
            <a:ext cx="78105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 flipH="1" flipV="1">
            <a:off x="1848247" y="3783806"/>
            <a:ext cx="544909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64"/>
          <p:cNvGrpSpPr/>
          <p:nvPr/>
        </p:nvGrpSpPr>
        <p:grpSpPr>
          <a:xfrm>
            <a:off x="1504950" y="3985906"/>
            <a:ext cx="6311448" cy="2200312"/>
            <a:chOff x="1504950" y="3949700"/>
            <a:chExt cx="6311448" cy="2200312"/>
          </a:xfrm>
        </p:grpSpPr>
        <p:sp>
          <p:nvSpPr>
            <p:cNvPr id="16" name="正方形/長方形 51"/>
            <p:cNvSpPr>
              <a:spLocks noChangeArrowheads="1"/>
            </p:cNvSpPr>
            <p:nvPr/>
          </p:nvSpPr>
          <p:spPr bwMode="auto">
            <a:xfrm>
              <a:off x="1504950" y="3949700"/>
              <a:ext cx="2023588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000000"/>
                  </a:solidFill>
                </a:rPr>
                <a:t>tetraquark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T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cc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1</a:t>
              </a:r>
              <a:endParaRPr lang="ja-JP" altLang="en-US" sz="2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51"/>
            <p:cNvSpPr>
              <a:spLocks noChangeArrowheads="1"/>
            </p:cNvSpPr>
            <p:nvPr/>
          </p:nvSpPr>
          <p:spPr bwMode="auto">
            <a:xfrm>
              <a:off x="5835650" y="3949700"/>
              <a:ext cx="1861184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000000"/>
                  </a:solidFill>
                </a:rPr>
                <a:t>Z</a:t>
              </a:r>
              <a:r>
                <a:rPr lang="en-US" altLang="ja-JP" sz="2400" b="1" baseline="-25000" dirty="0" err="1" smtClean="0">
                  <a:solidFill>
                    <a:srgbClr val="000000"/>
                  </a:solidFill>
                </a:rPr>
                <a:t>b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(</a:t>
              </a:r>
              <a:r>
                <a:rPr lang="en-US" altLang="ja-JP" sz="2400" b="1" dirty="0" err="1" smtClean="0">
                  <a:solidFill>
                    <a:srgbClr val="000000"/>
                  </a:solidFill>
                </a:rPr>
                <a:t>isospin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1)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図形グループ 37"/>
            <p:cNvGrpSpPr/>
            <p:nvPr/>
          </p:nvGrpSpPr>
          <p:grpSpPr>
            <a:xfrm>
              <a:off x="1830628" y="4687486"/>
              <a:ext cx="1462526" cy="1462526"/>
              <a:chOff x="6934200" y="2667000"/>
              <a:chExt cx="1462526" cy="1462526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7220826" y="3434462"/>
                <a:ext cx="421277" cy="4212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7247981" y="3310001"/>
                <a:ext cx="322372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c</a:t>
                </a:r>
                <a:endParaRPr lang="ja-JP" altLang="en-US" sz="3200" dirty="0"/>
              </a:p>
            </p:txBody>
          </p:sp>
          <p:grpSp>
            <p:nvGrpSpPr>
              <p:cNvPr id="5" name="図形グループ 70"/>
              <p:cNvGrpSpPr/>
              <p:nvPr/>
            </p:nvGrpSpPr>
            <p:grpSpPr>
              <a:xfrm>
                <a:off x="7689628" y="2771004"/>
                <a:ext cx="421277" cy="555929"/>
                <a:chOff x="5962999" y="2646030"/>
                <a:chExt cx="421277" cy="555929"/>
              </a:xfrm>
            </p:grpSpPr>
            <p:sp>
              <p:nvSpPr>
                <p:cNvPr id="49" name="円/楕円 48"/>
                <p:cNvSpPr/>
                <p:nvPr/>
              </p:nvSpPr>
              <p:spPr>
                <a:xfrm>
                  <a:off x="5962999" y="2780682"/>
                  <a:ext cx="421277" cy="42127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>
                  <a:off x="5994387" y="2646030"/>
                  <a:ext cx="32237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c</a:t>
                  </a:r>
                  <a:endParaRPr lang="ja-JP" altLang="en-US" sz="3200" dirty="0"/>
                </a:p>
              </p:txBody>
            </p:sp>
            <p:cxnSp>
              <p:nvCxnSpPr>
                <p:cNvPr id="51" name="直線コネクタ 50"/>
                <p:cNvCxnSpPr/>
                <p:nvPr/>
              </p:nvCxnSpPr>
              <p:spPr>
                <a:xfrm>
                  <a:off x="6117165" y="2867541"/>
                  <a:ext cx="131233" cy="1588"/>
                </a:xfrm>
                <a:prstGeom prst="line">
                  <a:avLst/>
                </a:prstGeom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円/楕円 41"/>
              <p:cNvSpPr/>
              <p:nvPr/>
            </p:nvSpPr>
            <p:spPr>
              <a:xfrm>
                <a:off x="7822629" y="3417696"/>
                <a:ext cx="421277" cy="42127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7828619" y="3308442"/>
                <a:ext cx="360243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d</a:t>
                </a:r>
                <a:endParaRPr lang="ja-JP" altLang="en-US" sz="3200" dirty="0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7370218" y="3528291"/>
                <a:ext cx="135479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図形グループ 39"/>
              <p:cNvGrpSpPr/>
              <p:nvPr/>
            </p:nvGrpSpPr>
            <p:grpSpPr>
              <a:xfrm>
                <a:off x="7172752" y="2750011"/>
                <a:ext cx="421277" cy="575373"/>
                <a:chOff x="4599214" y="5315184"/>
                <a:chExt cx="468086" cy="639302"/>
              </a:xfrm>
            </p:grpSpPr>
            <p:sp>
              <p:nvSpPr>
                <p:cNvPr id="47" name="円/楕円 46"/>
                <p:cNvSpPr/>
                <p:nvPr/>
              </p:nvSpPr>
              <p:spPr>
                <a:xfrm>
                  <a:off x="4599214" y="5486400"/>
                  <a:ext cx="468086" cy="46808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4615276" y="5315184"/>
                  <a:ext cx="400270" cy="584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u</a:t>
                  </a:r>
                  <a:endParaRPr lang="ja-JP" altLang="en-US" sz="3200" dirty="0"/>
                </a:p>
              </p:txBody>
            </p:sp>
          </p:grpSp>
          <p:sp>
            <p:nvSpPr>
              <p:cNvPr id="46" name="円/楕円 45"/>
              <p:cNvSpPr>
                <a:spLocks noChangeAspect="1"/>
              </p:cNvSpPr>
              <p:nvPr/>
            </p:nvSpPr>
            <p:spPr>
              <a:xfrm>
                <a:off x="6934200" y="2667000"/>
                <a:ext cx="1462526" cy="1462526"/>
              </a:xfrm>
              <a:prstGeom prst="ellipse">
                <a:avLst/>
              </a:prstGeom>
              <a:solidFill>
                <a:schemeClr val="bg2">
                  <a:alpha val="27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2301" y="5120682"/>
              <a:ext cx="441960" cy="444500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4438" y="5111483"/>
              <a:ext cx="441960" cy="444500"/>
            </a:xfrm>
            <a:prstGeom prst="rect">
              <a:avLst/>
            </a:prstGeom>
          </p:spPr>
        </p:pic>
        <p:cxnSp>
          <p:nvCxnSpPr>
            <p:cNvPr id="56" name="直線コネクタ 55"/>
            <p:cNvCxnSpPr/>
            <p:nvPr/>
          </p:nvCxnSpPr>
          <p:spPr>
            <a:xfrm rot="10800000" flipV="1">
              <a:off x="6168438" y="5333733"/>
              <a:ext cx="1206000" cy="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/>
          </p:nvSpPr>
          <p:spPr>
            <a:xfrm>
              <a:off x="7407034" y="4710363"/>
              <a:ext cx="357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endParaRPr lang="ja-JP" altLang="en-US" sz="2400" b="1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7527684" y="4833843"/>
              <a:ext cx="1224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5799871" y="4719543"/>
              <a:ext cx="357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endParaRPr lang="ja-JP" altLang="en-US" sz="2400" b="1" dirty="0"/>
            </a:p>
          </p:txBody>
        </p:sp>
        <p:sp>
          <p:nvSpPr>
            <p:cNvPr id="62" name="正方形/長方形 51"/>
            <p:cNvSpPr>
              <a:spLocks noChangeArrowheads="1"/>
            </p:cNvSpPr>
            <p:nvPr/>
          </p:nvSpPr>
          <p:spPr bwMode="auto">
            <a:xfrm>
              <a:off x="6478701" y="5442248"/>
              <a:ext cx="560798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I=1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1" y="2661053"/>
            <a:ext cx="869841" cy="87619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802" y="1849207"/>
            <a:ext cx="525714" cy="525714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 rot="10800000">
            <a:off x="2333464" y="2289640"/>
            <a:ext cx="524039" cy="49642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430920" y="3206741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1614423" y="1558354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1735073" y="1681834"/>
            <a:ext cx="1224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51"/>
          <p:cNvSpPr>
            <a:spLocks noChangeArrowheads="1"/>
          </p:cNvSpPr>
          <p:nvPr/>
        </p:nvSpPr>
        <p:spPr bwMode="auto">
          <a:xfrm>
            <a:off x="1581150" y="935117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1694815" y="1057946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 rot="19800000">
            <a:off x="4974124" y="4740570"/>
            <a:ext cx="3718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 smtClean="0">
                <a:solidFill>
                  <a:srgbClr val="FF0000">
                    <a:alpha val="50000"/>
                  </a:srgbClr>
                </a:solidFill>
              </a:rPr>
              <a:t>PRELIMINARY</a:t>
            </a:r>
            <a:endParaRPr lang="ja-JP" altLang="en-US" sz="4800" b="1" dirty="0">
              <a:solidFill>
                <a:srgbClr val="FF0000">
                  <a:alpha val="50000"/>
                </a:srgbClr>
              </a:solidFill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406" y="1506078"/>
            <a:ext cx="2295492" cy="2162328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520" y="2196854"/>
            <a:ext cx="525714" cy="525714"/>
          </a:xfrm>
          <a:prstGeom prst="rect">
            <a:avLst/>
          </a:prstGeom>
        </p:spPr>
      </p:pic>
      <p:sp>
        <p:nvSpPr>
          <p:cNvPr id="63" name="正方形/長方形 51"/>
          <p:cNvSpPr>
            <a:spLocks noChangeArrowheads="1"/>
          </p:cNvSpPr>
          <p:nvPr/>
        </p:nvSpPr>
        <p:spPr bwMode="auto">
          <a:xfrm>
            <a:off x="5772150" y="935117"/>
            <a:ext cx="209397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bound nuclei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>
            <a:off x="5881366" y="1057946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V="1">
            <a:off x="7294033" y="1887304"/>
            <a:ext cx="580553" cy="4404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7866120" y="1558354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dirty="0"/>
          </a:p>
        </p:txBody>
      </p:sp>
      <p:cxnSp>
        <p:nvCxnSpPr>
          <p:cNvPr id="67" name="直線コネクタ 66"/>
          <p:cNvCxnSpPr/>
          <p:nvPr/>
        </p:nvCxnSpPr>
        <p:spPr>
          <a:xfrm>
            <a:off x="7986770" y="1681834"/>
            <a:ext cx="1224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正方形/長方形 51"/>
          <p:cNvSpPr>
            <a:spLocks noChangeArrowheads="1"/>
          </p:cNvSpPr>
          <p:nvPr/>
        </p:nvSpPr>
        <p:spPr bwMode="auto">
          <a:xfrm>
            <a:off x="1281259" y="6328281"/>
            <a:ext cx="2509236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strong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72" name="正方形/長方形 51"/>
          <p:cNvSpPr>
            <a:spLocks noChangeArrowheads="1"/>
          </p:cNvSpPr>
          <p:nvPr/>
        </p:nvSpPr>
        <p:spPr bwMode="auto">
          <a:xfrm>
            <a:off x="1281259" y="3463978"/>
            <a:ext cx="2509236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strong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74" name="正方形/長方形 51"/>
          <p:cNvSpPr>
            <a:spLocks noChangeArrowheads="1"/>
          </p:cNvSpPr>
          <p:nvPr/>
        </p:nvSpPr>
        <p:spPr bwMode="auto">
          <a:xfrm>
            <a:off x="5490582" y="3463978"/>
            <a:ext cx="2509236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strong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2190998" y="3771106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55" name="正方形/長方形 54"/>
          <p:cNvSpPr/>
          <p:nvPr/>
        </p:nvSpPr>
        <p:spPr>
          <a:xfrm>
            <a:off x="1202780" y="3771106"/>
            <a:ext cx="352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K</a:t>
            </a:r>
            <a:endParaRPr lang="ja-JP" altLang="en-US" sz="2400" b="1" baseline="30000" dirty="0" smtClean="0"/>
          </a:p>
        </p:txBody>
      </p:sp>
      <p:sp>
        <p:nvSpPr>
          <p:cNvPr id="56" name="正方形/長方形 55"/>
          <p:cNvSpPr/>
          <p:nvPr/>
        </p:nvSpPr>
        <p:spPr>
          <a:xfrm>
            <a:off x="1202780" y="1710035"/>
            <a:ext cx="352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K</a:t>
            </a:r>
            <a:endParaRPr lang="ja-JP" altLang="en-US" sz="2400" b="1" baseline="30000" dirty="0" smtClean="0"/>
          </a:p>
        </p:txBody>
      </p:sp>
      <p:sp>
        <p:nvSpPr>
          <p:cNvPr id="57" name="正方形/長方形 56"/>
          <p:cNvSpPr/>
          <p:nvPr/>
        </p:nvSpPr>
        <p:spPr>
          <a:xfrm>
            <a:off x="2192586" y="1710035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58" name="正方形/長方形 57"/>
          <p:cNvSpPr/>
          <p:nvPr/>
        </p:nvSpPr>
        <p:spPr>
          <a:xfrm>
            <a:off x="1444676" y="4381500"/>
            <a:ext cx="878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SU(3)</a:t>
            </a:r>
            <a:endParaRPr lang="ja-JP" altLang="en-US" sz="2400" b="1" dirty="0"/>
          </a:p>
        </p:txBody>
      </p:sp>
      <p:sp>
        <p:nvSpPr>
          <p:cNvPr id="59" name="正方形/長方形 58"/>
          <p:cNvSpPr/>
          <p:nvPr/>
        </p:nvSpPr>
        <p:spPr>
          <a:xfrm>
            <a:off x="4950618" y="3771503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60" name="正方形/長方形 59"/>
          <p:cNvSpPr/>
          <p:nvPr/>
        </p:nvSpPr>
        <p:spPr>
          <a:xfrm>
            <a:off x="3962400" y="3771503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baseline="30000" dirty="0" smtClean="0"/>
          </a:p>
        </p:txBody>
      </p:sp>
      <p:sp>
        <p:nvSpPr>
          <p:cNvPr id="61" name="正方形/長方形 60"/>
          <p:cNvSpPr/>
          <p:nvPr/>
        </p:nvSpPr>
        <p:spPr>
          <a:xfrm>
            <a:off x="3962400" y="1710432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baseline="30000" dirty="0" smtClean="0"/>
          </a:p>
        </p:txBody>
      </p:sp>
      <p:sp>
        <p:nvSpPr>
          <p:cNvPr id="62" name="正方形/長方形 61"/>
          <p:cNvSpPr/>
          <p:nvPr/>
        </p:nvSpPr>
        <p:spPr>
          <a:xfrm>
            <a:off x="4952206" y="1710432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63" name="正方形/長方形 62"/>
          <p:cNvSpPr/>
          <p:nvPr/>
        </p:nvSpPr>
        <p:spPr>
          <a:xfrm>
            <a:off x="7465218" y="3771503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64" name="正方形/長方形 63"/>
          <p:cNvSpPr/>
          <p:nvPr/>
        </p:nvSpPr>
        <p:spPr>
          <a:xfrm>
            <a:off x="6477000" y="3771503"/>
            <a:ext cx="357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B</a:t>
            </a:r>
            <a:endParaRPr lang="ja-JP" altLang="en-US" sz="2400" b="1" baseline="30000" dirty="0" smtClean="0"/>
          </a:p>
        </p:txBody>
      </p:sp>
      <p:sp>
        <p:nvSpPr>
          <p:cNvPr id="65" name="正方形/長方形 64"/>
          <p:cNvSpPr/>
          <p:nvPr/>
        </p:nvSpPr>
        <p:spPr>
          <a:xfrm>
            <a:off x="6477000" y="1710432"/>
            <a:ext cx="357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B</a:t>
            </a:r>
            <a:endParaRPr lang="ja-JP" altLang="en-US" sz="2400" b="1" baseline="30000" dirty="0" smtClean="0"/>
          </a:p>
        </p:txBody>
      </p:sp>
      <p:sp>
        <p:nvSpPr>
          <p:cNvPr id="66" name="正方形/長方形 65"/>
          <p:cNvSpPr/>
          <p:nvPr/>
        </p:nvSpPr>
        <p:spPr>
          <a:xfrm>
            <a:off x="7466806" y="1710432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grpSp>
        <p:nvGrpSpPr>
          <p:cNvPr id="2" name="図形グループ 84"/>
          <p:cNvGrpSpPr/>
          <p:nvPr/>
        </p:nvGrpSpPr>
        <p:grpSpPr>
          <a:xfrm>
            <a:off x="1389685" y="2171700"/>
            <a:ext cx="1073902" cy="1599406"/>
            <a:chOff x="1389685" y="2743200"/>
            <a:chExt cx="1073902" cy="1599406"/>
          </a:xfrm>
        </p:grpSpPr>
        <p:cxnSp>
          <p:nvCxnSpPr>
            <p:cNvPr id="68" name="直線コネクタ 67"/>
            <p:cNvCxnSpPr/>
            <p:nvPr/>
          </p:nvCxnSpPr>
          <p:spPr>
            <a:xfrm rot="5400000" flipH="1" flipV="1">
              <a:off x="1583758" y="3542109"/>
              <a:ext cx="1599406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endCxn id="70" idx="3"/>
            </p:cNvCxnSpPr>
            <p:nvPr/>
          </p:nvCxnSpPr>
          <p:spPr>
            <a:xfrm flipV="1">
              <a:off x="1392861" y="3643702"/>
              <a:ext cx="940373" cy="69890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2310869" y="3513349"/>
              <a:ext cx="152718" cy="152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/>
            <p:cNvCxnSpPr>
              <a:endCxn id="70" idx="1"/>
            </p:cNvCxnSpPr>
            <p:nvPr/>
          </p:nvCxnSpPr>
          <p:spPr>
            <a:xfrm>
              <a:off x="1389685" y="2783682"/>
              <a:ext cx="943549" cy="752032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図形グループ 85"/>
          <p:cNvGrpSpPr/>
          <p:nvPr/>
        </p:nvGrpSpPr>
        <p:grpSpPr>
          <a:xfrm>
            <a:off x="4152148" y="2172097"/>
            <a:ext cx="1073902" cy="1599406"/>
            <a:chOff x="1389685" y="2743200"/>
            <a:chExt cx="1073902" cy="1599406"/>
          </a:xfrm>
        </p:grpSpPr>
        <p:cxnSp>
          <p:nvCxnSpPr>
            <p:cNvPr id="73" name="直線コネクタ 72"/>
            <p:cNvCxnSpPr/>
            <p:nvPr/>
          </p:nvCxnSpPr>
          <p:spPr>
            <a:xfrm rot="5400000" flipH="1" flipV="1">
              <a:off x="1583758" y="3542109"/>
              <a:ext cx="1599406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>
              <a:endCxn id="75" idx="3"/>
            </p:cNvCxnSpPr>
            <p:nvPr/>
          </p:nvCxnSpPr>
          <p:spPr>
            <a:xfrm flipV="1">
              <a:off x="1392861" y="3643702"/>
              <a:ext cx="940373" cy="69890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2310869" y="3513349"/>
              <a:ext cx="152718" cy="152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コネクタ 75"/>
            <p:cNvCxnSpPr>
              <a:endCxn id="75" idx="1"/>
            </p:cNvCxnSpPr>
            <p:nvPr/>
          </p:nvCxnSpPr>
          <p:spPr>
            <a:xfrm>
              <a:off x="1389685" y="2783682"/>
              <a:ext cx="943549" cy="752032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図形グループ 90"/>
          <p:cNvGrpSpPr/>
          <p:nvPr/>
        </p:nvGrpSpPr>
        <p:grpSpPr>
          <a:xfrm>
            <a:off x="6656326" y="2172494"/>
            <a:ext cx="1073902" cy="1599406"/>
            <a:chOff x="1389685" y="2743200"/>
            <a:chExt cx="1073902" cy="1599406"/>
          </a:xfrm>
        </p:grpSpPr>
        <p:cxnSp>
          <p:nvCxnSpPr>
            <p:cNvPr id="78" name="直線コネクタ 77"/>
            <p:cNvCxnSpPr/>
            <p:nvPr/>
          </p:nvCxnSpPr>
          <p:spPr>
            <a:xfrm rot="5400000" flipH="1" flipV="1">
              <a:off x="1583758" y="3542109"/>
              <a:ext cx="1599406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>
              <a:endCxn id="80" idx="3"/>
            </p:cNvCxnSpPr>
            <p:nvPr/>
          </p:nvCxnSpPr>
          <p:spPr>
            <a:xfrm flipV="1">
              <a:off x="1392861" y="3643702"/>
              <a:ext cx="940373" cy="69890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2310869" y="3513349"/>
              <a:ext cx="152718" cy="152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1" name="直線コネクタ 80"/>
            <p:cNvCxnSpPr>
              <a:endCxn id="80" idx="1"/>
            </p:cNvCxnSpPr>
            <p:nvPr/>
          </p:nvCxnSpPr>
          <p:spPr>
            <a:xfrm>
              <a:off x="1389685" y="2783682"/>
              <a:ext cx="943549" cy="752032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正方形/長方形 81"/>
          <p:cNvSpPr/>
          <p:nvPr/>
        </p:nvSpPr>
        <p:spPr>
          <a:xfrm>
            <a:off x="3211879" y="4953000"/>
            <a:ext cx="2864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Weinberg-</a:t>
            </a:r>
            <a:r>
              <a:rPr lang="en-US" altLang="ja-JP" sz="2400" b="1" dirty="0" err="1" smtClean="0"/>
              <a:t>Tomozawa</a:t>
            </a:r>
            <a:endParaRPr lang="ja-JP" altLang="en-US" sz="2400" b="1" dirty="0"/>
          </a:p>
        </p:txBody>
      </p:sp>
      <p:sp>
        <p:nvSpPr>
          <p:cNvPr id="83" name="正方形/長方形 82"/>
          <p:cNvSpPr/>
          <p:nvPr/>
        </p:nvSpPr>
        <p:spPr>
          <a:xfrm>
            <a:off x="4219144" y="4381500"/>
            <a:ext cx="878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SU(4)</a:t>
            </a:r>
            <a:endParaRPr lang="ja-JP" altLang="en-US" sz="2400" b="1" dirty="0"/>
          </a:p>
        </p:txBody>
      </p:sp>
      <p:sp>
        <p:nvSpPr>
          <p:cNvPr id="84" name="正方形/長方形 83"/>
          <p:cNvSpPr/>
          <p:nvPr/>
        </p:nvSpPr>
        <p:spPr>
          <a:xfrm>
            <a:off x="6695644" y="4381500"/>
            <a:ext cx="878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SU(5)</a:t>
            </a:r>
            <a:endParaRPr lang="ja-JP" altLang="en-US" sz="2400" b="1" dirty="0"/>
          </a:p>
        </p:txBody>
      </p:sp>
      <p:sp>
        <p:nvSpPr>
          <p:cNvPr id="85" name="正方形/長方形 84"/>
          <p:cNvSpPr/>
          <p:nvPr/>
        </p:nvSpPr>
        <p:spPr>
          <a:xfrm>
            <a:off x="0" y="5842000"/>
            <a:ext cx="9163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Lutz-</a:t>
            </a:r>
            <a:r>
              <a:rPr lang="en-US" altLang="ja-JP" sz="2000" dirty="0" err="1" smtClean="0"/>
              <a:t>Kolomeitsev</a:t>
            </a:r>
            <a:r>
              <a:rPr lang="en-US" altLang="ja-JP" sz="2000" dirty="0" smtClean="0"/>
              <a:t> (2004), Hoffmann-Lutz (2005), </a:t>
            </a:r>
            <a:r>
              <a:rPr lang="en-US" altLang="ja-JP" sz="2000" dirty="0" err="1" smtClean="0"/>
              <a:t>Mizutani</a:t>
            </a:r>
            <a:r>
              <a:rPr lang="en-US" altLang="ja-JP" sz="2000" dirty="0" smtClean="0"/>
              <a:t>-Ramos (2006), </a:t>
            </a:r>
            <a:r>
              <a:rPr lang="en-US" altLang="ja-JP" sz="2000" dirty="0" err="1" smtClean="0"/>
              <a:t>Gamermann</a:t>
            </a:r>
            <a:r>
              <a:rPr lang="en-US" altLang="ja-JP" sz="2000" dirty="0" smtClean="0"/>
              <a:t>-</a:t>
            </a:r>
          </a:p>
          <a:p>
            <a:r>
              <a:rPr lang="en-US" altLang="ja-JP" sz="2000" dirty="0" err="1" smtClean="0"/>
              <a:t>Oset-Strottman-Vacas</a:t>
            </a:r>
            <a:r>
              <a:rPr lang="en-US" altLang="ja-JP" sz="2000" dirty="0" smtClean="0"/>
              <a:t> (2007), </a:t>
            </a:r>
            <a:r>
              <a:rPr lang="en-US" altLang="ja-JP" sz="2000" dirty="0" err="1" smtClean="0"/>
              <a:t>Haidenbauer-Krein-Meissner-Sibirtsev</a:t>
            </a:r>
            <a:r>
              <a:rPr lang="en-US" altLang="ja-JP" sz="2000" dirty="0" smtClean="0"/>
              <a:t> (2007),</a:t>
            </a:r>
            <a:r>
              <a:rPr lang="en-US" altLang="ja-JP" sz="2000" b="1" dirty="0" smtClean="0"/>
              <a:t>  </a:t>
            </a:r>
            <a:r>
              <a:rPr lang="en-US" altLang="ja-JP" sz="2000" dirty="0" err="1" smtClean="0"/>
              <a:t>Tolos</a:t>
            </a:r>
            <a:r>
              <a:rPr lang="en-US" altLang="ja-JP" sz="2000" dirty="0" smtClean="0"/>
              <a:t>-</a:t>
            </a:r>
          </a:p>
          <a:p>
            <a:r>
              <a:rPr lang="en-US" altLang="ja-JP" sz="2000" dirty="0" smtClean="0"/>
              <a:t>Molina-</a:t>
            </a:r>
            <a:r>
              <a:rPr lang="en-US" altLang="ja-JP" sz="2000" dirty="0" err="1" smtClean="0"/>
              <a:t>Gamermann-Gracia-Reico-Nieves-Oset-Ramos</a:t>
            </a:r>
            <a:r>
              <a:rPr lang="en-US" altLang="ja-JP" sz="2000" dirty="0" smtClean="0"/>
              <a:t> (2010) ...</a:t>
            </a:r>
            <a:endParaRPr lang="ja-JP" altLang="en-US" sz="2000" dirty="0"/>
          </a:p>
        </p:txBody>
      </p:sp>
      <p:sp>
        <p:nvSpPr>
          <p:cNvPr id="38" name="正方形/長方形 37"/>
          <p:cNvSpPr/>
          <p:nvPr/>
        </p:nvSpPr>
        <p:spPr>
          <a:xfrm>
            <a:off x="632943" y="967083"/>
            <a:ext cx="4208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Strangeness, Charm, Bottom, ...</a:t>
            </a:r>
            <a:endParaRPr lang="ja-JP" altLang="en-US" sz="2400" b="1" dirty="0"/>
          </a:p>
        </p:txBody>
      </p:sp>
      <p:sp>
        <p:nvSpPr>
          <p:cNvPr id="36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線コネクタ 37"/>
          <p:cNvCxnSpPr/>
          <p:nvPr/>
        </p:nvCxnSpPr>
        <p:spPr>
          <a:xfrm>
            <a:off x="1257300" y="2124982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257300" y="4537955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910279" y="4536367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6661805" y="4533191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4553579" y="4484305"/>
            <a:ext cx="411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D</a:t>
            </a:r>
            <a:endParaRPr lang="ja-JP" altLang="en-US" sz="2800" b="1" dirty="0"/>
          </a:p>
        </p:txBody>
      </p:sp>
      <p:sp>
        <p:nvSpPr>
          <p:cNvPr id="43" name="正方形/長方形 42"/>
          <p:cNvSpPr/>
          <p:nvPr/>
        </p:nvSpPr>
        <p:spPr>
          <a:xfrm>
            <a:off x="7179020" y="4484305"/>
            <a:ext cx="385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B</a:t>
            </a:r>
            <a:endParaRPr lang="ja-JP" altLang="en-US" sz="2800" b="1" dirty="0"/>
          </a:p>
        </p:txBody>
      </p:sp>
      <p:sp>
        <p:nvSpPr>
          <p:cNvPr id="44" name="正方形/長方形 43"/>
          <p:cNvSpPr/>
          <p:nvPr/>
        </p:nvSpPr>
        <p:spPr>
          <a:xfrm>
            <a:off x="1827135" y="4501443"/>
            <a:ext cx="381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0000"/>
                </a:solidFill>
              </a:rPr>
              <a:t>K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790700" y="1664905"/>
            <a:ext cx="506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K*</a:t>
            </a:r>
            <a:endParaRPr lang="ja-JP" altLang="en-US" sz="2400" b="1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3910279" y="3928355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661805" y="4309355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4539992" y="3366129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D*</a:t>
            </a:r>
            <a:endParaRPr lang="ja-JP" altLang="en-US" sz="2800" b="1" dirty="0"/>
          </a:p>
        </p:txBody>
      </p:sp>
      <p:sp>
        <p:nvSpPr>
          <p:cNvPr id="49" name="正方形/長方形 48"/>
          <p:cNvSpPr/>
          <p:nvPr/>
        </p:nvSpPr>
        <p:spPr>
          <a:xfrm>
            <a:off x="7152733" y="3747129"/>
            <a:ext cx="56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B*</a:t>
            </a:r>
            <a:endParaRPr lang="ja-JP" altLang="en-US" sz="2800" b="1" dirty="0"/>
          </a:p>
        </p:txBody>
      </p:sp>
      <p:sp>
        <p:nvSpPr>
          <p:cNvPr id="50" name="正方形/長方形 49"/>
          <p:cNvSpPr/>
          <p:nvPr/>
        </p:nvSpPr>
        <p:spPr>
          <a:xfrm>
            <a:off x="1636820" y="3006613"/>
            <a:ext cx="1328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400 </a:t>
            </a:r>
            <a:r>
              <a:rPr lang="en-US" altLang="ja-JP" sz="2400" b="1" dirty="0" err="1" smtClean="0"/>
              <a:t>MeV</a:t>
            </a:r>
            <a:endParaRPr lang="ja-JP" altLang="en-US" sz="2400" b="1" dirty="0"/>
          </a:p>
        </p:txBody>
      </p:sp>
      <p:cxnSp>
        <p:nvCxnSpPr>
          <p:cNvPr id="51" name="直線コネクタ 50"/>
          <p:cNvCxnSpPr/>
          <p:nvPr/>
        </p:nvCxnSpPr>
        <p:spPr>
          <a:xfrm rot="5400000" flipH="1" flipV="1">
            <a:off x="435387" y="3335040"/>
            <a:ext cx="2407416" cy="159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5400000" flipH="1" flipV="1">
            <a:off x="3860315" y="4233949"/>
            <a:ext cx="61118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4181940" y="3998973"/>
            <a:ext cx="1328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140 </a:t>
            </a:r>
            <a:r>
              <a:rPr lang="en-US" altLang="ja-JP" sz="2400" b="1" dirty="0" err="1" smtClean="0"/>
              <a:t>MeV</a:t>
            </a:r>
            <a:endParaRPr lang="ja-JP" altLang="en-US" sz="2400" b="1" dirty="0"/>
          </a:p>
        </p:txBody>
      </p:sp>
      <p:sp>
        <p:nvSpPr>
          <p:cNvPr id="72" name="正方形/長方形 71"/>
          <p:cNvSpPr/>
          <p:nvPr/>
        </p:nvSpPr>
        <p:spPr>
          <a:xfrm>
            <a:off x="6981905" y="4161881"/>
            <a:ext cx="1172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45 </a:t>
            </a:r>
            <a:r>
              <a:rPr lang="en-US" altLang="ja-JP" sz="2400" b="1" dirty="0" err="1" smtClean="0"/>
              <a:t>MeV</a:t>
            </a:r>
            <a:endParaRPr lang="ja-JP" altLang="en-US" sz="2400" b="1" dirty="0"/>
          </a:p>
        </p:txBody>
      </p:sp>
      <p:cxnSp>
        <p:nvCxnSpPr>
          <p:cNvPr id="77" name="直線コネクタ 76"/>
          <p:cNvCxnSpPr/>
          <p:nvPr/>
        </p:nvCxnSpPr>
        <p:spPr>
          <a:xfrm rot="5400000" flipH="1" flipV="1">
            <a:off x="6851815" y="4424846"/>
            <a:ext cx="230982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3411626" y="2884271"/>
            <a:ext cx="5450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But D* and B* are new ingredients!</a:t>
            </a:r>
            <a:endParaRPr lang="ja-JP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951314" y="5474905"/>
            <a:ext cx="229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/>
              <a:t>Chiral</a:t>
            </a:r>
            <a:r>
              <a:rPr lang="en-US" altLang="ja-JP" sz="2400" b="1" dirty="0" smtClean="0"/>
              <a:t> Symmetry</a:t>
            </a:r>
            <a:endParaRPr lang="ja-JP" altLang="en-US" sz="2400" b="1" dirty="0"/>
          </a:p>
        </p:txBody>
      </p:sp>
      <p:sp>
        <p:nvSpPr>
          <p:cNvPr id="88" name="正方形/長方形 87"/>
          <p:cNvSpPr/>
          <p:nvPr/>
        </p:nvSpPr>
        <p:spPr>
          <a:xfrm>
            <a:off x="4470400" y="5474905"/>
            <a:ext cx="318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Heavy Quark Symmetry</a:t>
            </a:r>
            <a:endParaRPr lang="ja-JP" altLang="en-US" sz="2400" b="1" dirty="0"/>
          </a:p>
        </p:txBody>
      </p:sp>
      <p:sp>
        <p:nvSpPr>
          <p:cNvPr id="89" name="正方形/長方形 88"/>
          <p:cNvSpPr/>
          <p:nvPr/>
        </p:nvSpPr>
        <p:spPr>
          <a:xfrm>
            <a:off x="1413033" y="4916749"/>
            <a:ext cx="1328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500 </a:t>
            </a:r>
            <a:r>
              <a:rPr lang="en-US" altLang="ja-JP" sz="2400" b="1" dirty="0" err="1" smtClean="0"/>
              <a:t>MeV</a:t>
            </a:r>
            <a:endParaRPr lang="ja-JP" altLang="en-US" sz="2400" b="1" dirty="0"/>
          </a:p>
        </p:txBody>
      </p:sp>
      <p:sp>
        <p:nvSpPr>
          <p:cNvPr id="90" name="正方形/長方形 89"/>
          <p:cNvSpPr/>
          <p:nvPr/>
        </p:nvSpPr>
        <p:spPr>
          <a:xfrm>
            <a:off x="3955708" y="4916749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1870 </a:t>
            </a:r>
            <a:r>
              <a:rPr lang="en-US" altLang="ja-JP" sz="2400" b="1" dirty="0" err="1" smtClean="0"/>
              <a:t>MeV</a:t>
            </a:r>
            <a:endParaRPr lang="ja-JP" altLang="en-US" sz="2400" b="1" dirty="0"/>
          </a:p>
        </p:txBody>
      </p:sp>
      <p:sp>
        <p:nvSpPr>
          <p:cNvPr id="91" name="正方形/長方形 90"/>
          <p:cNvSpPr/>
          <p:nvPr/>
        </p:nvSpPr>
        <p:spPr>
          <a:xfrm>
            <a:off x="6724308" y="4916749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5280 </a:t>
            </a:r>
            <a:r>
              <a:rPr lang="en-US" altLang="ja-JP" sz="2400" b="1" dirty="0" err="1" smtClean="0"/>
              <a:t>MeV</a:t>
            </a:r>
            <a:endParaRPr lang="ja-JP" altLang="en-US" sz="2400" b="1" dirty="0"/>
          </a:p>
        </p:txBody>
      </p:sp>
      <p:sp>
        <p:nvSpPr>
          <p:cNvPr id="92" name="正方形/長方形 91"/>
          <p:cNvSpPr/>
          <p:nvPr/>
        </p:nvSpPr>
        <p:spPr>
          <a:xfrm>
            <a:off x="2950000" y="1670462"/>
            <a:ext cx="485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K* is almost irrelevant in dynamics...</a:t>
            </a:r>
            <a:endParaRPr lang="ja-JP" altLang="en-US" sz="2400" b="1" dirty="0" smtClean="0"/>
          </a:p>
        </p:txBody>
      </p:sp>
      <p:cxnSp>
        <p:nvCxnSpPr>
          <p:cNvPr id="93" name="直線矢印コネクタ 92"/>
          <p:cNvCxnSpPr/>
          <p:nvPr/>
        </p:nvCxnSpPr>
        <p:spPr>
          <a:xfrm rot="16200000" flipH="1">
            <a:off x="4009086" y="2320078"/>
            <a:ext cx="624402" cy="425225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3562414" y="5731782"/>
            <a:ext cx="571094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190500" y="4125632"/>
            <a:ext cx="1216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pseudo-</a:t>
            </a:r>
          </a:p>
          <a:p>
            <a:r>
              <a:rPr lang="en-US" altLang="ja-JP" sz="2400" b="1" dirty="0" smtClean="0"/>
              <a:t>scalar</a:t>
            </a:r>
            <a:endParaRPr lang="ja-JP" altLang="en-US" sz="2400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254752" y="1894149"/>
            <a:ext cx="1002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vector</a:t>
            </a:r>
            <a:endParaRPr lang="ja-JP" altLang="en-US" sz="2400" b="1" dirty="0"/>
          </a:p>
        </p:txBody>
      </p:sp>
      <p:sp>
        <p:nvSpPr>
          <p:cNvPr id="35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32943" y="967083"/>
            <a:ext cx="4208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Strangeness, Charm, Bottom, ...</a:t>
            </a:r>
            <a:endParaRPr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97"/>
          <p:cNvGrpSpPr/>
          <p:nvPr/>
        </p:nvGrpSpPr>
        <p:grpSpPr>
          <a:xfrm>
            <a:off x="1281156" y="2024510"/>
            <a:ext cx="1377202" cy="2522736"/>
            <a:chOff x="455656" y="2281535"/>
            <a:chExt cx="1377202" cy="2522736"/>
          </a:xfrm>
        </p:grpSpPr>
        <p:grpSp>
          <p:nvGrpSpPr>
            <p:cNvPr id="3" name="図形グループ 49"/>
            <p:cNvGrpSpPr/>
            <p:nvPr/>
          </p:nvGrpSpPr>
          <p:grpSpPr>
            <a:xfrm>
              <a:off x="455656" y="2281535"/>
              <a:ext cx="1377202" cy="2522736"/>
              <a:chOff x="952919" y="2281535"/>
              <a:chExt cx="1377202" cy="2522736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 rot="5400000" flipH="1" flipV="1">
                <a:off x="1333897" y="3542109"/>
                <a:ext cx="1599406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rot="5400000" flipH="1" flipV="1">
                <a:off x="344091" y="3542109"/>
                <a:ext cx="1599406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1144588" y="3581400"/>
                <a:ext cx="988218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正方形/長方形 45"/>
              <p:cNvSpPr/>
              <p:nvPr/>
            </p:nvSpPr>
            <p:spPr>
              <a:xfrm>
                <a:off x="1941137" y="4342606"/>
                <a:ext cx="3873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ja-JP" altLang="en-US" sz="2400" b="1" dirty="0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952919" y="4342606"/>
                <a:ext cx="3529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K</a:t>
                </a:r>
                <a:endParaRPr lang="ja-JP" altLang="en-US" sz="2400" b="1" baseline="30000" dirty="0" smtClean="0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952919" y="2281535"/>
                <a:ext cx="3529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K</a:t>
                </a:r>
                <a:endParaRPr lang="ja-JP" altLang="en-US" sz="2400" b="1" baseline="30000" dirty="0" smtClean="0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1942725" y="2281535"/>
                <a:ext cx="3873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ja-JP" altLang="en-US" sz="2400" b="1" dirty="0"/>
              </a:p>
            </p:txBody>
          </p:sp>
        </p:grpSp>
        <p:sp>
          <p:nvSpPr>
            <p:cNvPr id="78" name="正方形/長方形 77"/>
            <p:cNvSpPr/>
            <p:nvPr/>
          </p:nvSpPr>
          <p:spPr>
            <a:xfrm>
              <a:off x="647325" y="3051684"/>
              <a:ext cx="10414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err="1" smtClean="0">
                  <a:latin typeface="Symbol" charset="2"/>
                  <a:cs typeface="Symbol" charset="2"/>
                </a:rPr>
                <a:t>p</a:t>
              </a:r>
              <a:r>
                <a:rPr lang="en-US" altLang="ja-JP" sz="2400" b="1" dirty="0" smtClean="0">
                  <a:latin typeface="Symbol" charset="2"/>
                  <a:cs typeface="Symbol" charset="2"/>
                </a:rPr>
                <a:t>, </a:t>
              </a:r>
              <a:r>
                <a:rPr lang="en-US" altLang="ja-JP" sz="2400" b="1" dirty="0" err="1" smtClean="0">
                  <a:latin typeface="Symbol" charset="2"/>
                  <a:cs typeface="Symbol" charset="2"/>
                </a:rPr>
                <a:t>ω</a:t>
              </a:r>
              <a:r>
                <a:rPr lang="en-US" altLang="ja-JP" sz="2400" b="1" dirty="0" smtClean="0">
                  <a:latin typeface="Symbol" charset="2"/>
                  <a:cs typeface="Symbol" charset="2"/>
                </a:rPr>
                <a:t>, </a:t>
              </a:r>
              <a:r>
                <a:rPr lang="en-US" altLang="ja-JP" sz="2400" b="1" dirty="0" err="1" smtClean="0">
                  <a:latin typeface="Symbol" charset="2"/>
                  <a:cs typeface="Symbol" charset="2"/>
                </a:rPr>
                <a:t>ρ</a:t>
              </a:r>
              <a:endParaRPr lang="ja-JP" altLang="en-US" sz="2400" b="1" dirty="0">
                <a:latin typeface="Symbol" charset="2"/>
                <a:cs typeface="Symbol" charset="2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1563745" y="3513349"/>
              <a:ext cx="152718" cy="152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573145" y="3505200"/>
              <a:ext cx="152718" cy="1527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</p:grpSp>
      <p:sp>
        <p:nvSpPr>
          <p:cNvPr id="84" name="正方形/長方形 83"/>
          <p:cNvSpPr/>
          <p:nvPr/>
        </p:nvSpPr>
        <p:spPr>
          <a:xfrm>
            <a:off x="611776" y="5376278"/>
            <a:ext cx="2864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Weinberg-</a:t>
            </a:r>
            <a:r>
              <a:rPr lang="en-US" altLang="ja-JP" sz="2400" b="1" dirty="0" err="1" smtClean="0"/>
              <a:t>Tomozawa</a:t>
            </a:r>
            <a:endParaRPr lang="ja-JP" altLang="en-US" sz="2400" b="1" dirty="0"/>
          </a:p>
        </p:txBody>
      </p:sp>
      <p:sp>
        <p:nvSpPr>
          <p:cNvPr id="93" name="正方形/長方形 92"/>
          <p:cNvSpPr/>
          <p:nvPr/>
        </p:nvSpPr>
        <p:spPr>
          <a:xfrm>
            <a:off x="3949700" y="5388978"/>
            <a:ext cx="3847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One </a:t>
            </a:r>
            <a:r>
              <a:rPr lang="en-US" altLang="ja-JP" sz="2400" b="1" dirty="0" err="1" smtClean="0"/>
              <a:t>pion</a:t>
            </a:r>
            <a:r>
              <a:rPr lang="en-US" altLang="ja-JP" sz="2400" b="1" dirty="0" smtClean="0"/>
              <a:t> exchange potential</a:t>
            </a:r>
          </a:p>
          <a:p>
            <a:r>
              <a:rPr lang="en-US" altLang="ja-JP" sz="2400" b="1" dirty="0" smtClean="0"/>
              <a:t>                    (OPEP)</a:t>
            </a:r>
            <a:endParaRPr lang="ja-JP" altLang="en-US" sz="2400" b="1" dirty="0"/>
          </a:p>
        </p:txBody>
      </p:sp>
      <p:grpSp>
        <p:nvGrpSpPr>
          <p:cNvPr id="4" name="図形グループ 49"/>
          <p:cNvGrpSpPr/>
          <p:nvPr/>
        </p:nvGrpSpPr>
        <p:grpSpPr>
          <a:xfrm>
            <a:off x="4075156" y="2024907"/>
            <a:ext cx="1377202" cy="2522736"/>
            <a:chOff x="952919" y="2281535"/>
            <a:chExt cx="1377202" cy="2522736"/>
          </a:xfrm>
        </p:grpSpPr>
        <p:cxnSp>
          <p:nvCxnSpPr>
            <p:cNvPr id="107" name="直線コネクタ 106"/>
            <p:cNvCxnSpPr/>
            <p:nvPr/>
          </p:nvCxnSpPr>
          <p:spPr>
            <a:xfrm rot="5400000" flipH="1" flipV="1">
              <a:off x="1333897" y="3542109"/>
              <a:ext cx="1599406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rot="5400000" flipH="1" flipV="1">
              <a:off x="344091" y="3542109"/>
              <a:ext cx="1599406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1144588" y="3581400"/>
              <a:ext cx="988218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正方形/長方形 109"/>
            <p:cNvSpPr/>
            <p:nvPr/>
          </p:nvSpPr>
          <p:spPr>
            <a:xfrm>
              <a:off x="1941137" y="4342606"/>
              <a:ext cx="3873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ja-JP" altLang="en-US" sz="2400" b="1" dirty="0"/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952919" y="4342606"/>
              <a:ext cx="659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D</a:t>
              </a:r>
              <a:r>
                <a:rPr lang="en-US" altLang="ja-JP" sz="2400" b="1" baseline="30000" dirty="0" smtClean="0"/>
                <a:t>(</a:t>
              </a:r>
              <a:r>
                <a:rPr lang="en-US" altLang="ja-JP" sz="2400" b="1" dirty="0" smtClean="0"/>
                <a:t>*</a:t>
              </a:r>
              <a:r>
                <a:rPr lang="en-US" altLang="ja-JP" sz="2400" b="1" baseline="30000" dirty="0" smtClean="0"/>
                <a:t>)</a:t>
              </a:r>
              <a:endParaRPr lang="ja-JP" altLang="en-US" sz="2400" b="1" baseline="30000" dirty="0" smtClean="0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952919" y="2281535"/>
              <a:ext cx="6598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D</a:t>
              </a:r>
              <a:r>
                <a:rPr lang="en-US" altLang="ja-JP" sz="2400" b="1" baseline="30000" dirty="0" smtClean="0"/>
                <a:t>(</a:t>
              </a:r>
              <a:r>
                <a:rPr lang="en-US" altLang="ja-JP" sz="2400" b="1" dirty="0" smtClean="0"/>
                <a:t>*</a:t>
              </a:r>
              <a:r>
                <a:rPr lang="en-US" altLang="ja-JP" sz="2400" b="1" baseline="30000" dirty="0" smtClean="0"/>
                <a:t>)</a:t>
              </a:r>
              <a:endParaRPr lang="ja-JP" altLang="en-US" sz="2400" b="1" baseline="30000" dirty="0" smtClean="0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1942725" y="2281535"/>
              <a:ext cx="3873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ja-JP" altLang="en-US" sz="2400" b="1" dirty="0"/>
            </a:p>
          </p:txBody>
        </p:sp>
      </p:grpSp>
      <p:sp>
        <p:nvSpPr>
          <p:cNvPr id="105" name="円/楕円 104"/>
          <p:cNvSpPr>
            <a:spLocks noChangeAspect="1"/>
          </p:cNvSpPr>
          <p:nvPr/>
        </p:nvSpPr>
        <p:spPr>
          <a:xfrm>
            <a:off x="5183245" y="3256721"/>
            <a:ext cx="152718" cy="152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4192645" y="3248572"/>
            <a:ext cx="152718" cy="152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grpSp>
        <p:nvGrpSpPr>
          <p:cNvPr id="5" name="図形グループ 129"/>
          <p:cNvGrpSpPr/>
          <p:nvPr/>
        </p:nvGrpSpPr>
        <p:grpSpPr>
          <a:xfrm>
            <a:off x="1546134" y="2879875"/>
            <a:ext cx="205851" cy="392631"/>
            <a:chOff x="3718215" y="2281535"/>
            <a:chExt cx="1474096" cy="2811622"/>
          </a:xfrm>
        </p:grpSpPr>
        <p:cxnSp>
          <p:nvCxnSpPr>
            <p:cNvPr id="121" name="直線コネクタ 120"/>
            <p:cNvCxnSpPr/>
            <p:nvPr/>
          </p:nvCxnSpPr>
          <p:spPr>
            <a:xfrm rot="5400000" flipH="1" flipV="1">
              <a:off x="3003093" y="2996657"/>
              <a:ext cx="2803387" cy="1373144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rot="16200000" flipV="1">
              <a:off x="3104045" y="3004892"/>
              <a:ext cx="2803387" cy="1373144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図形グループ 49"/>
          <p:cNvGrpSpPr/>
          <p:nvPr/>
        </p:nvGrpSpPr>
        <p:grpSpPr>
          <a:xfrm>
            <a:off x="6286500" y="2024907"/>
            <a:ext cx="1377202" cy="2522736"/>
            <a:chOff x="952919" y="2281535"/>
            <a:chExt cx="1377202" cy="2522736"/>
          </a:xfrm>
        </p:grpSpPr>
        <p:cxnSp>
          <p:nvCxnSpPr>
            <p:cNvPr id="135" name="直線コネクタ 134"/>
            <p:cNvCxnSpPr/>
            <p:nvPr/>
          </p:nvCxnSpPr>
          <p:spPr>
            <a:xfrm rot="5400000" flipH="1" flipV="1">
              <a:off x="1333897" y="3542109"/>
              <a:ext cx="1599406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rot="5400000" flipH="1" flipV="1">
              <a:off x="344091" y="3542109"/>
              <a:ext cx="1599406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1144588" y="3581400"/>
              <a:ext cx="988218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正方形/長方形 137"/>
            <p:cNvSpPr/>
            <p:nvPr/>
          </p:nvSpPr>
          <p:spPr>
            <a:xfrm>
              <a:off x="1941137" y="4342606"/>
              <a:ext cx="3873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ja-JP" altLang="en-US" sz="2400" b="1" dirty="0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952919" y="4342606"/>
              <a:ext cx="6383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r>
                <a:rPr lang="en-US" altLang="ja-JP" sz="2400" b="1" baseline="30000" dirty="0" smtClean="0"/>
                <a:t>(</a:t>
              </a:r>
              <a:r>
                <a:rPr lang="en-US" altLang="ja-JP" sz="2400" b="1" dirty="0" smtClean="0"/>
                <a:t>*</a:t>
              </a:r>
              <a:r>
                <a:rPr lang="en-US" altLang="ja-JP" sz="2400" b="1" baseline="30000" dirty="0" smtClean="0"/>
                <a:t>)</a:t>
              </a:r>
              <a:endParaRPr lang="ja-JP" altLang="en-US" sz="2400" b="1" baseline="30000" dirty="0" smtClean="0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952919" y="2281535"/>
              <a:ext cx="6383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r>
                <a:rPr lang="en-US" altLang="ja-JP" sz="2400" b="1" baseline="30000" dirty="0" smtClean="0"/>
                <a:t>(</a:t>
              </a:r>
              <a:r>
                <a:rPr lang="en-US" altLang="ja-JP" sz="2400" b="1" dirty="0" smtClean="0"/>
                <a:t>*</a:t>
              </a:r>
              <a:r>
                <a:rPr lang="en-US" altLang="ja-JP" sz="2400" b="1" baseline="30000" dirty="0" smtClean="0"/>
                <a:t>)</a:t>
              </a:r>
              <a:endParaRPr lang="ja-JP" altLang="en-US" sz="2400" b="1" baseline="30000" dirty="0" smtClean="0"/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1942725" y="2281535"/>
              <a:ext cx="3873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ja-JP" altLang="en-US" sz="2400" b="1" dirty="0"/>
            </a:p>
          </p:txBody>
        </p:sp>
      </p:grpSp>
      <p:sp>
        <p:nvSpPr>
          <p:cNvPr id="143" name="円/楕円 142"/>
          <p:cNvSpPr>
            <a:spLocks noChangeAspect="1"/>
          </p:cNvSpPr>
          <p:nvPr/>
        </p:nvSpPr>
        <p:spPr>
          <a:xfrm>
            <a:off x="7394589" y="3256721"/>
            <a:ext cx="152718" cy="152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6403989" y="3248572"/>
            <a:ext cx="152718" cy="152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45" name="正方形/長方形 44"/>
          <p:cNvSpPr/>
          <p:nvPr/>
        </p:nvSpPr>
        <p:spPr>
          <a:xfrm>
            <a:off x="800100" y="4580355"/>
            <a:ext cx="2431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 smtClean="0"/>
              <a:t>One </a:t>
            </a:r>
            <a:r>
              <a:rPr lang="en-US" altLang="ja-JP" sz="2200" b="1" dirty="0" err="1" smtClean="0"/>
              <a:t>pion</a:t>
            </a:r>
            <a:r>
              <a:rPr lang="en-US" altLang="ja-JP" sz="2200" b="1" dirty="0" smtClean="0"/>
              <a:t> is absent.</a:t>
            </a:r>
          </a:p>
          <a:p>
            <a:r>
              <a:rPr lang="en-US" altLang="ja-JP" sz="2200" b="1" dirty="0" smtClean="0"/>
              <a:t>(short range force)</a:t>
            </a:r>
            <a:endParaRPr lang="ja-JP" altLang="en-US" sz="2200" b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4610100" y="4580355"/>
            <a:ext cx="2532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="1" dirty="0" smtClean="0"/>
              <a:t>One </a:t>
            </a:r>
            <a:r>
              <a:rPr lang="en-US" altLang="ja-JP" sz="2200" b="1" dirty="0" err="1" smtClean="0"/>
              <a:t>pion</a:t>
            </a:r>
            <a:r>
              <a:rPr lang="en-US" altLang="ja-JP" sz="2200" b="1" dirty="0" smtClean="0"/>
              <a:t> is present.</a:t>
            </a:r>
          </a:p>
          <a:p>
            <a:r>
              <a:rPr lang="en-US" altLang="ja-JP" sz="2200" b="1" dirty="0" smtClean="0"/>
              <a:t>  (long range force)</a:t>
            </a:r>
            <a:endParaRPr lang="ja-JP" altLang="en-US" sz="2200" b="1" dirty="0"/>
          </a:p>
        </p:txBody>
      </p:sp>
      <p:sp>
        <p:nvSpPr>
          <p:cNvPr id="53" name="正方形/長方形 52"/>
          <p:cNvSpPr/>
          <p:nvPr/>
        </p:nvSpPr>
        <p:spPr>
          <a:xfrm>
            <a:off x="1150307" y="1440013"/>
            <a:ext cx="6184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KN interaction                           D(B)N interaction</a:t>
            </a:r>
            <a:endParaRPr lang="ja-JP" altLang="en-US" sz="2400" b="1" dirty="0"/>
          </a:p>
        </p:txBody>
      </p:sp>
      <p:sp>
        <p:nvSpPr>
          <p:cNvPr id="54" name="正方形/長方形 53"/>
          <p:cNvSpPr/>
          <p:nvPr/>
        </p:nvSpPr>
        <p:spPr>
          <a:xfrm>
            <a:off x="4253310" y="2810841"/>
            <a:ext cx="104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400" b="1" dirty="0" smtClean="0">
                <a:latin typeface="Symbol" charset="2"/>
                <a:cs typeface="Symbol" charset="2"/>
              </a:rPr>
              <a:t>, </a:t>
            </a:r>
            <a:r>
              <a:rPr lang="en-US" altLang="ja-JP" sz="2400" b="1" dirty="0" err="1" smtClean="0">
                <a:latin typeface="Symbol" charset="2"/>
                <a:cs typeface="Symbol" charset="2"/>
              </a:rPr>
              <a:t>ω</a:t>
            </a:r>
            <a:r>
              <a:rPr lang="en-US" altLang="ja-JP" sz="2400" b="1" dirty="0" smtClean="0">
                <a:latin typeface="Symbol" charset="2"/>
                <a:cs typeface="Symbol" charset="2"/>
              </a:rPr>
              <a:t>, </a:t>
            </a:r>
            <a:r>
              <a:rPr lang="en-US" altLang="ja-JP" sz="2400" b="1" dirty="0" err="1" smtClean="0">
                <a:latin typeface="Symbol" charset="2"/>
                <a:cs typeface="Symbol" charset="2"/>
              </a:rPr>
              <a:t>ρ</a:t>
            </a:r>
            <a:endParaRPr lang="ja-JP" alt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476581" y="2810841"/>
            <a:ext cx="104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400" b="1" dirty="0" smtClean="0">
                <a:latin typeface="Symbol" charset="2"/>
                <a:cs typeface="Symbol" charset="2"/>
              </a:rPr>
              <a:t>, </a:t>
            </a:r>
            <a:r>
              <a:rPr lang="en-US" altLang="ja-JP" sz="2400" b="1" dirty="0" err="1" smtClean="0">
                <a:latin typeface="Symbol" charset="2"/>
                <a:cs typeface="Symbol" charset="2"/>
              </a:rPr>
              <a:t>ω</a:t>
            </a:r>
            <a:r>
              <a:rPr lang="en-US" altLang="ja-JP" sz="2400" b="1" dirty="0" smtClean="0">
                <a:latin typeface="Symbol" charset="2"/>
                <a:cs typeface="Symbol" charset="2"/>
              </a:rPr>
              <a:t>, </a:t>
            </a:r>
            <a:r>
              <a:rPr lang="en-US" altLang="ja-JP" sz="2400" b="1" dirty="0" err="1" smtClean="0">
                <a:latin typeface="Symbol" charset="2"/>
                <a:cs typeface="Symbol" charset="2"/>
              </a:rPr>
              <a:t>ρ</a:t>
            </a:r>
            <a:endParaRPr lang="ja-JP" alt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6493514" y="2939141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31" name="円/楕円 130"/>
          <p:cNvSpPr/>
          <p:nvPr/>
        </p:nvSpPr>
        <p:spPr>
          <a:xfrm>
            <a:off x="4279899" y="2934908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50" name="正方形/長方形 49"/>
          <p:cNvSpPr/>
          <p:nvPr/>
        </p:nvSpPr>
        <p:spPr>
          <a:xfrm>
            <a:off x="3703515" y="6235124"/>
            <a:ext cx="54658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S. Y. and K. </a:t>
            </a:r>
            <a:r>
              <a:rPr lang="en-US" altLang="ja-JP" sz="1600" dirty="0" err="1" smtClean="0"/>
              <a:t>Sudoh</a:t>
            </a:r>
            <a:r>
              <a:rPr lang="en-US" altLang="ja-JP" sz="1600" dirty="0" smtClean="0"/>
              <a:t>, PRD80, 034008 (2009)</a:t>
            </a:r>
          </a:p>
          <a:p>
            <a:r>
              <a:rPr lang="en-US" altLang="ja-JP" sz="1600" dirty="0" smtClean="0"/>
              <a:t>Y. Yamaguchi, S. </a:t>
            </a:r>
            <a:r>
              <a:rPr lang="en-US" altLang="ja-JP" sz="1600" dirty="0" err="1" smtClean="0"/>
              <a:t>Ohkoda</a:t>
            </a:r>
            <a:r>
              <a:rPr lang="en-US" altLang="ja-JP" sz="1600" dirty="0" smtClean="0"/>
              <a:t>, S. Y., A. </a:t>
            </a:r>
            <a:r>
              <a:rPr lang="en-US" altLang="ja-JP" sz="1600" dirty="0" err="1" smtClean="0"/>
              <a:t>Hosaka</a:t>
            </a:r>
            <a:r>
              <a:rPr lang="en-US" altLang="ja-JP" sz="1600" dirty="0" smtClean="0"/>
              <a:t>, PRD84, 014032 (2011)</a:t>
            </a:r>
            <a:endParaRPr lang="ja-JP" altLang="en-US" sz="1600" dirty="0" smtClean="0"/>
          </a:p>
        </p:txBody>
      </p:sp>
      <p:sp>
        <p:nvSpPr>
          <p:cNvPr id="57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32943" y="967083"/>
            <a:ext cx="4208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Strangeness, Charm, Bottom, ...</a:t>
            </a:r>
            <a:endParaRPr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図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593" y="2888932"/>
            <a:ext cx="2973705" cy="577850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38" y="3031172"/>
            <a:ext cx="1555750" cy="293370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338" y="2209800"/>
            <a:ext cx="3210159" cy="370794"/>
          </a:xfrm>
          <a:prstGeom prst="rect">
            <a:avLst/>
          </a:prstGeom>
        </p:spPr>
      </p:pic>
      <p:sp>
        <p:nvSpPr>
          <p:cNvPr id="104" name="正方形/長方形 103"/>
          <p:cNvSpPr/>
          <p:nvPr/>
        </p:nvSpPr>
        <p:spPr>
          <a:xfrm>
            <a:off x="5761038" y="2957810"/>
            <a:ext cx="647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with</a:t>
            </a:r>
            <a:endParaRPr lang="ja-JP" altLang="en-US" sz="2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5562600" y="1748303"/>
            <a:ext cx="33863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G. </a:t>
            </a:r>
            <a:r>
              <a:rPr lang="en-US" altLang="ja-JP" sz="1600" dirty="0" err="1" smtClean="0"/>
              <a:t>Burdman</a:t>
            </a:r>
            <a:r>
              <a:rPr lang="en-US" altLang="ja-JP" sz="1600" dirty="0" smtClean="0"/>
              <a:t> and J.F. </a:t>
            </a:r>
            <a:r>
              <a:rPr lang="en-US" altLang="ja-JP" sz="1600" dirty="0" err="1" smtClean="0"/>
              <a:t>Donoghue</a:t>
            </a:r>
            <a:r>
              <a:rPr lang="en-US" altLang="ja-JP" sz="1600" dirty="0" smtClean="0"/>
              <a:t> (1992)</a:t>
            </a:r>
          </a:p>
          <a:p>
            <a:r>
              <a:rPr lang="en-US" altLang="ja-JP" sz="1600" dirty="0" smtClean="0"/>
              <a:t>M.B. Wise (1992)</a:t>
            </a:r>
          </a:p>
          <a:p>
            <a:r>
              <a:rPr lang="en-US" altLang="ja-JP" sz="1600" dirty="0" smtClean="0"/>
              <a:t>T.-M. Yan, H.-Y. Cheng, C.-Y. Cheung, </a:t>
            </a:r>
          </a:p>
          <a:p>
            <a:r>
              <a:rPr lang="en-US" altLang="ja-JP" sz="1600" dirty="0" smtClean="0"/>
              <a:t>G.-L. Lin, Y.C. Lin and H.-L. Yu (1997)</a:t>
            </a:r>
            <a:endParaRPr lang="ja-JP" altLang="en-US" sz="1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793935" y="3299142"/>
            <a:ext cx="2225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vector + </a:t>
            </a:r>
            <a:r>
              <a:rPr lang="en-US" altLang="ja-JP" dirty="0" err="1" smtClean="0">
                <a:solidFill>
                  <a:srgbClr val="FF0000"/>
                </a:solidFill>
              </a:rPr>
              <a:t>pseudoscalar</a:t>
            </a:r>
            <a:endParaRPr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874838" y="1521121"/>
            <a:ext cx="318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Heavy </a:t>
            </a:r>
            <a:r>
              <a:rPr lang="en-US" altLang="ja-JP" sz="2400" b="1" dirty="0" smtClean="0"/>
              <a:t>Quark Symmetry</a:t>
            </a:r>
            <a:endParaRPr lang="ja-JP" altLang="en-US" sz="2400" b="1" dirty="0"/>
          </a:p>
        </p:txBody>
      </p:sp>
      <p:cxnSp>
        <p:nvCxnSpPr>
          <p:cNvPr id="42" name="直線コネクタ 41"/>
          <p:cNvCxnSpPr/>
          <p:nvPr/>
        </p:nvCxnSpPr>
        <p:spPr>
          <a:xfrm rot="5400000" flipH="1" flipV="1">
            <a:off x="-316728" y="3059509"/>
            <a:ext cx="1599406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483769" y="3098800"/>
            <a:ext cx="988218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292100" y="3860006"/>
            <a:ext cx="659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r>
              <a:rPr lang="en-US" altLang="ja-JP" sz="2400" b="1" baseline="30000" dirty="0" smtClean="0"/>
              <a:t>(</a:t>
            </a:r>
            <a:r>
              <a:rPr lang="en-US" altLang="ja-JP" sz="2400" b="1" dirty="0" smtClean="0"/>
              <a:t>*</a:t>
            </a:r>
            <a:r>
              <a:rPr lang="en-US" altLang="ja-JP" sz="2400" b="1" baseline="30000" dirty="0" smtClean="0"/>
              <a:t>)</a:t>
            </a:r>
            <a:endParaRPr lang="ja-JP" altLang="en-US" sz="2400" b="1" dirty="0"/>
          </a:p>
        </p:txBody>
      </p:sp>
      <p:sp>
        <p:nvSpPr>
          <p:cNvPr id="45" name="正方形/長方形 44"/>
          <p:cNvSpPr/>
          <p:nvPr/>
        </p:nvSpPr>
        <p:spPr>
          <a:xfrm>
            <a:off x="292100" y="1798935"/>
            <a:ext cx="659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r>
              <a:rPr lang="en-US" altLang="ja-JP" sz="2400" b="1" baseline="30000" dirty="0" smtClean="0"/>
              <a:t>(</a:t>
            </a:r>
            <a:r>
              <a:rPr lang="en-US" altLang="ja-JP" sz="2400" b="1" dirty="0" smtClean="0"/>
              <a:t>*</a:t>
            </a:r>
            <a:r>
              <a:rPr lang="en-US" altLang="ja-JP" sz="2400" b="1" baseline="30000" dirty="0" smtClean="0"/>
              <a:t>)</a:t>
            </a:r>
            <a:endParaRPr lang="ja-JP" altLang="en-US" sz="2400" b="1" baseline="30000" dirty="0"/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400903" y="3022600"/>
            <a:ext cx="152718" cy="1527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cxnSp>
        <p:nvCxnSpPr>
          <p:cNvPr id="48" name="直線コネクタ 47"/>
          <p:cNvCxnSpPr/>
          <p:nvPr/>
        </p:nvCxnSpPr>
        <p:spPr>
          <a:xfrm rot="5400000" flipH="1" flipV="1">
            <a:off x="675460" y="3063974"/>
            <a:ext cx="1599406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1282700" y="3864471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50" name="正方形/長方形 49"/>
          <p:cNvSpPr/>
          <p:nvPr/>
        </p:nvSpPr>
        <p:spPr>
          <a:xfrm>
            <a:off x="1284288" y="1803400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1401071" y="3030903"/>
            <a:ext cx="152718" cy="152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56" name="正方形/長方形 55"/>
          <p:cNvSpPr/>
          <p:nvPr/>
        </p:nvSpPr>
        <p:spPr>
          <a:xfrm>
            <a:off x="1862138" y="3884374"/>
            <a:ext cx="2881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err="1" smtClean="0"/>
              <a:t>π-exchange</a:t>
            </a:r>
            <a:r>
              <a:rPr lang="de-DE" altLang="ja-JP" sz="2400" b="1" dirty="0" smtClean="0"/>
              <a:t> potential</a:t>
            </a:r>
            <a:endParaRPr lang="ja-JP" altLang="en-US" sz="2400" b="1" dirty="0"/>
          </a:p>
        </p:txBody>
      </p:sp>
      <p:grpSp>
        <p:nvGrpSpPr>
          <p:cNvPr id="2" name="図形グループ 58"/>
          <p:cNvGrpSpPr/>
          <p:nvPr/>
        </p:nvGrpSpPr>
        <p:grpSpPr>
          <a:xfrm>
            <a:off x="1925638" y="4375407"/>
            <a:ext cx="7205662" cy="1429386"/>
            <a:chOff x="1925638" y="4489707"/>
            <a:chExt cx="7205662" cy="1429386"/>
          </a:xfrm>
        </p:grpSpPr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0943" y="5337433"/>
              <a:ext cx="3996055" cy="497840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88560" y="4565907"/>
              <a:ext cx="4142740" cy="502285"/>
            </a:xfrm>
            <a:prstGeom prst="rect">
              <a:avLst/>
            </a:prstGeom>
          </p:spPr>
        </p:pic>
        <p:sp>
          <p:nvSpPr>
            <p:cNvPr id="57" name="正方形/長方形 56"/>
            <p:cNvSpPr/>
            <p:nvPr/>
          </p:nvSpPr>
          <p:spPr>
            <a:xfrm>
              <a:off x="4608080" y="4550271"/>
              <a:ext cx="596063" cy="5585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38338" y="4489707"/>
              <a:ext cx="3240405" cy="644525"/>
            </a:xfrm>
            <a:prstGeom prst="rect">
              <a:avLst/>
            </a:prstGeom>
          </p:spPr>
        </p:pic>
        <p:sp>
          <p:nvSpPr>
            <p:cNvPr id="58" name="正方形/長方形 57"/>
            <p:cNvSpPr/>
            <p:nvPr/>
          </p:nvSpPr>
          <p:spPr>
            <a:xfrm>
              <a:off x="4658880" y="5347832"/>
              <a:ext cx="596063" cy="5585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5638" y="5261233"/>
              <a:ext cx="3280410" cy="657860"/>
            </a:xfrm>
            <a:prstGeom prst="rect">
              <a:avLst/>
            </a:prstGeom>
          </p:spPr>
        </p:pic>
      </p:grpSp>
      <p:sp>
        <p:nvSpPr>
          <p:cNvPr id="66" name="正方形/長方形 65"/>
          <p:cNvSpPr/>
          <p:nvPr/>
        </p:nvSpPr>
        <p:spPr>
          <a:xfrm>
            <a:off x="434536" y="2613323"/>
            <a:ext cx="104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400" b="1" dirty="0" smtClean="0">
                <a:latin typeface="Symbol" charset="2"/>
                <a:cs typeface="Symbol" charset="2"/>
              </a:rPr>
              <a:t>, </a:t>
            </a:r>
            <a:r>
              <a:rPr lang="en-US" altLang="ja-JP" sz="2400" b="1" dirty="0" err="1" smtClean="0">
                <a:latin typeface="Symbol" charset="2"/>
                <a:cs typeface="Symbol" charset="2"/>
              </a:rPr>
              <a:t>ω</a:t>
            </a:r>
            <a:r>
              <a:rPr lang="en-US" altLang="ja-JP" sz="2400" b="1" dirty="0" smtClean="0">
                <a:latin typeface="Symbol" charset="2"/>
                <a:cs typeface="Symbol" charset="2"/>
              </a:rPr>
              <a:t>, </a:t>
            </a:r>
            <a:r>
              <a:rPr lang="en-US" altLang="ja-JP" sz="2400" b="1" dirty="0" err="1" smtClean="0">
                <a:latin typeface="Symbol" charset="2"/>
                <a:cs typeface="Symbol" charset="2"/>
              </a:rPr>
              <a:t>ρ</a:t>
            </a:r>
            <a:endParaRPr lang="ja-JP" altLang="en-US" sz="2400" b="1" dirty="0">
              <a:latin typeface="Symbol" charset="2"/>
              <a:cs typeface="Symbol" charset="2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469275" y="273739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69" name="正方形/長方形 68"/>
          <p:cNvSpPr/>
          <p:nvPr/>
        </p:nvSpPr>
        <p:spPr>
          <a:xfrm>
            <a:off x="6043206" y="3256320"/>
            <a:ext cx="857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P=D, B</a:t>
            </a:r>
            <a:endParaRPr lang="ja-JP" altLang="en-US" sz="2000" dirty="0"/>
          </a:p>
        </p:txBody>
      </p:sp>
      <p:sp>
        <p:nvSpPr>
          <p:cNvPr id="33" name="正方形/長方形 32"/>
          <p:cNvSpPr/>
          <p:nvPr/>
        </p:nvSpPr>
        <p:spPr>
          <a:xfrm>
            <a:off x="5447097" y="3974306"/>
            <a:ext cx="365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S. Y. and K. </a:t>
            </a:r>
            <a:r>
              <a:rPr lang="en-US" altLang="ja-JP" sz="1600" dirty="0" err="1" smtClean="0"/>
              <a:t>Sudoh</a:t>
            </a:r>
            <a:r>
              <a:rPr lang="en-US" altLang="ja-JP" sz="1600" dirty="0" smtClean="0"/>
              <a:t>, PRD80, 034008 (2009)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1874838" y="5888305"/>
            <a:ext cx="3708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ω and </a:t>
            </a:r>
            <a:r>
              <a:rPr lang="en-US" altLang="ja-JP" sz="2400" b="1" dirty="0" err="1" smtClean="0"/>
              <a:t>ρ</a:t>
            </a:r>
            <a:r>
              <a:rPr lang="de-DE" altLang="ja-JP" sz="2400" b="1" dirty="0" err="1"/>
              <a:t>-</a:t>
            </a:r>
            <a:r>
              <a:rPr lang="de-DE" altLang="ja-JP" sz="2400" b="1" dirty="0" err="1" smtClean="0"/>
              <a:t>exchange</a:t>
            </a:r>
            <a:r>
              <a:rPr lang="de-DE" altLang="ja-JP" sz="2400" b="1" dirty="0" smtClean="0"/>
              <a:t> potential</a:t>
            </a:r>
            <a:endParaRPr lang="ja-JP" altLang="en-US" sz="2400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5447097" y="5953750"/>
            <a:ext cx="36541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Y. Yamaguchi, S. </a:t>
            </a:r>
            <a:r>
              <a:rPr lang="en-US" altLang="ja-JP" sz="1600" dirty="0" err="1" smtClean="0"/>
              <a:t>Ohkoda</a:t>
            </a:r>
            <a:r>
              <a:rPr lang="en-US" altLang="ja-JP" sz="1600" dirty="0" smtClean="0"/>
              <a:t>, S. Y., A. </a:t>
            </a:r>
            <a:r>
              <a:rPr lang="en-US" altLang="ja-JP" sz="1600" dirty="0" err="1" smtClean="0"/>
              <a:t>Hosaka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PRD84, 014032 (2011)</a:t>
            </a:r>
            <a:endParaRPr lang="ja-JP" altLang="en-US" sz="1600" dirty="0"/>
          </a:p>
        </p:txBody>
      </p:sp>
      <p:sp>
        <p:nvSpPr>
          <p:cNvPr id="39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>
            <a:off x="808725" y="976567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51"/>
          <p:cNvSpPr>
            <a:spLocks noChangeArrowheads="1"/>
          </p:cNvSpPr>
          <p:nvPr/>
        </p:nvSpPr>
        <p:spPr bwMode="auto">
          <a:xfrm>
            <a:off x="25400" y="4372471"/>
            <a:ext cx="1850890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416850" y="1915142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414585" y="3985974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51"/>
          <p:cNvSpPr>
            <a:spLocks noChangeArrowheads="1"/>
          </p:cNvSpPr>
          <p:nvPr/>
        </p:nvSpPr>
        <p:spPr bwMode="auto">
          <a:xfrm>
            <a:off x="755915" y="1530045"/>
            <a:ext cx="16938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I(J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)=0(1/2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29" name="正方形/長方形 51"/>
          <p:cNvSpPr>
            <a:spLocks noChangeArrowheads="1"/>
          </p:cNvSpPr>
          <p:nvPr/>
        </p:nvSpPr>
        <p:spPr bwMode="auto">
          <a:xfrm>
            <a:off x="755915" y="3892245"/>
            <a:ext cx="16938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I(J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)=0(3/2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2673350" y="1530045"/>
            <a:ext cx="4224812" cy="454065"/>
            <a:chOff x="1568450" y="2366371"/>
            <a:chExt cx="4224812" cy="454065"/>
          </a:xfrm>
        </p:grpSpPr>
        <p:sp>
          <p:nvSpPr>
            <p:cNvPr id="32" name="正方形/長方形 51"/>
            <p:cNvSpPr>
              <a:spLocks noChangeArrowheads="1"/>
            </p:cNvSpPr>
            <p:nvPr/>
          </p:nvSpPr>
          <p:spPr bwMode="auto">
            <a:xfrm>
              <a:off x="1568450" y="2366371"/>
              <a:ext cx="4224812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DN(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S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1/2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), D*N(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S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1/2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), D*N(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4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D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1/2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)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1678940" y="2482850"/>
              <a:ext cx="1152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2945765" y="2484438"/>
              <a:ext cx="1152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4371975" y="2486026"/>
              <a:ext cx="1152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図形グループ 37"/>
          <p:cNvGrpSpPr/>
          <p:nvPr/>
        </p:nvGrpSpPr>
        <p:grpSpPr>
          <a:xfrm>
            <a:off x="2673350" y="3892245"/>
            <a:ext cx="5862229" cy="454065"/>
            <a:chOff x="2673350" y="3657600"/>
            <a:chExt cx="5862229" cy="454065"/>
          </a:xfrm>
        </p:grpSpPr>
        <p:sp>
          <p:nvSpPr>
            <p:cNvPr id="39" name="正方形/長方形 51"/>
            <p:cNvSpPr>
              <a:spLocks noChangeArrowheads="1"/>
            </p:cNvSpPr>
            <p:nvPr/>
          </p:nvSpPr>
          <p:spPr bwMode="auto">
            <a:xfrm>
              <a:off x="2673350" y="3657600"/>
              <a:ext cx="5862229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DN(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D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3/2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), D*N(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4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S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3/2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), D*N(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4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D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3/2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), D*N(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D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3/2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)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>
            <a:xfrm>
              <a:off x="2783840" y="3774079"/>
              <a:ext cx="1152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4098740" y="3775667"/>
              <a:ext cx="1152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5521325" y="3777255"/>
              <a:ext cx="1152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6991350" y="3778843"/>
              <a:ext cx="1152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図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10" y="2187905"/>
            <a:ext cx="5613400" cy="1190625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610" y="4609796"/>
            <a:ext cx="5889625" cy="1431925"/>
          </a:xfrm>
          <a:prstGeom prst="rect">
            <a:avLst/>
          </a:prstGeom>
        </p:spPr>
      </p:pic>
      <p:sp>
        <p:nvSpPr>
          <p:cNvPr id="46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808725" y="976567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51"/>
          <p:cNvSpPr>
            <a:spLocks noChangeArrowheads="1"/>
          </p:cNvSpPr>
          <p:nvPr/>
        </p:nvSpPr>
        <p:spPr bwMode="auto">
          <a:xfrm>
            <a:off x="6938910" y="2552700"/>
            <a:ext cx="1784365" cy="39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+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ρ</a:t>
            </a:r>
            <a:r>
              <a:rPr lang="en-US" altLang="ja-JP" sz="2000" dirty="0" smtClean="0">
                <a:solidFill>
                  <a:srgbClr val="00000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ω</a:t>
            </a:r>
            <a:r>
              <a:rPr lang="en-US" altLang="ja-JP" sz="2000" dirty="0" smtClean="0">
                <a:solidFill>
                  <a:srgbClr val="000000"/>
                </a:solidFill>
              </a:rPr>
              <a:t> potential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50" name="正方形/長方形 51"/>
          <p:cNvSpPr>
            <a:spLocks noChangeArrowheads="1"/>
          </p:cNvSpPr>
          <p:nvPr/>
        </p:nvSpPr>
        <p:spPr bwMode="auto">
          <a:xfrm>
            <a:off x="7218310" y="5105400"/>
            <a:ext cx="1784365" cy="39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+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ρ</a:t>
            </a:r>
            <a:r>
              <a:rPr lang="en-US" altLang="ja-JP" sz="2000" dirty="0" smtClean="0">
                <a:solidFill>
                  <a:srgbClr val="00000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ω</a:t>
            </a:r>
            <a:r>
              <a:rPr lang="en-US" altLang="ja-JP" sz="2000" dirty="0" smtClean="0">
                <a:solidFill>
                  <a:srgbClr val="000000"/>
                </a:solidFill>
              </a:rPr>
              <a:t> potential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543050" y="2613025"/>
            <a:ext cx="196850" cy="149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1552575" y="5155895"/>
            <a:ext cx="196850" cy="149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51"/>
          <p:cNvSpPr>
            <a:spLocks noChangeArrowheads="1"/>
          </p:cNvSpPr>
          <p:nvPr/>
        </p:nvSpPr>
        <p:spPr bwMode="auto">
          <a:xfrm>
            <a:off x="2100083" y="6337300"/>
            <a:ext cx="4943834" cy="39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All parameters are fixed (no free parameter).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50586" y="4110337"/>
            <a:ext cx="8614229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78231" y="4110337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478231" y="4158180"/>
            <a:ext cx="1905000" cy="1588"/>
          </a:xfrm>
          <a:prstGeom prst="line">
            <a:avLst/>
          </a:prstGeom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1364048" y="4171071"/>
            <a:ext cx="2125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DN bound state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84805" y="2572019"/>
            <a:ext cx="1306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140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cxnSp>
        <p:nvCxnSpPr>
          <p:cNvPr id="52" name="直線コネクタ 51"/>
          <p:cNvCxnSpPr/>
          <p:nvPr/>
        </p:nvCxnSpPr>
        <p:spPr>
          <a:xfrm rot="5400000" flipH="1" flipV="1">
            <a:off x="43779" y="2861057"/>
            <a:ext cx="252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1482464" y="4303712"/>
            <a:ext cx="123444" cy="1588"/>
          </a:xfrm>
          <a:prstGeom prst="line">
            <a:avLst/>
          </a:prstGeom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1684422" y="4533872"/>
            <a:ext cx="14685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B.E. 2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cxnSp>
        <p:nvCxnSpPr>
          <p:cNvPr id="64" name="直線コネクタ 63"/>
          <p:cNvCxnSpPr/>
          <p:nvPr/>
        </p:nvCxnSpPr>
        <p:spPr>
          <a:xfrm>
            <a:off x="1460041" y="1602555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3452343" y="1212526"/>
            <a:ext cx="72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D*N</a:t>
            </a:r>
            <a:endParaRPr lang="ja-JP" altLang="en-US" sz="2400" dirty="0"/>
          </a:p>
        </p:txBody>
      </p:sp>
      <p:cxnSp>
        <p:nvCxnSpPr>
          <p:cNvPr id="78" name="直線コネクタ 77"/>
          <p:cNvCxnSpPr/>
          <p:nvPr/>
        </p:nvCxnSpPr>
        <p:spPr>
          <a:xfrm>
            <a:off x="3564358" y="1338437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3491979" y="3710110"/>
            <a:ext cx="571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DN</a:t>
            </a:r>
            <a:endParaRPr lang="ja-JP" altLang="en-US" sz="2400" dirty="0"/>
          </a:p>
        </p:txBody>
      </p:sp>
      <p:cxnSp>
        <p:nvCxnSpPr>
          <p:cNvPr id="82" name="直線コネクタ 81"/>
          <p:cNvCxnSpPr/>
          <p:nvPr/>
        </p:nvCxnSpPr>
        <p:spPr>
          <a:xfrm>
            <a:off x="3606339" y="3844570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1678479" y="4915991"/>
            <a:ext cx="15182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000000"/>
                </a:solidFill>
              </a:rPr>
              <a:t>I(J</a:t>
            </a:r>
            <a:r>
              <a:rPr lang="en-US" altLang="ja-JP" sz="2200" baseline="30000" dirty="0" smtClean="0">
                <a:solidFill>
                  <a:srgbClr val="000000"/>
                </a:solidFill>
              </a:rPr>
              <a:t>P</a:t>
            </a:r>
            <a:r>
              <a:rPr lang="en-US" altLang="ja-JP" sz="2200" dirty="0" smtClean="0">
                <a:solidFill>
                  <a:srgbClr val="000000"/>
                </a:solidFill>
              </a:rPr>
              <a:t>)=0(1/2</a:t>
            </a:r>
            <a:r>
              <a:rPr lang="en-US" altLang="ja-JP" sz="2200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2200" dirty="0" smtClean="0">
                <a:solidFill>
                  <a:srgbClr val="000000"/>
                </a:solidFill>
              </a:rPr>
              <a:t>)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5735334" y="4115238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748271" y="3318910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7826615" y="3719071"/>
            <a:ext cx="571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BN</a:t>
            </a:r>
            <a:endParaRPr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7779653" y="2855144"/>
            <a:ext cx="72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B*N</a:t>
            </a:r>
            <a:endParaRPr lang="ja-JP" altLang="en-US" sz="2400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5748271" y="4528500"/>
            <a:ext cx="1905000" cy="1588"/>
          </a:xfrm>
          <a:prstGeom prst="line">
            <a:avLst/>
          </a:prstGeom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5643474" y="4528500"/>
            <a:ext cx="2161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BN bound state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513307" y="3495614"/>
            <a:ext cx="1078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45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sp>
        <p:nvSpPr>
          <p:cNvPr id="43" name="正方形/長方形 42"/>
          <p:cNvSpPr/>
          <p:nvPr/>
        </p:nvSpPr>
        <p:spPr>
          <a:xfrm>
            <a:off x="5898908" y="4851100"/>
            <a:ext cx="15748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000000"/>
                </a:solidFill>
              </a:rPr>
              <a:t>B.E. 22 </a:t>
            </a:r>
            <a:r>
              <a:rPr lang="en-US" altLang="ja-JP" sz="2200" dirty="0" err="1" smtClean="0">
                <a:solidFill>
                  <a:srgbClr val="000000"/>
                </a:solidFill>
              </a:rPr>
              <a:t>MeV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rot="5400000" flipH="1" flipV="1">
            <a:off x="5174361" y="3725722"/>
            <a:ext cx="81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5432743" y="6007100"/>
            <a:ext cx="365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S. Y. and K. </a:t>
            </a:r>
            <a:r>
              <a:rPr lang="en-US" altLang="ja-JP" sz="1600" dirty="0" err="1" smtClean="0"/>
              <a:t>Sudoh</a:t>
            </a:r>
            <a:r>
              <a:rPr lang="en-US" altLang="ja-JP" sz="1600" dirty="0" smtClean="0"/>
              <a:t>, PRD80, 034008 (2009)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5930116" y="5243887"/>
            <a:ext cx="15182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000000"/>
                </a:solidFill>
              </a:rPr>
              <a:t>I(J</a:t>
            </a:r>
            <a:r>
              <a:rPr lang="en-US" altLang="ja-JP" sz="2200" baseline="30000" dirty="0" smtClean="0">
                <a:solidFill>
                  <a:srgbClr val="000000"/>
                </a:solidFill>
              </a:rPr>
              <a:t>P</a:t>
            </a:r>
            <a:r>
              <a:rPr lang="en-US" altLang="ja-JP" sz="2200" dirty="0" smtClean="0">
                <a:solidFill>
                  <a:srgbClr val="000000"/>
                </a:solidFill>
              </a:rPr>
              <a:t>)=0(1/2</a:t>
            </a:r>
            <a:r>
              <a:rPr lang="en-US" altLang="ja-JP" sz="2200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2200" dirty="0" smtClean="0">
                <a:solidFill>
                  <a:srgbClr val="000000"/>
                </a:solidFill>
              </a:rPr>
              <a:t>)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sp>
        <p:nvSpPr>
          <p:cNvPr id="53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>
            <a:off x="808725" y="976567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5447097" y="6271250"/>
            <a:ext cx="36541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Y. Yamaguchi, S. </a:t>
            </a:r>
            <a:r>
              <a:rPr lang="en-US" altLang="ja-JP" sz="1600" dirty="0" err="1" smtClean="0"/>
              <a:t>Ohkoda</a:t>
            </a:r>
            <a:r>
              <a:rPr lang="en-US" altLang="ja-JP" sz="1600" dirty="0" smtClean="0"/>
              <a:t>, S. Y., A. </a:t>
            </a:r>
            <a:r>
              <a:rPr lang="en-US" altLang="ja-JP" sz="1600" dirty="0" err="1" smtClean="0"/>
              <a:t>Hosaka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PRD84, 014032 (2011)</a:t>
            </a:r>
            <a:endParaRPr lang="ja-JP" altLang="en-US" sz="1600" dirty="0"/>
          </a:p>
        </p:txBody>
      </p:sp>
      <p:sp>
        <p:nvSpPr>
          <p:cNvPr id="36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797768" y="1981200"/>
            <a:ext cx="7548464" cy="2976960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1" lang="de-DE" altLang="ja-JP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altLang="ja-JP" sz="3200" b="1" dirty="0" smtClean="0"/>
              <a:t>2</a:t>
            </a:r>
            <a:r>
              <a:rPr kumimoji="1" lang="de-DE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New </a:t>
            </a:r>
            <a:r>
              <a:rPr lang="de-DE" altLang="ja-JP" sz="3200" b="1" dirty="0" smtClean="0"/>
              <a:t>C</a:t>
            </a:r>
            <a:r>
              <a:rPr lang="de-DE" altLang="ja-JP" sz="3200" b="1" noProof="0" dirty="0" err="1" smtClean="0"/>
              <a:t>harmed</a:t>
            </a:r>
            <a:r>
              <a:rPr lang="de-DE" altLang="ja-JP" sz="3200" b="1" noProof="0" dirty="0" smtClean="0"/>
              <a:t> </a:t>
            </a:r>
            <a:r>
              <a:rPr lang="de-DE" altLang="ja-JP" sz="3200" b="1" noProof="0" dirty="0" err="1" smtClean="0"/>
              <a:t>Exotic</a:t>
            </a:r>
            <a:r>
              <a:rPr lang="de-DE" altLang="ja-JP" sz="3200" b="1" noProof="0" dirty="0" smtClean="0"/>
              <a:t> </a:t>
            </a:r>
            <a:r>
              <a:rPr lang="de-DE" altLang="ja-JP" sz="3200" b="1" dirty="0" err="1" smtClean="0"/>
              <a:t>H</a:t>
            </a:r>
            <a:r>
              <a:rPr lang="de-DE" altLang="ja-JP" sz="3200" b="1" noProof="0" dirty="0" err="1" smtClean="0"/>
              <a:t>adrons</a:t>
            </a:r>
            <a:r>
              <a:rPr lang="de-DE" altLang="ja-JP" sz="3200" b="1" noProof="0" dirty="0" smtClean="0"/>
              <a:t> and</a:t>
            </a:r>
            <a:r>
              <a:rPr lang="de-DE" altLang="ja-JP" sz="3200" b="1" dirty="0" smtClean="0"/>
              <a:t> N</a:t>
            </a:r>
            <a:r>
              <a:rPr lang="de-DE" altLang="ja-JP" sz="3200" b="1" noProof="0" dirty="0" err="1" smtClean="0"/>
              <a:t>uclei</a:t>
            </a:r>
            <a:endParaRPr lang="de-DE" altLang="ja-JP" sz="3200" b="1" noProof="0" dirty="0" smtClean="0"/>
          </a:p>
          <a:p>
            <a:pPr marL="514295" marR="0" lvl="0" indent="-514295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3200" b="1" noProof="0" dirty="0" smtClean="0"/>
              <a:t>3</a:t>
            </a:r>
            <a:r>
              <a:rPr kumimoji="1" lang="de-DE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1" lang="de-DE" altLang="ja-JP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Experimental </a:t>
            </a:r>
            <a:r>
              <a:rPr lang="de-DE" altLang="ja-JP" sz="3200" b="1" dirty="0" smtClean="0"/>
              <a:t>R</a:t>
            </a:r>
            <a:r>
              <a:rPr kumimoji="1" lang="de-DE" altLang="ja-JP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esearches</a:t>
            </a:r>
            <a:endParaRPr kumimoji="1" lang="de-DE" altLang="ja-JP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295" marR="0" lvl="0" indent="-514295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3200" b="1" dirty="0" smtClean="0"/>
              <a:t>4</a:t>
            </a:r>
            <a:r>
              <a:rPr lang="de-DE" altLang="ja-JP" sz="3200" b="1" baseline="0" dirty="0" smtClean="0"/>
              <a:t>. </a:t>
            </a:r>
            <a:r>
              <a:rPr lang="de-DE" altLang="ja-JP" sz="3200" b="1" baseline="0" dirty="0" err="1" smtClean="0"/>
              <a:t>Summary</a:t>
            </a:r>
            <a:endParaRPr kumimoji="1" lang="de-DE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de-DE" altLang="ja-JP" sz="4000" dirty="0" err="1" smtClean="0">
                <a:latin typeface="+mj-lt"/>
                <a:ea typeface="+mj-ea"/>
                <a:cs typeface="+mj-cs"/>
              </a:rPr>
              <a:t>Contents</a:t>
            </a:r>
            <a:endParaRPr lang="ja-JP" altLang="en-US" sz="40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50586" y="4110337"/>
            <a:ext cx="8614229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78231" y="4110337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84805" y="2572019"/>
            <a:ext cx="1306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140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cxnSp>
        <p:nvCxnSpPr>
          <p:cNvPr id="52" name="直線コネクタ 51"/>
          <p:cNvCxnSpPr/>
          <p:nvPr/>
        </p:nvCxnSpPr>
        <p:spPr>
          <a:xfrm rot="5400000" flipH="1" flipV="1">
            <a:off x="43779" y="2861057"/>
            <a:ext cx="252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1642934" y="2434165"/>
            <a:ext cx="15203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err="1" smtClean="0"/>
              <a:t>Γ</a:t>
            </a:r>
            <a:r>
              <a:rPr lang="en-US" altLang="ja-JP" sz="2200" dirty="0" smtClean="0"/>
              <a:t> = 17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9301" y="985251"/>
            <a:ext cx="4524113" cy="3083662"/>
          </a:xfrm>
          <a:prstGeom prst="rect">
            <a:avLst/>
          </a:prstGeom>
        </p:spPr>
      </p:pic>
      <p:cxnSp>
        <p:nvCxnSpPr>
          <p:cNvPr id="64" name="直線コネクタ 63"/>
          <p:cNvCxnSpPr/>
          <p:nvPr/>
        </p:nvCxnSpPr>
        <p:spPr>
          <a:xfrm>
            <a:off x="1460041" y="1602555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3452343" y="1212526"/>
            <a:ext cx="72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D*N</a:t>
            </a:r>
            <a:endParaRPr lang="ja-JP" altLang="en-US" sz="2400" dirty="0"/>
          </a:p>
        </p:txBody>
      </p:sp>
      <p:sp>
        <p:nvSpPr>
          <p:cNvPr id="68" name="正方形/長方形 67"/>
          <p:cNvSpPr/>
          <p:nvPr/>
        </p:nvSpPr>
        <p:spPr>
          <a:xfrm>
            <a:off x="1465249" y="1775791"/>
            <a:ext cx="1926166" cy="3817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>
              <a:srgbClr val="FF0000"/>
            </a:glo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1406804" y="2055432"/>
            <a:ext cx="198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DN resonance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3405459" y="1540643"/>
            <a:ext cx="11152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000000"/>
                </a:solidFill>
              </a:rPr>
              <a:t>20 </a:t>
            </a:r>
            <a:r>
              <a:rPr lang="en-US" altLang="ja-JP" sz="2200" dirty="0" err="1" smtClean="0">
                <a:solidFill>
                  <a:srgbClr val="000000"/>
                </a:solidFill>
              </a:rPr>
              <a:t>MeV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 rot="5400000" flipH="1" flipV="1">
            <a:off x="3224665" y="1783349"/>
            <a:ext cx="36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564358" y="1338437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1527677" y="2186621"/>
            <a:ext cx="123444" cy="1588"/>
          </a:xfrm>
          <a:prstGeom prst="line">
            <a:avLst/>
          </a:prstGeom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3491979" y="3710110"/>
            <a:ext cx="571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DN</a:t>
            </a:r>
            <a:endParaRPr lang="ja-JP" altLang="en-US" sz="2400" dirty="0"/>
          </a:p>
        </p:txBody>
      </p:sp>
      <p:cxnSp>
        <p:nvCxnSpPr>
          <p:cNvPr id="82" name="直線コネクタ 81"/>
          <p:cNvCxnSpPr/>
          <p:nvPr/>
        </p:nvCxnSpPr>
        <p:spPr>
          <a:xfrm>
            <a:off x="3606339" y="3844570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1635963" y="2805997"/>
            <a:ext cx="1516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I(J</a:t>
            </a:r>
            <a:r>
              <a:rPr lang="en-US" altLang="ja-JP" sz="2200" baseline="30000" dirty="0" smtClean="0"/>
              <a:t>P</a:t>
            </a:r>
            <a:r>
              <a:rPr lang="en-US" altLang="ja-JP" sz="2200" dirty="0" smtClean="0"/>
              <a:t>)=0(3/2</a:t>
            </a:r>
            <a:r>
              <a:rPr lang="en-US" altLang="ja-JP" sz="2200" baseline="30000" dirty="0" smtClean="0"/>
              <a:t>-</a:t>
            </a:r>
            <a:r>
              <a:rPr lang="en-US" altLang="ja-JP" sz="2200" dirty="0" smtClean="0"/>
              <a:t>)</a:t>
            </a:r>
            <a:endParaRPr lang="ja-JP" altLang="en-US" sz="22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447097" y="6271250"/>
            <a:ext cx="36541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Y. Yamaguchi, S. </a:t>
            </a:r>
            <a:r>
              <a:rPr lang="en-US" altLang="ja-JP" sz="1600" dirty="0" err="1" smtClean="0"/>
              <a:t>Ohkoda</a:t>
            </a:r>
            <a:r>
              <a:rPr lang="en-US" altLang="ja-JP" sz="1600" dirty="0" smtClean="0"/>
              <a:t>, S. Y., A. </a:t>
            </a:r>
            <a:r>
              <a:rPr lang="en-US" altLang="ja-JP" sz="1600" dirty="0" err="1" smtClean="0"/>
              <a:t>Hosaka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PRD84, 014032 (2011)</a:t>
            </a:r>
            <a:endParaRPr lang="ja-JP" altLang="en-US" sz="1600" dirty="0"/>
          </a:p>
        </p:txBody>
      </p:sp>
      <p:sp>
        <p:nvSpPr>
          <p:cNvPr id="30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808725" y="976567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50586" y="4110337"/>
            <a:ext cx="8614229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78231" y="4110337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84805" y="2572019"/>
            <a:ext cx="1306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140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cxnSp>
        <p:nvCxnSpPr>
          <p:cNvPr id="52" name="直線コネクタ 51"/>
          <p:cNvCxnSpPr/>
          <p:nvPr/>
        </p:nvCxnSpPr>
        <p:spPr>
          <a:xfrm rot="5400000" flipH="1" flipV="1">
            <a:off x="43779" y="2861057"/>
            <a:ext cx="252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1642934" y="2434165"/>
            <a:ext cx="15203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err="1" smtClean="0"/>
              <a:t>Γ</a:t>
            </a:r>
            <a:r>
              <a:rPr lang="en-US" altLang="ja-JP" sz="2200" dirty="0" smtClean="0"/>
              <a:t> = 17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sp>
        <p:nvSpPr>
          <p:cNvPr id="51" name="正方形/長方形 50"/>
          <p:cNvSpPr/>
          <p:nvPr/>
        </p:nvSpPr>
        <p:spPr>
          <a:xfrm>
            <a:off x="1635963" y="2805997"/>
            <a:ext cx="1516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I(J</a:t>
            </a:r>
            <a:r>
              <a:rPr lang="en-US" altLang="ja-JP" sz="2200" baseline="30000" dirty="0" smtClean="0"/>
              <a:t>P</a:t>
            </a:r>
            <a:r>
              <a:rPr lang="en-US" altLang="ja-JP" sz="2200" dirty="0" smtClean="0"/>
              <a:t>)=0(3/2</a:t>
            </a:r>
            <a:r>
              <a:rPr lang="en-US" altLang="ja-JP" sz="2200" baseline="30000" dirty="0" smtClean="0"/>
              <a:t>-</a:t>
            </a:r>
            <a:r>
              <a:rPr lang="en-US" altLang="ja-JP" sz="2200" dirty="0" smtClean="0"/>
              <a:t>)</a:t>
            </a:r>
            <a:endParaRPr lang="ja-JP" altLang="en-US" sz="2200" dirty="0"/>
          </a:p>
        </p:txBody>
      </p:sp>
      <p:cxnSp>
        <p:nvCxnSpPr>
          <p:cNvPr id="64" name="直線コネクタ 63"/>
          <p:cNvCxnSpPr/>
          <p:nvPr/>
        </p:nvCxnSpPr>
        <p:spPr>
          <a:xfrm>
            <a:off x="1460041" y="1602555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3452343" y="1212526"/>
            <a:ext cx="72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D*N</a:t>
            </a:r>
            <a:endParaRPr lang="ja-JP" altLang="en-US" sz="2400" dirty="0"/>
          </a:p>
        </p:txBody>
      </p:sp>
      <p:sp>
        <p:nvSpPr>
          <p:cNvPr id="68" name="正方形/長方形 67"/>
          <p:cNvSpPr/>
          <p:nvPr/>
        </p:nvSpPr>
        <p:spPr>
          <a:xfrm>
            <a:off x="1465249" y="1775791"/>
            <a:ext cx="1926166" cy="3817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>
              <a:srgbClr val="FF0000"/>
            </a:glo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1406804" y="2055432"/>
            <a:ext cx="198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DN resonance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3405459" y="1540643"/>
            <a:ext cx="11152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000000"/>
                </a:solidFill>
              </a:rPr>
              <a:t>20 </a:t>
            </a:r>
            <a:r>
              <a:rPr lang="en-US" altLang="ja-JP" sz="2200" dirty="0" err="1" smtClean="0">
                <a:solidFill>
                  <a:srgbClr val="000000"/>
                </a:solidFill>
              </a:rPr>
              <a:t>MeV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 rot="5400000" flipH="1" flipV="1">
            <a:off x="3224665" y="1783349"/>
            <a:ext cx="36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564358" y="1338437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1527677" y="2186621"/>
            <a:ext cx="123444" cy="1588"/>
          </a:xfrm>
          <a:prstGeom prst="line">
            <a:avLst/>
          </a:prstGeom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3491979" y="3710110"/>
            <a:ext cx="571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DN</a:t>
            </a:r>
            <a:endParaRPr lang="ja-JP" altLang="en-US" sz="2400" dirty="0"/>
          </a:p>
        </p:txBody>
      </p:sp>
      <p:cxnSp>
        <p:nvCxnSpPr>
          <p:cNvPr id="82" name="直線コネクタ 81"/>
          <p:cNvCxnSpPr/>
          <p:nvPr/>
        </p:nvCxnSpPr>
        <p:spPr>
          <a:xfrm>
            <a:off x="3606339" y="3844570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rot="5400000">
            <a:off x="2950678" y="2876958"/>
            <a:ext cx="3752233" cy="1588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図形グループ 100"/>
          <p:cNvGrpSpPr/>
          <p:nvPr/>
        </p:nvGrpSpPr>
        <p:grpSpPr>
          <a:xfrm>
            <a:off x="4177202" y="-2348481"/>
            <a:ext cx="7782056" cy="8245508"/>
            <a:chOff x="4177202" y="-2348481"/>
            <a:chExt cx="7782056" cy="8245508"/>
          </a:xfrm>
        </p:grpSpPr>
        <p:sp>
          <p:nvSpPr>
            <p:cNvPr id="94" name="円弧 93"/>
            <p:cNvSpPr/>
            <p:nvPr/>
          </p:nvSpPr>
          <p:spPr>
            <a:xfrm rot="10800000" flipH="1">
              <a:off x="4177202" y="-2348481"/>
              <a:ext cx="3213104" cy="7122011"/>
            </a:xfrm>
            <a:prstGeom prst="arc">
              <a:avLst>
                <a:gd name="adj1" fmla="val 16200000"/>
                <a:gd name="adj2" fmla="val 16586231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6" name="図形グループ 95"/>
            <p:cNvGrpSpPr/>
            <p:nvPr/>
          </p:nvGrpSpPr>
          <p:grpSpPr>
            <a:xfrm>
              <a:off x="4965696" y="-2348481"/>
              <a:ext cx="6993562" cy="8245508"/>
              <a:chOff x="4965696" y="-2348481"/>
              <a:chExt cx="6993562" cy="8245508"/>
            </a:xfrm>
          </p:grpSpPr>
          <p:sp>
            <p:nvSpPr>
              <p:cNvPr id="93" name="円弧 92"/>
              <p:cNvSpPr/>
              <p:nvPr/>
            </p:nvSpPr>
            <p:spPr>
              <a:xfrm rot="10800000">
                <a:off x="4965696" y="-2348481"/>
                <a:ext cx="1663702" cy="7122011"/>
              </a:xfrm>
              <a:prstGeom prst="arc">
                <a:avLst>
                  <a:gd name="adj1" fmla="val 16200000"/>
                  <a:gd name="adj2" fmla="val 20716635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弧 94"/>
              <p:cNvSpPr/>
              <p:nvPr/>
            </p:nvSpPr>
            <p:spPr>
              <a:xfrm rot="5400000" flipH="1" flipV="1">
                <a:off x="8055623" y="1993392"/>
                <a:ext cx="1706263" cy="6101007"/>
              </a:xfrm>
              <a:prstGeom prst="arc">
                <a:avLst>
                  <a:gd name="adj1" fmla="val 16669883"/>
                  <a:gd name="adj2" fmla="val 20716635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2" name="図形グループ 101"/>
          <p:cNvGrpSpPr/>
          <p:nvPr/>
        </p:nvGrpSpPr>
        <p:grpSpPr>
          <a:xfrm>
            <a:off x="4177202" y="-4843524"/>
            <a:ext cx="7782056" cy="8245508"/>
            <a:chOff x="4177202" y="-2348481"/>
            <a:chExt cx="7782056" cy="8245508"/>
          </a:xfrm>
        </p:grpSpPr>
        <p:sp>
          <p:nvSpPr>
            <p:cNvPr id="103" name="円弧 102"/>
            <p:cNvSpPr/>
            <p:nvPr/>
          </p:nvSpPr>
          <p:spPr>
            <a:xfrm rot="10800000" flipH="1">
              <a:off x="4177202" y="-2348481"/>
              <a:ext cx="3213104" cy="7122011"/>
            </a:xfrm>
            <a:prstGeom prst="arc">
              <a:avLst>
                <a:gd name="adj1" fmla="val 16200000"/>
                <a:gd name="adj2" fmla="val 16586231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4" name="図形グループ 95"/>
            <p:cNvGrpSpPr/>
            <p:nvPr/>
          </p:nvGrpSpPr>
          <p:grpSpPr>
            <a:xfrm>
              <a:off x="4965696" y="-2348481"/>
              <a:ext cx="6993562" cy="8245508"/>
              <a:chOff x="4965696" y="-2348481"/>
              <a:chExt cx="6993562" cy="8245508"/>
            </a:xfrm>
          </p:grpSpPr>
          <p:sp>
            <p:nvSpPr>
              <p:cNvPr id="105" name="円弧 104"/>
              <p:cNvSpPr/>
              <p:nvPr/>
            </p:nvSpPr>
            <p:spPr>
              <a:xfrm rot="10800000">
                <a:off x="4965696" y="-2348481"/>
                <a:ext cx="1663702" cy="7122011"/>
              </a:xfrm>
              <a:prstGeom prst="arc">
                <a:avLst>
                  <a:gd name="adj1" fmla="val 16200000"/>
                  <a:gd name="adj2" fmla="val 20716635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円弧 105"/>
              <p:cNvSpPr/>
              <p:nvPr/>
            </p:nvSpPr>
            <p:spPr>
              <a:xfrm rot="5400000" flipH="1" flipV="1">
                <a:off x="8055623" y="1993392"/>
                <a:ext cx="1706263" cy="6101007"/>
              </a:xfrm>
              <a:prstGeom prst="arc">
                <a:avLst>
                  <a:gd name="adj1" fmla="val 16669883"/>
                  <a:gd name="adj2" fmla="val 20716635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109" name="直線コネクタ 108"/>
          <p:cNvCxnSpPr/>
          <p:nvPr/>
        </p:nvCxnSpPr>
        <p:spPr>
          <a:xfrm>
            <a:off x="4830531" y="1604143"/>
            <a:ext cx="3951519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正方形/長方形 109"/>
          <p:cNvSpPr/>
          <p:nvPr/>
        </p:nvSpPr>
        <p:spPr>
          <a:xfrm>
            <a:off x="4469941" y="-1524000"/>
            <a:ext cx="1337510" cy="2406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5166130" y="1770885"/>
            <a:ext cx="1926166" cy="3817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>
              <a:srgbClr val="FF0000"/>
            </a:glo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下矢印 112"/>
          <p:cNvSpPr/>
          <p:nvPr/>
        </p:nvSpPr>
        <p:spPr>
          <a:xfrm>
            <a:off x="5701272" y="2456622"/>
            <a:ext cx="821947" cy="1138091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6333817" y="2080066"/>
            <a:ext cx="281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solidFill>
                  <a:srgbClr val="FF0000"/>
                </a:solidFill>
              </a:rPr>
              <a:t>Feshbach</a:t>
            </a:r>
            <a:r>
              <a:rPr lang="en-US" altLang="ja-JP" sz="2400" dirty="0" smtClean="0">
                <a:solidFill>
                  <a:srgbClr val="FF0000"/>
                </a:solidFill>
              </a:rPr>
              <a:t> resonance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7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8" name="直線コネクタ 117"/>
          <p:cNvCxnSpPr/>
          <p:nvPr/>
        </p:nvCxnSpPr>
        <p:spPr>
          <a:xfrm>
            <a:off x="808725" y="976567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正方形/長方形 118"/>
          <p:cNvSpPr/>
          <p:nvPr/>
        </p:nvSpPr>
        <p:spPr>
          <a:xfrm>
            <a:off x="5447097" y="6271250"/>
            <a:ext cx="36541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Y. Yamaguchi, S. </a:t>
            </a:r>
            <a:r>
              <a:rPr lang="en-US" altLang="ja-JP" sz="1600" dirty="0" err="1" smtClean="0"/>
              <a:t>Ohkoda</a:t>
            </a:r>
            <a:r>
              <a:rPr lang="en-US" altLang="ja-JP" sz="1600" dirty="0" smtClean="0"/>
              <a:t>, S. Y., A. </a:t>
            </a:r>
            <a:r>
              <a:rPr lang="en-US" altLang="ja-JP" sz="1600" dirty="0" err="1" smtClean="0"/>
              <a:t>Hosaka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PRD84, 014032 (2011)</a:t>
            </a:r>
            <a:endParaRPr lang="ja-JP" altLang="en-US" sz="1600" dirty="0"/>
          </a:p>
        </p:txBody>
      </p:sp>
      <p:sp>
        <p:nvSpPr>
          <p:cNvPr id="39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50586" y="4110337"/>
            <a:ext cx="8614229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78231" y="4110337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621034" y="4105573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633971" y="3309245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7712315" y="3709406"/>
            <a:ext cx="571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BN</a:t>
            </a:r>
            <a:endParaRPr lang="ja-JP" altLang="en-US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7665353" y="2845479"/>
            <a:ext cx="72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B*N</a:t>
            </a:r>
            <a:endParaRPr lang="ja-JP" altLang="en-US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633971" y="3384502"/>
            <a:ext cx="1926166" cy="774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>
              <a:srgbClr val="FF0000"/>
            </a:glo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612604" y="3349577"/>
            <a:ext cx="1936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BN resonance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84805" y="2572019"/>
            <a:ext cx="1306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140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cxnSp>
        <p:nvCxnSpPr>
          <p:cNvPr id="52" name="直線コネクタ 51"/>
          <p:cNvCxnSpPr/>
          <p:nvPr/>
        </p:nvCxnSpPr>
        <p:spPr>
          <a:xfrm rot="5400000" flipH="1" flipV="1">
            <a:off x="43779" y="2861057"/>
            <a:ext cx="252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5400000" flipH="1" flipV="1">
            <a:off x="7529984" y="3382039"/>
            <a:ext cx="144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4399007" y="3485949"/>
            <a:ext cx="1078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45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sp>
        <p:nvSpPr>
          <p:cNvPr id="57" name="正方形/長方形 56"/>
          <p:cNvSpPr/>
          <p:nvPr/>
        </p:nvSpPr>
        <p:spPr>
          <a:xfrm>
            <a:off x="5747287" y="3666185"/>
            <a:ext cx="1712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err="1" smtClean="0">
                <a:solidFill>
                  <a:srgbClr val="000000"/>
                </a:solidFill>
              </a:rPr>
              <a:t>Γ</a:t>
            </a:r>
            <a:r>
              <a:rPr lang="en-US" altLang="ja-JP" sz="2200" dirty="0" smtClean="0">
                <a:solidFill>
                  <a:srgbClr val="000000"/>
                </a:solidFill>
              </a:rPr>
              <a:t> = 0.13 </a:t>
            </a:r>
            <a:r>
              <a:rPr lang="en-US" altLang="ja-JP" sz="2200" dirty="0" err="1" smtClean="0">
                <a:solidFill>
                  <a:srgbClr val="000000"/>
                </a:solidFill>
              </a:rPr>
              <a:t>MeV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575814" y="3133171"/>
            <a:ext cx="9277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000000"/>
                </a:solidFill>
              </a:rPr>
              <a:t>8 </a:t>
            </a:r>
            <a:r>
              <a:rPr lang="en-US" altLang="ja-JP" sz="2200" dirty="0" err="1" smtClean="0">
                <a:solidFill>
                  <a:srgbClr val="000000"/>
                </a:solidFill>
              </a:rPr>
              <a:t>MeV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 rot="5400000" flipH="1" flipV="1">
            <a:off x="5060061" y="3716057"/>
            <a:ext cx="81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1642934" y="2434165"/>
            <a:ext cx="15203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err="1" smtClean="0"/>
              <a:t>Γ</a:t>
            </a:r>
            <a:r>
              <a:rPr lang="en-US" altLang="ja-JP" sz="2200" dirty="0" smtClean="0"/>
              <a:t> = 17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cxnSp>
        <p:nvCxnSpPr>
          <p:cNvPr id="41" name="直線コネクタ 40"/>
          <p:cNvCxnSpPr/>
          <p:nvPr/>
        </p:nvCxnSpPr>
        <p:spPr>
          <a:xfrm>
            <a:off x="1460041" y="1602555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3452343" y="1212526"/>
            <a:ext cx="72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D*N</a:t>
            </a:r>
            <a:endParaRPr lang="ja-JP" altLang="en-US" sz="2400" dirty="0"/>
          </a:p>
        </p:txBody>
      </p:sp>
      <p:sp>
        <p:nvSpPr>
          <p:cNvPr id="43" name="正方形/長方形 42"/>
          <p:cNvSpPr/>
          <p:nvPr/>
        </p:nvSpPr>
        <p:spPr>
          <a:xfrm>
            <a:off x="1465249" y="1775791"/>
            <a:ext cx="1926166" cy="3817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>
              <a:srgbClr val="FF0000"/>
            </a:glo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406804" y="2055432"/>
            <a:ext cx="198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DN resonance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405459" y="1540643"/>
            <a:ext cx="11152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000000"/>
                </a:solidFill>
              </a:rPr>
              <a:t>20 </a:t>
            </a:r>
            <a:r>
              <a:rPr lang="en-US" altLang="ja-JP" sz="2200" dirty="0" err="1" smtClean="0">
                <a:solidFill>
                  <a:srgbClr val="000000"/>
                </a:solidFill>
              </a:rPr>
              <a:t>MeV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rot="5400000" flipH="1" flipV="1">
            <a:off x="3224665" y="1783349"/>
            <a:ext cx="36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3564358" y="1338437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527677" y="2186621"/>
            <a:ext cx="123444" cy="1588"/>
          </a:xfrm>
          <a:prstGeom prst="line">
            <a:avLst/>
          </a:prstGeom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3491979" y="3710110"/>
            <a:ext cx="571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DN</a:t>
            </a:r>
            <a:endParaRPr lang="ja-JP" altLang="en-US" sz="2400" dirty="0"/>
          </a:p>
        </p:txBody>
      </p:sp>
      <p:cxnSp>
        <p:nvCxnSpPr>
          <p:cNvPr id="62" name="直線コネクタ 61"/>
          <p:cNvCxnSpPr/>
          <p:nvPr/>
        </p:nvCxnSpPr>
        <p:spPr>
          <a:xfrm>
            <a:off x="3606339" y="3844570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1635963" y="2805997"/>
            <a:ext cx="1516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I(J</a:t>
            </a:r>
            <a:r>
              <a:rPr lang="en-US" altLang="ja-JP" sz="2200" baseline="30000" dirty="0" smtClean="0"/>
              <a:t>P</a:t>
            </a:r>
            <a:r>
              <a:rPr lang="en-US" altLang="ja-JP" sz="2200" dirty="0" smtClean="0"/>
              <a:t>)=0(3/2</a:t>
            </a:r>
            <a:r>
              <a:rPr lang="en-US" altLang="ja-JP" sz="2200" baseline="30000" dirty="0" smtClean="0"/>
              <a:t>-</a:t>
            </a:r>
            <a:r>
              <a:rPr lang="en-US" altLang="ja-JP" sz="2200" dirty="0" smtClean="0"/>
              <a:t>)</a:t>
            </a:r>
            <a:endParaRPr lang="ja-JP" altLang="en-US" sz="2200" dirty="0"/>
          </a:p>
        </p:txBody>
      </p:sp>
      <p:sp>
        <p:nvSpPr>
          <p:cNvPr id="78" name="正方形/長方形 77"/>
          <p:cNvSpPr/>
          <p:nvPr/>
        </p:nvSpPr>
        <p:spPr>
          <a:xfrm>
            <a:off x="5866837" y="4097072"/>
            <a:ext cx="1516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I(J</a:t>
            </a:r>
            <a:r>
              <a:rPr lang="en-US" altLang="ja-JP" sz="2200" baseline="30000" dirty="0" smtClean="0"/>
              <a:t>P</a:t>
            </a:r>
            <a:r>
              <a:rPr lang="en-US" altLang="ja-JP" sz="2200" dirty="0" smtClean="0"/>
              <a:t>)=0(3/2</a:t>
            </a:r>
            <a:r>
              <a:rPr lang="en-US" altLang="ja-JP" sz="2200" baseline="30000" dirty="0" smtClean="0"/>
              <a:t>-</a:t>
            </a:r>
            <a:r>
              <a:rPr lang="en-US" altLang="ja-JP" sz="2200" dirty="0" smtClean="0"/>
              <a:t>)</a:t>
            </a:r>
            <a:endParaRPr lang="ja-JP" altLang="en-US" sz="2200" dirty="0"/>
          </a:p>
        </p:txBody>
      </p:sp>
      <p:sp>
        <p:nvSpPr>
          <p:cNvPr id="79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808725" y="976567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5447097" y="6271250"/>
            <a:ext cx="36541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Y. Yamaguchi, S. </a:t>
            </a:r>
            <a:r>
              <a:rPr lang="en-US" altLang="ja-JP" sz="1600" dirty="0" err="1" smtClean="0"/>
              <a:t>Ohkoda</a:t>
            </a:r>
            <a:r>
              <a:rPr lang="en-US" altLang="ja-JP" sz="1600" dirty="0" smtClean="0"/>
              <a:t>, S. Y., A. </a:t>
            </a:r>
            <a:r>
              <a:rPr lang="en-US" altLang="ja-JP" sz="1600" dirty="0" err="1" smtClean="0"/>
              <a:t>Hosaka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PRD84, 014032 (2011)</a:t>
            </a:r>
            <a:endParaRPr lang="ja-JP" altLang="en-US" sz="1600" dirty="0"/>
          </a:p>
        </p:txBody>
      </p:sp>
      <p:sp>
        <p:nvSpPr>
          <p:cNvPr id="34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50586" y="4110337"/>
            <a:ext cx="8614229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78231" y="4110337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621034" y="4105573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633971" y="3309245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7712315" y="3709406"/>
            <a:ext cx="571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BN</a:t>
            </a:r>
            <a:endParaRPr lang="ja-JP" altLang="en-US" sz="2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7665353" y="2845479"/>
            <a:ext cx="72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B*N</a:t>
            </a:r>
            <a:endParaRPr lang="ja-JP" altLang="en-US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633971" y="3384502"/>
            <a:ext cx="1926166" cy="774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>
              <a:srgbClr val="FF0000"/>
            </a:glo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612604" y="3349577"/>
            <a:ext cx="1936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BN resonance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84805" y="2572019"/>
            <a:ext cx="1306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140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cxnSp>
        <p:nvCxnSpPr>
          <p:cNvPr id="52" name="直線コネクタ 51"/>
          <p:cNvCxnSpPr/>
          <p:nvPr/>
        </p:nvCxnSpPr>
        <p:spPr>
          <a:xfrm rot="5400000" flipH="1" flipV="1">
            <a:off x="43779" y="2861057"/>
            <a:ext cx="252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5400000" flipH="1" flipV="1">
            <a:off x="7529984" y="3382039"/>
            <a:ext cx="144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4399007" y="3485949"/>
            <a:ext cx="1078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45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sp>
        <p:nvSpPr>
          <p:cNvPr id="57" name="正方形/長方形 56"/>
          <p:cNvSpPr/>
          <p:nvPr/>
        </p:nvSpPr>
        <p:spPr>
          <a:xfrm>
            <a:off x="5747287" y="3666185"/>
            <a:ext cx="1712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err="1" smtClean="0">
                <a:solidFill>
                  <a:srgbClr val="000000"/>
                </a:solidFill>
              </a:rPr>
              <a:t>Γ</a:t>
            </a:r>
            <a:r>
              <a:rPr lang="en-US" altLang="ja-JP" sz="2200" dirty="0" smtClean="0">
                <a:solidFill>
                  <a:srgbClr val="000000"/>
                </a:solidFill>
              </a:rPr>
              <a:t> = 0.13 </a:t>
            </a:r>
            <a:r>
              <a:rPr lang="en-US" altLang="ja-JP" sz="2200" dirty="0" err="1" smtClean="0">
                <a:solidFill>
                  <a:srgbClr val="000000"/>
                </a:solidFill>
              </a:rPr>
              <a:t>MeV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575814" y="3133171"/>
            <a:ext cx="9277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000000"/>
                </a:solidFill>
              </a:rPr>
              <a:t>8 </a:t>
            </a:r>
            <a:r>
              <a:rPr lang="en-US" altLang="ja-JP" sz="2200" dirty="0" err="1" smtClean="0">
                <a:solidFill>
                  <a:srgbClr val="000000"/>
                </a:solidFill>
              </a:rPr>
              <a:t>MeV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 rot="5400000" flipH="1" flipV="1">
            <a:off x="5060061" y="3716057"/>
            <a:ext cx="81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1642934" y="2434165"/>
            <a:ext cx="15203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err="1" smtClean="0"/>
              <a:t>Γ</a:t>
            </a:r>
            <a:r>
              <a:rPr lang="en-US" altLang="ja-JP" sz="2200" dirty="0" smtClean="0"/>
              <a:t> = 17 </a:t>
            </a:r>
            <a:r>
              <a:rPr lang="en-US" altLang="ja-JP" sz="2200" dirty="0" err="1" smtClean="0"/>
              <a:t>MeV</a:t>
            </a:r>
            <a:endParaRPr lang="ja-JP" altLang="en-US" sz="2200" dirty="0"/>
          </a:p>
        </p:txBody>
      </p:sp>
      <p:cxnSp>
        <p:nvCxnSpPr>
          <p:cNvPr id="41" name="直線コネクタ 40"/>
          <p:cNvCxnSpPr/>
          <p:nvPr/>
        </p:nvCxnSpPr>
        <p:spPr>
          <a:xfrm>
            <a:off x="1460041" y="1602555"/>
            <a:ext cx="1905000" cy="1588"/>
          </a:xfrm>
          <a:prstGeom prst="line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3452343" y="1212526"/>
            <a:ext cx="72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D*N</a:t>
            </a:r>
            <a:endParaRPr lang="ja-JP" altLang="en-US" sz="2400" dirty="0"/>
          </a:p>
        </p:txBody>
      </p:sp>
      <p:sp>
        <p:nvSpPr>
          <p:cNvPr id="43" name="正方形/長方形 42"/>
          <p:cNvSpPr/>
          <p:nvPr/>
        </p:nvSpPr>
        <p:spPr>
          <a:xfrm>
            <a:off x="1465249" y="1775791"/>
            <a:ext cx="1926166" cy="3817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>
              <a:srgbClr val="FF0000"/>
            </a:glow>
            <a:softEdge rad="152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406804" y="2055432"/>
            <a:ext cx="198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DN resonance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405459" y="1540643"/>
            <a:ext cx="11152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>
                <a:solidFill>
                  <a:srgbClr val="000000"/>
                </a:solidFill>
              </a:rPr>
              <a:t>20 </a:t>
            </a:r>
            <a:r>
              <a:rPr lang="en-US" altLang="ja-JP" sz="2200" dirty="0" err="1" smtClean="0">
                <a:solidFill>
                  <a:srgbClr val="000000"/>
                </a:solidFill>
              </a:rPr>
              <a:t>MeV</a:t>
            </a:r>
            <a:endParaRPr lang="ja-JP" altLang="en-US" sz="2200" dirty="0">
              <a:solidFill>
                <a:srgbClr val="000000"/>
              </a:solidFill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rot="5400000" flipH="1" flipV="1">
            <a:off x="3224665" y="1783349"/>
            <a:ext cx="360000" cy="1588"/>
          </a:xfrm>
          <a:prstGeom prst="line">
            <a:avLst/>
          </a:prstGeom>
          <a:ln w="19050" cap="rnd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3564358" y="1338437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527677" y="2186621"/>
            <a:ext cx="123444" cy="1588"/>
          </a:xfrm>
          <a:prstGeom prst="line">
            <a:avLst/>
          </a:prstGeom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3491979" y="3710110"/>
            <a:ext cx="571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DN</a:t>
            </a:r>
            <a:endParaRPr lang="ja-JP" altLang="en-US" sz="2400" dirty="0"/>
          </a:p>
        </p:txBody>
      </p:sp>
      <p:cxnSp>
        <p:nvCxnSpPr>
          <p:cNvPr id="62" name="直線コネクタ 61"/>
          <p:cNvCxnSpPr/>
          <p:nvPr/>
        </p:nvCxnSpPr>
        <p:spPr>
          <a:xfrm>
            <a:off x="3606339" y="3844570"/>
            <a:ext cx="123444" cy="1588"/>
          </a:xfrm>
          <a:prstGeom prst="line">
            <a:avLst/>
          </a:prstGeom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1635963" y="2805997"/>
            <a:ext cx="1516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I(J</a:t>
            </a:r>
            <a:r>
              <a:rPr lang="en-US" altLang="ja-JP" sz="2200" baseline="30000" dirty="0" smtClean="0"/>
              <a:t>P</a:t>
            </a:r>
            <a:r>
              <a:rPr lang="en-US" altLang="ja-JP" sz="2200" dirty="0" smtClean="0"/>
              <a:t>)=0(3/2</a:t>
            </a:r>
            <a:r>
              <a:rPr lang="en-US" altLang="ja-JP" sz="2200" baseline="30000" dirty="0" smtClean="0"/>
              <a:t>-</a:t>
            </a:r>
            <a:r>
              <a:rPr lang="en-US" altLang="ja-JP" sz="2200" dirty="0" smtClean="0"/>
              <a:t>)</a:t>
            </a:r>
            <a:endParaRPr lang="ja-JP" altLang="en-US" sz="2200" dirty="0"/>
          </a:p>
        </p:txBody>
      </p:sp>
      <p:sp>
        <p:nvSpPr>
          <p:cNvPr id="68" name="正方形/長方形 51"/>
          <p:cNvSpPr>
            <a:spLocks noChangeArrowheads="1"/>
          </p:cNvSpPr>
          <p:nvPr/>
        </p:nvSpPr>
        <p:spPr bwMode="auto">
          <a:xfrm>
            <a:off x="2207428" y="4673600"/>
            <a:ext cx="1662462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I(J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)=0(1/2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69" name="正方形/長方形 51"/>
          <p:cNvSpPr>
            <a:spLocks noChangeArrowheads="1"/>
          </p:cNvSpPr>
          <p:nvPr/>
        </p:nvSpPr>
        <p:spPr bwMode="auto">
          <a:xfrm>
            <a:off x="3937060" y="4673600"/>
            <a:ext cx="1695123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bound state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70" name="正方形/長方形 51"/>
          <p:cNvSpPr>
            <a:spLocks noChangeArrowheads="1"/>
          </p:cNvSpPr>
          <p:nvPr/>
        </p:nvSpPr>
        <p:spPr bwMode="auto">
          <a:xfrm>
            <a:off x="2207428" y="5153065"/>
            <a:ext cx="1662462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I(J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)=0(3/2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71" name="正方形/長方形 51"/>
          <p:cNvSpPr>
            <a:spLocks noChangeArrowheads="1"/>
          </p:cNvSpPr>
          <p:nvPr/>
        </p:nvSpPr>
        <p:spPr bwMode="auto">
          <a:xfrm>
            <a:off x="3937060" y="5153065"/>
            <a:ext cx="3180055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narrow resonance state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866837" y="4097072"/>
            <a:ext cx="15169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 smtClean="0"/>
              <a:t>I(J</a:t>
            </a:r>
            <a:r>
              <a:rPr lang="en-US" altLang="ja-JP" sz="2200" baseline="30000" dirty="0" smtClean="0"/>
              <a:t>P</a:t>
            </a:r>
            <a:r>
              <a:rPr lang="en-US" altLang="ja-JP" sz="2200" dirty="0" smtClean="0"/>
              <a:t>)=0(3/2</a:t>
            </a:r>
            <a:r>
              <a:rPr lang="en-US" altLang="ja-JP" sz="2200" baseline="30000" dirty="0" smtClean="0"/>
              <a:t>-</a:t>
            </a:r>
            <a:r>
              <a:rPr lang="en-US" altLang="ja-JP" sz="2200" dirty="0" smtClean="0"/>
              <a:t>)</a:t>
            </a:r>
            <a:endParaRPr lang="ja-JP" altLang="en-US" sz="2200" dirty="0"/>
          </a:p>
        </p:txBody>
      </p:sp>
      <p:sp>
        <p:nvSpPr>
          <p:cNvPr id="79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808725" y="976567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5447097" y="6271250"/>
            <a:ext cx="36541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Y. Yamaguchi, S. </a:t>
            </a:r>
            <a:r>
              <a:rPr lang="en-US" altLang="ja-JP" sz="1600" dirty="0" err="1" smtClean="0"/>
              <a:t>Ohkoda</a:t>
            </a:r>
            <a:r>
              <a:rPr lang="en-US" altLang="ja-JP" sz="1600" dirty="0" smtClean="0"/>
              <a:t>, S. Y., A. </a:t>
            </a:r>
            <a:r>
              <a:rPr lang="en-US" altLang="ja-JP" sz="1600" dirty="0" err="1" smtClean="0"/>
              <a:t>Hosaka</a:t>
            </a:r>
            <a:r>
              <a:rPr lang="en-US" altLang="ja-JP" sz="1600" dirty="0" smtClean="0"/>
              <a:t>,</a:t>
            </a:r>
          </a:p>
          <a:p>
            <a:r>
              <a:rPr lang="en-US" altLang="ja-JP" sz="1600" dirty="0" smtClean="0"/>
              <a:t>PRD84, 014032 (2011)</a:t>
            </a:r>
            <a:endParaRPr lang="ja-JP" altLang="en-US" sz="1600" dirty="0"/>
          </a:p>
        </p:txBody>
      </p:sp>
      <p:sp>
        <p:nvSpPr>
          <p:cNvPr id="39" name="正方形/長方形 38"/>
          <p:cNvSpPr/>
          <p:nvPr/>
        </p:nvSpPr>
        <p:spPr>
          <a:xfrm>
            <a:off x="2044701" y="4648200"/>
            <a:ext cx="5156200" cy="1041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50"/>
          <p:cNvGrpSpPr/>
          <p:nvPr/>
        </p:nvGrpSpPr>
        <p:grpSpPr>
          <a:xfrm>
            <a:off x="160616" y="4110335"/>
            <a:ext cx="2167301" cy="2536673"/>
            <a:chOff x="160616" y="1354435"/>
            <a:chExt cx="2167301" cy="2536673"/>
          </a:xfrm>
        </p:grpSpPr>
        <p:sp>
          <p:nvSpPr>
            <p:cNvPr id="9" name="正方形/長方形 8"/>
            <p:cNvSpPr/>
            <p:nvPr/>
          </p:nvSpPr>
          <p:spPr>
            <a:xfrm>
              <a:off x="336743" y="1354435"/>
              <a:ext cx="11831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Λ(1405)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図形グループ 36"/>
            <p:cNvGrpSpPr/>
            <p:nvPr/>
          </p:nvGrpSpPr>
          <p:grpSpPr>
            <a:xfrm>
              <a:off x="160616" y="1836678"/>
              <a:ext cx="2167301" cy="2054430"/>
              <a:chOff x="389216" y="1836678"/>
              <a:chExt cx="2167301" cy="2054430"/>
            </a:xfrm>
          </p:grpSpPr>
          <p:cxnSp>
            <p:nvCxnSpPr>
              <p:cNvPr id="3" name="直線コネクタ 2"/>
              <p:cNvCxnSpPr/>
              <p:nvPr/>
            </p:nvCxnSpPr>
            <p:spPr>
              <a:xfrm>
                <a:off x="389216" y="2235200"/>
                <a:ext cx="1535390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線コネクタ 3"/>
              <p:cNvCxnSpPr/>
              <p:nvPr/>
            </p:nvCxnSpPr>
            <p:spPr>
              <a:xfrm>
                <a:off x="389216" y="3471333"/>
                <a:ext cx="1535390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図形グループ 7"/>
              <p:cNvGrpSpPr/>
              <p:nvPr/>
            </p:nvGrpSpPr>
            <p:grpSpPr>
              <a:xfrm>
                <a:off x="389216" y="2369692"/>
                <a:ext cx="1535390" cy="729721"/>
                <a:chOff x="3437216" y="2483644"/>
                <a:chExt cx="1535390" cy="976577"/>
              </a:xfrm>
            </p:grpSpPr>
            <p:sp>
              <p:nvSpPr>
                <p:cNvPr id="6" name="正方形/長方形 5"/>
                <p:cNvSpPr/>
                <p:nvPr/>
              </p:nvSpPr>
              <p:spPr>
                <a:xfrm>
                  <a:off x="3437216" y="2483644"/>
                  <a:ext cx="1535390" cy="493712"/>
                </a:xfrm>
                <a:prstGeom prst="rect">
                  <a:avLst/>
                </a:prstGeom>
                <a:gradFill flip="none" rotWithShape="1">
                  <a:gsLst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正方形/長方形 6"/>
                <p:cNvSpPr/>
                <p:nvPr/>
              </p:nvSpPr>
              <p:spPr>
                <a:xfrm flipV="1">
                  <a:off x="3437216" y="2966509"/>
                  <a:ext cx="1535390" cy="493712"/>
                </a:xfrm>
                <a:prstGeom prst="rect">
                  <a:avLst/>
                </a:prstGeom>
                <a:gradFill flip="none" rotWithShape="1">
                  <a:gsLst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" name="正方形/長方形 10"/>
              <p:cNvSpPr/>
              <p:nvPr/>
            </p:nvSpPr>
            <p:spPr>
              <a:xfrm>
                <a:off x="2000806" y="1955155"/>
                <a:ext cx="5557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000000"/>
                    </a:solidFill>
                  </a:rPr>
                  <a:t>KN</a:t>
                </a:r>
                <a:endParaRPr lang="ja-JP" alt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1999526" y="3229388"/>
                <a:ext cx="5074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err="1" smtClean="0">
                    <a:solidFill>
                      <a:srgbClr val="000000"/>
                    </a:solidFill>
                  </a:rPr>
                  <a:t>πΣ</a:t>
                </a:r>
                <a:endParaRPr lang="ja-JP" alt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519557" y="1836678"/>
                <a:ext cx="12747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000000"/>
                    </a:solidFill>
                  </a:rPr>
                  <a:t>1433 </a:t>
                </a:r>
                <a:r>
                  <a:rPr lang="en-US" altLang="ja-JP" sz="2000" b="1" dirty="0" err="1" smtClean="0">
                    <a:solidFill>
                      <a:srgbClr val="000000"/>
                    </a:solidFill>
                  </a:rPr>
                  <a:t>MeV</a:t>
                </a:r>
                <a:endParaRPr lang="ja-JP" alt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519557" y="3490998"/>
                <a:ext cx="12747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000000"/>
                    </a:solidFill>
                  </a:rPr>
                  <a:t>1330 </a:t>
                </a:r>
                <a:r>
                  <a:rPr lang="en-US" altLang="ja-JP" sz="2000" b="1" dirty="0" err="1" smtClean="0">
                    <a:solidFill>
                      <a:srgbClr val="000000"/>
                    </a:solidFill>
                  </a:rPr>
                  <a:t>MeV</a:t>
                </a:r>
                <a:endParaRPr lang="ja-JP" altLang="en-US" sz="2000" b="1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6" name="直線コネクタ 15"/>
          <p:cNvCxnSpPr/>
          <p:nvPr/>
        </p:nvCxnSpPr>
        <p:spPr>
          <a:xfrm>
            <a:off x="2443051" y="3243322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443051" y="3750258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図形グループ 34"/>
          <p:cNvGrpSpPr/>
          <p:nvPr/>
        </p:nvGrpSpPr>
        <p:grpSpPr>
          <a:xfrm>
            <a:off x="2443051" y="3301614"/>
            <a:ext cx="1535390" cy="364861"/>
            <a:chOff x="2785951" y="2272914"/>
            <a:chExt cx="1535390" cy="364861"/>
          </a:xfrm>
        </p:grpSpPr>
        <p:sp>
          <p:nvSpPr>
            <p:cNvPr id="19" name="正方形/長方形 18"/>
            <p:cNvSpPr/>
            <p:nvPr/>
          </p:nvSpPr>
          <p:spPr>
            <a:xfrm>
              <a:off x="2785951" y="2272914"/>
              <a:ext cx="1535390" cy="184457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 flipV="1">
              <a:off x="2785951" y="2453318"/>
              <a:ext cx="1535390" cy="184457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4054641" y="2963277"/>
            <a:ext cx="53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ΞN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053361" y="3513610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solidFill>
                  <a:srgbClr val="000000"/>
                </a:solidFill>
              </a:rPr>
              <a:t>ΛΛ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73392" y="2844800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2255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573392" y="375025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2230MeV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519251" y="2385543"/>
            <a:ext cx="1590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H 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dibaryon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1881715" y="4837112"/>
            <a:ext cx="124885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6969509" y="1894302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6969509" y="2096438"/>
            <a:ext cx="1535390" cy="1588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8530299" y="1614257"/>
            <a:ext cx="55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BN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112550" y="1495780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6217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7090884" y="569468"/>
            <a:ext cx="128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BN state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>
            <a:off x="4714220" y="3226365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4714220" y="3326901"/>
            <a:ext cx="1535390" cy="1588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6275010" y="2946320"/>
            <a:ext cx="581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4857261" y="2827843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2807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823500" y="694660"/>
            <a:ext cx="128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DN state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6389310" y="3077847"/>
            <a:ext cx="124885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4936070" y="825245"/>
            <a:ext cx="124885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4714220" y="1507900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図形グループ 34"/>
          <p:cNvGrpSpPr/>
          <p:nvPr/>
        </p:nvGrpSpPr>
        <p:grpSpPr>
          <a:xfrm>
            <a:off x="4714220" y="1749336"/>
            <a:ext cx="1535390" cy="289931"/>
            <a:chOff x="2785951" y="2272914"/>
            <a:chExt cx="1535390" cy="364861"/>
          </a:xfrm>
        </p:grpSpPr>
        <p:sp>
          <p:nvSpPr>
            <p:cNvPr id="93" name="正方形/長方形 92"/>
            <p:cNvSpPr/>
            <p:nvPr/>
          </p:nvSpPr>
          <p:spPr>
            <a:xfrm>
              <a:off x="2785951" y="2272914"/>
              <a:ext cx="1535390" cy="184457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/>
            <p:nvPr/>
          </p:nvSpPr>
          <p:spPr>
            <a:xfrm flipV="1">
              <a:off x="2785951" y="2453318"/>
              <a:ext cx="1535390" cy="184457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5" name="正方形/長方形 94"/>
          <p:cNvSpPr/>
          <p:nvPr/>
        </p:nvSpPr>
        <p:spPr>
          <a:xfrm>
            <a:off x="4857261" y="1135619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2946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cxnSp>
        <p:nvCxnSpPr>
          <p:cNvPr id="96" name="直線コネクタ 95"/>
          <p:cNvCxnSpPr/>
          <p:nvPr/>
        </p:nvCxnSpPr>
        <p:spPr>
          <a:xfrm>
            <a:off x="6994909" y="1353329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正方形/長方形 96"/>
          <p:cNvSpPr/>
          <p:nvPr/>
        </p:nvSpPr>
        <p:spPr>
          <a:xfrm>
            <a:off x="7112550" y="972845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6263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cxnSp>
        <p:nvCxnSpPr>
          <p:cNvPr id="98" name="直線コネクタ 97"/>
          <p:cNvCxnSpPr/>
          <p:nvPr/>
        </p:nvCxnSpPr>
        <p:spPr>
          <a:xfrm>
            <a:off x="6994909" y="1503814"/>
            <a:ext cx="1535390" cy="1588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/>
          <p:cNvSpPr/>
          <p:nvPr/>
        </p:nvSpPr>
        <p:spPr>
          <a:xfrm>
            <a:off x="6226630" y="1242370"/>
            <a:ext cx="734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D*N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>
            <a:off x="6340930" y="1373897"/>
            <a:ext cx="124885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正方形/長方形 100"/>
          <p:cNvSpPr/>
          <p:nvPr/>
        </p:nvSpPr>
        <p:spPr>
          <a:xfrm>
            <a:off x="8493625" y="1204030"/>
            <a:ext cx="71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B*N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49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7047229" y="2322043"/>
            <a:ext cx="1409173" cy="49325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5242361" y="3494718"/>
            <a:ext cx="1412917" cy="49325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図形グループ 50"/>
          <p:cNvGrpSpPr/>
          <p:nvPr/>
        </p:nvGrpSpPr>
        <p:grpSpPr>
          <a:xfrm>
            <a:off x="160616" y="4110335"/>
            <a:ext cx="2167301" cy="2536673"/>
            <a:chOff x="160616" y="1354435"/>
            <a:chExt cx="2167301" cy="2536673"/>
          </a:xfrm>
        </p:grpSpPr>
        <p:sp>
          <p:nvSpPr>
            <p:cNvPr id="9" name="正方形/長方形 8"/>
            <p:cNvSpPr/>
            <p:nvPr/>
          </p:nvSpPr>
          <p:spPr>
            <a:xfrm>
              <a:off x="336743" y="1354435"/>
              <a:ext cx="11831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Λ(1405)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図形グループ 36"/>
            <p:cNvGrpSpPr/>
            <p:nvPr/>
          </p:nvGrpSpPr>
          <p:grpSpPr>
            <a:xfrm>
              <a:off x="160616" y="1836678"/>
              <a:ext cx="2167301" cy="2054430"/>
              <a:chOff x="389216" y="1836678"/>
              <a:chExt cx="2167301" cy="2054430"/>
            </a:xfrm>
          </p:grpSpPr>
          <p:cxnSp>
            <p:nvCxnSpPr>
              <p:cNvPr id="3" name="直線コネクタ 2"/>
              <p:cNvCxnSpPr/>
              <p:nvPr/>
            </p:nvCxnSpPr>
            <p:spPr>
              <a:xfrm>
                <a:off x="389216" y="2235200"/>
                <a:ext cx="1535390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線コネクタ 3"/>
              <p:cNvCxnSpPr/>
              <p:nvPr/>
            </p:nvCxnSpPr>
            <p:spPr>
              <a:xfrm>
                <a:off x="389216" y="3471333"/>
                <a:ext cx="1535390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図形グループ 7"/>
              <p:cNvGrpSpPr/>
              <p:nvPr/>
            </p:nvGrpSpPr>
            <p:grpSpPr>
              <a:xfrm>
                <a:off x="389216" y="2369692"/>
                <a:ext cx="1535390" cy="729721"/>
                <a:chOff x="3437216" y="2483644"/>
                <a:chExt cx="1535390" cy="976577"/>
              </a:xfrm>
            </p:grpSpPr>
            <p:sp>
              <p:nvSpPr>
                <p:cNvPr id="6" name="正方形/長方形 5"/>
                <p:cNvSpPr/>
                <p:nvPr/>
              </p:nvSpPr>
              <p:spPr>
                <a:xfrm>
                  <a:off x="3437216" y="2483644"/>
                  <a:ext cx="1535390" cy="493712"/>
                </a:xfrm>
                <a:prstGeom prst="rect">
                  <a:avLst/>
                </a:prstGeom>
                <a:gradFill flip="none" rotWithShape="1">
                  <a:gsLst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正方形/長方形 6"/>
                <p:cNvSpPr/>
                <p:nvPr/>
              </p:nvSpPr>
              <p:spPr>
                <a:xfrm flipV="1">
                  <a:off x="3437216" y="2966509"/>
                  <a:ext cx="1535390" cy="493712"/>
                </a:xfrm>
                <a:prstGeom prst="rect">
                  <a:avLst/>
                </a:prstGeom>
                <a:gradFill flip="none" rotWithShape="1">
                  <a:gsLst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" name="正方形/長方形 10"/>
              <p:cNvSpPr/>
              <p:nvPr/>
            </p:nvSpPr>
            <p:spPr>
              <a:xfrm>
                <a:off x="2000806" y="1955155"/>
                <a:ext cx="5557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solidFill>
                      <a:srgbClr val="000000"/>
                    </a:solidFill>
                  </a:rPr>
                  <a:t>KN</a:t>
                </a:r>
                <a:endParaRPr lang="ja-JP" alt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1999526" y="3229388"/>
                <a:ext cx="5074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err="1" smtClean="0">
                    <a:solidFill>
                      <a:srgbClr val="000000"/>
                    </a:solidFill>
                  </a:rPr>
                  <a:t>πΣ</a:t>
                </a:r>
                <a:endParaRPr lang="ja-JP" altLang="en-US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519557" y="1836678"/>
                <a:ext cx="12747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000000"/>
                    </a:solidFill>
                  </a:rPr>
                  <a:t>1433 </a:t>
                </a:r>
                <a:r>
                  <a:rPr lang="en-US" altLang="ja-JP" sz="2000" b="1" dirty="0" err="1" smtClean="0">
                    <a:solidFill>
                      <a:srgbClr val="000000"/>
                    </a:solidFill>
                  </a:rPr>
                  <a:t>MeV</a:t>
                </a:r>
                <a:endParaRPr lang="ja-JP" alt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519557" y="3490998"/>
                <a:ext cx="12747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000000"/>
                    </a:solidFill>
                  </a:rPr>
                  <a:t>1330 </a:t>
                </a:r>
                <a:r>
                  <a:rPr lang="en-US" altLang="ja-JP" sz="2000" b="1" dirty="0" err="1" smtClean="0">
                    <a:solidFill>
                      <a:srgbClr val="000000"/>
                    </a:solidFill>
                  </a:rPr>
                  <a:t>MeV</a:t>
                </a:r>
                <a:endParaRPr lang="ja-JP" altLang="en-US" sz="2000" b="1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6" name="直線コネクタ 15"/>
          <p:cNvCxnSpPr/>
          <p:nvPr/>
        </p:nvCxnSpPr>
        <p:spPr>
          <a:xfrm>
            <a:off x="2443051" y="3243322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443051" y="3750258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図形グループ 34"/>
          <p:cNvGrpSpPr/>
          <p:nvPr/>
        </p:nvGrpSpPr>
        <p:grpSpPr>
          <a:xfrm>
            <a:off x="2443051" y="3301614"/>
            <a:ext cx="1535390" cy="364861"/>
            <a:chOff x="2785951" y="2272914"/>
            <a:chExt cx="1535390" cy="364861"/>
          </a:xfrm>
        </p:grpSpPr>
        <p:sp>
          <p:nvSpPr>
            <p:cNvPr id="19" name="正方形/長方形 18"/>
            <p:cNvSpPr/>
            <p:nvPr/>
          </p:nvSpPr>
          <p:spPr>
            <a:xfrm>
              <a:off x="2785951" y="2272914"/>
              <a:ext cx="1535390" cy="184457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 flipV="1">
              <a:off x="2785951" y="2453318"/>
              <a:ext cx="1535390" cy="184457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4054641" y="2963277"/>
            <a:ext cx="53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ΞN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053361" y="3513610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solidFill>
                  <a:srgbClr val="000000"/>
                </a:solidFill>
              </a:rPr>
              <a:t>ΛΛ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73392" y="2844800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2255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573392" y="375025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2230MeV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519251" y="2385543"/>
            <a:ext cx="1590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H </a:t>
            </a:r>
            <a:r>
              <a:rPr lang="en-US" altLang="ja-JP" sz="2400" b="1" dirty="0" err="1" smtClean="0">
                <a:solidFill>
                  <a:srgbClr val="000000"/>
                </a:solidFill>
              </a:rPr>
              <a:t>dibaryon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239851" y="5332093"/>
            <a:ext cx="1354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nuclei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1881715" y="4837112"/>
            <a:ext cx="124885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3305341" y="4150368"/>
            <a:ext cx="1975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err="1" smtClean="0">
                <a:solidFill>
                  <a:srgbClr val="FF0000"/>
                </a:solidFill>
              </a:rPr>
              <a:t>Hypernuclei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270314" y="3467564"/>
            <a:ext cx="1384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D nuclei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2349026" y="5477573"/>
            <a:ext cx="135467" cy="1588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6969509" y="1894302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6969509" y="2096438"/>
            <a:ext cx="1535390" cy="1588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87"/>
          <p:cNvSpPr/>
          <p:nvPr/>
        </p:nvSpPr>
        <p:spPr>
          <a:xfrm>
            <a:off x="8530299" y="1614257"/>
            <a:ext cx="55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BN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7112550" y="1495780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6217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7090884" y="569468"/>
            <a:ext cx="128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BN state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4714220" y="3226365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4714220" y="3326901"/>
            <a:ext cx="1535390" cy="1588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正方形/長方形 92"/>
          <p:cNvSpPr/>
          <p:nvPr/>
        </p:nvSpPr>
        <p:spPr>
          <a:xfrm>
            <a:off x="6275010" y="2946320"/>
            <a:ext cx="581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4857261" y="2827843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2807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4823500" y="694660"/>
            <a:ext cx="128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DN state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96" name="直線コネクタ 95"/>
          <p:cNvCxnSpPr/>
          <p:nvPr/>
        </p:nvCxnSpPr>
        <p:spPr>
          <a:xfrm>
            <a:off x="6389310" y="3077847"/>
            <a:ext cx="124885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4936070" y="825245"/>
            <a:ext cx="124885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4714220" y="1507900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/>
          <p:cNvSpPr/>
          <p:nvPr/>
        </p:nvSpPr>
        <p:spPr>
          <a:xfrm>
            <a:off x="4857261" y="1135619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2946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cxnSp>
        <p:nvCxnSpPr>
          <p:cNvPr id="103" name="直線コネクタ 102"/>
          <p:cNvCxnSpPr/>
          <p:nvPr/>
        </p:nvCxnSpPr>
        <p:spPr>
          <a:xfrm>
            <a:off x="6994909" y="1353329"/>
            <a:ext cx="1535390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正方形/長方形 103"/>
          <p:cNvSpPr/>
          <p:nvPr/>
        </p:nvSpPr>
        <p:spPr>
          <a:xfrm>
            <a:off x="7112550" y="972845"/>
            <a:ext cx="1274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000000"/>
                </a:solidFill>
              </a:rPr>
              <a:t>6263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MeV</a:t>
            </a:r>
            <a:endParaRPr lang="ja-JP" altLang="en-US" sz="2000" b="1" dirty="0">
              <a:solidFill>
                <a:srgbClr val="000000"/>
              </a:solidFill>
            </a:endParaRPr>
          </a:p>
        </p:txBody>
      </p:sp>
      <p:cxnSp>
        <p:nvCxnSpPr>
          <p:cNvPr id="105" name="直線コネクタ 104"/>
          <p:cNvCxnSpPr/>
          <p:nvPr/>
        </p:nvCxnSpPr>
        <p:spPr>
          <a:xfrm>
            <a:off x="6994909" y="1503814"/>
            <a:ext cx="1535390" cy="1588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正方形/長方形 105"/>
          <p:cNvSpPr/>
          <p:nvPr/>
        </p:nvSpPr>
        <p:spPr>
          <a:xfrm>
            <a:off x="6226630" y="1242370"/>
            <a:ext cx="734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D*N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07" name="直線コネクタ 106"/>
          <p:cNvCxnSpPr/>
          <p:nvPr/>
        </p:nvCxnSpPr>
        <p:spPr>
          <a:xfrm>
            <a:off x="6340930" y="1373897"/>
            <a:ext cx="124885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正方形/長方形 107"/>
          <p:cNvSpPr/>
          <p:nvPr/>
        </p:nvSpPr>
        <p:spPr>
          <a:xfrm>
            <a:off x="8493625" y="1204030"/>
            <a:ext cx="71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B*N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grpSp>
        <p:nvGrpSpPr>
          <p:cNvPr id="121" name="図形グループ 34"/>
          <p:cNvGrpSpPr/>
          <p:nvPr/>
        </p:nvGrpSpPr>
        <p:grpSpPr>
          <a:xfrm>
            <a:off x="4714220" y="1749336"/>
            <a:ext cx="1535390" cy="289931"/>
            <a:chOff x="2785951" y="2272914"/>
            <a:chExt cx="1535390" cy="364861"/>
          </a:xfrm>
        </p:grpSpPr>
        <p:sp>
          <p:nvSpPr>
            <p:cNvPr id="122" name="正方形/長方形 121"/>
            <p:cNvSpPr/>
            <p:nvPr/>
          </p:nvSpPr>
          <p:spPr>
            <a:xfrm>
              <a:off x="2785951" y="2272914"/>
              <a:ext cx="1535390" cy="184457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/>
            <p:cNvSpPr/>
            <p:nvPr/>
          </p:nvSpPr>
          <p:spPr>
            <a:xfrm flipV="1">
              <a:off x="2785951" y="2453318"/>
              <a:ext cx="1535390" cy="184457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5391153" y="3613622"/>
            <a:ext cx="135467" cy="1588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7071109" y="2283943"/>
            <a:ext cx="1359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B nuclei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24"/>
          <p:cNvGrpSpPr/>
          <p:nvPr/>
        </p:nvGrpSpPr>
        <p:grpSpPr>
          <a:xfrm>
            <a:off x="1447800" y="1927777"/>
            <a:ext cx="1462526" cy="1462526"/>
            <a:chOff x="6934200" y="2667000"/>
            <a:chExt cx="1462526" cy="1462526"/>
          </a:xfrm>
        </p:grpSpPr>
        <p:sp>
          <p:nvSpPr>
            <p:cNvPr id="26" name="円/楕円 25"/>
            <p:cNvSpPr/>
            <p:nvPr/>
          </p:nvSpPr>
          <p:spPr>
            <a:xfrm>
              <a:off x="7220826" y="3434462"/>
              <a:ext cx="421277" cy="421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247981" y="3310001"/>
              <a:ext cx="322372" cy="526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c</a:t>
              </a:r>
              <a:endParaRPr lang="ja-JP" altLang="en-US" sz="3200" dirty="0"/>
            </a:p>
          </p:txBody>
        </p:sp>
        <p:grpSp>
          <p:nvGrpSpPr>
            <p:cNvPr id="3" name="図形グループ 70"/>
            <p:cNvGrpSpPr/>
            <p:nvPr/>
          </p:nvGrpSpPr>
          <p:grpSpPr>
            <a:xfrm>
              <a:off x="7689628" y="2771004"/>
              <a:ext cx="421277" cy="555929"/>
              <a:chOff x="5962999" y="2646030"/>
              <a:chExt cx="421277" cy="555929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5962999" y="2780682"/>
                <a:ext cx="421277" cy="4212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5994387" y="2646030"/>
                <a:ext cx="322372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c</a:t>
                </a:r>
                <a:endParaRPr lang="ja-JP" altLang="en-US" sz="3200" dirty="0"/>
              </a:p>
            </p:txBody>
          </p:sp>
          <p:cxnSp>
            <p:nvCxnSpPr>
              <p:cNvPr id="38" name="直線コネクタ 37"/>
              <p:cNvCxnSpPr/>
              <p:nvPr/>
            </p:nvCxnSpPr>
            <p:spPr>
              <a:xfrm>
                <a:off x="6117165" y="2867541"/>
                <a:ext cx="131233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円/楕円 28"/>
            <p:cNvSpPr/>
            <p:nvPr/>
          </p:nvSpPr>
          <p:spPr>
            <a:xfrm>
              <a:off x="7822629" y="3417696"/>
              <a:ext cx="421277" cy="42127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828619" y="3308442"/>
              <a:ext cx="360243" cy="526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d</a:t>
              </a:r>
              <a:endParaRPr lang="ja-JP" altLang="en-US" sz="3200" dirty="0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7370218" y="3528291"/>
              <a:ext cx="135479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図形グループ 39"/>
            <p:cNvGrpSpPr/>
            <p:nvPr/>
          </p:nvGrpSpPr>
          <p:grpSpPr>
            <a:xfrm>
              <a:off x="7172752" y="2750011"/>
              <a:ext cx="421277" cy="575373"/>
              <a:chOff x="4599214" y="5315184"/>
              <a:chExt cx="468086" cy="639302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4599214" y="5486400"/>
                <a:ext cx="468086" cy="46808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4615276" y="5315184"/>
                <a:ext cx="400270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u</a:t>
                </a:r>
                <a:endParaRPr lang="ja-JP" altLang="en-US" sz="3200" dirty="0"/>
              </a:p>
            </p:txBody>
          </p:sp>
        </p:grp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6934200" y="2667000"/>
              <a:ext cx="1462526" cy="1462526"/>
            </a:xfrm>
            <a:prstGeom prst="ellipse">
              <a:avLst/>
            </a:prstGeom>
            <a:solidFill>
              <a:schemeClr val="bg2">
                <a:alpha val="27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1917697" y="1397000"/>
            <a:ext cx="612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T</a:t>
            </a:r>
            <a:r>
              <a:rPr lang="de-DE" altLang="ja-JP" sz="2400" b="1" baseline="-25000" dirty="0" smtClean="0"/>
              <a:t>cc</a:t>
            </a:r>
            <a:r>
              <a:rPr lang="de-DE" altLang="ja-JP" sz="2400" b="1" baseline="30000" dirty="0" smtClean="0"/>
              <a:t>1</a:t>
            </a:r>
            <a:endParaRPr lang="de-DE" altLang="ja-JP" sz="2400" b="1" baseline="-25000" dirty="0" smtClean="0"/>
          </a:p>
        </p:txBody>
      </p:sp>
      <p:grpSp>
        <p:nvGrpSpPr>
          <p:cNvPr id="5" name="図形グループ 102"/>
          <p:cNvGrpSpPr/>
          <p:nvPr/>
        </p:nvGrpSpPr>
        <p:grpSpPr>
          <a:xfrm>
            <a:off x="6654800" y="2121069"/>
            <a:ext cx="1223851" cy="952331"/>
            <a:chOff x="6700949" y="1714669"/>
            <a:chExt cx="1223851" cy="952331"/>
          </a:xfrm>
        </p:grpSpPr>
        <p:grpSp>
          <p:nvGrpSpPr>
            <p:cNvPr id="6" name="図形グループ 31"/>
            <p:cNvGrpSpPr/>
            <p:nvPr/>
          </p:nvGrpSpPr>
          <p:grpSpPr>
            <a:xfrm>
              <a:off x="7390393" y="1827360"/>
              <a:ext cx="468086" cy="589009"/>
              <a:chOff x="3212609" y="2991465"/>
              <a:chExt cx="468086" cy="589009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3212609" y="3112388"/>
                <a:ext cx="468086" cy="46808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3248896" y="2991465"/>
                <a:ext cx="400270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d</a:t>
                </a:r>
                <a:endParaRPr lang="ja-JP" altLang="en-US" sz="3200" dirty="0"/>
              </a:p>
            </p:txBody>
          </p:sp>
        </p:grpSp>
        <p:sp>
          <p:nvSpPr>
            <p:cNvPr id="32" name="円/楕円 31"/>
            <p:cNvSpPr/>
            <p:nvPr/>
          </p:nvSpPr>
          <p:spPr>
            <a:xfrm>
              <a:off x="6818893" y="1948283"/>
              <a:ext cx="468086" cy="4680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867879" y="1831593"/>
              <a:ext cx="35819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c</a:t>
              </a:r>
              <a:endParaRPr lang="ja-JP" altLang="en-US" sz="3200" dirty="0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6985000" y="2063900"/>
              <a:ext cx="124784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6700949" y="1714669"/>
              <a:ext cx="1223851" cy="952331"/>
            </a:xfrm>
            <a:prstGeom prst="ellipse">
              <a:avLst/>
            </a:prstGeom>
            <a:solidFill>
              <a:schemeClr val="bg2">
                <a:alpha val="27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6202251" y="2335213"/>
            <a:ext cx="363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/>
              <a:t>+</a:t>
            </a:r>
          </a:p>
        </p:txBody>
      </p:sp>
      <p:grpSp>
        <p:nvGrpSpPr>
          <p:cNvPr id="7" name="図形グループ 56"/>
          <p:cNvGrpSpPr/>
          <p:nvPr/>
        </p:nvGrpSpPr>
        <p:grpSpPr>
          <a:xfrm>
            <a:off x="1638435" y="3606800"/>
            <a:ext cx="4755529" cy="461665"/>
            <a:chOff x="1638435" y="3200400"/>
            <a:chExt cx="4755529" cy="461665"/>
          </a:xfrm>
        </p:grpSpPr>
        <p:sp>
          <p:nvSpPr>
            <p:cNvPr id="58" name="正方形/長方形 57"/>
            <p:cNvSpPr/>
            <p:nvPr/>
          </p:nvSpPr>
          <p:spPr>
            <a:xfrm>
              <a:off x="1638435" y="3200400"/>
              <a:ext cx="47555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Spin-color int. </a:t>
              </a:r>
              <a:r>
                <a:rPr lang="en-US" altLang="ja-JP" sz="2400" b="1" dirty="0" err="1" smtClean="0">
                  <a:solidFill>
                    <a:srgbClr val="000000"/>
                  </a:solidFill>
                </a:rPr>
                <a:t>s</a:t>
              </a:r>
              <a:r>
                <a:rPr lang="en-US" altLang="ja-JP" sz="1600" b="1" dirty="0" err="1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altLang="ja-JP" sz="2400" b="1" dirty="0" err="1" smtClean="0">
                  <a:solidFill>
                    <a:srgbClr val="000000"/>
                  </a:solidFill>
                </a:rPr>
                <a:t>B</a:t>
              </a:r>
              <a:r>
                <a:rPr lang="en-US" altLang="ja-JP" sz="2400" b="1" baseline="30000" dirty="0" err="1" smtClean="0">
                  <a:solidFill>
                    <a:srgbClr val="000000"/>
                  </a:solidFill>
                </a:rPr>
                <a:t>a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(a=1,..,8) induces</a:t>
              </a:r>
              <a:endParaRPr lang="ja-JP" altLang="en-US" sz="2400" b="1" baseline="30000" dirty="0"/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>
              <a:off x="3556000" y="3350157"/>
              <a:ext cx="16933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>
              <a:off x="3784594" y="3302000"/>
              <a:ext cx="16933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53" y="4256805"/>
            <a:ext cx="2736342" cy="797814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375150"/>
            <a:ext cx="2622042" cy="418338"/>
          </a:xfrm>
          <a:prstGeom prst="rect">
            <a:avLst/>
          </a:prstGeom>
        </p:spPr>
      </p:pic>
      <p:grpSp>
        <p:nvGrpSpPr>
          <p:cNvPr id="8" name="図形グループ 62"/>
          <p:cNvGrpSpPr/>
          <p:nvPr/>
        </p:nvGrpSpPr>
        <p:grpSpPr>
          <a:xfrm>
            <a:off x="1752600" y="5219700"/>
            <a:ext cx="1086656" cy="1524000"/>
            <a:chOff x="2435788" y="4953000"/>
            <a:chExt cx="1086656" cy="1524000"/>
          </a:xfrm>
        </p:grpSpPr>
        <p:sp>
          <p:nvSpPr>
            <p:cNvPr id="64" name="正方形/長方形 63"/>
            <p:cNvSpPr/>
            <p:nvPr/>
          </p:nvSpPr>
          <p:spPr>
            <a:xfrm>
              <a:off x="2435788" y="4953000"/>
              <a:ext cx="10139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2400" b="1" dirty="0" err="1" smtClean="0"/>
                <a:t>cc</a:t>
              </a:r>
              <a:r>
                <a:rPr lang="de-DE" altLang="ja-JP" sz="2400" b="1" dirty="0" smtClean="0"/>
                <a:t> pair</a:t>
              </a:r>
              <a:endParaRPr lang="ja-JP" altLang="en-US" sz="2400" b="1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435788" y="5481935"/>
              <a:ext cx="10502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2400" b="1" dirty="0" err="1" smtClean="0"/>
                <a:t>cu</a:t>
              </a:r>
              <a:r>
                <a:rPr lang="de-DE" altLang="ja-JP" sz="2400" b="1" dirty="0" smtClean="0"/>
                <a:t> pair</a:t>
              </a:r>
              <a:endParaRPr lang="ja-JP" altLang="en-US" sz="2400" b="1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2435788" y="6015335"/>
              <a:ext cx="10866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2400" b="1" dirty="0" err="1" smtClean="0">
                  <a:solidFill>
                    <a:srgbClr val="FF0000"/>
                  </a:solidFill>
                </a:rPr>
                <a:t>ud</a:t>
              </a:r>
              <a:r>
                <a:rPr lang="de-DE" altLang="ja-JP" sz="2400" b="1" dirty="0" smtClean="0">
                  <a:solidFill>
                    <a:srgbClr val="FF0000"/>
                  </a:solidFill>
                </a:rPr>
                <a:t> pair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7" name="直線矢印コネクタ 66"/>
            <p:cNvCxnSpPr/>
            <p:nvPr/>
          </p:nvCxnSpPr>
          <p:spPr>
            <a:xfrm>
              <a:off x="2679700" y="5127625"/>
              <a:ext cx="85725" cy="1588"/>
            </a:xfrm>
            <a:prstGeom prst="straightConnector1">
              <a:avLst/>
            </a:prstGeom>
            <a:ln cap="rnd">
              <a:solidFill>
                <a:srgbClr val="0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>
              <a:off x="2546350" y="5127625"/>
              <a:ext cx="85725" cy="1588"/>
            </a:xfrm>
            <a:prstGeom prst="straightConnector1">
              <a:avLst/>
            </a:prstGeom>
            <a:ln cap="rnd">
              <a:solidFill>
                <a:srgbClr val="0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>
              <a:off x="2546350" y="5662612"/>
              <a:ext cx="85725" cy="1588"/>
            </a:xfrm>
            <a:prstGeom prst="straightConnector1">
              <a:avLst/>
            </a:prstGeom>
            <a:ln cap="rnd">
              <a:solidFill>
                <a:srgbClr val="0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正方形/長方形 69"/>
          <p:cNvSpPr/>
          <p:nvPr/>
        </p:nvSpPr>
        <p:spPr>
          <a:xfrm>
            <a:off x="3071983" y="5215466"/>
            <a:ext cx="968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1/m</a:t>
            </a:r>
            <a:r>
              <a:rPr lang="de-DE" altLang="ja-JP" sz="2400" b="1" baseline="-25000" dirty="0" smtClean="0"/>
              <a:t>Q</a:t>
            </a:r>
            <a:r>
              <a:rPr lang="de-DE" altLang="ja-JP" sz="2400" b="1" baseline="30000" dirty="0" smtClean="0"/>
              <a:t>2</a:t>
            </a:r>
            <a:endParaRPr lang="ja-JP" altLang="en-US" sz="2400" baseline="30000" dirty="0"/>
          </a:p>
        </p:txBody>
      </p:sp>
      <p:sp>
        <p:nvSpPr>
          <p:cNvPr id="71" name="正方形/長方形 70"/>
          <p:cNvSpPr/>
          <p:nvPr/>
        </p:nvSpPr>
        <p:spPr>
          <a:xfrm>
            <a:off x="3071983" y="5742285"/>
            <a:ext cx="968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1/m</a:t>
            </a:r>
            <a:r>
              <a:rPr lang="de-DE" altLang="ja-JP" sz="2400" b="1" baseline="-25000" dirty="0" smtClean="0"/>
              <a:t>Q</a:t>
            </a:r>
            <a:r>
              <a:rPr lang="de-DE" altLang="ja-JP" sz="2400" b="1" baseline="30000" dirty="0" smtClean="0"/>
              <a:t>1</a:t>
            </a:r>
            <a:endParaRPr lang="ja-JP" altLang="en-US" sz="2400" baseline="30000" dirty="0"/>
          </a:p>
        </p:txBody>
      </p:sp>
      <p:sp>
        <p:nvSpPr>
          <p:cNvPr id="72" name="正方形/長方形 71"/>
          <p:cNvSpPr/>
          <p:nvPr/>
        </p:nvSpPr>
        <p:spPr>
          <a:xfrm>
            <a:off x="3071983" y="6277802"/>
            <a:ext cx="968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1/m</a:t>
            </a:r>
            <a:r>
              <a:rPr lang="de-DE" altLang="ja-JP" sz="2400" b="1" baseline="-25000" dirty="0" smtClean="0"/>
              <a:t>Q</a:t>
            </a:r>
            <a:r>
              <a:rPr lang="de-DE" altLang="ja-JP" sz="2400" b="1" baseline="30000" dirty="0" smtClean="0"/>
              <a:t>0</a:t>
            </a:r>
            <a:endParaRPr lang="ja-JP" altLang="en-US" sz="2400" baseline="30000" dirty="0"/>
          </a:p>
        </p:txBody>
      </p:sp>
      <p:cxnSp>
        <p:nvCxnSpPr>
          <p:cNvPr id="107" name="直線矢印コネクタ 106"/>
          <p:cNvCxnSpPr/>
          <p:nvPr/>
        </p:nvCxnSpPr>
        <p:spPr>
          <a:xfrm>
            <a:off x="3455877" y="2569219"/>
            <a:ext cx="963723" cy="1588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正方形/長方形 116"/>
          <p:cNvSpPr/>
          <p:nvPr/>
        </p:nvSpPr>
        <p:spPr>
          <a:xfrm>
            <a:off x="3657600" y="1805561"/>
            <a:ext cx="469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4800" b="1" dirty="0" smtClean="0">
                <a:solidFill>
                  <a:srgbClr val="FF0000"/>
                </a:solidFill>
              </a:rPr>
              <a:t>?</a:t>
            </a:r>
            <a:endParaRPr lang="ja-JP" altLang="en-US" sz="4800" baseline="30000" dirty="0">
              <a:solidFill>
                <a:srgbClr val="FF0000"/>
              </a:solidFill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4871016" y="6277802"/>
            <a:ext cx="419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dominant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attraction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(3</a:t>
            </a:r>
            <a:r>
              <a:rPr lang="de-DE" altLang="ja-JP" sz="2400" b="1" baseline="-25000" dirty="0" smtClean="0">
                <a:solidFill>
                  <a:srgbClr val="FF0000"/>
                </a:solidFill>
              </a:rPr>
              <a:t>c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, 3</a:t>
            </a:r>
            <a:r>
              <a:rPr lang="de-DE" altLang="ja-JP" sz="2400" b="1" baseline="-25000" dirty="0" smtClean="0">
                <a:solidFill>
                  <a:srgbClr val="FF0000"/>
                </a:solidFill>
              </a:rPr>
              <a:t>f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, s=0)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cxnSp>
        <p:nvCxnSpPr>
          <p:cNvPr id="119" name="直線矢印コネクタ 118"/>
          <p:cNvCxnSpPr/>
          <p:nvPr/>
        </p:nvCxnSpPr>
        <p:spPr>
          <a:xfrm rot="10800000">
            <a:off x="4267201" y="6526211"/>
            <a:ext cx="505046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正方形/長方形 119"/>
          <p:cNvSpPr/>
          <p:nvPr/>
        </p:nvSpPr>
        <p:spPr>
          <a:xfrm>
            <a:off x="4871016" y="5202535"/>
            <a:ext cx="2607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err="1" smtClean="0"/>
              <a:t>further</a:t>
            </a:r>
            <a:r>
              <a:rPr lang="de-DE" altLang="ja-JP" sz="2400" b="1" dirty="0" smtClean="0"/>
              <a:t> </a:t>
            </a:r>
            <a:r>
              <a:rPr lang="de-DE" altLang="ja-JP" sz="2400" b="1" dirty="0" err="1" smtClean="0"/>
              <a:t>suppressed</a:t>
            </a:r>
            <a:endParaRPr lang="ja-JP" altLang="en-US" sz="2400" baseline="30000" dirty="0"/>
          </a:p>
        </p:txBody>
      </p:sp>
      <p:cxnSp>
        <p:nvCxnSpPr>
          <p:cNvPr id="121" name="直線矢印コネクタ 120"/>
          <p:cNvCxnSpPr/>
          <p:nvPr/>
        </p:nvCxnSpPr>
        <p:spPr>
          <a:xfrm rot="10800000">
            <a:off x="4267201" y="5489044"/>
            <a:ext cx="505046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7056154" y="1650723"/>
            <a:ext cx="59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D*</a:t>
            </a:r>
            <a:r>
              <a:rPr lang="de-DE" altLang="ja-JP" sz="2400" b="1" baseline="30000" dirty="0" smtClean="0"/>
              <a:t>-</a:t>
            </a:r>
          </a:p>
        </p:txBody>
      </p:sp>
      <p:grpSp>
        <p:nvGrpSpPr>
          <p:cNvPr id="10" name="図形グループ 73"/>
          <p:cNvGrpSpPr/>
          <p:nvPr/>
        </p:nvGrpSpPr>
        <p:grpSpPr>
          <a:xfrm>
            <a:off x="5228584" y="1650723"/>
            <a:ext cx="482674" cy="461665"/>
            <a:chOff x="5241284" y="1244323"/>
            <a:chExt cx="482674" cy="461665"/>
          </a:xfrm>
        </p:grpSpPr>
        <p:sp>
          <p:nvSpPr>
            <p:cNvPr id="81" name="正方形/長方形 80"/>
            <p:cNvSpPr/>
            <p:nvPr/>
          </p:nvSpPr>
          <p:spPr>
            <a:xfrm>
              <a:off x="5241284" y="1244323"/>
              <a:ext cx="48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2400" b="1" dirty="0" smtClean="0"/>
                <a:t>D</a:t>
              </a:r>
              <a:r>
                <a:rPr lang="de-DE" altLang="ja-JP" sz="2400" b="1" baseline="30000" dirty="0" smtClean="0"/>
                <a:t>0</a:t>
              </a:r>
            </a:p>
          </p:txBody>
        </p:sp>
        <p:cxnSp>
          <p:nvCxnSpPr>
            <p:cNvPr id="83" name="直線矢印コネクタ 82"/>
            <p:cNvCxnSpPr/>
            <p:nvPr/>
          </p:nvCxnSpPr>
          <p:spPr>
            <a:xfrm>
              <a:off x="5357701" y="1366837"/>
              <a:ext cx="123825" cy="1588"/>
            </a:xfrm>
            <a:prstGeom prst="straightConnector1">
              <a:avLst/>
            </a:prstGeom>
            <a:ln cap="rnd">
              <a:solidFill>
                <a:srgbClr val="0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直線コネクタ 83"/>
          <p:cNvCxnSpPr/>
          <p:nvPr/>
        </p:nvCxnSpPr>
        <p:spPr>
          <a:xfrm>
            <a:off x="7679268" y="6392334"/>
            <a:ext cx="112183" cy="1588"/>
          </a:xfrm>
          <a:prstGeom prst="line">
            <a:avLst/>
          </a:prstGeom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8066615" y="6394980"/>
            <a:ext cx="112183" cy="1588"/>
          </a:xfrm>
          <a:prstGeom prst="line">
            <a:avLst/>
          </a:prstGeom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図形グループ 104"/>
          <p:cNvGrpSpPr/>
          <p:nvPr/>
        </p:nvGrpSpPr>
        <p:grpSpPr>
          <a:xfrm>
            <a:off x="4876800" y="2154937"/>
            <a:ext cx="1223851" cy="952331"/>
            <a:chOff x="4999149" y="1714669"/>
            <a:chExt cx="1223851" cy="952331"/>
          </a:xfrm>
        </p:grpSpPr>
        <p:sp>
          <p:nvSpPr>
            <p:cNvPr id="87" name="円/楕円 86"/>
            <p:cNvSpPr/>
            <p:nvPr/>
          </p:nvSpPr>
          <p:spPr>
            <a:xfrm>
              <a:off x="5667000" y="1940400"/>
              <a:ext cx="468000" cy="46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704915" y="1820841"/>
              <a:ext cx="40027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u</a:t>
              </a:r>
              <a:endParaRPr lang="ja-JP" altLang="en-US" sz="3200" dirty="0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097128" y="1941764"/>
              <a:ext cx="468086" cy="4680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146114" y="1825074"/>
              <a:ext cx="35819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c</a:t>
              </a:r>
              <a:endParaRPr lang="ja-JP" altLang="en-US" sz="3200" dirty="0"/>
            </a:p>
          </p:txBody>
        </p:sp>
        <p:cxnSp>
          <p:nvCxnSpPr>
            <p:cNvPr id="91" name="直線コネクタ 90"/>
            <p:cNvCxnSpPr/>
            <p:nvPr/>
          </p:nvCxnSpPr>
          <p:spPr>
            <a:xfrm>
              <a:off x="5274733" y="2058969"/>
              <a:ext cx="116417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円/楕円 91"/>
            <p:cNvSpPr/>
            <p:nvPr/>
          </p:nvSpPr>
          <p:spPr>
            <a:xfrm>
              <a:off x="4999149" y="1714669"/>
              <a:ext cx="1223851" cy="952331"/>
            </a:xfrm>
            <a:prstGeom prst="ellipse">
              <a:avLst/>
            </a:prstGeom>
            <a:solidFill>
              <a:schemeClr val="bg2">
                <a:alpha val="27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5" name="直線矢印コネクタ 74"/>
          <p:cNvCxnSpPr/>
          <p:nvPr/>
        </p:nvCxnSpPr>
        <p:spPr>
          <a:xfrm rot="10800000">
            <a:off x="4267200" y="5981700"/>
            <a:ext cx="505046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4911279" y="5710535"/>
            <a:ext cx="162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err="1" smtClean="0"/>
              <a:t>suppressed</a:t>
            </a:r>
            <a:endParaRPr lang="ja-JP" altLang="en-US" sz="2400" baseline="30000" dirty="0"/>
          </a:p>
        </p:txBody>
      </p:sp>
      <p:sp>
        <p:nvSpPr>
          <p:cNvPr id="82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23588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000000"/>
                </a:solidFill>
              </a:rPr>
              <a:t>tetraquark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T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cc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1</a:t>
            </a:r>
            <a:endParaRPr lang="ja-JP" altLang="en-US" sz="2400" b="1" baseline="30000" dirty="0">
              <a:solidFill>
                <a:srgbClr val="000000"/>
              </a:solidFill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6701807" y="612914"/>
            <a:ext cx="251802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400" dirty="0" smtClean="0"/>
              <a:t>Carlson, Heller, </a:t>
            </a:r>
            <a:r>
              <a:rPr lang="de-DE" altLang="ja-JP" sz="1400" dirty="0" err="1" smtClean="0"/>
              <a:t>Tjon</a:t>
            </a:r>
            <a:r>
              <a:rPr lang="de-DE" altLang="ja-JP" sz="1400" dirty="0" smtClean="0"/>
              <a:t> (1988)</a:t>
            </a:r>
          </a:p>
          <a:p>
            <a:r>
              <a:rPr lang="de-DE" altLang="ja-JP" sz="1400" dirty="0" err="1" smtClean="0"/>
              <a:t>Silvestre-Brac</a:t>
            </a:r>
            <a:r>
              <a:rPr lang="de-DE" altLang="ja-JP" sz="1400" dirty="0" smtClean="0"/>
              <a:t> and </a:t>
            </a:r>
            <a:r>
              <a:rPr lang="de-DE" altLang="ja-JP" sz="1400" dirty="0" err="1" smtClean="0"/>
              <a:t>Semay</a:t>
            </a:r>
            <a:r>
              <a:rPr lang="de-DE" altLang="ja-JP" sz="1400" dirty="0" smtClean="0"/>
              <a:t> (1993)</a:t>
            </a:r>
          </a:p>
          <a:p>
            <a:r>
              <a:rPr lang="de-DE" altLang="ja-JP" sz="1400" dirty="0" err="1" smtClean="0"/>
              <a:t>Manohar</a:t>
            </a:r>
            <a:r>
              <a:rPr lang="de-DE" altLang="ja-JP" sz="1400" dirty="0" smtClean="0"/>
              <a:t> and </a:t>
            </a:r>
            <a:r>
              <a:rPr lang="de-DE" altLang="ja-JP" sz="1400" dirty="0" err="1" smtClean="0"/>
              <a:t>Wise</a:t>
            </a:r>
            <a:r>
              <a:rPr lang="de-DE" altLang="ja-JP" sz="1400" dirty="0" smtClean="0"/>
              <a:t> (1993)</a:t>
            </a:r>
          </a:p>
          <a:p>
            <a:r>
              <a:rPr lang="de-DE" altLang="ja-JP" sz="1400" dirty="0" smtClean="0"/>
              <a:t>Lee, SY, Liu and </a:t>
            </a:r>
            <a:r>
              <a:rPr lang="de-DE" altLang="ja-JP" sz="1400" dirty="0" err="1" smtClean="0"/>
              <a:t>Ko</a:t>
            </a:r>
            <a:r>
              <a:rPr lang="de-DE" altLang="ja-JP" sz="1400" dirty="0" smtClean="0"/>
              <a:t> (2008)</a:t>
            </a:r>
          </a:p>
          <a:p>
            <a:r>
              <a:rPr lang="de-DE" altLang="ja-JP" sz="1400" dirty="0" smtClean="0"/>
              <a:t>Lee and SY (2009)</a:t>
            </a:r>
            <a:endParaRPr lang="ja-JP" altLang="en-US" sz="1400" dirty="0"/>
          </a:p>
        </p:txBody>
      </p:sp>
      <p:sp>
        <p:nvSpPr>
          <p:cNvPr id="93" name="正方形/長方形 92"/>
          <p:cNvSpPr/>
          <p:nvPr/>
        </p:nvSpPr>
        <p:spPr>
          <a:xfrm>
            <a:off x="2772117" y="846138"/>
            <a:ext cx="2507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„</a:t>
            </a:r>
            <a:r>
              <a:rPr lang="de-DE" altLang="ja-JP" sz="2400" b="1" dirty="0" err="1" smtClean="0"/>
              <a:t>explicitly</a:t>
            </a:r>
            <a:r>
              <a:rPr lang="de-DE" altLang="ja-JP" sz="2400" b="1" dirty="0" smtClean="0"/>
              <a:t>“ </a:t>
            </a:r>
            <a:r>
              <a:rPr lang="de-DE" altLang="ja-JP" sz="2400" b="1" dirty="0" err="1" smtClean="0"/>
              <a:t>exotic</a:t>
            </a:r>
            <a:endParaRPr lang="ja-JP" altLang="en-US" sz="2400" b="1" dirty="0"/>
          </a:p>
        </p:txBody>
      </p:sp>
      <p:sp>
        <p:nvSpPr>
          <p:cNvPr id="95" name="正方形/長方形 51"/>
          <p:cNvSpPr>
            <a:spLocks noChangeArrowheads="1"/>
          </p:cNvSpPr>
          <p:nvPr/>
        </p:nvSpPr>
        <p:spPr bwMode="auto">
          <a:xfrm>
            <a:off x="34204" y="2391668"/>
            <a:ext cx="1413596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I(J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)=0(1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74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正方形/長方形 76"/>
          <p:cNvSpPr>
            <a:spLocks noChangeArrowheads="1"/>
          </p:cNvSpPr>
          <p:nvPr/>
        </p:nvSpPr>
        <p:spPr bwMode="auto">
          <a:xfrm>
            <a:off x="3003082" y="1307803"/>
            <a:ext cx="1850890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24"/>
          <p:cNvGrpSpPr/>
          <p:nvPr/>
        </p:nvGrpSpPr>
        <p:grpSpPr>
          <a:xfrm>
            <a:off x="1447800" y="1927777"/>
            <a:ext cx="1462526" cy="1462526"/>
            <a:chOff x="6934200" y="2667000"/>
            <a:chExt cx="1462526" cy="1462526"/>
          </a:xfrm>
        </p:grpSpPr>
        <p:sp>
          <p:nvSpPr>
            <p:cNvPr id="26" name="円/楕円 25"/>
            <p:cNvSpPr/>
            <p:nvPr/>
          </p:nvSpPr>
          <p:spPr>
            <a:xfrm>
              <a:off x="7220826" y="3434462"/>
              <a:ext cx="421277" cy="421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247981" y="3310001"/>
              <a:ext cx="322372" cy="526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c</a:t>
              </a:r>
              <a:endParaRPr lang="ja-JP" altLang="en-US" sz="3200" dirty="0"/>
            </a:p>
          </p:txBody>
        </p:sp>
        <p:grpSp>
          <p:nvGrpSpPr>
            <p:cNvPr id="3" name="図形グループ 70"/>
            <p:cNvGrpSpPr/>
            <p:nvPr/>
          </p:nvGrpSpPr>
          <p:grpSpPr>
            <a:xfrm>
              <a:off x="7689628" y="2771004"/>
              <a:ext cx="421277" cy="555929"/>
              <a:chOff x="5962999" y="2646030"/>
              <a:chExt cx="421277" cy="555929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5962999" y="2780682"/>
                <a:ext cx="421277" cy="4212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5994387" y="2646030"/>
                <a:ext cx="322372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c</a:t>
                </a:r>
                <a:endParaRPr lang="ja-JP" altLang="en-US" sz="3200" dirty="0"/>
              </a:p>
            </p:txBody>
          </p:sp>
          <p:cxnSp>
            <p:nvCxnSpPr>
              <p:cNvPr id="38" name="直線コネクタ 37"/>
              <p:cNvCxnSpPr/>
              <p:nvPr/>
            </p:nvCxnSpPr>
            <p:spPr>
              <a:xfrm>
                <a:off x="6117165" y="2867541"/>
                <a:ext cx="131233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円/楕円 28"/>
            <p:cNvSpPr/>
            <p:nvPr/>
          </p:nvSpPr>
          <p:spPr>
            <a:xfrm>
              <a:off x="7822629" y="3417696"/>
              <a:ext cx="421277" cy="42127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828619" y="3308442"/>
              <a:ext cx="360243" cy="526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d</a:t>
              </a:r>
              <a:endParaRPr lang="ja-JP" altLang="en-US" sz="3200" dirty="0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7370218" y="3528291"/>
              <a:ext cx="135479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図形グループ 39"/>
            <p:cNvGrpSpPr/>
            <p:nvPr/>
          </p:nvGrpSpPr>
          <p:grpSpPr>
            <a:xfrm>
              <a:off x="7172752" y="2750011"/>
              <a:ext cx="421277" cy="575373"/>
              <a:chOff x="4599214" y="5315184"/>
              <a:chExt cx="468086" cy="639302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4599214" y="5486400"/>
                <a:ext cx="468086" cy="46808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4615276" y="5315184"/>
                <a:ext cx="400270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u</a:t>
                </a:r>
                <a:endParaRPr lang="ja-JP" altLang="en-US" sz="3200" dirty="0"/>
              </a:p>
            </p:txBody>
          </p:sp>
        </p:grp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6934200" y="2667000"/>
              <a:ext cx="1462526" cy="1462526"/>
            </a:xfrm>
            <a:prstGeom prst="ellipse">
              <a:avLst/>
            </a:prstGeom>
            <a:solidFill>
              <a:schemeClr val="bg2">
                <a:alpha val="27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1917697" y="1397000"/>
            <a:ext cx="612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T</a:t>
            </a:r>
            <a:r>
              <a:rPr lang="de-DE" altLang="ja-JP" sz="2400" b="1" baseline="-25000" dirty="0" smtClean="0"/>
              <a:t>cc</a:t>
            </a:r>
            <a:r>
              <a:rPr lang="de-DE" altLang="ja-JP" sz="2400" b="1" baseline="30000" dirty="0" smtClean="0"/>
              <a:t>1</a:t>
            </a:r>
            <a:endParaRPr lang="de-DE" altLang="ja-JP" sz="2400" b="1" baseline="-25000" dirty="0" smtClean="0"/>
          </a:p>
        </p:txBody>
      </p:sp>
      <p:grpSp>
        <p:nvGrpSpPr>
          <p:cNvPr id="5" name="図形グループ 102"/>
          <p:cNvGrpSpPr/>
          <p:nvPr/>
        </p:nvGrpSpPr>
        <p:grpSpPr>
          <a:xfrm>
            <a:off x="6654800" y="2121069"/>
            <a:ext cx="1223851" cy="952331"/>
            <a:chOff x="6700949" y="1714669"/>
            <a:chExt cx="1223851" cy="952331"/>
          </a:xfrm>
        </p:grpSpPr>
        <p:grpSp>
          <p:nvGrpSpPr>
            <p:cNvPr id="6" name="図形グループ 31"/>
            <p:cNvGrpSpPr/>
            <p:nvPr/>
          </p:nvGrpSpPr>
          <p:grpSpPr>
            <a:xfrm>
              <a:off x="7390393" y="1827360"/>
              <a:ext cx="468086" cy="589009"/>
              <a:chOff x="3212609" y="2991465"/>
              <a:chExt cx="468086" cy="589009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3212609" y="3112388"/>
                <a:ext cx="468086" cy="46808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3248896" y="2991465"/>
                <a:ext cx="400270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d</a:t>
                </a:r>
                <a:endParaRPr lang="ja-JP" altLang="en-US" sz="3200" dirty="0"/>
              </a:p>
            </p:txBody>
          </p:sp>
        </p:grpSp>
        <p:sp>
          <p:nvSpPr>
            <p:cNvPr id="32" name="円/楕円 31"/>
            <p:cNvSpPr/>
            <p:nvPr/>
          </p:nvSpPr>
          <p:spPr>
            <a:xfrm>
              <a:off x="6818893" y="1948283"/>
              <a:ext cx="468086" cy="4680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867879" y="1831593"/>
              <a:ext cx="35819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c</a:t>
              </a:r>
              <a:endParaRPr lang="ja-JP" altLang="en-US" sz="3200" dirty="0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6985000" y="2063900"/>
              <a:ext cx="124784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6700949" y="1714669"/>
              <a:ext cx="1223851" cy="952331"/>
            </a:xfrm>
            <a:prstGeom prst="ellipse">
              <a:avLst/>
            </a:prstGeom>
            <a:solidFill>
              <a:schemeClr val="bg2">
                <a:alpha val="27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6202251" y="2335213"/>
            <a:ext cx="363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/>
              <a:t>+</a:t>
            </a:r>
          </a:p>
        </p:txBody>
      </p:sp>
      <p:grpSp>
        <p:nvGrpSpPr>
          <p:cNvPr id="7" name="図形グループ 56"/>
          <p:cNvGrpSpPr/>
          <p:nvPr/>
        </p:nvGrpSpPr>
        <p:grpSpPr>
          <a:xfrm>
            <a:off x="1638435" y="3606800"/>
            <a:ext cx="4755529" cy="461665"/>
            <a:chOff x="1638435" y="3200400"/>
            <a:chExt cx="4755529" cy="461665"/>
          </a:xfrm>
        </p:grpSpPr>
        <p:sp>
          <p:nvSpPr>
            <p:cNvPr id="58" name="正方形/長方形 57"/>
            <p:cNvSpPr/>
            <p:nvPr/>
          </p:nvSpPr>
          <p:spPr>
            <a:xfrm>
              <a:off x="1638435" y="3200400"/>
              <a:ext cx="47555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Spin-color int. </a:t>
              </a:r>
              <a:r>
                <a:rPr lang="en-US" altLang="ja-JP" sz="2400" b="1" dirty="0" err="1" smtClean="0">
                  <a:solidFill>
                    <a:srgbClr val="000000"/>
                  </a:solidFill>
                </a:rPr>
                <a:t>s</a:t>
              </a:r>
              <a:r>
                <a:rPr lang="en-US" altLang="ja-JP" sz="1600" b="1" dirty="0" err="1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</a:t>
              </a:r>
              <a:r>
                <a:rPr lang="en-US" altLang="ja-JP" sz="2400" b="1" dirty="0" err="1" smtClean="0">
                  <a:solidFill>
                    <a:srgbClr val="000000"/>
                  </a:solidFill>
                </a:rPr>
                <a:t>B</a:t>
              </a:r>
              <a:r>
                <a:rPr lang="en-US" altLang="ja-JP" sz="2400" b="1" baseline="30000" dirty="0" err="1" smtClean="0">
                  <a:solidFill>
                    <a:srgbClr val="000000"/>
                  </a:solidFill>
                </a:rPr>
                <a:t>a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(a=1,..,8) induces</a:t>
              </a:r>
              <a:endParaRPr lang="ja-JP" altLang="en-US" sz="2400" b="1" baseline="30000" dirty="0"/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>
              <a:off x="3556000" y="3350157"/>
              <a:ext cx="16933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>
              <a:off x="3784594" y="3302000"/>
              <a:ext cx="169333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53" y="4256805"/>
            <a:ext cx="2736342" cy="797814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375150"/>
            <a:ext cx="2622042" cy="418338"/>
          </a:xfrm>
          <a:prstGeom prst="rect">
            <a:avLst/>
          </a:prstGeom>
        </p:spPr>
      </p:pic>
      <p:grpSp>
        <p:nvGrpSpPr>
          <p:cNvPr id="8" name="図形グループ 62"/>
          <p:cNvGrpSpPr/>
          <p:nvPr/>
        </p:nvGrpSpPr>
        <p:grpSpPr>
          <a:xfrm>
            <a:off x="1752600" y="5219700"/>
            <a:ext cx="1086656" cy="1524000"/>
            <a:chOff x="2435788" y="4953000"/>
            <a:chExt cx="1086656" cy="1524000"/>
          </a:xfrm>
        </p:grpSpPr>
        <p:sp>
          <p:nvSpPr>
            <p:cNvPr id="64" name="正方形/長方形 63"/>
            <p:cNvSpPr/>
            <p:nvPr/>
          </p:nvSpPr>
          <p:spPr>
            <a:xfrm>
              <a:off x="2435788" y="4953000"/>
              <a:ext cx="10139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2400" b="1" dirty="0" err="1" smtClean="0"/>
                <a:t>cc</a:t>
              </a:r>
              <a:r>
                <a:rPr lang="de-DE" altLang="ja-JP" sz="2400" b="1" dirty="0" smtClean="0"/>
                <a:t> pair</a:t>
              </a:r>
              <a:endParaRPr lang="ja-JP" altLang="en-US" sz="2400" b="1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435788" y="5481935"/>
              <a:ext cx="10502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2400" b="1" dirty="0" err="1" smtClean="0"/>
                <a:t>cu</a:t>
              </a:r>
              <a:r>
                <a:rPr lang="de-DE" altLang="ja-JP" sz="2400" b="1" dirty="0" smtClean="0"/>
                <a:t> pair</a:t>
              </a:r>
              <a:endParaRPr lang="ja-JP" altLang="en-US" sz="2400" b="1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2435788" y="6015335"/>
              <a:ext cx="10866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2400" b="1" dirty="0" err="1" smtClean="0">
                  <a:solidFill>
                    <a:srgbClr val="FF0000"/>
                  </a:solidFill>
                </a:rPr>
                <a:t>ud</a:t>
              </a:r>
              <a:r>
                <a:rPr lang="de-DE" altLang="ja-JP" sz="2400" b="1" dirty="0" smtClean="0">
                  <a:solidFill>
                    <a:srgbClr val="FF0000"/>
                  </a:solidFill>
                </a:rPr>
                <a:t> pair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7" name="直線矢印コネクタ 66"/>
            <p:cNvCxnSpPr/>
            <p:nvPr/>
          </p:nvCxnSpPr>
          <p:spPr>
            <a:xfrm>
              <a:off x="2679700" y="5127625"/>
              <a:ext cx="85725" cy="1588"/>
            </a:xfrm>
            <a:prstGeom prst="straightConnector1">
              <a:avLst/>
            </a:prstGeom>
            <a:ln cap="rnd">
              <a:solidFill>
                <a:srgbClr val="0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>
              <a:off x="2546350" y="5127625"/>
              <a:ext cx="85725" cy="1588"/>
            </a:xfrm>
            <a:prstGeom prst="straightConnector1">
              <a:avLst/>
            </a:prstGeom>
            <a:ln cap="rnd">
              <a:solidFill>
                <a:srgbClr val="0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>
              <a:off x="2546350" y="5662612"/>
              <a:ext cx="85725" cy="1588"/>
            </a:xfrm>
            <a:prstGeom prst="straightConnector1">
              <a:avLst/>
            </a:prstGeom>
            <a:ln cap="rnd">
              <a:solidFill>
                <a:srgbClr val="0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正方形/長方形 69"/>
          <p:cNvSpPr/>
          <p:nvPr/>
        </p:nvSpPr>
        <p:spPr>
          <a:xfrm>
            <a:off x="3071983" y="5215466"/>
            <a:ext cx="968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1/m</a:t>
            </a:r>
            <a:r>
              <a:rPr lang="de-DE" altLang="ja-JP" sz="2400" b="1" baseline="-25000" dirty="0" smtClean="0"/>
              <a:t>Q</a:t>
            </a:r>
            <a:r>
              <a:rPr lang="de-DE" altLang="ja-JP" sz="2400" b="1" baseline="30000" dirty="0" smtClean="0"/>
              <a:t>2</a:t>
            </a:r>
            <a:endParaRPr lang="ja-JP" altLang="en-US" sz="2400" baseline="30000" dirty="0"/>
          </a:p>
        </p:txBody>
      </p:sp>
      <p:sp>
        <p:nvSpPr>
          <p:cNvPr id="71" name="正方形/長方形 70"/>
          <p:cNvSpPr/>
          <p:nvPr/>
        </p:nvSpPr>
        <p:spPr>
          <a:xfrm>
            <a:off x="3071983" y="5742285"/>
            <a:ext cx="968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1/m</a:t>
            </a:r>
            <a:r>
              <a:rPr lang="de-DE" altLang="ja-JP" sz="2400" b="1" baseline="-25000" dirty="0" smtClean="0"/>
              <a:t>Q</a:t>
            </a:r>
            <a:r>
              <a:rPr lang="de-DE" altLang="ja-JP" sz="2400" b="1" baseline="30000" dirty="0" smtClean="0"/>
              <a:t>1</a:t>
            </a:r>
            <a:endParaRPr lang="ja-JP" altLang="en-US" sz="2400" baseline="30000" dirty="0"/>
          </a:p>
        </p:txBody>
      </p:sp>
      <p:sp>
        <p:nvSpPr>
          <p:cNvPr id="72" name="正方形/長方形 71"/>
          <p:cNvSpPr/>
          <p:nvPr/>
        </p:nvSpPr>
        <p:spPr>
          <a:xfrm>
            <a:off x="3071983" y="6277802"/>
            <a:ext cx="968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1/m</a:t>
            </a:r>
            <a:r>
              <a:rPr lang="de-DE" altLang="ja-JP" sz="2400" b="1" baseline="-25000" dirty="0" smtClean="0"/>
              <a:t>Q</a:t>
            </a:r>
            <a:r>
              <a:rPr lang="de-DE" altLang="ja-JP" sz="2400" b="1" baseline="30000" dirty="0" smtClean="0"/>
              <a:t>0</a:t>
            </a:r>
            <a:endParaRPr lang="ja-JP" altLang="en-US" sz="2400" baseline="30000" dirty="0"/>
          </a:p>
        </p:txBody>
      </p:sp>
      <p:cxnSp>
        <p:nvCxnSpPr>
          <p:cNvPr id="107" name="直線矢印コネクタ 106"/>
          <p:cNvCxnSpPr/>
          <p:nvPr/>
        </p:nvCxnSpPr>
        <p:spPr>
          <a:xfrm>
            <a:off x="3455877" y="2569219"/>
            <a:ext cx="963723" cy="1588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正方形/長方形 117"/>
          <p:cNvSpPr/>
          <p:nvPr/>
        </p:nvSpPr>
        <p:spPr>
          <a:xfrm>
            <a:off x="4871016" y="6277802"/>
            <a:ext cx="419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dominant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attraction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(3</a:t>
            </a:r>
            <a:r>
              <a:rPr lang="de-DE" altLang="ja-JP" sz="2400" b="1" baseline="-25000" dirty="0" smtClean="0">
                <a:solidFill>
                  <a:srgbClr val="FF0000"/>
                </a:solidFill>
              </a:rPr>
              <a:t>c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, 3</a:t>
            </a:r>
            <a:r>
              <a:rPr lang="de-DE" altLang="ja-JP" sz="2400" b="1" baseline="-25000" dirty="0" smtClean="0">
                <a:solidFill>
                  <a:srgbClr val="FF0000"/>
                </a:solidFill>
              </a:rPr>
              <a:t>f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, s=0)</a:t>
            </a:r>
            <a:endParaRPr lang="ja-JP" altLang="en-US" sz="2400" baseline="30000" dirty="0">
              <a:solidFill>
                <a:srgbClr val="FF0000"/>
              </a:solidFill>
            </a:endParaRPr>
          </a:p>
        </p:txBody>
      </p:sp>
      <p:cxnSp>
        <p:nvCxnSpPr>
          <p:cNvPr id="119" name="直線矢印コネクタ 118"/>
          <p:cNvCxnSpPr/>
          <p:nvPr/>
        </p:nvCxnSpPr>
        <p:spPr>
          <a:xfrm rot="10800000">
            <a:off x="4267201" y="6526211"/>
            <a:ext cx="505046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正方形/長方形 119"/>
          <p:cNvSpPr/>
          <p:nvPr/>
        </p:nvSpPr>
        <p:spPr>
          <a:xfrm>
            <a:off x="4871016" y="5202535"/>
            <a:ext cx="2607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err="1" smtClean="0"/>
              <a:t>further</a:t>
            </a:r>
            <a:r>
              <a:rPr lang="de-DE" altLang="ja-JP" sz="2400" b="1" dirty="0" smtClean="0"/>
              <a:t> </a:t>
            </a:r>
            <a:r>
              <a:rPr lang="de-DE" altLang="ja-JP" sz="2400" b="1" dirty="0" err="1" smtClean="0"/>
              <a:t>suppressed</a:t>
            </a:r>
            <a:endParaRPr lang="ja-JP" altLang="en-US" sz="2400" baseline="30000" dirty="0"/>
          </a:p>
        </p:txBody>
      </p:sp>
      <p:cxnSp>
        <p:nvCxnSpPr>
          <p:cNvPr id="121" name="直線矢印コネクタ 120"/>
          <p:cNvCxnSpPr/>
          <p:nvPr/>
        </p:nvCxnSpPr>
        <p:spPr>
          <a:xfrm rot="10800000">
            <a:off x="4267201" y="5489044"/>
            <a:ext cx="505046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7056154" y="1650723"/>
            <a:ext cx="59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D*</a:t>
            </a:r>
            <a:r>
              <a:rPr lang="de-DE" altLang="ja-JP" sz="2400" b="1" baseline="30000" dirty="0" smtClean="0"/>
              <a:t>-</a:t>
            </a:r>
          </a:p>
        </p:txBody>
      </p:sp>
      <p:grpSp>
        <p:nvGrpSpPr>
          <p:cNvPr id="9" name="図形グループ 73"/>
          <p:cNvGrpSpPr/>
          <p:nvPr/>
        </p:nvGrpSpPr>
        <p:grpSpPr>
          <a:xfrm>
            <a:off x="5228584" y="1650723"/>
            <a:ext cx="482674" cy="461665"/>
            <a:chOff x="5241284" y="1244323"/>
            <a:chExt cx="482674" cy="461665"/>
          </a:xfrm>
        </p:grpSpPr>
        <p:sp>
          <p:nvSpPr>
            <p:cNvPr id="81" name="正方形/長方形 80"/>
            <p:cNvSpPr/>
            <p:nvPr/>
          </p:nvSpPr>
          <p:spPr>
            <a:xfrm>
              <a:off x="5241284" y="1244323"/>
              <a:ext cx="48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2400" b="1" dirty="0" smtClean="0"/>
                <a:t>D</a:t>
              </a:r>
              <a:r>
                <a:rPr lang="de-DE" altLang="ja-JP" sz="2400" b="1" baseline="30000" dirty="0" smtClean="0"/>
                <a:t>0</a:t>
              </a:r>
            </a:p>
          </p:txBody>
        </p:sp>
        <p:cxnSp>
          <p:nvCxnSpPr>
            <p:cNvPr id="83" name="直線矢印コネクタ 82"/>
            <p:cNvCxnSpPr/>
            <p:nvPr/>
          </p:nvCxnSpPr>
          <p:spPr>
            <a:xfrm>
              <a:off x="5357701" y="1366837"/>
              <a:ext cx="123825" cy="1588"/>
            </a:xfrm>
            <a:prstGeom prst="straightConnector1">
              <a:avLst/>
            </a:prstGeom>
            <a:ln cap="rnd">
              <a:solidFill>
                <a:srgbClr val="0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直線コネクタ 83"/>
          <p:cNvCxnSpPr/>
          <p:nvPr/>
        </p:nvCxnSpPr>
        <p:spPr>
          <a:xfrm>
            <a:off x="7679268" y="6392334"/>
            <a:ext cx="112183" cy="1588"/>
          </a:xfrm>
          <a:prstGeom prst="line">
            <a:avLst/>
          </a:prstGeom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8066615" y="6394980"/>
            <a:ext cx="112183" cy="1588"/>
          </a:xfrm>
          <a:prstGeom prst="line">
            <a:avLst/>
          </a:prstGeom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図形グループ 104"/>
          <p:cNvGrpSpPr/>
          <p:nvPr/>
        </p:nvGrpSpPr>
        <p:grpSpPr>
          <a:xfrm>
            <a:off x="4876800" y="2154937"/>
            <a:ext cx="1223851" cy="952331"/>
            <a:chOff x="4999149" y="1714669"/>
            <a:chExt cx="1223851" cy="952331"/>
          </a:xfrm>
        </p:grpSpPr>
        <p:sp>
          <p:nvSpPr>
            <p:cNvPr id="87" name="円/楕円 86"/>
            <p:cNvSpPr/>
            <p:nvPr/>
          </p:nvSpPr>
          <p:spPr>
            <a:xfrm>
              <a:off x="5667000" y="1940400"/>
              <a:ext cx="468000" cy="46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704915" y="1820841"/>
              <a:ext cx="40027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u</a:t>
              </a:r>
              <a:endParaRPr lang="ja-JP" altLang="en-US" sz="3200" dirty="0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097128" y="1941764"/>
              <a:ext cx="468086" cy="4680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146114" y="1825074"/>
              <a:ext cx="35819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c</a:t>
              </a:r>
              <a:endParaRPr lang="ja-JP" altLang="en-US" sz="3200" dirty="0"/>
            </a:p>
          </p:txBody>
        </p:sp>
        <p:cxnSp>
          <p:nvCxnSpPr>
            <p:cNvPr id="91" name="直線コネクタ 90"/>
            <p:cNvCxnSpPr/>
            <p:nvPr/>
          </p:nvCxnSpPr>
          <p:spPr>
            <a:xfrm>
              <a:off x="5274733" y="2058969"/>
              <a:ext cx="116417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円/楕円 91"/>
            <p:cNvSpPr/>
            <p:nvPr/>
          </p:nvSpPr>
          <p:spPr>
            <a:xfrm>
              <a:off x="4999149" y="1714669"/>
              <a:ext cx="1223851" cy="952331"/>
            </a:xfrm>
            <a:prstGeom prst="ellipse">
              <a:avLst/>
            </a:prstGeom>
            <a:solidFill>
              <a:schemeClr val="bg2">
                <a:alpha val="27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5" name="直線矢印コネクタ 74"/>
          <p:cNvCxnSpPr/>
          <p:nvPr/>
        </p:nvCxnSpPr>
        <p:spPr>
          <a:xfrm rot="10800000">
            <a:off x="4267200" y="5981700"/>
            <a:ext cx="505046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4911279" y="5710535"/>
            <a:ext cx="162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err="1" smtClean="0"/>
              <a:t>suppressed</a:t>
            </a:r>
            <a:endParaRPr lang="ja-JP" altLang="en-US" sz="2400" baseline="30000" dirty="0"/>
          </a:p>
        </p:txBody>
      </p:sp>
      <p:sp>
        <p:nvSpPr>
          <p:cNvPr id="82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23588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000000"/>
                </a:solidFill>
              </a:rPr>
              <a:t>tetraquark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T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cc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1</a:t>
            </a:r>
            <a:endParaRPr lang="ja-JP" altLang="en-US" sz="2400" b="1" baseline="30000" dirty="0">
              <a:solidFill>
                <a:srgbClr val="000000"/>
              </a:solidFill>
            </a:endParaRPr>
          </a:p>
        </p:txBody>
      </p:sp>
      <p:grpSp>
        <p:nvGrpSpPr>
          <p:cNvPr id="74" name="図形グループ 115"/>
          <p:cNvGrpSpPr/>
          <p:nvPr/>
        </p:nvGrpSpPr>
        <p:grpSpPr>
          <a:xfrm>
            <a:off x="3340100" y="2274233"/>
            <a:ext cx="1016000" cy="571500"/>
            <a:chOff x="6600028" y="4699231"/>
            <a:chExt cx="1016000" cy="571500"/>
          </a:xfrm>
        </p:grpSpPr>
        <p:cxnSp>
          <p:nvCxnSpPr>
            <p:cNvPr id="76" name="直線コネクタ 75"/>
            <p:cNvCxnSpPr/>
            <p:nvPr/>
          </p:nvCxnSpPr>
          <p:spPr>
            <a:xfrm>
              <a:off x="6600028" y="4699231"/>
              <a:ext cx="1016000" cy="571500"/>
            </a:xfrm>
            <a:prstGeom prst="line">
              <a:avLst/>
            </a:prstGeom>
            <a:ln w="571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H="1">
              <a:off x="6600028" y="4699231"/>
              <a:ext cx="1016000" cy="571500"/>
            </a:xfrm>
            <a:prstGeom prst="line">
              <a:avLst/>
            </a:prstGeom>
            <a:ln w="571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正方形/長方形 77"/>
          <p:cNvSpPr/>
          <p:nvPr/>
        </p:nvSpPr>
        <p:spPr>
          <a:xfrm>
            <a:off x="2839256" y="2921000"/>
            <a:ext cx="2239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No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strong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decay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6701807" y="612914"/>
            <a:ext cx="251802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400" dirty="0" smtClean="0"/>
              <a:t>Carlson, Heller, </a:t>
            </a:r>
            <a:r>
              <a:rPr lang="de-DE" altLang="ja-JP" sz="1400" dirty="0" err="1" smtClean="0"/>
              <a:t>Tjon</a:t>
            </a:r>
            <a:r>
              <a:rPr lang="de-DE" altLang="ja-JP" sz="1400" dirty="0" smtClean="0"/>
              <a:t> (1988)</a:t>
            </a:r>
          </a:p>
          <a:p>
            <a:r>
              <a:rPr lang="de-DE" altLang="ja-JP" sz="1400" dirty="0" err="1" smtClean="0"/>
              <a:t>Silvestre-Brac</a:t>
            </a:r>
            <a:r>
              <a:rPr lang="de-DE" altLang="ja-JP" sz="1400" dirty="0" smtClean="0"/>
              <a:t> and </a:t>
            </a:r>
            <a:r>
              <a:rPr lang="de-DE" altLang="ja-JP" sz="1400" dirty="0" err="1" smtClean="0"/>
              <a:t>Semay</a:t>
            </a:r>
            <a:r>
              <a:rPr lang="de-DE" altLang="ja-JP" sz="1400" dirty="0" smtClean="0"/>
              <a:t> (1993)</a:t>
            </a:r>
          </a:p>
          <a:p>
            <a:r>
              <a:rPr lang="de-DE" altLang="ja-JP" sz="1400" dirty="0" err="1" smtClean="0"/>
              <a:t>Manohar</a:t>
            </a:r>
            <a:r>
              <a:rPr lang="de-DE" altLang="ja-JP" sz="1400" dirty="0" smtClean="0"/>
              <a:t> and </a:t>
            </a:r>
            <a:r>
              <a:rPr lang="de-DE" altLang="ja-JP" sz="1400" dirty="0" err="1" smtClean="0"/>
              <a:t>Wise</a:t>
            </a:r>
            <a:r>
              <a:rPr lang="de-DE" altLang="ja-JP" sz="1400" dirty="0" smtClean="0"/>
              <a:t> (1993)</a:t>
            </a:r>
          </a:p>
          <a:p>
            <a:r>
              <a:rPr lang="de-DE" altLang="ja-JP" sz="1400" dirty="0" smtClean="0"/>
              <a:t>Lee, SY, Liu and </a:t>
            </a:r>
            <a:r>
              <a:rPr lang="de-DE" altLang="ja-JP" sz="1400" dirty="0" err="1" smtClean="0"/>
              <a:t>Ko</a:t>
            </a:r>
            <a:r>
              <a:rPr lang="de-DE" altLang="ja-JP" sz="1400" dirty="0" smtClean="0"/>
              <a:t> (2008)</a:t>
            </a:r>
          </a:p>
          <a:p>
            <a:r>
              <a:rPr lang="de-DE" altLang="ja-JP" sz="1400" dirty="0" smtClean="0"/>
              <a:t>Lee and SY (2009)</a:t>
            </a:r>
            <a:endParaRPr lang="ja-JP" altLang="en-US" sz="1400" dirty="0"/>
          </a:p>
        </p:txBody>
      </p:sp>
      <p:sp>
        <p:nvSpPr>
          <p:cNvPr id="93" name="正方形/長方形 92"/>
          <p:cNvSpPr/>
          <p:nvPr/>
        </p:nvSpPr>
        <p:spPr>
          <a:xfrm>
            <a:off x="2772117" y="846138"/>
            <a:ext cx="2507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„</a:t>
            </a:r>
            <a:r>
              <a:rPr lang="de-DE" altLang="ja-JP" sz="2400" b="1" dirty="0" err="1" smtClean="0"/>
              <a:t>explicitly</a:t>
            </a:r>
            <a:r>
              <a:rPr lang="de-DE" altLang="ja-JP" sz="2400" b="1" dirty="0" smtClean="0"/>
              <a:t>“ </a:t>
            </a:r>
            <a:r>
              <a:rPr lang="de-DE" altLang="ja-JP" sz="2400" b="1" dirty="0" err="1" smtClean="0"/>
              <a:t>exotic</a:t>
            </a:r>
            <a:endParaRPr lang="ja-JP" altLang="en-US" sz="2400" b="1" dirty="0"/>
          </a:p>
        </p:txBody>
      </p:sp>
      <p:sp>
        <p:nvSpPr>
          <p:cNvPr id="94" name="正方形/長方形 51"/>
          <p:cNvSpPr>
            <a:spLocks noChangeArrowheads="1"/>
          </p:cNvSpPr>
          <p:nvPr/>
        </p:nvSpPr>
        <p:spPr bwMode="auto">
          <a:xfrm>
            <a:off x="34204" y="2391668"/>
            <a:ext cx="1413596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I(J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)=0(1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95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6" name="正方形/長方形 95"/>
          <p:cNvSpPr>
            <a:spLocks noChangeArrowheads="1"/>
          </p:cNvSpPr>
          <p:nvPr/>
        </p:nvSpPr>
        <p:spPr bwMode="auto">
          <a:xfrm>
            <a:off x="3003082" y="1307803"/>
            <a:ext cx="1850890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24"/>
          <p:cNvGrpSpPr/>
          <p:nvPr/>
        </p:nvGrpSpPr>
        <p:grpSpPr>
          <a:xfrm>
            <a:off x="1447800" y="1927777"/>
            <a:ext cx="1462526" cy="1462526"/>
            <a:chOff x="6934200" y="2667000"/>
            <a:chExt cx="1462526" cy="1462526"/>
          </a:xfrm>
        </p:grpSpPr>
        <p:sp>
          <p:nvSpPr>
            <p:cNvPr id="26" name="円/楕円 25"/>
            <p:cNvSpPr/>
            <p:nvPr/>
          </p:nvSpPr>
          <p:spPr>
            <a:xfrm>
              <a:off x="7220826" y="3434462"/>
              <a:ext cx="421277" cy="4212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247981" y="3310001"/>
              <a:ext cx="322372" cy="526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c</a:t>
              </a:r>
              <a:endParaRPr lang="ja-JP" altLang="en-US" sz="3200" dirty="0"/>
            </a:p>
          </p:txBody>
        </p:sp>
        <p:grpSp>
          <p:nvGrpSpPr>
            <p:cNvPr id="3" name="図形グループ 70"/>
            <p:cNvGrpSpPr/>
            <p:nvPr/>
          </p:nvGrpSpPr>
          <p:grpSpPr>
            <a:xfrm>
              <a:off x="7689628" y="2771004"/>
              <a:ext cx="421277" cy="555929"/>
              <a:chOff x="5962999" y="2646030"/>
              <a:chExt cx="421277" cy="555929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5962999" y="2780682"/>
                <a:ext cx="421277" cy="4212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5994387" y="2646030"/>
                <a:ext cx="322372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c</a:t>
                </a:r>
                <a:endParaRPr lang="ja-JP" altLang="en-US" sz="3200" dirty="0"/>
              </a:p>
            </p:txBody>
          </p:sp>
          <p:cxnSp>
            <p:nvCxnSpPr>
              <p:cNvPr id="38" name="直線コネクタ 37"/>
              <p:cNvCxnSpPr/>
              <p:nvPr/>
            </p:nvCxnSpPr>
            <p:spPr>
              <a:xfrm>
                <a:off x="6117165" y="2867541"/>
                <a:ext cx="131233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円/楕円 28"/>
            <p:cNvSpPr/>
            <p:nvPr/>
          </p:nvSpPr>
          <p:spPr>
            <a:xfrm>
              <a:off x="7822629" y="3417696"/>
              <a:ext cx="421277" cy="42127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828619" y="3308442"/>
              <a:ext cx="360243" cy="526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d</a:t>
              </a:r>
              <a:endParaRPr lang="ja-JP" altLang="en-US" sz="3200" dirty="0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7370218" y="3528291"/>
              <a:ext cx="135479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図形グループ 39"/>
            <p:cNvGrpSpPr/>
            <p:nvPr/>
          </p:nvGrpSpPr>
          <p:grpSpPr>
            <a:xfrm>
              <a:off x="7172752" y="2750011"/>
              <a:ext cx="421277" cy="575373"/>
              <a:chOff x="4599214" y="5315184"/>
              <a:chExt cx="468086" cy="639302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4599214" y="5486400"/>
                <a:ext cx="468086" cy="46808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4615276" y="5315184"/>
                <a:ext cx="400270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u</a:t>
                </a:r>
                <a:endParaRPr lang="ja-JP" altLang="en-US" sz="3200" dirty="0"/>
              </a:p>
            </p:txBody>
          </p:sp>
        </p:grp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6934200" y="2667000"/>
              <a:ext cx="1462526" cy="1462526"/>
            </a:xfrm>
            <a:prstGeom prst="ellipse">
              <a:avLst/>
            </a:prstGeom>
            <a:solidFill>
              <a:schemeClr val="bg2">
                <a:alpha val="27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1917697" y="1397000"/>
            <a:ext cx="612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T</a:t>
            </a:r>
            <a:r>
              <a:rPr lang="de-DE" altLang="ja-JP" sz="2400" b="1" baseline="-25000" dirty="0" smtClean="0"/>
              <a:t>cc</a:t>
            </a:r>
            <a:r>
              <a:rPr lang="de-DE" altLang="ja-JP" sz="2400" b="1" baseline="30000" dirty="0" smtClean="0"/>
              <a:t>1</a:t>
            </a:r>
            <a:endParaRPr lang="de-DE" altLang="ja-JP" sz="2400" b="1" baseline="-25000" dirty="0" smtClean="0"/>
          </a:p>
        </p:txBody>
      </p:sp>
      <p:grpSp>
        <p:nvGrpSpPr>
          <p:cNvPr id="5" name="図形グループ 102"/>
          <p:cNvGrpSpPr/>
          <p:nvPr/>
        </p:nvGrpSpPr>
        <p:grpSpPr>
          <a:xfrm>
            <a:off x="6654800" y="2121069"/>
            <a:ext cx="1223851" cy="952331"/>
            <a:chOff x="6700949" y="1714669"/>
            <a:chExt cx="1223851" cy="952331"/>
          </a:xfrm>
        </p:grpSpPr>
        <p:grpSp>
          <p:nvGrpSpPr>
            <p:cNvPr id="6" name="図形グループ 31"/>
            <p:cNvGrpSpPr/>
            <p:nvPr/>
          </p:nvGrpSpPr>
          <p:grpSpPr>
            <a:xfrm>
              <a:off x="7390393" y="1827360"/>
              <a:ext cx="468086" cy="589009"/>
              <a:chOff x="3212609" y="2991465"/>
              <a:chExt cx="468086" cy="589009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3212609" y="3112388"/>
                <a:ext cx="468086" cy="46808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3248896" y="2991465"/>
                <a:ext cx="400270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d</a:t>
                </a:r>
                <a:endParaRPr lang="ja-JP" altLang="en-US" sz="3200" dirty="0"/>
              </a:p>
            </p:txBody>
          </p:sp>
        </p:grpSp>
        <p:sp>
          <p:nvSpPr>
            <p:cNvPr id="32" name="円/楕円 31"/>
            <p:cNvSpPr/>
            <p:nvPr/>
          </p:nvSpPr>
          <p:spPr>
            <a:xfrm>
              <a:off x="6818893" y="1948283"/>
              <a:ext cx="468086" cy="4680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867879" y="1831593"/>
              <a:ext cx="35819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c</a:t>
              </a:r>
              <a:endParaRPr lang="ja-JP" altLang="en-US" sz="3200" dirty="0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6985000" y="2063900"/>
              <a:ext cx="124784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>
              <a:off x="6700949" y="1714669"/>
              <a:ext cx="1223851" cy="952331"/>
            </a:xfrm>
            <a:prstGeom prst="ellipse">
              <a:avLst/>
            </a:prstGeom>
            <a:solidFill>
              <a:schemeClr val="bg2">
                <a:alpha val="27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6202251" y="2335213"/>
            <a:ext cx="363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/>
              <a:t>+</a:t>
            </a:r>
          </a:p>
        </p:txBody>
      </p:sp>
      <p:cxnSp>
        <p:nvCxnSpPr>
          <p:cNvPr id="107" name="直線矢印コネクタ 106"/>
          <p:cNvCxnSpPr/>
          <p:nvPr/>
        </p:nvCxnSpPr>
        <p:spPr>
          <a:xfrm>
            <a:off x="3455877" y="2569219"/>
            <a:ext cx="963723" cy="1588"/>
          </a:xfrm>
          <a:prstGeom prst="straightConnector1">
            <a:avLst/>
          </a:pr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正方形/長方形 72"/>
          <p:cNvSpPr/>
          <p:nvPr/>
        </p:nvSpPr>
        <p:spPr>
          <a:xfrm>
            <a:off x="7056154" y="1650723"/>
            <a:ext cx="59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D*</a:t>
            </a:r>
            <a:r>
              <a:rPr lang="de-DE" altLang="ja-JP" sz="2400" b="1" baseline="30000" dirty="0" smtClean="0"/>
              <a:t>-</a:t>
            </a:r>
          </a:p>
        </p:txBody>
      </p:sp>
      <p:grpSp>
        <p:nvGrpSpPr>
          <p:cNvPr id="9" name="図形グループ 73"/>
          <p:cNvGrpSpPr/>
          <p:nvPr/>
        </p:nvGrpSpPr>
        <p:grpSpPr>
          <a:xfrm>
            <a:off x="5228584" y="1650723"/>
            <a:ext cx="482674" cy="461665"/>
            <a:chOff x="5241284" y="1244323"/>
            <a:chExt cx="482674" cy="461665"/>
          </a:xfrm>
        </p:grpSpPr>
        <p:sp>
          <p:nvSpPr>
            <p:cNvPr id="81" name="正方形/長方形 80"/>
            <p:cNvSpPr/>
            <p:nvPr/>
          </p:nvSpPr>
          <p:spPr>
            <a:xfrm>
              <a:off x="5241284" y="1244323"/>
              <a:ext cx="48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2400" b="1" dirty="0" smtClean="0"/>
                <a:t>D</a:t>
              </a:r>
              <a:r>
                <a:rPr lang="de-DE" altLang="ja-JP" sz="2400" b="1" baseline="30000" dirty="0" smtClean="0"/>
                <a:t>0</a:t>
              </a:r>
            </a:p>
          </p:txBody>
        </p:sp>
        <p:cxnSp>
          <p:nvCxnSpPr>
            <p:cNvPr id="83" name="直線矢印コネクタ 82"/>
            <p:cNvCxnSpPr/>
            <p:nvPr/>
          </p:nvCxnSpPr>
          <p:spPr>
            <a:xfrm>
              <a:off x="5357701" y="1366837"/>
              <a:ext cx="123825" cy="1588"/>
            </a:xfrm>
            <a:prstGeom prst="straightConnector1">
              <a:avLst/>
            </a:prstGeom>
            <a:ln cap="rnd">
              <a:solidFill>
                <a:srgbClr val="000000"/>
              </a:soli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図形グループ 104"/>
          <p:cNvGrpSpPr/>
          <p:nvPr/>
        </p:nvGrpSpPr>
        <p:grpSpPr>
          <a:xfrm>
            <a:off x="4876800" y="2154937"/>
            <a:ext cx="1223851" cy="952331"/>
            <a:chOff x="4999149" y="1714669"/>
            <a:chExt cx="1223851" cy="952331"/>
          </a:xfrm>
        </p:grpSpPr>
        <p:sp>
          <p:nvSpPr>
            <p:cNvPr id="87" name="円/楕円 86"/>
            <p:cNvSpPr/>
            <p:nvPr/>
          </p:nvSpPr>
          <p:spPr>
            <a:xfrm>
              <a:off x="5667000" y="1940400"/>
              <a:ext cx="468000" cy="46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704915" y="1820841"/>
              <a:ext cx="40027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u</a:t>
              </a:r>
              <a:endParaRPr lang="ja-JP" altLang="en-US" sz="3200" dirty="0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097128" y="1941764"/>
              <a:ext cx="468086" cy="4680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146114" y="1825074"/>
              <a:ext cx="35819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ja-JP" sz="3200" dirty="0" smtClean="0"/>
                <a:t>c</a:t>
              </a:r>
              <a:endParaRPr lang="ja-JP" altLang="en-US" sz="3200" dirty="0"/>
            </a:p>
          </p:txBody>
        </p:sp>
        <p:cxnSp>
          <p:nvCxnSpPr>
            <p:cNvPr id="91" name="直線コネクタ 90"/>
            <p:cNvCxnSpPr/>
            <p:nvPr/>
          </p:nvCxnSpPr>
          <p:spPr>
            <a:xfrm>
              <a:off x="5274733" y="2058969"/>
              <a:ext cx="116417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円/楕円 91"/>
            <p:cNvSpPr/>
            <p:nvPr/>
          </p:nvSpPr>
          <p:spPr>
            <a:xfrm>
              <a:off x="4999149" y="1714669"/>
              <a:ext cx="1223851" cy="952331"/>
            </a:xfrm>
            <a:prstGeom prst="ellipse">
              <a:avLst/>
            </a:prstGeom>
            <a:solidFill>
              <a:schemeClr val="bg2">
                <a:alpha val="27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2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2023588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000000"/>
                </a:solidFill>
              </a:rPr>
              <a:t>tetraquark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T</a:t>
            </a:r>
            <a:r>
              <a:rPr lang="en-US" altLang="ja-JP" sz="2400" b="1" baseline="-25000" dirty="0" smtClean="0">
                <a:solidFill>
                  <a:srgbClr val="000000"/>
                </a:solidFill>
              </a:rPr>
              <a:t>cc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1</a:t>
            </a:r>
            <a:endParaRPr lang="ja-JP" altLang="en-US" sz="2400" b="1" baseline="30000" dirty="0">
              <a:solidFill>
                <a:srgbClr val="000000"/>
              </a:solidFill>
            </a:endParaRPr>
          </a:p>
        </p:txBody>
      </p:sp>
      <p:grpSp>
        <p:nvGrpSpPr>
          <p:cNvPr id="11" name="図形グループ 115"/>
          <p:cNvGrpSpPr/>
          <p:nvPr/>
        </p:nvGrpSpPr>
        <p:grpSpPr>
          <a:xfrm>
            <a:off x="3340100" y="2274233"/>
            <a:ext cx="1016000" cy="571500"/>
            <a:chOff x="6600028" y="4699231"/>
            <a:chExt cx="1016000" cy="571500"/>
          </a:xfrm>
        </p:grpSpPr>
        <p:cxnSp>
          <p:nvCxnSpPr>
            <p:cNvPr id="76" name="直線コネクタ 75"/>
            <p:cNvCxnSpPr/>
            <p:nvPr/>
          </p:nvCxnSpPr>
          <p:spPr>
            <a:xfrm>
              <a:off x="6600028" y="4699231"/>
              <a:ext cx="1016000" cy="571500"/>
            </a:xfrm>
            <a:prstGeom prst="line">
              <a:avLst/>
            </a:prstGeom>
            <a:ln w="571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H="1">
              <a:off x="6600028" y="4699231"/>
              <a:ext cx="1016000" cy="571500"/>
            </a:xfrm>
            <a:prstGeom prst="line">
              <a:avLst/>
            </a:prstGeom>
            <a:ln w="5715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正方形/長方形 77"/>
          <p:cNvSpPr/>
          <p:nvPr/>
        </p:nvSpPr>
        <p:spPr>
          <a:xfrm>
            <a:off x="2839256" y="2921000"/>
            <a:ext cx="2239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No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strong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decay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701807" y="612914"/>
            <a:ext cx="251802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400" dirty="0" smtClean="0"/>
              <a:t>Carlson, Heller, </a:t>
            </a:r>
            <a:r>
              <a:rPr lang="de-DE" altLang="ja-JP" sz="1400" dirty="0" err="1" smtClean="0"/>
              <a:t>Tjon</a:t>
            </a:r>
            <a:r>
              <a:rPr lang="de-DE" altLang="ja-JP" sz="1400" dirty="0" smtClean="0"/>
              <a:t> (1988)</a:t>
            </a:r>
          </a:p>
          <a:p>
            <a:r>
              <a:rPr lang="de-DE" altLang="ja-JP" sz="1400" dirty="0" err="1" smtClean="0"/>
              <a:t>Silvestre-Brac</a:t>
            </a:r>
            <a:r>
              <a:rPr lang="de-DE" altLang="ja-JP" sz="1400" dirty="0" smtClean="0"/>
              <a:t> and </a:t>
            </a:r>
            <a:r>
              <a:rPr lang="de-DE" altLang="ja-JP" sz="1400" dirty="0" err="1" smtClean="0"/>
              <a:t>Semay</a:t>
            </a:r>
            <a:r>
              <a:rPr lang="de-DE" altLang="ja-JP" sz="1400" dirty="0" smtClean="0"/>
              <a:t> (1993)</a:t>
            </a:r>
          </a:p>
          <a:p>
            <a:r>
              <a:rPr lang="de-DE" altLang="ja-JP" sz="1400" dirty="0" err="1" smtClean="0"/>
              <a:t>Manohar</a:t>
            </a:r>
            <a:r>
              <a:rPr lang="de-DE" altLang="ja-JP" sz="1400" dirty="0" smtClean="0"/>
              <a:t> and </a:t>
            </a:r>
            <a:r>
              <a:rPr lang="de-DE" altLang="ja-JP" sz="1400" dirty="0" err="1" smtClean="0"/>
              <a:t>Wise</a:t>
            </a:r>
            <a:r>
              <a:rPr lang="de-DE" altLang="ja-JP" sz="1400" dirty="0" smtClean="0"/>
              <a:t> (1993)</a:t>
            </a:r>
          </a:p>
          <a:p>
            <a:r>
              <a:rPr lang="de-DE" altLang="ja-JP" sz="1400" dirty="0" smtClean="0"/>
              <a:t>Lee, SY, Liu and </a:t>
            </a:r>
            <a:r>
              <a:rPr lang="de-DE" altLang="ja-JP" sz="1400" dirty="0" err="1" smtClean="0"/>
              <a:t>Ko</a:t>
            </a:r>
            <a:r>
              <a:rPr lang="de-DE" altLang="ja-JP" sz="1400" dirty="0" smtClean="0"/>
              <a:t> (2008)</a:t>
            </a:r>
          </a:p>
          <a:p>
            <a:r>
              <a:rPr lang="de-DE" altLang="ja-JP" sz="1400" dirty="0" smtClean="0"/>
              <a:t>Lee and SY (2009)</a:t>
            </a:r>
            <a:endParaRPr lang="ja-JP" altLang="en-US" sz="1400" dirty="0"/>
          </a:p>
        </p:txBody>
      </p:sp>
      <p:sp>
        <p:nvSpPr>
          <p:cNvPr id="86" name="正方形/長方形 85"/>
          <p:cNvSpPr/>
          <p:nvPr/>
        </p:nvSpPr>
        <p:spPr>
          <a:xfrm>
            <a:off x="2772117" y="846138"/>
            <a:ext cx="2507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„</a:t>
            </a:r>
            <a:r>
              <a:rPr lang="de-DE" altLang="ja-JP" sz="2400" b="1" dirty="0" err="1" smtClean="0"/>
              <a:t>explicitly</a:t>
            </a:r>
            <a:r>
              <a:rPr lang="de-DE" altLang="ja-JP" sz="2400" b="1" dirty="0" smtClean="0"/>
              <a:t>“ </a:t>
            </a:r>
            <a:r>
              <a:rPr lang="de-DE" altLang="ja-JP" sz="2400" b="1" dirty="0" err="1" smtClean="0"/>
              <a:t>exotic</a:t>
            </a:r>
            <a:endParaRPr lang="ja-JP" altLang="en-US" sz="2400" b="1" dirty="0"/>
          </a:p>
        </p:txBody>
      </p:sp>
      <p:pic>
        <p:nvPicPr>
          <p:cNvPr id="93" name="図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59" y="4125256"/>
            <a:ext cx="5030857" cy="2128000"/>
          </a:xfrm>
          <a:prstGeom prst="rect">
            <a:avLst/>
          </a:prstGeom>
        </p:spPr>
      </p:pic>
      <p:sp>
        <p:nvSpPr>
          <p:cNvPr id="94" name="正方形/長方形 93"/>
          <p:cNvSpPr/>
          <p:nvPr/>
        </p:nvSpPr>
        <p:spPr>
          <a:xfrm>
            <a:off x="2499282" y="3576935"/>
            <a:ext cx="4145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/>
              <a:t>Binding </a:t>
            </a:r>
            <a:r>
              <a:rPr lang="de-DE" altLang="ja-JP" sz="2400" b="1" dirty="0" err="1" smtClean="0"/>
              <a:t>energy</a:t>
            </a:r>
            <a:r>
              <a:rPr lang="de-DE" altLang="ja-JP" sz="2400" b="1" dirty="0" smtClean="0"/>
              <a:t> of T</a:t>
            </a:r>
            <a:r>
              <a:rPr lang="de-DE" altLang="ja-JP" sz="2400" b="1" baseline="-25000" dirty="0" smtClean="0"/>
              <a:t>cc(bb)</a:t>
            </a:r>
            <a:r>
              <a:rPr lang="de-DE" altLang="ja-JP" sz="2400" b="1" baseline="30000" dirty="0" smtClean="0"/>
              <a:t>1</a:t>
            </a:r>
            <a:r>
              <a:rPr lang="de-DE" altLang="ja-JP" sz="2400" b="1" dirty="0" smtClean="0"/>
              <a:t> [MeV]</a:t>
            </a:r>
            <a:endParaRPr lang="ja-JP" altLang="en-US" sz="2400" b="1" baseline="-25000" dirty="0"/>
          </a:p>
        </p:txBody>
      </p:sp>
      <p:sp>
        <p:nvSpPr>
          <p:cNvPr id="96" name="正方形/長方形 95"/>
          <p:cNvSpPr/>
          <p:nvPr/>
        </p:nvSpPr>
        <p:spPr>
          <a:xfrm>
            <a:off x="1696554" y="6296680"/>
            <a:ext cx="5750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→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T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cc(bb)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are stable as 3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multiplet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of SU(3)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f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7" name="直線コネクタ 96"/>
          <p:cNvCxnSpPr/>
          <p:nvPr/>
        </p:nvCxnSpPr>
        <p:spPr>
          <a:xfrm>
            <a:off x="4644125" y="6412167"/>
            <a:ext cx="115200" cy="1588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正方形/長方形 51"/>
          <p:cNvSpPr>
            <a:spLocks noChangeArrowheads="1"/>
          </p:cNvSpPr>
          <p:nvPr/>
        </p:nvSpPr>
        <p:spPr bwMode="auto">
          <a:xfrm>
            <a:off x="34204" y="2391668"/>
            <a:ext cx="1413596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I(J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P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)=0(1</a:t>
            </a:r>
            <a:r>
              <a:rPr lang="en-US" altLang="ja-JP" sz="2400" b="1" baseline="30000" dirty="0" smtClean="0">
                <a:solidFill>
                  <a:srgbClr val="000000"/>
                </a:solidFill>
              </a:rPr>
              <a:t>+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)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51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3003082" y="1307803"/>
            <a:ext cx="1850890" cy="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✓</a:t>
            </a:r>
            <a:r>
              <a:rPr lang="en-US" altLang="ja-JP" b="1" dirty="0" smtClean="0">
                <a:solidFill>
                  <a:srgbClr val="000000"/>
                </a:solidFill>
              </a:rPr>
              <a:t> no annihilation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406" y="1506078"/>
            <a:ext cx="2295492" cy="2162328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520" y="2196854"/>
            <a:ext cx="525714" cy="525714"/>
          </a:xfrm>
          <a:prstGeom prst="rect">
            <a:avLst/>
          </a:prstGeom>
        </p:spPr>
      </p:pic>
      <p:sp>
        <p:nvSpPr>
          <p:cNvPr id="57" name="正方形/長方形 51"/>
          <p:cNvSpPr>
            <a:spLocks noChangeArrowheads="1"/>
          </p:cNvSpPr>
          <p:nvPr/>
        </p:nvSpPr>
        <p:spPr bwMode="auto">
          <a:xfrm>
            <a:off x="5772150" y="935117"/>
            <a:ext cx="209397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bound nuclei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5881366" y="1057946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7294033" y="1887304"/>
            <a:ext cx="580553" cy="4404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7866120" y="1558354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dirty="0"/>
          </a:p>
        </p:txBody>
      </p:sp>
      <p:cxnSp>
        <p:nvCxnSpPr>
          <p:cNvPr id="65" name="直線コネクタ 64"/>
          <p:cNvCxnSpPr/>
          <p:nvPr/>
        </p:nvCxnSpPr>
        <p:spPr>
          <a:xfrm>
            <a:off x="7986770" y="1681834"/>
            <a:ext cx="1224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66750" y="3783806"/>
            <a:ext cx="78105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 flipH="1" flipV="1">
            <a:off x="1848247" y="3783806"/>
            <a:ext cx="544909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64"/>
          <p:cNvGrpSpPr/>
          <p:nvPr/>
        </p:nvGrpSpPr>
        <p:grpSpPr>
          <a:xfrm>
            <a:off x="1504950" y="3985906"/>
            <a:ext cx="6311448" cy="2200312"/>
            <a:chOff x="1504950" y="3949700"/>
            <a:chExt cx="6311448" cy="2200312"/>
          </a:xfrm>
        </p:grpSpPr>
        <p:sp>
          <p:nvSpPr>
            <p:cNvPr id="16" name="正方形/長方形 51"/>
            <p:cNvSpPr>
              <a:spLocks noChangeArrowheads="1"/>
            </p:cNvSpPr>
            <p:nvPr/>
          </p:nvSpPr>
          <p:spPr bwMode="auto">
            <a:xfrm>
              <a:off x="1504950" y="3949700"/>
              <a:ext cx="2023588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000000"/>
                  </a:solidFill>
                </a:rPr>
                <a:t>tetraquark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T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cc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1</a:t>
              </a:r>
              <a:endParaRPr lang="ja-JP" altLang="en-US" sz="2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51"/>
            <p:cNvSpPr>
              <a:spLocks noChangeArrowheads="1"/>
            </p:cNvSpPr>
            <p:nvPr/>
          </p:nvSpPr>
          <p:spPr bwMode="auto">
            <a:xfrm>
              <a:off x="5835650" y="3949700"/>
              <a:ext cx="1861184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000000"/>
                  </a:solidFill>
                </a:rPr>
                <a:t>Z</a:t>
              </a:r>
              <a:r>
                <a:rPr lang="en-US" altLang="ja-JP" sz="2400" b="1" baseline="-25000" dirty="0" err="1" smtClean="0">
                  <a:solidFill>
                    <a:srgbClr val="000000"/>
                  </a:solidFill>
                </a:rPr>
                <a:t>b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(</a:t>
              </a:r>
              <a:r>
                <a:rPr lang="en-US" altLang="ja-JP" sz="2400" b="1" dirty="0" err="1" smtClean="0">
                  <a:solidFill>
                    <a:srgbClr val="000000"/>
                  </a:solidFill>
                </a:rPr>
                <a:t>isospin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1)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図形グループ 37"/>
            <p:cNvGrpSpPr/>
            <p:nvPr/>
          </p:nvGrpSpPr>
          <p:grpSpPr>
            <a:xfrm>
              <a:off x="1830628" y="4687486"/>
              <a:ext cx="1462526" cy="1462526"/>
              <a:chOff x="6934200" y="2667000"/>
              <a:chExt cx="1462526" cy="1462526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7220826" y="3434462"/>
                <a:ext cx="421277" cy="4212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7247981" y="3310001"/>
                <a:ext cx="322372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c</a:t>
                </a:r>
                <a:endParaRPr lang="ja-JP" altLang="en-US" sz="3200" dirty="0"/>
              </a:p>
            </p:txBody>
          </p:sp>
          <p:grpSp>
            <p:nvGrpSpPr>
              <p:cNvPr id="5" name="図形グループ 70"/>
              <p:cNvGrpSpPr/>
              <p:nvPr/>
            </p:nvGrpSpPr>
            <p:grpSpPr>
              <a:xfrm>
                <a:off x="7689628" y="2771004"/>
                <a:ext cx="421277" cy="555929"/>
                <a:chOff x="5962999" y="2646030"/>
                <a:chExt cx="421277" cy="555929"/>
              </a:xfrm>
            </p:grpSpPr>
            <p:sp>
              <p:nvSpPr>
                <p:cNvPr id="49" name="円/楕円 48"/>
                <p:cNvSpPr/>
                <p:nvPr/>
              </p:nvSpPr>
              <p:spPr>
                <a:xfrm>
                  <a:off x="5962999" y="2780682"/>
                  <a:ext cx="421277" cy="42127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>
                  <a:off x="5994387" y="2646030"/>
                  <a:ext cx="32237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c</a:t>
                  </a:r>
                  <a:endParaRPr lang="ja-JP" altLang="en-US" sz="3200" dirty="0"/>
                </a:p>
              </p:txBody>
            </p:sp>
            <p:cxnSp>
              <p:nvCxnSpPr>
                <p:cNvPr id="51" name="直線コネクタ 50"/>
                <p:cNvCxnSpPr/>
                <p:nvPr/>
              </p:nvCxnSpPr>
              <p:spPr>
                <a:xfrm>
                  <a:off x="6117165" y="2867541"/>
                  <a:ext cx="131233" cy="1588"/>
                </a:xfrm>
                <a:prstGeom prst="line">
                  <a:avLst/>
                </a:prstGeom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円/楕円 41"/>
              <p:cNvSpPr/>
              <p:nvPr/>
            </p:nvSpPr>
            <p:spPr>
              <a:xfrm>
                <a:off x="7822629" y="3417696"/>
                <a:ext cx="421277" cy="42127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7828619" y="3308442"/>
                <a:ext cx="360243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d</a:t>
                </a:r>
                <a:endParaRPr lang="ja-JP" altLang="en-US" sz="3200" dirty="0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7370218" y="3528291"/>
                <a:ext cx="135479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図形グループ 39"/>
              <p:cNvGrpSpPr/>
              <p:nvPr/>
            </p:nvGrpSpPr>
            <p:grpSpPr>
              <a:xfrm>
                <a:off x="7172752" y="2750011"/>
                <a:ext cx="421277" cy="575373"/>
                <a:chOff x="4599214" y="5315184"/>
                <a:chExt cx="468086" cy="639302"/>
              </a:xfrm>
            </p:grpSpPr>
            <p:sp>
              <p:nvSpPr>
                <p:cNvPr id="47" name="円/楕円 46"/>
                <p:cNvSpPr/>
                <p:nvPr/>
              </p:nvSpPr>
              <p:spPr>
                <a:xfrm>
                  <a:off x="4599214" y="5486400"/>
                  <a:ext cx="468086" cy="46808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4615276" y="5315184"/>
                  <a:ext cx="400270" cy="584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u</a:t>
                  </a:r>
                  <a:endParaRPr lang="ja-JP" altLang="en-US" sz="3200" dirty="0"/>
                </a:p>
              </p:txBody>
            </p:sp>
          </p:grpSp>
          <p:sp>
            <p:nvSpPr>
              <p:cNvPr id="46" name="円/楕円 45"/>
              <p:cNvSpPr>
                <a:spLocks noChangeAspect="1"/>
              </p:cNvSpPr>
              <p:nvPr/>
            </p:nvSpPr>
            <p:spPr>
              <a:xfrm>
                <a:off x="6934200" y="2667000"/>
                <a:ext cx="1462526" cy="1462526"/>
              </a:xfrm>
              <a:prstGeom prst="ellipse">
                <a:avLst/>
              </a:prstGeom>
              <a:solidFill>
                <a:schemeClr val="bg2">
                  <a:alpha val="27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301" y="5120682"/>
              <a:ext cx="441960" cy="444500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4438" y="5111483"/>
              <a:ext cx="441960" cy="444500"/>
            </a:xfrm>
            <a:prstGeom prst="rect">
              <a:avLst/>
            </a:prstGeom>
          </p:spPr>
        </p:pic>
        <p:cxnSp>
          <p:nvCxnSpPr>
            <p:cNvPr id="56" name="直線コネクタ 55"/>
            <p:cNvCxnSpPr/>
            <p:nvPr/>
          </p:nvCxnSpPr>
          <p:spPr>
            <a:xfrm rot="10800000" flipV="1">
              <a:off x="6168438" y="5333733"/>
              <a:ext cx="1206000" cy="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/>
          </p:nvSpPr>
          <p:spPr>
            <a:xfrm>
              <a:off x="7407034" y="4710363"/>
              <a:ext cx="357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endParaRPr lang="ja-JP" altLang="en-US" sz="2400" b="1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7527684" y="4833843"/>
              <a:ext cx="1224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5799871" y="4719543"/>
              <a:ext cx="357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endParaRPr lang="ja-JP" altLang="en-US" sz="2400" b="1" dirty="0"/>
            </a:p>
          </p:txBody>
        </p:sp>
        <p:sp>
          <p:nvSpPr>
            <p:cNvPr id="62" name="正方形/長方形 51"/>
            <p:cNvSpPr>
              <a:spLocks noChangeArrowheads="1"/>
            </p:cNvSpPr>
            <p:nvPr/>
          </p:nvSpPr>
          <p:spPr bwMode="auto">
            <a:xfrm>
              <a:off x="6478701" y="5442248"/>
              <a:ext cx="560798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I=1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30501" y="2661053"/>
            <a:ext cx="869841" cy="87619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802" y="1849207"/>
            <a:ext cx="525714" cy="525714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 rot="10800000">
            <a:off x="2333464" y="2289640"/>
            <a:ext cx="524039" cy="49642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430920" y="3206741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1614423" y="1558354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1735073" y="1681834"/>
            <a:ext cx="1224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51"/>
          <p:cNvSpPr>
            <a:spLocks noChangeArrowheads="1"/>
          </p:cNvSpPr>
          <p:nvPr/>
        </p:nvSpPr>
        <p:spPr bwMode="auto">
          <a:xfrm>
            <a:off x="1581150" y="935117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1694815" y="1057946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2074"/>
            <a:ext cx="6489549" cy="473012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29200" y="6107668"/>
            <a:ext cx="272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ja-JP" dirty="0" smtClean="0"/>
              <a:t>Eichten in QWG 2008 </a:t>
            </a:r>
            <a:r>
              <a:rPr kumimoji="1" lang="de-DE" altLang="ja-JP" dirty="0" err="1" smtClean="0"/>
              <a:t>Nara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3471" y="811132"/>
            <a:ext cx="5596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2800" b="1" dirty="0" err="1" smtClean="0"/>
              <a:t>Many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new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cc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states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above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threshold</a:t>
            </a:r>
            <a:endParaRPr kumimoji="1" lang="ja-JP" altLang="en-US" sz="2800" b="1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917950" y="1006475"/>
            <a:ext cx="11641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8"/>
          <p:cNvSpPr/>
          <p:nvPr/>
        </p:nvSpPr>
        <p:spPr>
          <a:xfrm>
            <a:off x="3802676" y="4998690"/>
            <a:ext cx="20697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de-DE" altLang="ja-JP" sz="2400" b="1" dirty="0" err="1" smtClean="0">
                <a:solidFill>
                  <a:srgbClr val="FF0000"/>
                </a:solidFill>
              </a:rPr>
              <a:t>quarkonium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cc</a:t>
            </a:r>
            <a:endParaRPr lang="de-DE" altLang="ja-JP" sz="24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8"/>
          <p:cNvSpPr/>
          <p:nvPr/>
        </p:nvSpPr>
        <p:spPr>
          <a:xfrm>
            <a:off x="4729478" y="1594176"/>
            <a:ext cx="2069797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de-DE" altLang="ja-JP" sz="2400" b="1" dirty="0" err="1" smtClean="0">
                <a:solidFill>
                  <a:srgbClr val="FF0000"/>
                </a:solidFill>
              </a:rPr>
              <a:t>quarkonium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cc</a:t>
            </a:r>
            <a:endParaRPr lang="de-DE" altLang="ja-JP" sz="2400" b="1" dirty="0" smtClean="0">
              <a:solidFill>
                <a:srgbClr val="FF0000"/>
              </a:solidFill>
            </a:endParaRPr>
          </a:p>
          <a:p>
            <a:r>
              <a:rPr lang="de-DE" altLang="ja-JP" sz="2400" b="1" dirty="0" smtClean="0">
                <a:solidFill>
                  <a:srgbClr val="FF0000"/>
                </a:solidFill>
              </a:rPr>
              <a:t>+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exotic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states</a:t>
            </a:r>
            <a:endParaRPr lang="de-DE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563783" y="1769686"/>
            <a:ext cx="11641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645149" y="5173133"/>
            <a:ext cx="11641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サブタイトル 2"/>
          <p:cNvSpPr txBox="1">
            <a:spLocks/>
          </p:cNvSpPr>
          <p:nvPr/>
        </p:nvSpPr>
        <p:spPr>
          <a:xfrm>
            <a:off x="2944630" y="54039"/>
            <a:ext cx="3254740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e-DE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de-DE" altLang="ja-JP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406" y="1506078"/>
            <a:ext cx="2295492" cy="2162328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520" y="2196854"/>
            <a:ext cx="525714" cy="525714"/>
          </a:xfrm>
          <a:prstGeom prst="rect">
            <a:avLst/>
          </a:prstGeom>
        </p:spPr>
      </p:pic>
      <p:sp>
        <p:nvSpPr>
          <p:cNvPr id="57" name="正方形/長方形 51"/>
          <p:cNvSpPr>
            <a:spLocks noChangeArrowheads="1"/>
          </p:cNvSpPr>
          <p:nvPr/>
        </p:nvSpPr>
        <p:spPr bwMode="auto">
          <a:xfrm>
            <a:off x="5772150" y="935117"/>
            <a:ext cx="209397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bound nuclei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5881366" y="1057946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7294033" y="1887304"/>
            <a:ext cx="580553" cy="4404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7866120" y="1558354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dirty="0"/>
          </a:p>
        </p:txBody>
      </p:sp>
      <p:cxnSp>
        <p:nvCxnSpPr>
          <p:cNvPr id="65" name="直線コネクタ 64"/>
          <p:cNvCxnSpPr/>
          <p:nvPr/>
        </p:nvCxnSpPr>
        <p:spPr>
          <a:xfrm>
            <a:off x="7986770" y="1681834"/>
            <a:ext cx="1224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66750" y="3783806"/>
            <a:ext cx="78105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 flipH="1" flipV="1">
            <a:off x="1848247" y="3783806"/>
            <a:ext cx="5449094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64"/>
          <p:cNvGrpSpPr/>
          <p:nvPr/>
        </p:nvGrpSpPr>
        <p:grpSpPr>
          <a:xfrm>
            <a:off x="1504950" y="3985906"/>
            <a:ext cx="6311448" cy="2200312"/>
            <a:chOff x="1504950" y="3949700"/>
            <a:chExt cx="6311448" cy="2200312"/>
          </a:xfrm>
        </p:grpSpPr>
        <p:sp>
          <p:nvSpPr>
            <p:cNvPr id="16" name="正方形/長方形 51"/>
            <p:cNvSpPr>
              <a:spLocks noChangeArrowheads="1"/>
            </p:cNvSpPr>
            <p:nvPr/>
          </p:nvSpPr>
          <p:spPr bwMode="auto">
            <a:xfrm>
              <a:off x="1504950" y="3949700"/>
              <a:ext cx="2023588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000000"/>
                  </a:solidFill>
                </a:rPr>
                <a:t>tetraquark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T</a:t>
              </a:r>
              <a:r>
                <a:rPr lang="en-US" altLang="ja-JP" sz="2400" b="1" baseline="-25000" dirty="0" smtClean="0">
                  <a:solidFill>
                    <a:srgbClr val="000000"/>
                  </a:solidFill>
                </a:rPr>
                <a:t>cc</a:t>
              </a:r>
              <a:r>
                <a:rPr lang="en-US" altLang="ja-JP" sz="2400" b="1" baseline="30000" dirty="0" smtClean="0">
                  <a:solidFill>
                    <a:srgbClr val="000000"/>
                  </a:solidFill>
                </a:rPr>
                <a:t>1</a:t>
              </a:r>
              <a:endParaRPr lang="ja-JP" altLang="en-US" sz="24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正方形/長方形 51"/>
            <p:cNvSpPr>
              <a:spLocks noChangeArrowheads="1"/>
            </p:cNvSpPr>
            <p:nvPr/>
          </p:nvSpPr>
          <p:spPr bwMode="auto">
            <a:xfrm>
              <a:off x="5835650" y="3949700"/>
              <a:ext cx="1861184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err="1" smtClean="0">
                  <a:solidFill>
                    <a:srgbClr val="000000"/>
                  </a:solidFill>
                </a:rPr>
                <a:t>Z</a:t>
              </a:r>
              <a:r>
                <a:rPr lang="en-US" altLang="ja-JP" sz="2400" b="1" baseline="-25000" dirty="0" err="1" smtClean="0">
                  <a:solidFill>
                    <a:srgbClr val="000000"/>
                  </a:solidFill>
                </a:rPr>
                <a:t>b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(</a:t>
              </a:r>
              <a:r>
                <a:rPr lang="en-US" altLang="ja-JP" sz="2400" b="1" dirty="0" err="1" smtClean="0">
                  <a:solidFill>
                    <a:srgbClr val="000000"/>
                  </a:solidFill>
                </a:rPr>
                <a:t>isospin</a:t>
              </a:r>
              <a:r>
                <a:rPr lang="en-US" altLang="ja-JP" sz="2400" b="1" dirty="0" smtClean="0">
                  <a:solidFill>
                    <a:srgbClr val="000000"/>
                  </a:solidFill>
                </a:rPr>
                <a:t> 1)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図形グループ 37"/>
            <p:cNvGrpSpPr/>
            <p:nvPr/>
          </p:nvGrpSpPr>
          <p:grpSpPr>
            <a:xfrm>
              <a:off x="1830628" y="4687486"/>
              <a:ext cx="1462526" cy="1462526"/>
              <a:chOff x="6934200" y="2667000"/>
              <a:chExt cx="1462526" cy="1462526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7220826" y="3434462"/>
                <a:ext cx="421277" cy="4212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7247981" y="3310001"/>
                <a:ext cx="322372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c</a:t>
                </a:r>
                <a:endParaRPr lang="ja-JP" altLang="en-US" sz="3200" dirty="0"/>
              </a:p>
            </p:txBody>
          </p:sp>
          <p:grpSp>
            <p:nvGrpSpPr>
              <p:cNvPr id="4" name="図形グループ 70"/>
              <p:cNvGrpSpPr/>
              <p:nvPr/>
            </p:nvGrpSpPr>
            <p:grpSpPr>
              <a:xfrm>
                <a:off x="7689628" y="2771004"/>
                <a:ext cx="421277" cy="555929"/>
                <a:chOff x="5962999" y="2646030"/>
                <a:chExt cx="421277" cy="555929"/>
              </a:xfrm>
            </p:grpSpPr>
            <p:sp>
              <p:nvSpPr>
                <p:cNvPr id="49" name="円/楕円 48"/>
                <p:cNvSpPr/>
                <p:nvPr/>
              </p:nvSpPr>
              <p:spPr>
                <a:xfrm>
                  <a:off x="5962999" y="2780682"/>
                  <a:ext cx="421277" cy="42127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正方形/長方形 49"/>
                <p:cNvSpPr/>
                <p:nvPr/>
              </p:nvSpPr>
              <p:spPr>
                <a:xfrm>
                  <a:off x="5994387" y="2646030"/>
                  <a:ext cx="32237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c</a:t>
                  </a:r>
                  <a:endParaRPr lang="ja-JP" altLang="en-US" sz="3200" dirty="0"/>
                </a:p>
              </p:txBody>
            </p:sp>
            <p:cxnSp>
              <p:nvCxnSpPr>
                <p:cNvPr id="51" name="直線コネクタ 50"/>
                <p:cNvCxnSpPr/>
                <p:nvPr/>
              </p:nvCxnSpPr>
              <p:spPr>
                <a:xfrm>
                  <a:off x="6117165" y="2867541"/>
                  <a:ext cx="131233" cy="1588"/>
                </a:xfrm>
                <a:prstGeom prst="line">
                  <a:avLst/>
                </a:prstGeom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円/楕円 41"/>
              <p:cNvSpPr/>
              <p:nvPr/>
            </p:nvSpPr>
            <p:spPr>
              <a:xfrm>
                <a:off x="7822629" y="3417696"/>
                <a:ext cx="421277" cy="42127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7828619" y="3308442"/>
                <a:ext cx="360243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d</a:t>
                </a:r>
                <a:endParaRPr lang="ja-JP" altLang="en-US" sz="3200" dirty="0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7370218" y="3528291"/>
                <a:ext cx="135479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図形グループ 39"/>
              <p:cNvGrpSpPr/>
              <p:nvPr/>
            </p:nvGrpSpPr>
            <p:grpSpPr>
              <a:xfrm>
                <a:off x="7172752" y="2750011"/>
                <a:ext cx="421277" cy="575373"/>
                <a:chOff x="4599214" y="5315184"/>
                <a:chExt cx="468086" cy="639302"/>
              </a:xfrm>
            </p:grpSpPr>
            <p:sp>
              <p:nvSpPr>
                <p:cNvPr id="47" name="円/楕円 46"/>
                <p:cNvSpPr/>
                <p:nvPr/>
              </p:nvSpPr>
              <p:spPr>
                <a:xfrm>
                  <a:off x="4599214" y="5486400"/>
                  <a:ext cx="468086" cy="46808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4615276" y="5315184"/>
                  <a:ext cx="400270" cy="584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u</a:t>
                  </a:r>
                  <a:endParaRPr lang="ja-JP" altLang="en-US" sz="3200" dirty="0"/>
                </a:p>
              </p:txBody>
            </p:sp>
          </p:grpSp>
          <p:sp>
            <p:nvSpPr>
              <p:cNvPr id="46" name="円/楕円 45"/>
              <p:cNvSpPr>
                <a:spLocks noChangeAspect="1"/>
              </p:cNvSpPr>
              <p:nvPr/>
            </p:nvSpPr>
            <p:spPr>
              <a:xfrm>
                <a:off x="6934200" y="2667000"/>
                <a:ext cx="1462526" cy="1462526"/>
              </a:xfrm>
              <a:prstGeom prst="ellipse">
                <a:avLst/>
              </a:prstGeom>
              <a:solidFill>
                <a:schemeClr val="bg2">
                  <a:alpha val="27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301" y="5120682"/>
              <a:ext cx="441960" cy="444500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4438" y="5111483"/>
              <a:ext cx="441960" cy="444500"/>
            </a:xfrm>
            <a:prstGeom prst="rect">
              <a:avLst/>
            </a:prstGeom>
          </p:spPr>
        </p:pic>
        <p:cxnSp>
          <p:nvCxnSpPr>
            <p:cNvPr id="56" name="直線コネクタ 55"/>
            <p:cNvCxnSpPr/>
            <p:nvPr/>
          </p:nvCxnSpPr>
          <p:spPr>
            <a:xfrm rot="10800000" flipV="1">
              <a:off x="6168438" y="5333733"/>
              <a:ext cx="1206000" cy="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/>
          </p:nvSpPr>
          <p:spPr>
            <a:xfrm>
              <a:off x="7407034" y="4710363"/>
              <a:ext cx="357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endParaRPr lang="ja-JP" altLang="en-US" sz="2400" b="1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7527684" y="4833843"/>
              <a:ext cx="122400" cy="1588"/>
            </a:xfrm>
            <a:prstGeom prst="line">
              <a:avLst/>
            </a:prstGeom>
            <a:ln w="2857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/>
            <p:cNvSpPr/>
            <p:nvPr/>
          </p:nvSpPr>
          <p:spPr>
            <a:xfrm>
              <a:off x="5799871" y="4719543"/>
              <a:ext cx="357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B</a:t>
              </a:r>
              <a:endParaRPr lang="ja-JP" altLang="en-US" sz="2400" b="1" dirty="0"/>
            </a:p>
          </p:txBody>
        </p:sp>
        <p:sp>
          <p:nvSpPr>
            <p:cNvPr id="62" name="正方形/長方形 51"/>
            <p:cNvSpPr>
              <a:spLocks noChangeArrowheads="1"/>
            </p:cNvSpPr>
            <p:nvPr/>
          </p:nvSpPr>
          <p:spPr bwMode="auto">
            <a:xfrm>
              <a:off x="6478701" y="5442248"/>
              <a:ext cx="560798" cy="45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3913" tIns="41957" rIns="83913" bIns="41957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0000"/>
                  </a:solidFill>
                </a:rPr>
                <a:t>I=1</a:t>
              </a:r>
              <a:endParaRPr lang="ja-JP" altLang="en-US" sz="2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30501" y="2661053"/>
            <a:ext cx="869841" cy="87619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802" y="1849207"/>
            <a:ext cx="525714" cy="525714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 rot="10800000">
            <a:off x="2333464" y="2289640"/>
            <a:ext cx="524039" cy="49642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430920" y="3206741"/>
            <a:ext cx="38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ja-JP" altLang="en-US" sz="2400" b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1614423" y="1558354"/>
            <a:ext cx="3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D</a:t>
            </a:r>
            <a:endParaRPr lang="ja-JP" altLang="en-US" sz="2400" b="1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1735073" y="1681834"/>
            <a:ext cx="1224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51"/>
          <p:cNvSpPr>
            <a:spLocks noChangeArrowheads="1"/>
          </p:cNvSpPr>
          <p:nvPr/>
        </p:nvSpPr>
        <p:spPr bwMode="auto">
          <a:xfrm>
            <a:off x="1581150" y="935117"/>
            <a:ext cx="200515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000000"/>
                </a:solidFill>
              </a:rPr>
              <a:t>D and nucleon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1694815" y="1057946"/>
            <a:ext cx="115200" cy="1588"/>
          </a:xfrm>
          <a:prstGeom prst="line">
            <a:avLst/>
          </a:prstGeom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51"/>
          <p:cNvSpPr>
            <a:spLocks noChangeArrowheads="1"/>
          </p:cNvSpPr>
          <p:nvPr/>
        </p:nvSpPr>
        <p:spPr bwMode="auto">
          <a:xfrm>
            <a:off x="3031479" y="3100658"/>
            <a:ext cx="3094294" cy="137739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2800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collisions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pp (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pp</a:t>
            </a:r>
            <a:r>
              <a:rPr lang="en-US" altLang="ja-JP" sz="2800" b="1" baseline="30000" dirty="0" err="1" smtClean="0">
                <a:solidFill>
                  <a:srgbClr val="FF0000"/>
                </a:solidFill>
              </a:rPr>
              <a:t>bar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) collisions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Heavy ion collisions</a:t>
            </a:r>
          </a:p>
        </p:txBody>
      </p:sp>
      <p:sp>
        <p:nvSpPr>
          <p:cNvPr id="66" name="サブタイトル 2"/>
          <p:cNvSpPr txBox="1">
            <a:spLocks/>
          </p:cNvSpPr>
          <p:nvPr/>
        </p:nvSpPr>
        <p:spPr>
          <a:xfrm>
            <a:off x="1067859" y="54039"/>
            <a:ext cx="7008283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 smtClean="0"/>
              <a:t>2. New </a:t>
            </a:r>
            <a:r>
              <a:rPr lang="de-DE" altLang="ja-JP" sz="4000" dirty="0" err="1" smtClean="0"/>
              <a:t>exotic</a:t>
            </a:r>
            <a:r>
              <a:rPr lang="de-DE" altLang="ja-JP" sz="4000" dirty="0" smtClean="0"/>
              <a:t> </a:t>
            </a:r>
            <a:r>
              <a:rPr lang="de-DE" altLang="ja-JP" sz="4000" dirty="0" err="1" smtClean="0"/>
              <a:t>hadrons</a:t>
            </a:r>
            <a:r>
              <a:rPr lang="de-DE" altLang="ja-JP" sz="4000" dirty="0" smtClean="0"/>
              <a:t> and </a:t>
            </a:r>
            <a:r>
              <a:rPr lang="de-DE" altLang="ja-JP" sz="4000" dirty="0" err="1" smtClean="0"/>
              <a:t>nuclei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1690688" y="54039"/>
            <a:ext cx="5762625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/>
              <a:t>3</a:t>
            </a:r>
            <a:r>
              <a:rPr lang="de-DE" altLang="ja-JP" sz="4000" dirty="0" smtClean="0"/>
              <a:t>. Experimental </a:t>
            </a:r>
            <a:r>
              <a:rPr lang="de-DE" altLang="ja-JP" sz="4000" dirty="0" err="1" smtClean="0"/>
              <a:t>researches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739124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</a:rPr>
              <a:t>E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xotic hadrons from heavy ion collisions at RHIC and LHC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3"/>
          <p:cNvGrpSpPr/>
          <p:nvPr/>
        </p:nvGrpSpPr>
        <p:grpSpPr>
          <a:xfrm>
            <a:off x="766012" y="3835400"/>
            <a:ext cx="3632642" cy="3176"/>
            <a:chOff x="816812" y="3835400"/>
            <a:chExt cx="3632642" cy="3176"/>
          </a:xfrm>
        </p:grpSpPr>
        <p:cxnSp>
          <p:nvCxnSpPr>
            <p:cNvPr id="12" name="直線矢印コネクタ 11"/>
            <p:cNvCxnSpPr/>
            <p:nvPr/>
          </p:nvCxnSpPr>
          <p:spPr>
            <a:xfrm>
              <a:off x="816812" y="3835400"/>
              <a:ext cx="1580948" cy="1588"/>
            </a:xfrm>
            <a:prstGeom prst="straightConnector1">
              <a:avLst/>
            </a:pr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H="1">
              <a:off x="2868506" y="3836988"/>
              <a:ext cx="1580948" cy="1588"/>
            </a:xfrm>
            <a:prstGeom prst="straightConnector1">
              <a:avLst/>
            </a:pr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/>
          <p:cNvSpPr txBox="1"/>
          <p:nvPr/>
        </p:nvSpPr>
        <p:spPr>
          <a:xfrm>
            <a:off x="766013" y="3136900"/>
            <a:ext cx="1291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2600" dirty="0" err="1" smtClean="0"/>
              <a:t>Nucleus</a:t>
            </a:r>
            <a:endParaRPr lang="de-DE" altLang="ja-JP" sz="26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07267" y="3136900"/>
            <a:ext cx="12913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2600" dirty="0" err="1" smtClean="0"/>
              <a:t>Nucleus</a:t>
            </a:r>
            <a:endParaRPr lang="de-DE" altLang="ja-JP" sz="2600" dirty="0" smtClean="0"/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1690688" y="54039"/>
            <a:ext cx="5762625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/>
              <a:t>3</a:t>
            </a:r>
            <a:r>
              <a:rPr lang="de-DE" altLang="ja-JP" sz="4000" dirty="0" smtClean="0"/>
              <a:t>. Experimental </a:t>
            </a:r>
            <a:r>
              <a:rPr lang="de-DE" altLang="ja-JP" sz="4000" dirty="0" err="1" smtClean="0"/>
              <a:t>researches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739124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</a:rPr>
              <a:t>E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xotic hadrons from heavy ion collisions at RHIC and LHC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5"/>
          <p:cNvGrpSpPr/>
          <p:nvPr/>
        </p:nvGrpSpPr>
        <p:grpSpPr>
          <a:xfrm>
            <a:off x="766012" y="3136900"/>
            <a:ext cx="3632642" cy="701676"/>
            <a:chOff x="766012" y="3136900"/>
            <a:chExt cx="3632642" cy="701676"/>
          </a:xfrm>
        </p:grpSpPr>
        <p:grpSp>
          <p:nvGrpSpPr>
            <p:cNvPr id="3" name="図形グループ 7"/>
            <p:cNvGrpSpPr/>
            <p:nvPr/>
          </p:nvGrpSpPr>
          <p:grpSpPr>
            <a:xfrm>
              <a:off x="766012" y="3835400"/>
              <a:ext cx="3632642" cy="3176"/>
              <a:chOff x="766012" y="3835400"/>
              <a:chExt cx="3632642" cy="3176"/>
            </a:xfrm>
          </p:grpSpPr>
          <p:cxnSp>
            <p:nvCxnSpPr>
              <p:cNvPr id="12" name="直線矢印コネクタ 11"/>
              <p:cNvCxnSpPr/>
              <p:nvPr/>
            </p:nvCxnSpPr>
            <p:spPr>
              <a:xfrm>
                <a:off x="766012" y="3835400"/>
                <a:ext cx="1580948" cy="1588"/>
              </a:xfrm>
              <a:prstGeom prst="straightConnector1">
                <a:avLst/>
              </a:prstGeom>
              <a:ln w="762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 flipH="1">
                <a:off x="2817706" y="3836988"/>
                <a:ext cx="1580948" cy="1588"/>
              </a:xfrm>
              <a:prstGeom prst="straightConnector1">
                <a:avLst/>
              </a:prstGeom>
              <a:ln w="762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テキスト ボックス 8"/>
            <p:cNvSpPr txBox="1"/>
            <p:nvPr/>
          </p:nvSpPr>
          <p:spPr>
            <a:xfrm>
              <a:off x="766013" y="3136900"/>
              <a:ext cx="12913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ja-JP" sz="2600" dirty="0" err="1" smtClean="0"/>
                <a:t>Nucleus</a:t>
              </a:r>
              <a:endParaRPr lang="de-DE" altLang="ja-JP" sz="2600" dirty="0" smtClean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107267" y="3136900"/>
              <a:ext cx="12913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ja-JP" sz="2600" dirty="0" err="1" smtClean="0"/>
                <a:t>Nucleus</a:t>
              </a:r>
              <a:endParaRPr lang="de-DE" altLang="ja-JP" sz="2600" dirty="0" smtClean="0"/>
            </a:p>
          </p:txBody>
        </p:sp>
      </p:grpSp>
      <p:grpSp>
        <p:nvGrpSpPr>
          <p:cNvPr id="4" name="図形グループ 17"/>
          <p:cNvGrpSpPr/>
          <p:nvPr/>
        </p:nvGrpSpPr>
        <p:grpSpPr>
          <a:xfrm>
            <a:off x="2118360" y="2339656"/>
            <a:ext cx="2196253" cy="2504124"/>
            <a:chOff x="2118360" y="2339656"/>
            <a:chExt cx="2196253" cy="2504124"/>
          </a:xfrm>
        </p:grpSpPr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2118360" y="2832100"/>
              <a:ext cx="944880" cy="20116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535680" y="2339656"/>
              <a:ext cx="7789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ja-JP" sz="2600" dirty="0" smtClean="0"/>
                <a:t>QGP</a:t>
              </a:r>
            </a:p>
          </p:txBody>
        </p:sp>
        <p:cxnSp>
          <p:nvCxnSpPr>
            <p:cNvPr id="21" name="直線コネクタ 20"/>
            <p:cNvCxnSpPr>
              <a:stCxn id="20" idx="1"/>
              <a:endCxn id="19" idx="7"/>
            </p:cNvCxnSpPr>
            <p:nvPr/>
          </p:nvCxnSpPr>
          <p:spPr>
            <a:xfrm rot="10800000" flipV="1">
              <a:off x="2924866" y="2585878"/>
              <a:ext cx="610814" cy="540826"/>
            </a:xfrm>
            <a:prstGeom prst="line">
              <a:avLst/>
            </a:prstGeom>
            <a:ln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サブタイトル 2"/>
          <p:cNvSpPr txBox="1">
            <a:spLocks/>
          </p:cNvSpPr>
          <p:nvPr/>
        </p:nvSpPr>
        <p:spPr>
          <a:xfrm>
            <a:off x="1690688" y="54039"/>
            <a:ext cx="5762625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/>
              <a:t>3</a:t>
            </a:r>
            <a:r>
              <a:rPr lang="de-DE" altLang="ja-JP" sz="4000" dirty="0" smtClean="0"/>
              <a:t>. Experimental </a:t>
            </a:r>
            <a:r>
              <a:rPr lang="de-DE" altLang="ja-JP" sz="4000" dirty="0" err="1" smtClean="0"/>
              <a:t>researches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739124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</a:rPr>
              <a:t>E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xotic hadrons from heavy ion collisions at RHIC and LHC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8"/>
          <p:cNvGrpSpPr/>
          <p:nvPr/>
        </p:nvGrpSpPr>
        <p:grpSpPr>
          <a:xfrm>
            <a:off x="1645920" y="1435100"/>
            <a:ext cx="4234180" cy="4414203"/>
            <a:chOff x="1645920" y="1435100"/>
            <a:chExt cx="4234180" cy="4414203"/>
          </a:xfrm>
        </p:grpSpPr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1645920" y="1825943"/>
              <a:ext cx="1889760" cy="4023360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785446" y="1435100"/>
              <a:ext cx="20946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ja-JP" sz="2600" dirty="0" err="1" smtClean="0"/>
                <a:t>Hadron</a:t>
              </a:r>
              <a:r>
                <a:rPr lang="de-DE" altLang="ja-JP" sz="2600" dirty="0" smtClean="0"/>
                <a:t> </a:t>
              </a:r>
              <a:r>
                <a:rPr lang="de-DE" altLang="ja-JP" sz="2600" dirty="0" err="1" smtClean="0"/>
                <a:t>phase</a:t>
              </a:r>
              <a:endParaRPr lang="de-DE" altLang="ja-JP" sz="2600" dirty="0" smtClean="0"/>
            </a:p>
          </p:txBody>
        </p:sp>
        <p:cxnSp>
          <p:nvCxnSpPr>
            <p:cNvPr id="22" name="直線コネクタ 21"/>
            <p:cNvCxnSpPr/>
            <p:nvPr/>
          </p:nvCxnSpPr>
          <p:spPr>
            <a:xfrm rot="10800000" flipV="1">
              <a:off x="3164840" y="1688659"/>
              <a:ext cx="610814" cy="540826"/>
            </a:xfrm>
            <a:prstGeom prst="line">
              <a:avLst/>
            </a:prstGeom>
            <a:ln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図形グループ 15"/>
          <p:cNvGrpSpPr/>
          <p:nvPr/>
        </p:nvGrpSpPr>
        <p:grpSpPr>
          <a:xfrm>
            <a:off x="2118360" y="2339656"/>
            <a:ext cx="2196253" cy="2504124"/>
            <a:chOff x="2118360" y="2339656"/>
            <a:chExt cx="2196253" cy="2504124"/>
          </a:xfrm>
        </p:grpSpPr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2118360" y="2832100"/>
              <a:ext cx="944880" cy="20116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535680" y="2339656"/>
              <a:ext cx="77893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ja-JP" sz="2600" dirty="0" smtClean="0"/>
                <a:t>QGP</a:t>
              </a:r>
            </a:p>
          </p:txBody>
        </p:sp>
        <p:cxnSp>
          <p:nvCxnSpPr>
            <p:cNvPr id="13" name="直線コネクタ 12"/>
            <p:cNvCxnSpPr>
              <a:stCxn id="11" idx="1"/>
              <a:endCxn id="9" idx="7"/>
            </p:cNvCxnSpPr>
            <p:nvPr/>
          </p:nvCxnSpPr>
          <p:spPr>
            <a:xfrm rot="10800000" flipV="1">
              <a:off x="2924866" y="2585878"/>
              <a:ext cx="610814" cy="540826"/>
            </a:xfrm>
            <a:prstGeom prst="line">
              <a:avLst/>
            </a:prstGeom>
            <a:ln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図形グループ 13"/>
          <p:cNvGrpSpPr/>
          <p:nvPr/>
        </p:nvGrpSpPr>
        <p:grpSpPr>
          <a:xfrm>
            <a:off x="2929099" y="1924685"/>
            <a:ext cx="5495028" cy="3670927"/>
            <a:chOff x="2929099" y="1924685"/>
            <a:chExt cx="5495028" cy="3670927"/>
          </a:xfrm>
        </p:grpSpPr>
        <p:cxnSp>
          <p:nvCxnSpPr>
            <p:cNvPr id="15" name="直線コネクタ 14"/>
            <p:cNvCxnSpPr/>
            <p:nvPr/>
          </p:nvCxnSpPr>
          <p:spPr>
            <a:xfrm rot="10800000" flipV="1">
              <a:off x="2988734" y="2293763"/>
              <a:ext cx="2658535" cy="974266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10800000" flipV="1">
              <a:off x="3050542" y="3124198"/>
              <a:ext cx="3367193" cy="431801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0800000">
              <a:off x="3042076" y="4182534"/>
              <a:ext cx="2956560" cy="389467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10800000">
              <a:off x="2929099" y="4572002"/>
              <a:ext cx="2491685" cy="723900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10800000">
              <a:off x="3071706" y="3860797"/>
              <a:ext cx="3909060" cy="1588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5702300" y="1924685"/>
              <a:ext cx="11220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de-DE" altLang="ja-JP" sz="2600" dirty="0" smtClean="0"/>
                <a:t>p, </a:t>
              </a:r>
              <a:r>
                <a:rPr kumimoji="1" lang="en-US" altLang="ja-JP" sz="2600" dirty="0" err="1" smtClean="0"/>
                <a:t>Λ</a:t>
              </a:r>
              <a:r>
                <a:rPr kumimoji="1" lang="en-US" altLang="ja-JP" sz="2600" dirty="0" smtClean="0"/>
                <a:t>, ...</a:t>
              </a:r>
              <a:endParaRPr kumimoji="1" lang="ja-JP" altLang="en-US" sz="26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477000" y="2800985"/>
              <a:ext cx="11118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de-DE" altLang="ja-JP" sz="2600" dirty="0" smtClean="0"/>
                <a:t>π, K, ...</a:t>
              </a:r>
              <a:endParaRPr kumimoji="1" lang="ja-JP" altLang="en-US" sz="26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048059" y="3579164"/>
              <a:ext cx="12411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dirty="0" smtClean="0"/>
                <a:t>f</a:t>
              </a:r>
              <a:r>
                <a:rPr kumimoji="1" lang="en-US" altLang="ja-JP" sz="2600" baseline="-25000" dirty="0" smtClean="0"/>
                <a:t>0</a:t>
              </a:r>
              <a:r>
                <a:rPr kumimoji="1" lang="en-US" altLang="ja-JP" sz="2600" dirty="0" smtClean="0"/>
                <a:t>, a</a:t>
              </a:r>
              <a:r>
                <a:rPr kumimoji="1" lang="en-US" altLang="ja-JP" sz="2600" baseline="-25000" dirty="0" smtClean="0"/>
                <a:t>0</a:t>
              </a:r>
              <a:r>
                <a:rPr kumimoji="1" lang="en-US" altLang="ja-JP" sz="2600" dirty="0" smtClean="0"/>
                <a:t>, ...</a:t>
              </a:r>
              <a:endParaRPr kumimoji="1" lang="ja-JP" altLang="en-US" sz="26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008922" y="4348324"/>
              <a:ext cx="63237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baseline="-25000" dirty="0" smtClean="0"/>
                <a:t>Λ</a:t>
              </a:r>
              <a:r>
                <a:rPr kumimoji="1" lang="en-US" altLang="ja-JP" sz="2600" baseline="30000" dirty="0" smtClean="0"/>
                <a:t>3</a:t>
              </a:r>
              <a:r>
                <a:rPr kumimoji="1" lang="en-US" altLang="ja-JP" sz="2600" dirty="0" smtClean="0"/>
                <a:t>H</a:t>
              </a:r>
              <a:endParaRPr kumimoji="1" lang="ja-JP" altLang="en-US" sz="26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73700" y="5103169"/>
              <a:ext cx="127041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solidFill>
                    <a:srgbClr val="FF0000"/>
                  </a:solidFill>
                </a:rPr>
                <a:t>Exotics?</a:t>
              </a:r>
              <a:endParaRPr kumimoji="1" lang="ja-JP" alt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997259" y="4055773"/>
              <a:ext cx="1426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de-DE" altLang="ja-JP" sz="2000" dirty="0" smtClean="0"/>
                <a:t>STAR (2003)</a:t>
              </a:r>
              <a:endParaRPr kumimoji="1" lang="ja-JP" altLang="en-US" sz="20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633698" y="4533901"/>
              <a:ext cx="1426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de-DE" altLang="ja-JP" sz="2000" dirty="0" smtClean="0"/>
                <a:t>STAR (2010)</a:t>
              </a:r>
              <a:endParaRPr kumimoji="1" lang="ja-JP" altLang="en-US" sz="2000" dirty="0"/>
            </a:p>
          </p:txBody>
        </p:sp>
      </p:grpSp>
      <p:sp>
        <p:nvSpPr>
          <p:cNvPr id="34" name="サブタイトル 2"/>
          <p:cNvSpPr txBox="1">
            <a:spLocks/>
          </p:cNvSpPr>
          <p:nvPr/>
        </p:nvSpPr>
        <p:spPr>
          <a:xfrm>
            <a:off x="1690688" y="54039"/>
            <a:ext cx="5762625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/>
              <a:t>3</a:t>
            </a:r>
            <a:r>
              <a:rPr lang="de-DE" altLang="ja-JP" sz="4000" dirty="0" smtClean="0"/>
              <a:t>. Experimental </a:t>
            </a:r>
            <a:r>
              <a:rPr lang="de-DE" altLang="ja-JP" sz="4000" dirty="0" err="1" smtClean="0"/>
              <a:t>researches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739124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</a:rPr>
              <a:t>E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xotic hadrons from heavy ion collisions at RHIC and LHC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2"/>
          <p:cNvGrpSpPr/>
          <p:nvPr/>
        </p:nvGrpSpPr>
        <p:grpSpPr>
          <a:xfrm>
            <a:off x="1645920" y="1435100"/>
            <a:ext cx="4234180" cy="4414203"/>
            <a:chOff x="1645920" y="1435100"/>
            <a:chExt cx="4234180" cy="4414203"/>
          </a:xfrm>
        </p:grpSpPr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645920" y="1825943"/>
              <a:ext cx="1889760" cy="4023360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785446" y="1435100"/>
              <a:ext cx="20946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ja-JP" sz="2600" dirty="0" err="1" smtClean="0"/>
                <a:t>Hadron</a:t>
              </a:r>
              <a:r>
                <a:rPr lang="de-DE" altLang="ja-JP" sz="2600" dirty="0" smtClean="0"/>
                <a:t> </a:t>
              </a:r>
              <a:r>
                <a:rPr lang="de-DE" altLang="ja-JP" sz="2600" dirty="0" err="1" smtClean="0"/>
                <a:t>phase</a:t>
              </a:r>
              <a:endParaRPr lang="de-DE" altLang="ja-JP" sz="2600" dirty="0" smtClean="0"/>
            </a:p>
          </p:txBody>
        </p:sp>
        <p:cxnSp>
          <p:nvCxnSpPr>
            <p:cNvPr id="12" name="直線コネクタ 11"/>
            <p:cNvCxnSpPr/>
            <p:nvPr/>
          </p:nvCxnSpPr>
          <p:spPr>
            <a:xfrm rot="10800000" flipV="1">
              <a:off x="3164840" y="1688659"/>
              <a:ext cx="610814" cy="540826"/>
            </a:xfrm>
            <a:prstGeom prst="line">
              <a:avLst/>
            </a:prstGeom>
            <a:ln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図形グループ 41"/>
          <p:cNvGrpSpPr/>
          <p:nvPr/>
        </p:nvGrpSpPr>
        <p:grpSpPr>
          <a:xfrm>
            <a:off x="2929099" y="1924685"/>
            <a:ext cx="5495028" cy="3670927"/>
            <a:chOff x="2929099" y="1924685"/>
            <a:chExt cx="5495028" cy="3670927"/>
          </a:xfrm>
        </p:grpSpPr>
        <p:cxnSp>
          <p:nvCxnSpPr>
            <p:cNvPr id="14" name="直線コネクタ 13"/>
            <p:cNvCxnSpPr/>
            <p:nvPr/>
          </p:nvCxnSpPr>
          <p:spPr>
            <a:xfrm rot="10800000" flipV="1">
              <a:off x="2988734" y="2293763"/>
              <a:ext cx="2658535" cy="974266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0800000" flipV="1">
              <a:off x="3050542" y="3124198"/>
              <a:ext cx="3367193" cy="431801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0800000">
              <a:off x="3042076" y="4182534"/>
              <a:ext cx="2956560" cy="389467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0800000">
              <a:off x="2929099" y="4572002"/>
              <a:ext cx="2491685" cy="723900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10800000">
              <a:off x="3071706" y="3860797"/>
              <a:ext cx="3909060" cy="1588"/>
            </a:xfrm>
            <a:prstGeom prst="line">
              <a:avLst/>
            </a:prstGeom>
            <a:ln cap="rnd">
              <a:solidFill>
                <a:schemeClr val="tx1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5702300" y="1924685"/>
              <a:ext cx="11220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de-DE" altLang="ja-JP" sz="2600" dirty="0" smtClean="0"/>
                <a:t>p, </a:t>
              </a:r>
              <a:r>
                <a:rPr kumimoji="1" lang="en-US" altLang="ja-JP" sz="2600" dirty="0" err="1" smtClean="0"/>
                <a:t>Λ</a:t>
              </a:r>
              <a:r>
                <a:rPr kumimoji="1" lang="en-US" altLang="ja-JP" sz="2600" dirty="0" smtClean="0"/>
                <a:t>, ...</a:t>
              </a:r>
              <a:endParaRPr kumimoji="1" lang="ja-JP" altLang="en-US" sz="26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477000" y="2800985"/>
              <a:ext cx="11118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de-DE" altLang="ja-JP" sz="2600" dirty="0" smtClean="0"/>
                <a:t>π, K, ...</a:t>
              </a:r>
              <a:endParaRPr kumimoji="1" lang="ja-JP" altLang="en-US" sz="26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048059" y="3579164"/>
              <a:ext cx="12411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dirty="0" smtClean="0"/>
                <a:t>f</a:t>
              </a:r>
              <a:r>
                <a:rPr kumimoji="1" lang="en-US" altLang="ja-JP" sz="2600" baseline="-25000" dirty="0" smtClean="0"/>
                <a:t>0</a:t>
              </a:r>
              <a:r>
                <a:rPr kumimoji="1" lang="en-US" altLang="ja-JP" sz="2600" dirty="0" smtClean="0"/>
                <a:t>, a</a:t>
              </a:r>
              <a:r>
                <a:rPr kumimoji="1" lang="en-US" altLang="ja-JP" sz="2600" baseline="-25000" dirty="0" smtClean="0"/>
                <a:t>0</a:t>
              </a:r>
              <a:r>
                <a:rPr kumimoji="1" lang="en-US" altLang="ja-JP" sz="2600" dirty="0" smtClean="0"/>
                <a:t>, ...</a:t>
              </a:r>
              <a:endParaRPr kumimoji="1" lang="ja-JP" altLang="en-US" sz="26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008922" y="4348324"/>
              <a:ext cx="63237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baseline="-25000" dirty="0" smtClean="0"/>
                <a:t>Λ</a:t>
              </a:r>
              <a:r>
                <a:rPr kumimoji="1" lang="en-US" altLang="ja-JP" sz="2600" baseline="30000" dirty="0" smtClean="0"/>
                <a:t>3</a:t>
              </a:r>
              <a:r>
                <a:rPr kumimoji="1" lang="en-US" altLang="ja-JP" sz="2600" dirty="0" smtClean="0"/>
                <a:t>H</a:t>
              </a:r>
              <a:endParaRPr kumimoji="1" lang="ja-JP" altLang="en-US" sz="26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473700" y="5103169"/>
              <a:ext cx="127041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dirty="0" smtClean="0">
                  <a:solidFill>
                    <a:srgbClr val="FF0000"/>
                  </a:solidFill>
                </a:rPr>
                <a:t>Exotics?</a:t>
              </a:r>
              <a:endParaRPr kumimoji="1" lang="ja-JP" alt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997259" y="4055773"/>
              <a:ext cx="1426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de-DE" altLang="ja-JP" sz="2000" dirty="0" smtClean="0"/>
                <a:t>STAR (2003)</a:t>
              </a:r>
              <a:endParaRPr kumimoji="1" lang="ja-JP" altLang="en-US" sz="20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633698" y="4533901"/>
              <a:ext cx="1426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de-DE" altLang="ja-JP" sz="2000" dirty="0" smtClean="0"/>
                <a:t>STAR (2010)</a:t>
              </a:r>
              <a:endParaRPr kumimoji="1" lang="ja-JP" altLang="en-US" sz="2000" dirty="0"/>
            </a:p>
          </p:txBody>
        </p:sp>
      </p:grpSp>
      <p:sp>
        <p:nvSpPr>
          <p:cNvPr id="24" name="サブタイトル 2"/>
          <p:cNvSpPr txBox="1">
            <a:spLocks/>
          </p:cNvSpPr>
          <p:nvPr/>
        </p:nvSpPr>
        <p:spPr>
          <a:xfrm>
            <a:off x="1690688" y="54039"/>
            <a:ext cx="5762625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/>
              <a:t>3</a:t>
            </a:r>
            <a:r>
              <a:rPr lang="de-DE" altLang="ja-JP" sz="4000" dirty="0" smtClean="0"/>
              <a:t>. Experimental </a:t>
            </a:r>
            <a:r>
              <a:rPr lang="de-DE" altLang="ja-JP" sz="4000" dirty="0" err="1" smtClean="0"/>
              <a:t>researches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正方形/長方形 51"/>
          <p:cNvSpPr>
            <a:spLocks noChangeArrowheads="1"/>
          </p:cNvSpPr>
          <p:nvPr/>
        </p:nvSpPr>
        <p:spPr bwMode="auto">
          <a:xfrm>
            <a:off x="695060" y="853738"/>
            <a:ext cx="739124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</a:rPr>
              <a:t>E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xotic hadrons from heavy ion collisions at RHIC and LHC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" y="1704340"/>
            <a:ext cx="8948420" cy="32969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2092324" y="4070350"/>
            <a:ext cx="2898776" cy="2286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1099729" y="5352619"/>
            <a:ext cx="6944542" cy="1416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ja-JP" sz="1600" noProof="0" dirty="0" err="1" smtClean="0"/>
              <a:t>ExHIC</a:t>
            </a:r>
            <a:r>
              <a:rPr lang="en-US" altLang="ja-JP" sz="1600" noProof="0" dirty="0" smtClean="0"/>
              <a:t> (</a:t>
            </a:r>
            <a:r>
              <a:rPr lang="en-US" altLang="ja-JP" sz="1600" noProof="0" dirty="0" smtClean="0">
                <a:solidFill>
                  <a:srgbClr val="FF0000"/>
                </a:solidFill>
              </a:rPr>
              <a:t>Ex</a:t>
            </a:r>
            <a:r>
              <a:rPr lang="en-US" altLang="ja-JP" sz="1600" noProof="0" dirty="0" smtClean="0"/>
              <a:t>otics from </a:t>
            </a:r>
            <a:r>
              <a:rPr lang="en-US" altLang="ja-JP" sz="1600" noProof="0" dirty="0" smtClean="0">
                <a:solidFill>
                  <a:srgbClr val="FF0000"/>
                </a:solidFill>
              </a:rPr>
              <a:t>H</a:t>
            </a:r>
            <a:r>
              <a:rPr lang="en-US" altLang="ja-JP" sz="1600" noProof="0" dirty="0" smtClean="0"/>
              <a:t>eavy </a:t>
            </a:r>
            <a:r>
              <a:rPr lang="en-US" altLang="ja-JP" sz="1600" noProof="0" dirty="0" smtClean="0">
                <a:solidFill>
                  <a:srgbClr val="FF0000"/>
                </a:solidFill>
              </a:rPr>
              <a:t>I</a:t>
            </a:r>
            <a:r>
              <a:rPr lang="en-US" altLang="ja-JP" sz="1600" noProof="0" dirty="0" smtClean="0"/>
              <a:t>on </a:t>
            </a:r>
            <a:r>
              <a:rPr lang="en-US" altLang="ja-JP" sz="1600" noProof="0" dirty="0" smtClean="0">
                <a:solidFill>
                  <a:srgbClr val="FF0000"/>
                </a:solidFill>
              </a:rPr>
              <a:t>C</a:t>
            </a:r>
            <a:r>
              <a:rPr lang="en-US" altLang="ja-JP" sz="1600" noProof="0" dirty="0" smtClean="0"/>
              <a:t>ollisions) collaboration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Cho (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Yonsei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U.),</a:t>
            </a: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Furumoto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ja-JP" sz="1600" dirty="0" smtClean="0"/>
              <a:t>(YITP and RIKEN),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Hyodo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(Tokyo Inst. Technology),</a:t>
            </a: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Jido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(YITP)</a:t>
            </a:r>
            <a:r>
              <a:rPr lang="en-US" altLang="ja-JP" sz="1600" dirty="0" smtClean="0"/>
              <a:t>,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C.-M.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(Texas A&amp;M U.)</a:t>
            </a:r>
            <a:r>
              <a:rPr lang="en-US" altLang="ja-JP" sz="1600" dirty="0" smtClean="0"/>
              <a:t>,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H. Lee (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Yonsei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U. and YITP)</a:t>
            </a:r>
            <a:r>
              <a:rPr lang="en-US" altLang="ja-JP" sz="1600" dirty="0" smtClean="0"/>
              <a:t>,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Nielsen (U. de Paulo)</a:t>
            </a:r>
            <a:r>
              <a:rPr lang="en-US" altLang="ja-JP" sz="1600" dirty="0" smtClean="0"/>
              <a:t>,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Ohnishi (YITP)</a:t>
            </a:r>
            <a:r>
              <a:rPr lang="en-US" altLang="ja-JP" sz="1600" dirty="0" smtClean="0"/>
              <a:t>,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Sekihara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(YITP and Kyoto U.</a:t>
            </a:r>
            <a:r>
              <a:rPr lang="en-US" altLang="ja-JP" sz="1600" dirty="0" smtClean="0"/>
              <a:t>),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K.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Yazaki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(YITP and RIKEN), S. Y. (KEK)</a:t>
            </a:r>
            <a:endParaRPr kumimoji="1" lang="ja-JP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04556" y="1294368"/>
            <a:ext cx="593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dirty="0" smtClean="0"/>
              <a:t>S. Cho </a:t>
            </a:r>
            <a:r>
              <a:rPr lang="de-DE" altLang="ja-JP" i="1" dirty="0" smtClean="0"/>
              <a:t>et al</a:t>
            </a:r>
            <a:r>
              <a:rPr lang="de-DE" altLang="ja-JP" dirty="0" smtClean="0"/>
              <a:t>. (</a:t>
            </a:r>
            <a:r>
              <a:rPr lang="de-DE" altLang="ja-JP" dirty="0" err="1" smtClean="0"/>
              <a:t>the</a:t>
            </a:r>
            <a:r>
              <a:rPr lang="de-DE" altLang="ja-JP" dirty="0" smtClean="0"/>
              <a:t> </a:t>
            </a:r>
            <a:r>
              <a:rPr lang="de-DE" altLang="ja-JP" dirty="0" err="1" smtClean="0"/>
              <a:t>ExHIC</a:t>
            </a:r>
            <a:r>
              <a:rPr lang="de-DE" altLang="ja-JP" dirty="0" smtClean="0"/>
              <a:t> </a:t>
            </a:r>
            <a:r>
              <a:rPr lang="de-DE" altLang="ja-JP" dirty="0" err="1" smtClean="0"/>
              <a:t>collaboration</a:t>
            </a:r>
            <a:r>
              <a:rPr lang="de-DE" altLang="ja-JP" dirty="0" smtClean="0"/>
              <a:t>), PRL106, 212001 (2011)</a:t>
            </a: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690688" y="54039"/>
            <a:ext cx="5762625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/>
              <a:t>3</a:t>
            </a:r>
            <a:r>
              <a:rPr lang="de-DE" altLang="ja-JP" sz="4000" dirty="0" smtClean="0"/>
              <a:t>. Experimental </a:t>
            </a:r>
            <a:r>
              <a:rPr lang="de-DE" altLang="ja-JP" sz="4000" dirty="0" err="1" smtClean="0"/>
              <a:t>researches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正方形/長方形 51"/>
          <p:cNvSpPr>
            <a:spLocks noChangeArrowheads="1"/>
          </p:cNvSpPr>
          <p:nvPr/>
        </p:nvSpPr>
        <p:spPr bwMode="auto">
          <a:xfrm>
            <a:off x="1917053" y="853738"/>
            <a:ext cx="5309894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</a:rPr>
              <a:t>Y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ields of exotic hadrons at RHIC and LHC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997704" y="3814234"/>
            <a:ext cx="2020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2200" b="1" dirty="0" smtClean="0"/>
              <a:t>Normal </a:t>
            </a:r>
            <a:r>
              <a:rPr lang="de-DE" altLang="ja-JP" sz="2200" b="1" dirty="0" err="1" smtClean="0"/>
              <a:t>hadron</a:t>
            </a:r>
            <a:endParaRPr lang="de-DE" altLang="ja-JP" sz="22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09040" y="4134350"/>
            <a:ext cx="83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2200" b="1" dirty="0" smtClean="0"/>
              <a:t>0.2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59840" y="3463205"/>
            <a:ext cx="83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2200" b="1" dirty="0" smtClean="0"/>
              <a:t>1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97704" y="3077624"/>
            <a:ext cx="2235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2200" b="1" dirty="0" err="1" smtClean="0">
                <a:solidFill>
                  <a:srgbClr val="FF00FF"/>
                </a:solidFill>
              </a:rPr>
              <a:t>Hadron</a:t>
            </a:r>
            <a:r>
              <a:rPr lang="de-DE" altLang="ja-JP" sz="2200" b="1" dirty="0" smtClean="0">
                <a:solidFill>
                  <a:srgbClr val="FF00FF"/>
                </a:solidFill>
              </a:rPr>
              <a:t> </a:t>
            </a:r>
            <a:r>
              <a:rPr lang="de-DE" altLang="ja-JP" sz="2200" b="1" dirty="0" err="1" smtClean="0">
                <a:solidFill>
                  <a:srgbClr val="FF00FF"/>
                </a:solidFill>
              </a:rPr>
              <a:t>molecule</a:t>
            </a:r>
            <a:endParaRPr lang="de-DE" altLang="ja-JP" sz="2200" b="1" dirty="0" smtClean="0">
              <a:solidFill>
                <a:srgbClr val="FF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97704" y="4601644"/>
            <a:ext cx="1625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2200" b="1" dirty="0" err="1" smtClean="0">
                <a:solidFill>
                  <a:srgbClr val="0000FF"/>
                </a:solidFill>
              </a:rPr>
              <a:t>Multi-quark</a:t>
            </a:r>
            <a:endParaRPr lang="de-DE" altLang="ja-JP" sz="2200" b="1" dirty="0" smtClean="0">
              <a:solidFill>
                <a:srgbClr val="0000FF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5400000">
            <a:off x="6665617" y="3238136"/>
            <a:ext cx="483987" cy="1588"/>
          </a:xfrm>
          <a:prstGeom prst="straightConnector1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6200000" flipV="1">
            <a:off x="6668395" y="4900712"/>
            <a:ext cx="483987" cy="1588"/>
          </a:xfrm>
          <a:prstGeom prst="straightConnector1">
            <a:avLst/>
          </a:prstGeom>
          <a:ln w="38100" cap="rnd" cmpd="sng" algn="ctr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サブタイトル 2"/>
          <p:cNvSpPr txBox="1">
            <a:spLocks/>
          </p:cNvSpPr>
          <p:nvPr/>
        </p:nvSpPr>
        <p:spPr>
          <a:xfrm>
            <a:off x="1690688" y="54039"/>
            <a:ext cx="5762625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/>
              <a:t>3</a:t>
            </a:r>
            <a:r>
              <a:rPr lang="de-DE" altLang="ja-JP" sz="4000" dirty="0" smtClean="0"/>
              <a:t>. Experimental </a:t>
            </a:r>
            <a:r>
              <a:rPr lang="de-DE" altLang="ja-JP" sz="4000" dirty="0" err="1" smtClean="0"/>
              <a:t>researches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8" y="1378213"/>
            <a:ext cx="4791075" cy="5489575"/>
          </a:xfrm>
          <a:prstGeom prst="rect">
            <a:avLst/>
          </a:prstGeom>
        </p:spPr>
      </p:pic>
      <p:sp>
        <p:nvSpPr>
          <p:cNvPr id="20" name="正方形/長方形 51"/>
          <p:cNvSpPr>
            <a:spLocks noChangeArrowheads="1"/>
          </p:cNvSpPr>
          <p:nvPr/>
        </p:nvSpPr>
        <p:spPr bwMode="auto">
          <a:xfrm>
            <a:off x="2396401" y="853738"/>
            <a:ext cx="4351199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000000"/>
                </a:solidFill>
              </a:rPr>
              <a:t>Hadron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 molecule vs. Multi-quark</a:t>
            </a:r>
            <a:endParaRPr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81610" y="1212877"/>
            <a:ext cx="252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dirty="0" err="1" smtClean="0"/>
              <a:t>ExHIC</a:t>
            </a:r>
            <a:r>
              <a:rPr lang="de-DE" altLang="ja-JP" dirty="0" smtClean="0"/>
              <a:t> </a:t>
            </a:r>
            <a:r>
              <a:rPr lang="de-DE" altLang="ja-JP" dirty="0" err="1" smtClean="0"/>
              <a:t>collaboration</a:t>
            </a:r>
            <a:r>
              <a:rPr lang="de-DE" altLang="ja-JP" dirty="0" smtClean="0"/>
              <a:t>,</a:t>
            </a:r>
          </a:p>
          <a:p>
            <a:r>
              <a:rPr lang="de-DE" altLang="ja-JP" dirty="0" smtClean="0"/>
              <a:t>PRL106, 212001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3241496" y="54039"/>
            <a:ext cx="2661009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altLang="ja-JP" sz="4000" dirty="0"/>
              <a:t>4</a:t>
            </a:r>
            <a:r>
              <a:rPr lang="de-DE" altLang="ja-JP" sz="4000" dirty="0" smtClean="0"/>
              <a:t>. </a:t>
            </a:r>
            <a:r>
              <a:rPr lang="de-DE" altLang="ja-JP" sz="4000" dirty="0" err="1" smtClean="0"/>
              <a:t>Summary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正方形/長方形 51"/>
          <p:cNvSpPr>
            <a:spLocks noChangeArrowheads="1"/>
          </p:cNvSpPr>
          <p:nvPr/>
        </p:nvSpPr>
        <p:spPr bwMode="auto">
          <a:xfrm>
            <a:off x="683518" y="1180803"/>
            <a:ext cx="7780999" cy="5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sz="2800" b="1" dirty="0" smtClean="0">
                <a:solidFill>
                  <a:srgbClr val="000000"/>
                </a:solidFill>
              </a:rPr>
              <a:t>・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Heavy quarks have new symmetry and dynamics.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正方形/長方形 51"/>
          <p:cNvSpPr>
            <a:spLocks noChangeArrowheads="1"/>
          </p:cNvSpPr>
          <p:nvPr/>
        </p:nvSpPr>
        <p:spPr bwMode="auto">
          <a:xfrm>
            <a:off x="683518" y="3066901"/>
            <a:ext cx="7348463" cy="5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sz="2800" b="1" dirty="0" smtClean="0">
                <a:solidFill>
                  <a:srgbClr val="000000"/>
                </a:solidFill>
              </a:rPr>
              <a:t>・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Many exotic heavy hadrons, nuclei and atoms.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9" name="正方形/長方形 51"/>
          <p:cNvSpPr>
            <a:spLocks noChangeArrowheads="1"/>
          </p:cNvSpPr>
          <p:nvPr/>
        </p:nvSpPr>
        <p:spPr bwMode="auto">
          <a:xfrm>
            <a:off x="683518" y="5834312"/>
            <a:ext cx="8065907" cy="5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ja-JP" altLang="en-US" sz="2800" b="1" dirty="0" smtClean="0">
                <a:solidFill>
                  <a:srgbClr val="000000"/>
                </a:solidFill>
              </a:rPr>
              <a:t>・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Searches in </a:t>
            </a:r>
            <a:r>
              <a:rPr lang="en-US" altLang="ja-JP" sz="2800" b="1" dirty="0" err="1" smtClean="0">
                <a:solidFill>
                  <a:srgbClr val="000000"/>
                </a:solidFill>
              </a:rPr>
              <a:t>e</a:t>
            </a:r>
            <a:r>
              <a:rPr lang="en-US" altLang="ja-JP" sz="2800" b="1" baseline="30000" dirty="0" err="1" smtClean="0">
                <a:solidFill>
                  <a:srgbClr val="000000"/>
                </a:solidFill>
              </a:rPr>
              <a:t>+</a:t>
            </a:r>
            <a:r>
              <a:rPr lang="en-US" altLang="ja-JP" sz="2800" b="1" dirty="0" err="1" smtClean="0">
                <a:solidFill>
                  <a:srgbClr val="000000"/>
                </a:solidFill>
              </a:rPr>
              <a:t>e</a:t>
            </a:r>
            <a:r>
              <a:rPr lang="en-US" altLang="ja-JP" sz="28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, pp (</a:t>
            </a:r>
            <a:r>
              <a:rPr lang="en-US" altLang="ja-JP" sz="2800" b="1" dirty="0" err="1" smtClean="0">
                <a:solidFill>
                  <a:srgbClr val="000000"/>
                </a:solidFill>
              </a:rPr>
              <a:t>pp</a:t>
            </a:r>
            <a:r>
              <a:rPr lang="en-US" altLang="ja-JP" sz="2800" b="1" baseline="30000" dirty="0" err="1" smtClean="0">
                <a:solidFill>
                  <a:srgbClr val="000000"/>
                </a:solidFill>
              </a:rPr>
              <a:t>bar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) and heavy ion collisions.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10" name="正方形/長方形 51"/>
          <p:cNvSpPr>
            <a:spLocks noChangeArrowheads="1"/>
          </p:cNvSpPr>
          <p:nvPr/>
        </p:nvSpPr>
        <p:spPr bwMode="auto">
          <a:xfrm>
            <a:off x="1262162" y="1696424"/>
            <a:ext cx="3610636" cy="137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>
                <a:solidFill>
                  <a:srgbClr val="000000"/>
                </a:solidFill>
              </a:rPr>
              <a:t>H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eavy quark symmetry</a:t>
            </a:r>
          </a:p>
          <a:p>
            <a:r>
              <a:rPr lang="en-US" altLang="ja-JP" sz="2800" b="1" dirty="0" smtClean="0">
                <a:solidFill>
                  <a:srgbClr val="000000"/>
                </a:solidFill>
              </a:rPr>
              <a:t>D-D* mixing</a:t>
            </a:r>
          </a:p>
          <a:p>
            <a:r>
              <a:rPr lang="en-US" altLang="ja-JP" sz="2800" b="1" dirty="0" smtClean="0">
                <a:solidFill>
                  <a:srgbClr val="000000"/>
                </a:solidFill>
              </a:rPr>
              <a:t>...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正方形/長方形 51"/>
          <p:cNvSpPr>
            <a:spLocks noChangeArrowheads="1"/>
          </p:cNvSpPr>
          <p:nvPr/>
        </p:nvSpPr>
        <p:spPr bwMode="auto">
          <a:xfrm>
            <a:off x="1262162" y="3620622"/>
            <a:ext cx="4656996" cy="223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err="1" smtClean="0">
                <a:solidFill>
                  <a:srgbClr val="000000"/>
                </a:solidFill>
              </a:rPr>
              <a:t>D</a:t>
            </a:r>
            <a:r>
              <a:rPr lang="en-US" altLang="ja-JP" sz="2800" b="1" baseline="30000" dirty="0" err="1" smtClean="0">
                <a:solidFill>
                  <a:srgbClr val="000000"/>
                </a:solidFill>
              </a:rPr>
              <a:t>bar</a:t>
            </a:r>
            <a:r>
              <a:rPr lang="en-US" altLang="ja-JP" sz="2800" b="1" dirty="0" err="1" smtClean="0">
                <a:solidFill>
                  <a:srgbClr val="000000"/>
                </a:solidFill>
              </a:rPr>
              <a:t>N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bound/resonance states</a:t>
            </a:r>
          </a:p>
          <a:p>
            <a:r>
              <a:rPr lang="en-US" altLang="ja-JP" sz="2800" b="1" dirty="0" err="1" smtClean="0">
                <a:solidFill>
                  <a:srgbClr val="000000"/>
                </a:solidFill>
              </a:rPr>
              <a:t>D</a:t>
            </a:r>
            <a:r>
              <a:rPr lang="en-US" altLang="ja-JP" sz="2800" b="1" baseline="30000" dirty="0" err="1" smtClean="0">
                <a:solidFill>
                  <a:srgbClr val="000000"/>
                </a:solidFill>
              </a:rPr>
              <a:t>bar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bound nuclei</a:t>
            </a:r>
          </a:p>
          <a:p>
            <a:r>
              <a:rPr lang="en-US" altLang="ja-JP" sz="2800" b="1" dirty="0" smtClean="0">
                <a:solidFill>
                  <a:srgbClr val="000000"/>
                </a:solidFill>
              </a:rPr>
              <a:t>T</a:t>
            </a:r>
            <a:r>
              <a:rPr lang="en-US" altLang="ja-JP" sz="2800" b="1" baseline="-25000" dirty="0" smtClean="0">
                <a:solidFill>
                  <a:srgbClr val="000000"/>
                </a:solidFill>
              </a:rPr>
              <a:t>cc</a:t>
            </a:r>
            <a:r>
              <a:rPr lang="en-US" altLang="ja-JP" sz="2800" b="1" baseline="300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altLang="ja-JP" sz="2800" b="1" dirty="0" err="1" smtClean="0">
                <a:solidFill>
                  <a:srgbClr val="000000"/>
                </a:solidFill>
              </a:rPr>
              <a:t>Z</a:t>
            </a:r>
            <a:r>
              <a:rPr lang="en-US" altLang="ja-JP" sz="2800" b="1" baseline="-25000" dirty="0" err="1" smtClean="0">
                <a:solidFill>
                  <a:srgbClr val="000000"/>
                </a:solidFill>
              </a:rPr>
              <a:t>b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 (I=1)</a:t>
            </a:r>
          </a:p>
          <a:p>
            <a:r>
              <a:rPr lang="en-US" altLang="ja-JP" sz="2800" b="1" dirty="0" smtClean="0">
                <a:solidFill>
                  <a:srgbClr val="000000"/>
                </a:solidFill>
              </a:rPr>
              <a:t>...</a:t>
            </a:r>
            <a:endParaRPr lang="ja-JP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2074"/>
            <a:ext cx="6489549" cy="473012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29200" y="6107668"/>
            <a:ext cx="272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ja-JP" dirty="0" smtClean="0"/>
              <a:t>Eichten in QWG 2008 </a:t>
            </a:r>
            <a:r>
              <a:rPr kumimoji="1" lang="de-DE" altLang="ja-JP" dirty="0" err="1" smtClean="0"/>
              <a:t>Nara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3471" y="811132"/>
            <a:ext cx="5596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2800" b="1" dirty="0" err="1" smtClean="0"/>
              <a:t>Many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new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cc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states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above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threshold</a:t>
            </a:r>
            <a:endParaRPr kumimoji="1" lang="ja-JP" altLang="en-US" sz="2800" b="1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917950" y="1006475"/>
            <a:ext cx="11641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633225" y="2931663"/>
            <a:ext cx="6282911" cy="32405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8"/>
          <p:cNvSpPr/>
          <p:nvPr/>
        </p:nvSpPr>
        <p:spPr>
          <a:xfrm>
            <a:off x="3802676" y="4998690"/>
            <a:ext cx="20697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de-DE" altLang="ja-JP" sz="2400" b="1" dirty="0" err="1" smtClean="0">
                <a:solidFill>
                  <a:srgbClr val="FF0000"/>
                </a:solidFill>
              </a:rPr>
              <a:t>quarkonium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cc</a:t>
            </a:r>
            <a:endParaRPr lang="de-DE" altLang="ja-JP" sz="24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8"/>
          <p:cNvSpPr/>
          <p:nvPr/>
        </p:nvSpPr>
        <p:spPr>
          <a:xfrm>
            <a:off x="4729478" y="1594176"/>
            <a:ext cx="2069797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de-DE" altLang="ja-JP" sz="2400" b="1" dirty="0" err="1" smtClean="0">
                <a:solidFill>
                  <a:srgbClr val="FF0000"/>
                </a:solidFill>
              </a:rPr>
              <a:t>quarkonium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cc</a:t>
            </a:r>
            <a:endParaRPr lang="de-DE" altLang="ja-JP" sz="2400" b="1" dirty="0" smtClean="0">
              <a:solidFill>
                <a:srgbClr val="FF0000"/>
              </a:solidFill>
            </a:endParaRPr>
          </a:p>
          <a:p>
            <a:r>
              <a:rPr lang="de-DE" altLang="ja-JP" sz="2400" b="1" dirty="0" smtClean="0">
                <a:solidFill>
                  <a:srgbClr val="FF0000"/>
                </a:solidFill>
              </a:rPr>
              <a:t>+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exotic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states</a:t>
            </a:r>
            <a:endParaRPr lang="de-DE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563783" y="1769686"/>
            <a:ext cx="11641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645149" y="5173133"/>
            <a:ext cx="11641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サブタイトル 2"/>
          <p:cNvSpPr txBox="1">
            <a:spLocks/>
          </p:cNvSpPr>
          <p:nvPr/>
        </p:nvSpPr>
        <p:spPr>
          <a:xfrm>
            <a:off x="2944630" y="54039"/>
            <a:ext cx="3254740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e-DE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de-DE" altLang="ja-JP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2074"/>
            <a:ext cx="6489549" cy="473012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29200" y="6107668"/>
            <a:ext cx="272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ja-JP" dirty="0" smtClean="0"/>
              <a:t>Eichten in QWG 2008 </a:t>
            </a:r>
            <a:r>
              <a:rPr kumimoji="1" lang="de-DE" altLang="ja-JP" dirty="0" err="1" smtClean="0"/>
              <a:t>Nara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3471" y="811132"/>
            <a:ext cx="5596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2800" b="1" dirty="0" err="1" smtClean="0"/>
              <a:t>Many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new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cc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states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above</a:t>
            </a:r>
            <a:r>
              <a:rPr lang="de-DE" altLang="ja-JP" sz="2800" b="1" dirty="0" smtClean="0"/>
              <a:t> </a:t>
            </a:r>
            <a:r>
              <a:rPr lang="de-DE" altLang="ja-JP" sz="2800" b="1" dirty="0" err="1" smtClean="0"/>
              <a:t>threshold</a:t>
            </a:r>
            <a:endParaRPr kumimoji="1" lang="ja-JP" altLang="en-US" sz="2800" b="1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917950" y="1006475"/>
            <a:ext cx="116417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633225" y="2931663"/>
            <a:ext cx="6282911" cy="32405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633225" y="1338142"/>
            <a:ext cx="6282911" cy="20161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8"/>
          <p:cNvSpPr/>
          <p:nvPr/>
        </p:nvSpPr>
        <p:spPr>
          <a:xfrm>
            <a:off x="3802676" y="4998690"/>
            <a:ext cx="206979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de-DE" altLang="ja-JP" sz="2400" b="1" dirty="0" err="1" smtClean="0">
                <a:solidFill>
                  <a:srgbClr val="FF0000"/>
                </a:solidFill>
              </a:rPr>
              <a:t>quarkonium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cc</a:t>
            </a:r>
            <a:endParaRPr lang="de-DE" altLang="ja-JP" sz="24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8"/>
          <p:cNvSpPr/>
          <p:nvPr/>
        </p:nvSpPr>
        <p:spPr>
          <a:xfrm>
            <a:off x="4729478" y="1594176"/>
            <a:ext cx="2069797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de-DE" altLang="ja-JP" sz="2400" b="1" dirty="0" err="1" smtClean="0">
                <a:solidFill>
                  <a:srgbClr val="FF0000"/>
                </a:solidFill>
              </a:rPr>
              <a:t>quarkonium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cc</a:t>
            </a:r>
            <a:endParaRPr lang="de-DE" altLang="ja-JP" sz="2400" b="1" dirty="0" smtClean="0">
              <a:solidFill>
                <a:srgbClr val="FF0000"/>
              </a:solidFill>
            </a:endParaRPr>
          </a:p>
          <a:p>
            <a:r>
              <a:rPr lang="de-DE" altLang="ja-JP" sz="2400" b="1" dirty="0" smtClean="0">
                <a:solidFill>
                  <a:srgbClr val="FF0000"/>
                </a:solidFill>
              </a:rPr>
              <a:t>+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exotic</a:t>
            </a:r>
            <a:r>
              <a:rPr lang="de-DE" altLang="ja-JP" sz="2400" b="1" dirty="0" smtClean="0">
                <a:solidFill>
                  <a:srgbClr val="FF0000"/>
                </a:solidFill>
              </a:rPr>
              <a:t> </a:t>
            </a:r>
            <a:r>
              <a:rPr lang="de-DE" altLang="ja-JP" sz="2400" b="1" dirty="0" err="1" smtClean="0">
                <a:solidFill>
                  <a:srgbClr val="FF0000"/>
                </a:solidFill>
              </a:rPr>
              <a:t>states</a:t>
            </a:r>
            <a:endParaRPr lang="de-DE" altLang="ja-JP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6563783" y="1769686"/>
            <a:ext cx="11641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645149" y="5173133"/>
            <a:ext cx="11641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サブタイトル 2"/>
          <p:cNvSpPr txBox="1">
            <a:spLocks/>
          </p:cNvSpPr>
          <p:nvPr/>
        </p:nvSpPr>
        <p:spPr>
          <a:xfrm>
            <a:off x="2944630" y="54039"/>
            <a:ext cx="3254740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e-DE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de-DE" altLang="ja-JP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2944630" y="54039"/>
            <a:ext cx="3254740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e-DE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de-DE" altLang="ja-JP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52600" y="894332"/>
            <a:ext cx="632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ja-JP" sz="2400" b="1" dirty="0" smtClean="0"/>
              <a:t>X(3872), X(3940), Y(4260), Z(4430)</a:t>
            </a:r>
            <a:r>
              <a:rPr kumimoji="1" lang="de-DE" altLang="ja-JP" sz="2400" b="1" baseline="30000" dirty="0" smtClean="0"/>
              <a:t>+</a:t>
            </a:r>
            <a:r>
              <a:rPr kumimoji="1" lang="de-DE" altLang="ja-JP" sz="2400" b="1" dirty="0" smtClean="0"/>
              <a:t>, ... Y</a:t>
            </a:r>
            <a:r>
              <a:rPr kumimoji="1" lang="de-DE" altLang="ja-JP" sz="2400" b="1" baseline="-25000" dirty="0" smtClean="0"/>
              <a:t>b </a:t>
            </a:r>
            <a:r>
              <a:rPr kumimoji="1" lang="de-DE" altLang="ja-JP" sz="2400" b="1" dirty="0" smtClean="0"/>
              <a:t>, </a:t>
            </a:r>
            <a:r>
              <a:rPr kumimoji="1" lang="de-DE" altLang="ja-JP" sz="2400" b="1" dirty="0" err="1" smtClean="0"/>
              <a:t>Z</a:t>
            </a:r>
            <a:r>
              <a:rPr lang="de-DE" altLang="ja-JP" sz="2400" b="1" baseline="-25000" dirty="0" err="1" smtClean="0"/>
              <a:t>b</a:t>
            </a:r>
            <a:r>
              <a:rPr lang="de-DE" altLang="ja-JP" sz="2400" b="1" baseline="30000" dirty="0" smtClean="0"/>
              <a:t>+</a:t>
            </a:r>
            <a:r>
              <a:rPr lang="de-DE" altLang="ja-JP" sz="2400" b="1" dirty="0" smtClean="0"/>
              <a:t>, ...</a:t>
            </a:r>
            <a:endParaRPr kumimoji="1" lang="ja-JP" altLang="en-US" sz="2400" b="1" baseline="30000" dirty="0"/>
          </a:p>
        </p:txBody>
      </p:sp>
      <p:grpSp>
        <p:nvGrpSpPr>
          <p:cNvPr id="66" name="図形グループ 65"/>
          <p:cNvGrpSpPr/>
          <p:nvPr/>
        </p:nvGrpSpPr>
        <p:grpSpPr>
          <a:xfrm>
            <a:off x="1210474" y="1313432"/>
            <a:ext cx="6519734" cy="1200328"/>
            <a:chOff x="1210474" y="780872"/>
            <a:chExt cx="6519734" cy="1200328"/>
          </a:xfrm>
        </p:grpSpPr>
        <p:sp>
          <p:nvSpPr>
            <p:cNvPr id="67" name="正方形/長方形 8"/>
            <p:cNvSpPr/>
            <p:nvPr/>
          </p:nvSpPr>
          <p:spPr>
            <a:xfrm>
              <a:off x="1210474" y="780872"/>
              <a:ext cx="6519734" cy="120032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r>
                <a:rPr lang="de-DE" altLang="ja-JP" sz="2400" b="1" dirty="0" err="1" smtClean="0"/>
                <a:t>Why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are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they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exotic</a:t>
              </a:r>
              <a:r>
                <a:rPr lang="de-DE" altLang="ja-JP" sz="2400" b="1" dirty="0" smtClean="0"/>
                <a:t>?</a:t>
              </a:r>
            </a:p>
            <a:p>
              <a:pPr>
                <a:buFontTx/>
                <a:buChar char="-"/>
              </a:pP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unusual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decay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widths</a:t>
              </a:r>
              <a:r>
                <a:rPr lang="de-DE" altLang="ja-JP" sz="2400" b="1" dirty="0" smtClean="0"/>
                <a:t> and </a:t>
              </a:r>
              <a:r>
                <a:rPr lang="de-DE" altLang="ja-JP" sz="2400" b="1" dirty="0" err="1" smtClean="0"/>
                <a:t>branching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ratios</a:t>
              </a:r>
              <a:endParaRPr lang="de-DE" altLang="ja-JP" sz="2400" b="1" dirty="0" smtClean="0"/>
            </a:p>
            <a:p>
              <a:pPr>
                <a:buFontTx/>
                <a:buChar char="-"/>
              </a:pP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unexpected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states</a:t>
              </a:r>
              <a:r>
                <a:rPr lang="de-DE" altLang="ja-JP" sz="2400" b="1" dirty="0" smtClean="0"/>
                <a:t> different </a:t>
              </a:r>
              <a:r>
                <a:rPr lang="de-DE" altLang="ja-JP" sz="2400" b="1" dirty="0" err="1" smtClean="0"/>
                <a:t>from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cc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quark</a:t>
              </a:r>
              <a:r>
                <a:rPr lang="de-DE" altLang="ja-JP" sz="2400" b="1" dirty="0" smtClean="0"/>
                <a:t> </a:t>
              </a:r>
              <a:r>
                <a:rPr lang="de-DE" altLang="ja-JP" sz="2400" b="1" dirty="0" err="1" smtClean="0"/>
                <a:t>model</a:t>
              </a:r>
              <a:endParaRPr lang="de-DE" altLang="ja-JP" sz="2400" b="1" dirty="0"/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5683250" y="1692097"/>
              <a:ext cx="114300" cy="1588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図形グループ 120"/>
          <p:cNvGrpSpPr/>
          <p:nvPr/>
        </p:nvGrpSpPr>
        <p:grpSpPr>
          <a:xfrm>
            <a:off x="2657635" y="2668783"/>
            <a:ext cx="15965536" cy="3750287"/>
            <a:chOff x="2657635" y="2668783"/>
            <a:chExt cx="15965536" cy="3750287"/>
          </a:xfrm>
        </p:grpSpPr>
        <p:grpSp>
          <p:nvGrpSpPr>
            <p:cNvPr id="99" name="図形グループ 98"/>
            <p:cNvGrpSpPr/>
            <p:nvPr/>
          </p:nvGrpSpPr>
          <p:grpSpPr>
            <a:xfrm>
              <a:off x="9555703" y="2668783"/>
              <a:ext cx="9067468" cy="3750287"/>
              <a:chOff x="-25400" y="2668783"/>
              <a:chExt cx="9067468" cy="3750287"/>
            </a:xfrm>
          </p:grpSpPr>
          <p:grpSp>
            <p:nvGrpSpPr>
              <p:cNvPr id="6" name="図形グループ 5"/>
              <p:cNvGrpSpPr/>
              <p:nvPr/>
            </p:nvGrpSpPr>
            <p:grpSpPr>
              <a:xfrm>
                <a:off x="4826571" y="3199560"/>
                <a:ext cx="1462526" cy="1462526"/>
                <a:chOff x="4826571" y="2667000"/>
                <a:chExt cx="1462526" cy="1462526"/>
              </a:xfrm>
            </p:grpSpPr>
            <p:sp>
              <p:nvSpPr>
                <p:cNvPr id="7" name="円/楕円 6"/>
                <p:cNvSpPr/>
                <p:nvPr/>
              </p:nvSpPr>
              <p:spPr>
                <a:xfrm>
                  <a:off x="5113197" y="3449188"/>
                  <a:ext cx="421277" cy="42127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正方形/長方形 7"/>
                <p:cNvSpPr/>
                <p:nvPr/>
              </p:nvSpPr>
              <p:spPr>
                <a:xfrm>
                  <a:off x="5140352" y="3290863"/>
                  <a:ext cx="32237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c</a:t>
                  </a:r>
                  <a:endParaRPr lang="ja-JP" altLang="en-US" sz="3200" dirty="0"/>
                </a:p>
              </p:txBody>
            </p:sp>
            <p:grpSp>
              <p:nvGrpSpPr>
                <p:cNvPr id="9" name="図形グループ 70"/>
                <p:cNvGrpSpPr/>
                <p:nvPr/>
              </p:nvGrpSpPr>
              <p:grpSpPr>
                <a:xfrm>
                  <a:off x="5581999" y="2785730"/>
                  <a:ext cx="421277" cy="555929"/>
                  <a:chOff x="5962999" y="2646030"/>
                  <a:chExt cx="421277" cy="555929"/>
                </a:xfrm>
              </p:grpSpPr>
              <p:sp>
                <p:nvSpPr>
                  <p:cNvPr id="18" name="円/楕円 17"/>
                  <p:cNvSpPr/>
                  <p:nvPr/>
                </p:nvSpPr>
                <p:spPr>
                  <a:xfrm>
                    <a:off x="5962999" y="2780682"/>
                    <a:ext cx="421277" cy="42127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正方形/長方形 18"/>
                  <p:cNvSpPr/>
                  <p:nvPr/>
                </p:nvSpPr>
                <p:spPr>
                  <a:xfrm>
                    <a:off x="5994387" y="2646030"/>
                    <a:ext cx="322372" cy="5262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3200" dirty="0" smtClean="0"/>
                      <a:t>c</a:t>
                    </a:r>
                    <a:endParaRPr lang="ja-JP" altLang="en-US" sz="3200" dirty="0"/>
                  </a:p>
                </p:txBody>
              </p:sp>
              <p:cxnSp>
                <p:nvCxnSpPr>
                  <p:cNvPr id="20" name="直線コネクタ 19"/>
                  <p:cNvCxnSpPr/>
                  <p:nvPr/>
                </p:nvCxnSpPr>
                <p:spPr>
                  <a:xfrm>
                    <a:off x="6117165" y="2867541"/>
                    <a:ext cx="131233" cy="1588"/>
                  </a:xfrm>
                  <a:prstGeom prst="line">
                    <a:avLst/>
                  </a:prstGeom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図形グループ 69"/>
                <p:cNvGrpSpPr/>
                <p:nvPr/>
              </p:nvGrpSpPr>
              <p:grpSpPr>
                <a:xfrm>
                  <a:off x="5715000" y="3327396"/>
                  <a:ext cx="421277" cy="526303"/>
                  <a:chOff x="6160939" y="3261612"/>
                  <a:chExt cx="421277" cy="526303"/>
                </a:xfrm>
              </p:grpSpPr>
              <p:sp>
                <p:nvSpPr>
                  <p:cNvPr id="15" name="円/楕円 14"/>
                  <p:cNvSpPr/>
                  <p:nvPr/>
                </p:nvSpPr>
                <p:spPr>
                  <a:xfrm>
                    <a:off x="6160939" y="3366638"/>
                    <a:ext cx="421277" cy="421277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正方形/長方形 15"/>
                  <p:cNvSpPr/>
                  <p:nvPr/>
                </p:nvSpPr>
                <p:spPr>
                  <a:xfrm>
                    <a:off x="6175395" y="3261612"/>
                    <a:ext cx="360243" cy="5262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3200" dirty="0" smtClean="0"/>
                      <a:t>d</a:t>
                    </a:r>
                    <a:endParaRPr lang="ja-JP" altLang="en-US" sz="3200" dirty="0"/>
                  </a:p>
                </p:txBody>
              </p:sp>
              <p:cxnSp>
                <p:nvCxnSpPr>
                  <p:cNvPr id="17" name="直線コネクタ 16"/>
                  <p:cNvCxnSpPr/>
                  <p:nvPr/>
                </p:nvCxnSpPr>
                <p:spPr>
                  <a:xfrm>
                    <a:off x="6307657" y="3417971"/>
                    <a:ext cx="135479" cy="1588"/>
                  </a:xfrm>
                  <a:prstGeom prst="line">
                    <a:avLst/>
                  </a:prstGeom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図形グループ 39"/>
                <p:cNvGrpSpPr/>
                <p:nvPr/>
              </p:nvGrpSpPr>
              <p:grpSpPr>
                <a:xfrm>
                  <a:off x="5065123" y="2764737"/>
                  <a:ext cx="421277" cy="575373"/>
                  <a:chOff x="4599214" y="5315184"/>
                  <a:chExt cx="468086" cy="639302"/>
                </a:xfrm>
              </p:grpSpPr>
              <p:sp>
                <p:nvSpPr>
                  <p:cNvPr id="13" name="円/楕円 12"/>
                  <p:cNvSpPr/>
                  <p:nvPr/>
                </p:nvSpPr>
                <p:spPr>
                  <a:xfrm>
                    <a:off x="4599214" y="5486400"/>
                    <a:ext cx="468086" cy="468086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正方形/長方形 13"/>
                  <p:cNvSpPr/>
                  <p:nvPr/>
                </p:nvSpPr>
                <p:spPr>
                  <a:xfrm>
                    <a:off x="4615276" y="5315184"/>
                    <a:ext cx="400270" cy="584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3200" dirty="0" smtClean="0"/>
                      <a:t>u</a:t>
                    </a:r>
                    <a:endParaRPr lang="ja-JP" altLang="en-US" sz="3200" dirty="0"/>
                  </a:p>
                </p:txBody>
              </p:sp>
            </p:grpSp>
            <p:sp>
              <p:nvSpPr>
                <p:cNvPr id="12" name="円/楕円 11"/>
                <p:cNvSpPr>
                  <a:spLocks noChangeAspect="1"/>
                </p:cNvSpPr>
                <p:nvPr/>
              </p:nvSpPr>
              <p:spPr>
                <a:xfrm>
                  <a:off x="4826571" y="2667000"/>
                  <a:ext cx="1462526" cy="1462526"/>
                </a:xfrm>
                <a:prstGeom prst="ellipse">
                  <a:avLst/>
                </a:prstGeom>
                <a:solidFill>
                  <a:schemeClr val="bg2">
                    <a:alpha val="27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" name="正方形/長方形 20"/>
              <p:cNvSpPr/>
              <p:nvPr/>
            </p:nvSpPr>
            <p:spPr>
              <a:xfrm>
                <a:off x="4735875" y="2668783"/>
                <a:ext cx="18704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2400" b="1" dirty="0"/>
                  <a:t>Z</a:t>
                </a:r>
                <a:r>
                  <a:rPr lang="de-DE" altLang="ja-JP" sz="2400" b="1" dirty="0" smtClean="0"/>
                  <a:t>(4430)</a:t>
                </a:r>
                <a:r>
                  <a:rPr lang="de-DE" altLang="ja-JP" sz="2400" b="1" baseline="30000" dirty="0" smtClean="0"/>
                  <a:t>+</a:t>
                </a:r>
                <a:r>
                  <a:rPr lang="de-DE" altLang="ja-JP" sz="2400" b="1" dirty="0" smtClean="0"/>
                  <a:t> (</a:t>
                </a:r>
                <a:r>
                  <a:rPr lang="de-DE" altLang="ja-JP" sz="2400" b="1" dirty="0" err="1" smtClean="0"/>
                  <a:t>Z</a:t>
                </a:r>
                <a:r>
                  <a:rPr lang="de-DE" altLang="ja-JP" sz="2400" b="1" baseline="-25000" dirty="0" err="1" smtClean="0"/>
                  <a:t>b</a:t>
                </a:r>
                <a:r>
                  <a:rPr lang="de-DE" altLang="ja-JP" sz="2400" b="1" baseline="30000" dirty="0" smtClean="0"/>
                  <a:t>+</a:t>
                </a:r>
                <a:r>
                  <a:rPr lang="de-DE" altLang="ja-JP" sz="2400" b="1" dirty="0" smtClean="0"/>
                  <a:t>)</a:t>
                </a:r>
                <a:endParaRPr lang="de-DE" altLang="ja-JP" sz="2400" b="1" baseline="-25000" dirty="0" smtClean="0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2778386" y="2668783"/>
                <a:ext cx="1160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2400" b="1" dirty="0" smtClean="0"/>
                  <a:t>Y(4260)</a:t>
                </a:r>
              </a:p>
            </p:txBody>
          </p:sp>
          <p:grpSp>
            <p:nvGrpSpPr>
              <p:cNvPr id="23" name="図形グループ 22"/>
              <p:cNvGrpSpPr/>
              <p:nvPr/>
            </p:nvGrpSpPr>
            <p:grpSpPr>
              <a:xfrm>
                <a:off x="2540000" y="3137400"/>
                <a:ext cx="1608779" cy="1624958"/>
                <a:chOff x="3191821" y="2352371"/>
                <a:chExt cx="1608779" cy="1624958"/>
              </a:xfrm>
            </p:grpSpPr>
            <p:sp>
              <p:nvSpPr>
                <p:cNvPr id="24" name="フリーフォーム 23"/>
                <p:cNvSpPr/>
                <p:nvPr/>
              </p:nvSpPr>
              <p:spPr>
                <a:xfrm>
                  <a:off x="3729706" y="2762250"/>
                  <a:ext cx="494948" cy="754754"/>
                </a:xfrm>
                <a:custGeom>
                  <a:avLst/>
                  <a:gdLst>
                    <a:gd name="connsiteX0" fmla="*/ 0 w 637117"/>
                    <a:gd name="connsiteY0" fmla="*/ 971550 h 971550"/>
                    <a:gd name="connsiteX1" fmla="*/ 304800 w 637117"/>
                    <a:gd name="connsiteY1" fmla="*/ 908050 h 971550"/>
                    <a:gd name="connsiteX2" fmla="*/ 50800 w 637117"/>
                    <a:gd name="connsiteY2" fmla="*/ 596900 h 971550"/>
                    <a:gd name="connsiteX3" fmla="*/ 463550 w 637117"/>
                    <a:gd name="connsiteY3" fmla="*/ 609600 h 971550"/>
                    <a:gd name="connsiteX4" fmla="*/ 247650 w 637117"/>
                    <a:gd name="connsiteY4" fmla="*/ 304800 h 971550"/>
                    <a:gd name="connsiteX5" fmla="*/ 609600 w 637117"/>
                    <a:gd name="connsiteY5" fmla="*/ 330200 h 971550"/>
                    <a:gd name="connsiteX6" fmla="*/ 412750 w 637117"/>
                    <a:gd name="connsiteY6" fmla="*/ 95250 h 971550"/>
                    <a:gd name="connsiteX7" fmla="*/ 635000 w 637117"/>
                    <a:gd name="connsiteY7" fmla="*/ 0 h 97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7117" h="971550">
                      <a:moveTo>
                        <a:pt x="0" y="971550"/>
                      </a:moveTo>
                      <a:cubicBezTo>
                        <a:pt x="148166" y="971021"/>
                        <a:pt x="296333" y="970492"/>
                        <a:pt x="304800" y="908050"/>
                      </a:cubicBezTo>
                      <a:cubicBezTo>
                        <a:pt x="313267" y="845608"/>
                        <a:pt x="24342" y="646642"/>
                        <a:pt x="50800" y="596900"/>
                      </a:cubicBezTo>
                      <a:cubicBezTo>
                        <a:pt x="77258" y="547158"/>
                        <a:pt x="430742" y="658283"/>
                        <a:pt x="463550" y="609600"/>
                      </a:cubicBezTo>
                      <a:cubicBezTo>
                        <a:pt x="496358" y="560917"/>
                        <a:pt x="223308" y="351367"/>
                        <a:pt x="247650" y="304800"/>
                      </a:cubicBezTo>
                      <a:cubicBezTo>
                        <a:pt x="271992" y="258233"/>
                        <a:pt x="582083" y="365125"/>
                        <a:pt x="609600" y="330200"/>
                      </a:cubicBezTo>
                      <a:cubicBezTo>
                        <a:pt x="637117" y="295275"/>
                        <a:pt x="408517" y="150283"/>
                        <a:pt x="412750" y="95250"/>
                      </a:cubicBezTo>
                      <a:cubicBezTo>
                        <a:pt x="416983" y="40217"/>
                        <a:pt x="635000" y="0"/>
                        <a:pt x="635000" y="0"/>
                      </a:cubicBezTo>
                    </a:path>
                  </a:pathLst>
                </a:custGeom>
                <a:noFill/>
                <a:ln w="762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/>
                <p:cNvSpPr/>
                <p:nvPr/>
              </p:nvSpPr>
              <p:spPr>
                <a:xfrm>
                  <a:off x="3687729" y="2826679"/>
                  <a:ext cx="494948" cy="754754"/>
                </a:xfrm>
                <a:custGeom>
                  <a:avLst/>
                  <a:gdLst>
                    <a:gd name="connsiteX0" fmla="*/ 0 w 637117"/>
                    <a:gd name="connsiteY0" fmla="*/ 971550 h 971550"/>
                    <a:gd name="connsiteX1" fmla="*/ 304800 w 637117"/>
                    <a:gd name="connsiteY1" fmla="*/ 908050 h 971550"/>
                    <a:gd name="connsiteX2" fmla="*/ 50800 w 637117"/>
                    <a:gd name="connsiteY2" fmla="*/ 596900 h 971550"/>
                    <a:gd name="connsiteX3" fmla="*/ 463550 w 637117"/>
                    <a:gd name="connsiteY3" fmla="*/ 609600 h 971550"/>
                    <a:gd name="connsiteX4" fmla="*/ 247650 w 637117"/>
                    <a:gd name="connsiteY4" fmla="*/ 304800 h 971550"/>
                    <a:gd name="connsiteX5" fmla="*/ 609600 w 637117"/>
                    <a:gd name="connsiteY5" fmla="*/ 330200 h 971550"/>
                    <a:gd name="connsiteX6" fmla="*/ 412750 w 637117"/>
                    <a:gd name="connsiteY6" fmla="*/ 95250 h 971550"/>
                    <a:gd name="connsiteX7" fmla="*/ 635000 w 637117"/>
                    <a:gd name="connsiteY7" fmla="*/ 0 h 97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7117" h="971550">
                      <a:moveTo>
                        <a:pt x="0" y="971550"/>
                      </a:moveTo>
                      <a:cubicBezTo>
                        <a:pt x="148166" y="971021"/>
                        <a:pt x="296333" y="970492"/>
                        <a:pt x="304800" y="908050"/>
                      </a:cubicBezTo>
                      <a:cubicBezTo>
                        <a:pt x="313267" y="845608"/>
                        <a:pt x="24342" y="646642"/>
                        <a:pt x="50800" y="596900"/>
                      </a:cubicBezTo>
                      <a:cubicBezTo>
                        <a:pt x="77258" y="547158"/>
                        <a:pt x="430742" y="658283"/>
                        <a:pt x="463550" y="609600"/>
                      </a:cubicBezTo>
                      <a:cubicBezTo>
                        <a:pt x="496358" y="560917"/>
                        <a:pt x="223308" y="351367"/>
                        <a:pt x="247650" y="304800"/>
                      </a:cubicBezTo>
                      <a:cubicBezTo>
                        <a:pt x="271992" y="258233"/>
                        <a:pt x="582083" y="365125"/>
                        <a:pt x="609600" y="330200"/>
                      </a:cubicBezTo>
                      <a:cubicBezTo>
                        <a:pt x="637117" y="295275"/>
                        <a:pt x="408517" y="150283"/>
                        <a:pt x="412750" y="95250"/>
                      </a:cubicBezTo>
                      <a:cubicBezTo>
                        <a:pt x="416983" y="40217"/>
                        <a:pt x="635000" y="0"/>
                        <a:pt x="635000" y="0"/>
                      </a:cubicBezTo>
                    </a:path>
                  </a:pathLst>
                </a:custGeom>
                <a:noFill/>
                <a:ln w="762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6" name="図形グループ 25"/>
                <p:cNvGrpSpPr/>
                <p:nvPr/>
              </p:nvGrpSpPr>
              <p:grpSpPr>
                <a:xfrm>
                  <a:off x="3473450" y="3272737"/>
                  <a:ext cx="421277" cy="575373"/>
                  <a:chOff x="4599214" y="5315184"/>
                  <a:chExt cx="468086" cy="639302"/>
                </a:xfrm>
              </p:grpSpPr>
              <p:sp>
                <p:nvSpPr>
                  <p:cNvPr id="32" name="円/楕円 31"/>
                  <p:cNvSpPr/>
                  <p:nvPr/>
                </p:nvSpPr>
                <p:spPr>
                  <a:xfrm>
                    <a:off x="4599214" y="5486400"/>
                    <a:ext cx="468086" cy="46808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正方形/長方形 32"/>
                  <p:cNvSpPr/>
                  <p:nvPr/>
                </p:nvSpPr>
                <p:spPr>
                  <a:xfrm>
                    <a:off x="4619980" y="5315184"/>
                    <a:ext cx="358191" cy="584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3200" dirty="0" smtClean="0"/>
                      <a:t>c</a:t>
                    </a:r>
                    <a:endParaRPr lang="ja-JP" altLang="en-US" sz="3200" dirty="0"/>
                  </a:p>
                </p:txBody>
              </p:sp>
            </p:grpSp>
            <p:sp>
              <p:nvSpPr>
                <p:cNvPr id="27" name="円/楕円 26"/>
                <p:cNvSpPr/>
                <p:nvPr/>
              </p:nvSpPr>
              <p:spPr>
                <a:xfrm>
                  <a:off x="4036423" y="2487023"/>
                  <a:ext cx="421277" cy="42127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4067811" y="2352371"/>
                  <a:ext cx="32237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c</a:t>
                  </a:r>
                  <a:endParaRPr lang="ja-JP" altLang="en-US" sz="3200" dirty="0"/>
                </a:p>
              </p:txBody>
            </p: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4190589" y="2573882"/>
                  <a:ext cx="131233" cy="1588"/>
                </a:xfrm>
                <a:prstGeom prst="line">
                  <a:avLst/>
                </a:prstGeom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正方形/長方形 29"/>
                <p:cNvSpPr/>
                <p:nvPr/>
              </p:nvSpPr>
              <p:spPr>
                <a:xfrm>
                  <a:off x="4048122" y="2907757"/>
                  <a:ext cx="377828" cy="584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g</a:t>
                  </a:r>
                  <a:endParaRPr lang="ja-JP" altLang="en-US" sz="3200" dirty="0"/>
                </a:p>
              </p:txBody>
            </p:sp>
            <p:sp>
              <p:nvSpPr>
                <p:cNvPr id="31" name="円/楕円 30"/>
                <p:cNvSpPr>
                  <a:spLocks noChangeAspect="1"/>
                </p:cNvSpPr>
                <p:nvPr/>
              </p:nvSpPr>
              <p:spPr>
                <a:xfrm>
                  <a:off x="3191821" y="2368550"/>
                  <a:ext cx="1608779" cy="1608779"/>
                </a:xfrm>
                <a:prstGeom prst="ellipse">
                  <a:avLst/>
                </a:prstGeom>
                <a:solidFill>
                  <a:schemeClr val="bg2">
                    <a:alpha val="27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4" name="図形グループ 33"/>
              <p:cNvGrpSpPr/>
              <p:nvPr/>
            </p:nvGrpSpPr>
            <p:grpSpPr>
              <a:xfrm>
                <a:off x="428411" y="3218616"/>
                <a:ext cx="1462526" cy="1462526"/>
                <a:chOff x="3844666" y="5370076"/>
                <a:chExt cx="1462526" cy="1462526"/>
              </a:xfrm>
            </p:grpSpPr>
            <p:grpSp>
              <p:nvGrpSpPr>
                <p:cNvPr id="35" name="図形グループ 104"/>
                <p:cNvGrpSpPr/>
                <p:nvPr/>
              </p:nvGrpSpPr>
              <p:grpSpPr>
                <a:xfrm>
                  <a:off x="4053063" y="5493202"/>
                  <a:ext cx="1071443" cy="1160148"/>
                  <a:chOff x="4053063" y="5493202"/>
                  <a:chExt cx="1071443" cy="1160148"/>
                </a:xfrm>
              </p:grpSpPr>
              <p:sp>
                <p:nvSpPr>
                  <p:cNvPr id="37" name="円/楕円 36"/>
                  <p:cNvSpPr/>
                  <p:nvPr/>
                </p:nvSpPr>
                <p:spPr>
                  <a:xfrm>
                    <a:off x="4703229" y="6180666"/>
                    <a:ext cx="421277" cy="42127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円/楕円 37"/>
                  <p:cNvSpPr/>
                  <p:nvPr/>
                </p:nvSpPr>
                <p:spPr>
                  <a:xfrm>
                    <a:off x="4101137" y="6177662"/>
                    <a:ext cx="421277" cy="42127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正方形/長方形 38"/>
                  <p:cNvSpPr/>
                  <p:nvPr/>
                </p:nvSpPr>
                <p:spPr>
                  <a:xfrm>
                    <a:off x="4128292" y="6019337"/>
                    <a:ext cx="322372" cy="5262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3200" dirty="0" smtClean="0"/>
                      <a:t>c</a:t>
                    </a:r>
                    <a:endParaRPr lang="ja-JP" altLang="en-US" sz="3200" dirty="0"/>
                  </a:p>
                </p:txBody>
              </p:sp>
              <p:grpSp>
                <p:nvGrpSpPr>
                  <p:cNvPr id="40" name="図形グループ 91"/>
                  <p:cNvGrpSpPr/>
                  <p:nvPr/>
                </p:nvGrpSpPr>
                <p:grpSpPr>
                  <a:xfrm>
                    <a:off x="4569939" y="5514204"/>
                    <a:ext cx="421277" cy="555929"/>
                    <a:chOff x="5962999" y="2646030"/>
                    <a:chExt cx="421277" cy="555929"/>
                  </a:xfrm>
                </p:grpSpPr>
                <p:sp>
                  <p:nvSpPr>
                    <p:cNvPr id="45" name="円/楕円 44"/>
                    <p:cNvSpPr/>
                    <p:nvPr/>
                  </p:nvSpPr>
                  <p:spPr>
                    <a:xfrm>
                      <a:off x="5962999" y="2780682"/>
                      <a:ext cx="421277" cy="42127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" name="正方形/長方形 45"/>
                    <p:cNvSpPr/>
                    <p:nvPr/>
                  </p:nvSpPr>
                  <p:spPr>
                    <a:xfrm>
                      <a:off x="5994387" y="2646030"/>
                      <a:ext cx="322372" cy="526298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de-DE" altLang="ja-JP" sz="3200" dirty="0" smtClean="0"/>
                        <a:t>c</a:t>
                      </a:r>
                      <a:endParaRPr lang="ja-JP" altLang="en-US" sz="3200" dirty="0"/>
                    </a:p>
                  </p:txBody>
                </p:sp>
                <p:cxnSp>
                  <p:nvCxnSpPr>
                    <p:cNvPr id="47" name="直線コネクタ 46"/>
                    <p:cNvCxnSpPr/>
                    <p:nvPr/>
                  </p:nvCxnSpPr>
                  <p:spPr>
                    <a:xfrm>
                      <a:off x="6117165" y="2867541"/>
                      <a:ext cx="131233" cy="1588"/>
                    </a:xfrm>
                    <a:prstGeom prst="line">
                      <a:avLst/>
                    </a:prstGeom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" name="正方形/長方形 40"/>
                  <p:cNvSpPr/>
                  <p:nvPr/>
                </p:nvSpPr>
                <p:spPr>
                  <a:xfrm>
                    <a:off x="4721629" y="6068574"/>
                    <a:ext cx="400270" cy="584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3200" dirty="0" smtClean="0"/>
                      <a:t>u</a:t>
                    </a:r>
                    <a:endParaRPr lang="ja-JP" altLang="en-US" sz="3200" dirty="0"/>
                  </a:p>
                </p:txBody>
              </p:sp>
              <p:cxnSp>
                <p:nvCxnSpPr>
                  <p:cNvPr id="42" name="直線コネクタ 41"/>
                  <p:cNvCxnSpPr/>
                  <p:nvPr/>
                </p:nvCxnSpPr>
                <p:spPr>
                  <a:xfrm>
                    <a:off x="4849658" y="6275724"/>
                    <a:ext cx="135479" cy="1588"/>
                  </a:xfrm>
                  <a:prstGeom prst="line">
                    <a:avLst/>
                  </a:prstGeom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円/楕円 42"/>
                  <p:cNvSpPr/>
                  <p:nvPr/>
                </p:nvSpPr>
                <p:spPr>
                  <a:xfrm>
                    <a:off x="4053063" y="5647296"/>
                    <a:ext cx="421277" cy="421278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正方形/長方形 43"/>
                  <p:cNvSpPr/>
                  <p:nvPr/>
                </p:nvSpPr>
                <p:spPr>
                  <a:xfrm>
                    <a:off x="4067519" y="5493202"/>
                    <a:ext cx="360243" cy="5262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3200" dirty="0" smtClean="0"/>
                      <a:t>u</a:t>
                    </a:r>
                    <a:endParaRPr lang="ja-JP" altLang="en-US" sz="3200" dirty="0"/>
                  </a:p>
                </p:txBody>
              </p:sp>
            </p:grpSp>
            <p:sp>
              <p:nvSpPr>
                <p:cNvPr id="36" name="円/楕円 35"/>
                <p:cNvSpPr>
                  <a:spLocks noChangeAspect="1"/>
                </p:cNvSpPr>
                <p:nvPr/>
              </p:nvSpPr>
              <p:spPr>
                <a:xfrm>
                  <a:off x="3844666" y="5370076"/>
                  <a:ext cx="1462526" cy="1462526"/>
                </a:xfrm>
                <a:prstGeom prst="ellipse">
                  <a:avLst/>
                </a:prstGeom>
                <a:solidFill>
                  <a:schemeClr val="bg2">
                    <a:alpha val="27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8" name="正方形/長方形 47"/>
              <p:cNvSpPr/>
              <p:nvPr/>
            </p:nvSpPr>
            <p:spPr>
              <a:xfrm>
                <a:off x="636808" y="2668783"/>
                <a:ext cx="11699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2400" b="1" dirty="0" smtClean="0"/>
                  <a:t>X(3872)</a:t>
                </a:r>
              </a:p>
            </p:txBody>
          </p:sp>
          <p:grpSp>
            <p:nvGrpSpPr>
              <p:cNvPr id="49" name="図形グループ 48"/>
              <p:cNvGrpSpPr/>
              <p:nvPr/>
            </p:nvGrpSpPr>
            <p:grpSpPr>
              <a:xfrm>
                <a:off x="6934200" y="3199560"/>
                <a:ext cx="1462526" cy="1462526"/>
                <a:chOff x="6934200" y="2667000"/>
                <a:chExt cx="1462526" cy="1462526"/>
              </a:xfrm>
            </p:grpSpPr>
            <p:sp>
              <p:nvSpPr>
                <p:cNvPr id="50" name="円/楕円 49"/>
                <p:cNvSpPr/>
                <p:nvPr/>
              </p:nvSpPr>
              <p:spPr>
                <a:xfrm>
                  <a:off x="7220826" y="3434462"/>
                  <a:ext cx="421277" cy="42127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正方形/長方形 50"/>
                <p:cNvSpPr/>
                <p:nvPr/>
              </p:nvSpPr>
              <p:spPr>
                <a:xfrm>
                  <a:off x="7247981" y="3310001"/>
                  <a:ext cx="32237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c</a:t>
                  </a:r>
                  <a:endParaRPr lang="ja-JP" altLang="en-US" sz="3200" dirty="0"/>
                </a:p>
              </p:txBody>
            </p:sp>
            <p:grpSp>
              <p:nvGrpSpPr>
                <p:cNvPr id="52" name="図形グループ 70"/>
                <p:cNvGrpSpPr/>
                <p:nvPr/>
              </p:nvGrpSpPr>
              <p:grpSpPr>
                <a:xfrm>
                  <a:off x="7689628" y="2771004"/>
                  <a:ext cx="421277" cy="555929"/>
                  <a:chOff x="5962999" y="2646030"/>
                  <a:chExt cx="421277" cy="555929"/>
                </a:xfrm>
              </p:grpSpPr>
              <p:sp>
                <p:nvSpPr>
                  <p:cNvPr id="60" name="円/楕円 59"/>
                  <p:cNvSpPr/>
                  <p:nvPr/>
                </p:nvSpPr>
                <p:spPr>
                  <a:xfrm>
                    <a:off x="5962999" y="2780682"/>
                    <a:ext cx="421277" cy="42127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正方形/長方形 60"/>
                  <p:cNvSpPr/>
                  <p:nvPr/>
                </p:nvSpPr>
                <p:spPr>
                  <a:xfrm>
                    <a:off x="5994387" y="2646030"/>
                    <a:ext cx="322372" cy="5262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3200" dirty="0" smtClean="0"/>
                      <a:t>c</a:t>
                    </a:r>
                    <a:endParaRPr lang="ja-JP" altLang="en-US" sz="3200" dirty="0"/>
                  </a:p>
                </p:txBody>
              </p:sp>
              <p:cxnSp>
                <p:nvCxnSpPr>
                  <p:cNvPr id="62" name="直線コネクタ 61"/>
                  <p:cNvCxnSpPr/>
                  <p:nvPr/>
                </p:nvCxnSpPr>
                <p:spPr>
                  <a:xfrm>
                    <a:off x="6117165" y="2867541"/>
                    <a:ext cx="131233" cy="1588"/>
                  </a:xfrm>
                  <a:prstGeom prst="line">
                    <a:avLst/>
                  </a:prstGeom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円/楕円 52"/>
                <p:cNvSpPr/>
                <p:nvPr/>
              </p:nvSpPr>
              <p:spPr>
                <a:xfrm>
                  <a:off x="7822629" y="3417696"/>
                  <a:ext cx="421277" cy="421277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正方形/長方形 53"/>
                <p:cNvSpPr/>
                <p:nvPr/>
              </p:nvSpPr>
              <p:spPr>
                <a:xfrm>
                  <a:off x="7828619" y="3308442"/>
                  <a:ext cx="360243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3200" dirty="0" smtClean="0"/>
                    <a:t>d</a:t>
                  </a:r>
                  <a:endParaRPr lang="ja-JP" altLang="en-US" sz="3200" dirty="0"/>
                </a:p>
              </p:txBody>
            </p:sp>
            <p:cxnSp>
              <p:nvCxnSpPr>
                <p:cNvPr id="55" name="直線コネクタ 54"/>
                <p:cNvCxnSpPr/>
                <p:nvPr/>
              </p:nvCxnSpPr>
              <p:spPr>
                <a:xfrm>
                  <a:off x="7370218" y="3528291"/>
                  <a:ext cx="135479" cy="1588"/>
                </a:xfrm>
                <a:prstGeom prst="line">
                  <a:avLst/>
                </a:prstGeom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図形グループ 39"/>
                <p:cNvGrpSpPr/>
                <p:nvPr/>
              </p:nvGrpSpPr>
              <p:grpSpPr>
                <a:xfrm>
                  <a:off x="7172752" y="2750011"/>
                  <a:ext cx="421277" cy="575373"/>
                  <a:chOff x="4599214" y="5315184"/>
                  <a:chExt cx="468086" cy="639302"/>
                </a:xfrm>
              </p:grpSpPr>
              <p:sp>
                <p:nvSpPr>
                  <p:cNvPr id="58" name="円/楕円 57"/>
                  <p:cNvSpPr/>
                  <p:nvPr/>
                </p:nvSpPr>
                <p:spPr>
                  <a:xfrm>
                    <a:off x="4599214" y="5486400"/>
                    <a:ext cx="468086" cy="468086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正方形/長方形 58"/>
                  <p:cNvSpPr/>
                  <p:nvPr/>
                </p:nvSpPr>
                <p:spPr>
                  <a:xfrm>
                    <a:off x="4615276" y="5315184"/>
                    <a:ext cx="400270" cy="584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3200" dirty="0" smtClean="0"/>
                      <a:t>u</a:t>
                    </a:r>
                    <a:endParaRPr lang="ja-JP" altLang="en-US" sz="3200" dirty="0"/>
                  </a:p>
                </p:txBody>
              </p:sp>
            </p:grpSp>
            <p:sp>
              <p:nvSpPr>
                <p:cNvPr id="57" name="円/楕円 56"/>
                <p:cNvSpPr>
                  <a:spLocks noChangeAspect="1"/>
                </p:cNvSpPr>
                <p:nvPr/>
              </p:nvSpPr>
              <p:spPr>
                <a:xfrm>
                  <a:off x="6934200" y="2667000"/>
                  <a:ext cx="1462526" cy="1462526"/>
                </a:xfrm>
                <a:prstGeom prst="ellipse">
                  <a:avLst/>
                </a:prstGeom>
                <a:solidFill>
                  <a:schemeClr val="bg2">
                    <a:alpha val="27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3" name="図形グループ 62"/>
              <p:cNvGrpSpPr/>
              <p:nvPr/>
            </p:nvGrpSpPr>
            <p:grpSpPr>
              <a:xfrm>
                <a:off x="2489200" y="4930074"/>
                <a:ext cx="1802948" cy="707886"/>
                <a:chOff x="2413000" y="4397514"/>
                <a:chExt cx="1802948" cy="707886"/>
              </a:xfrm>
            </p:grpSpPr>
            <p:sp>
              <p:nvSpPr>
                <p:cNvPr id="64" name="正方形/長方形 63"/>
                <p:cNvSpPr/>
                <p:nvPr/>
              </p:nvSpPr>
              <p:spPr>
                <a:xfrm>
                  <a:off x="2413000" y="4397514"/>
                  <a:ext cx="1802948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2000" b="1" dirty="0" smtClean="0"/>
                    <a:t>    </a:t>
                  </a:r>
                  <a:r>
                    <a:rPr lang="de-DE" altLang="ja-JP" sz="2000" b="1" dirty="0" err="1" smtClean="0"/>
                    <a:t>ccg</a:t>
                  </a:r>
                  <a:r>
                    <a:rPr lang="de-DE" altLang="ja-JP" sz="2000" b="1" dirty="0" smtClean="0"/>
                    <a:t> hybrid</a:t>
                  </a:r>
                </a:p>
                <a:p>
                  <a:r>
                    <a:rPr lang="de-DE" altLang="ja-JP" sz="2000" b="1" dirty="0" smtClean="0"/>
                    <a:t>S. L. </a:t>
                  </a:r>
                  <a:r>
                    <a:rPr lang="de-DE" altLang="ja-JP" sz="2000" b="1" dirty="0" err="1" smtClean="0"/>
                    <a:t>Zhu</a:t>
                  </a:r>
                  <a:r>
                    <a:rPr lang="de-DE" altLang="ja-JP" sz="2000" b="1" dirty="0" smtClean="0"/>
                    <a:t> (2005)</a:t>
                  </a:r>
                  <a:endParaRPr lang="ja-JP" altLang="en-US" sz="2000" b="1" dirty="0"/>
                </a:p>
              </p:txBody>
            </p:sp>
            <p:cxnSp>
              <p:nvCxnSpPr>
                <p:cNvPr id="65" name="直線コネクタ 64"/>
                <p:cNvCxnSpPr/>
                <p:nvPr/>
              </p:nvCxnSpPr>
              <p:spPr>
                <a:xfrm>
                  <a:off x="2849483" y="4545539"/>
                  <a:ext cx="8422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図形グループ 68"/>
              <p:cNvGrpSpPr/>
              <p:nvPr/>
            </p:nvGrpSpPr>
            <p:grpSpPr>
              <a:xfrm>
                <a:off x="-25400" y="4930074"/>
                <a:ext cx="2377574" cy="707886"/>
                <a:chOff x="76200" y="4397514"/>
                <a:chExt cx="2377574" cy="707886"/>
              </a:xfrm>
            </p:grpSpPr>
            <p:sp>
              <p:nvSpPr>
                <p:cNvPr id="70" name="正方形/長方形 69"/>
                <p:cNvSpPr/>
                <p:nvPr/>
              </p:nvSpPr>
              <p:spPr>
                <a:xfrm>
                  <a:off x="76200" y="4397514"/>
                  <a:ext cx="2377574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2000" b="1" dirty="0" smtClean="0"/>
                    <a:t>DD* (</a:t>
                  </a:r>
                  <a:r>
                    <a:rPr lang="de-DE" altLang="ja-JP" sz="2000" b="1" dirty="0" err="1" smtClean="0"/>
                    <a:t>ccuu</a:t>
                  </a:r>
                  <a:r>
                    <a:rPr lang="de-DE" altLang="ja-JP" sz="2000" b="1" dirty="0" smtClean="0"/>
                    <a:t>) </a:t>
                  </a:r>
                  <a:r>
                    <a:rPr lang="de-DE" altLang="ja-JP" sz="2000" b="1" dirty="0" err="1" smtClean="0"/>
                    <a:t>molecule</a:t>
                  </a:r>
                  <a:endParaRPr lang="de-DE" altLang="ja-JP" sz="2000" b="1" dirty="0" smtClean="0"/>
                </a:p>
                <a:p>
                  <a:r>
                    <a:rPr lang="de-DE" altLang="ja-JP" sz="2000" b="1" dirty="0" smtClean="0"/>
                    <a:t>   </a:t>
                  </a:r>
                  <a:r>
                    <a:rPr lang="de-DE" altLang="ja-JP" sz="2000" b="1" dirty="0" err="1" smtClean="0"/>
                    <a:t>Tornqvist</a:t>
                  </a:r>
                  <a:r>
                    <a:rPr lang="de-DE" altLang="ja-JP" sz="2000" b="1" dirty="0" smtClean="0"/>
                    <a:t> (1991)</a:t>
                  </a:r>
                  <a:endParaRPr lang="ja-JP" altLang="en-US" sz="2000" b="1" dirty="0"/>
                </a:p>
              </p:txBody>
            </p:sp>
            <p:cxnSp>
              <p:nvCxnSpPr>
                <p:cNvPr id="71" name="直線コネクタ 70"/>
                <p:cNvCxnSpPr/>
                <p:nvPr/>
              </p:nvCxnSpPr>
              <p:spPr>
                <a:xfrm>
                  <a:off x="339725" y="4504266"/>
                  <a:ext cx="137935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866775" y="4548715"/>
                  <a:ext cx="889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>
                  <a:off x="1120775" y="4551362"/>
                  <a:ext cx="889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図形グループ 73"/>
              <p:cNvGrpSpPr/>
              <p:nvPr/>
            </p:nvGrpSpPr>
            <p:grpSpPr>
              <a:xfrm>
                <a:off x="4588700" y="4875960"/>
                <a:ext cx="1964500" cy="707886"/>
                <a:chOff x="4588700" y="4343400"/>
                <a:chExt cx="1964500" cy="707886"/>
              </a:xfrm>
            </p:grpSpPr>
            <p:sp>
              <p:nvSpPr>
                <p:cNvPr id="75" name="正方形/長方形 74"/>
                <p:cNvSpPr/>
                <p:nvPr/>
              </p:nvSpPr>
              <p:spPr>
                <a:xfrm>
                  <a:off x="4588700" y="4343400"/>
                  <a:ext cx="196450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2000" b="1" dirty="0" smtClean="0"/>
                    <a:t>      </a:t>
                  </a:r>
                  <a:r>
                    <a:rPr lang="de-DE" altLang="ja-JP" sz="2000" b="1" dirty="0" err="1" smtClean="0"/>
                    <a:t>ccud</a:t>
                  </a:r>
                  <a:r>
                    <a:rPr lang="de-DE" altLang="ja-JP" sz="2000" b="1" dirty="0" smtClean="0"/>
                    <a:t> (</a:t>
                  </a:r>
                  <a:r>
                    <a:rPr lang="de-DE" altLang="ja-JP" sz="2000" b="1" dirty="0" err="1"/>
                    <a:t>b</a:t>
                  </a:r>
                  <a:r>
                    <a:rPr lang="de-DE" altLang="ja-JP" sz="2000" b="1" dirty="0" err="1" smtClean="0"/>
                    <a:t>bud</a:t>
                  </a:r>
                  <a:r>
                    <a:rPr lang="de-DE" altLang="ja-JP" sz="2000" b="1" dirty="0" smtClean="0"/>
                    <a:t>)</a:t>
                  </a:r>
                </a:p>
                <a:p>
                  <a:r>
                    <a:rPr lang="de-DE" altLang="ja-JP" sz="2000" b="1" dirty="0" err="1" smtClean="0"/>
                    <a:t>really</a:t>
                  </a:r>
                  <a:r>
                    <a:rPr lang="de-DE" altLang="ja-JP" sz="2000" b="1" dirty="0" smtClean="0"/>
                    <a:t> </a:t>
                  </a:r>
                  <a:r>
                    <a:rPr lang="de-DE" altLang="ja-JP" sz="2000" b="1" dirty="0" err="1" smtClean="0"/>
                    <a:t>tetraquark</a:t>
                  </a:r>
                  <a:endParaRPr lang="ja-JP" altLang="en-US" sz="2000" b="1" dirty="0"/>
                </a:p>
              </p:txBody>
            </p: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5146254" y="4492625"/>
                  <a:ext cx="889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>
                  <a:off x="5407025" y="4446587"/>
                  <a:ext cx="889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図形グループ 77"/>
              <p:cNvGrpSpPr/>
              <p:nvPr/>
            </p:nvGrpSpPr>
            <p:grpSpPr>
              <a:xfrm>
                <a:off x="6687966" y="4853874"/>
                <a:ext cx="1964500" cy="707886"/>
                <a:chOff x="6687966" y="4321314"/>
                <a:chExt cx="1964500" cy="707886"/>
              </a:xfrm>
            </p:grpSpPr>
            <p:sp>
              <p:nvSpPr>
                <p:cNvPr id="79" name="正方形/長方形 78"/>
                <p:cNvSpPr/>
                <p:nvPr/>
              </p:nvSpPr>
              <p:spPr>
                <a:xfrm>
                  <a:off x="6687966" y="4321314"/>
                  <a:ext cx="196450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2000" b="1" dirty="0" smtClean="0">
                      <a:solidFill>
                        <a:srgbClr val="000000"/>
                      </a:solidFill>
                    </a:rPr>
                    <a:t>           </a:t>
                  </a:r>
                  <a:r>
                    <a:rPr lang="de-DE" altLang="ja-JP" sz="2000" b="1" dirty="0" err="1" smtClean="0">
                      <a:solidFill>
                        <a:srgbClr val="000000"/>
                      </a:solidFill>
                    </a:rPr>
                    <a:t>ccud</a:t>
                  </a:r>
                  <a:endParaRPr lang="de-DE" altLang="ja-JP" sz="2000" b="1" dirty="0" smtClean="0">
                    <a:solidFill>
                      <a:srgbClr val="000000"/>
                    </a:solidFill>
                  </a:endParaRPr>
                </a:p>
                <a:p>
                  <a:r>
                    <a:rPr lang="de-DE" altLang="ja-JP" sz="2000" b="1" dirty="0" err="1" smtClean="0"/>
                    <a:t>really</a:t>
                  </a:r>
                  <a:r>
                    <a:rPr lang="de-DE" altLang="ja-JP" sz="2000" b="1" dirty="0" smtClean="0"/>
                    <a:t> </a:t>
                  </a:r>
                  <a:r>
                    <a:rPr lang="de-DE" altLang="ja-JP" sz="2000" b="1" dirty="0" err="1" smtClean="0"/>
                    <a:t>tetraquark</a:t>
                  </a:r>
                  <a:endParaRPr lang="ja-JP" altLang="en-US" sz="2000" b="1" dirty="0"/>
                </a:p>
              </p:txBody>
            </p: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7416797" y="4467224"/>
                  <a:ext cx="889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/>
                <p:cNvCxnSpPr/>
                <p:nvPr/>
              </p:nvCxnSpPr>
              <p:spPr>
                <a:xfrm>
                  <a:off x="7531097" y="4467225"/>
                  <a:ext cx="889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図形グループ 81"/>
              <p:cNvGrpSpPr/>
              <p:nvPr/>
            </p:nvGrpSpPr>
            <p:grpSpPr>
              <a:xfrm>
                <a:off x="241300" y="5688761"/>
                <a:ext cx="1892991" cy="730309"/>
                <a:chOff x="241300" y="5156201"/>
                <a:chExt cx="1892991" cy="730309"/>
              </a:xfrm>
            </p:grpSpPr>
            <p:grpSp>
              <p:nvGrpSpPr>
                <p:cNvPr id="83" name="図形グループ 88"/>
                <p:cNvGrpSpPr/>
                <p:nvPr/>
              </p:nvGrpSpPr>
              <p:grpSpPr>
                <a:xfrm>
                  <a:off x="241300" y="5486400"/>
                  <a:ext cx="1892991" cy="400110"/>
                  <a:chOff x="139700" y="5486400"/>
                  <a:chExt cx="1892991" cy="400110"/>
                </a:xfrm>
              </p:grpSpPr>
              <p:sp>
                <p:nvSpPr>
                  <p:cNvPr id="85" name="正方形/長方形 84"/>
                  <p:cNvSpPr/>
                  <p:nvPr/>
                </p:nvSpPr>
                <p:spPr>
                  <a:xfrm>
                    <a:off x="139700" y="5486400"/>
                    <a:ext cx="189299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altLang="ja-JP" sz="2000" b="1" dirty="0" smtClean="0"/>
                      <a:t>DD* </a:t>
                    </a:r>
                    <a:r>
                      <a:rPr lang="de-DE" altLang="ja-JP" sz="2000" b="1" dirty="0" err="1" smtClean="0"/>
                      <a:t>threshold</a:t>
                    </a:r>
                    <a:r>
                      <a:rPr lang="de-DE" altLang="ja-JP" sz="2000" b="1" dirty="0" smtClean="0"/>
                      <a:t> ?</a:t>
                    </a:r>
                  </a:p>
                </p:txBody>
              </p:sp>
              <p:cxnSp>
                <p:nvCxnSpPr>
                  <p:cNvPr id="86" name="直線コネクタ 85"/>
                  <p:cNvCxnSpPr/>
                  <p:nvPr/>
                </p:nvCxnSpPr>
                <p:spPr>
                  <a:xfrm>
                    <a:off x="397938" y="5596464"/>
                    <a:ext cx="137935" cy="15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直線矢印コネクタ 83"/>
                <p:cNvCxnSpPr/>
                <p:nvPr/>
              </p:nvCxnSpPr>
              <p:spPr>
                <a:xfrm rot="5400000">
                  <a:off x="961496" y="5322624"/>
                  <a:ext cx="334433" cy="1588"/>
                </a:xfrm>
                <a:prstGeom prst="straightConnector1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図形グループ 86"/>
              <p:cNvGrpSpPr/>
              <p:nvPr/>
            </p:nvGrpSpPr>
            <p:grpSpPr>
              <a:xfrm>
                <a:off x="2400300" y="5688761"/>
                <a:ext cx="2021858" cy="730309"/>
                <a:chOff x="2400300" y="5156201"/>
                <a:chExt cx="2021858" cy="730309"/>
              </a:xfrm>
            </p:grpSpPr>
            <p:sp>
              <p:nvSpPr>
                <p:cNvPr id="88" name="正方形/長方形 85"/>
                <p:cNvSpPr/>
                <p:nvPr/>
              </p:nvSpPr>
              <p:spPr>
                <a:xfrm>
                  <a:off x="2400300" y="5486400"/>
                  <a:ext cx="202185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2000" b="1" dirty="0" err="1" smtClean="0"/>
                    <a:t>gluon</a:t>
                  </a:r>
                  <a:r>
                    <a:rPr lang="de-DE" altLang="ja-JP" sz="2000" b="1" dirty="0" smtClean="0"/>
                    <a:t> </a:t>
                  </a:r>
                  <a:r>
                    <a:rPr lang="de-DE" altLang="ja-JP" sz="2000" b="1" dirty="0" err="1" smtClean="0"/>
                    <a:t>dynamics</a:t>
                  </a:r>
                  <a:r>
                    <a:rPr lang="de-DE" altLang="ja-JP" sz="2000" b="1" dirty="0" smtClean="0"/>
                    <a:t> ?</a:t>
                  </a:r>
                </a:p>
              </p:txBody>
            </p:sp>
            <p:cxnSp>
              <p:nvCxnSpPr>
                <p:cNvPr id="89" name="直線矢印コネクタ 88"/>
                <p:cNvCxnSpPr/>
                <p:nvPr/>
              </p:nvCxnSpPr>
              <p:spPr>
                <a:xfrm rot="5400000">
                  <a:off x="3218179" y="5322624"/>
                  <a:ext cx="334433" cy="1588"/>
                </a:xfrm>
                <a:prstGeom prst="straightConnector1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図形グループ 89"/>
              <p:cNvGrpSpPr/>
              <p:nvPr/>
            </p:nvGrpSpPr>
            <p:grpSpPr>
              <a:xfrm>
                <a:off x="4629665" y="5688761"/>
                <a:ext cx="2043899" cy="730309"/>
                <a:chOff x="4629665" y="5156201"/>
                <a:chExt cx="2043899" cy="730309"/>
              </a:xfrm>
            </p:grpSpPr>
            <p:sp>
              <p:nvSpPr>
                <p:cNvPr id="91" name="正方形/長方形 90"/>
                <p:cNvSpPr/>
                <p:nvPr/>
              </p:nvSpPr>
              <p:spPr>
                <a:xfrm>
                  <a:off x="4629665" y="5486400"/>
                  <a:ext cx="204389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2000" b="1" dirty="0" err="1" smtClean="0"/>
                    <a:t>new</a:t>
                  </a:r>
                  <a:r>
                    <a:rPr lang="de-DE" altLang="ja-JP" sz="2000" b="1" dirty="0" smtClean="0"/>
                    <a:t> </a:t>
                  </a:r>
                  <a:r>
                    <a:rPr lang="de-DE" altLang="ja-JP" sz="2000" b="1" dirty="0" err="1" smtClean="0"/>
                    <a:t>correlation</a:t>
                  </a:r>
                  <a:r>
                    <a:rPr lang="de-DE" altLang="ja-JP" sz="2000" b="1" dirty="0" smtClean="0"/>
                    <a:t> ?</a:t>
                  </a:r>
                </a:p>
              </p:txBody>
            </p:sp>
            <p:cxnSp>
              <p:nvCxnSpPr>
                <p:cNvPr id="92" name="直線矢印コネクタ 91"/>
                <p:cNvCxnSpPr/>
                <p:nvPr/>
              </p:nvCxnSpPr>
              <p:spPr>
                <a:xfrm rot="5400000">
                  <a:off x="5446966" y="5322624"/>
                  <a:ext cx="334433" cy="1588"/>
                </a:xfrm>
                <a:prstGeom prst="straightConnector1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図形グループ 92"/>
              <p:cNvGrpSpPr/>
              <p:nvPr/>
            </p:nvGrpSpPr>
            <p:grpSpPr>
              <a:xfrm>
                <a:off x="6637995" y="5688761"/>
                <a:ext cx="2404073" cy="730309"/>
                <a:chOff x="6637995" y="5156201"/>
                <a:chExt cx="2404073" cy="730309"/>
              </a:xfrm>
            </p:grpSpPr>
            <p:sp>
              <p:nvSpPr>
                <p:cNvPr id="94" name="正方形/長方形 93"/>
                <p:cNvSpPr/>
                <p:nvPr/>
              </p:nvSpPr>
              <p:spPr>
                <a:xfrm>
                  <a:off x="6637995" y="5486400"/>
                  <a:ext cx="24040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altLang="ja-JP" sz="2000" b="1" dirty="0" err="1" smtClean="0">
                      <a:solidFill>
                        <a:srgbClr val="000000"/>
                      </a:solidFill>
                    </a:rPr>
                    <a:t>diquark</a:t>
                  </a:r>
                  <a:r>
                    <a:rPr lang="de-DE" altLang="ja-JP" sz="2000" b="1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de-DE" altLang="ja-JP" sz="2000" b="1" dirty="0" err="1" smtClean="0">
                      <a:solidFill>
                        <a:srgbClr val="000000"/>
                      </a:solidFill>
                    </a:rPr>
                    <a:t>correlation</a:t>
                  </a:r>
                  <a:r>
                    <a:rPr lang="de-DE" altLang="ja-JP" sz="2000" b="1" dirty="0" smtClean="0">
                      <a:solidFill>
                        <a:srgbClr val="000000"/>
                      </a:solidFill>
                    </a:rPr>
                    <a:t> ?</a:t>
                  </a:r>
                </a:p>
              </p:txBody>
            </p:sp>
            <p:cxnSp>
              <p:nvCxnSpPr>
                <p:cNvPr id="95" name="直線矢印コネクタ 94"/>
                <p:cNvCxnSpPr/>
                <p:nvPr/>
              </p:nvCxnSpPr>
              <p:spPr>
                <a:xfrm rot="5400000">
                  <a:off x="7521617" y="5322624"/>
                  <a:ext cx="334433" cy="1588"/>
                </a:xfrm>
                <a:prstGeom prst="straightConnector1">
                  <a:avLst/>
                </a:prstGeom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正方形/長方形 95"/>
              <p:cNvSpPr/>
              <p:nvPr/>
            </p:nvSpPr>
            <p:spPr>
              <a:xfrm>
                <a:off x="7404097" y="2668783"/>
                <a:ext cx="6127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2400" b="1" dirty="0" smtClean="0"/>
                  <a:t>T</a:t>
                </a:r>
                <a:r>
                  <a:rPr lang="de-DE" altLang="ja-JP" sz="2400" b="1" baseline="-25000" dirty="0" smtClean="0"/>
                  <a:t>cc</a:t>
                </a:r>
                <a:r>
                  <a:rPr lang="de-DE" altLang="ja-JP" sz="2400" b="1" baseline="30000" dirty="0" smtClean="0"/>
                  <a:t>1</a:t>
                </a:r>
              </a:p>
            </p:txBody>
          </p:sp>
          <p:cxnSp>
            <p:nvCxnSpPr>
              <p:cNvPr id="97" name="直線コネクタ 96"/>
              <p:cNvCxnSpPr/>
              <p:nvPr/>
            </p:nvCxnSpPr>
            <p:spPr>
              <a:xfrm>
                <a:off x="5794375" y="4977559"/>
                <a:ext cx="88900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6091827" y="4975971"/>
                <a:ext cx="88900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図形グループ 119"/>
            <p:cNvGrpSpPr/>
            <p:nvPr/>
          </p:nvGrpSpPr>
          <p:grpSpPr>
            <a:xfrm>
              <a:off x="2657635" y="3280807"/>
              <a:ext cx="4042393" cy="2388748"/>
              <a:chOff x="2657635" y="3280807"/>
              <a:chExt cx="4042393" cy="2388748"/>
            </a:xfrm>
          </p:grpSpPr>
          <p:sp>
            <p:nvSpPr>
              <p:cNvPr id="101" name="円/楕円 100"/>
              <p:cNvSpPr/>
              <p:nvPr/>
            </p:nvSpPr>
            <p:spPr>
              <a:xfrm>
                <a:off x="4147592" y="3788425"/>
                <a:ext cx="421277" cy="4212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正方形/長方形 101"/>
              <p:cNvSpPr/>
              <p:nvPr/>
            </p:nvSpPr>
            <p:spPr>
              <a:xfrm>
                <a:off x="4174747" y="3638564"/>
                <a:ext cx="322372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c</a:t>
                </a:r>
                <a:endParaRPr lang="ja-JP" altLang="en-US" sz="3200" dirty="0"/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4768794" y="3793019"/>
                <a:ext cx="421277" cy="4212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正方形/長方形 111"/>
              <p:cNvSpPr/>
              <p:nvPr/>
            </p:nvSpPr>
            <p:spPr>
              <a:xfrm>
                <a:off x="4800182" y="3658367"/>
                <a:ext cx="322372" cy="526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3200" dirty="0" smtClean="0"/>
                  <a:t>c</a:t>
                </a:r>
                <a:endParaRPr lang="ja-JP" altLang="en-US" sz="3200" dirty="0"/>
              </a:p>
            </p:txBody>
          </p:sp>
          <p:cxnSp>
            <p:nvCxnSpPr>
              <p:cNvPr id="113" name="直線コネクタ 112"/>
              <p:cNvCxnSpPr/>
              <p:nvPr/>
            </p:nvCxnSpPr>
            <p:spPr>
              <a:xfrm>
                <a:off x="4922960" y="3879878"/>
                <a:ext cx="131233" cy="1588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円/楕円 107"/>
              <p:cNvSpPr>
                <a:spLocks noChangeAspect="1"/>
              </p:cNvSpPr>
              <p:nvPr/>
            </p:nvSpPr>
            <p:spPr>
              <a:xfrm>
                <a:off x="3908245" y="3280807"/>
                <a:ext cx="1462526" cy="1462526"/>
              </a:xfrm>
              <a:prstGeom prst="ellipse">
                <a:avLst/>
              </a:prstGeom>
              <a:solidFill>
                <a:schemeClr val="bg2">
                  <a:alpha val="27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正方形/長方形 114"/>
              <p:cNvSpPr/>
              <p:nvPr/>
            </p:nvSpPr>
            <p:spPr>
              <a:xfrm>
                <a:off x="2657635" y="4838558"/>
                <a:ext cx="40423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altLang="ja-JP" sz="2400" b="1" dirty="0" smtClean="0"/>
                  <a:t>             </a:t>
                </a:r>
                <a:r>
                  <a:rPr lang="de-DE" altLang="ja-JP" sz="2400" b="1" dirty="0" err="1" smtClean="0"/>
                  <a:t>Cornel</a:t>
                </a:r>
                <a:r>
                  <a:rPr lang="de-DE" altLang="ja-JP" sz="2400" b="1" dirty="0" smtClean="0"/>
                  <a:t> potential</a:t>
                </a:r>
              </a:p>
              <a:p>
                <a:r>
                  <a:rPr lang="de-DE" altLang="ja-JP" sz="2400" b="1" dirty="0" err="1" smtClean="0"/>
                  <a:t>Coulomb</a:t>
                </a:r>
                <a:r>
                  <a:rPr lang="de-DE" altLang="ja-JP" sz="2400" b="1" dirty="0" smtClean="0"/>
                  <a:t> 1/r + </a:t>
                </a:r>
                <a:r>
                  <a:rPr lang="de-DE" altLang="ja-JP" sz="2400" b="1" dirty="0" err="1" smtClean="0"/>
                  <a:t>confinement</a:t>
                </a:r>
                <a:r>
                  <a:rPr lang="de-DE" altLang="ja-JP" sz="2400" b="1" dirty="0" smtClean="0"/>
                  <a:t> </a:t>
                </a:r>
                <a:r>
                  <a:rPr lang="de-DE" altLang="ja-JP" sz="2400" b="1" dirty="0" err="1" smtClean="0"/>
                  <a:t>kr</a:t>
                </a:r>
                <a:endParaRPr lang="ja-JP" altLang="en-US" sz="24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1.03212 1.11022E-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49139" y="2692245"/>
            <a:ext cx="2802061" cy="14565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7" name="直線コネクタ 6"/>
          <p:cNvCxnSpPr>
            <a:cxnSpLocks noChangeShapeType="1"/>
          </p:cNvCxnSpPr>
          <p:nvPr/>
        </p:nvCxnSpPr>
        <p:spPr bwMode="auto">
          <a:xfrm>
            <a:off x="692150" y="2170176"/>
            <a:ext cx="6553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614240" y="2190813"/>
            <a:ext cx="60496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</a:t>
            </a:r>
            <a:endParaRPr lang="ja-JP" altLang="en-US" sz="2400" dirty="0"/>
          </a:p>
        </p:txBody>
      </p:sp>
      <p:sp>
        <p:nvSpPr>
          <p:cNvPr id="9" name="正方形/長方形 9"/>
          <p:cNvSpPr>
            <a:spLocks noChangeArrowheads="1"/>
          </p:cNvSpPr>
          <p:nvPr/>
        </p:nvSpPr>
        <p:spPr bwMode="auto">
          <a:xfrm>
            <a:off x="1171575" y="2191840"/>
            <a:ext cx="28984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s</a:t>
            </a:r>
            <a:endParaRPr lang="ja-JP" altLang="en-US" sz="2400" dirty="0"/>
          </a:p>
        </p:txBody>
      </p:sp>
      <p:sp>
        <p:nvSpPr>
          <p:cNvPr id="10" name="正方形/長方形 10"/>
          <p:cNvSpPr>
            <a:spLocks noChangeArrowheads="1"/>
          </p:cNvSpPr>
          <p:nvPr/>
        </p:nvSpPr>
        <p:spPr bwMode="auto">
          <a:xfrm>
            <a:off x="6225131" y="2166098"/>
            <a:ext cx="299609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c</a:t>
            </a:r>
            <a:endParaRPr lang="ja-JP" altLang="en-US" sz="2400" dirty="0"/>
          </a:p>
        </p:txBody>
      </p:sp>
      <p:grpSp>
        <p:nvGrpSpPr>
          <p:cNvPr id="11" name="図形グループ 33"/>
          <p:cNvGrpSpPr>
            <a:grpSpLocks/>
          </p:cNvGrpSpPr>
          <p:nvPr/>
        </p:nvGrpSpPr>
        <p:grpSpPr bwMode="auto">
          <a:xfrm>
            <a:off x="7074676" y="1966166"/>
            <a:ext cx="457200" cy="412750"/>
            <a:chOff x="3771900" y="3467100"/>
            <a:chExt cx="2400300" cy="2171700"/>
          </a:xfrm>
        </p:grpSpPr>
        <p:grpSp>
          <p:nvGrpSpPr>
            <p:cNvPr id="12" name="図形グループ 25"/>
            <p:cNvGrpSpPr>
              <a:grpSpLocks/>
            </p:cNvGrpSpPr>
            <p:nvPr/>
          </p:nvGrpSpPr>
          <p:grpSpPr bwMode="auto">
            <a:xfrm rot="16200000" flipH="1">
              <a:off x="3498688" y="3590147"/>
              <a:ext cx="2146635" cy="1750213"/>
              <a:chOff x="3506231" y="3582594"/>
              <a:chExt cx="2146635" cy="1750213"/>
            </a:xfrm>
          </p:grpSpPr>
          <p:grpSp>
            <p:nvGrpSpPr>
              <p:cNvPr id="20" name="図形グループ 21"/>
              <p:cNvGrpSpPr>
                <a:grpSpLocks/>
              </p:cNvGrpSpPr>
              <p:nvPr/>
            </p:nvGrpSpPr>
            <p:grpSpPr bwMode="auto">
              <a:xfrm>
                <a:off x="3506231" y="4190999"/>
                <a:ext cx="1144315" cy="1141808"/>
                <a:chOff x="3506231" y="4190999"/>
                <a:chExt cx="1144315" cy="1141808"/>
              </a:xfrm>
            </p:grpSpPr>
            <p:sp>
              <p:nvSpPr>
                <p:cNvPr id="24" name="円弧 23"/>
                <p:cNvSpPr/>
                <p:nvPr/>
              </p:nvSpPr>
              <p:spPr bwMode="auto">
                <a:xfrm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5" name="円弧 24"/>
                <p:cNvSpPr>
                  <a:spLocks/>
                </p:cNvSpPr>
                <p:nvPr/>
              </p:nvSpPr>
              <p:spPr bwMode="auto">
                <a:xfrm flipH="1"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21" name="図形グループ 22"/>
              <p:cNvGrpSpPr>
                <a:grpSpLocks/>
              </p:cNvGrpSpPr>
              <p:nvPr/>
            </p:nvGrpSpPr>
            <p:grpSpPr bwMode="auto">
              <a:xfrm flipV="1">
                <a:off x="4475140" y="3582594"/>
                <a:ext cx="1177726" cy="1141803"/>
                <a:chOff x="3484540" y="4343403"/>
                <a:chExt cx="1177726" cy="1141803"/>
              </a:xfrm>
            </p:grpSpPr>
            <p:sp>
              <p:nvSpPr>
                <p:cNvPr id="22" name="円弧 21"/>
                <p:cNvSpPr/>
                <p:nvPr/>
              </p:nvSpPr>
              <p:spPr bwMode="auto">
                <a:xfrm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3" name="円弧 22"/>
                <p:cNvSpPr>
                  <a:spLocks/>
                </p:cNvSpPr>
                <p:nvPr/>
              </p:nvSpPr>
              <p:spPr bwMode="auto">
                <a:xfrm flipH="1"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  <p:grpSp>
          <p:nvGrpSpPr>
            <p:cNvPr id="13" name="図形グループ 26"/>
            <p:cNvGrpSpPr>
              <a:grpSpLocks/>
            </p:cNvGrpSpPr>
            <p:nvPr/>
          </p:nvGrpSpPr>
          <p:grpSpPr bwMode="auto">
            <a:xfrm rot="16200000" flipH="1">
              <a:off x="4165472" y="3631905"/>
              <a:ext cx="2113230" cy="1750213"/>
              <a:chOff x="3526596" y="3584980"/>
              <a:chExt cx="2113230" cy="1750213"/>
            </a:xfrm>
          </p:grpSpPr>
          <p:grpSp>
            <p:nvGrpSpPr>
              <p:cNvPr id="14" name="図形グループ 21"/>
              <p:cNvGrpSpPr>
                <a:grpSpLocks/>
              </p:cNvGrpSpPr>
              <p:nvPr/>
            </p:nvGrpSpPr>
            <p:grpSpPr bwMode="auto">
              <a:xfrm>
                <a:off x="3526596" y="4193385"/>
                <a:ext cx="1177731" cy="1141808"/>
                <a:chOff x="3526596" y="4193385"/>
                <a:chExt cx="1177731" cy="1141808"/>
              </a:xfrm>
            </p:grpSpPr>
            <p:sp>
              <p:nvSpPr>
                <p:cNvPr id="18" name="円弧 17"/>
                <p:cNvSpPr/>
                <p:nvPr/>
              </p:nvSpPr>
              <p:spPr bwMode="auto">
                <a:xfrm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9" name="円弧 18"/>
                <p:cNvSpPr>
                  <a:spLocks/>
                </p:cNvSpPr>
                <p:nvPr/>
              </p:nvSpPr>
              <p:spPr bwMode="auto">
                <a:xfrm flipH="1"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5" name="図形グループ 22"/>
              <p:cNvGrpSpPr>
                <a:grpSpLocks/>
              </p:cNvGrpSpPr>
              <p:nvPr/>
            </p:nvGrpSpPr>
            <p:grpSpPr bwMode="auto">
              <a:xfrm flipV="1">
                <a:off x="4495505" y="3584980"/>
                <a:ext cx="1144321" cy="1141803"/>
                <a:chOff x="3504905" y="4341017"/>
                <a:chExt cx="1144321" cy="1141803"/>
              </a:xfrm>
            </p:grpSpPr>
            <p:sp>
              <p:nvSpPr>
                <p:cNvPr id="16" name="円弧 15"/>
                <p:cNvSpPr/>
                <p:nvPr/>
              </p:nvSpPr>
              <p:spPr bwMode="auto">
                <a:xfrm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7" name="円弧 16"/>
                <p:cNvSpPr>
                  <a:spLocks/>
                </p:cNvSpPr>
                <p:nvPr/>
              </p:nvSpPr>
              <p:spPr bwMode="auto">
                <a:xfrm flipH="1"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</p:grpSp>
      <p:cxnSp>
        <p:nvCxnSpPr>
          <p:cNvPr id="26" name="直線コネクタ 35"/>
          <p:cNvCxnSpPr>
            <a:cxnSpLocks noChangeShapeType="1"/>
          </p:cNvCxnSpPr>
          <p:nvPr/>
        </p:nvCxnSpPr>
        <p:spPr bwMode="auto">
          <a:xfrm>
            <a:off x="7351187" y="2165413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7" name="正方形/長方形 39"/>
          <p:cNvSpPr>
            <a:spLocks noChangeArrowheads="1"/>
          </p:cNvSpPr>
          <p:nvPr/>
        </p:nvSpPr>
        <p:spPr bwMode="auto">
          <a:xfrm>
            <a:off x="7588259" y="2144776"/>
            <a:ext cx="338138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b</a:t>
            </a:r>
            <a:endParaRPr lang="ja-JP" altLang="en-US" sz="2400" dirty="0"/>
          </a:p>
        </p:txBody>
      </p:sp>
      <p:sp>
        <p:nvSpPr>
          <p:cNvPr id="28" name="正方形/長方形 40"/>
          <p:cNvSpPr>
            <a:spLocks noChangeArrowheads="1"/>
          </p:cNvSpPr>
          <p:nvPr/>
        </p:nvSpPr>
        <p:spPr bwMode="auto">
          <a:xfrm>
            <a:off x="8317598" y="1945466"/>
            <a:ext cx="415326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m</a:t>
            </a:r>
            <a:endParaRPr lang="ja-JP" altLang="en-US" sz="2400" dirty="0"/>
          </a:p>
        </p:txBody>
      </p:sp>
      <p:sp>
        <p:nvSpPr>
          <p:cNvPr id="29" name="正方形/長方形 42"/>
          <p:cNvSpPr>
            <a:spLocks noChangeArrowheads="1"/>
          </p:cNvSpPr>
          <p:nvPr/>
        </p:nvSpPr>
        <p:spPr bwMode="auto">
          <a:xfrm>
            <a:off x="1664096" y="2184806"/>
            <a:ext cx="719445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Λ</a:t>
            </a:r>
            <a:r>
              <a:rPr lang="en-US" altLang="ja-JP" sz="2400" baseline="-25000" dirty="0"/>
              <a:t>QCD</a:t>
            </a:r>
            <a:endParaRPr lang="ja-JP" altLang="en-US" sz="2400" baseline="-25000" dirty="0"/>
          </a:p>
        </p:txBody>
      </p:sp>
      <p:sp>
        <p:nvSpPr>
          <p:cNvPr id="30" name="正方形/長方形 43"/>
          <p:cNvSpPr>
            <a:spLocks noChangeArrowheads="1"/>
          </p:cNvSpPr>
          <p:nvPr/>
        </p:nvSpPr>
        <p:spPr bwMode="auto">
          <a:xfrm>
            <a:off x="547959" y="1727481"/>
            <a:ext cx="60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3 5</a:t>
            </a:r>
            <a:endParaRPr lang="ja-JP" altLang="en-US" sz="2400" dirty="0" smtClean="0"/>
          </a:p>
        </p:txBody>
      </p:sp>
      <p:sp>
        <p:nvSpPr>
          <p:cNvPr id="31" name="正方形/長方形 45"/>
          <p:cNvSpPr>
            <a:spLocks noChangeArrowheads="1"/>
          </p:cNvSpPr>
          <p:nvPr/>
        </p:nvSpPr>
        <p:spPr bwMode="auto">
          <a:xfrm>
            <a:off x="1000520" y="1727481"/>
            <a:ext cx="82828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</a:t>
            </a:r>
            <a:endParaRPr lang="ja-JP" altLang="en-US" sz="2400" dirty="0"/>
          </a:p>
        </p:txBody>
      </p:sp>
      <p:sp>
        <p:nvSpPr>
          <p:cNvPr id="32" name="正方形/長方形 46"/>
          <p:cNvSpPr>
            <a:spLocks noChangeArrowheads="1"/>
          </p:cNvSpPr>
          <p:nvPr/>
        </p:nvSpPr>
        <p:spPr bwMode="auto">
          <a:xfrm>
            <a:off x="1664096" y="1727481"/>
            <a:ext cx="83820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200</a:t>
            </a:r>
            <a:endParaRPr lang="ja-JP" altLang="en-US" sz="2400" dirty="0"/>
          </a:p>
        </p:txBody>
      </p:sp>
      <p:sp>
        <p:nvSpPr>
          <p:cNvPr id="33" name="正方形/長方形 47"/>
          <p:cNvSpPr>
            <a:spLocks noChangeArrowheads="1"/>
          </p:cNvSpPr>
          <p:nvPr/>
        </p:nvSpPr>
        <p:spPr bwMode="auto">
          <a:xfrm>
            <a:off x="5971629" y="1708213"/>
            <a:ext cx="8101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1500</a:t>
            </a:r>
            <a:endParaRPr lang="ja-JP" altLang="en-US" sz="2400" dirty="0"/>
          </a:p>
        </p:txBody>
      </p:sp>
      <p:sp>
        <p:nvSpPr>
          <p:cNvPr id="34" name="正方形/長方形 48"/>
          <p:cNvSpPr>
            <a:spLocks noChangeArrowheads="1"/>
          </p:cNvSpPr>
          <p:nvPr/>
        </p:nvSpPr>
        <p:spPr bwMode="auto">
          <a:xfrm>
            <a:off x="7370241" y="1720913"/>
            <a:ext cx="797987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4700</a:t>
            </a:r>
            <a:endParaRPr lang="ja-JP" altLang="en-US" sz="2400" dirty="0"/>
          </a:p>
        </p:txBody>
      </p:sp>
      <p:sp>
        <p:nvSpPr>
          <p:cNvPr id="35" name="正方形/長方形 51"/>
          <p:cNvSpPr>
            <a:spLocks noChangeArrowheads="1"/>
          </p:cNvSpPr>
          <p:nvPr/>
        </p:nvSpPr>
        <p:spPr bwMode="auto">
          <a:xfrm>
            <a:off x="666750" y="2917113"/>
            <a:ext cx="2346142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Symmetry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17440" y="3495112"/>
            <a:ext cx="203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SU(3)</a:t>
            </a:r>
            <a:r>
              <a:rPr lang="en-US" altLang="ja-JP" sz="2400" b="1" baseline="-25000" dirty="0" smtClean="0"/>
              <a:t>L </a:t>
            </a:r>
            <a:r>
              <a:rPr lang="en-US" altLang="ja-JP" sz="2400" b="1" dirty="0" err="1" smtClean="0"/>
              <a:t>x</a:t>
            </a:r>
            <a:r>
              <a:rPr lang="en-US" altLang="ja-JP" sz="2400" b="1" dirty="0" smtClean="0"/>
              <a:t> SU(3)</a:t>
            </a:r>
            <a:r>
              <a:rPr lang="en-US" altLang="ja-JP" sz="2400" b="1" baseline="-25000" dirty="0"/>
              <a:t>R</a:t>
            </a:r>
            <a:endParaRPr lang="ja-JP" altLang="en-US" sz="2400" b="1" dirty="0"/>
          </a:p>
        </p:txBody>
      </p:sp>
      <p:sp>
        <p:nvSpPr>
          <p:cNvPr id="45" name="正方形/長方形 48"/>
          <p:cNvSpPr>
            <a:spLocks noChangeArrowheads="1"/>
          </p:cNvSpPr>
          <p:nvPr/>
        </p:nvSpPr>
        <p:spPr bwMode="auto">
          <a:xfrm>
            <a:off x="8142128" y="1708213"/>
            <a:ext cx="10018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MeV</a:t>
            </a:r>
            <a:r>
              <a:rPr lang="en-US" altLang="ja-JP" sz="2400" dirty="0"/>
              <a:t>]</a:t>
            </a:r>
            <a:endParaRPr lang="ja-JP" altLang="en-US" sz="2400" dirty="0"/>
          </a:p>
        </p:txBody>
      </p:sp>
      <p:sp>
        <p:nvSpPr>
          <p:cNvPr id="47" name="正方形/長方形 51"/>
          <p:cNvSpPr>
            <a:spLocks noChangeArrowheads="1"/>
          </p:cNvSpPr>
          <p:nvPr/>
        </p:nvSpPr>
        <p:spPr bwMode="auto">
          <a:xfrm>
            <a:off x="55439" y="4321135"/>
            <a:ext cx="441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K as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Nambu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-Goldstone bosons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正方形/長方形 51"/>
          <p:cNvSpPr>
            <a:spLocks noChangeArrowheads="1"/>
          </p:cNvSpPr>
          <p:nvPr/>
        </p:nvSpPr>
        <p:spPr bwMode="auto">
          <a:xfrm>
            <a:off x="55439" y="4778375"/>
            <a:ext cx="428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multiplets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(ρ-a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N-N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...)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正方形/長方形 51"/>
          <p:cNvSpPr>
            <a:spLocks noChangeArrowheads="1"/>
          </p:cNvSpPr>
          <p:nvPr/>
        </p:nvSpPr>
        <p:spPr bwMode="auto">
          <a:xfrm>
            <a:off x="55439" y="5235615"/>
            <a:ext cx="42498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Nuclei formed by tensor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55439" y="6150095"/>
            <a:ext cx="47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...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サブタイトル 2"/>
          <p:cNvSpPr txBox="1">
            <a:spLocks/>
          </p:cNvSpPr>
          <p:nvPr/>
        </p:nvSpPr>
        <p:spPr>
          <a:xfrm>
            <a:off x="2944630" y="54039"/>
            <a:ext cx="3254740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e-DE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de-DE" altLang="ja-JP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正方形/長方形 51"/>
          <p:cNvSpPr>
            <a:spLocks noChangeArrowheads="1"/>
          </p:cNvSpPr>
          <p:nvPr/>
        </p:nvSpPr>
        <p:spPr bwMode="auto">
          <a:xfrm>
            <a:off x="2364520" y="882913"/>
            <a:ext cx="4414961" cy="5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/>
              <a:t>Mass scales and Symmetries</a:t>
            </a:r>
            <a:endParaRPr lang="ja-JP" altLang="en-US" sz="2800" b="1" dirty="0"/>
          </a:p>
        </p:txBody>
      </p:sp>
      <p:sp>
        <p:nvSpPr>
          <p:cNvPr id="43" name="正方形/長方形 51"/>
          <p:cNvSpPr>
            <a:spLocks noChangeArrowheads="1"/>
          </p:cNvSpPr>
          <p:nvPr/>
        </p:nvSpPr>
        <p:spPr bwMode="auto">
          <a:xfrm>
            <a:off x="55439" y="5692855"/>
            <a:ext cx="44784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Λ(1405)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and K nuclei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1766771" y="5812365"/>
            <a:ext cx="115200" cy="1588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49139" y="2692245"/>
            <a:ext cx="2802061" cy="14565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7" name="直線コネクタ 6"/>
          <p:cNvCxnSpPr>
            <a:cxnSpLocks noChangeShapeType="1"/>
          </p:cNvCxnSpPr>
          <p:nvPr/>
        </p:nvCxnSpPr>
        <p:spPr bwMode="auto">
          <a:xfrm>
            <a:off x="692150" y="2170176"/>
            <a:ext cx="6553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614240" y="2190813"/>
            <a:ext cx="60496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</a:t>
            </a:r>
            <a:endParaRPr lang="ja-JP" altLang="en-US" sz="2400" dirty="0"/>
          </a:p>
        </p:txBody>
      </p:sp>
      <p:sp>
        <p:nvSpPr>
          <p:cNvPr id="9" name="正方形/長方形 9"/>
          <p:cNvSpPr>
            <a:spLocks noChangeArrowheads="1"/>
          </p:cNvSpPr>
          <p:nvPr/>
        </p:nvSpPr>
        <p:spPr bwMode="auto">
          <a:xfrm>
            <a:off x="1171575" y="2191840"/>
            <a:ext cx="28984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s</a:t>
            </a:r>
            <a:endParaRPr lang="ja-JP" altLang="en-US" sz="2400" dirty="0"/>
          </a:p>
        </p:txBody>
      </p:sp>
      <p:sp>
        <p:nvSpPr>
          <p:cNvPr id="10" name="正方形/長方形 10"/>
          <p:cNvSpPr>
            <a:spLocks noChangeArrowheads="1"/>
          </p:cNvSpPr>
          <p:nvPr/>
        </p:nvSpPr>
        <p:spPr bwMode="auto">
          <a:xfrm>
            <a:off x="6225131" y="2166098"/>
            <a:ext cx="299609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c</a:t>
            </a:r>
            <a:endParaRPr lang="ja-JP" altLang="en-US" sz="2400" dirty="0"/>
          </a:p>
        </p:txBody>
      </p:sp>
      <p:grpSp>
        <p:nvGrpSpPr>
          <p:cNvPr id="2" name="図形グループ 33"/>
          <p:cNvGrpSpPr>
            <a:grpSpLocks/>
          </p:cNvGrpSpPr>
          <p:nvPr/>
        </p:nvGrpSpPr>
        <p:grpSpPr bwMode="auto">
          <a:xfrm>
            <a:off x="7074676" y="1966166"/>
            <a:ext cx="457200" cy="412750"/>
            <a:chOff x="3771900" y="3467100"/>
            <a:chExt cx="2400300" cy="2171700"/>
          </a:xfrm>
        </p:grpSpPr>
        <p:grpSp>
          <p:nvGrpSpPr>
            <p:cNvPr id="3" name="図形グループ 25"/>
            <p:cNvGrpSpPr>
              <a:grpSpLocks/>
            </p:cNvGrpSpPr>
            <p:nvPr/>
          </p:nvGrpSpPr>
          <p:grpSpPr bwMode="auto">
            <a:xfrm rot="16200000" flipH="1">
              <a:off x="3498688" y="3590147"/>
              <a:ext cx="2146635" cy="1750213"/>
              <a:chOff x="3506231" y="3582594"/>
              <a:chExt cx="2146635" cy="1750213"/>
            </a:xfrm>
          </p:grpSpPr>
          <p:grpSp>
            <p:nvGrpSpPr>
              <p:cNvPr id="5" name="図形グループ 21"/>
              <p:cNvGrpSpPr>
                <a:grpSpLocks/>
              </p:cNvGrpSpPr>
              <p:nvPr/>
            </p:nvGrpSpPr>
            <p:grpSpPr bwMode="auto">
              <a:xfrm>
                <a:off x="3506231" y="4190999"/>
                <a:ext cx="1144315" cy="1141808"/>
                <a:chOff x="3506231" y="4190999"/>
                <a:chExt cx="1144315" cy="1141808"/>
              </a:xfrm>
            </p:grpSpPr>
            <p:sp>
              <p:nvSpPr>
                <p:cNvPr id="24" name="円弧 23"/>
                <p:cNvSpPr/>
                <p:nvPr/>
              </p:nvSpPr>
              <p:spPr bwMode="auto">
                <a:xfrm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5" name="円弧 24"/>
                <p:cNvSpPr>
                  <a:spLocks/>
                </p:cNvSpPr>
                <p:nvPr/>
              </p:nvSpPr>
              <p:spPr bwMode="auto">
                <a:xfrm flipH="1"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1" name="図形グループ 22"/>
              <p:cNvGrpSpPr>
                <a:grpSpLocks/>
              </p:cNvGrpSpPr>
              <p:nvPr/>
            </p:nvGrpSpPr>
            <p:grpSpPr bwMode="auto">
              <a:xfrm flipV="1">
                <a:off x="4475140" y="3582594"/>
                <a:ext cx="1177726" cy="1141803"/>
                <a:chOff x="3484540" y="4343403"/>
                <a:chExt cx="1177726" cy="1141803"/>
              </a:xfrm>
            </p:grpSpPr>
            <p:sp>
              <p:nvSpPr>
                <p:cNvPr id="22" name="円弧 21"/>
                <p:cNvSpPr/>
                <p:nvPr/>
              </p:nvSpPr>
              <p:spPr bwMode="auto">
                <a:xfrm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3" name="円弧 22"/>
                <p:cNvSpPr>
                  <a:spLocks/>
                </p:cNvSpPr>
                <p:nvPr/>
              </p:nvSpPr>
              <p:spPr bwMode="auto">
                <a:xfrm flipH="1"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  <p:grpSp>
          <p:nvGrpSpPr>
            <p:cNvPr id="12" name="図形グループ 26"/>
            <p:cNvGrpSpPr>
              <a:grpSpLocks/>
            </p:cNvGrpSpPr>
            <p:nvPr/>
          </p:nvGrpSpPr>
          <p:grpSpPr bwMode="auto">
            <a:xfrm rot="16200000" flipH="1">
              <a:off x="4165472" y="3631905"/>
              <a:ext cx="2113230" cy="1750213"/>
              <a:chOff x="3526596" y="3584980"/>
              <a:chExt cx="2113230" cy="1750213"/>
            </a:xfrm>
          </p:grpSpPr>
          <p:grpSp>
            <p:nvGrpSpPr>
              <p:cNvPr id="13" name="図形グループ 21"/>
              <p:cNvGrpSpPr>
                <a:grpSpLocks/>
              </p:cNvGrpSpPr>
              <p:nvPr/>
            </p:nvGrpSpPr>
            <p:grpSpPr bwMode="auto">
              <a:xfrm>
                <a:off x="3526596" y="4193385"/>
                <a:ext cx="1177731" cy="1141808"/>
                <a:chOff x="3526596" y="4193385"/>
                <a:chExt cx="1177731" cy="1141808"/>
              </a:xfrm>
            </p:grpSpPr>
            <p:sp>
              <p:nvSpPr>
                <p:cNvPr id="18" name="円弧 17"/>
                <p:cNvSpPr/>
                <p:nvPr/>
              </p:nvSpPr>
              <p:spPr bwMode="auto">
                <a:xfrm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9" name="円弧 18"/>
                <p:cNvSpPr>
                  <a:spLocks/>
                </p:cNvSpPr>
                <p:nvPr/>
              </p:nvSpPr>
              <p:spPr bwMode="auto">
                <a:xfrm flipH="1"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4" name="図形グループ 22"/>
              <p:cNvGrpSpPr>
                <a:grpSpLocks/>
              </p:cNvGrpSpPr>
              <p:nvPr/>
            </p:nvGrpSpPr>
            <p:grpSpPr bwMode="auto">
              <a:xfrm flipV="1">
                <a:off x="4495505" y="3584980"/>
                <a:ext cx="1144321" cy="1141803"/>
                <a:chOff x="3504905" y="4341017"/>
                <a:chExt cx="1144321" cy="1141803"/>
              </a:xfrm>
            </p:grpSpPr>
            <p:sp>
              <p:nvSpPr>
                <p:cNvPr id="16" name="円弧 15"/>
                <p:cNvSpPr/>
                <p:nvPr/>
              </p:nvSpPr>
              <p:spPr bwMode="auto">
                <a:xfrm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7" name="円弧 16"/>
                <p:cNvSpPr>
                  <a:spLocks/>
                </p:cNvSpPr>
                <p:nvPr/>
              </p:nvSpPr>
              <p:spPr bwMode="auto">
                <a:xfrm flipH="1"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</p:grpSp>
      <p:cxnSp>
        <p:nvCxnSpPr>
          <p:cNvPr id="26" name="直線コネクタ 35"/>
          <p:cNvCxnSpPr>
            <a:cxnSpLocks noChangeShapeType="1"/>
          </p:cNvCxnSpPr>
          <p:nvPr/>
        </p:nvCxnSpPr>
        <p:spPr bwMode="auto">
          <a:xfrm>
            <a:off x="7351187" y="2165413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7" name="正方形/長方形 39"/>
          <p:cNvSpPr>
            <a:spLocks noChangeArrowheads="1"/>
          </p:cNvSpPr>
          <p:nvPr/>
        </p:nvSpPr>
        <p:spPr bwMode="auto">
          <a:xfrm>
            <a:off x="7588259" y="2144776"/>
            <a:ext cx="338138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b</a:t>
            </a:r>
            <a:endParaRPr lang="ja-JP" altLang="en-US" sz="2400" dirty="0"/>
          </a:p>
        </p:txBody>
      </p:sp>
      <p:sp>
        <p:nvSpPr>
          <p:cNvPr id="28" name="正方形/長方形 40"/>
          <p:cNvSpPr>
            <a:spLocks noChangeArrowheads="1"/>
          </p:cNvSpPr>
          <p:nvPr/>
        </p:nvSpPr>
        <p:spPr bwMode="auto">
          <a:xfrm>
            <a:off x="8317598" y="1945466"/>
            <a:ext cx="415326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m</a:t>
            </a:r>
            <a:endParaRPr lang="ja-JP" altLang="en-US" sz="2400" dirty="0"/>
          </a:p>
        </p:txBody>
      </p:sp>
      <p:sp>
        <p:nvSpPr>
          <p:cNvPr id="29" name="正方形/長方形 42"/>
          <p:cNvSpPr>
            <a:spLocks noChangeArrowheads="1"/>
          </p:cNvSpPr>
          <p:nvPr/>
        </p:nvSpPr>
        <p:spPr bwMode="auto">
          <a:xfrm>
            <a:off x="1664096" y="2184806"/>
            <a:ext cx="719445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Λ</a:t>
            </a:r>
            <a:r>
              <a:rPr lang="en-US" altLang="ja-JP" sz="2400" baseline="-25000" dirty="0"/>
              <a:t>QCD</a:t>
            </a:r>
            <a:endParaRPr lang="ja-JP" altLang="en-US" sz="2400" baseline="-25000" dirty="0"/>
          </a:p>
        </p:txBody>
      </p:sp>
      <p:sp>
        <p:nvSpPr>
          <p:cNvPr id="30" name="正方形/長方形 43"/>
          <p:cNvSpPr>
            <a:spLocks noChangeArrowheads="1"/>
          </p:cNvSpPr>
          <p:nvPr/>
        </p:nvSpPr>
        <p:spPr bwMode="auto">
          <a:xfrm>
            <a:off x="547959" y="1727481"/>
            <a:ext cx="60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3 5</a:t>
            </a:r>
            <a:endParaRPr lang="ja-JP" altLang="en-US" sz="2400" dirty="0" smtClean="0"/>
          </a:p>
        </p:txBody>
      </p:sp>
      <p:sp>
        <p:nvSpPr>
          <p:cNvPr id="31" name="正方形/長方形 45"/>
          <p:cNvSpPr>
            <a:spLocks noChangeArrowheads="1"/>
          </p:cNvSpPr>
          <p:nvPr/>
        </p:nvSpPr>
        <p:spPr bwMode="auto">
          <a:xfrm>
            <a:off x="1000520" y="1727481"/>
            <a:ext cx="82828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</a:t>
            </a:r>
            <a:endParaRPr lang="ja-JP" altLang="en-US" sz="2400" dirty="0"/>
          </a:p>
        </p:txBody>
      </p:sp>
      <p:sp>
        <p:nvSpPr>
          <p:cNvPr id="32" name="正方形/長方形 46"/>
          <p:cNvSpPr>
            <a:spLocks noChangeArrowheads="1"/>
          </p:cNvSpPr>
          <p:nvPr/>
        </p:nvSpPr>
        <p:spPr bwMode="auto">
          <a:xfrm>
            <a:off x="1664096" y="1727481"/>
            <a:ext cx="83820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200</a:t>
            </a:r>
            <a:endParaRPr lang="ja-JP" altLang="en-US" sz="2400" dirty="0"/>
          </a:p>
        </p:txBody>
      </p:sp>
      <p:sp>
        <p:nvSpPr>
          <p:cNvPr id="33" name="正方形/長方形 47"/>
          <p:cNvSpPr>
            <a:spLocks noChangeArrowheads="1"/>
          </p:cNvSpPr>
          <p:nvPr/>
        </p:nvSpPr>
        <p:spPr bwMode="auto">
          <a:xfrm>
            <a:off x="5971629" y="1708213"/>
            <a:ext cx="8101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1500</a:t>
            </a:r>
            <a:endParaRPr lang="ja-JP" altLang="en-US" sz="2400" dirty="0"/>
          </a:p>
        </p:txBody>
      </p:sp>
      <p:sp>
        <p:nvSpPr>
          <p:cNvPr id="34" name="正方形/長方形 48"/>
          <p:cNvSpPr>
            <a:spLocks noChangeArrowheads="1"/>
          </p:cNvSpPr>
          <p:nvPr/>
        </p:nvSpPr>
        <p:spPr bwMode="auto">
          <a:xfrm>
            <a:off x="7370241" y="1720913"/>
            <a:ext cx="797987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4700</a:t>
            </a:r>
            <a:endParaRPr lang="ja-JP" altLang="en-US" sz="2400" dirty="0"/>
          </a:p>
        </p:txBody>
      </p:sp>
      <p:sp>
        <p:nvSpPr>
          <p:cNvPr id="35" name="正方形/長方形 51"/>
          <p:cNvSpPr>
            <a:spLocks noChangeArrowheads="1"/>
          </p:cNvSpPr>
          <p:nvPr/>
        </p:nvSpPr>
        <p:spPr bwMode="auto">
          <a:xfrm>
            <a:off x="666750" y="2917113"/>
            <a:ext cx="2346142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Symmetry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17440" y="3495112"/>
            <a:ext cx="203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SU(3)</a:t>
            </a:r>
            <a:r>
              <a:rPr lang="en-US" altLang="ja-JP" sz="2400" b="1" baseline="-25000" dirty="0" smtClean="0"/>
              <a:t>L </a:t>
            </a:r>
            <a:r>
              <a:rPr lang="en-US" altLang="ja-JP" sz="2400" b="1" dirty="0" err="1" smtClean="0"/>
              <a:t>x</a:t>
            </a:r>
            <a:r>
              <a:rPr lang="en-US" altLang="ja-JP" sz="2400" b="1" dirty="0" smtClean="0"/>
              <a:t> SU(3)</a:t>
            </a:r>
            <a:r>
              <a:rPr lang="en-US" altLang="ja-JP" sz="2400" b="1" baseline="-25000" dirty="0"/>
              <a:t>R</a:t>
            </a:r>
            <a:endParaRPr lang="ja-JP" altLang="en-US" sz="2400" b="1" dirty="0"/>
          </a:p>
        </p:txBody>
      </p:sp>
      <p:sp>
        <p:nvSpPr>
          <p:cNvPr id="45" name="正方形/長方形 48"/>
          <p:cNvSpPr>
            <a:spLocks noChangeArrowheads="1"/>
          </p:cNvSpPr>
          <p:nvPr/>
        </p:nvSpPr>
        <p:spPr bwMode="auto">
          <a:xfrm>
            <a:off x="8142128" y="1708213"/>
            <a:ext cx="10018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MeV</a:t>
            </a:r>
            <a:r>
              <a:rPr lang="en-US" altLang="ja-JP" sz="2400" dirty="0"/>
              <a:t>]</a:t>
            </a:r>
            <a:endParaRPr lang="ja-JP" altLang="en-US" sz="2400" dirty="0"/>
          </a:p>
        </p:txBody>
      </p:sp>
      <p:sp>
        <p:nvSpPr>
          <p:cNvPr id="47" name="正方形/長方形 51"/>
          <p:cNvSpPr>
            <a:spLocks noChangeArrowheads="1"/>
          </p:cNvSpPr>
          <p:nvPr/>
        </p:nvSpPr>
        <p:spPr bwMode="auto">
          <a:xfrm>
            <a:off x="55439" y="4321135"/>
            <a:ext cx="441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K as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Nambu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-Goldstone bosons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3981450" y="3048000"/>
            <a:ext cx="1181100" cy="769077"/>
          </a:xfrm>
          <a:prstGeom prst="rightArrow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51"/>
          <p:cNvSpPr>
            <a:spLocks noChangeArrowheads="1"/>
          </p:cNvSpPr>
          <p:nvPr/>
        </p:nvSpPr>
        <p:spPr bwMode="auto">
          <a:xfrm>
            <a:off x="55439" y="5235615"/>
            <a:ext cx="42498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Nuclei formed by tensor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55439" y="6150095"/>
            <a:ext cx="47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...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正方形/長方形 51"/>
          <p:cNvSpPr>
            <a:spLocks noChangeArrowheads="1"/>
          </p:cNvSpPr>
          <p:nvPr/>
        </p:nvSpPr>
        <p:spPr bwMode="auto">
          <a:xfrm>
            <a:off x="55439" y="4778375"/>
            <a:ext cx="428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multiplets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(ρ-a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N-N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...)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サブタイトル 2"/>
          <p:cNvSpPr txBox="1">
            <a:spLocks/>
          </p:cNvSpPr>
          <p:nvPr/>
        </p:nvSpPr>
        <p:spPr>
          <a:xfrm>
            <a:off x="2944630" y="54039"/>
            <a:ext cx="3254740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e-DE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de-DE" altLang="ja-JP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正方形/長方形 51"/>
          <p:cNvSpPr>
            <a:spLocks noChangeArrowheads="1"/>
          </p:cNvSpPr>
          <p:nvPr/>
        </p:nvSpPr>
        <p:spPr bwMode="auto">
          <a:xfrm>
            <a:off x="2364520" y="882913"/>
            <a:ext cx="4414961" cy="5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/>
              <a:t>Mass scales and Symmetries</a:t>
            </a:r>
            <a:endParaRPr lang="ja-JP" altLang="en-US" sz="2800" b="1" dirty="0"/>
          </a:p>
        </p:txBody>
      </p:sp>
      <p:sp>
        <p:nvSpPr>
          <p:cNvPr id="48" name="正方形/長方形 51"/>
          <p:cNvSpPr>
            <a:spLocks noChangeArrowheads="1"/>
          </p:cNvSpPr>
          <p:nvPr/>
        </p:nvSpPr>
        <p:spPr bwMode="auto">
          <a:xfrm>
            <a:off x="55439" y="5692855"/>
            <a:ext cx="44784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Λ(1405)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and K nuclei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1766771" y="5812365"/>
            <a:ext cx="115200" cy="1588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/>
          <p:cNvSpPr/>
          <p:nvPr/>
        </p:nvSpPr>
        <p:spPr>
          <a:xfrm>
            <a:off x="5768120" y="2692245"/>
            <a:ext cx="2802061" cy="14565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正方形/長方形 5"/>
          <p:cNvSpPr/>
          <p:nvPr/>
        </p:nvSpPr>
        <p:spPr>
          <a:xfrm>
            <a:off x="449139" y="2692245"/>
            <a:ext cx="2802061" cy="14565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7" name="直線コネクタ 6"/>
          <p:cNvCxnSpPr>
            <a:cxnSpLocks noChangeShapeType="1"/>
          </p:cNvCxnSpPr>
          <p:nvPr/>
        </p:nvCxnSpPr>
        <p:spPr bwMode="auto">
          <a:xfrm>
            <a:off x="692150" y="2170176"/>
            <a:ext cx="6553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614240" y="2190813"/>
            <a:ext cx="60496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</a:t>
            </a:r>
            <a:endParaRPr lang="ja-JP" altLang="en-US" sz="2400" dirty="0"/>
          </a:p>
        </p:txBody>
      </p:sp>
      <p:sp>
        <p:nvSpPr>
          <p:cNvPr id="9" name="正方形/長方形 9"/>
          <p:cNvSpPr>
            <a:spLocks noChangeArrowheads="1"/>
          </p:cNvSpPr>
          <p:nvPr/>
        </p:nvSpPr>
        <p:spPr bwMode="auto">
          <a:xfrm>
            <a:off x="1171575" y="2191840"/>
            <a:ext cx="28984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s</a:t>
            </a:r>
            <a:endParaRPr lang="ja-JP" altLang="en-US" sz="2400" dirty="0"/>
          </a:p>
        </p:txBody>
      </p:sp>
      <p:sp>
        <p:nvSpPr>
          <p:cNvPr id="10" name="正方形/長方形 10"/>
          <p:cNvSpPr>
            <a:spLocks noChangeArrowheads="1"/>
          </p:cNvSpPr>
          <p:nvPr/>
        </p:nvSpPr>
        <p:spPr bwMode="auto">
          <a:xfrm>
            <a:off x="6225131" y="2166098"/>
            <a:ext cx="299609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c</a:t>
            </a:r>
            <a:endParaRPr lang="ja-JP" altLang="en-US" sz="2400" dirty="0"/>
          </a:p>
        </p:txBody>
      </p:sp>
      <p:grpSp>
        <p:nvGrpSpPr>
          <p:cNvPr id="2" name="図形グループ 33"/>
          <p:cNvGrpSpPr>
            <a:grpSpLocks/>
          </p:cNvGrpSpPr>
          <p:nvPr/>
        </p:nvGrpSpPr>
        <p:grpSpPr bwMode="auto">
          <a:xfrm>
            <a:off x="7074676" y="1966166"/>
            <a:ext cx="457200" cy="412750"/>
            <a:chOff x="3771900" y="3467100"/>
            <a:chExt cx="2400300" cy="2171700"/>
          </a:xfrm>
        </p:grpSpPr>
        <p:grpSp>
          <p:nvGrpSpPr>
            <p:cNvPr id="3" name="図形グループ 25"/>
            <p:cNvGrpSpPr>
              <a:grpSpLocks/>
            </p:cNvGrpSpPr>
            <p:nvPr/>
          </p:nvGrpSpPr>
          <p:grpSpPr bwMode="auto">
            <a:xfrm rot="16200000" flipH="1">
              <a:off x="3498688" y="3590147"/>
              <a:ext cx="2146635" cy="1750213"/>
              <a:chOff x="3506231" y="3582594"/>
              <a:chExt cx="2146635" cy="1750213"/>
            </a:xfrm>
          </p:grpSpPr>
          <p:grpSp>
            <p:nvGrpSpPr>
              <p:cNvPr id="5" name="図形グループ 21"/>
              <p:cNvGrpSpPr>
                <a:grpSpLocks/>
              </p:cNvGrpSpPr>
              <p:nvPr/>
            </p:nvGrpSpPr>
            <p:grpSpPr bwMode="auto">
              <a:xfrm>
                <a:off x="3506231" y="4190999"/>
                <a:ext cx="1144315" cy="1141808"/>
                <a:chOff x="3506231" y="4190999"/>
                <a:chExt cx="1144315" cy="1141808"/>
              </a:xfrm>
            </p:grpSpPr>
            <p:sp>
              <p:nvSpPr>
                <p:cNvPr id="24" name="円弧 23"/>
                <p:cNvSpPr/>
                <p:nvPr/>
              </p:nvSpPr>
              <p:spPr bwMode="auto">
                <a:xfrm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5" name="円弧 24"/>
                <p:cNvSpPr>
                  <a:spLocks/>
                </p:cNvSpPr>
                <p:nvPr/>
              </p:nvSpPr>
              <p:spPr bwMode="auto">
                <a:xfrm flipH="1">
                  <a:off x="3506231" y="4190999"/>
                  <a:ext cx="1144315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1" name="図形グループ 22"/>
              <p:cNvGrpSpPr>
                <a:grpSpLocks/>
              </p:cNvGrpSpPr>
              <p:nvPr/>
            </p:nvGrpSpPr>
            <p:grpSpPr bwMode="auto">
              <a:xfrm flipV="1">
                <a:off x="4475140" y="3582594"/>
                <a:ext cx="1177726" cy="1141803"/>
                <a:chOff x="3484540" y="4343403"/>
                <a:chExt cx="1177726" cy="1141803"/>
              </a:xfrm>
            </p:grpSpPr>
            <p:sp>
              <p:nvSpPr>
                <p:cNvPr id="22" name="円弧 21"/>
                <p:cNvSpPr/>
                <p:nvPr/>
              </p:nvSpPr>
              <p:spPr bwMode="auto">
                <a:xfrm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3" name="円弧 22"/>
                <p:cNvSpPr>
                  <a:spLocks/>
                </p:cNvSpPr>
                <p:nvPr/>
              </p:nvSpPr>
              <p:spPr bwMode="auto">
                <a:xfrm flipH="1">
                  <a:off x="3484540" y="4343403"/>
                  <a:ext cx="1177726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  <p:grpSp>
          <p:nvGrpSpPr>
            <p:cNvPr id="12" name="図形グループ 26"/>
            <p:cNvGrpSpPr>
              <a:grpSpLocks/>
            </p:cNvGrpSpPr>
            <p:nvPr/>
          </p:nvGrpSpPr>
          <p:grpSpPr bwMode="auto">
            <a:xfrm rot="16200000" flipH="1">
              <a:off x="4165472" y="3631905"/>
              <a:ext cx="2113230" cy="1750213"/>
              <a:chOff x="3526596" y="3584980"/>
              <a:chExt cx="2113230" cy="1750213"/>
            </a:xfrm>
          </p:grpSpPr>
          <p:grpSp>
            <p:nvGrpSpPr>
              <p:cNvPr id="13" name="図形グループ 21"/>
              <p:cNvGrpSpPr>
                <a:grpSpLocks/>
              </p:cNvGrpSpPr>
              <p:nvPr/>
            </p:nvGrpSpPr>
            <p:grpSpPr bwMode="auto">
              <a:xfrm>
                <a:off x="3526596" y="4193385"/>
                <a:ext cx="1177731" cy="1141808"/>
                <a:chOff x="3526596" y="4193385"/>
                <a:chExt cx="1177731" cy="1141808"/>
              </a:xfrm>
            </p:grpSpPr>
            <p:sp>
              <p:nvSpPr>
                <p:cNvPr id="18" name="円弧 17"/>
                <p:cNvSpPr/>
                <p:nvPr/>
              </p:nvSpPr>
              <p:spPr bwMode="auto">
                <a:xfrm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9" name="円弧 18"/>
                <p:cNvSpPr>
                  <a:spLocks/>
                </p:cNvSpPr>
                <p:nvPr/>
              </p:nvSpPr>
              <p:spPr bwMode="auto">
                <a:xfrm flipH="1">
                  <a:off x="3526596" y="4193385"/>
                  <a:ext cx="1177731" cy="1141808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14" name="図形グループ 22"/>
              <p:cNvGrpSpPr>
                <a:grpSpLocks/>
              </p:cNvGrpSpPr>
              <p:nvPr/>
            </p:nvGrpSpPr>
            <p:grpSpPr bwMode="auto">
              <a:xfrm flipV="1">
                <a:off x="4495505" y="3584980"/>
                <a:ext cx="1144321" cy="1141803"/>
                <a:chOff x="3504905" y="4341017"/>
                <a:chExt cx="1144321" cy="1141803"/>
              </a:xfrm>
            </p:grpSpPr>
            <p:sp>
              <p:nvSpPr>
                <p:cNvPr id="16" name="円弧 15"/>
                <p:cNvSpPr/>
                <p:nvPr/>
              </p:nvSpPr>
              <p:spPr bwMode="auto">
                <a:xfrm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17" name="円弧 16"/>
                <p:cNvSpPr>
                  <a:spLocks/>
                </p:cNvSpPr>
                <p:nvPr/>
              </p:nvSpPr>
              <p:spPr bwMode="auto">
                <a:xfrm flipH="1">
                  <a:off x="3504905" y="4341017"/>
                  <a:ext cx="1144321" cy="1141803"/>
                </a:xfrm>
                <a:prstGeom prst="arc">
                  <a:avLst>
                    <a:gd name="adj1" fmla="val 16200000"/>
                    <a:gd name="adj2" fmla="val 19905708"/>
                  </a:avLst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839138">
                    <a:defRPr/>
                  </a:pPr>
                  <a:endParaRPr lang="ja-JP" altLang="en-US" sz="2400" dirty="0"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</p:grpSp>
      <p:cxnSp>
        <p:nvCxnSpPr>
          <p:cNvPr id="26" name="直線コネクタ 35"/>
          <p:cNvCxnSpPr>
            <a:cxnSpLocks noChangeShapeType="1"/>
          </p:cNvCxnSpPr>
          <p:nvPr/>
        </p:nvCxnSpPr>
        <p:spPr bwMode="auto">
          <a:xfrm>
            <a:off x="7351187" y="2165413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7" name="正方形/長方形 39"/>
          <p:cNvSpPr>
            <a:spLocks noChangeArrowheads="1"/>
          </p:cNvSpPr>
          <p:nvPr/>
        </p:nvSpPr>
        <p:spPr bwMode="auto">
          <a:xfrm>
            <a:off x="7588259" y="2144776"/>
            <a:ext cx="338138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b</a:t>
            </a:r>
            <a:endParaRPr lang="ja-JP" altLang="en-US" sz="2400" dirty="0"/>
          </a:p>
        </p:txBody>
      </p:sp>
      <p:sp>
        <p:nvSpPr>
          <p:cNvPr id="28" name="正方形/長方形 40"/>
          <p:cNvSpPr>
            <a:spLocks noChangeArrowheads="1"/>
          </p:cNvSpPr>
          <p:nvPr/>
        </p:nvSpPr>
        <p:spPr bwMode="auto">
          <a:xfrm>
            <a:off x="8317598" y="1945466"/>
            <a:ext cx="415326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m</a:t>
            </a:r>
            <a:endParaRPr lang="ja-JP" altLang="en-US" sz="2400" dirty="0"/>
          </a:p>
        </p:txBody>
      </p:sp>
      <p:sp>
        <p:nvSpPr>
          <p:cNvPr id="29" name="正方形/長方形 42"/>
          <p:cNvSpPr>
            <a:spLocks noChangeArrowheads="1"/>
          </p:cNvSpPr>
          <p:nvPr/>
        </p:nvSpPr>
        <p:spPr bwMode="auto">
          <a:xfrm>
            <a:off x="1664096" y="2184806"/>
            <a:ext cx="719445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/>
              <a:t>Λ</a:t>
            </a:r>
            <a:r>
              <a:rPr lang="en-US" altLang="ja-JP" sz="2400" baseline="-25000" dirty="0"/>
              <a:t>QCD</a:t>
            </a:r>
            <a:endParaRPr lang="ja-JP" altLang="en-US" sz="2400" baseline="-25000" dirty="0"/>
          </a:p>
        </p:txBody>
      </p:sp>
      <p:sp>
        <p:nvSpPr>
          <p:cNvPr id="30" name="正方形/長方形 43"/>
          <p:cNvSpPr>
            <a:spLocks noChangeArrowheads="1"/>
          </p:cNvSpPr>
          <p:nvPr/>
        </p:nvSpPr>
        <p:spPr bwMode="auto">
          <a:xfrm>
            <a:off x="547959" y="1727481"/>
            <a:ext cx="60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3 5</a:t>
            </a:r>
            <a:endParaRPr lang="ja-JP" altLang="en-US" sz="2400" dirty="0" smtClean="0"/>
          </a:p>
        </p:txBody>
      </p:sp>
      <p:sp>
        <p:nvSpPr>
          <p:cNvPr id="31" name="正方形/長方形 45"/>
          <p:cNvSpPr>
            <a:spLocks noChangeArrowheads="1"/>
          </p:cNvSpPr>
          <p:nvPr/>
        </p:nvSpPr>
        <p:spPr bwMode="auto">
          <a:xfrm>
            <a:off x="1000520" y="1727481"/>
            <a:ext cx="82828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</a:t>
            </a:r>
            <a:endParaRPr lang="ja-JP" altLang="en-US" sz="2400" dirty="0"/>
          </a:p>
        </p:txBody>
      </p:sp>
      <p:sp>
        <p:nvSpPr>
          <p:cNvPr id="32" name="正方形/長方形 46"/>
          <p:cNvSpPr>
            <a:spLocks noChangeArrowheads="1"/>
          </p:cNvSpPr>
          <p:nvPr/>
        </p:nvSpPr>
        <p:spPr bwMode="auto">
          <a:xfrm>
            <a:off x="1664096" y="1727481"/>
            <a:ext cx="838200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200</a:t>
            </a:r>
            <a:endParaRPr lang="ja-JP" altLang="en-US" sz="2400" dirty="0"/>
          </a:p>
        </p:txBody>
      </p:sp>
      <p:sp>
        <p:nvSpPr>
          <p:cNvPr id="33" name="正方形/長方形 47"/>
          <p:cNvSpPr>
            <a:spLocks noChangeArrowheads="1"/>
          </p:cNvSpPr>
          <p:nvPr/>
        </p:nvSpPr>
        <p:spPr bwMode="auto">
          <a:xfrm>
            <a:off x="5971629" y="1708213"/>
            <a:ext cx="8101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1500</a:t>
            </a:r>
            <a:endParaRPr lang="ja-JP" altLang="en-US" sz="2400" dirty="0"/>
          </a:p>
        </p:txBody>
      </p:sp>
      <p:sp>
        <p:nvSpPr>
          <p:cNvPr id="34" name="正方形/長方形 48"/>
          <p:cNvSpPr>
            <a:spLocks noChangeArrowheads="1"/>
          </p:cNvSpPr>
          <p:nvPr/>
        </p:nvSpPr>
        <p:spPr bwMode="auto">
          <a:xfrm>
            <a:off x="7370241" y="1720913"/>
            <a:ext cx="797987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4700</a:t>
            </a:r>
            <a:endParaRPr lang="ja-JP" altLang="en-US" sz="2400" dirty="0"/>
          </a:p>
        </p:txBody>
      </p:sp>
      <p:sp>
        <p:nvSpPr>
          <p:cNvPr id="35" name="正方形/長方形 51"/>
          <p:cNvSpPr>
            <a:spLocks noChangeArrowheads="1"/>
          </p:cNvSpPr>
          <p:nvPr/>
        </p:nvSpPr>
        <p:spPr bwMode="auto">
          <a:xfrm>
            <a:off x="666750" y="2917113"/>
            <a:ext cx="2346142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Symmetry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17440" y="3495112"/>
            <a:ext cx="203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SU(3)</a:t>
            </a:r>
            <a:r>
              <a:rPr lang="en-US" altLang="ja-JP" sz="2400" b="1" baseline="-25000" dirty="0" smtClean="0"/>
              <a:t>L </a:t>
            </a:r>
            <a:r>
              <a:rPr lang="en-US" altLang="ja-JP" sz="2400" b="1" dirty="0" err="1" smtClean="0"/>
              <a:t>x</a:t>
            </a:r>
            <a:r>
              <a:rPr lang="en-US" altLang="ja-JP" sz="2400" b="1" dirty="0" smtClean="0"/>
              <a:t> SU(3)</a:t>
            </a:r>
            <a:r>
              <a:rPr lang="en-US" altLang="ja-JP" sz="2400" b="1" baseline="-25000" dirty="0"/>
              <a:t>R</a:t>
            </a:r>
            <a:endParaRPr lang="ja-JP" altLang="en-US" sz="2400" b="1" dirty="0"/>
          </a:p>
        </p:txBody>
      </p:sp>
      <p:sp>
        <p:nvSpPr>
          <p:cNvPr id="45" name="正方形/長方形 48"/>
          <p:cNvSpPr>
            <a:spLocks noChangeArrowheads="1"/>
          </p:cNvSpPr>
          <p:nvPr/>
        </p:nvSpPr>
        <p:spPr bwMode="auto">
          <a:xfrm>
            <a:off x="8142128" y="1708213"/>
            <a:ext cx="100187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MeV</a:t>
            </a:r>
            <a:r>
              <a:rPr lang="en-US" altLang="ja-JP" sz="2400" dirty="0"/>
              <a:t>]</a:t>
            </a:r>
            <a:endParaRPr lang="ja-JP" altLang="en-US" sz="2400" dirty="0"/>
          </a:p>
        </p:txBody>
      </p:sp>
      <p:sp>
        <p:nvSpPr>
          <p:cNvPr id="47" name="正方形/長方形 51"/>
          <p:cNvSpPr>
            <a:spLocks noChangeArrowheads="1"/>
          </p:cNvSpPr>
          <p:nvPr/>
        </p:nvSpPr>
        <p:spPr bwMode="auto">
          <a:xfrm>
            <a:off x="55439" y="4321135"/>
            <a:ext cx="4414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K as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Nambu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-Goldstone bosons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3981450" y="3048000"/>
            <a:ext cx="1181100" cy="769077"/>
          </a:xfrm>
          <a:prstGeom prst="rightArrow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51"/>
          <p:cNvSpPr>
            <a:spLocks noChangeArrowheads="1"/>
          </p:cNvSpPr>
          <p:nvPr/>
        </p:nvSpPr>
        <p:spPr bwMode="auto">
          <a:xfrm>
            <a:off x="55439" y="5235615"/>
            <a:ext cx="42498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Nuclei formed by tensor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正方形/長方形 51"/>
          <p:cNvSpPr>
            <a:spLocks noChangeArrowheads="1"/>
          </p:cNvSpPr>
          <p:nvPr/>
        </p:nvSpPr>
        <p:spPr bwMode="auto">
          <a:xfrm>
            <a:off x="55439" y="6150095"/>
            <a:ext cx="47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...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198063" y="3495112"/>
            <a:ext cx="2032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SU(4)</a:t>
            </a:r>
            <a:r>
              <a:rPr lang="en-US" altLang="ja-JP" sz="2400" b="1" baseline="-25000" dirty="0" smtClean="0"/>
              <a:t>L </a:t>
            </a:r>
            <a:r>
              <a:rPr lang="en-US" altLang="ja-JP" sz="2400" b="1" dirty="0" err="1" smtClean="0"/>
              <a:t>x</a:t>
            </a:r>
            <a:r>
              <a:rPr lang="en-US" altLang="ja-JP" sz="2400" b="1" dirty="0" smtClean="0"/>
              <a:t> SU(4)</a:t>
            </a:r>
            <a:r>
              <a:rPr lang="en-US" altLang="ja-JP" sz="2400" b="1" baseline="-25000" dirty="0"/>
              <a:t>R</a:t>
            </a:r>
            <a:endParaRPr lang="ja-JP" altLang="en-US" sz="2400" b="1" dirty="0"/>
          </a:p>
        </p:txBody>
      </p:sp>
      <p:sp>
        <p:nvSpPr>
          <p:cNvPr id="55" name="正方形/長方形 51"/>
          <p:cNvSpPr>
            <a:spLocks noChangeArrowheads="1"/>
          </p:cNvSpPr>
          <p:nvPr/>
        </p:nvSpPr>
        <p:spPr bwMode="auto">
          <a:xfrm>
            <a:off x="6013016" y="2917113"/>
            <a:ext cx="2346142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Symmetry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正方形/長方形 51"/>
          <p:cNvSpPr>
            <a:spLocks noChangeArrowheads="1"/>
          </p:cNvSpPr>
          <p:nvPr/>
        </p:nvSpPr>
        <p:spPr bwMode="auto">
          <a:xfrm>
            <a:off x="6078289" y="2306741"/>
            <a:ext cx="2308722" cy="193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12000" b="1" dirty="0" smtClean="0">
                <a:solidFill>
                  <a:srgbClr val="FF0000">
                    <a:alpha val="50000"/>
                  </a:srgbClr>
                </a:solidFill>
              </a:rPr>
              <a:t>???</a:t>
            </a:r>
            <a:endParaRPr lang="ja-JP" altLang="en-US" sz="12000" b="1" dirty="0">
              <a:solidFill>
                <a:srgbClr val="FF0000">
                  <a:alpha val="50000"/>
                </a:srgbClr>
              </a:solidFill>
            </a:endParaRPr>
          </a:p>
        </p:txBody>
      </p:sp>
      <p:sp>
        <p:nvSpPr>
          <p:cNvPr id="46" name="正方形/長方形 51"/>
          <p:cNvSpPr>
            <a:spLocks noChangeArrowheads="1"/>
          </p:cNvSpPr>
          <p:nvPr/>
        </p:nvSpPr>
        <p:spPr bwMode="auto">
          <a:xfrm>
            <a:off x="55439" y="4778375"/>
            <a:ext cx="42879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</a:rPr>
              <a:t>Chiral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multiplets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(ρ-a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N-N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, ...)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サブタイトル 2"/>
          <p:cNvSpPr txBox="1">
            <a:spLocks/>
          </p:cNvSpPr>
          <p:nvPr/>
        </p:nvSpPr>
        <p:spPr>
          <a:xfrm>
            <a:off x="2944630" y="54039"/>
            <a:ext cx="3254740" cy="828874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514350" marR="0" lvl="0" indent="-514350" algn="l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de-DE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1" lang="de-DE" altLang="ja-JP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1" lang="de-DE" altLang="ja-JP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正方形/長方形 51"/>
          <p:cNvSpPr>
            <a:spLocks noChangeArrowheads="1"/>
          </p:cNvSpPr>
          <p:nvPr/>
        </p:nvSpPr>
        <p:spPr bwMode="auto">
          <a:xfrm>
            <a:off x="2364520" y="882913"/>
            <a:ext cx="4414961" cy="51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/>
              <a:t>Mass scales and Symmetries</a:t>
            </a:r>
            <a:endParaRPr lang="ja-JP" altLang="en-US" sz="2800" b="1" dirty="0"/>
          </a:p>
        </p:txBody>
      </p:sp>
      <p:sp>
        <p:nvSpPr>
          <p:cNvPr id="59" name="正方形/長方形 51"/>
          <p:cNvSpPr>
            <a:spLocks noChangeArrowheads="1"/>
          </p:cNvSpPr>
          <p:nvPr/>
        </p:nvSpPr>
        <p:spPr bwMode="auto">
          <a:xfrm>
            <a:off x="55439" y="5692855"/>
            <a:ext cx="4478461" cy="4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13" tIns="41957" rIns="83913" bIns="41957">
            <a:prstTxWarp prst="textNoShape">
              <a:avLst/>
            </a:prstTxWarp>
            <a:spAutoFit/>
          </a:bodyPr>
          <a:lstStyle/>
          <a:p>
            <a:r>
              <a:rPr lang="de-DE" altLang="ja-JP" sz="2400" b="1" dirty="0" smtClean="0">
                <a:solidFill>
                  <a:srgbClr val="FF0000"/>
                </a:solidFill>
              </a:rPr>
              <a:t>Λ(1405)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and K nuclei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1766771" y="5812365"/>
            <a:ext cx="115200" cy="1588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7517</TotalTime>
  <Words>2723</Words>
  <Application>Microsoft Macintosh PowerPoint</Application>
  <PresentationFormat>画面に合わせる (4:3)</PresentationFormat>
  <Paragraphs>628</Paragraphs>
  <Slides>38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テーマ</vt:lpstr>
      <vt:lpstr>チャーム/ボトムが開く 新しいハドロン物理の世界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チャームで見る エキゾチックハドロン・原子核</dc:title>
  <dc:creator>安井 繁宏</dc:creator>
  <cp:lastModifiedBy>安井 繁宏</cp:lastModifiedBy>
  <cp:revision>560</cp:revision>
  <dcterms:created xsi:type="dcterms:W3CDTF">2011-08-05T03:48:13Z</dcterms:created>
  <dcterms:modified xsi:type="dcterms:W3CDTF">2011-08-05T03:48:42Z</dcterms:modified>
</cp:coreProperties>
</file>