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3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9" r:id="rId11"/>
    <p:sldId id="265" r:id="rId12"/>
    <p:sldId id="267" r:id="rId13"/>
    <p:sldId id="266" r:id="rId14"/>
    <p:sldId id="270" r:id="rId15"/>
    <p:sldId id="268" r:id="rId16"/>
    <p:sldId id="264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7" r:id="rId26"/>
    <p:sldId id="283" r:id="rId27"/>
    <p:sldId id="284" r:id="rId28"/>
    <p:sldId id="285" r:id="rId29"/>
    <p:sldId id="286" r:id="rId30"/>
    <p:sldId id="279" r:id="rId31"/>
    <p:sldId id="263" r:id="rId32"/>
    <p:sldId id="281" r:id="rId33"/>
    <p:sldId id="282" r:id="rId3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C63BD-E6D5-457B-B4A1-A6E5A4773B72}" type="datetimeFigureOut">
              <a:rPr kumimoji="1" lang="ja-JP" altLang="en-US" smtClean="0"/>
              <a:t>2014/4/19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F1B0F-B928-416C-A51D-D9976117C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17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1213A-DF18-425B-9300-74B748419489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050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5DB6-43D7-4472-8A52-7A765B4BE914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A008-98C4-40CD-A26E-022359A4E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12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5DB6-43D7-4472-8A52-7A765B4BE914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A008-98C4-40CD-A26E-022359A4E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21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5DB6-43D7-4472-8A52-7A765B4BE914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A008-98C4-40CD-A26E-022359A4E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860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A553D-3D51-4A5C-B70D-B1CE6F0093C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072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E03E1-BAD2-4614-9E36-028FE7E18A1D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593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6AFE0-874F-488F-B2A1-01324FE8849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834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8BB38-604A-4CA0-ADE1-83AFAE52FB68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14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7C74A-7872-4D40-93FC-5BF0F231710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6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B570E-BE3D-432A-9F70-9715A4D3CEBB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304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AE510-E35E-425C-A25F-EAD44D0A31B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9691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A12CA-9FF5-4DF2-89A0-C9432911FBC5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79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5DB6-43D7-4472-8A52-7A765B4BE914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A008-98C4-40CD-A26E-022359A4E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307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BCE6B-C3A7-452C-9C5E-FA276E07A2B0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7513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F796-4FAE-4342-B1C4-7CD17DB358F6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0151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B7C6A-C0A1-448F-8B31-8D42853271E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695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47D3-C13D-481C-8CD6-2CA9C3F6B1B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492D-6C92-4287-9EC3-350A3F372D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8187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47D3-C13D-481C-8CD6-2CA9C3F6B1B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492D-6C92-4287-9EC3-350A3F372D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521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47D3-C13D-481C-8CD6-2CA9C3F6B1B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492D-6C92-4287-9EC3-350A3F372D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986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47D3-C13D-481C-8CD6-2CA9C3F6B1B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492D-6C92-4287-9EC3-350A3F372D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3537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47D3-C13D-481C-8CD6-2CA9C3F6B1B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492D-6C92-4287-9EC3-350A3F372D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819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47D3-C13D-481C-8CD6-2CA9C3F6B1B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492D-6C92-4287-9EC3-350A3F372D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567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47D3-C13D-481C-8CD6-2CA9C3F6B1B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492D-6C92-4287-9EC3-350A3F372D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9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5DB6-43D7-4472-8A52-7A765B4BE914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A008-98C4-40CD-A26E-022359A4E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7728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47D3-C13D-481C-8CD6-2CA9C3F6B1B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492D-6C92-4287-9EC3-350A3F372D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6444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47D3-C13D-481C-8CD6-2CA9C3F6B1B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492D-6C92-4287-9EC3-350A3F372D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599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47D3-C13D-481C-8CD6-2CA9C3F6B1B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492D-6C92-4287-9EC3-350A3F372D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8007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47D3-C13D-481C-8CD6-2CA9C3F6B1B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492D-6C92-4287-9EC3-350A3F372D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8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5DB6-43D7-4472-8A52-7A765B4BE914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A008-98C4-40CD-A26E-022359A4E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66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5DB6-43D7-4472-8A52-7A765B4BE914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A008-98C4-40CD-A26E-022359A4E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43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5DB6-43D7-4472-8A52-7A765B4BE914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A008-98C4-40CD-A26E-022359A4E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50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5DB6-43D7-4472-8A52-7A765B4BE914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A008-98C4-40CD-A26E-022359A4E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51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5DB6-43D7-4472-8A52-7A765B4BE914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A008-98C4-40CD-A26E-022359A4E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71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5DB6-43D7-4472-8A52-7A765B4BE914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DA008-98C4-40CD-A26E-022359A4E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02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55DB6-43D7-4472-8A52-7A765B4BE914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DA008-98C4-40CD-A26E-022359A4E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0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D56087-EB0C-46EE-92FA-444F3446C6BD}" type="slidenum">
              <a:rPr lang="en-US" altLang="ja-JP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27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047D3-C13D-481C-8CD6-2CA9C3F6B1B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4492D-6C92-4287-9EC3-350A3F372D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6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287356"/>
            <a:ext cx="7772400" cy="2387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smtClean="0">
                <a:latin typeface="+mn-lt"/>
              </a:rPr>
              <a:t>Application of </a:t>
            </a:r>
            <a:r>
              <a:rPr kumimoji="1" lang="en-US" altLang="ja-JP" dirty="0" err="1" smtClean="0">
                <a:latin typeface="+mn-lt"/>
              </a:rPr>
              <a:t>AdS</a:t>
            </a:r>
            <a:r>
              <a:rPr kumimoji="1" lang="en-US" altLang="ja-JP" dirty="0" smtClean="0">
                <a:latin typeface="+mn-lt"/>
              </a:rPr>
              <a:t>/CFT Correspondence to </a:t>
            </a:r>
            <a:br>
              <a:rPr kumimoji="1" lang="en-US" altLang="ja-JP" dirty="0" smtClean="0">
                <a:latin typeface="+mn-lt"/>
              </a:rPr>
            </a:br>
            <a:r>
              <a:rPr kumimoji="1" lang="en-US" altLang="ja-JP" dirty="0" smtClean="0">
                <a:latin typeface="+mn-lt"/>
              </a:rPr>
              <a:t>Non-equilibrium Physics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277265"/>
            <a:ext cx="6858000" cy="1787380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Shin Nakamura</a:t>
            </a:r>
          </a:p>
          <a:p>
            <a:r>
              <a:rPr lang="en-US" altLang="ja-JP" sz="3600" dirty="0" smtClean="0"/>
              <a:t>(Chuo </a:t>
            </a:r>
            <a:r>
              <a:rPr lang="en-US" altLang="ja-JP" sz="3600" dirty="0" smtClean="0"/>
              <a:t>University)</a:t>
            </a:r>
          </a:p>
          <a:p>
            <a:r>
              <a:rPr lang="ja-JP" altLang="en-US" dirty="0"/>
              <a:t>中央</a:t>
            </a:r>
            <a:r>
              <a:rPr lang="ja-JP" altLang="en-US" dirty="0" smtClean="0"/>
              <a:t>大学理工学部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371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67544" y="1568"/>
            <a:ext cx="8229600" cy="1143000"/>
          </a:xfrm>
        </p:spPr>
        <p:txBody>
          <a:bodyPr/>
          <a:lstStyle/>
          <a:p>
            <a:pPr algn="ctr"/>
            <a:r>
              <a:rPr kumimoji="1" lang="en-US" altLang="ja-JP" u="sng" dirty="0" smtClean="0"/>
              <a:t>Setup for NESS</a:t>
            </a:r>
            <a:endParaRPr kumimoji="1" lang="ja-JP" altLang="en-US" u="sng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53778" y="968958"/>
            <a:ext cx="5562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External force</a:t>
            </a:r>
            <a:r>
              <a:rPr lang="en-US" altLang="ja-JP" sz="2400" dirty="0" smtClean="0"/>
              <a:t> and </a:t>
            </a:r>
            <a:r>
              <a:rPr lang="en-US" altLang="ja-JP" sz="2400" dirty="0" smtClean="0">
                <a:solidFill>
                  <a:srgbClr val="FF0000"/>
                </a:solidFill>
              </a:rPr>
              <a:t>heat bath </a:t>
            </a:r>
            <a:r>
              <a:rPr lang="en-US" altLang="ja-JP" sz="2400" dirty="0" smtClean="0"/>
              <a:t>are necessary.</a:t>
            </a:r>
            <a:endParaRPr kumimoji="1" lang="ja-JP" altLang="en-US" sz="2400" dirty="0"/>
          </a:p>
        </p:txBody>
      </p:sp>
      <p:sp>
        <p:nvSpPr>
          <p:cNvPr id="6" name="角丸四角形 5"/>
          <p:cNvSpPr/>
          <p:nvPr/>
        </p:nvSpPr>
        <p:spPr>
          <a:xfrm>
            <a:off x="3072928" y="2708920"/>
            <a:ext cx="2938224" cy="15121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We want to make </a:t>
            </a:r>
          </a:p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this </a:t>
            </a:r>
            <a:r>
              <a:rPr lang="en-US" altLang="ja-JP" sz="2000" dirty="0" smtClean="0">
                <a:solidFill>
                  <a:srgbClr val="FF0000"/>
                </a:solidFill>
              </a:rPr>
              <a:t>NESS</a:t>
            </a:r>
          </a:p>
          <a:p>
            <a:pPr algn="ctr"/>
            <a:endParaRPr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The system in study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058824" y="1844824"/>
            <a:ext cx="2952328" cy="7200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External force</a:t>
            </a:r>
          </a:p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(E.g. Electric field)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058824" y="4424190"/>
            <a:ext cx="2952328" cy="13681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</a:rPr>
              <a:t>Heat bath</a:t>
            </a:r>
          </a:p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(E.g. Air)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3310852" y="3545313"/>
            <a:ext cx="2448272" cy="2449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" name="グループ化 17"/>
          <p:cNvGrpSpPr/>
          <p:nvPr/>
        </p:nvGrpSpPr>
        <p:grpSpPr>
          <a:xfrm>
            <a:off x="2094416" y="1403379"/>
            <a:ext cx="4938853" cy="2114397"/>
            <a:chOff x="2080312" y="1619403"/>
            <a:chExt cx="4938853" cy="2114397"/>
          </a:xfrm>
        </p:grpSpPr>
        <p:sp>
          <p:nvSpPr>
            <p:cNvPr id="12" name="フリーフォーム 11"/>
            <p:cNvSpPr/>
            <p:nvPr/>
          </p:nvSpPr>
          <p:spPr>
            <a:xfrm>
              <a:off x="6004560" y="2484120"/>
              <a:ext cx="586139" cy="1203960"/>
            </a:xfrm>
            <a:custGeom>
              <a:avLst/>
              <a:gdLst>
                <a:gd name="connsiteX0" fmla="*/ 0 w 586139"/>
                <a:gd name="connsiteY0" fmla="*/ 0 h 1203960"/>
                <a:gd name="connsiteX1" fmla="*/ 441960 w 586139"/>
                <a:gd name="connsiteY1" fmla="*/ 198120 h 1203960"/>
                <a:gd name="connsiteX2" fmla="*/ 304800 w 586139"/>
                <a:gd name="connsiteY2" fmla="*/ 411480 h 1203960"/>
                <a:gd name="connsiteX3" fmla="*/ 320040 w 586139"/>
                <a:gd name="connsiteY3" fmla="*/ 609600 h 1203960"/>
                <a:gd name="connsiteX4" fmla="*/ 579120 w 586139"/>
                <a:gd name="connsiteY4" fmla="*/ 822960 h 1203960"/>
                <a:gd name="connsiteX5" fmla="*/ 0 w 586139"/>
                <a:gd name="connsiteY5" fmla="*/ 1203960 h 120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6139" h="1203960">
                  <a:moveTo>
                    <a:pt x="0" y="0"/>
                  </a:moveTo>
                  <a:cubicBezTo>
                    <a:pt x="195580" y="64770"/>
                    <a:pt x="391160" y="129540"/>
                    <a:pt x="441960" y="198120"/>
                  </a:cubicBezTo>
                  <a:cubicBezTo>
                    <a:pt x="492760" y="266700"/>
                    <a:pt x="325120" y="342900"/>
                    <a:pt x="304800" y="411480"/>
                  </a:cubicBezTo>
                  <a:cubicBezTo>
                    <a:pt x="284480" y="480060"/>
                    <a:pt x="274320" y="541020"/>
                    <a:pt x="320040" y="609600"/>
                  </a:cubicBezTo>
                  <a:cubicBezTo>
                    <a:pt x="365760" y="678180"/>
                    <a:pt x="632460" y="723900"/>
                    <a:pt x="579120" y="822960"/>
                  </a:cubicBezTo>
                  <a:cubicBezTo>
                    <a:pt x="525780" y="922020"/>
                    <a:pt x="262890" y="1062990"/>
                    <a:pt x="0" y="120396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/>
            <p:cNvSpPr/>
            <p:nvPr/>
          </p:nvSpPr>
          <p:spPr>
            <a:xfrm>
              <a:off x="2410596" y="2484120"/>
              <a:ext cx="637404" cy="1249680"/>
            </a:xfrm>
            <a:custGeom>
              <a:avLst/>
              <a:gdLst>
                <a:gd name="connsiteX0" fmla="*/ 622164 w 637404"/>
                <a:gd name="connsiteY0" fmla="*/ 0 h 1249680"/>
                <a:gd name="connsiteX1" fmla="*/ 12564 w 637404"/>
                <a:gd name="connsiteY1" fmla="*/ 152400 h 1249680"/>
                <a:gd name="connsiteX2" fmla="*/ 195444 w 637404"/>
                <a:gd name="connsiteY2" fmla="*/ 411480 h 1249680"/>
                <a:gd name="connsiteX3" fmla="*/ 12564 w 637404"/>
                <a:gd name="connsiteY3" fmla="*/ 579120 h 1249680"/>
                <a:gd name="connsiteX4" fmla="*/ 149724 w 637404"/>
                <a:gd name="connsiteY4" fmla="*/ 822960 h 1249680"/>
                <a:gd name="connsiteX5" fmla="*/ 637404 w 637404"/>
                <a:gd name="connsiteY5" fmla="*/ 1249680 h 124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404" h="1249680">
                  <a:moveTo>
                    <a:pt x="622164" y="0"/>
                  </a:moveTo>
                  <a:cubicBezTo>
                    <a:pt x="352924" y="41910"/>
                    <a:pt x="83684" y="83820"/>
                    <a:pt x="12564" y="152400"/>
                  </a:cubicBezTo>
                  <a:cubicBezTo>
                    <a:pt x="-58556" y="220980"/>
                    <a:pt x="195444" y="340360"/>
                    <a:pt x="195444" y="411480"/>
                  </a:cubicBezTo>
                  <a:cubicBezTo>
                    <a:pt x="195444" y="482600"/>
                    <a:pt x="20184" y="510540"/>
                    <a:pt x="12564" y="579120"/>
                  </a:cubicBezTo>
                  <a:cubicBezTo>
                    <a:pt x="4944" y="647700"/>
                    <a:pt x="45584" y="711200"/>
                    <a:pt x="149724" y="822960"/>
                  </a:cubicBezTo>
                  <a:cubicBezTo>
                    <a:pt x="253864" y="934720"/>
                    <a:pt x="556124" y="1173480"/>
                    <a:pt x="637404" y="124968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080312" y="1619403"/>
              <a:ext cx="4938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Power supply drives the system our of equilibrium.</a:t>
              </a:r>
              <a:endParaRPr kumimoji="1" lang="ja-JP" altLang="en-US" dirty="0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842389" y="1772711"/>
            <a:ext cx="1720599" cy="3703766"/>
            <a:chOff x="627017" y="2029490"/>
            <a:chExt cx="1720599" cy="3703766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627017" y="2029490"/>
              <a:ext cx="17205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Flow of energy</a:t>
              </a:r>
              <a:endParaRPr kumimoji="1" lang="ja-JP" altLang="en-US" sz="2000" dirty="0"/>
            </a:p>
          </p:txBody>
        </p:sp>
        <p:cxnSp>
          <p:nvCxnSpPr>
            <p:cNvPr id="21" name="直線矢印コネクタ 20"/>
            <p:cNvCxnSpPr>
              <a:stCxn id="19" idx="2"/>
            </p:cNvCxnSpPr>
            <p:nvPr/>
          </p:nvCxnSpPr>
          <p:spPr>
            <a:xfrm flipH="1">
              <a:off x="1487316" y="2429600"/>
              <a:ext cx="1" cy="3303656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テキスト ボックス 21"/>
          <p:cNvSpPr txBox="1"/>
          <p:nvPr/>
        </p:nvSpPr>
        <p:spPr>
          <a:xfrm>
            <a:off x="422925" y="2668850"/>
            <a:ext cx="742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Work</a:t>
            </a:r>
            <a:endParaRPr kumimoji="1"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75764" y="4221088"/>
            <a:ext cx="1333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Dissipation</a:t>
            </a:r>
            <a:endParaRPr kumimoji="1" lang="ja-JP" altLang="en-US" sz="2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487317" y="5877272"/>
            <a:ext cx="6519092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The subsystem 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can be NESS </a:t>
            </a:r>
            <a:r>
              <a:rPr kumimoji="1" lang="en-US" altLang="ja-JP" sz="2000" dirty="0" smtClean="0"/>
              <a:t>if the </a:t>
            </a:r>
            <a:r>
              <a:rPr kumimoji="1" lang="en-US" altLang="ja-JP" sz="2000" dirty="0" smtClean="0">
                <a:solidFill>
                  <a:srgbClr val="0070C0"/>
                </a:solidFill>
              </a:rPr>
              <a:t>work of the source </a:t>
            </a:r>
            <a:r>
              <a:rPr kumimoji="1" lang="en-US" altLang="ja-JP" sz="2000" dirty="0" smtClean="0"/>
              <a:t>and the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energy dissipated into the heat bath </a:t>
            </a:r>
            <a:r>
              <a:rPr lang="en-US" altLang="ja-JP" sz="2000" dirty="0" smtClean="0"/>
              <a:t>are in </a:t>
            </a:r>
            <a:r>
              <a:rPr lang="en-US" altLang="ja-JP" sz="2000" dirty="0" smtClean="0">
                <a:solidFill>
                  <a:srgbClr val="FF0000"/>
                </a:solidFill>
              </a:rPr>
              <a:t>balance</a:t>
            </a:r>
            <a:r>
              <a:rPr lang="en-US" altLang="ja-JP" sz="2000" dirty="0" smtClean="0"/>
              <a:t>.</a:t>
            </a:r>
            <a:endParaRPr kumimoji="1" lang="ja-JP" altLang="en-US" sz="20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4307510" y="4180438"/>
            <a:ext cx="1848538" cy="576971"/>
            <a:chOff x="4311910" y="4106364"/>
            <a:chExt cx="1848538" cy="576971"/>
          </a:xfrm>
        </p:grpSpPr>
        <p:sp>
          <p:nvSpPr>
            <p:cNvPr id="16" name="下矢印 15"/>
            <p:cNvSpPr/>
            <p:nvPr/>
          </p:nvSpPr>
          <p:spPr>
            <a:xfrm>
              <a:off x="4311910" y="4106364"/>
              <a:ext cx="483164" cy="57697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4911901" y="4106364"/>
              <a:ext cx="1248547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dissipation </a:t>
              </a:r>
              <a:endParaRPr kumimoji="1" lang="ja-JP" altLang="en-US" dirty="0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6955610" y="3127339"/>
            <a:ext cx="1717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“Flavor sector”</a:t>
            </a:r>
          </a:p>
          <a:p>
            <a:r>
              <a:rPr lang="en-US" altLang="ja-JP" dirty="0" smtClean="0"/>
              <a:t>(“</a:t>
            </a:r>
            <a:r>
              <a:rPr lang="en-US" altLang="ja-JP" dirty="0" smtClean="0">
                <a:solidFill>
                  <a:srgbClr val="FF0000"/>
                </a:solidFill>
              </a:rPr>
              <a:t>Quark</a:t>
            </a:r>
            <a:r>
              <a:rPr lang="en-US" altLang="ja-JP" dirty="0" smtClean="0"/>
              <a:t> sector”)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955610" y="4765601"/>
            <a:ext cx="1566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“</a:t>
            </a:r>
            <a:r>
              <a:rPr kumimoji="1" lang="en-US" altLang="ja-JP" dirty="0" smtClean="0">
                <a:solidFill>
                  <a:srgbClr val="FF0000"/>
                </a:solidFill>
              </a:rPr>
              <a:t>Gluon</a:t>
            </a:r>
            <a:r>
              <a:rPr kumimoji="1" lang="en-US" altLang="ja-JP" dirty="0" smtClean="0"/>
              <a:t> sector”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69164" y="1681686"/>
            <a:ext cx="2690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I</a:t>
            </a:r>
            <a:r>
              <a:rPr kumimoji="1" lang="en-US" altLang="ja-JP" dirty="0" smtClean="0"/>
              <a:t>n large-</a:t>
            </a:r>
            <a:r>
              <a:rPr kumimoji="1" lang="en-US" altLang="ja-JP" dirty="0" err="1" smtClean="0"/>
              <a:t>Nc</a:t>
            </a:r>
            <a:r>
              <a:rPr kumimoji="1" lang="en-US" altLang="ja-JP" dirty="0" smtClean="0"/>
              <a:t> gauge theories: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768124" y="2083386"/>
            <a:ext cx="2253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“</a:t>
            </a:r>
            <a:r>
              <a:rPr kumimoji="1" lang="en-US" altLang="ja-JP" dirty="0" smtClean="0">
                <a:solidFill>
                  <a:srgbClr val="FF0000"/>
                </a:solidFill>
              </a:rPr>
              <a:t>External force </a:t>
            </a:r>
            <a:r>
              <a:rPr lang="en-US" altLang="ja-JP" dirty="0" smtClean="0"/>
              <a:t>acting </a:t>
            </a:r>
          </a:p>
          <a:p>
            <a:r>
              <a:rPr lang="en-US" altLang="ja-JP" dirty="0" smtClean="0"/>
              <a:t>on the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quark charge</a:t>
            </a:r>
            <a:r>
              <a:rPr kumimoji="1" lang="en-US" altLang="ja-JP" dirty="0" smtClean="0"/>
              <a:t>”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671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5" grpId="0" animBg="1"/>
      <p:bldP spid="22" grpId="0"/>
      <p:bldP spid="23" grpId="0"/>
      <p:bldP spid="25" grpId="0" animBg="1"/>
      <p:bldP spid="7" grpId="0"/>
      <p:bldP spid="42" grpId="0"/>
      <p:bldP spid="13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762" y="41435"/>
            <a:ext cx="8229600" cy="1143000"/>
          </a:xfrm>
        </p:spPr>
        <p:txBody>
          <a:bodyPr/>
          <a:lstStyle/>
          <a:p>
            <a:pPr algn="ctr"/>
            <a:r>
              <a:rPr kumimoji="1" lang="en-US" altLang="ja-JP" u="sng" dirty="0" smtClean="0"/>
              <a:t>Correspondence</a:t>
            </a:r>
            <a:endParaRPr kumimoji="1" lang="ja-JP" altLang="en-US" u="sng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971600" y="1144754"/>
            <a:ext cx="7532827" cy="2892701"/>
            <a:chOff x="924189" y="1348668"/>
            <a:chExt cx="7532827" cy="2892701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1652075" y="2631686"/>
              <a:ext cx="5860317" cy="1609683"/>
              <a:chOff x="1652075" y="2631686"/>
              <a:chExt cx="5860317" cy="1609683"/>
            </a:xfrm>
          </p:grpSpPr>
          <p:pic>
            <p:nvPicPr>
              <p:cNvPr id="8" name="図 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52075" y="2631686"/>
                <a:ext cx="1350438" cy="1274439"/>
              </a:xfrm>
              <a:prstGeom prst="rect">
                <a:avLst/>
              </a:prstGeom>
            </p:spPr>
          </p:pic>
          <p:pic>
            <p:nvPicPr>
              <p:cNvPr id="9" name="図 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67655" y="3032808"/>
                <a:ext cx="1344737" cy="1208561"/>
              </a:xfrm>
              <a:prstGeom prst="rect">
                <a:avLst/>
              </a:prstGeom>
            </p:spPr>
          </p:pic>
        </p:grpSp>
        <p:grpSp>
          <p:nvGrpSpPr>
            <p:cNvPr id="17" name="グループ化 16"/>
            <p:cNvGrpSpPr/>
            <p:nvPr/>
          </p:nvGrpSpPr>
          <p:grpSpPr>
            <a:xfrm>
              <a:off x="924189" y="1348668"/>
              <a:ext cx="7532827" cy="1569660"/>
              <a:chOff x="924189" y="1348668"/>
              <a:chExt cx="7532827" cy="1569660"/>
            </a:xfrm>
          </p:grpSpPr>
          <p:grpSp>
            <p:nvGrpSpPr>
              <p:cNvPr id="13" name="グループ化 12"/>
              <p:cNvGrpSpPr/>
              <p:nvPr/>
            </p:nvGrpSpPr>
            <p:grpSpPr>
              <a:xfrm>
                <a:off x="924189" y="1348668"/>
                <a:ext cx="7532827" cy="1569660"/>
                <a:chOff x="924189" y="1348668"/>
                <a:chExt cx="7532827" cy="1569660"/>
              </a:xfrm>
            </p:grpSpPr>
            <p:sp>
              <p:nvSpPr>
                <p:cNvPr id="4" name="テキスト ボックス 3"/>
                <p:cNvSpPr txBox="1"/>
                <p:nvPr/>
              </p:nvSpPr>
              <p:spPr>
                <a:xfrm>
                  <a:off x="924189" y="1602304"/>
                  <a:ext cx="3079626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400" dirty="0" smtClean="0"/>
                    <a:t>A strongly-interacting</a:t>
                  </a:r>
                </a:p>
                <a:p>
                  <a:r>
                    <a:rPr lang="en-US" altLang="ja-JP" sz="2400" dirty="0" smtClean="0">
                      <a:solidFill>
                        <a:srgbClr val="FF0000"/>
                      </a:solidFill>
                    </a:rPr>
                    <a:t>quantum gauge theory</a:t>
                  </a:r>
                  <a:endParaRPr kumimoji="1" lang="ja-JP" altLang="en-US" sz="24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" name="テキスト ボックス 4"/>
                <p:cNvSpPr txBox="1"/>
                <p:nvPr/>
              </p:nvSpPr>
              <p:spPr>
                <a:xfrm>
                  <a:off x="5456066" y="1348668"/>
                  <a:ext cx="3000950" cy="15696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400" dirty="0" smtClean="0"/>
                    <a:t>A </a:t>
                  </a:r>
                  <a:r>
                    <a:rPr kumimoji="1" lang="en-US" altLang="ja-JP" sz="2400" dirty="0" smtClean="0">
                      <a:solidFill>
                        <a:srgbClr val="FF0000"/>
                      </a:solidFill>
                    </a:rPr>
                    <a:t>classical gravity </a:t>
                  </a:r>
                </a:p>
                <a:p>
                  <a:r>
                    <a:rPr kumimoji="1" lang="en-US" altLang="ja-JP" sz="2400" dirty="0" smtClean="0"/>
                    <a:t>(</a:t>
                  </a:r>
                  <a:r>
                    <a:rPr kumimoji="1" lang="en-US" altLang="ja-JP" sz="2400" dirty="0" smtClean="0">
                      <a:solidFill>
                        <a:srgbClr val="FF0000"/>
                      </a:solidFill>
                    </a:rPr>
                    <a:t>general relativity</a:t>
                  </a:r>
                  <a:r>
                    <a:rPr kumimoji="1" lang="en-US" altLang="ja-JP" sz="2400" dirty="0" smtClean="0"/>
                    <a:t>)</a:t>
                  </a:r>
                </a:p>
                <a:p>
                  <a:r>
                    <a:rPr lang="en-US" altLang="ja-JP" sz="2400" dirty="0" smtClean="0"/>
                    <a:t>on a curved </a:t>
                  </a:r>
                  <a:r>
                    <a:rPr lang="en-US" altLang="ja-JP" sz="2400" dirty="0" err="1" smtClean="0"/>
                    <a:t>spacetime</a:t>
                  </a:r>
                  <a:endParaRPr lang="en-US" altLang="ja-JP" sz="2400" dirty="0" smtClean="0"/>
                </a:p>
                <a:p>
                  <a:r>
                    <a:rPr kumimoji="1" lang="en-US" altLang="ja-JP" sz="2400" dirty="0" smtClean="0"/>
                    <a:t>in higher dimensions.</a:t>
                  </a:r>
                  <a:endParaRPr kumimoji="1" lang="ja-JP" altLang="en-US" sz="2400" dirty="0"/>
                </a:p>
              </p:txBody>
            </p:sp>
            <p:sp>
              <p:nvSpPr>
                <p:cNvPr id="6" name="左右矢印 5"/>
                <p:cNvSpPr/>
                <p:nvPr/>
              </p:nvSpPr>
              <p:spPr>
                <a:xfrm>
                  <a:off x="4165811" y="1969509"/>
                  <a:ext cx="864096" cy="254933"/>
                </a:xfrm>
                <a:prstGeom prst="left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" name="テキスト ボックス 6"/>
                <p:cNvSpPr txBox="1"/>
                <p:nvPr/>
              </p:nvSpPr>
              <p:spPr>
                <a:xfrm>
                  <a:off x="4003815" y="2284310"/>
                  <a:ext cx="11730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/>
                    <a:t>equivalent</a:t>
                  </a:r>
                  <a:endParaRPr kumimoji="1" lang="ja-JP" altLang="en-US" dirty="0"/>
                </a:p>
              </p:txBody>
            </p:sp>
          </p:grpSp>
          <p:sp>
            <p:nvSpPr>
              <p:cNvPr id="16" name="テキスト ボックス 15"/>
              <p:cNvSpPr txBox="1"/>
              <p:nvPr/>
            </p:nvSpPr>
            <p:spPr>
              <a:xfrm>
                <a:off x="3952841" y="1542360"/>
                <a:ext cx="12394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err="1" smtClean="0"/>
                  <a:t>AdS</a:t>
                </a:r>
                <a:r>
                  <a:rPr kumimoji="1" lang="en-US" altLang="ja-JP" sz="2400" dirty="0" smtClean="0"/>
                  <a:t>/CFT</a:t>
                </a:r>
                <a:endParaRPr kumimoji="1" lang="ja-JP" altLang="en-US" sz="2400" dirty="0"/>
              </a:p>
            </p:txBody>
          </p:sp>
        </p:grpSp>
      </p:grpSp>
      <p:grpSp>
        <p:nvGrpSpPr>
          <p:cNvPr id="23" name="グループ化 22"/>
          <p:cNvGrpSpPr/>
          <p:nvPr/>
        </p:nvGrpSpPr>
        <p:grpSpPr>
          <a:xfrm>
            <a:off x="1545963" y="3977805"/>
            <a:ext cx="6155407" cy="830997"/>
            <a:chOff x="1545963" y="3977805"/>
            <a:chExt cx="6155407" cy="830997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1545963" y="3977805"/>
              <a:ext cx="141801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Heat bath</a:t>
              </a:r>
            </a:p>
            <a:p>
              <a:pPr algn="ctr"/>
              <a:r>
                <a:rPr lang="en-US" altLang="ja-JP" sz="2400" dirty="0" smtClean="0"/>
                <a:t>(gluons)</a:t>
              </a:r>
              <a:endParaRPr kumimoji="1" lang="ja-JP" altLang="en-US" sz="24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6215066" y="4149080"/>
              <a:ext cx="14863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Black Hole</a:t>
              </a:r>
              <a:endParaRPr kumimoji="1" lang="ja-JP" altLang="en-US" sz="2400" dirty="0"/>
            </a:p>
          </p:txBody>
        </p:sp>
        <p:cxnSp>
          <p:nvCxnSpPr>
            <p:cNvPr id="22" name="直線矢印コネクタ 21"/>
            <p:cNvCxnSpPr/>
            <p:nvPr/>
          </p:nvCxnSpPr>
          <p:spPr>
            <a:xfrm>
              <a:off x="3049924" y="4379912"/>
              <a:ext cx="289022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グループ化 23"/>
          <p:cNvGrpSpPr/>
          <p:nvPr/>
        </p:nvGrpSpPr>
        <p:grpSpPr>
          <a:xfrm>
            <a:off x="1133223" y="4832410"/>
            <a:ext cx="7054016" cy="1316067"/>
            <a:chOff x="1156092" y="3931317"/>
            <a:chExt cx="7054016" cy="1316067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1156092" y="4047055"/>
              <a:ext cx="253749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FF0000"/>
                  </a:solidFill>
                </a:rPr>
                <a:t>Charged particle(s)</a:t>
              </a:r>
            </a:p>
            <a:p>
              <a:pPr algn="ctr"/>
              <a:r>
                <a:rPr kumimoji="1" lang="en-US" altLang="ja-JP" sz="2400" dirty="0" smtClean="0">
                  <a:solidFill>
                    <a:srgbClr val="FF0000"/>
                  </a:solidFill>
                </a:rPr>
                <a:t>(quarks)</a:t>
              </a:r>
            </a:p>
            <a:p>
              <a:r>
                <a:rPr lang="en-US" altLang="ja-JP" sz="2400" dirty="0" smtClean="0"/>
                <a:t>in the heat bath</a:t>
              </a:r>
              <a:endParaRPr kumimoji="1" lang="ja-JP" altLang="en-US" sz="2400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5877866" y="3931317"/>
              <a:ext cx="233224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FF0000"/>
                  </a:solidFill>
                </a:rPr>
                <a:t>Object</a:t>
              </a:r>
              <a:r>
                <a:rPr kumimoji="1" lang="en-US" altLang="ja-JP" sz="2400" dirty="0" smtClean="0"/>
                <a:t> immersed</a:t>
              </a:r>
            </a:p>
            <a:p>
              <a:r>
                <a:rPr lang="en-US" altLang="ja-JP" sz="2400" dirty="0" smtClean="0"/>
                <a:t>in the black hole</a:t>
              </a:r>
            </a:p>
            <a:p>
              <a:r>
                <a:rPr lang="en-US" altLang="ja-JP" sz="2400" dirty="0" smtClean="0"/>
                <a:t>geometry </a:t>
              </a:r>
              <a:endParaRPr kumimoji="1" lang="ja-JP" altLang="en-US" sz="2400" dirty="0"/>
            </a:p>
          </p:txBody>
        </p:sp>
        <p:cxnSp>
          <p:nvCxnSpPr>
            <p:cNvPr id="27" name="直線矢印コネクタ 26"/>
            <p:cNvCxnSpPr/>
            <p:nvPr/>
          </p:nvCxnSpPr>
          <p:spPr>
            <a:xfrm>
              <a:off x="3614298" y="4466990"/>
              <a:ext cx="190967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28"/>
          <p:cNvSpPr txBox="1"/>
          <p:nvPr/>
        </p:nvSpPr>
        <p:spPr>
          <a:xfrm>
            <a:off x="6277262" y="6032739"/>
            <a:ext cx="1361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D-</a:t>
            </a:r>
            <a:r>
              <a:rPr kumimoji="1" lang="en-US" altLang="ja-JP" sz="2800" dirty="0" err="1" smtClean="0">
                <a:solidFill>
                  <a:srgbClr val="0070C0"/>
                </a:solidFill>
              </a:rPr>
              <a:t>brane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1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u="sng" dirty="0" smtClean="0"/>
              <a:t>D-</a:t>
            </a:r>
            <a:r>
              <a:rPr kumimoji="1" lang="en-US" altLang="ja-JP" u="sng" dirty="0" err="1" smtClean="0"/>
              <a:t>brane</a:t>
            </a:r>
            <a:endParaRPr kumimoji="1" lang="ja-JP" altLang="en-US" u="sng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35307" y="2870056"/>
            <a:ext cx="485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kumimoji="1" lang="en-US" altLang="ja-JP" sz="2800" dirty="0" smtClean="0"/>
              <a:t>A gauge theory can live on it.</a:t>
            </a:r>
            <a:endParaRPr kumimoji="1"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59632" y="1484783"/>
            <a:ext cx="64247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ja-JP" sz="2800" dirty="0" smtClean="0"/>
              <a:t>A </a:t>
            </a:r>
            <a:r>
              <a:rPr lang="en-US" altLang="ja-JP" sz="2800" dirty="0" err="1" smtClean="0"/>
              <a:t>solitonic</a:t>
            </a:r>
            <a:r>
              <a:rPr lang="en-US" altLang="ja-JP" sz="2800" dirty="0" smtClean="0"/>
              <a:t> object in superstring theory. 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It is like a </a:t>
            </a:r>
            <a:r>
              <a:rPr lang="en-US" altLang="ja-JP" sz="2800" dirty="0" smtClean="0">
                <a:solidFill>
                  <a:srgbClr val="0070C0"/>
                </a:solidFill>
              </a:rPr>
              <a:t>membrane-like object</a:t>
            </a:r>
            <a:r>
              <a:rPr lang="en-US" altLang="ja-JP" sz="2800" dirty="0" smtClean="0"/>
              <a:t>.</a:t>
            </a:r>
            <a:endParaRPr kumimoji="1"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D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p</a:t>
            </a:r>
            <a:r>
              <a:rPr lang="en-US" altLang="ja-JP" sz="2800" dirty="0" err="1" smtClean="0"/>
              <a:t>-brane</a:t>
            </a:r>
            <a:r>
              <a:rPr lang="en-US" altLang="ja-JP" sz="2800" dirty="0" smtClean="0"/>
              <a:t>: </a:t>
            </a:r>
            <a:r>
              <a:rPr lang="en-US" altLang="ja-JP" sz="2800" dirty="0" smtClean="0">
                <a:sym typeface="Wingdings" pitchFamily="2" charset="2"/>
              </a:rPr>
              <a:t>(</a:t>
            </a:r>
            <a:r>
              <a:rPr lang="en-US" altLang="ja-JP" sz="2800" dirty="0" smtClean="0">
                <a:solidFill>
                  <a:srgbClr val="FF0000"/>
                </a:solidFill>
              </a:rPr>
              <a:t>p</a:t>
            </a:r>
            <a:r>
              <a:rPr lang="en-US" altLang="ja-JP" sz="2800" dirty="0" smtClean="0"/>
              <a:t>+1)-dimensional object)</a:t>
            </a:r>
            <a:endParaRPr kumimoji="1" lang="ja-JP" altLang="en-US" sz="2800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2475576" y="3745896"/>
            <a:ext cx="3533087" cy="2842273"/>
            <a:chOff x="2475576" y="3745896"/>
            <a:chExt cx="3533087" cy="2842273"/>
          </a:xfrm>
        </p:grpSpPr>
        <p:sp>
          <p:nvSpPr>
            <p:cNvPr id="5" name="大波 4"/>
            <p:cNvSpPr/>
            <p:nvPr/>
          </p:nvSpPr>
          <p:spPr>
            <a:xfrm rot="21248514">
              <a:off x="2475576" y="3745896"/>
              <a:ext cx="3533087" cy="2842273"/>
            </a:xfrm>
            <a:prstGeom prst="wave">
              <a:avLst>
                <a:gd name="adj1" fmla="val 11904"/>
                <a:gd name="adj2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676537" y="4221088"/>
              <a:ext cx="119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D-</a:t>
              </a:r>
              <a:r>
                <a:rPr kumimoji="1" lang="en-US" altLang="ja-JP" sz="2400" dirty="0" err="1" smtClean="0"/>
                <a:t>brane</a:t>
              </a:r>
              <a:endParaRPr kumimoji="1" lang="ja-JP" altLang="en-US" sz="24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871223" y="5215685"/>
              <a:ext cx="1459887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Gauge </a:t>
              </a:r>
              <a:r>
                <a:rPr lang="en-US" altLang="ja-JP" dirty="0" smtClean="0"/>
                <a:t>theory</a:t>
              </a:r>
              <a:endParaRPr lang="en-US" altLang="ja-JP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36807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6146" y="23541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u="sng" dirty="0" smtClean="0"/>
              <a:t>Non-equilibrium </a:t>
            </a:r>
            <a:r>
              <a:rPr kumimoji="1" lang="en-US" altLang="ja-JP" u="sng" dirty="0" smtClean="0"/>
              <a:t>steady states </a:t>
            </a:r>
            <a:r>
              <a:rPr kumimoji="1" lang="en-US" altLang="ja-JP" u="sng" dirty="0" smtClean="0"/>
              <a:t/>
            </a:r>
            <a:br>
              <a:rPr kumimoji="1" lang="en-US" altLang="ja-JP" u="sng" dirty="0" smtClean="0"/>
            </a:br>
            <a:r>
              <a:rPr kumimoji="1" lang="en-US" altLang="ja-JP" u="sng" dirty="0" smtClean="0"/>
              <a:t>in </a:t>
            </a:r>
            <a:r>
              <a:rPr kumimoji="1" lang="en-US" altLang="ja-JP" u="sng" dirty="0" err="1" smtClean="0"/>
              <a:t>AdS</a:t>
            </a:r>
            <a:r>
              <a:rPr kumimoji="1" lang="en-US" altLang="ja-JP" u="sng" dirty="0" smtClean="0"/>
              <a:t>/CFT</a:t>
            </a:r>
            <a:endParaRPr kumimoji="1" lang="ja-JP" altLang="en-US" u="sng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1169016" y="1438995"/>
            <a:ext cx="7507440" cy="1539837"/>
            <a:chOff x="1169016" y="1438995"/>
            <a:chExt cx="7507440" cy="1539837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1169016" y="1960759"/>
              <a:ext cx="1620957" cy="830997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400" dirty="0" smtClean="0"/>
                <a:t>Thermal </a:t>
              </a:r>
            </a:p>
            <a:p>
              <a:pPr algn="ctr"/>
              <a:r>
                <a:rPr kumimoji="1" lang="en-US" altLang="ja-JP" sz="2400" dirty="0" smtClean="0"/>
                <a:t>equilibrium</a:t>
              </a:r>
              <a:endParaRPr kumimoji="1" lang="ja-JP" altLang="en-US" sz="2400" dirty="0"/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2769997" y="1438995"/>
              <a:ext cx="2772682" cy="1539837"/>
              <a:chOff x="2553973" y="1482752"/>
              <a:chExt cx="2772682" cy="1539837"/>
            </a:xfrm>
          </p:grpSpPr>
          <p:sp>
            <p:nvSpPr>
              <p:cNvPr id="4" name="テキスト ボックス 3"/>
              <p:cNvSpPr txBox="1"/>
              <p:nvPr/>
            </p:nvSpPr>
            <p:spPr>
              <a:xfrm>
                <a:off x="2553973" y="1482752"/>
                <a:ext cx="277268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2400" dirty="0" smtClean="0">
                    <a:solidFill>
                      <a:srgbClr val="FF0000"/>
                    </a:solidFill>
                  </a:rPr>
                  <a:t> </a:t>
                </a:r>
                <a:endParaRPr kumimoji="1" lang="en-US" altLang="ja-JP" sz="2400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kumimoji="1" lang="en-US" altLang="ja-JP" sz="2400" dirty="0" smtClean="0">
                    <a:solidFill>
                      <a:srgbClr val="FF0000"/>
                    </a:solidFill>
                  </a:rPr>
                  <a:t>strong</a:t>
                </a:r>
                <a:r>
                  <a:rPr kumimoji="1" lang="en-US" altLang="ja-JP" sz="2400" dirty="0" smtClean="0">
                    <a:solidFill>
                      <a:srgbClr val="0070C0"/>
                    </a:solidFill>
                  </a:rPr>
                  <a:t> external </a:t>
                </a:r>
                <a:r>
                  <a:rPr kumimoji="1" lang="en-US" altLang="ja-JP" sz="2400" dirty="0" smtClean="0">
                    <a:solidFill>
                      <a:srgbClr val="0070C0"/>
                    </a:solidFill>
                  </a:rPr>
                  <a:t>force</a:t>
                </a:r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5" name="テキスト ボックス 4"/>
              <p:cNvSpPr txBox="1"/>
              <p:nvPr/>
            </p:nvSpPr>
            <p:spPr>
              <a:xfrm>
                <a:off x="2913205" y="2560924"/>
                <a:ext cx="20061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dirty="0">
                    <a:solidFill>
                      <a:srgbClr val="0070C0"/>
                    </a:solidFill>
                  </a:rPr>
                  <a:t>t</a:t>
                </a:r>
                <a:r>
                  <a:rPr kumimoji="1" lang="en-US" altLang="ja-JP" sz="2400" dirty="0" smtClean="0">
                    <a:solidFill>
                      <a:srgbClr val="0070C0"/>
                    </a:solidFill>
                  </a:rPr>
                  <a:t>ime </a:t>
                </a:r>
                <a:r>
                  <a:rPr kumimoji="1" lang="en-US" altLang="ja-JP" sz="2400" dirty="0" smtClean="0">
                    <a:solidFill>
                      <a:srgbClr val="0070C0"/>
                    </a:solidFill>
                  </a:rPr>
                  <a:t>evolution</a:t>
                </a:r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6" name="右矢印 5"/>
              <p:cNvSpPr/>
              <p:nvPr/>
            </p:nvSpPr>
            <p:spPr>
              <a:xfrm>
                <a:off x="2800608" y="2240433"/>
                <a:ext cx="2419463" cy="32780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" name="テキスト ボックス 6"/>
            <p:cNvSpPr txBox="1"/>
            <p:nvPr/>
          </p:nvSpPr>
          <p:spPr>
            <a:xfrm>
              <a:off x="5652120" y="1960759"/>
              <a:ext cx="3024336" cy="830997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dirty="0" smtClean="0"/>
                <a:t>Non-equilibrium </a:t>
              </a:r>
              <a:r>
                <a:rPr lang="en-US" altLang="ja-JP" sz="2400" dirty="0" smtClean="0"/>
                <a:t>state,</a:t>
              </a:r>
            </a:p>
            <a:p>
              <a:pPr algn="ctr"/>
              <a:r>
                <a:rPr kumimoji="1" lang="en-US" altLang="ja-JP" sz="2400" dirty="0" smtClean="0">
                  <a:solidFill>
                    <a:srgbClr val="FF0000"/>
                  </a:solidFill>
                </a:rPr>
                <a:t>far from equilibrium</a:t>
              </a:r>
              <a:endParaRPr kumimoji="1" lang="ja-JP" alt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3129229" y="3540947"/>
            <a:ext cx="2419463" cy="759993"/>
            <a:chOff x="3129229" y="3540947"/>
            <a:chExt cx="2419463" cy="759993"/>
          </a:xfrm>
        </p:grpSpPr>
        <p:sp>
          <p:nvSpPr>
            <p:cNvPr id="14" name="右矢印 13"/>
            <p:cNvSpPr/>
            <p:nvPr/>
          </p:nvSpPr>
          <p:spPr>
            <a:xfrm>
              <a:off x="3129229" y="3973131"/>
              <a:ext cx="2419463" cy="32780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382031" y="3540947"/>
              <a:ext cx="19138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400" dirty="0" smtClean="0">
                  <a:solidFill>
                    <a:srgbClr val="FF0000"/>
                  </a:solidFill>
                </a:rPr>
                <a:t>external force</a:t>
              </a:r>
              <a:endParaRPr kumimoji="1" lang="ja-JP" alt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下矢印 9"/>
          <p:cNvSpPr/>
          <p:nvPr/>
        </p:nvSpPr>
        <p:spPr>
          <a:xfrm>
            <a:off x="4338960" y="2978832"/>
            <a:ext cx="521072" cy="488116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" name="グループ化 26"/>
          <p:cNvGrpSpPr/>
          <p:nvPr/>
        </p:nvGrpSpPr>
        <p:grpSpPr>
          <a:xfrm>
            <a:off x="832429" y="3733707"/>
            <a:ext cx="2529090" cy="1739592"/>
            <a:chOff x="832429" y="3733707"/>
            <a:chExt cx="2529090" cy="1739592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1334126" y="3733707"/>
              <a:ext cx="1455847" cy="461665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400" dirty="0" smtClean="0"/>
                <a:t>Black hole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194723" y="4205187"/>
              <a:ext cx="18219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gluons: heat bath</a:t>
              </a:r>
              <a:endParaRPr kumimoji="1" lang="ja-JP" altLang="en-US" dirty="0"/>
            </a:p>
          </p:txBody>
        </p:sp>
        <p:grpSp>
          <p:nvGrpSpPr>
            <p:cNvPr id="25" name="グループ化 24"/>
            <p:cNvGrpSpPr/>
            <p:nvPr/>
          </p:nvGrpSpPr>
          <p:grpSpPr>
            <a:xfrm>
              <a:off x="832429" y="4628907"/>
              <a:ext cx="2529090" cy="844392"/>
              <a:chOff x="852941" y="4792154"/>
              <a:chExt cx="2529090" cy="844392"/>
            </a:xfrm>
          </p:grpSpPr>
          <p:sp>
            <p:nvSpPr>
              <p:cNvPr id="13" name="テキスト ボックス 12"/>
              <p:cNvSpPr txBox="1"/>
              <p:nvPr/>
            </p:nvSpPr>
            <p:spPr>
              <a:xfrm>
                <a:off x="1499631" y="4792154"/>
                <a:ext cx="1194686" cy="461665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2400" dirty="0" smtClean="0"/>
                  <a:t>D-</a:t>
                </a:r>
                <a:r>
                  <a:rPr kumimoji="1" lang="en-US" altLang="ja-JP" sz="2400" dirty="0" err="1" smtClean="0"/>
                  <a:t>brane</a:t>
                </a:r>
                <a:endParaRPr kumimoji="1" lang="ja-JP" altLang="en-US" sz="2400" dirty="0"/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852941" y="5267214"/>
                <a:ext cx="25290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quarks: charged particles</a:t>
                </a:r>
                <a:endParaRPr kumimoji="1" lang="ja-JP" altLang="en-US" dirty="0"/>
              </a:p>
            </p:txBody>
          </p:sp>
        </p:grpSp>
      </p:grpSp>
      <p:grpSp>
        <p:nvGrpSpPr>
          <p:cNvPr id="29" name="グループ化 28"/>
          <p:cNvGrpSpPr/>
          <p:nvPr/>
        </p:nvGrpSpPr>
        <p:grpSpPr>
          <a:xfrm>
            <a:off x="5909489" y="3631270"/>
            <a:ext cx="2509598" cy="875097"/>
            <a:chOff x="5909489" y="3631270"/>
            <a:chExt cx="2509598" cy="875097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6436364" y="3631270"/>
              <a:ext cx="1455848" cy="461665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400" dirty="0" smtClean="0"/>
                <a:t>Black hole</a:t>
              </a:r>
              <a:endParaRPr kumimoji="1" lang="ja-JP" altLang="en-US" sz="2400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5909489" y="4137035"/>
              <a:ext cx="25095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Still  the </a:t>
              </a:r>
              <a:r>
                <a:rPr kumimoji="1" lang="en-US" altLang="ja-JP" dirty="0" smtClean="0">
                  <a:solidFill>
                    <a:srgbClr val="FF0000"/>
                  </a:solidFill>
                </a:rPr>
                <a:t>same</a:t>
              </a:r>
              <a:r>
                <a:rPr kumimoji="1" lang="en-US" altLang="ja-JP" dirty="0" smtClean="0"/>
                <a:t>  heat bath</a:t>
              </a:r>
              <a:endParaRPr kumimoji="1" lang="ja-JP" altLang="en-US" dirty="0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6403810" y="4607487"/>
            <a:ext cx="1572546" cy="865812"/>
            <a:chOff x="6372565" y="4792153"/>
            <a:chExt cx="1572546" cy="865812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6566945" y="4792153"/>
              <a:ext cx="1194686" cy="461665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400" dirty="0" smtClean="0">
                  <a:solidFill>
                    <a:srgbClr val="FF0000"/>
                  </a:solidFill>
                </a:rPr>
                <a:t>D-</a:t>
              </a:r>
              <a:r>
                <a:rPr kumimoji="1" lang="en-US" altLang="ja-JP" sz="2400" dirty="0" err="1" smtClean="0">
                  <a:solidFill>
                    <a:srgbClr val="FF0000"/>
                  </a:solidFill>
                </a:rPr>
                <a:t>brane</a:t>
              </a:r>
              <a:endParaRPr kumimoji="1" lang="ja-JP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6372565" y="5288633"/>
              <a:ext cx="15725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Driven to </a:t>
              </a:r>
              <a:r>
                <a:rPr kumimoji="1" lang="en-US" altLang="ja-JP" dirty="0" smtClean="0">
                  <a:solidFill>
                    <a:srgbClr val="FF0000"/>
                  </a:solidFill>
                </a:rPr>
                <a:t>NESS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347894" y="3108050"/>
            <a:ext cx="24420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u="sng" dirty="0" smtClean="0"/>
              <a:t>Classical theory</a:t>
            </a:r>
            <a:endParaRPr kumimoji="1" lang="ja-JP" altLang="en-US" sz="2800" u="sng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4341" y="5542306"/>
            <a:ext cx="8374730" cy="95410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 smtClean="0"/>
              <a:t>The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classica</a:t>
            </a:r>
            <a:r>
              <a:rPr lang="en-US" altLang="ja-JP" sz="2800" dirty="0" smtClean="0">
                <a:solidFill>
                  <a:srgbClr val="FF0000"/>
                </a:solidFill>
              </a:rPr>
              <a:t>l mechanics </a:t>
            </a:r>
            <a:r>
              <a:rPr lang="en-US" altLang="ja-JP" sz="2800" dirty="0" smtClean="0"/>
              <a:t>of </a:t>
            </a:r>
            <a:r>
              <a:rPr lang="en-US" altLang="ja-JP" sz="2800" dirty="0" smtClean="0">
                <a:solidFill>
                  <a:srgbClr val="FF0000"/>
                </a:solidFill>
              </a:rPr>
              <a:t>D-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brane</a:t>
            </a:r>
            <a:r>
              <a:rPr lang="en-US" altLang="ja-JP" sz="2800" dirty="0" smtClean="0"/>
              <a:t> with </a:t>
            </a:r>
            <a:r>
              <a:rPr lang="en-US" altLang="ja-JP" sz="2800" dirty="0" smtClean="0">
                <a:solidFill>
                  <a:schemeClr val="tx2"/>
                </a:solidFill>
              </a:rPr>
              <a:t> </a:t>
            </a:r>
            <a:r>
              <a:rPr lang="en-US" altLang="ja-JP" sz="2800" dirty="0" smtClean="0">
                <a:solidFill>
                  <a:srgbClr val="0070C0"/>
                </a:solidFill>
              </a:rPr>
              <a:t>electric</a:t>
            </a:r>
          </a:p>
          <a:p>
            <a:pPr algn="ctr"/>
            <a:r>
              <a:rPr lang="en-US" altLang="ja-JP" sz="2800" dirty="0" smtClean="0">
                <a:solidFill>
                  <a:srgbClr val="0070C0"/>
                </a:solidFill>
              </a:rPr>
              <a:t>field</a:t>
            </a:r>
            <a:r>
              <a:rPr lang="en-US" altLang="ja-JP" sz="2800" dirty="0" smtClean="0">
                <a:solidFill>
                  <a:schemeClr val="tx2"/>
                </a:solidFill>
              </a:rPr>
              <a:t> </a:t>
            </a:r>
            <a:r>
              <a:rPr lang="en-US" altLang="ja-JP" sz="2800" dirty="0" smtClean="0"/>
              <a:t>in the </a:t>
            </a:r>
            <a:r>
              <a:rPr lang="en-US" altLang="ja-JP" sz="2800" dirty="0" smtClean="0">
                <a:solidFill>
                  <a:srgbClr val="0070C0"/>
                </a:solidFill>
              </a:rPr>
              <a:t>black </a:t>
            </a:r>
            <a:r>
              <a:rPr lang="en-US" altLang="ja-JP" sz="2800" dirty="0" smtClean="0">
                <a:solidFill>
                  <a:srgbClr val="0070C0"/>
                </a:solidFill>
              </a:rPr>
              <a:t>hole geometry </a:t>
            </a:r>
            <a:r>
              <a:rPr lang="en-US" altLang="ja-JP" sz="2800" dirty="0" smtClean="0"/>
              <a:t>tells the </a:t>
            </a:r>
            <a:r>
              <a:rPr lang="en-US" altLang="ja-JP" sz="2800" dirty="0" smtClean="0">
                <a:solidFill>
                  <a:srgbClr val="FF0000"/>
                </a:solidFill>
              </a:rPr>
              <a:t>physics of NESS</a:t>
            </a:r>
            <a:r>
              <a:rPr lang="en-US" altLang="ja-JP" sz="2800" dirty="0" smtClean="0"/>
              <a:t>.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497959" y="4259575"/>
            <a:ext cx="16819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rgbClr val="FF0000"/>
                </a:solidFill>
              </a:rPr>
              <a:t>acting on </a:t>
            </a:r>
          </a:p>
          <a:p>
            <a:pPr algn="ctr"/>
            <a:r>
              <a:rPr lang="en-US" altLang="ja-JP" sz="2400" dirty="0" smtClean="0">
                <a:solidFill>
                  <a:srgbClr val="FF0000"/>
                </a:solidFill>
              </a:rPr>
              <a:t>the D-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brane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9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3" grpId="0"/>
      <p:bldP spid="24" grpId="0" animBg="1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566" y="140537"/>
            <a:ext cx="7886700" cy="1325563"/>
          </a:xfrm>
        </p:spPr>
        <p:txBody>
          <a:bodyPr/>
          <a:lstStyle/>
          <a:p>
            <a:pPr algn="ctr"/>
            <a:r>
              <a:rPr kumimoji="1" lang="en-US" altLang="ja-JP" u="sng" dirty="0" smtClean="0"/>
              <a:t>My related works</a:t>
            </a:r>
            <a:endParaRPr kumimoji="1" lang="ja-JP" altLang="en-US" u="sng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21205" y="1235266"/>
            <a:ext cx="6037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Physics in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n</a:t>
            </a:r>
            <a:r>
              <a:rPr kumimoji="1" lang="en-US" altLang="ja-JP" sz="2400" dirty="0" smtClean="0"/>
              <a:t>on-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e</a:t>
            </a:r>
            <a:r>
              <a:rPr kumimoji="1" lang="en-US" altLang="ja-JP" sz="2400" dirty="0" smtClean="0"/>
              <a:t>quilibrium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s</a:t>
            </a:r>
            <a:r>
              <a:rPr kumimoji="1" lang="en-US" altLang="ja-JP" sz="2400" dirty="0" smtClean="0"/>
              <a:t>teady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s</a:t>
            </a:r>
            <a:r>
              <a:rPr kumimoji="1" lang="en-US" altLang="ja-JP" sz="2400" dirty="0" smtClean="0"/>
              <a:t>tates (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NESS</a:t>
            </a:r>
            <a:r>
              <a:rPr kumimoji="1" lang="en-US" altLang="ja-JP" sz="2400" dirty="0" smtClean="0"/>
              <a:t>)</a:t>
            </a:r>
            <a:endParaRPr kumimoji="1" lang="ja-JP" altLang="en-US" sz="2400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898358" y="2237663"/>
            <a:ext cx="7213001" cy="1596419"/>
            <a:chOff x="898358" y="2237663"/>
            <a:chExt cx="7213001" cy="1596419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898358" y="2237663"/>
              <a:ext cx="70264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altLang="ja-JP" sz="3600" dirty="0" smtClean="0"/>
                <a:t>Non-equilibrium phase transitions</a:t>
              </a:r>
              <a:endParaRPr kumimoji="1" lang="ja-JP" altLang="en-US" sz="3600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924985" y="3310862"/>
              <a:ext cx="61863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S.N.  </a:t>
              </a:r>
              <a:r>
                <a:rPr lang="en-US" altLang="ja-JP" sz="2800" dirty="0" smtClean="0"/>
                <a:t>Phys</a:t>
              </a:r>
              <a:r>
                <a:rPr lang="en-US" altLang="ja-JP" sz="2800" dirty="0"/>
                <a:t>. Rev. </a:t>
              </a:r>
              <a:r>
                <a:rPr lang="en-US" altLang="ja-JP" sz="2800" dirty="0" err="1"/>
                <a:t>Lett</a:t>
              </a:r>
              <a:r>
                <a:rPr lang="en-US" altLang="ja-JP" sz="2800" dirty="0"/>
                <a:t>. 109 (2012) </a:t>
              </a:r>
              <a:r>
                <a:rPr lang="en-US" altLang="ja-JP" sz="2800" dirty="0" smtClean="0"/>
                <a:t>120602.</a:t>
              </a:r>
              <a:endParaRPr lang="en-US" altLang="ja-JP" sz="2800" dirty="0" smtClean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924985" y="2883167"/>
              <a:ext cx="60815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S.N. </a:t>
              </a:r>
              <a:r>
                <a:rPr kumimoji="1" lang="en-US" altLang="ja-JP" sz="2800" dirty="0" smtClean="0"/>
                <a:t> </a:t>
              </a:r>
              <a:r>
                <a:rPr lang="en-US" altLang="ja-JP" sz="2800" dirty="0" err="1" smtClean="0"/>
                <a:t>Prog</a:t>
              </a:r>
              <a:r>
                <a:rPr lang="en-US" altLang="ja-JP" sz="2800" dirty="0" smtClean="0"/>
                <a:t>. </a:t>
              </a:r>
              <a:r>
                <a:rPr lang="en-US" altLang="ja-JP" sz="2800" dirty="0" err="1" smtClean="0"/>
                <a:t>Theor</a:t>
              </a:r>
              <a:r>
                <a:rPr lang="en-US" altLang="ja-JP" sz="2800" dirty="0" smtClean="0"/>
                <a:t>. Phys. 124 (2010) 1105</a:t>
              </a:r>
              <a:r>
                <a:rPr lang="en-US" altLang="ja-JP" sz="2800" dirty="0" smtClean="0"/>
                <a:t>.</a:t>
              </a:r>
              <a:endParaRPr lang="en-US" altLang="ja-JP" sz="2800" dirty="0" smtClean="0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898358" y="4260950"/>
            <a:ext cx="7414899" cy="1326433"/>
            <a:chOff x="898358" y="3990964"/>
            <a:chExt cx="7414899" cy="1326433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898358" y="3990964"/>
              <a:ext cx="62102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altLang="ja-JP" sz="3600" dirty="0" smtClean="0"/>
                <a:t>Effective temperature in NESS</a:t>
              </a:r>
              <a:endParaRPr kumimoji="1" lang="ja-JP" altLang="en-US" sz="36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924969" y="4794177"/>
              <a:ext cx="63882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800" dirty="0" smtClean="0"/>
                <a:t>S.N</a:t>
              </a:r>
              <a:r>
                <a:rPr lang="en-US" altLang="ja-JP" sz="2800" dirty="0" smtClean="0"/>
                <a:t>. </a:t>
              </a:r>
              <a:r>
                <a:rPr lang="en-US" altLang="ja-JP" sz="2800" dirty="0"/>
                <a:t>and H. </a:t>
              </a:r>
              <a:r>
                <a:rPr lang="en-US" altLang="ja-JP" sz="2800" dirty="0" err="1"/>
                <a:t>Ooguri</a:t>
              </a:r>
              <a:r>
                <a:rPr lang="en-US" altLang="ja-JP" sz="2800" dirty="0"/>
                <a:t>, PRD88  (2013) </a:t>
              </a:r>
              <a:r>
                <a:rPr lang="en-US" altLang="ja-JP" sz="2800" dirty="0" smtClean="0"/>
                <a:t>126003.</a:t>
              </a:r>
              <a:endParaRPr kumimoji="1" lang="ja-JP" altLang="en-US" sz="2800" dirty="0"/>
            </a:p>
          </p:txBody>
        </p:sp>
      </p:grpSp>
      <p:sp>
        <p:nvSpPr>
          <p:cNvPr id="15" name="角丸四角形 14"/>
          <p:cNvSpPr/>
          <p:nvPr/>
        </p:nvSpPr>
        <p:spPr>
          <a:xfrm>
            <a:off x="721895" y="4104068"/>
            <a:ext cx="7988968" cy="208545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6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7452" y="134760"/>
            <a:ext cx="8229600" cy="1143000"/>
          </a:xfrm>
        </p:spPr>
        <p:txBody>
          <a:bodyPr/>
          <a:lstStyle/>
          <a:p>
            <a:pPr algn="ctr"/>
            <a:r>
              <a:rPr lang="en-US" altLang="ja-JP" u="sng" dirty="0" smtClean="0"/>
              <a:t>Cartoon</a:t>
            </a:r>
            <a:endParaRPr kumimoji="1" lang="ja-JP" altLang="en-US" u="sng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858691" y="1417638"/>
            <a:ext cx="6990521" cy="2196149"/>
            <a:chOff x="1187624" y="4492108"/>
            <a:chExt cx="6990521" cy="2196149"/>
          </a:xfrm>
        </p:grpSpPr>
        <p:sp>
          <p:nvSpPr>
            <p:cNvPr id="4" name="平行四辺形 3"/>
            <p:cNvSpPr/>
            <p:nvPr/>
          </p:nvSpPr>
          <p:spPr>
            <a:xfrm>
              <a:off x="1187624" y="4492108"/>
              <a:ext cx="1872208" cy="1800200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7088231" y="5650349"/>
              <a:ext cx="10899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boundary</a:t>
              </a:r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475656" y="6318925"/>
              <a:ext cx="891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horizon</a:t>
              </a:r>
              <a:endParaRPr kumimoji="1" lang="ja-JP" altLang="en-US" dirty="0"/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1475656" y="5140180"/>
              <a:ext cx="6408712" cy="756084"/>
              <a:chOff x="1475656" y="5140180"/>
              <a:chExt cx="6408712" cy="756084"/>
            </a:xfrm>
          </p:grpSpPr>
          <p:sp>
            <p:nvSpPr>
              <p:cNvPr id="11" name="平行四辺形 10"/>
              <p:cNvSpPr/>
              <p:nvPr/>
            </p:nvSpPr>
            <p:spPr>
              <a:xfrm>
                <a:off x="1475656" y="5140180"/>
                <a:ext cx="6408712" cy="756084"/>
              </a:xfrm>
              <a:prstGeom prst="parallelogram">
                <a:avLst>
                  <a:gd name="adj" fmla="val 157835"/>
                </a:avLst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4010021" y="5392208"/>
                <a:ext cx="9429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>
                    <a:solidFill>
                      <a:schemeClr val="bg1"/>
                    </a:solidFill>
                  </a:rPr>
                  <a:t>D-</a:t>
                </a:r>
                <a:r>
                  <a:rPr kumimoji="1" lang="en-US" altLang="ja-JP" dirty="0" err="1" smtClean="0">
                    <a:solidFill>
                      <a:schemeClr val="bg1"/>
                    </a:solidFill>
                  </a:rPr>
                  <a:t>brane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" name="グループ化 7"/>
            <p:cNvGrpSpPr/>
            <p:nvPr/>
          </p:nvGrpSpPr>
          <p:grpSpPr>
            <a:xfrm>
              <a:off x="3646730" y="6165037"/>
              <a:ext cx="2366772" cy="523220"/>
              <a:chOff x="3491880" y="6292308"/>
              <a:chExt cx="2366772" cy="523220"/>
            </a:xfrm>
          </p:grpSpPr>
          <p:cxnSp>
            <p:nvCxnSpPr>
              <p:cNvPr id="9" name="直線矢印コネクタ 8"/>
              <p:cNvCxnSpPr/>
              <p:nvPr/>
            </p:nvCxnSpPr>
            <p:spPr>
              <a:xfrm>
                <a:off x="3491880" y="6318925"/>
                <a:ext cx="236677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テキスト ボックス 9"/>
              <p:cNvSpPr txBox="1"/>
              <p:nvPr/>
            </p:nvSpPr>
            <p:spPr>
              <a:xfrm>
                <a:off x="4675266" y="6292308"/>
                <a:ext cx="30970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r</a:t>
                </a:r>
                <a:endParaRPr kumimoji="1" lang="ja-JP" altLang="en-US" sz="2800" dirty="0"/>
              </a:p>
            </p:txBody>
          </p:sp>
        </p:grpSp>
      </p:grpSp>
      <p:graphicFrame>
        <p:nvGraphicFramePr>
          <p:cNvPr id="13" name="オブジェクト 12"/>
          <p:cNvGraphicFramePr>
            <a:graphicFrameLocks noChangeAspect="1"/>
          </p:cNvGraphicFramePr>
          <p:nvPr>
            <p:extLst/>
          </p:nvPr>
        </p:nvGraphicFramePr>
        <p:xfrm>
          <a:off x="1592390" y="3909177"/>
          <a:ext cx="5643562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数式" r:id="rId3" imgW="2361960" imgH="304560" progId="Equation.3">
                  <p:embed/>
                </p:oleObj>
              </mc:Choice>
              <mc:Fallback>
                <p:oleObj name="数式" r:id="rId3" imgW="236196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2390" y="3909177"/>
                        <a:ext cx="5643562" cy="72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グループ化 23"/>
          <p:cNvGrpSpPr/>
          <p:nvPr/>
        </p:nvGrpSpPr>
        <p:grpSpPr>
          <a:xfrm>
            <a:off x="6345355" y="3113675"/>
            <a:ext cx="1722138" cy="995761"/>
            <a:chOff x="6345355" y="3113675"/>
            <a:chExt cx="1722138" cy="995761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6345355" y="3113675"/>
              <a:ext cx="17221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U(1) gauge field </a:t>
              </a:r>
            </a:p>
            <a:p>
              <a:r>
                <a:rPr kumimoji="1" lang="en-US" altLang="ja-JP" dirty="0" smtClean="0"/>
                <a:t>on the D-</a:t>
              </a:r>
              <a:r>
                <a:rPr kumimoji="1" lang="en-US" altLang="ja-JP" dirty="0" err="1" smtClean="0"/>
                <a:t>brane</a:t>
              </a:r>
              <a:endParaRPr kumimoji="1" lang="ja-JP" altLang="en-US" dirty="0"/>
            </a:p>
          </p:txBody>
        </p:sp>
        <p:cxnSp>
          <p:nvCxnSpPr>
            <p:cNvPr id="23" name="直線矢印コネクタ 22"/>
            <p:cNvCxnSpPr>
              <a:stCxn id="20" idx="2"/>
            </p:cNvCxnSpPr>
            <p:nvPr/>
          </p:nvCxnSpPr>
          <p:spPr>
            <a:xfrm flipH="1">
              <a:off x="6873400" y="3760006"/>
              <a:ext cx="333024" cy="3494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6091754" y="1079513"/>
            <a:ext cx="2822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[</a:t>
            </a:r>
            <a:r>
              <a:rPr lang="en-US" altLang="ja-JP" dirty="0" err="1" smtClean="0"/>
              <a:t>Karch</a:t>
            </a:r>
            <a:r>
              <a:rPr lang="en-US" altLang="ja-JP" dirty="0"/>
              <a:t> </a:t>
            </a:r>
            <a:r>
              <a:rPr lang="en-US" altLang="ja-JP" dirty="0" smtClean="0"/>
              <a:t>and O’Bannon, 2007]</a:t>
            </a:r>
            <a:endParaRPr kumimoji="1" lang="ja-JP" altLang="en-US" dirty="0"/>
          </a:p>
        </p:txBody>
      </p:sp>
      <p:grpSp>
        <p:nvGrpSpPr>
          <p:cNvPr id="32" name="グループ化 31"/>
          <p:cNvGrpSpPr/>
          <p:nvPr/>
        </p:nvGrpSpPr>
        <p:grpSpPr>
          <a:xfrm>
            <a:off x="1358429" y="2027335"/>
            <a:ext cx="6904907" cy="4190780"/>
            <a:chOff x="1358429" y="2027335"/>
            <a:chExt cx="6904907" cy="4190780"/>
          </a:xfrm>
        </p:grpSpPr>
        <p:grpSp>
          <p:nvGrpSpPr>
            <p:cNvPr id="19" name="グループ化 18"/>
            <p:cNvGrpSpPr/>
            <p:nvPr/>
          </p:nvGrpSpPr>
          <p:grpSpPr>
            <a:xfrm>
              <a:off x="1358429" y="5060223"/>
              <a:ext cx="6904907" cy="1157892"/>
              <a:chOff x="1571408" y="5129124"/>
              <a:chExt cx="6904907" cy="1157892"/>
            </a:xfrm>
          </p:grpSpPr>
          <p:sp>
            <p:nvSpPr>
              <p:cNvPr id="14" name="テキスト ボックス 13"/>
              <p:cNvSpPr txBox="1"/>
              <p:nvPr/>
            </p:nvSpPr>
            <p:spPr>
              <a:xfrm>
                <a:off x="1571408" y="5129124"/>
                <a:ext cx="40342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000" dirty="0" smtClean="0"/>
                  <a:t>We apply an external electric field</a:t>
                </a:r>
                <a:r>
                  <a:rPr kumimoji="1" lang="ja-JP" altLang="en-US" sz="2000" dirty="0" smtClean="0"/>
                  <a:t> </a:t>
                </a:r>
                <a:r>
                  <a:rPr kumimoji="1" lang="en-US" altLang="ja-JP" sz="2000" dirty="0" smtClean="0">
                    <a:solidFill>
                      <a:srgbClr val="FF0000"/>
                    </a:solidFill>
                  </a:rPr>
                  <a:t>E</a:t>
                </a:r>
                <a:r>
                  <a:rPr lang="en-US" altLang="ja-JP" sz="2000" dirty="0" smtClean="0"/>
                  <a:t>.</a:t>
                </a:r>
                <a:endParaRPr kumimoji="1" lang="ja-JP" altLang="en-US" sz="2000" dirty="0"/>
              </a:p>
            </p:txBody>
          </p:sp>
          <p:graphicFrame>
            <p:nvGraphicFramePr>
              <p:cNvPr id="15" name="オブジェクト 14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2435504" y="5529234"/>
              <a:ext cx="3057945" cy="6840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3" name="数式" r:id="rId5" imgW="965160" imgH="215640" progId="Equation.3">
                      <p:embed/>
                    </p:oleObj>
                  </mc:Choice>
                  <mc:Fallback>
                    <p:oleObj name="数式" r:id="rId5" imgW="965160" imgH="21564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435504" y="5529234"/>
                            <a:ext cx="3057945" cy="684014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6" name="グループ化 15"/>
              <p:cNvGrpSpPr/>
              <p:nvPr/>
            </p:nvGrpSpPr>
            <p:grpSpPr>
              <a:xfrm>
                <a:off x="6107912" y="5418243"/>
                <a:ext cx="2368403" cy="868773"/>
                <a:chOff x="5436096" y="1680792"/>
                <a:chExt cx="2368403" cy="868773"/>
              </a:xfrm>
            </p:grpSpPr>
            <p:graphicFrame>
              <p:nvGraphicFramePr>
                <p:cNvPr id="17" name="オブジェクト 16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6654653" y="1680792"/>
                <a:ext cx="1149846" cy="86877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24" name="数式" r:id="rId7" imgW="571320" imgH="431640" progId="Equation.3">
                        <p:embed/>
                      </p:oleObj>
                    </mc:Choice>
                    <mc:Fallback>
                      <p:oleObj name="数式" r:id="rId7" imgW="571320" imgH="431640" progId="Equation.3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6654653" y="1680792"/>
                              <a:ext cx="1149846" cy="868773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8" name="右矢印 17"/>
                <p:cNvSpPr/>
                <p:nvPr/>
              </p:nvSpPr>
              <p:spPr>
                <a:xfrm>
                  <a:off x="5436096" y="1971163"/>
                  <a:ext cx="792088" cy="288032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cxnSp>
          <p:nvCxnSpPr>
            <p:cNvPr id="29" name="直線矢印コネクタ 28"/>
            <p:cNvCxnSpPr/>
            <p:nvPr/>
          </p:nvCxnSpPr>
          <p:spPr>
            <a:xfrm flipH="1">
              <a:off x="6305582" y="2176156"/>
              <a:ext cx="714690" cy="48831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/>
            <p:cNvSpPr txBox="1"/>
            <p:nvPr/>
          </p:nvSpPr>
          <p:spPr>
            <a:xfrm>
              <a:off x="5971259" y="2027335"/>
              <a:ext cx="4283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kumimoji="1" lang="en-US" altLang="ja-JP" sz="2800" dirty="0" smtClean="0">
                  <a:solidFill>
                    <a:srgbClr val="FF0000"/>
                  </a:solidFill>
                </a:rPr>
                <a:t>E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198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817" y="218801"/>
            <a:ext cx="7886700" cy="1325563"/>
          </a:xfrm>
        </p:spPr>
        <p:txBody>
          <a:bodyPr/>
          <a:lstStyle/>
          <a:p>
            <a:pPr algn="ctr"/>
            <a:r>
              <a:rPr lang="en-US" altLang="ja-JP" u="sng" dirty="0" smtClean="0"/>
              <a:t>Relationship between E and J</a:t>
            </a:r>
            <a:endParaRPr kumimoji="1" lang="ja-JP" altLang="en-US" u="sng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2039370" y="1556792"/>
            <a:ext cx="7124740" cy="1776583"/>
            <a:chOff x="2288484" y="1700808"/>
            <a:chExt cx="7124740" cy="1776583"/>
          </a:xfrm>
        </p:grpSpPr>
        <p:graphicFrame>
          <p:nvGraphicFramePr>
            <p:cNvPr id="3" name="オブジェクト 2"/>
            <p:cNvGraphicFramePr>
              <a:graphicFrameLocks noChangeAspect="1"/>
            </p:cNvGraphicFramePr>
            <p:nvPr>
              <p:extLst/>
            </p:nvPr>
          </p:nvGraphicFramePr>
          <p:xfrm>
            <a:off x="2288484" y="1700808"/>
            <a:ext cx="4567031" cy="1105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6" name="数式" r:id="rId3" imgW="1993680" imgH="482400" progId="Equation.3">
                    <p:embed/>
                  </p:oleObj>
                </mc:Choice>
                <mc:Fallback>
                  <p:oleObj name="数式" r:id="rId3" imgW="1993680" imgH="482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288484" y="1700808"/>
                          <a:ext cx="4567031" cy="11053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テキスト ボックス 3"/>
            <p:cNvSpPr txBox="1"/>
            <p:nvPr/>
          </p:nvSpPr>
          <p:spPr>
            <a:xfrm>
              <a:off x="6300192" y="2831060"/>
              <a:ext cx="31130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q:  </a:t>
              </a:r>
              <a:r>
                <a:rPr lang="en-US" altLang="ja-JP" dirty="0" smtClean="0"/>
                <a:t>number of spatial directions</a:t>
              </a:r>
            </a:p>
            <a:p>
              <a:r>
                <a:rPr kumimoji="1" lang="en-US" altLang="ja-JP" dirty="0"/>
                <a:t> </a:t>
              </a:r>
              <a:r>
                <a:rPr kumimoji="1" lang="en-US" altLang="ja-JP" dirty="0" smtClean="0"/>
                <a:t>     of the dual field theory.</a:t>
              </a:r>
              <a:endParaRPr kumimoji="1" lang="ja-JP" altLang="en-US" dirty="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57200" y="3518083"/>
            <a:ext cx="5309595" cy="1119257"/>
            <a:chOff x="457200" y="3445687"/>
            <a:chExt cx="5309595" cy="1119257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457200" y="3445687"/>
              <a:ext cx="53095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Again, we have a special point 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r</a:t>
              </a:r>
              <a:r>
                <a:rPr lang="en-US" altLang="ja-JP" sz="2400" baseline="-25000" dirty="0" smtClean="0">
                  <a:solidFill>
                    <a:srgbClr val="FF0000"/>
                  </a:solidFill>
                </a:rPr>
                <a:t>*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2400" dirty="0" smtClean="0"/>
                <a:t>given by</a:t>
              </a:r>
              <a:endParaRPr kumimoji="1" lang="ja-JP" altLang="en-US" sz="2400" dirty="0"/>
            </a:p>
          </p:txBody>
        </p:sp>
        <p:graphicFrame>
          <p:nvGraphicFramePr>
            <p:cNvPr id="7" name="オブジェクト 6"/>
            <p:cNvGraphicFramePr>
              <a:graphicFrameLocks noChangeAspect="1"/>
            </p:cNvGraphicFramePr>
            <p:nvPr>
              <p:extLst/>
            </p:nvPr>
          </p:nvGraphicFramePr>
          <p:xfrm>
            <a:off x="3159247" y="3983919"/>
            <a:ext cx="2327275" cy="581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7" name="数式" r:id="rId5" imgW="1015920" imgH="253800" progId="Equation.3">
                    <p:embed/>
                  </p:oleObj>
                </mc:Choice>
                <mc:Fallback>
                  <p:oleObj name="数式" r:id="rId5" imgW="1015920" imgH="253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159247" y="3983919"/>
                          <a:ext cx="2327275" cy="5810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テキスト ボックス 12"/>
          <p:cNvSpPr txBox="1"/>
          <p:nvPr/>
        </p:nvSpPr>
        <p:spPr>
          <a:xfrm>
            <a:off x="6051078" y="1183716"/>
            <a:ext cx="2822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[</a:t>
            </a:r>
            <a:r>
              <a:rPr lang="en-US" altLang="ja-JP" dirty="0" err="1" smtClean="0"/>
              <a:t>Karch</a:t>
            </a:r>
            <a:r>
              <a:rPr lang="en-US" altLang="ja-JP" dirty="0"/>
              <a:t> </a:t>
            </a:r>
            <a:r>
              <a:rPr lang="en-US" altLang="ja-JP" dirty="0" smtClean="0"/>
              <a:t>and O’Bannon, 2007]</a:t>
            </a:r>
            <a:endParaRPr kumimoji="1" lang="ja-JP" altLang="en-US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457200" y="4820209"/>
            <a:ext cx="7680826" cy="727075"/>
            <a:chOff x="457200" y="5094830"/>
            <a:chExt cx="7680826" cy="727075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457200" y="5094830"/>
              <a:ext cx="5587799" cy="727075"/>
              <a:chOff x="457200" y="4133726"/>
              <a:chExt cx="5587799" cy="727075"/>
            </a:xfrm>
          </p:grpSpPr>
          <p:graphicFrame>
            <p:nvGraphicFramePr>
              <p:cNvPr id="9" name="オブジェクト 8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2903336" y="4133726"/>
              <a:ext cx="3141663" cy="7270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48" name="数式" r:id="rId7" imgW="1371600" imgH="317160" progId="Equation.3">
                      <p:embed/>
                    </p:oleObj>
                  </mc:Choice>
                  <mc:Fallback>
                    <p:oleObj name="数式" r:id="rId7" imgW="1371600" imgH="31716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2903336" y="4133726"/>
                            <a:ext cx="3141663" cy="72707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" name="テキスト ボックス 9"/>
              <p:cNvSpPr txBox="1"/>
              <p:nvPr/>
            </p:nvSpPr>
            <p:spPr>
              <a:xfrm>
                <a:off x="457200" y="4229186"/>
                <a:ext cx="21871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dirty="0" smtClean="0"/>
                  <a:t>and </a:t>
                </a:r>
                <a:r>
                  <a:rPr lang="en-US" altLang="ja-JP" sz="2400" dirty="0" smtClean="0">
                    <a:solidFill>
                      <a:srgbClr val="FF0000"/>
                    </a:solidFill>
                  </a:rPr>
                  <a:t>J</a:t>
                </a:r>
                <a:r>
                  <a:rPr lang="en-US" altLang="ja-JP" sz="2400" dirty="0" smtClean="0"/>
                  <a:t> is given by</a:t>
                </a:r>
                <a:endParaRPr kumimoji="1" lang="ja-JP" altLang="en-US" sz="2400" dirty="0"/>
              </a:p>
            </p:txBody>
          </p:sp>
        </p:grpSp>
        <p:sp>
          <p:nvSpPr>
            <p:cNvPr id="14" name="テキスト ボックス 13"/>
            <p:cNvSpPr txBox="1"/>
            <p:nvPr/>
          </p:nvSpPr>
          <p:spPr>
            <a:xfrm>
              <a:off x="6303998" y="5168115"/>
              <a:ext cx="18340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in terms of 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E</a:t>
              </a:r>
              <a:r>
                <a:rPr lang="en-US" altLang="ja-JP" sz="2400" dirty="0" smtClean="0"/>
                <a:t>.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9147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7452" y="134760"/>
            <a:ext cx="8229600" cy="1143000"/>
          </a:xfrm>
        </p:spPr>
        <p:txBody>
          <a:bodyPr/>
          <a:lstStyle/>
          <a:p>
            <a:pPr algn="ctr"/>
            <a:r>
              <a:rPr lang="en-US" altLang="ja-JP" u="sng" dirty="0" smtClean="0"/>
              <a:t>Cartoon</a:t>
            </a:r>
            <a:endParaRPr kumimoji="1" lang="ja-JP" altLang="en-US" u="sng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858691" y="1417638"/>
            <a:ext cx="6990521" cy="2196149"/>
            <a:chOff x="1187624" y="4492108"/>
            <a:chExt cx="6990521" cy="2196149"/>
          </a:xfrm>
        </p:grpSpPr>
        <p:sp>
          <p:nvSpPr>
            <p:cNvPr id="4" name="平行四辺形 3"/>
            <p:cNvSpPr/>
            <p:nvPr/>
          </p:nvSpPr>
          <p:spPr>
            <a:xfrm>
              <a:off x="1187624" y="4492108"/>
              <a:ext cx="1872208" cy="1800200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7088231" y="5650349"/>
              <a:ext cx="10899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boundary</a:t>
              </a:r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475656" y="6318925"/>
              <a:ext cx="891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horizon</a:t>
              </a:r>
              <a:endParaRPr kumimoji="1" lang="ja-JP" altLang="en-US" dirty="0"/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1475656" y="5140180"/>
              <a:ext cx="6408712" cy="756084"/>
              <a:chOff x="1475656" y="5140180"/>
              <a:chExt cx="6408712" cy="756084"/>
            </a:xfrm>
          </p:grpSpPr>
          <p:sp>
            <p:nvSpPr>
              <p:cNvPr id="11" name="平行四辺形 10"/>
              <p:cNvSpPr/>
              <p:nvPr/>
            </p:nvSpPr>
            <p:spPr>
              <a:xfrm>
                <a:off x="1475656" y="5140180"/>
                <a:ext cx="6408712" cy="756084"/>
              </a:xfrm>
              <a:prstGeom prst="parallelogram">
                <a:avLst>
                  <a:gd name="adj" fmla="val 157835"/>
                </a:avLst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4010021" y="5392208"/>
                <a:ext cx="9429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>
                    <a:solidFill>
                      <a:schemeClr val="bg1"/>
                    </a:solidFill>
                  </a:rPr>
                  <a:t>D-</a:t>
                </a:r>
                <a:r>
                  <a:rPr kumimoji="1" lang="en-US" altLang="ja-JP" dirty="0" err="1" smtClean="0">
                    <a:solidFill>
                      <a:schemeClr val="bg1"/>
                    </a:solidFill>
                  </a:rPr>
                  <a:t>brane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" name="グループ化 7"/>
            <p:cNvGrpSpPr/>
            <p:nvPr/>
          </p:nvGrpSpPr>
          <p:grpSpPr>
            <a:xfrm>
              <a:off x="3646730" y="6165037"/>
              <a:ext cx="2366772" cy="523220"/>
              <a:chOff x="3491880" y="6292308"/>
              <a:chExt cx="2366772" cy="523220"/>
            </a:xfrm>
          </p:grpSpPr>
          <p:cxnSp>
            <p:nvCxnSpPr>
              <p:cNvPr id="9" name="直線矢印コネクタ 8"/>
              <p:cNvCxnSpPr/>
              <p:nvPr/>
            </p:nvCxnSpPr>
            <p:spPr>
              <a:xfrm>
                <a:off x="3491880" y="6318925"/>
                <a:ext cx="236677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テキスト ボックス 9"/>
              <p:cNvSpPr txBox="1"/>
              <p:nvPr/>
            </p:nvSpPr>
            <p:spPr>
              <a:xfrm>
                <a:off x="4675266" y="6292308"/>
                <a:ext cx="30970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r</a:t>
                </a:r>
                <a:endParaRPr kumimoji="1" lang="ja-JP" altLang="en-US" sz="2800" dirty="0"/>
              </a:p>
            </p:txBody>
          </p:sp>
        </p:grpSp>
      </p:grpSp>
      <p:sp>
        <p:nvSpPr>
          <p:cNvPr id="25" name="テキスト ボックス 24"/>
          <p:cNvSpPr txBox="1"/>
          <p:nvPr/>
        </p:nvSpPr>
        <p:spPr>
          <a:xfrm>
            <a:off x="6091754" y="1079513"/>
            <a:ext cx="2822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[</a:t>
            </a:r>
            <a:r>
              <a:rPr lang="en-US" altLang="ja-JP" dirty="0" err="1" smtClean="0"/>
              <a:t>Karch</a:t>
            </a:r>
            <a:r>
              <a:rPr lang="en-US" altLang="ja-JP" dirty="0"/>
              <a:t> </a:t>
            </a:r>
            <a:r>
              <a:rPr lang="en-US" altLang="ja-JP" dirty="0" smtClean="0"/>
              <a:t>and O’Bannon, 2007]</a:t>
            </a:r>
            <a:endParaRPr kumimoji="1" lang="ja-JP" altLang="en-US" dirty="0"/>
          </a:p>
        </p:txBody>
      </p:sp>
      <p:grpSp>
        <p:nvGrpSpPr>
          <p:cNvPr id="32" name="グループ化 31"/>
          <p:cNvGrpSpPr/>
          <p:nvPr/>
        </p:nvGrpSpPr>
        <p:grpSpPr>
          <a:xfrm>
            <a:off x="5889957" y="2065710"/>
            <a:ext cx="1130315" cy="598760"/>
            <a:chOff x="5889957" y="2065710"/>
            <a:chExt cx="1130315" cy="598760"/>
          </a:xfrm>
        </p:grpSpPr>
        <p:cxnSp>
          <p:nvCxnSpPr>
            <p:cNvPr id="29" name="直線矢印コネクタ 28"/>
            <p:cNvCxnSpPr/>
            <p:nvPr/>
          </p:nvCxnSpPr>
          <p:spPr>
            <a:xfrm flipH="1">
              <a:off x="6305582" y="2176156"/>
              <a:ext cx="714690" cy="48831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/>
            <p:cNvSpPr txBox="1"/>
            <p:nvPr/>
          </p:nvSpPr>
          <p:spPr>
            <a:xfrm>
              <a:off x="5889957" y="2065710"/>
              <a:ext cx="4283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kumimoji="1" lang="en-US" altLang="ja-JP" sz="2800" dirty="0" smtClean="0">
                  <a:solidFill>
                    <a:srgbClr val="FF0000"/>
                  </a:solidFill>
                </a:rPr>
                <a:t>E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2431484" y="2065710"/>
            <a:ext cx="4509470" cy="2344783"/>
            <a:chOff x="2431484" y="2065710"/>
            <a:chExt cx="4509470" cy="2344783"/>
          </a:xfrm>
        </p:grpSpPr>
        <p:cxnSp>
          <p:nvCxnSpPr>
            <p:cNvPr id="22" name="直線コネクタ 21"/>
            <p:cNvCxnSpPr/>
            <p:nvPr/>
          </p:nvCxnSpPr>
          <p:spPr>
            <a:xfrm flipH="1">
              <a:off x="2431484" y="2065710"/>
              <a:ext cx="986806" cy="736739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テキスト ボックス 29"/>
            <p:cNvSpPr txBox="1"/>
            <p:nvPr/>
          </p:nvSpPr>
          <p:spPr>
            <a:xfrm>
              <a:off x="3125358" y="3948828"/>
              <a:ext cx="3815596" cy="461665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We have a special </a:t>
              </a:r>
              <a:r>
                <a:rPr lang="en-US" altLang="ja-JP" sz="2400" dirty="0"/>
                <a:t>point r=</a:t>
              </a:r>
              <a:r>
                <a:rPr lang="en-US" altLang="ja-JP" sz="2400" dirty="0">
                  <a:solidFill>
                    <a:srgbClr val="FF0000"/>
                  </a:solidFill>
                </a:rPr>
                <a:t>r</a:t>
              </a:r>
              <a:r>
                <a:rPr lang="en-US" altLang="ja-JP" sz="2400" baseline="-25000" dirty="0">
                  <a:solidFill>
                    <a:srgbClr val="FF0000"/>
                  </a:solidFill>
                </a:rPr>
                <a:t>*</a:t>
              </a:r>
              <a:r>
                <a:rPr lang="en-US" altLang="ja-JP" sz="2400" dirty="0">
                  <a:solidFill>
                    <a:srgbClr val="FF0000"/>
                  </a:solidFill>
                </a:rPr>
                <a:t> </a:t>
              </a:r>
              <a:r>
                <a:rPr lang="en-US" altLang="ja-JP" sz="2400" dirty="0" smtClean="0"/>
                <a:t>.</a:t>
              </a:r>
              <a:endParaRPr kumimoji="1" lang="ja-JP" altLang="en-US" sz="2400" dirty="0"/>
            </a:p>
          </p:txBody>
        </p:sp>
        <p:cxnSp>
          <p:nvCxnSpPr>
            <p:cNvPr id="28" name="直線矢印コネクタ 27"/>
            <p:cNvCxnSpPr/>
            <p:nvPr/>
          </p:nvCxnSpPr>
          <p:spPr>
            <a:xfrm flipH="1" flipV="1">
              <a:off x="2730900" y="2664470"/>
              <a:ext cx="780537" cy="12014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テキスト ボックス 34"/>
          <p:cNvSpPr txBox="1"/>
          <p:nvPr/>
        </p:nvSpPr>
        <p:spPr>
          <a:xfrm>
            <a:off x="1139389" y="4637227"/>
            <a:ext cx="68293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This plays a role of “</a:t>
            </a:r>
            <a:r>
              <a:rPr lang="en-US" altLang="ja-JP" sz="3200" dirty="0" smtClean="0">
                <a:solidFill>
                  <a:srgbClr val="FF0000"/>
                </a:solidFill>
              </a:rPr>
              <a:t>horizon</a:t>
            </a:r>
            <a:r>
              <a:rPr lang="en-US" altLang="ja-JP" sz="3200" dirty="0" smtClean="0"/>
              <a:t>” </a:t>
            </a:r>
            <a:r>
              <a:rPr kumimoji="1" lang="en-US" altLang="ja-JP" sz="3200" dirty="0" smtClean="0"/>
              <a:t>for</a:t>
            </a:r>
          </a:p>
          <a:p>
            <a:r>
              <a:rPr lang="en-US" altLang="ja-JP" sz="3200" dirty="0" smtClean="0"/>
              <a:t>the</a:t>
            </a:r>
            <a:r>
              <a:rPr kumimoji="1" lang="en-US" altLang="ja-JP" sz="3200" dirty="0" smtClean="0"/>
              <a:t> </a:t>
            </a:r>
            <a:r>
              <a:rPr kumimoji="1" lang="en-US" altLang="ja-JP" sz="3200" dirty="0" smtClean="0">
                <a:solidFill>
                  <a:srgbClr val="0070C0"/>
                </a:solidFill>
              </a:rPr>
              <a:t>fluctuations</a:t>
            </a:r>
            <a:r>
              <a:rPr kumimoji="1" lang="en-US" altLang="ja-JP" sz="3200" dirty="0" smtClean="0"/>
              <a:t> of the electro-magnetic</a:t>
            </a:r>
          </a:p>
          <a:p>
            <a:r>
              <a:rPr lang="en-US" altLang="ja-JP" sz="3200" dirty="0" smtClean="0"/>
              <a:t>field on the </a:t>
            </a:r>
            <a:r>
              <a:rPr lang="en-US" altLang="ja-JP" sz="3200" dirty="0" smtClean="0">
                <a:solidFill>
                  <a:srgbClr val="0070C0"/>
                </a:solidFill>
              </a:rPr>
              <a:t>D-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brane</a:t>
            </a:r>
            <a:r>
              <a:rPr lang="en-US" altLang="ja-JP" sz="3200" dirty="0" smtClean="0"/>
              <a:t>.</a:t>
            </a:r>
            <a:endParaRPr kumimoji="1" lang="ja-JP" altLang="en-US" sz="32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68849" y="6215877"/>
            <a:ext cx="664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(See also [</a:t>
            </a:r>
            <a:r>
              <a:rPr lang="en-US" altLang="ja-JP" dirty="0" err="1" smtClean="0"/>
              <a:t>Gubser</a:t>
            </a:r>
            <a:r>
              <a:rPr lang="en-US" altLang="ja-JP" dirty="0" smtClean="0"/>
              <a:t> 2008, Kim-Shock-</a:t>
            </a:r>
            <a:r>
              <a:rPr lang="en-US" altLang="ja-JP" dirty="0" err="1" smtClean="0"/>
              <a:t>Tarrio</a:t>
            </a:r>
            <a:r>
              <a:rPr lang="en-US" altLang="ja-JP" dirty="0" smtClean="0"/>
              <a:t> 2011, </a:t>
            </a:r>
            <a:r>
              <a:rPr lang="en-US" altLang="ja-JP" dirty="0" err="1" smtClean="0"/>
              <a:t>Sonner</a:t>
            </a:r>
            <a:r>
              <a:rPr lang="en-US" altLang="ja-JP" dirty="0" smtClean="0"/>
              <a:t>-Green 2012])</a:t>
            </a:r>
          </a:p>
        </p:txBody>
      </p:sp>
      <p:graphicFrame>
        <p:nvGraphicFramePr>
          <p:cNvPr id="24" name="オブジェクト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088243"/>
              </p:ext>
            </p:extLst>
          </p:nvPr>
        </p:nvGraphicFramePr>
        <p:xfrm>
          <a:off x="7393836" y="3203472"/>
          <a:ext cx="1149846" cy="868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数式" r:id="rId3" imgW="571320" imgH="431640" progId="Equation.3">
                  <p:embed/>
                </p:oleObj>
              </mc:Choice>
              <mc:Fallback>
                <p:oleObj name="数式" r:id="rId3" imgW="5713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3836" y="3203472"/>
                        <a:ext cx="1149846" cy="868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0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1136" y="39849"/>
            <a:ext cx="8229600" cy="1143000"/>
          </a:xfrm>
        </p:spPr>
        <p:txBody>
          <a:bodyPr/>
          <a:lstStyle/>
          <a:p>
            <a:pPr algn="ctr"/>
            <a:r>
              <a:rPr lang="en-US" altLang="ja-JP" u="sng" dirty="0" smtClean="0"/>
              <a:t>Effective horizon</a:t>
            </a:r>
            <a:endParaRPr kumimoji="1" lang="ja-JP" altLang="en-US" u="sng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1963584" y="4258184"/>
            <a:ext cx="5901631" cy="2025106"/>
            <a:chOff x="1853563" y="2777107"/>
            <a:chExt cx="5901631" cy="2025106"/>
          </a:xfrm>
        </p:grpSpPr>
        <p:graphicFrame>
          <p:nvGraphicFramePr>
            <p:cNvPr id="20" name="オブジェクト 19"/>
            <p:cNvGraphicFramePr>
              <a:graphicFrameLocks noChangeAspect="1"/>
            </p:cNvGraphicFramePr>
            <p:nvPr>
              <p:extLst/>
            </p:nvPr>
          </p:nvGraphicFramePr>
          <p:xfrm>
            <a:off x="1853563" y="2777107"/>
            <a:ext cx="3327986" cy="5274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6" name="数式" r:id="rId3" imgW="1600200" imgH="253800" progId="Equation.3">
                    <p:embed/>
                  </p:oleObj>
                </mc:Choice>
                <mc:Fallback>
                  <p:oleObj name="数式" r:id="rId3" imgW="16002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3563" y="2777107"/>
                          <a:ext cx="3327986" cy="5274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オブジェクト 20"/>
            <p:cNvGraphicFramePr>
              <a:graphicFrameLocks noChangeAspect="1"/>
            </p:cNvGraphicFramePr>
            <p:nvPr>
              <p:extLst/>
            </p:nvPr>
          </p:nvGraphicFramePr>
          <p:xfrm>
            <a:off x="5450938" y="2864674"/>
            <a:ext cx="2304256" cy="3865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7" name="数式" r:id="rId5" imgW="1358640" imgH="228600" progId="Equation.3">
                    <p:embed/>
                  </p:oleObj>
                </mc:Choice>
                <mc:Fallback>
                  <p:oleObj name="数式" r:id="rId5" imgW="1358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0938" y="2864674"/>
                          <a:ext cx="2304256" cy="3865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テキスト ボックス 21"/>
            <p:cNvSpPr txBox="1"/>
            <p:nvPr/>
          </p:nvSpPr>
          <p:spPr>
            <a:xfrm>
              <a:off x="1968937" y="4278993"/>
              <a:ext cx="54009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The geometry has a </a:t>
              </a:r>
              <a:r>
                <a:rPr lang="en-US" altLang="ja-JP" sz="2800" dirty="0"/>
                <a:t>horizon at r=r</a:t>
              </a:r>
              <a:r>
                <a:rPr lang="en-US" altLang="ja-JP" sz="2800" baseline="-25000" dirty="0" smtClean="0"/>
                <a:t>*</a:t>
              </a:r>
              <a:r>
                <a:rPr lang="en-US" altLang="ja-JP" sz="2800" dirty="0" smtClean="0"/>
                <a:t>.</a:t>
              </a:r>
              <a:r>
                <a:rPr kumimoji="1" lang="en-US" altLang="ja-JP" sz="2800" dirty="0" smtClean="0"/>
                <a:t> </a:t>
              </a:r>
              <a:endParaRPr kumimoji="1" lang="ja-JP" altLang="en-US" sz="2800" dirty="0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2777003" y="4954236"/>
            <a:ext cx="5113110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The metric is proportional to the 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open-string metric</a:t>
            </a:r>
            <a:r>
              <a:rPr kumimoji="1" lang="en-US" altLang="ja-JP" sz="2000" dirty="0" smtClean="0"/>
              <a:t>, but is different from the induced metric.</a:t>
            </a:r>
            <a:endParaRPr lang="en-US" altLang="ja-JP" sz="2000" dirty="0" smtClean="0"/>
          </a:p>
        </p:txBody>
      </p:sp>
      <p:grpSp>
        <p:nvGrpSpPr>
          <p:cNvPr id="3" name="グループ化 2"/>
          <p:cNvGrpSpPr/>
          <p:nvPr/>
        </p:nvGrpSpPr>
        <p:grpSpPr>
          <a:xfrm>
            <a:off x="899592" y="1124097"/>
            <a:ext cx="6990521" cy="2196149"/>
            <a:chOff x="1187624" y="4492108"/>
            <a:chExt cx="6990521" cy="2196149"/>
          </a:xfrm>
        </p:grpSpPr>
        <p:sp>
          <p:nvSpPr>
            <p:cNvPr id="4" name="平行四辺形 3"/>
            <p:cNvSpPr/>
            <p:nvPr/>
          </p:nvSpPr>
          <p:spPr>
            <a:xfrm>
              <a:off x="1187624" y="4492108"/>
              <a:ext cx="1872208" cy="1800200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7088231" y="5650349"/>
              <a:ext cx="10899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boundary</a:t>
              </a:r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475656" y="6318925"/>
              <a:ext cx="891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horizon</a:t>
              </a:r>
              <a:endParaRPr kumimoji="1" lang="ja-JP" altLang="en-US" dirty="0"/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1475656" y="5140180"/>
              <a:ext cx="6408712" cy="756084"/>
              <a:chOff x="1475656" y="5140180"/>
              <a:chExt cx="6408712" cy="756084"/>
            </a:xfrm>
          </p:grpSpPr>
          <p:sp>
            <p:nvSpPr>
              <p:cNvPr id="11" name="平行四辺形 10"/>
              <p:cNvSpPr/>
              <p:nvPr/>
            </p:nvSpPr>
            <p:spPr>
              <a:xfrm>
                <a:off x="1475656" y="5140180"/>
                <a:ext cx="6408712" cy="756084"/>
              </a:xfrm>
              <a:prstGeom prst="parallelogram">
                <a:avLst>
                  <a:gd name="adj" fmla="val 157835"/>
                </a:avLst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4010021" y="5392208"/>
                <a:ext cx="9429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>
                    <a:solidFill>
                      <a:schemeClr val="bg1"/>
                    </a:solidFill>
                  </a:rPr>
                  <a:t>D-</a:t>
                </a:r>
                <a:r>
                  <a:rPr kumimoji="1" lang="en-US" altLang="ja-JP" dirty="0" err="1" smtClean="0">
                    <a:solidFill>
                      <a:schemeClr val="bg1"/>
                    </a:solidFill>
                  </a:rPr>
                  <a:t>brane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" name="グループ化 7"/>
            <p:cNvGrpSpPr/>
            <p:nvPr/>
          </p:nvGrpSpPr>
          <p:grpSpPr>
            <a:xfrm>
              <a:off x="3646730" y="6165037"/>
              <a:ext cx="2366772" cy="523220"/>
              <a:chOff x="3491880" y="6292308"/>
              <a:chExt cx="2366772" cy="523220"/>
            </a:xfrm>
          </p:grpSpPr>
          <p:cxnSp>
            <p:nvCxnSpPr>
              <p:cNvPr id="9" name="直線矢印コネクタ 8"/>
              <p:cNvCxnSpPr/>
              <p:nvPr/>
            </p:nvCxnSpPr>
            <p:spPr>
              <a:xfrm>
                <a:off x="3491880" y="6318925"/>
                <a:ext cx="236677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テキスト ボックス 9"/>
              <p:cNvSpPr txBox="1"/>
              <p:nvPr/>
            </p:nvSpPr>
            <p:spPr>
              <a:xfrm>
                <a:off x="4675266" y="6292308"/>
                <a:ext cx="30970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r</a:t>
                </a:r>
                <a:endParaRPr kumimoji="1" lang="ja-JP" altLang="en-US" sz="2800" dirty="0"/>
              </a:p>
            </p:txBody>
          </p:sp>
        </p:grpSp>
      </p:grpSp>
      <p:cxnSp>
        <p:nvCxnSpPr>
          <p:cNvPr id="14" name="直線コネクタ 13"/>
          <p:cNvCxnSpPr/>
          <p:nvPr/>
        </p:nvCxnSpPr>
        <p:spPr>
          <a:xfrm flipH="1">
            <a:off x="2508325" y="1804822"/>
            <a:ext cx="986806" cy="736739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899592" y="3300201"/>
            <a:ext cx="72471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Small fluctuation of electro-magnetic field on D-</a:t>
            </a:r>
            <a:r>
              <a:rPr kumimoji="1" lang="en-US" altLang="ja-JP" sz="2000" dirty="0" err="1" smtClean="0"/>
              <a:t>brane</a:t>
            </a:r>
            <a:r>
              <a:rPr kumimoji="1" lang="en-US" altLang="ja-JP" sz="2000" dirty="0" smtClean="0"/>
              <a:t> </a:t>
            </a:r>
            <a:r>
              <a:rPr kumimoji="1" lang="el-GR" altLang="ja-JP" sz="2000" dirty="0" smtClean="0"/>
              <a:t>δ</a:t>
            </a:r>
            <a:r>
              <a:rPr kumimoji="1" lang="en-US" altLang="ja-JP" sz="2000" dirty="0" err="1" smtClean="0"/>
              <a:t>A</a:t>
            </a:r>
            <a:r>
              <a:rPr kumimoji="1" lang="en-US" altLang="ja-JP" sz="2000" baseline="-25000" dirty="0" err="1" smtClean="0"/>
              <a:t>b</a:t>
            </a:r>
            <a:r>
              <a:rPr kumimoji="1" lang="en-US" altLang="ja-JP" sz="2000" baseline="-25000" dirty="0" smtClean="0"/>
              <a:t>  </a:t>
            </a:r>
            <a:r>
              <a:rPr kumimoji="1" lang="en-US" altLang="ja-JP" sz="2000" dirty="0" smtClean="0"/>
              <a:t> obeys to</a:t>
            </a:r>
          </a:p>
          <a:p>
            <a:r>
              <a:rPr lang="en-US" altLang="ja-JP" sz="2000" dirty="0" smtClean="0"/>
              <a:t>the Maxwell equation on a curved geometry:</a:t>
            </a:r>
            <a:endParaRPr kumimoji="1" lang="ja-JP" altLang="en-US" sz="2000" dirty="0"/>
          </a:p>
        </p:txBody>
      </p:sp>
      <p:grpSp>
        <p:nvGrpSpPr>
          <p:cNvPr id="24" name="グループ化 23"/>
          <p:cNvGrpSpPr/>
          <p:nvPr/>
        </p:nvGrpSpPr>
        <p:grpSpPr>
          <a:xfrm>
            <a:off x="6166786" y="1702969"/>
            <a:ext cx="894387" cy="667960"/>
            <a:chOff x="6125885" y="1996510"/>
            <a:chExt cx="894387" cy="667960"/>
          </a:xfrm>
        </p:grpSpPr>
        <p:cxnSp>
          <p:nvCxnSpPr>
            <p:cNvPr id="25" name="直線矢印コネクタ 24"/>
            <p:cNvCxnSpPr/>
            <p:nvPr/>
          </p:nvCxnSpPr>
          <p:spPr>
            <a:xfrm flipH="1">
              <a:off x="6305582" y="2176156"/>
              <a:ext cx="714690" cy="48831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6125885" y="1996510"/>
              <a:ext cx="359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>
                  <a:solidFill>
                    <a:srgbClr val="FF0000"/>
                  </a:solidFill>
                </a:rPr>
                <a:t>E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3132139" y="1183218"/>
            <a:ext cx="4757975" cy="723074"/>
            <a:chOff x="3132139" y="1183218"/>
            <a:chExt cx="4757975" cy="723074"/>
          </a:xfrm>
        </p:grpSpPr>
        <p:sp>
          <p:nvSpPr>
            <p:cNvPr id="28" name="テキスト ボックス 27"/>
            <p:cNvSpPr txBox="1"/>
            <p:nvPr/>
          </p:nvSpPr>
          <p:spPr>
            <a:xfrm>
              <a:off x="3631036" y="1183218"/>
              <a:ext cx="4259078" cy="396334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/>
                <a:t>The</a:t>
              </a:r>
              <a:r>
                <a:rPr kumimoji="1" lang="en-US" altLang="ja-JP" sz="2000" dirty="0" smtClean="0">
                  <a:solidFill>
                    <a:srgbClr val="FF0000"/>
                  </a:solidFill>
                </a:rPr>
                <a:t> effective horizon </a:t>
              </a:r>
              <a:r>
                <a:rPr kumimoji="1" lang="en-US" altLang="ja-JP" sz="2000" dirty="0" smtClean="0"/>
                <a:t>appears at </a:t>
              </a:r>
              <a:r>
                <a:rPr lang="en-US" altLang="ja-JP" sz="2000" dirty="0" smtClean="0"/>
                <a:t>r=r</a:t>
              </a:r>
              <a:r>
                <a:rPr lang="en-US" altLang="ja-JP" sz="2000" baseline="-25000" dirty="0" smtClean="0"/>
                <a:t>*</a:t>
              </a:r>
              <a:r>
                <a:rPr lang="en-US" altLang="ja-JP" sz="2000" dirty="0" smtClean="0"/>
                <a:t>.</a:t>
              </a:r>
              <a:endParaRPr kumimoji="1" lang="ja-JP" altLang="en-US" sz="2000" dirty="0"/>
            </a:p>
          </p:txBody>
        </p:sp>
        <p:sp>
          <p:nvSpPr>
            <p:cNvPr id="29" name="フリーフォーム 28"/>
            <p:cNvSpPr/>
            <p:nvPr/>
          </p:nvSpPr>
          <p:spPr>
            <a:xfrm>
              <a:off x="3132139" y="1363851"/>
              <a:ext cx="432471" cy="542441"/>
            </a:xfrm>
            <a:custGeom>
              <a:avLst/>
              <a:gdLst>
                <a:gd name="connsiteX0" fmla="*/ 432471 w 432471"/>
                <a:gd name="connsiteY0" fmla="*/ 0 h 542441"/>
                <a:gd name="connsiteX1" fmla="*/ 14017 w 432471"/>
                <a:gd name="connsiteY1" fmla="*/ 108488 h 542441"/>
                <a:gd name="connsiteX2" fmla="*/ 91508 w 432471"/>
                <a:gd name="connsiteY2" fmla="*/ 542441 h 542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2471" h="542441">
                  <a:moveTo>
                    <a:pt x="432471" y="0"/>
                  </a:moveTo>
                  <a:cubicBezTo>
                    <a:pt x="251657" y="9040"/>
                    <a:pt x="70844" y="18081"/>
                    <a:pt x="14017" y="108488"/>
                  </a:cubicBezTo>
                  <a:cubicBezTo>
                    <a:pt x="-42810" y="198895"/>
                    <a:pt x="91508" y="480448"/>
                    <a:pt x="91508" y="542441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3746467" y="6324733"/>
            <a:ext cx="5339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(See also [Kim-Shock-</a:t>
            </a:r>
            <a:r>
              <a:rPr lang="en-US" altLang="ja-JP" dirty="0" err="1" smtClean="0"/>
              <a:t>Tarrio</a:t>
            </a:r>
            <a:r>
              <a:rPr lang="en-US" altLang="ja-JP" dirty="0" smtClean="0"/>
              <a:t> 2011, </a:t>
            </a:r>
            <a:r>
              <a:rPr lang="en-US" altLang="ja-JP" dirty="0" err="1" smtClean="0"/>
              <a:t>Sonner</a:t>
            </a:r>
            <a:r>
              <a:rPr lang="en-US" altLang="ja-JP" dirty="0" smtClean="0"/>
              <a:t>-Green 2012])</a:t>
            </a:r>
          </a:p>
        </p:txBody>
      </p:sp>
    </p:spTree>
    <p:extLst>
      <p:ext uri="{BB962C8B-B14F-4D97-AF65-F5344CB8AC3E}">
        <p14:creationId xmlns:p14="http://schemas.microsoft.com/office/powerpoint/2010/main" val="17593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u="sng" dirty="0" smtClean="0"/>
              <a:t>Now we have </a:t>
            </a:r>
            <a:r>
              <a:rPr lang="en-US" altLang="ja-JP" u="sng" dirty="0" smtClean="0">
                <a:solidFill>
                  <a:srgbClr val="FF0000"/>
                </a:solidFill>
              </a:rPr>
              <a:t>two</a:t>
            </a:r>
            <a:r>
              <a:rPr lang="en-US" altLang="ja-JP" u="sng" dirty="0" smtClean="0"/>
              <a:t> temperatures</a:t>
            </a:r>
            <a:endParaRPr kumimoji="1" lang="ja-JP" altLang="en-US" u="sng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958244" y="1801075"/>
            <a:ext cx="7728534" cy="830997"/>
            <a:chOff x="558793" y="3687415"/>
            <a:chExt cx="7728534" cy="830997"/>
          </a:xfrm>
        </p:grpSpPr>
        <p:cxnSp>
          <p:nvCxnSpPr>
            <p:cNvPr id="5" name="直線矢印コネクタ 4"/>
            <p:cNvCxnSpPr/>
            <p:nvPr/>
          </p:nvCxnSpPr>
          <p:spPr>
            <a:xfrm>
              <a:off x="899592" y="3933056"/>
              <a:ext cx="669674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グループ化 10"/>
            <p:cNvGrpSpPr/>
            <p:nvPr/>
          </p:nvGrpSpPr>
          <p:grpSpPr>
            <a:xfrm>
              <a:off x="558793" y="3687415"/>
              <a:ext cx="7728534" cy="830997"/>
              <a:chOff x="558793" y="3687415"/>
              <a:chExt cx="7728534" cy="830997"/>
            </a:xfrm>
          </p:grpSpPr>
          <p:sp>
            <p:nvSpPr>
              <p:cNvPr id="6" name="テキスト ボックス 5"/>
              <p:cNvSpPr txBox="1"/>
              <p:nvPr/>
            </p:nvSpPr>
            <p:spPr>
              <a:xfrm>
                <a:off x="558793" y="3947865"/>
                <a:ext cx="6815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dirty="0" smtClean="0"/>
                  <a:t>r=</a:t>
                </a:r>
                <a:r>
                  <a:rPr lang="en-US" altLang="ja-JP" sz="2400" dirty="0" err="1" smtClean="0"/>
                  <a:t>r</a:t>
                </a:r>
                <a:r>
                  <a:rPr lang="en-US" altLang="ja-JP" sz="2400" baseline="-25000" dirty="0" err="1" smtClean="0"/>
                  <a:t>H</a:t>
                </a:r>
                <a:endParaRPr kumimoji="1" lang="ja-JP" altLang="en-US" sz="2400" baseline="-25000" dirty="0"/>
              </a:p>
            </p:txBody>
          </p:sp>
          <p:sp>
            <p:nvSpPr>
              <p:cNvPr id="7" name="テキスト ボックス 6"/>
              <p:cNvSpPr txBox="1"/>
              <p:nvPr/>
            </p:nvSpPr>
            <p:spPr>
              <a:xfrm>
                <a:off x="7596336" y="3687415"/>
                <a:ext cx="2920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dirty="0" smtClean="0"/>
                  <a:t>r</a:t>
                </a:r>
                <a:endParaRPr kumimoji="1" lang="ja-JP" altLang="en-US" sz="2400" baseline="-25000" dirty="0"/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7197413" y="4149080"/>
                <a:ext cx="10899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boundary</a:t>
                </a:r>
                <a:endParaRPr kumimoji="1" lang="ja-JP" altLang="en-US" dirty="0"/>
              </a:p>
            </p:txBody>
          </p:sp>
          <p:sp>
            <p:nvSpPr>
              <p:cNvPr id="9" name="テキスト ボックス 8"/>
              <p:cNvSpPr txBox="1"/>
              <p:nvPr/>
            </p:nvSpPr>
            <p:spPr>
              <a:xfrm>
                <a:off x="1907704" y="3957518"/>
                <a:ext cx="6559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dirty="0" smtClean="0">
                    <a:solidFill>
                      <a:srgbClr val="FF0000"/>
                    </a:solidFill>
                  </a:rPr>
                  <a:t>r=r</a:t>
                </a:r>
                <a:r>
                  <a:rPr lang="en-US" altLang="ja-JP" sz="2400" baseline="-25000" dirty="0">
                    <a:solidFill>
                      <a:srgbClr val="FF0000"/>
                    </a:solidFill>
                  </a:rPr>
                  <a:t>*</a:t>
                </a:r>
                <a:endParaRPr kumimoji="1" lang="ja-JP" altLang="en-US" sz="2400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円/楕円 9"/>
              <p:cNvSpPr/>
              <p:nvPr/>
            </p:nvSpPr>
            <p:spPr>
              <a:xfrm>
                <a:off x="2147637" y="3845015"/>
                <a:ext cx="176082" cy="1760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3" name="テキスト ボックス 12"/>
          <p:cNvSpPr txBox="1"/>
          <p:nvPr/>
        </p:nvSpPr>
        <p:spPr>
          <a:xfrm>
            <a:off x="374767" y="2621290"/>
            <a:ext cx="22603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Black hole horizon</a:t>
            </a:r>
          </a:p>
          <a:p>
            <a:r>
              <a:rPr lang="en-US" altLang="ja-JP" dirty="0" smtClean="0"/>
              <a:t>gives the temperature</a:t>
            </a:r>
          </a:p>
          <a:p>
            <a:r>
              <a:rPr kumimoji="1" lang="en-US" altLang="ja-JP" dirty="0" smtClean="0"/>
              <a:t>of the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heat bath</a:t>
            </a:r>
            <a:r>
              <a:rPr kumimoji="1" lang="en-US" altLang="ja-JP" dirty="0" smtClean="0"/>
              <a:t>.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23170" y="2603687"/>
            <a:ext cx="39736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The </a:t>
            </a:r>
            <a:r>
              <a:rPr lang="en-US" altLang="ja-JP" dirty="0" smtClean="0">
                <a:solidFill>
                  <a:srgbClr val="FF0000"/>
                </a:solidFill>
              </a:rPr>
              <a:t>effective horizon </a:t>
            </a:r>
            <a:r>
              <a:rPr lang="en-US" altLang="ja-JP" dirty="0" smtClean="0"/>
              <a:t>on the string</a:t>
            </a:r>
          </a:p>
          <a:p>
            <a:r>
              <a:rPr lang="en-US" altLang="ja-JP" dirty="0" smtClean="0"/>
              <a:t>gives a different “</a:t>
            </a:r>
            <a:r>
              <a:rPr lang="en-US" altLang="ja-JP" dirty="0" smtClean="0">
                <a:solidFill>
                  <a:srgbClr val="FF0000"/>
                </a:solidFill>
              </a:rPr>
              <a:t>Hawking temperature</a:t>
            </a:r>
            <a:r>
              <a:rPr lang="en-US" altLang="ja-JP" dirty="0" smtClean="0"/>
              <a:t>”</a:t>
            </a:r>
          </a:p>
          <a:p>
            <a:r>
              <a:rPr lang="en-US" altLang="ja-JP" dirty="0" smtClean="0"/>
              <a:t>that governs the </a:t>
            </a:r>
            <a:r>
              <a:rPr lang="en-US" altLang="ja-JP" dirty="0" smtClean="0">
                <a:solidFill>
                  <a:srgbClr val="FF0000"/>
                </a:solidFill>
              </a:rPr>
              <a:t>fluctuations of the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test particle</a:t>
            </a:r>
            <a:r>
              <a:rPr lang="en-US" altLang="ja-JP" dirty="0" smtClean="0"/>
              <a:t>.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85958" y="4615317"/>
            <a:ext cx="4522913" cy="95410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70C0"/>
                </a:solidFill>
              </a:rPr>
              <a:t>If the system is driven to NESS,</a:t>
            </a:r>
          </a:p>
          <a:p>
            <a:r>
              <a:rPr kumimoji="1" lang="en-US" altLang="ja-JP" sz="2800" dirty="0" err="1" smtClean="0">
                <a:solidFill>
                  <a:srgbClr val="FF0000"/>
                </a:solidFill>
              </a:rPr>
              <a:t>r</a:t>
            </a:r>
            <a:r>
              <a:rPr kumimoji="1" lang="en-US" altLang="ja-JP" sz="2800" baseline="-25000" dirty="0" err="1" smtClean="0">
                <a:solidFill>
                  <a:srgbClr val="FF0000"/>
                </a:solidFill>
              </a:rPr>
              <a:t>H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&lt;r</a:t>
            </a:r>
            <a:r>
              <a:rPr kumimoji="1" lang="en-US" altLang="ja-JP" sz="2800" baseline="-25000" dirty="0" smtClean="0">
                <a:solidFill>
                  <a:srgbClr val="FF0000"/>
                </a:solidFill>
              </a:rPr>
              <a:t>*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 </a:t>
            </a:r>
            <a:r>
              <a:rPr lang="en-US" altLang="ja-JP" sz="2800" dirty="0" smtClean="0"/>
              <a:t>at the order </a:t>
            </a:r>
            <a:r>
              <a:rPr lang="en-US" altLang="ja-JP" sz="2800" dirty="0" smtClean="0"/>
              <a:t>of </a:t>
            </a:r>
            <a:r>
              <a:rPr lang="en-US" altLang="ja-JP" sz="2800" dirty="0" smtClean="0">
                <a:solidFill>
                  <a:srgbClr val="FF0000"/>
                </a:solidFill>
              </a:rPr>
              <a:t>E</a:t>
            </a:r>
            <a:r>
              <a:rPr lang="en-US" altLang="ja-JP" sz="2800" baseline="30000" dirty="0" smtClean="0">
                <a:solidFill>
                  <a:srgbClr val="FF0000"/>
                </a:solidFill>
              </a:rPr>
              <a:t>2</a:t>
            </a:r>
            <a:r>
              <a:rPr lang="en-US" altLang="ja-JP" sz="2800" dirty="0" smtClean="0"/>
              <a:t>.</a:t>
            </a:r>
            <a:endParaRPr kumimoji="1" lang="en-US" altLang="ja-JP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10555" y="3920427"/>
            <a:ext cx="687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We ca</a:t>
            </a:r>
            <a:r>
              <a:rPr lang="en-US" altLang="ja-JP" sz="2800" dirty="0" smtClean="0"/>
              <a:t>ll this </a:t>
            </a:r>
            <a:r>
              <a:rPr lang="en-US" altLang="ja-JP" sz="2800" dirty="0" smtClean="0">
                <a:solidFill>
                  <a:srgbClr val="FF0000"/>
                </a:solidFill>
              </a:rPr>
              <a:t>effective temperature </a:t>
            </a:r>
            <a:r>
              <a:rPr lang="en-US" altLang="ja-JP" sz="2800" dirty="0" err="1" smtClean="0"/>
              <a:t>T</a:t>
            </a:r>
            <a:r>
              <a:rPr lang="en-US" altLang="ja-JP" sz="2800" baseline="-25000" dirty="0" err="1" smtClean="0"/>
              <a:t>eff</a:t>
            </a:r>
            <a:r>
              <a:rPr lang="en-US" altLang="ja-JP" sz="2800" dirty="0" smtClean="0"/>
              <a:t> of 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NESS</a:t>
            </a:r>
            <a:r>
              <a:rPr kumimoji="1" lang="en-US" altLang="ja-JP" sz="2800" dirty="0" smtClean="0"/>
              <a:t>.</a:t>
            </a:r>
            <a:endParaRPr kumimoji="1"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3997" y="5861622"/>
            <a:ext cx="8356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Two temperatures </a:t>
            </a:r>
            <a:r>
              <a:rPr kumimoji="1" lang="en-US" altLang="ja-JP" sz="2800" dirty="0" smtClean="0"/>
              <a:t>appear only in the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non-linear regime</a:t>
            </a:r>
            <a:r>
              <a:rPr kumimoji="1" lang="en-US" altLang="ja-JP" sz="2800" dirty="0" smtClean="0"/>
              <a:t>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8107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06362" y="111179"/>
            <a:ext cx="8532838" cy="1385112"/>
          </a:xfrm>
        </p:spPr>
        <p:txBody>
          <a:bodyPr/>
          <a:lstStyle/>
          <a:p>
            <a:r>
              <a:rPr lang="en-US" altLang="ja-JP" u="sng" dirty="0" smtClean="0"/>
              <a:t>Hadron </a:t>
            </a:r>
            <a:r>
              <a:rPr lang="en-US" altLang="ja-JP" u="sng" dirty="0"/>
              <a:t>physics ≈ </a:t>
            </a:r>
            <a:r>
              <a:rPr lang="en-US" altLang="ja-JP" u="sng" dirty="0" smtClean="0">
                <a:solidFill>
                  <a:srgbClr val="FF0000"/>
                </a:solidFill>
              </a:rPr>
              <a:t>Many-body </a:t>
            </a:r>
            <a:r>
              <a:rPr lang="en-US" altLang="ja-JP" u="sng" dirty="0">
                <a:solidFill>
                  <a:srgbClr val="FF0000"/>
                </a:solidFill>
              </a:rPr>
              <a:t>physics</a:t>
            </a:r>
            <a:endParaRPr lang="ja-JP" altLang="en-US" u="sng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3654" y="1660133"/>
            <a:ext cx="803822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 possible direction to extend our research </a:t>
            </a:r>
            <a:r>
              <a:rPr lang="en-US" altLang="ja-JP" sz="2800" dirty="0" smtClean="0"/>
              <a:t>activity </a:t>
            </a:r>
            <a:endParaRPr lang="en-US" altLang="ja-JP" sz="2800" dirty="0" smtClean="0"/>
          </a:p>
          <a:p>
            <a:r>
              <a:rPr lang="en-US" altLang="ja-JP" sz="2800" dirty="0" smtClean="0"/>
              <a:t>is to </a:t>
            </a:r>
            <a:r>
              <a:rPr lang="en-US" altLang="ja-JP" sz="2800" dirty="0" smtClean="0"/>
              <a:t>challenge </a:t>
            </a:r>
            <a:r>
              <a:rPr lang="en-US" altLang="ja-JP" sz="2800" dirty="0" smtClean="0">
                <a:solidFill>
                  <a:srgbClr val="FF0000"/>
                </a:solidFill>
              </a:rPr>
              <a:t>fundamental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problems </a:t>
            </a:r>
            <a:r>
              <a:rPr kumimoji="1" lang="en-US" altLang="ja-JP" sz="2800" dirty="0" smtClean="0"/>
              <a:t>in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many-body </a:t>
            </a:r>
          </a:p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physics</a:t>
            </a:r>
            <a:r>
              <a:rPr kumimoji="1" lang="en-US" altLang="ja-JP" sz="2800" dirty="0" smtClean="0"/>
              <a:t> that are common to wide range of physics,</a:t>
            </a:r>
          </a:p>
          <a:p>
            <a:r>
              <a:rPr kumimoji="1" lang="en-US" altLang="ja-JP" sz="2800" dirty="0" smtClean="0"/>
              <a:t>not only </a:t>
            </a:r>
            <a:r>
              <a:rPr lang="en-US" altLang="ja-JP" sz="2800" dirty="0" smtClean="0"/>
              <a:t>in </a:t>
            </a:r>
            <a:r>
              <a:rPr lang="en-US" altLang="ja-JP" sz="2800" dirty="0" smtClean="0">
                <a:solidFill>
                  <a:srgbClr val="0070C0"/>
                </a:solidFill>
              </a:rPr>
              <a:t>QCD </a:t>
            </a:r>
            <a:r>
              <a:rPr lang="en-US" altLang="ja-JP" sz="2800" dirty="0" smtClean="0"/>
              <a:t>but also in </a:t>
            </a:r>
            <a:r>
              <a:rPr lang="en-US" altLang="ja-JP" sz="2800" dirty="0" smtClean="0">
                <a:solidFill>
                  <a:srgbClr val="0070C0"/>
                </a:solidFill>
              </a:rPr>
              <a:t>condensed matter </a:t>
            </a:r>
            <a:r>
              <a:rPr lang="en-US" altLang="ja-JP" sz="2800" dirty="0" smtClean="0">
                <a:solidFill>
                  <a:srgbClr val="0070C0"/>
                </a:solidFill>
              </a:rPr>
              <a:t>physics</a:t>
            </a:r>
            <a:r>
              <a:rPr lang="en-US" altLang="ja-JP" sz="2800" dirty="0" smtClean="0"/>
              <a:t>.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2849" y="4072166"/>
            <a:ext cx="68579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My challenge here: </a:t>
            </a:r>
            <a:endParaRPr kumimoji="1" lang="en-US" altLang="ja-JP" sz="2800" dirty="0" smtClean="0"/>
          </a:p>
          <a:p>
            <a:r>
              <a:rPr lang="en-US" altLang="ja-JP" sz="2800" dirty="0">
                <a:solidFill>
                  <a:srgbClr val="FF0000"/>
                </a:solidFill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                          </a:t>
            </a:r>
            <a:r>
              <a:rPr lang="en-US" altLang="ja-JP" sz="3600" dirty="0">
                <a:solidFill>
                  <a:srgbClr val="FF0000"/>
                </a:solidFill>
              </a:rPr>
              <a:t>N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on-equilibrium 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physics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5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0090" y="16235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u="sng" dirty="0" smtClean="0"/>
              <a:t>Computations of </a:t>
            </a:r>
            <a:br>
              <a:rPr lang="en-US" altLang="ja-JP" u="sng" dirty="0" smtClean="0"/>
            </a:br>
            <a:r>
              <a:rPr lang="en-US" altLang="ja-JP" u="sng" dirty="0" smtClean="0"/>
              <a:t>effective temperature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51523" y="1388385"/>
            <a:ext cx="48077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dirty="0" smtClean="0"/>
              <a:t>[S</a:t>
            </a:r>
            <a:r>
              <a:rPr lang="en-US" altLang="ja-JP" sz="2000" dirty="0"/>
              <a:t>. </a:t>
            </a:r>
            <a:r>
              <a:rPr lang="en-US" altLang="ja-JP" sz="2000" dirty="0" smtClean="0"/>
              <a:t>N. </a:t>
            </a:r>
            <a:r>
              <a:rPr lang="en-US" altLang="ja-JP" sz="2000" dirty="0"/>
              <a:t>and H. </a:t>
            </a:r>
            <a:r>
              <a:rPr lang="en-US" altLang="ja-JP" sz="2000" dirty="0" err="1"/>
              <a:t>Ooguri</a:t>
            </a:r>
            <a:r>
              <a:rPr lang="en-US" altLang="ja-JP" sz="2000" dirty="0"/>
              <a:t>, PRD88  (2013) </a:t>
            </a:r>
            <a:r>
              <a:rPr lang="en-US" altLang="ja-JP" sz="2000" dirty="0" smtClean="0"/>
              <a:t>126003] </a:t>
            </a:r>
            <a:endParaRPr kumimoji="1"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7111" y="1748633"/>
            <a:ext cx="5365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We have computed </a:t>
            </a:r>
            <a:r>
              <a:rPr lang="en-US" altLang="ja-JP" sz="2000" dirty="0" err="1" smtClean="0"/>
              <a:t>T</a:t>
            </a:r>
            <a:r>
              <a:rPr lang="en-US" altLang="ja-JP" sz="2000" baseline="-25000" dirty="0" err="1" smtClean="0"/>
              <a:t>eff</a:t>
            </a:r>
            <a:r>
              <a:rPr lang="en-US" altLang="ja-JP" sz="2000" dirty="0" smtClean="0"/>
              <a:t> for wide range of models.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0571" y="2161846"/>
            <a:ext cx="80125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 smtClean="0">
                <a:solidFill>
                  <a:srgbClr val="FF0000"/>
                </a:solidFill>
              </a:rPr>
              <a:t>Heat bath</a:t>
            </a:r>
            <a:r>
              <a:rPr lang="en-US" altLang="ja-JP" sz="2800" dirty="0" smtClean="0"/>
              <a:t>: 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  Near-horizon geometry of </a:t>
            </a:r>
            <a:r>
              <a:rPr lang="en-US" altLang="ja-JP" sz="2800" dirty="0" err="1" smtClean="0"/>
              <a:t>Dp-brane</a:t>
            </a:r>
            <a:r>
              <a:rPr lang="en-US" altLang="ja-JP" sz="2800" dirty="0" smtClean="0"/>
              <a:t> solution at T.</a:t>
            </a:r>
            <a:endParaRPr kumimoji="1" lang="ja-JP" altLang="en-US" sz="2800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/>
          </p:nvPr>
        </p:nvGraphicFramePr>
        <p:xfrm>
          <a:off x="726484" y="3447973"/>
          <a:ext cx="8294687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数式" r:id="rId4" imgW="3657600" imgH="507960" progId="Equation.3">
                  <p:embed/>
                </p:oleObj>
              </mc:Choice>
              <mc:Fallback>
                <p:oleObj name="数式" r:id="rId4" imgW="365760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6484" y="3447973"/>
                        <a:ext cx="8294687" cy="115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685671" y="3052434"/>
            <a:ext cx="5335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[</a:t>
            </a:r>
            <a:r>
              <a:rPr kumimoji="1" lang="en-US" altLang="ja-JP" dirty="0" err="1" smtClean="0"/>
              <a:t>Itzhaki-Maldacena-Sonnenschein-Yankielowitcz</a:t>
            </a:r>
            <a:r>
              <a:rPr kumimoji="1" lang="en-US" altLang="ja-JP" dirty="0" smtClean="0"/>
              <a:t>, 1998]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9191" y="4825952"/>
            <a:ext cx="7748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 smtClean="0">
                <a:solidFill>
                  <a:srgbClr val="FF0000"/>
                </a:solidFill>
              </a:rPr>
              <a:t>Test particle</a:t>
            </a:r>
            <a:r>
              <a:rPr lang="en-US" altLang="ja-JP" sz="2800" dirty="0"/>
              <a:t>: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probe D(q+1+n)-</a:t>
            </a:r>
            <a:r>
              <a:rPr kumimoji="1" lang="en-US" altLang="ja-JP" sz="2800" dirty="0" err="1" smtClean="0"/>
              <a:t>brane</a:t>
            </a:r>
            <a:r>
              <a:rPr kumimoji="1" lang="en-US" altLang="ja-JP" sz="2800" dirty="0" smtClean="0"/>
              <a:t> </a:t>
            </a:r>
            <a:r>
              <a:rPr lang="en-US" altLang="ja-JP" sz="2800" dirty="0" smtClean="0"/>
              <a:t>or </a:t>
            </a:r>
            <a:r>
              <a:rPr kumimoji="1" lang="en-US" altLang="ja-JP" sz="2800" dirty="0" smtClean="0"/>
              <a:t>F1 string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9413" y="5743030"/>
            <a:ext cx="6612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 smtClean="0">
                <a:solidFill>
                  <a:srgbClr val="FF0000"/>
                </a:solidFill>
              </a:rPr>
              <a:t>Charged particles</a:t>
            </a:r>
            <a:r>
              <a:rPr lang="en-US" altLang="ja-JP" sz="2800" dirty="0" smtClean="0"/>
              <a:t>: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probe D(q+1+n)-</a:t>
            </a:r>
            <a:r>
              <a:rPr kumimoji="1" lang="en-US" altLang="ja-JP" sz="2800" dirty="0" err="1" smtClean="0"/>
              <a:t>brane</a:t>
            </a:r>
            <a:endParaRPr kumimoji="1" lang="ja-JP" altLang="en-US" sz="2800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4873827" y="5248981"/>
            <a:ext cx="3390192" cy="618766"/>
            <a:chOff x="4873827" y="5248981"/>
            <a:chExt cx="3390192" cy="618766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4873827" y="5248981"/>
              <a:ext cx="3390192" cy="494049"/>
              <a:chOff x="4873827" y="5248981"/>
              <a:chExt cx="3390192" cy="494049"/>
            </a:xfrm>
          </p:grpSpPr>
          <p:sp>
            <p:nvSpPr>
              <p:cNvPr id="10" name="テキスト ボックス 9"/>
              <p:cNvSpPr txBox="1"/>
              <p:nvPr/>
            </p:nvSpPr>
            <p:spPr>
              <a:xfrm>
                <a:off x="6011223" y="5373698"/>
                <a:ext cx="2252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wrapped on n-sphere </a:t>
                </a:r>
                <a:endParaRPr kumimoji="1" lang="ja-JP" altLang="en-US" dirty="0"/>
              </a:p>
            </p:txBody>
          </p:sp>
          <p:cxnSp>
            <p:nvCxnSpPr>
              <p:cNvPr id="12" name="直線矢印コネクタ 11"/>
              <p:cNvCxnSpPr>
                <a:stCxn id="10" idx="1"/>
              </p:cNvCxnSpPr>
              <p:nvPr/>
            </p:nvCxnSpPr>
            <p:spPr>
              <a:xfrm flipH="1" flipV="1">
                <a:off x="4873827" y="5248981"/>
                <a:ext cx="1137396" cy="30938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直線矢印コネクタ 15"/>
            <p:cNvCxnSpPr/>
            <p:nvPr/>
          </p:nvCxnSpPr>
          <p:spPr>
            <a:xfrm flipH="1">
              <a:off x="5724128" y="5574626"/>
              <a:ext cx="287096" cy="2931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184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/>
          <p:cNvSpPr txBox="1"/>
          <p:nvPr/>
        </p:nvSpPr>
        <p:spPr>
          <a:xfrm>
            <a:off x="954060" y="5468747"/>
            <a:ext cx="80867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The temperature </a:t>
            </a:r>
            <a:r>
              <a:rPr lang="en-US" altLang="ja-JP" sz="2800" dirty="0" smtClean="0">
                <a:solidFill>
                  <a:srgbClr val="0070C0"/>
                </a:solidFill>
              </a:rPr>
              <a:t>seen by fluctuations </a:t>
            </a:r>
            <a:r>
              <a:rPr lang="en-US" altLang="ja-JP" sz="2800" dirty="0" smtClean="0"/>
              <a:t>can be made 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smaller</a:t>
            </a:r>
            <a:r>
              <a:rPr lang="en-US" altLang="ja-JP" sz="2800" dirty="0" smtClean="0"/>
              <a:t> by driving </a:t>
            </a:r>
            <a:r>
              <a:rPr kumimoji="1" lang="en-US" altLang="ja-JP" sz="2800" dirty="0" smtClean="0"/>
              <a:t>the system into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NESS</a:t>
            </a:r>
            <a:r>
              <a:rPr lang="en-US" altLang="ja-JP" sz="2800" dirty="0"/>
              <a:t> </a:t>
            </a:r>
            <a:r>
              <a:rPr kumimoji="1" lang="en-US" altLang="ja-JP" sz="2800" dirty="0" smtClean="0"/>
              <a:t>in some cases.</a:t>
            </a:r>
            <a:endParaRPr kumimoji="1" lang="ja-JP" altLang="en-US" sz="2800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381000" y="2205038"/>
            <a:ext cx="8264525" cy="2192229"/>
            <a:chOff x="463352" y="3541027"/>
            <a:chExt cx="8264525" cy="2192229"/>
          </a:xfrm>
        </p:grpSpPr>
        <p:graphicFrame>
          <p:nvGraphicFramePr>
            <p:cNvPr id="19" name="オブジェクト 18"/>
            <p:cNvGraphicFramePr>
              <a:graphicFrameLocks noChangeAspect="1"/>
            </p:cNvGraphicFramePr>
            <p:nvPr>
              <p:extLst/>
            </p:nvPr>
          </p:nvGraphicFramePr>
          <p:xfrm>
            <a:off x="463352" y="3541027"/>
            <a:ext cx="8264525" cy="1184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8" name="数式" r:id="rId3" imgW="4165560" imgH="596880" progId="Equation.3">
                    <p:embed/>
                  </p:oleObj>
                </mc:Choice>
                <mc:Fallback>
                  <p:oleObj name="数式" r:id="rId3" imgW="4165560" imgH="5968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63352" y="3541027"/>
                          <a:ext cx="8264525" cy="11842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オブジェクト 19"/>
            <p:cNvGraphicFramePr>
              <a:graphicFrameLocks noChangeAspect="1"/>
            </p:cNvGraphicFramePr>
            <p:nvPr>
              <p:extLst/>
            </p:nvPr>
          </p:nvGraphicFramePr>
          <p:xfrm>
            <a:off x="798684" y="5013176"/>
            <a:ext cx="3660407" cy="720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9" name="数式" r:id="rId5" imgW="2323800" imgH="457200" progId="Equation.3">
                    <p:embed/>
                  </p:oleObj>
                </mc:Choice>
                <mc:Fallback>
                  <p:oleObj name="数式" r:id="rId5" imgW="2323800" imgH="457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98684" y="5013176"/>
                          <a:ext cx="3660407" cy="72008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グループ化 33"/>
          <p:cNvGrpSpPr/>
          <p:nvPr/>
        </p:nvGrpSpPr>
        <p:grpSpPr>
          <a:xfrm>
            <a:off x="4921697" y="3132941"/>
            <a:ext cx="3623876" cy="1952243"/>
            <a:chOff x="5004049" y="4468930"/>
            <a:chExt cx="3623876" cy="1952243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5129082" y="4863146"/>
              <a:ext cx="34988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This can be 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negative</a:t>
              </a:r>
              <a:r>
                <a:rPr lang="en-US" altLang="ja-JP" dirty="0" smtClean="0"/>
                <a:t>.</a:t>
              </a:r>
              <a:endParaRPr kumimoji="1" lang="en-US" altLang="ja-JP" dirty="0" smtClean="0"/>
            </a:p>
            <a:p>
              <a:r>
                <a:rPr lang="en-US" altLang="ja-JP" dirty="0" smtClean="0"/>
                <a:t>E.g. : D4-D2</a:t>
              </a:r>
              <a:r>
                <a:rPr lang="ja-JP" altLang="en-US" dirty="0"/>
                <a:t> </a:t>
              </a:r>
              <a:r>
                <a:rPr lang="en-US" altLang="ja-JP" dirty="0" smtClean="0"/>
                <a:t>system</a:t>
              </a:r>
              <a:r>
                <a:rPr lang="ja-JP" altLang="en-US" dirty="0"/>
                <a:t> </a:t>
              </a:r>
              <a:r>
                <a:rPr lang="en-US" altLang="ja-JP" dirty="0" smtClean="0"/>
                <a:t>(p=4</a:t>
              </a:r>
              <a:r>
                <a:rPr lang="en-US" altLang="ja-JP" dirty="0"/>
                <a:t>, q=2, </a:t>
              </a:r>
              <a:r>
                <a:rPr lang="en-US" altLang="ja-JP" dirty="0" smtClean="0"/>
                <a:t>n=0</a:t>
              </a:r>
              <a:r>
                <a:rPr lang="en-US" altLang="ja-JP" dirty="0"/>
                <a:t>)</a:t>
              </a:r>
              <a:endParaRPr lang="ja-JP" altLang="en-US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5546091" y="5509477"/>
              <a:ext cx="16343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400" dirty="0" err="1" smtClean="0">
                  <a:solidFill>
                    <a:srgbClr val="FF0000"/>
                  </a:solidFill>
                </a:rPr>
                <a:t>T</a:t>
              </a:r>
              <a:r>
                <a:rPr kumimoji="1" lang="en-US" altLang="ja-JP" sz="4400" baseline="-25000" dirty="0" err="1" smtClean="0">
                  <a:solidFill>
                    <a:srgbClr val="FF0000"/>
                  </a:solidFill>
                </a:rPr>
                <a:t>eff</a:t>
              </a:r>
              <a:r>
                <a:rPr kumimoji="1" lang="en-US" altLang="ja-JP" sz="4400" dirty="0" smtClean="0">
                  <a:solidFill>
                    <a:srgbClr val="FF0000"/>
                  </a:solidFill>
                </a:rPr>
                <a:t> &lt;</a:t>
              </a:r>
              <a:r>
                <a:rPr lang="ja-JP" altLang="en-US" sz="4400" dirty="0" smtClean="0">
                  <a:solidFill>
                    <a:srgbClr val="FF0000"/>
                  </a:solidFill>
                </a:rPr>
                <a:t> </a:t>
              </a:r>
              <a:r>
                <a:rPr kumimoji="1" lang="en-US" altLang="ja-JP" sz="4400" dirty="0" smtClean="0">
                  <a:solidFill>
                    <a:srgbClr val="FF0000"/>
                  </a:solidFill>
                </a:rPr>
                <a:t>T</a:t>
              </a:r>
              <a:endParaRPr kumimoji="1" lang="ja-JP" altLang="en-US" sz="4400" dirty="0">
                <a:solidFill>
                  <a:srgbClr val="FF0000"/>
                </a:solidFill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7114495" y="5821473"/>
              <a:ext cx="1336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can happen.</a:t>
              </a:r>
              <a:endParaRPr kumimoji="1" lang="ja-JP" altLang="en-US" dirty="0"/>
            </a:p>
          </p:txBody>
        </p:sp>
        <p:grpSp>
          <p:nvGrpSpPr>
            <p:cNvPr id="33" name="グループ化 32"/>
            <p:cNvGrpSpPr/>
            <p:nvPr/>
          </p:nvGrpSpPr>
          <p:grpSpPr>
            <a:xfrm>
              <a:off x="5004049" y="4468930"/>
              <a:ext cx="3623876" cy="1952243"/>
              <a:chOff x="5004049" y="4468930"/>
              <a:chExt cx="3623876" cy="1952243"/>
            </a:xfrm>
          </p:grpSpPr>
          <p:sp>
            <p:nvSpPr>
              <p:cNvPr id="31" name="角丸四角形 30"/>
              <p:cNvSpPr/>
              <p:nvPr/>
            </p:nvSpPr>
            <p:spPr>
              <a:xfrm>
                <a:off x="5004049" y="4863146"/>
                <a:ext cx="3623876" cy="1558027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右矢印 31"/>
              <p:cNvSpPr/>
              <p:nvPr/>
            </p:nvSpPr>
            <p:spPr>
              <a:xfrm rot="13694616">
                <a:off x="5559980" y="4561909"/>
                <a:ext cx="404179" cy="21822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8825" y="60696"/>
            <a:ext cx="7886700" cy="1325563"/>
          </a:xfrm>
        </p:spPr>
        <p:txBody>
          <a:bodyPr/>
          <a:lstStyle/>
          <a:p>
            <a:pPr algn="ctr"/>
            <a:r>
              <a:rPr kumimoji="1" lang="en-US" altLang="ja-JP" u="sng" dirty="0" smtClean="0"/>
              <a:t>Behavior of effective temperature</a:t>
            </a:r>
            <a:endParaRPr kumimoji="1" lang="ja-JP" altLang="en-US" u="sng" dirty="0"/>
          </a:p>
        </p:txBody>
      </p:sp>
      <p:grpSp>
        <p:nvGrpSpPr>
          <p:cNvPr id="35" name="グループ化 34"/>
          <p:cNvGrpSpPr/>
          <p:nvPr/>
        </p:nvGrpSpPr>
        <p:grpSpPr>
          <a:xfrm>
            <a:off x="6169876" y="1173987"/>
            <a:ext cx="2084417" cy="1174893"/>
            <a:chOff x="6169876" y="1173987"/>
            <a:chExt cx="2084417" cy="1174893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6169876" y="1173987"/>
              <a:ext cx="2084417" cy="707886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>
                  <a:solidFill>
                    <a:srgbClr val="FF0000"/>
                  </a:solidFill>
                </a:rPr>
                <a:t>Beyond </a:t>
              </a:r>
              <a:r>
                <a:rPr lang="en-US" altLang="ja-JP" sz="2000" dirty="0" smtClean="0">
                  <a:solidFill>
                    <a:schemeClr val="tx2"/>
                  </a:solidFill>
                </a:rPr>
                <a:t>the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 linear </a:t>
              </a:r>
            </a:p>
            <a:p>
              <a:r>
                <a:rPr lang="en-US" altLang="ja-JP" sz="2000" dirty="0" smtClean="0">
                  <a:solidFill>
                    <a:srgbClr val="FF0000"/>
                  </a:solidFill>
                </a:rPr>
                <a:t>response regime</a:t>
              </a:r>
              <a:endParaRPr kumimoji="1" lang="ja-JP" altLang="en-US" sz="2000" dirty="0"/>
            </a:p>
          </p:txBody>
        </p:sp>
        <p:cxnSp>
          <p:nvCxnSpPr>
            <p:cNvPr id="22" name="直線矢印コネクタ 21"/>
            <p:cNvCxnSpPr/>
            <p:nvPr/>
          </p:nvCxnSpPr>
          <p:spPr>
            <a:xfrm flipH="1">
              <a:off x="6804248" y="1895369"/>
              <a:ext cx="125643" cy="4535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650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u="sng" dirty="0" smtClean="0"/>
              <a:t>Is</a:t>
            </a:r>
            <a:r>
              <a:rPr kumimoji="1" lang="en-US" altLang="ja-JP" u="sng" dirty="0" smtClean="0"/>
              <a:t> </a:t>
            </a:r>
            <a:r>
              <a:rPr kumimoji="1" lang="en-US" altLang="ja-JP" u="sng" dirty="0" err="1" smtClean="0"/>
              <a:t>T</a:t>
            </a:r>
            <a:r>
              <a:rPr kumimoji="1" lang="en-US" altLang="ja-JP" u="sng" baseline="-25000" dirty="0" err="1" smtClean="0"/>
              <a:t>eff</a:t>
            </a:r>
            <a:r>
              <a:rPr kumimoji="1" lang="en-US" altLang="ja-JP" u="sng" dirty="0" smtClean="0"/>
              <a:t>&lt;T allowed?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81027" y="1297778"/>
            <a:ext cx="3650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It is not forbidden.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3568" y="2060106"/>
            <a:ext cx="5310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Some examples of </a:t>
            </a:r>
            <a:r>
              <a:rPr lang="en-US" altLang="ja-JP" sz="2000" dirty="0" smtClean="0">
                <a:solidFill>
                  <a:srgbClr val="FF0000"/>
                </a:solidFill>
              </a:rPr>
              <a:t>smaller effective temperature</a:t>
            </a:r>
            <a:r>
              <a:rPr lang="en-US" altLang="ja-JP" sz="2000" dirty="0" smtClean="0"/>
              <a:t>: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8360" y="2470581"/>
            <a:ext cx="6128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[K. Sasaki and S. </a:t>
            </a:r>
            <a:r>
              <a:rPr kumimoji="1" lang="en-US" altLang="ja-JP" sz="2000" dirty="0" err="1" smtClean="0"/>
              <a:t>Amari</a:t>
            </a:r>
            <a:r>
              <a:rPr kumimoji="1" lang="en-US" altLang="ja-JP" sz="2000" dirty="0" smtClean="0"/>
              <a:t>, J. Phys. Soc. </a:t>
            </a:r>
            <a:r>
              <a:rPr kumimoji="1" lang="en-US" altLang="ja-JP" sz="2000" dirty="0" err="1" smtClean="0"/>
              <a:t>Jpn</a:t>
            </a:r>
            <a:r>
              <a:rPr kumimoji="1" lang="en-US" altLang="ja-JP" sz="2000" dirty="0" smtClean="0"/>
              <a:t>. 74, 2226 (2005)]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58360" y="2889885"/>
            <a:ext cx="4598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[Also, private communication with S. </a:t>
            </a:r>
            <a:r>
              <a:rPr kumimoji="1" lang="en-US" altLang="ja-JP" sz="2000" dirty="0" err="1" smtClean="0"/>
              <a:t>Sasa</a:t>
            </a:r>
            <a:r>
              <a:rPr kumimoji="1" lang="en-US" altLang="ja-JP" sz="2000" dirty="0" smtClean="0"/>
              <a:t>]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8204" y="3369430"/>
            <a:ext cx="4375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u="sng" dirty="0" smtClean="0"/>
              <a:t>Is it OK with the second law?</a:t>
            </a:r>
            <a:endParaRPr kumimoji="1" lang="ja-JP" altLang="en-US" sz="2800" u="sng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50042" y="4067922"/>
            <a:ext cx="732033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NESS is an </a:t>
            </a:r>
            <a:r>
              <a:rPr lang="en-US" altLang="ja-JP" sz="2800" dirty="0" smtClean="0">
                <a:solidFill>
                  <a:srgbClr val="FF0000"/>
                </a:solidFill>
              </a:rPr>
              <a:t>open system</a:t>
            </a:r>
            <a:r>
              <a:rPr lang="en-US" altLang="ja-JP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The </a:t>
            </a:r>
            <a:r>
              <a:rPr lang="en-US" altLang="ja-JP" sz="2800" dirty="0" smtClean="0">
                <a:solidFill>
                  <a:srgbClr val="0070C0"/>
                </a:solidFill>
              </a:rPr>
              <a:t>second law of thermodynamics </a:t>
            </a:r>
            <a:r>
              <a:rPr lang="en-US" altLang="ja-JP" sz="2800" dirty="0" smtClean="0"/>
              <a:t>applies to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  a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closed system</a:t>
            </a:r>
            <a:r>
              <a:rPr kumimoji="1" lang="en-US" altLang="ja-JP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The definition of </a:t>
            </a:r>
            <a:r>
              <a:rPr lang="en-US" altLang="ja-JP" sz="2800" dirty="0" smtClean="0">
                <a:solidFill>
                  <a:srgbClr val="FF0000"/>
                </a:solidFill>
              </a:rPr>
              <a:t>entropy in NESS </a:t>
            </a:r>
            <a:r>
              <a:rPr lang="en-US" altLang="ja-JP" sz="2800" dirty="0" smtClean="0"/>
              <a:t>(beyond the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  linear response regime) is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not clear</a:t>
            </a:r>
            <a:r>
              <a:rPr kumimoji="1" lang="en-US" altLang="ja-JP" sz="2800" dirty="0" smtClean="0"/>
              <a:t>.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70222" y="3955177"/>
            <a:ext cx="2716578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No contradiction</a:t>
            </a:r>
            <a:r>
              <a:rPr lang="en-US" altLang="ja-JP" sz="2800" dirty="0" smtClean="0"/>
              <a:t>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3972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8800" y="14231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u="sng" dirty="0" smtClean="0"/>
              <a:t>What is the physical meaning of </a:t>
            </a:r>
            <a:r>
              <a:rPr lang="en-US" altLang="ja-JP" u="sng" dirty="0" err="1" smtClean="0"/>
              <a:t>T</a:t>
            </a:r>
            <a:r>
              <a:rPr lang="en-US" altLang="ja-JP" u="sng" baseline="-25000" dirty="0" err="1" smtClean="0"/>
              <a:t>eff</a:t>
            </a:r>
            <a:r>
              <a:rPr lang="en-US" altLang="ja-JP" u="sng" dirty="0"/>
              <a:t>?</a:t>
            </a:r>
            <a:endParaRPr kumimoji="1" lang="ja-JP" altLang="en-US" u="sng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89856" y="2774191"/>
            <a:ext cx="8111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prstClr val="black"/>
                </a:solidFill>
              </a:rPr>
              <a:t>Computations of </a:t>
            </a:r>
            <a:r>
              <a:rPr lang="en-US" altLang="ja-JP" sz="2000" dirty="0" smtClean="0">
                <a:solidFill>
                  <a:srgbClr val="FF0000"/>
                </a:solidFill>
              </a:rPr>
              <a:t>correlation functions </a:t>
            </a:r>
            <a:r>
              <a:rPr lang="en-US" altLang="ja-JP" sz="2000" dirty="0" smtClean="0">
                <a:solidFill>
                  <a:prstClr val="black"/>
                </a:solidFill>
              </a:rPr>
              <a:t>of </a:t>
            </a:r>
            <a:r>
              <a:rPr lang="en-US" altLang="ja-JP" sz="2000" dirty="0" smtClean="0">
                <a:solidFill>
                  <a:srgbClr val="FF0000"/>
                </a:solidFill>
              </a:rPr>
              <a:t>fluctuations</a:t>
            </a:r>
            <a:r>
              <a:rPr lang="en-US" altLang="ja-JP" sz="2000" dirty="0" smtClean="0">
                <a:solidFill>
                  <a:prstClr val="black"/>
                </a:solidFill>
              </a:rPr>
              <a:t> in the gravity dual </a:t>
            </a:r>
          </a:p>
          <a:p>
            <a:r>
              <a:rPr lang="en-US" altLang="ja-JP" sz="2000" dirty="0" smtClean="0">
                <a:solidFill>
                  <a:prstClr val="black"/>
                </a:solidFill>
              </a:rPr>
              <a:t>is governed by the </a:t>
            </a:r>
            <a:r>
              <a:rPr lang="en-US" altLang="ja-JP" sz="2000" dirty="0" smtClean="0">
                <a:solidFill>
                  <a:srgbClr val="1F497D"/>
                </a:solidFill>
              </a:rPr>
              <a:t>ingoing-wave boundary condition </a:t>
            </a:r>
            <a:r>
              <a:rPr lang="en-US" altLang="ja-JP" sz="2000" dirty="0" smtClean="0">
                <a:solidFill>
                  <a:prstClr val="black"/>
                </a:solidFill>
              </a:rPr>
              <a:t>at the </a:t>
            </a:r>
            <a:r>
              <a:rPr lang="en-US" altLang="ja-JP" sz="2000" dirty="0" smtClean="0">
                <a:solidFill>
                  <a:srgbClr val="FF0000"/>
                </a:solidFill>
              </a:rPr>
              <a:t>effective horizon</a:t>
            </a:r>
            <a:r>
              <a:rPr lang="en-US" altLang="ja-JP" sz="2000" dirty="0" smtClean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55576" y="5743271"/>
            <a:ext cx="78841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prstClr val="black"/>
                </a:solidFill>
              </a:rPr>
              <a:t>The </a:t>
            </a:r>
            <a:r>
              <a:rPr lang="en-US" altLang="ja-JP" sz="2400" dirty="0" smtClean="0">
                <a:solidFill>
                  <a:srgbClr val="FF0000"/>
                </a:solidFill>
              </a:rPr>
              <a:t>fluctuation-dissipation relation </a:t>
            </a:r>
            <a:r>
              <a:rPr lang="en-US" altLang="ja-JP" sz="2400" dirty="0" smtClean="0">
                <a:solidFill>
                  <a:prstClr val="black"/>
                </a:solidFill>
              </a:rPr>
              <a:t>at </a:t>
            </a:r>
            <a:r>
              <a:rPr lang="en-US" altLang="ja-JP" sz="2400" dirty="0" smtClean="0">
                <a:solidFill>
                  <a:srgbClr val="FF0000"/>
                </a:solidFill>
              </a:rPr>
              <a:t>NESS</a:t>
            </a:r>
            <a:r>
              <a:rPr lang="en-US" altLang="ja-JP" sz="2400" dirty="0" smtClean="0">
                <a:solidFill>
                  <a:prstClr val="black"/>
                </a:solidFill>
              </a:rPr>
              <a:t> is </a:t>
            </a:r>
            <a:r>
              <a:rPr lang="en-US" altLang="ja-JP" sz="2400" dirty="0" smtClean="0">
                <a:solidFill>
                  <a:srgbClr val="1F497D"/>
                </a:solidFill>
              </a:rPr>
              <a:t>characterized</a:t>
            </a:r>
            <a:r>
              <a:rPr lang="en-US" altLang="ja-JP" sz="2400" dirty="0" smtClean="0">
                <a:solidFill>
                  <a:prstClr val="black"/>
                </a:solidFill>
              </a:rPr>
              <a:t> by</a:t>
            </a:r>
          </a:p>
          <a:p>
            <a:r>
              <a:rPr lang="en-US" altLang="ja-JP" sz="2400" dirty="0" smtClean="0">
                <a:solidFill>
                  <a:prstClr val="black"/>
                </a:solidFill>
              </a:rPr>
              <a:t>the </a:t>
            </a:r>
            <a:r>
              <a:rPr lang="en-US" altLang="ja-JP" sz="2400" dirty="0" smtClean="0">
                <a:solidFill>
                  <a:srgbClr val="FF0000"/>
                </a:solidFill>
              </a:rPr>
              <a:t>effective temperature </a:t>
            </a:r>
            <a:r>
              <a:rPr lang="en-US" altLang="ja-JP" sz="2400" dirty="0" smtClean="0">
                <a:solidFill>
                  <a:prstClr val="black"/>
                </a:solidFill>
              </a:rPr>
              <a:t>(at least for our systems).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1575808" y="3682736"/>
            <a:ext cx="7425051" cy="2060535"/>
            <a:chOff x="1659166" y="2062613"/>
            <a:chExt cx="7425051" cy="2060535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1659166" y="2062613"/>
              <a:ext cx="5957008" cy="1584176"/>
              <a:chOff x="1691680" y="2276873"/>
              <a:chExt cx="5957008" cy="1584176"/>
            </a:xfrm>
          </p:grpSpPr>
          <p:grpSp>
            <p:nvGrpSpPr>
              <p:cNvPr id="6" name="グループ化 5"/>
              <p:cNvGrpSpPr/>
              <p:nvPr/>
            </p:nvGrpSpPr>
            <p:grpSpPr>
              <a:xfrm>
                <a:off x="1691680" y="2276873"/>
                <a:ext cx="5957008" cy="1584176"/>
                <a:chOff x="1865288" y="7911548"/>
                <a:chExt cx="2810933" cy="747525"/>
              </a:xfrm>
            </p:grpSpPr>
            <p:graphicFrame>
              <p:nvGraphicFramePr>
                <p:cNvPr id="7" name="オブジェクト 6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1965198" y="7953309"/>
                <a:ext cx="2591864" cy="53335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271" name="数式" r:id="rId3" imgW="2590560" imgH="533160" progId="Equation.3">
                        <p:embed/>
                      </p:oleObj>
                    </mc:Choice>
                    <mc:Fallback>
                      <p:oleObj name="数式" r:id="rId3" imgW="2590560" imgH="53316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965198" y="7953309"/>
                              <a:ext cx="2591864" cy="53335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8" name="角丸四角形 7"/>
                <p:cNvSpPr/>
                <p:nvPr/>
              </p:nvSpPr>
              <p:spPr>
                <a:xfrm>
                  <a:off x="1865288" y="7911548"/>
                  <a:ext cx="2810933" cy="747525"/>
                </a:xfrm>
                <a:prstGeom prst="round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9" name="テキスト ボックス 8"/>
              <p:cNvSpPr txBox="1"/>
              <p:nvPr/>
            </p:nvSpPr>
            <p:spPr>
              <a:xfrm>
                <a:off x="2555776" y="3429000"/>
                <a:ext cx="12084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>
                    <a:solidFill>
                      <a:srgbClr val="FF0000"/>
                    </a:solidFill>
                  </a:rPr>
                  <a:t>fluctuation</a:t>
                </a:r>
                <a:endParaRPr lang="ja-JP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5724128" y="3429000"/>
                <a:ext cx="11956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>
                    <a:solidFill>
                      <a:srgbClr val="FF0000"/>
                    </a:solidFill>
                  </a:rPr>
                  <a:t>dissipation</a:t>
                </a:r>
                <a:endParaRPr lang="ja-JP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5" name="テキスト ボックス 14"/>
            <p:cNvSpPr txBox="1"/>
            <p:nvPr/>
          </p:nvSpPr>
          <p:spPr>
            <a:xfrm>
              <a:off x="6185025" y="3753816"/>
              <a:ext cx="2899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solidFill>
                    <a:prstClr val="black"/>
                  </a:solidFill>
                </a:rPr>
                <a:t>See</a:t>
              </a:r>
              <a:r>
                <a:rPr lang="ja-JP" altLang="en-US" dirty="0">
                  <a:solidFill>
                    <a:prstClr val="black"/>
                  </a:solidFill>
                </a:rPr>
                <a:t> </a:t>
              </a:r>
              <a:r>
                <a:rPr lang="en-US" altLang="ja-JP" dirty="0" smtClean="0">
                  <a:solidFill>
                    <a:prstClr val="black"/>
                  </a:solidFill>
                </a:rPr>
                <a:t>also, [</a:t>
              </a:r>
              <a:r>
                <a:rPr lang="en-US" altLang="ja-JP" dirty="0" err="1" smtClean="0">
                  <a:solidFill>
                    <a:prstClr val="black"/>
                  </a:solidFill>
                </a:rPr>
                <a:t>Gursoy</a:t>
              </a:r>
              <a:r>
                <a:rPr lang="en-US" altLang="ja-JP" dirty="0" smtClean="0">
                  <a:solidFill>
                    <a:prstClr val="black"/>
                  </a:solidFill>
                </a:rPr>
                <a:t> et al.,2010]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661118" y="1641050"/>
            <a:ext cx="8073061" cy="707886"/>
            <a:chOff x="865457" y="1863016"/>
            <a:chExt cx="8073061" cy="707886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865457" y="1863016"/>
              <a:ext cx="346780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>
                  <a:solidFill>
                    <a:prstClr val="black"/>
                  </a:solidFill>
                </a:rPr>
                <a:t>Fluctuation of 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electro-magnetic</a:t>
              </a:r>
            </a:p>
            <a:p>
              <a:r>
                <a:rPr lang="en-US" altLang="ja-JP" sz="2000" dirty="0" smtClean="0">
                  <a:solidFill>
                    <a:srgbClr val="FF0000"/>
                  </a:solidFill>
                </a:rPr>
                <a:t>fields</a:t>
              </a:r>
              <a:r>
                <a:rPr lang="en-US" altLang="ja-JP" sz="2000" dirty="0" smtClean="0">
                  <a:solidFill>
                    <a:prstClr val="black"/>
                  </a:solidFill>
                </a:rPr>
                <a:t> on the D-</a:t>
              </a:r>
              <a:r>
                <a:rPr lang="en-US" altLang="ja-JP" sz="2000" dirty="0" err="1" smtClean="0">
                  <a:solidFill>
                    <a:prstClr val="black"/>
                  </a:solidFill>
                </a:rPr>
                <a:t>brane</a:t>
              </a:r>
              <a:endParaRPr lang="ja-JP" altLang="en-US" sz="2000" dirty="0">
                <a:solidFill>
                  <a:prstClr val="black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661787" y="1875036"/>
              <a:ext cx="3276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>
                  <a:solidFill>
                    <a:prstClr val="black"/>
                  </a:solidFill>
                </a:rPr>
                <a:t>Fluctuation of 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current density</a:t>
              </a:r>
              <a:endParaRPr lang="ja-JP" alt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1" name="左右矢印 20"/>
            <p:cNvSpPr/>
            <p:nvPr/>
          </p:nvSpPr>
          <p:spPr>
            <a:xfrm>
              <a:off x="4355599" y="1947655"/>
              <a:ext cx="1008112" cy="23083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251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u="sng" dirty="0" smtClean="0"/>
              <a:t>Thermodynamics in NESS?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32561" y="2376870"/>
            <a:ext cx="4078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It is 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highly nontrivial</a:t>
            </a:r>
            <a:r>
              <a:rPr kumimoji="1" lang="en-US" altLang="ja-JP" sz="3600" dirty="0" smtClean="0"/>
              <a:t>.</a:t>
            </a:r>
            <a:endParaRPr kumimoji="1" lang="ja-JP" altLang="en-US" sz="3600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/>
          </p:nvPr>
        </p:nvGraphicFramePr>
        <p:xfrm>
          <a:off x="3110705" y="1501500"/>
          <a:ext cx="2922587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数式" r:id="rId3" imgW="761760" imgH="228600" progId="Equation.3">
                  <p:embed/>
                </p:oleObj>
              </mc:Choice>
              <mc:Fallback>
                <p:oleObj name="数式" r:id="rId3" imgW="761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0705" y="1501500"/>
                        <a:ext cx="2922587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23928" y="1233870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??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71600" y="3097771"/>
            <a:ext cx="7464351" cy="95410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Hawking radiation </a:t>
            </a:r>
            <a:r>
              <a:rPr kumimoji="1" lang="en-US" altLang="ja-JP" sz="2800" dirty="0" smtClean="0"/>
              <a:t>(Hawking temperature) is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more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general</a:t>
            </a:r>
            <a:r>
              <a:rPr lang="en-US" altLang="ja-JP" sz="2800" dirty="0" smtClean="0"/>
              <a:t> than the </a:t>
            </a:r>
            <a:r>
              <a:rPr lang="en-US" altLang="ja-JP" sz="2800" dirty="0" smtClean="0">
                <a:solidFill>
                  <a:srgbClr val="0070C0"/>
                </a:solidFill>
              </a:rPr>
              <a:t>thermodynamics of black hole</a:t>
            </a:r>
            <a:r>
              <a:rPr lang="en-US" altLang="ja-JP" sz="2800" dirty="0" smtClean="0"/>
              <a:t>.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1379" y="4293096"/>
            <a:ext cx="78045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u="sng" dirty="0" smtClean="0"/>
              <a:t>Hawking radiation</a:t>
            </a:r>
            <a:r>
              <a:rPr kumimoji="1" lang="en-US" altLang="ja-JP" sz="2400" dirty="0" smtClean="0"/>
              <a:t>: </a:t>
            </a:r>
          </a:p>
          <a:p>
            <a:r>
              <a:rPr kumimoji="1" lang="en-US" altLang="ja-JP" sz="2400" dirty="0" smtClean="0"/>
              <a:t> It occurs as far as the “</a:t>
            </a:r>
            <a:r>
              <a:rPr kumimoji="1" lang="en-US" altLang="ja-JP" sz="2400" dirty="0" smtClean="0">
                <a:solidFill>
                  <a:srgbClr val="0070C0"/>
                </a:solidFill>
              </a:rPr>
              <a:t>Klein-Gordon equation</a:t>
            </a:r>
            <a:r>
              <a:rPr kumimoji="1" lang="en-US" altLang="ja-JP" sz="2400" dirty="0" smtClean="0"/>
              <a:t>” of fluctuation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has the </a:t>
            </a:r>
            <a:r>
              <a:rPr lang="en-US" altLang="ja-JP" sz="2400" dirty="0" smtClean="0">
                <a:solidFill>
                  <a:srgbClr val="FF0000"/>
                </a:solidFill>
              </a:rPr>
              <a:t>same form </a:t>
            </a:r>
            <a:r>
              <a:rPr lang="en-US" altLang="ja-JP" sz="2400" dirty="0" smtClean="0"/>
              <a:t>as that in the black hole. 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3143" y="5493425"/>
            <a:ext cx="84142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u="sng" dirty="0" smtClean="0"/>
              <a:t>Thermodynamics of black hole</a:t>
            </a:r>
            <a:r>
              <a:rPr kumimoji="1" lang="en-US" altLang="ja-JP" sz="2400" dirty="0" smtClean="0"/>
              <a:t>: </a:t>
            </a:r>
          </a:p>
          <a:p>
            <a:r>
              <a:rPr lang="en-US" altLang="ja-JP" sz="2400" dirty="0"/>
              <a:t>W</a:t>
            </a:r>
            <a:r>
              <a:rPr kumimoji="1" lang="en-US" altLang="ja-JP" sz="2400" dirty="0" smtClean="0"/>
              <a:t>e need the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Einstein’s equation</a:t>
            </a:r>
            <a:r>
              <a:rPr lang="en-US" altLang="ja-JP" sz="2400" dirty="0" smtClean="0"/>
              <a:t>.  </a:t>
            </a:r>
            <a:r>
              <a:rPr lang="en-US" altLang="ja-JP" sz="2400" dirty="0" smtClean="0">
                <a:solidFill>
                  <a:srgbClr val="0070C0"/>
                </a:solidFill>
              </a:rPr>
              <a:t>It relies on </a:t>
            </a:r>
            <a:r>
              <a:rPr kumimoji="1" lang="en-US" altLang="ja-JP" sz="2400" dirty="0" smtClean="0"/>
              <a:t>the theory of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gravity</a:t>
            </a:r>
            <a:r>
              <a:rPr kumimoji="1" lang="en-US" altLang="ja-JP" sz="2400" dirty="0" smtClean="0"/>
              <a:t>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1056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180" y="18749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u="sng" dirty="0" smtClean="0"/>
              <a:t>Example of “</a:t>
            </a:r>
            <a:r>
              <a:rPr kumimoji="1" lang="en-US" altLang="ja-JP" u="sng" dirty="0" smtClean="0">
                <a:solidFill>
                  <a:srgbClr val="FF0000"/>
                </a:solidFill>
              </a:rPr>
              <a:t>non-gravity</a:t>
            </a:r>
            <a:r>
              <a:rPr kumimoji="1" lang="en-US" altLang="ja-JP" u="sng" dirty="0" smtClean="0"/>
              <a:t>” </a:t>
            </a:r>
            <a:br>
              <a:rPr kumimoji="1" lang="en-US" altLang="ja-JP" u="sng" dirty="0" smtClean="0"/>
            </a:br>
            <a:r>
              <a:rPr kumimoji="1" lang="en-US" altLang="ja-JP" u="sng" dirty="0" smtClean="0"/>
              <a:t>Hawking radiation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63688" y="1559223"/>
            <a:ext cx="56396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0070C0"/>
                </a:solidFill>
              </a:rPr>
              <a:t>Sonic black hole </a:t>
            </a:r>
            <a:r>
              <a:rPr kumimoji="1" lang="en-US" altLang="ja-JP" sz="3200" dirty="0" smtClean="0"/>
              <a:t>in 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liquid helium</a:t>
            </a:r>
            <a:r>
              <a:rPr kumimoji="1" lang="en-US" altLang="ja-JP" sz="3200" dirty="0" smtClean="0"/>
              <a:t>.</a:t>
            </a:r>
            <a:endParaRPr kumimoji="1" lang="ja-JP" altLang="en-US" sz="3200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1676541" y="2427168"/>
            <a:ext cx="5841097" cy="1012542"/>
            <a:chOff x="1665010" y="2568753"/>
            <a:chExt cx="5841097" cy="1012542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979712" y="2568753"/>
              <a:ext cx="5077012" cy="360040"/>
              <a:chOff x="1295188" y="2708920"/>
              <a:chExt cx="5077012" cy="360040"/>
            </a:xfrm>
          </p:grpSpPr>
          <p:sp>
            <p:nvSpPr>
              <p:cNvPr id="4" name="左矢印 3"/>
              <p:cNvSpPr/>
              <p:nvPr/>
            </p:nvSpPr>
            <p:spPr>
              <a:xfrm>
                <a:off x="6012160" y="2708920"/>
                <a:ext cx="360040" cy="360040"/>
              </a:xfrm>
              <a:prstGeom prst="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左矢印 4"/>
              <p:cNvSpPr/>
              <p:nvPr/>
            </p:nvSpPr>
            <p:spPr>
              <a:xfrm>
                <a:off x="5364088" y="2708920"/>
                <a:ext cx="504056" cy="360040"/>
              </a:xfrm>
              <a:prstGeom prst="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左矢印 5"/>
              <p:cNvSpPr/>
              <p:nvPr/>
            </p:nvSpPr>
            <p:spPr>
              <a:xfrm>
                <a:off x="4319970" y="2708920"/>
                <a:ext cx="684077" cy="360040"/>
              </a:xfrm>
              <a:prstGeom prst="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左矢印 6"/>
              <p:cNvSpPr/>
              <p:nvPr/>
            </p:nvSpPr>
            <p:spPr>
              <a:xfrm>
                <a:off x="2975487" y="2708920"/>
                <a:ext cx="1008112" cy="360040"/>
              </a:xfrm>
              <a:prstGeom prst="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左矢印 7"/>
              <p:cNvSpPr/>
              <p:nvPr/>
            </p:nvSpPr>
            <p:spPr>
              <a:xfrm>
                <a:off x="1295188" y="2708920"/>
                <a:ext cx="1332596" cy="360040"/>
              </a:xfrm>
              <a:prstGeom prst="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テキスト ボックス 9"/>
            <p:cNvSpPr txBox="1"/>
            <p:nvPr/>
          </p:nvSpPr>
          <p:spPr>
            <a:xfrm>
              <a:off x="6876704" y="3211963"/>
              <a:ext cx="629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Slow</a:t>
              </a:r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665010" y="3211963"/>
              <a:ext cx="558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Fast</a:t>
              </a:r>
              <a:endParaRPr kumimoji="1" lang="ja-JP" altLang="en-US" dirty="0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2637591" y="2215499"/>
            <a:ext cx="3751348" cy="1501210"/>
            <a:chOff x="2626060" y="2357084"/>
            <a:chExt cx="3751348" cy="1501210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2626060" y="3211963"/>
              <a:ext cx="375134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</a:rPr>
                <a:t>Sonic horizon </a:t>
              </a:r>
              <a:r>
                <a:rPr kumimoji="1" lang="en-US" altLang="ja-JP" dirty="0" smtClean="0"/>
                <a:t>where </a:t>
              </a:r>
              <a:r>
                <a:rPr lang="en-US" altLang="ja-JP" dirty="0" smtClean="0"/>
                <a:t>the flow velocity </a:t>
              </a:r>
            </a:p>
            <a:p>
              <a:r>
                <a:rPr lang="en-US" altLang="ja-JP" dirty="0" smtClean="0"/>
                <a:t>exceeds</a:t>
              </a:r>
              <a:r>
                <a:rPr lang="en-US" altLang="ja-JP" dirty="0"/>
                <a:t> </a:t>
              </a:r>
              <a:r>
                <a:rPr kumimoji="1" lang="en-US" altLang="ja-JP" dirty="0" smtClean="0"/>
                <a:t>the </a:t>
              </a:r>
              <a:r>
                <a:rPr kumimoji="1" lang="en-US" altLang="ja-JP" dirty="0" smtClean="0">
                  <a:solidFill>
                    <a:srgbClr val="0070C0"/>
                  </a:solidFill>
                </a:rPr>
                <a:t>velocity of sound</a:t>
              </a:r>
              <a:r>
                <a:rPr kumimoji="1" lang="en-US" altLang="ja-JP" dirty="0" smtClean="0"/>
                <a:t>.</a:t>
              </a:r>
              <a:endParaRPr kumimoji="1" lang="ja-JP" altLang="en-US" dirty="0"/>
            </a:p>
          </p:txBody>
        </p:sp>
        <p:cxnSp>
          <p:nvCxnSpPr>
            <p:cNvPr id="14" name="直線コネクタ 13"/>
            <p:cNvCxnSpPr/>
            <p:nvPr/>
          </p:nvCxnSpPr>
          <p:spPr>
            <a:xfrm>
              <a:off x="3472806" y="2357084"/>
              <a:ext cx="0" cy="783377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テキスト ボックス 12"/>
          <p:cNvSpPr txBox="1"/>
          <p:nvPr/>
        </p:nvSpPr>
        <p:spPr>
          <a:xfrm>
            <a:off x="950809" y="3720886"/>
            <a:ext cx="6981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The sound cannot escape from inside the “horizon”.</a:t>
            </a:r>
            <a:endParaRPr kumimoji="1" lang="ja-JP" altLang="en-US" sz="2400" dirty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950809" y="4185601"/>
            <a:ext cx="7675180" cy="1200329"/>
            <a:chOff x="950809" y="4185601"/>
            <a:chExt cx="7675180" cy="1200329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950809" y="4185601"/>
              <a:ext cx="759676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kumimoji="1" lang="en-US" altLang="ja-JP" sz="2400" dirty="0" smtClean="0"/>
                <a:t>It is expected that the </a:t>
              </a:r>
              <a:r>
                <a:rPr kumimoji="1" lang="en-US" altLang="ja-JP" sz="2400" dirty="0" smtClean="0">
                  <a:solidFill>
                    <a:srgbClr val="FF0000"/>
                  </a:solidFill>
                </a:rPr>
                <a:t>sonic horizon </a:t>
              </a:r>
              <a:r>
                <a:rPr kumimoji="1" lang="en-US" altLang="ja-JP" sz="2400" dirty="0" smtClean="0"/>
                <a:t>radiates a</a:t>
              </a:r>
              <a:r>
                <a:rPr lang="en-US" altLang="ja-JP" sz="2400" dirty="0" smtClean="0"/>
                <a:t> “Hawking </a:t>
              </a:r>
            </a:p>
            <a:p>
              <a:r>
                <a:rPr lang="en-US" altLang="ja-JP" sz="2400" dirty="0"/>
                <a:t> </a:t>
              </a:r>
              <a:r>
                <a:rPr lang="en-US" altLang="ja-JP" sz="2400" dirty="0" smtClean="0"/>
                <a:t>    radiation” of 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sound</a:t>
              </a:r>
              <a:r>
                <a:rPr lang="en-US" altLang="ja-JP" sz="2400" dirty="0" smtClean="0"/>
                <a:t> at the “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Hawking temperature</a:t>
              </a:r>
              <a:r>
                <a:rPr lang="en-US" altLang="ja-JP" sz="2400" dirty="0" smtClean="0"/>
                <a:t>”.</a:t>
              </a:r>
              <a:r>
                <a:rPr kumimoji="1" lang="en-US" altLang="ja-JP" sz="2400" dirty="0" smtClean="0"/>
                <a:t> </a:t>
              </a:r>
              <a:endParaRPr kumimoji="1" lang="ja-JP" altLang="en-US" sz="24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394783" y="5016598"/>
              <a:ext cx="32312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[W. G. </a:t>
              </a:r>
              <a:r>
                <a:rPr kumimoji="1" lang="en-US" altLang="ja-JP" dirty="0" err="1" smtClean="0"/>
                <a:t>Unrhu</a:t>
              </a:r>
              <a:r>
                <a:rPr kumimoji="1" lang="en-US" altLang="ja-JP" dirty="0" smtClean="0"/>
                <a:t>, PRL51(1981)1351]</a:t>
              </a:r>
              <a:endParaRPr kumimoji="1" lang="ja-JP" altLang="en-US" dirty="0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1021890" y="5432096"/>
            <a:ext cx="7985006" cy="1138738"/>
            <a:chOff x="1021890" y="5432096"/>
            <a:chExt cx="7985006" cy="1138738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1021890" y="5432096"/>
              <a:ext cx="798500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However, </a:t>
              </a:r>
              <a:r>
                <a:rPr kumimoji="1" lang="en-US" altLang="ja-JP" sz="2400" dirty="0" smtClean="0">
                  <a:solidFill>
                    <a:srgbClr val="FF0000"/>
                  </a:solidFill>
                </a:rPr>
                <a:t>any</a:t>
              </a:r>
              <a:r>
                <a:rPr kumimoji="1" lang="en-US" altLang="ja-JP" sz="2400" dirty="0" smtClean="0"/>
                <a:t> “</a:t>
              </a:r>
              <a:r>
                <a:rPr kumimoji="1" lang="en-US" altLang="ja-JP" sz="2400" dirty="0" smtClean="0">
                  <a:solidFill>
                    <a:srgbClr val="0070C0"/>
                  </a:solidFill>
                </a:rPr>
                <a:t>thermodynamics</a:t>
              </a:r>
              <a:r>
                <a:rPr kumimoji="1" lang="en-US" altLang="ja-JP" sz="2400" dirty="0" smtClean="0"/>
                <a:t>” associated with the</a:t>
              </a:r>
            </a:p>
            <a:p>
              <a:r>
                <a:rPr lang="en-US" altLang="ja-JP" sz="2400" dirty="0" smtClean="0">
                  <a:solidFill>
                    <a:srgbClr val="0070C0"/>
                  </a:solidFill>
                </a:rPr>
                <a:t>Hawking temperature of sound </a:t>
              </a:r>
              <a:r>
                <a:rPr lang="en-US" altLang="ja-JP" sz="2400" dirty="0" smtClean="0"/>
                <a:t>has not been established so far.</a:t>
              </a:r>
              <a:endParaRPr kumimoji="1" lang="ja-JP" altLang="en-US" sz="24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4453783" y="6201502"/>
              <a:ext cx="4390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[See for example, M. </a:t>
              </a:r>
              <a:r>
                <a:rPr kumimoji="1" lang="en-US" altLang="ja-JP" dirty="0" err="1" smtClean="0"/>
                <a:t>Visser</a:t>
              </a:r>
              <a:r>
                <a:rPr kumimoji="1" lang="en-US" altLang="ja-JP" dirty="0" smtClean="0"/>
                <a:t>,  gr-qc/9712016 ]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9127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kumimoji="1" lang="en-US" altLang="ja-JP" u="sng" dirty="0" smtClean="0"/>
              <a:t>Summary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6939" y="1259632"/>
            <a:ext cx="5391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At least for 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some examples </a:t>
            </a:r>
            <a:r>
              <a:rPr kumimoji="1" lang="en-US" altLang="ja-JP" sz="2800" dirty="0" smtClean="0"/>
              <a:t>of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NESS</a:t>
            </a:r>
            <a:r>
              <a:rPr kumimoji="1" lang="en-US" altLang="ja-JP" sz="2800" dirty="0" smtClean="0"/>
              <a:t>: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2328" y="1970364"/>
            <a:ext cx="8780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800" dirty="0" smtClean="0"/>
              <a:t>There exists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two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temperatures</a:t>
            </a:r>
            <a:r>
              <a:rPr kumimoji="1" lang="en-US" altLang="ja-JP" sz="2800" dirty="0" smtClean="0"/>
              <a:t> in the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non-linear</a:t>
            </a:r>
            <a:r>
              <a:rPr kumimoji="1" lang="en-US" altLang="ja-JP" sz="2800" dirty="0" smtClean="0"/>
              <a:t> regime.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2328" y="2615336"/>
            <a:ext cx="80350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800" dirty="0" smtClean="0"/>
              <a:t>The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effective temperature </a:t>
            </a:r>
            <a:r>
              <a:rPr kumimoji="1" lang="en-US" altLang="ja-JP" sz="2800" dirty="0" smtClean="0"/>
              <a:t>appears in terms </a:t>
            </a:r>
            <a:r>
              <a:rPr lang="en-US" altLang="ja-JP" sz="2800" dirty="0" smtClean="0"/>
              <a:t>of the </a:t>
            </a:r>
          </a:p>
          <a:p>
            <a:r>
              <a:rPr lang="en-US" altLang="ja-JP" sz="2800" dirty="0">
                <a:solidFill>
                  <a:schemeClr val="tx2"/>
                </a:solidFill>
              </a:rPr>
              <a:t> </a:t>
            </a:r>
            <a:r>
              <a:rPr lang="en-US" altLang="ja-JP" sz="2800" dirty="0" smtClean="0">
                <a:solidFill>
                  <a:schemeClr val="tx2"/>
                </a:solidFill>
              </a:rPr>
              <a:t>     </a:t>
            </a:r>
            <a:r>
              <a:rPr lang="en-US" altLang="ja-JP" sz="2800" dirty="0" smtClean="0">
                <a:solidFill>
                  <a:srgbClr val="0070C0"/>
                </a:solidFill>
              </a:rPr>
              <a:t>Hawking temperature </a:t>
            </a:r>
            <a:r>
              <a:rPr lang="en-US" altLang="ja-JP" sz="2800" dirty="0" smtClean="0"/>
              <a:t>at the effective horizon.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9321" y="3691195"/>
            <a:ext cx="74694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800" dirty="0" smtClean="0"/>
              <a:t>It agrees with the 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coefficient</a:t>
            </a:r>
            <a:r>
              <a:rPr kumimoji="1" lang="en-US" altLang="ja-JP" sz="2800" dirty="0" smtClean="0"/>
              <a:t> in the generalized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</a:t>
            </a:r>
            <a:r>
              <a:rPr lang="en-US" altLang="ja-JP" sz="2800" dirty="0" smtClean="0">
                <a:solidFill>
                  <a:srgbClr val="FF0000"/>
                </a:solidFill>
              </a:rPr>
              <a:t>fluctuation-dissipation relation</a:t>
            </a:r>
            <a:r>
              <a:rPr lang="en-US" altLang="ja-JP" sz="2800" dirty="0" smtClean="0"/>
              <a:t> in </a:t>
            </a:r>
            <a:r>
              <a:rPr lang="en-US" altLang="ja-JP" sz="2800" dirty="0" smtClean="0">
                <a:solidFill>
                  <a:srgbClr val="FF0000"/>
                </a:solidFill>
              </a:rPr>
              <a:t>NESS</a:t>
            </a:r>
            <a:r>
              <a:rPr lang="en-US" altLang="ja-JP" sz="2800" dirty="0" smtClean="0"/>
              <a:t>.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9320" y="4767054"/>
            <a:ext cx="5378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800" dirty="0" err="1" smtClean="0">
                <a:solidFill>
                  <a:srgbClr val="FF0000"/>
                </a:solidFill>
              </a:rPr>
              <a:t>T</a:t>
            </a:r>
            <a:r>
              <a:rPr kumimoji="1" lang="en-US" altLang="ja-JP" sz="2800" baseline="-25000" dirty="0" err="1" smtClean="0">
                <a:solidFill>
                  <a:srgbClr val="FF0000"/>
                </a:solidFill>
              </a:rPr>
              <a:t>eff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 &lt; T </a:t>
            </a:r>
            <a:r>
              <a:rPr kumimoji="1" lang="en-US" altLang="ja-JP" sz="2800" dirty="0" smtClean="0"/>
              <a:t>can </a:t>
            </a:r>
            <a:r>
              <a:rPr kumimoji="1" lang="en-US" altLang="ja-JP" sz="2800" dirty="0" smtClean="0"/>
              <a:t>occur </a:t>
            </a:r>
            <a:r>
              <a:rPr kumimoji="1" lang="en-US" altLang="ja-JP" sz="2800" dirty="0" smtClean="0"/>
              <a:t>for some cases.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6433" y="5661248"/>
            <a:ext cx="8025017" cy="58477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Hint</a:t>
            </a:r>
            <a:r>
              <a:rPr kumimoji="1" lang="en-US" altLang="ja-JP" sz="3200" dirty="0" smtClean="0"/>
              <a:t> for </a:t>
            </a:r>
            <a:r>
              <a:rPr kumimoji="1" lang="en-US" altLang="ja-JP" sz="3200" dirty="0" smtClean="0">
                <a:solidFill>
                  <a:srgbClr val="0070C0"/>
                </a:solidFill>
              </a:rPr>
              <a:t>non-equilibrium </a:t>
            </a:r>
            <a:r>
              <a:rPr kumimoji="1" lang="en-US" altLang="ja-JP" sz="3200" dirty="0" smtClean="0">
                <a:solidFill>
                  <a:srgbClr val="0070C0"/>
                </a:solidFill>
              </a:rPr>
              <a:t>physics </a:t>
            </a:r>
            <a:r>
              <a:rPr kumimoji="1" lang="en-US" altLang="ja-JP" sz="3200" dirty="0" smtClean="0"/>
              <a:t>from </a:t>
            </a:r>
            <a:r>
              <a:rPr kumimoji="1" lang="en-US" altLang="ja-JP" sz="3200" dirty="0" err="1" smtClean="0">
                <a:solidFill>
                  <a:srgbClr val="0070C0"/>
                </a:solidFill>
              </a:rPr>
              <a:t>AdS</a:t>
            </a:r>
            <a:r>
              <a:rPr kumimoji="1" lang="en-US" altLang="ja-JP" sz="3200" dirty="0" smtClean="0">
                <a:solidFill>
                  <a:srgbClr val="0070C0"/>
                </a:solidFill>
              </a:rPr>
              <a:t>/CFT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78768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4692" y="124495"/>
            <a:ext cx="7886700" cy="1325563"/>
          </a:xfrm>
        </p:spPr>
        <p:txBody>
          <a:bodyPr/>
          <a:lstStyle/>
          <a:p>
            <a:pPr algn="ctr"/>
            <a:r>
              <a:rPr kumimoji="1" lang="en-US" altLang="ja-JP" u="sng" dirty="0" smtClean="0"/>
              <a:t>Acknowledgement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4692" y="1450058"/>
            <a:ext cx="78632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3200" dirty="0" smtClean="0"/>
              <a:t>I was a member of “</a:t>
            </a:r>
            <a:r>
              <a:rPr lang="en-US" altLang="ja-JP" sz="3200" dirty="0" smtClean="0">
                <a:solidFill>
                  <a:srgbClr val="FF0000"/>
                </a:solidFill>
              </a:rPr>
              <a:t>New Hadron Project</a:t>
            </a:r>
            <a:r>
              <a:rPr lang="en-US" altLang="ja-JP" sz="3200" dirty="0" smtClean="0"/>
              <a:t>”</a:t>
            </a:r>
          </a:p>
          <a:p>
            <a:r>
              <a:rPr kumimoji="1" lang="en-US" altLang="ja-JP" sz="3200" dirty="0"/>
              <a:t> </a:t>
            </a:r>
            <a:r>
              <a:rPr kumimoji="1" lang="en-US" altLang="ja-JP" sz="3200" dirty="0" smtClean="0"/>
              <a:t>    as a postdoc for </a:t>
            </a:r>
            <a:r>
              <a:rPr kumimoji="1" lang="en-US" altLang="ja-JP" sz="3200" dirty="0" smtClean="0">
                <a:solidFill>
                  <a:srgbClr val="0070C0"/>
                </a:solidFill>
              </a:rPr>
              <a:t>3 years </a:t>
            </a:r>
            <a:r>
              <a:rPr kumimoji="1" lang="en-US" altLang="ja-JP" sz="3200" dirty="0" smtClean="0"/>
              <a:t>at </a:t>
            </a:r>
            <a:r>
              <a:rPr kumimoji="1" lang="en-US" altLang="ja-JP" sz="3200" dirty="0" smtClean="0">
                <a:solidFill>
                  <a:srgbClr val="0070C0"/>
                </a:solidFill>
              </a:rPr>
              <a:t>Kyoto University</a:t>
            </a:r>
            <a:r>
              <a:rPr kumimoji="1" lang="en-US" altLang="ja-JP" sz="3200" dirty="0" smtClean="0"/>
              <a:t>.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8149" y="2775621"/>
            <a:ext cx="80697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3200" dirty="0" smtClean="0"/>
              <a:t>I was also working for 1 year here in </a:t>
            </a:r>
            <a:r>
              <a:rPr lang="en-US" altLang="ja-JP" sz="3200" dirty="0" smtClean="0">
                <a:solidFill>
                  <a:srgbClr val="FF0000"/>
                </a:solidFill>
              </a:rPr>
              <a:t>Nagoya</a:t>
            </a:r>
            <a:r>
              <a:rPr lang="en-US" altLang="ja-JP" sz="3200" dirty="0" smtClean="0"/>
              <a:t>.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22321" y="3852839"/>
            <a:ext cx="760907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Without these experience in the community</a:t>
            </a:r>
          </a:p>
          <a:p>
            <a:r>
              <a:rPr lang="en-US" altLang="ja-JP" sz="3200" dirty="0" smtClean="0"/>
              <a:t>of 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quark-hadron</a:t>
            </a:r>
            <a:r>
              <a:rPr lang="en-US" altLang="ja-JP" sz="3200" dirty="0">
                <a:solidFill>
                  <a:srgbClr val="FF0000"/>
                </a:solidFill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</a:rPr>
              <a:t>physics</a:t>
            </a:r>
            <a:r>
              <a:rPr lang="en-US" altLang="ja-JP" sz="3200" dirty="0" smtClean="0"/>
              <a:t>, I would have never</a:t>
            </a:r>
          </a:p>
          <a:p>
            <a:r>
              <a:rPr kumimoji="1" lang="en-US" altLang="ja-JP" sz="3200" dirty="0" smtClean="0"/>
              <a:t>reached </a:t>
            </a:r>
            <a:r>
              <a:rPr kumimoji="1" lang="en-US" altLang="ja-JP" sz="3200" dirty="0" smtClean="0">
                <a:solidFill>
                  <a:srgbClr val="0070C0"/>
                </a:solidFill>
              </a:rPr>
              <a:t>my current research </a:t>
            </a:r>
            <a:r>
              <a:rPr kumimoji="1" lang="en-US" altLang="ja-JP" sz="3200" dirty="0" smtClean="0"/>
              <a:t>and </a:t>
            </a:r>
            <a:r>
              <a:rPr kumimoji="1" lang="en-US" altLang="ja-JP" sz="3200" dirty="0" smtClean="0">
                <a:solidFill>
                  <a:srgbClr val="0070C0"/>
                </a:solidFill>
              </a:rPr>
              <a:t>my current</a:t>
            </a:r>
          </a:p>
          <a:p>
            <a:r>
              <a:rPr lang="en-US" altLang="ja-JP" sz="3200" dirty="0" smtClean="0">
                <a:solidFill>
                  <a:srgbClr val="0070C0"/>
                </a:solidFill>
              </a:rPr>
              <a:t>position</a:t>
            </a:r>
            <a:r>
              <a:rPr lang="en-US" altLang="ja-JP" sz="3200" dirty="0" smtClean="0"/>
              <a:t>.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8609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8440" y="2033504"/>
            <a:ext cx="7886700" cy="1325563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Backup slides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94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正方形/長方形 1"/>
          <p:cNvSpPr>
            <a:spLocks noChangeArrowheads="1"/>
          </p:cNvSpPr>
          <p:nvPr/>
        </p:nvSpPr>
        <p:spPr bwMode="auto">
          <a:xfrm>
            <a:off x="2267744" y="836712"/>
            <a:ext cx="57150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ea typeface="ＭＳ Ｐゴシック" pitchFamily="50" charset="-128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ea typeface="ＭＳ Ｐゴシック" pitchFamily="50" charset="-128"/>
              </a:rPr>
              <a:t>Nontrivial problems of SSB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ea typeface="ＭＳ Ｐゴシック" pitchFamily="50" charset="-128"/>
              </a:rPr>
              <a:t>		</a:t>
            </a:r>
            <a:r>
              <a:rPr lang="en-US" dirty="0" smtClean="0">
                <a:solidFill>
                  <a:prstClr val="black"/>
                </a:solidFill>
                <a:ea typeface="ＭＳ Ｐゴシック" pitchFamily="50" charset="-128"/>
              </a:rPr>
              <a:t>(</a:t>
            </a:r>
            <a:r>
              <a:rPr lang="en-US" dirty="0" err="1" smtClean="0">
                <a:solidFill>
                  <a:prstClr val="black"/>
                </a:solidFill>
                <a:ea typeface="ＭＳ Ｐゴシック" pitchFamily="50" charset="-128"/>
              </a:rPr>
              <a:t>Jona-Lasinio</a:t>
            </a:r>
            <a:r>
              <a:rPr lang="en-US" dirty="0" smtClean="0">
                <a:solidFill>
                  <a:prstClr val="black"/>
                </a:solidFill>
                <a:ea typeface="ＭＳ Ｐゴシック" pitchFamily="50" charset="-128"/>
              </a:rPr>
              <a:t>, </a:t>
            </a:r>
            <a:r>
              <a:rPr lang="en-US" dirty="0">
                <a:solidFill>
                  <a:prstClr val="black"/>
                </a:solidFill>
                <a:ea typeface="ＭＳ Ｐゴシック" pitchFamily="50" charset="-128"/>
              </a:rPr>
              <a:t>2010)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ea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ea typeface="ＭＳ Ｐゴシック" pitchFamily="50" charset="-128"/>
              </a:rPr>
              <a:t> SSB in </a:t>
            </a:r>
            <a:r>
              <a:rPr lang="en-US" dirty="0">
                <a:solidFill>
                  <a:prstClr val="black"/>
                </a:solidFill>
                <a:ea typeface="ＭＳ Ｐゴシック" pitchFamily="50" charset="-128"/>
              </a:rPr>
              <a:t>non-equilibrium processes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ea typeface="ＭＳ Ｐゴシック" pitchFamily="50" charset="-128"/>
              </a:rPr>
              <a:t>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ea typeface="ＭＳ Ｐゴシック" pitchFamily="50" charset="-128"/>
              </a:rPr>
              <a:t>   </a:t>
            </a:r>
            <a:r>
              <a:rPr lang="en-US" dirty="0">
                <a:solidFill>
                  <a:prstClr val="black"/>
                </a:solidFill>
                <a:ea typeface="ＭＳ Ｐゴシック" pitchFamily="50" charset="-128"/>
              </a:rPr>
              <a:t>Superfluid </a:t>
            </a:r>
            <a:r>
              <a:rPr lang="en-US" i="1" dirty="0">
                <a:solidFill>
                  <a:prstClr val="black"/>
                </a:solidFill>
                <a:ea typeface="ＭＳ Ｐゴシック" pitchFamily="50" charset="-128"/>
              </a:rPr>
              <a:t>He</a:t>
            </a:r>
            <a:r>
              <a:rPr lang="en-US" dirty="0">
                <a:solidFill>
                  <a:prstClr val="black"/>
                </a:solidFill>
                <a:ea typeface="ＭＳ Ｐゴシック" pitchFamily="50" charset="-128"/>
              </a:rPr>
              <a:t> flow : Bose condensation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ea typeface="ＭＳ Ｐゴシック" pitchFamily="50" charset="-128"/>
              </a:rPr>
              <a:t> </a:t>
            </a:r>
            <a:r>
              <a:rPr lang="en-US" dirty="0" smtClean="0">
                <a:solidFill>
                  <a:prstClr val="black"/>
                </a:solidFill>
                <a:ea typeface="ＭＳ Ｐゴシック" pitchFamily="50" charset="-128"/>
              </a:rPr>
              <a:t>  of </a:t>
            </a:r>
            <a:r>
              <a:rPr lang="en-US" dirty="0">
                <a:solidFill>
                  <a:prstClr val="black"/>
                </a:solidFill>
                <a:ea typeface="ＭＳ Ｐゴシック" pitchFamily="50" charset="-128"/>
              </a:rPr>
              <a:t>NG phonon modes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ea typeface="ＭＳ Ｐゴシック" pitchFamily="50" charset="-128"/>
              </a:rPr>
              <a:t>  </a:t>
            </a:r>
            <a:endParaRPr lang="en-US" dirty="0" smtClean="0">
              <a:solidFill>
                <a:prstClr val="black"/>
              </a:solidFill>
              <a:ea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ea typeface="ＭＳ Ｐゴシック" pitchFamily="50" charset="-128"/>
              </a:rPr>
              <a:t>   1-D phase transition not possible, but </a:t>
            </a:r>
            <a:endParaRPr lang="en-US" dirty="0">
              <a:solidFill>
                <a:prstClr val="black"/>
              </a:solidFill>
              <a:ea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ea typeface="ＭＳ Ｐゴシック" pitchFamily="50" charset="-128"/>
              </a:rPr>
              <a:t> </a:t>
            </a:r>
            <a:r>
              <a:rPr lang="en-US" dirty="0" smtClean="0">
                <a:solidFill>
                  <a:prstClr val="black"/>
                </a:solidFill>
                <a:ea typeface="ＭＳ Ｐゴシック" pitchFamily="50" charset="-128"/>
              </a:rPr>
              <a:t>  1-D </a:t>
            </a:r>
            <a:r>
              <a:rPr lang="en-US" dirty="0">
                <a:solidFill>
                  <a:prstClr val="black"/>
                </a:solidFill>
                <a:ea typeface="ＭＳ Ｐゴシック" pitchFamily="50" charset="-128"/>
              </a:rPr>
              <a:t>highway traffic model  (</a:t>
            </a:r>
            <a:r>
              <a:rPr lang="en-US" dirty="0" err="1">
                <a:solidFill>
                  <a:prstClr val="black"/>
                </a:solidFill>
                <a:ea typeface="ＭＳ Ｐゴシック" pitchFamily="50" charset="-128"/>
              </a:rPr>
              <a:t>Popkov</a:t>
            </a:r>
            <a:r>
              <a:rPr lang="en-US" dirty="0">
                <a:solidFill>
                  <a:prstClr val="black"/>
                </a:solidFill>
                <a:ea typeface="ＭＳ Ｐゴシック" pitchFamily="50" charset="-128"/>
              </a:rPr>
              <a:t> et al  2008)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ea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ea typeface="ＭＳ Ｐゴシック" pitchFamily="50" charset="-128"/>
              </a:rPr>
              <a:t>   &gt;------------  ↘  _________ ↗  </a:t>
            </a:r>
            <a:r>
              <a:rPr lang="en-US" dirty="0" smtClean="0">
                <a:solidFill>
                  <a:prstClr val="black"/>
                </a:solidFill>
                <a:ea typeface="ＭＳ Ｐゴシック" pitchFamily="50" charset="-128"/>
              </a:rPr>
              <a:t>-------------&gt;  </a:t>
            </a:r>
            <a:endParaRPr lang="en-US" dirty="0">
              <a:solidFill>
                <a:prstClr val="black"/>
              </a:solidFill>
              <a:ea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ea typeface="ＭＳ Ｐゴシック" pitchFamily="50" charset="-128"/>
              </a:rPr>
              <a:t>   &lt;------------  ↗                     ↘  -------------&lt;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ea typeface="ＭＳ Ｐゴシック" pitchFamily="50" charset="-128"/>
              </a:rPr>
              <a:t>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ea typeface="ＭＳ Ｐゴシック" pitchFamily="50" charset="-128"/>
              </a:rPr>
              <a:t>Role of SSB in cosmology?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ea typeface="ＭＳ Ｐゴシック" pitchFamily="50" charset="-128"/>
              </a:rPr>
              <a:t> 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9712" y="5661248"/>
            <a:ext cx="520411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prstClr val="black"/>
                </a:solidFill>
              </a:rPr>
              <a:t>Prof. Y. </a:t>
            </a:r>
            <a:r>
              <a:rPr lang="en-US" altLang="ja-JP" sz="2400" dirty="0" err="1" smtClean="0">
                <a:solidFill>
                  <a:prstClr val="black"/>
                </a:solidFill>
              </a:rPr>
              <a:t>Nambu’s</a:t>
            </a:r>
            <a:r>
              <a:rPr lang="en-US" altLang="ja-JP" sz="2400" dirty="0" smtClean="0">
                <a:solidFill>
                  <a:prstClr val="black"/>
                </a:solidFill>
              </a:rPr>
              <a:t> slide @ Baryons’10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4" name="円/楕円 3"/>
          <p:cNvSpPr/>
          <p:nvPr/>
        </p:nvSpPr>
        <p:spPr bwMode="auto">
          <a:xfrm>
            <a:off x="1907704" y="1844824"/>
            <a:ext cx="4608512" cy="79208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42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0348" y="36287"/>
            <a:ext cx="7886700" cy="1325563"/>
          </a:xfrm>
        </p:spPr>
        <p:txBody>
          <a:bodyPr/>
          <a:lstStyle/>
          <a:p>
            <a:pPr algn="ctr"/>
            <a:r>
              <a:rPr kumimoji="1" lang="en-US" altLang="ja-JP" u="sng" dirty="0" smtClean="0"/>
              <a:t>Non-equilibrium Physics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0348" y="1221666"/>
            <a:ext cx="5499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u="sng" dirty="0" smtClean="0">
                <a:solidFill>
                  <a:srgbClr val="FF0000"/>
                </a:solidFill>
              </a:rPr>
              <a:t>Difficulty</a:t>
            </a:r>
            <a:r>
              <a:rPr kumimoji="1" lang="en-US" altLang="ja-JP" sz="2800" u="sng" dirty="0" smtClean="0"/>
              <a:t> in non-equilibrium physics:</a:t>
            </a:r>
            <a:endParaRPr kumimoji="1" lang="ja-JP" altLang="en-US" sz="2800" u="sng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19201" y="1866312"/>
            <a:ext cx="65732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There is </a:t>
            </a:r>
            <a:r>
              <a:rPr kumimoji="1" lang="en-US" altLang="ja-JP" sz="3200" dirty="0" smtClean="0"/>
              <a:t>no 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powerful</a:t>
            </a:r>
            <a:r>
              <a:rPr kumimoji="1" lang="en-US" altLang="ja-JP" sz="3200" dirty="0" smtClean="0"/>
              <a:t> </a:t>
            </a:r>
            <a:r>
              <a:rPr kumimoji="1" lang="en-US" altLang="ja-JP" sz="3200" dirty="0" smtClean="0">
                <a:solidFill>
                  <a:srgbClr val="0070C0"/>
                </a:solidFill>
              </a:rPr>
              <a:t>guiding principle </a:t>
            </a:r>
            <a:endParaRPr kumimoji="1" lang="en-US" altLang="ja-JP" sz="3200" dirty="0" smtClean="0">
              <a:solidFill>
                <a:srgbClr val="0070C0"/>
              </a:solidFill>
            </a:endParaRPr>
          </a:p>
          <a:p>
            <a:r>
              <a:rPr kumimoji="1" lang="en-US" altLang="ja-JP" sz="3200" dirty="0" smtClean="0"/>
              <a:t>to predict </a:t>
            </a:r>
            <a:r>
              <a:rPr lang="en-US" altLang="ja-JP" sz="3200" dirty="0" smtClean="0"/>
              <a:t>the </a:t>
            </a:r>
            <a:r>
              <a:rPr lang="en-US" altLang="ja-JP" sz="3200" dirty="0" smtClean="0">
                <a:solidFill>
                  <a:srgbClr val="0070C0"/>
                </a:solidFill>
              </a:rPr>
              <a:t>distribution</a:t>
            </a:r>
            <a:r>
              <a:rPr lang="en-US" altLang="ja-JP" sz="3200" dirty="0" smtClean="0"/>
              <a:t>.</a:t>
            </a:r>
            <a:endParaRPr lang="en-US" altLang="ja-JP" sz="3200" dirty="0" smtClean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346457" y="4749123"/>
            <a:ext cx="6110557" cy="1519192"/>
            <a:chOff x="928254" y="3186382"/>
            <a:chExt cx="6110557" cy="1519192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928254" y="3186382"/>
              <a:ext cx="5620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kumimoji="1" lang="en-US" altLang="ja-JP" sz="2800" u="sng" dirty="0" smtClean="0"/>
                <a:t>For </a:t>
              </a:r>
              <a:r>
                <a:rPr kumimoji="1" lang="en-US" altLang="ja-JP" sz="2800" u="sng" dirty="0" smtClean="0">
                  <a:solidFill>
                    <a:srgbClr val="0070C0"/>
                  </a:solidFill>
                </a:rPr>
                <a:t>equilibrium</a:t>
              </a:r>
              <a:r>
                <a:rPr kumimoji="1" lang="en-US" altLang="ja-JP" sz="2800" u="sng" dirty="0" smtClean="0"/>
                <a:t> quantum systems</a:t>
              </a:r>
              <a:r>
                <a:rPr kumimoji="1" lang="en-US" altLang="ja-JP" sz="2800" u="sng" dirty="0" smtClean="0"/>
                <a:t>:</a:t>
              </a:r>
              <a:endParaRPr kumimoji="1" lang="ja-JP" altLang="en-US" sz="2800" u="sng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303395" y="3874577"/>
              <a:ext cx="573541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FF0000"/>
                  </a:solidFill>
                </a:rPr>
                <a:t>The principle of detailed balance </a:t>
              </a:r>
              <a:r>
                <a:rPr kumimoji="1" lang="en-US" altLang="ja-JP" sz="2400" dirty="0" smtClean="0"/>
                <a:t>leads us to </a:t>
              </a:r>
            </a:p>
            <a:p>
              <a:r>
                <a:rPr kumimoji="1" lang="en-US" altLang="ja-JP" sz="2400" dirty="0" smtClean="0"/>
                <a:t>the </a:t>
              </a:r>
              <a:r>
                <a:rPr lang="en-US" altLang="ja-JP" sz="2400" dirty="0" smtClean="0">
                  <a:solidFill>
                    <a:srgbClr val="0070C0"/>
                  </a:solidFill>
                </a:rPr>
                <a:t>B</a:t>
              </a:r>
              <a:r>
                <a:rPr kumimoji="1" lang="en-US" altLang="ja-JP" sz="2400" dirty="0" smtClean="0">
                  <a:solidFill>
                    <a:srgbClr val="0070C0"/>
                  </a:solidFill>
                </a:rPr>
                <a:t>ose/</a:t>
              </a:r>
              <a:r>
                <a:rPr lang="en-US" altLang="ja-JP" sz="2400" dirty="0">
                  <a:solidFill>
                    <a:srgbClr val="0070C0"/>
                  </a:solidFill>
                </a:rPr>
                <a:t>F</a:t>
              </a:r>
              <a:r>
                <a:rPr kumimoji="1" lang="en-US" altLang="ja-JP" sz="2400" dirty="0" smtClean="0">
                  <a:solidFill>
                    <a:srgbClr val="0070C0"/>
                  </a:solidFill>
                </a:rPr>
                <a:t>ermi </a:t>
              </a:r>
              <a:r>
                <a:rPr kumimoji="1" lang="en-US" altLang="ja-JP" sz="2400" dirty="0" smtClean="0">
                  <a:solidFill>
                    <a:srgbClr val="0070C0"/>
                  </a:solidFill>
                </a:rPr>
                <a:t>distributions</a:t>
              </a:r>
              <a:r>
                <a:rPr kumimoji="1" lang="en-US" altLang="ja-JP" sz="2400" dirty="0" smtClean="0"/>
                <a:t>.</a:t>
              </a:r>
              <a:endParaRPr kumimoji="1" lang="ja-JP" altLang="en-US" sz="2400" dirty="0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1351182" y="3064956"/>
            <a:ext cx="5460213" cy="1519192"/>
            <a:chOff x="928254" y="4870549"/>
            <a:chExt cx="5460213" cy="151919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928254" y="4870549"/>
              <a:ext cx="54602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kumimoji="1" lang="en-US" altLang="ja-JP" sz="2800" u="sng" dirty="0" smtClean="0"/>
                <a:t>For </a:t>
              </a:r>
              <a:r>
                <a:rPr kumimoji="1" lang="en-US" altLang="ja-JP" sz="2800" u="sng" dirty="0" smtClean="0">
                  <a:solidFill>
                    <a:srgbClr val="0070C0"/>
                  </a:solidFill>
                </a:rPr>
                <a:t>equilibrium</a:t>
              </a:r>
              <a:r>
                <a:rPr kumimoji="1" lang="en-US" altLang="ja-JP" sz="2800" u="sng" dirty="0" smtClean="0"/>
                <a:t> classical systems</a:t>
              </a:r>
              <a:r>
                <a:rPr kumimoji="1" lang="en-US" altLang="ja-JP" sz="2800" u="sng" dirty="0" smtClean="0"/>
                <a:t>:</a:t>
              </a:r>
              <a:endParaRPr kumimoji="1" lang="ja-JP" altLang="en-US" sz="2800" u="sng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343209" y="5558744"/>
              <a:ext cx="47554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FF0000"/>
                  </a:solidFill>
                </a:rPr>
                <a:t>Maximization of entropy </a:t>
              </a:r>
              <a:r>
                <a:rPr kumimoji="1" lang="en-US" altLang="ja-JP" sz="2400" dirty="0" smtClean="0"/>
                <a:t>leads us to </a:t>
              </a:r>
            </a:p>
            <a:p>
              <a:r>
                <a:rPr kumimoji="1" lang="en-US" altLang="ja-JP" sz="2400" dirty="0" smtClean="0"/>
                <a:t>the </a:t>
              </a:r>
              <a:r>
                <a:rPr kumimoji="1" lang="en-US" altLang="ja-JP" sz="2400" dirty="0" smtClean="0">
                  <a:solidFill>
                    <a:srgbClr val="0070C0"/>
                  </a:solidFill>
                </a:rPr>
                <a:t>Maxwell-</a:t>
              </a:r>
              <a:r>
                <a:rPr lang="en-US" altLang="ja-JP" sz="2400" dirty="0" smtClean="0">
                  <a:solidFill>
                    <a:srgbClr val="0070C0"/>
                  </a:solidFill>
                </a:rPr>
                <a:t>Boltzmann distribution</a:t>
              </a:r>
              <a:r>
                <a:rPr kumimoji="1" lang="en-US" altLang="ja-JP" sz="2400" dirty="0" smtClean="0"/>
                <a:t>.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2016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1975" y="157388"/>
            <a:ext cx="8229600" cy="1143000"/>
          </a:xfrm>
        </p:spPr>
        <p:txBody>
          <a:bodyPr/>
          <a:lstStyle/>
          <a:p>
            <a:r>
              <a:rPr kumimoji="1" lang="en-US" altLang="ja-JP" u="sng" dirty="0" smtClean="0"/>
              <a:t>What is temperature?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64860" y="1255184"/>
            <a:ext cx="4743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D</a:t>
            </a:r>
            <a:r>
              <a:rPr kumimoji="1" lang="en-US" altLang="ja-JP" sz="2400" dirty="0" smtClean="0"/>
              <a:t>efinitions of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effective </a:t>
            </a:r>
            <a:r>
              <a:rPr kumimoji="1" lang="en-US" altLang="ja-JP" sz="2400" dirty="0" smtClean="0"/>
              <a:t>temperature: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86472" y="2165344"/>
            <a:ext cx="2051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Distributions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35782" y="3016164"/>
            <a:ext cx="2701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Thermodynamics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61747" y="3907519"/>
            <a:ext cx="35138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Fluctuation-dissipation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relation</a:t>
            </a:r>
            <a:endParaRPr kumimoji="1" lang="ja-JP" altLang="en-US" sz="2800" dirty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561975" y="1844675"/>
            <a:ext cx="5068413" cy="3034698"/>
            <a:chOff x="561975" y="1844675"/>
            <a:chExt cx="5068413" cy="3034698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561975" y="1844675"/>
              <a:ext cx="5068413" cy="927100"/>
              <a:chOff x="1594114" y="1435397"/>
              <a:chExt cx="5068413" cy="927100"/>
            </a:xfrm>
          </p:grpSpPr>
          <p:graphicFrame>
            <p:nvGraphicFramePr>
              <p:cNvPr id="8" name="オブジェクト 7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1594114" y="1435397"/>
              <a:ext cx="2289175" cy="927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33" name="数式" r:id="rId3" imgW="596880" imgH="241200" progId="Equation.3">
                      <p:embed/>
                    </p:oleObj>
                  </mc:Choice>
                  <mc:Fallback>
                    <p:oleObj name="数式" r:id="rId3" imgW="596880" imgH="2412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594114" y="1435397"/>
                            <a:ext cx="2289175" cy="9271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" name="オブジェクト 8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3984415" y="1471262"/>
              <a:ext cx="2678112" cy="8286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34" name="数式" r:id="rId5" imgW="698400" imgH="215640" progId="Equation.3">
                      <p:embed/>
                    </p:oleObj>
                  </mc:Choice>
                  <mc:Fallback>
                    <p:oleObj name="数式" r:id="rId5" imgW="69840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84415" y="1471262"/>
                            <a:ext cx="2678112" cy="8286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1" name="オブジェクト 10"/>
            <p:cNvGraphicFramePr>
              <a:graphicFrameLocks noChangeAspect="1"/>
            </p:cNvGraphicFramePr>
            <p:nvPr>
              <p:extLst/>
            </p:nvPr>
          </p:nvGraphicFramePr>
          <p:xfrm>
            <a:off x="1628825" y="2946256"/>
            <a:ext cx="2386013" cy="682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35" name="数式" r:id="rId7" imgW="622080" imgH="177480" progId="Equation.3">
                    <p:embed/>
                  </p:oleObj>
                </mc:Choice>
                <mc:Fallback>
                  <p:oleObj name="数式" r:id="rId7" imgW="6220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8825" y="2946256"/>
                          <a:ext cx="2386013" cy="682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5" name="グループ化 14"/>
            <p:cNvGrpSpPr/>
            <p:nvPr/>
          </p:nvGrpSpPr>
          <p:grpSpPr>
            <a:xfrm>
              <a:off x="1053340" y="3765550"/>
              <a:ext cx="4071751" cy="1113823"/>
              <a:chOff x="1272316" y="4076450"/>
              <a:chExt cx="4071751" cy="1113823"/>
            </a:xfrm>
          </p:grpSpPr>
          <p:graphicFrame>
            <p:nvGraphicFramePr>
              <p:cNvPr id="16" name="オブジェクト 15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1687414" y="4076450"/>
              <a:ext cx="2484437" cy="927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36" name="数式" r:id="rId9" imgW="647640" imgH="241200" progId="Equation.3">
                      <p:embed/>
                    </p:oleObj>
                  </mc:Choice>
                  <mc:Fallback>
                    <p:oleObj name="数式" r:id="rId9" imgW="64764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87414" y="4076450"/>
                            <a:ext cx="2484437" cy="927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テキスト ボックス 16"/>
              <p:cNvSpPr txBox="1"/>
              <p:nvPr/>
            </p:nvSpPr>
            <p:spPr>
              <a:xfrm>
                <a:off x="1272316" y="4820941"/>
                <a:ext cx="16206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/>
                  <a:t>d</a:t>
                </a:r>
                <a:r>
                  <a:rPr kumimoji="1" lang="en-US" altLang="ja-JP" dirty="0" smtClean="0"/>
                  <a:t>iffusion const.</a:t>
                </a:r>
                <a:endParaRPr kumimoji="1" lang="ja-JP" altLang="en-US" dirty="0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3309856" y="4805809"/>
                <a:ext cx="20342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differential mobility</a:t>
                </a:r>
                <a:endParaRPr kumimoji="1" lang="ja-JP" altLang="en-US" dirty="0"/>
              </a:p>
            </p:txBody>
          </p:sp>
        </p:grpSp>
      </p:grpSp>
      <p:sp>
        <p:nvSpPr>
          <p:cNvPr id="20" name="テキスト ボックス 19"/>
          <p:cNvSpPr txBox="1"/>
          <p:nvPr/>
        </p:nvSpPr>
        <p:spPr>
          <a:xfrm>
            <a:off x="6922535" y="5199230"/>
            <a:ext cx="20264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Hawking</a:t>
            </a:r>
          </a:p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temperature</a:t>
            </a:r>
            <a:endParaRPr kumimoji="1" lang="ja-JP" altLang="en-US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179512" y="3806714"/>
            <a:ext cx="8806634" cy="296532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64860" y="5042074"/>
            <a:ext cx="4313360" cy="46166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They give the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same</a:t>
            </a:r>
            <a:r>
              <a:rPr kumimoji="1" lang="en-US" altLang="ja-JP" sz="2400" dirty="0" smtClean="0"/>
              <a:t> temperature.</a:t>
            </a:r>
            <a:endParaRPr kumimoji="1" lang="ja-JP" altLang="en-US" sz="2400" dirty="0"/>
          </a:p>
        </p:txBody>
      </p:sp>
      <p:grpSp>
        <p:nvGrpSpPr>
          <p:cNvPr id="24" name="グループ化 23"/>
          <p:cNvGrpSpPr/>
          <p:nvPr/>
        </p:nvGrpSpPr>
        <p:grpSpPr>
          <a:xfrm>
            <a:off x="134938" y="5461000"/>
            <a:ext cx="8237537" cy="1178045"/>
            <a:chOff x="-884817" y="5461000"/>
            <a:chExt cx="8237537" cy="1178045"/>
          </a:xfrm>
        </p:grpSpPr>
        <p:graphicFrame>
          <p:nvGraphicFramePr>
            <p:cNvPr id="25" name="オブジェクト 24"/>
            <p:cNvGraphicFramePr>
              <a:graphicFrameLocks noChangeAspect="1"/>
            </p:cNvGraphicFramePr>
            <p:nvPr>
              <p:extLst/>
            </p:nvPr>
          </p:nvGraphicFramePr>
          <p:xfrm>
            <a:off x="-884817" y="5461000"/>
            <a:ext cx="8237537" cy="1120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37" name="数式" r:id="rId11" imgW="2145960" imgH="291960" progId="Equation.3">
                    <p:embed/>
                  </p:oleObj>
                </mc:Choice>
                <mc:Fallback>
                  <p:oleObj name="数式" r:id="rId11" imgW="214596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84817" y="5461000"/>
                          <a:ext cx="8237537" cy="1120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テキスト ボックス 25"/>
            <p:cNvSpPr txBox="1"/>
            <p:nvPr/>
          </p:nvSpPr>
          <p:spPr>
            <a:xfrm>
              <a:off x="-446943" y="6269713"/>
              <a:ext cx="13920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Killing vector</a:t>
              </a:r>
              <a:endParaRPr kumimoji="1" lang="ja-JP" altLang="en-US" dirty="0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3090880" y="1871391"/>
            <a:ext cx="2705256" cy="831315"/>
            <a:chOff x="3090880" y="1871391"/>
            <a:chExt cx="2705256" cy="831315"/>
          </a:xfrm>
        </p:grpSpPr>
        <p:cxnSp>
          <p:nvCxnSpPr>
            <p:cNvPr id="27" name="直線コネクタ 26"/>
            <p:cNvCxnSpPr/>
            <p:nvPr/>
          </p:nvCxnSpPr>
          <p:spPr>
            <a:xfrm>
              <a:off x="3090880" y="1894682"/>
              <a:ext cx="2705256" cy="80802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H="1">
              <a:off x="3090880" y="1871391"/>
              <a:ext cx="2705256" cy="80802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5941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1975" y="157388"/>
            <a:ext cx="8229600" cy="1143000"/>
          </a:xfrm>
        </p:spPr>
        <p:txBody>
          <a:bodyPr/>
          <a:lstStyle/>
          <a:p>
            <a:r>
              <a:rPr kumimoji="1" lang="en-US" altLang="ja-JP" u="sng" dirty="0" smtClean="0"/>
              <a:t>What is temperature?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64860" y="1255184"/>
            <a:ext cx="4743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D</a:t>
            </a:r>
            <a:r>
              <a:rPr kumimoji="1" lang="en-US" altLang="ja-JP" sz="2400" dirty="0" smtClean="0"/>
              <a:t>efinitions of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effective </a:t>
            </a:r>
            <a:r>
              <a:rPr kumimoji="1" lang="en-US" altLang="ja-JP" sz="2400" dirty="0" smtClean="0"/>
              <a:t>temperature: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35782" y="3016164"/>
            <a:ext cx="2701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Thermodynamics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61747" y="3907519"/>
            <a:ext cx="35138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Fluctuation-dissipation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relation</a:t>
            </a:r>
            <a:endParaRPr kumimoji="1" lang="ja-JP" altLang="en-US" sz="2800" dirty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1053340" y="1880540"/>
            <a:ext cx="4577048" cy="2998833"/>
            <a:chOff x="1053340" y="1880540"/>
            <a:chExt cx="4577048" cy="2998833"/>
          </a:xfrm>
        </p:grpSpPr>
        <p:graphicFrame>
          <p:nvGraphicFramePr>
            <p:cNvPr id="9" name="オブジェクト 8"/>
            <p:cNvGraphicFramePr>
              <a:graphicFrameLocks noChangeAspect="1"/>
            </p:cNvGraphicFramePr>
            <p:nvPr>
              <p:extLst/>
            </p:nvPr>
          </p:nvGraphicFramePr>
          <p:xfrm>
            <a:off x="2952276" y="1880540"/>
            <a:ext cx="26781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7" name="数式" r:id="rId3" imgW="698400" imgH="215640" progId="Equation.3">
                    <p:embed/>
                  </p:oleObj>
                </mc:Choice>
                <mc:Fallback>
                  <p:oleObj name="数式" r:id="rId3" imgW="6984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2276" y="1880540"/>
                          <a:ext cx="26781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オブジェクト 10"/>
            <p:cNvGraphicFramePr>
              <a:graphicFrameLocks noChangeAspect="1"/>
            </p:cNvGraphicFramePr>
            <p:nvPr>
              <p:extLst/>
            </p:nvPr>
          </p:nvGraphicFramePr>
          <p:xfrm>
            <a:off x="1628825" y="2946256"/>
            <a:ext cx="2386013" cy="682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8" name="数式" r:id="rId5" imgW="622080" imgH="177480" progId="Equation.3">
                    <p:embed/>
                  </p:oleObj>
                </mc:Choice>
                <mc:Fallback>
                  <p:oleObj name="数式" r:id="rId5" imgW="6220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8825" y="2946256"/>
                          <a:ext cx="2386013" cy="682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5" name="グループ化 14"/>
            <p:cNvGrpSpPr/>
            <p:nvPr/>
          </p:nvGrpSpPr>
          <p:grpSpPr>
            <a:xfrm>
              <a:off x="1053340" y="3765550"/>
              <a:ext cx="4071751" cy="1113823"/>
              <a:chOff x="1272316" y="4076450"/>
              <a:chExt cx="4071751" cy="1113823"/>
            </a:xfrm>
          </p:grpSpPr>
          <p:graphicFrame>
            <p:nvGraphicFramePr>
              <p:cNvPr id="16" name="オブジェクト 15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1687414" y="4076450"/>
              <a:ext cx="2484437" cy="927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59" name="数式" r:id="rId7" imgW="647640" imgH="241200" progId="Equation.3">
                      <p:embed/>
                    </p:oleObj>
                  </mc:Choice>
                  <mc:Fallback>
                    <p:oleObj name="数式" r:id="rId7" imgW="64764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87414" y="4076450"/>
                            <a:ext cx="2484437" cy="927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テキスト ボックス 16"/>
              <p:cNvSpPr txBox="1"/>
              <p:nvPr/>
            </p:nvSpPr>
            <p:spPr>
              <a:xfrm>
                <a:off x="1272316" y="4820941"/>
                <a:ext cx="16206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/>
                  <a:t>d</a:t>
                </a:r>
                <a:r>
                  <a:rPr kumimoji="1" lang="en-US" altLang="ja-JP" dirty="0" smtClean="0"/>
                  <a:t>iffusion const.</a:t>
                </a:r>
                <a:endParaRPr kumimoji="1" lang="ja-JP" altLang="en-US" dirty="0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3309856" y="4805809"/>
                <a:ext cx="20342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differential mobility</a:t>
                </a:r>
                <a:endParaRPr kumimoji="1" lang="ja-JP" altLang="en-US" dirty="0"/>
              </a:p>
            </p:txBody>
          </p:sp>
        </p:grpSp>
      </p:grpSp>
      <p:sp>
        <p:nvSpPr>
          <p:cNvPr id="20" name="テキスト ボックス 19"/>
          <p:cNvSpPr txBox="1"/>
          <p:nvPr/>
        </p:nvSpPr>
        <p:spPr>
          <a:xfrm>
            <a:off x="6922535" y="5199230"/>
            <a:ext cx="20264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Hawking</a:t>
            </a:r>
          </a:p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temperature</a:t>
            </a:r>
            <a:endParaRPr kumimoji="1" lang="ja-JP" altLang="en-US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179512" y="3806714"/>
            <a:ext cx="8806634" cy="296532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64860" y="5042074"/>
            <a:ext cx="4313360" cy="46166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They give the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same</a:t>
            </a:r>
            <a:r>
              <a:rPr kumimoji="1" lang="en-US" altLang="ja-JP" sz="2400" dirty="0" smtClean="0"/>
              <a:t> temperature.</a:t>
            </a:r>
            <a:endParaRPr kumimoji="1" lang="ja-JP" altLang="en-US" sz="2400" dirty="0"/>
          </a:p>
        </p:txBody>
      </p:sp>
      <p:grpSp>
        <p:nvGrpSpPr>
          <p:cNvPr id="24" name="グループ化 23"/>
          <p:cNvGrpSpPr/>
          <p:nvPr/>
        </p:nvGrpSpPr>
        <p:grpSpPr>
          <a:xfrm>
            <a:off x="134938" y="5461000"/>
            <a:ext cx="8237537" cy="1178045"/>
            <a:chOff x="-884817" y="5461000"/>
            <a:chExt cx="8237537" cy="1178045"/>
          </a:xfrm>
        </p:grpSpPr>
        <p:graphicFrame>
          <p:nvGraphicFramePr>
            <p:cNvPr id="25" name="オブジェクト 24"/>
            <p:cNvGraphicFramePr>
              <a:graphicFrameLocks noChangeAspect="1"/>
            </p:cNvGraphicFramePr>
            <p:nvPr>
              <p:extLst/>
            </p:nvPr>
          </p:nvGraphicFramePr>
          <p:xfrm>
            <a:off x="-884817" y="5461000"/>
            <a:ext cx="8237537" cy="1120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0" name="数式" r:id="rId9" imgW="2145960" imgH="291960" progId="Equation.3">
                    <p:embed/>
                  </p:oleObj>
                </mc:Choice>
                <mc:Fallback>
                  <p:oleObj name="数式" r:id="rId9" imgW="214596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84817" y="5461000"/>
                          <a:ext cx="8237537" cy="1120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テキスト ボックス 25"/>
            <p:cNvSpPr txBox="1"/>
            <p:nvPr/>
          </p:nvSpPr>
          <p:spPr>
            <a:xfrm>
              <a:off x="-446943" y="6269713"/>
              <a:ext cx="13920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Killing vector</a:t>
              </a:r>
              <a:endParaRPr kumimoji="1" lang="ja-JP" altLang="en-US" dirty="0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3090880" y="1871391"/>
            <a:ext cx="2705256" cy="831315"/>
            <a:chOff x="3090880" y="1871391"/>
            <a:chExt cx="2705256" cy="831315"/>
          </a:xfrm>
        </p:grpSpPr>
        <p:cxnSp>
          <p:nvCxnSpPr>
            <p:cNvPr id="27" name="直線コネクタ 26"/>
            <p:cNvCxnSpPr/>
            <p:nvPr/>
          </p:nvCxnSpPr>
          <p:spPr>
            <a:xfrm>
              <a:off x="3090880" y="1894682"/>
              <a:ext cx="2705256" cy="80802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H="1">
              <a:off x="3090880" y="1871391"/>
              <a:ext cx="2705256" cy="80802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28"/>
          <p:cNvSpPr txBox="1"/>
          <p:nvPr/>
        </p:nvSpPr>
        <p:spPr>
          <a:xfrm>
            <a:off x="6225582" y="1649812"/>
            <a:ext cx="27605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Distributions of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small fluctuations</a:t>
            </a:r>
            <a:endParaRPr kumimoji="1" lang="ja-JP" altLang="en-US" sz="2800" dirty="0"/>
          </a:p>
        </p:txBody>
      </p:sp>
      <p:graphicFrame>
        <p:nvGraphicFramePr>
          <p:cNvPr id="30" name="オブジェクト 29"/>
          <p:cNvGraphicFramePr>
            <a:graphicFrameLocks noChangeAspect="1"/>
          </p:cNvGraphicFramePr>
          <p:nvPr>
            <p:extLst/>
          </p:nvPr>
        </p:nvGraphicFramePr>
        <p:xfrm>
          <a:off x="441325" y="1820863"/>
          <a:ext cx="2532063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1" name="数式" r:id="rId11" imgW="660240" imgH="253800" progId="Equation.3">
                  <p:embed/>
                </p:oleObj>
              </mc:Choice>
              <mc:Fallback>
                <p:oleObj name="数式" r:id="rId11" imgW="6602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1325" y="1820863"/>
                        <a:ext cx="2532063" cy="976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角丸四角形 3"/>
          <p:cNvSpPr/>
          <p:nvPr/>
        </p:nvSpPr>
        <p:spPr>
          <a:xfrm>
            <a:off x="572812" y="2797175"/>
            <a:ext cx="7799663" cy="83170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8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u="sng" dirty="0" smtClean="0"/>
              <a:t>Do we always need </a:t>
            </a:r>
            <a:r>
              <a:rPr kumimoji="1" lang="en-US" altLang="ja-JP" u="sng" dirty="0" smtClean="0"/>
              <a:t/>
            </a:r>
            <a:br>
              <a:rPr kumimoji="1" lang="en-US" altLang="ja-JP" u="sng" dirty="0" smtClean="0"/>
            </a:br>
            <a:r>
              <a:rPr kumimoji="1" lang="en-US" altLang="ja-JP" u="sng" dirty="0" smtClean="0"/>
              <a:t>these guiding principles?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2308" y="1736855"/>
            <a:ext cx="1051891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0000"/>
                </a:solidFill>
              </a:rPr>
              <a:t>No.  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64250" y="1858636"/>
            <a:ext cx="67256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Some </a:t>
            </a:r>
            <a:r>
              <a:rPr kumimoji="1" lang="en-US" altLang="ja-JP" sz="3200" dirty="0" smtClean="0">
                <a:solidFill>
                  <a:srgbClr val="0070C0"/>
                </a:solidFill>
              </a:rPr>
              <a:t>differential equation </a:t>
            </a:r>
            <a:r>
              <a:rPr kumimoji="1" lang="en-US" altLang="ja-JP" sz="3200" dirty="0" smtClean="0"/>
              <a:t>knows what</a:t>
            </a:r>
          </a:p>
          <a:p>
            <a:r>
              <a:rPr lang="en-US" altLang="ja-JP" sz="3200" dirty="0" smtClean="0"/>
              <a:t>the </a:t>
            </a:r>
            <a:r>
              <a:rPr lang="en-US" altLang="ja-JP" sz="3200" dirty="0" smtClean="0">
                <a:solidFill>
                  <a:srgbClr val="FF0000"/>
                </a:solidFill>
              </a:rPr>
              <a:t>thermal distribution </a:t>
            </a:r>
            <a:r>
              <a:rPr lang="en-US" altLang="ja-JP" sz="3200" dirty="0" smtClean="0"/>
              <a:t>is.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83544" y="3054159"/>
            <a:ext cx="40983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u="sng" dirty="0" smtClean="0"/>
              <a:t>Einstein’s equation</a:t>
            </a:r>
            <a:endParaRPr kumimoji="1" lang="ja-JP" altLang="en-US" sz="4000" u="sng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402308" y="3880351"/>
            <a:ext cx="6263253" cy="1937663"/>
            <a:chOff x="402308" y="3880351"/>
            <a:chExt cx="6263253" cy="1937663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402308" y="3880351"/>
              <a:ext cx="6263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The </a:t>
              </a:r>
              <a:r>
                <a:rPr kumimoji="1" lang="en-US" altLang="ja-JP" sz="2800" dirty="0" smtClean="0">
                  <a:solidFill>
                    <a:srgbClr val="FF0000"/>
                  </a:solidFill>
                </a:rPr>
                <a:t>black hole </a:t>
              </a:r>
              <a:r>
                <a:rPr kumimoji="1" lang="en-US" altLang="ja-JP" sz="2800" dirty="0" smtClean="0"/>
                <a:t>solution </a:t>
              </a:r>
              <a:r>
                <a:rPr kumimoji="1" lang="en-US" altLang="ja-JP" sz="2800" dirty="0" smtClean="0"/>
                <a:t>has </a:t>
              </a:r>
              <a:r>
                <a:rPr kumimoji="1" lang="en-US" altLang="ja-JP" sz="2800" dirty="0" smtClean="0"/>
                <a:t>the </a:t>
              </a:r>
              <a:r>
                <a:rPr kumimoji="1" lang="en-US" altLang="ja-JP" sz="2800" dirty="0" smtClean="0">
                  <a:solidFill>
                    <a:srgbClr val="FF0000"/>
                  </a:solidFill>
                </a:rPr>
                <a:t>notions</a:t>
              </a:r>
              <a:r>
                <a:rPr kumimoji="1" lang="en-US" altLang="ja-JP" sz="2800" dirty="0" smtClean="0"/>
                <a:t> of</a:t>
              </a:r>
              <a:endParaRPr kumimoji="1" lang="ja-JP" altLang="en-US" sz="28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864250" y="4433019"/>
              <a:ext cx="2488117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kumimoji="1" lang="en-US" altLang="ja-JP" sz="2800" dirty="0" smtClean="0"/>
                <a:t>temperature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altLang="ja-JP" sz="2800" dirty="0" smtClean="0"/>
                <a:t>entropy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kumimoji="1" lang="en-US" altLang="ja-JP" sz="2800" dirty="0" smtClean="0"/>
                <a:t>free energy</a:t>
              </a:r>
              <a:endParaRPr kumimoji="1" lang="ja-JP" altLang="en-US" sz="2800" dirty="0"/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5227062" y="5516015"/>
            <a:ext cx="31096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but of 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what</a:t>
            </a:r>
            <a:r>
              <a:rPr kumimoji="1" lang="en-US" altLang="ja-JP" sz="4400" dirty="0" smtClean="0"/>
              <a:t>?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59078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7086" y="5327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u="sng" dirty="0" err="1" smtClean="0"/>
              <a:t>AdS</a:t>
            </a:r>
            <a:r>
              <a:rPr kumimoji="1" lang="en-US" altLang="ja-JP" u="sng" dirty="0" smtClean="0"/>
              <a:t>/CFT correspondence</a:t>
            </a:r>
            <a:endParaRPr kumimoji="1" lang="ja-JP" altLang="en-US" u="sng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60124" y="5515710"/>
            <a:ext cx="66472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How much </a:t>
            </a:r>
            <a:r>
              <a:rPr lang="en-US" altLang="ja-JP" sz="3200" dirty="0" smtClean="0"/>
              <a:t>does the </a:t>
            </a:r>
            <a:r>
              <a:rPr lang="en-US" altLang="ja-JP" sz="3200" dirty="0" smtClean="0">
                <a:solidFill>
                  <a:srgbClr val="0070C0"/>
                </a:solidFill>
              </a:rPr>
              <a:t>gravity dual </a:t>
            </a:r>
            <a:r>
              <a:rPr lang="en-US" altLang="ja-JP" sz="3200" dirty="0" smtClean="0"/>
              <a:t>know </a:t>
            </a:r>
            <a:endParaRPr lang="en-US" altLang="ja-JP" sz="3200" dirty="0" smtClean="0"/>
          </a:p>
          <a:p>
            <a:r>
              <a:rPr lang="en-US" altLang="ja-JP" sz="3200" dirty="0" smtClean="0"/>
              <a:t>the </a:t>
            </a:r>
            <a:r>
              <a:rPr lang="en-US" altLang="ja-JP" sz="3200" dirty="0" smtClean="0">
                <a:solidFill>
                  <a:srgbClr val="FF0000"/>
                </a:solidFill>
              </a:rPr>
              <a:t>non-equilibrium physics</a:t>
            </a:r>
            <a:r>
              <a:rPr lang="en-US" altLang="ja-JP" sz="3200" dirty="0" smtClean="0"/>
              <a:t>?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7086" y="1348449"/>
            <a:ext cx="8160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The 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AdS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/CFT</a:t>
            </a:r>
            <a:r>
              <a:rPr kumimoji="1" lang="en-US" altLang="ja-JP" sz="2800" dirty="0" smtClean="0"/>
              <a:t> correspondence answers to the question: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52674" y="979117"/>
            <a:ext cx="2125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[J. </a:t>
            </a:r>
            <a:r>
              <a:rPr kumimoji="1" lang="en-US" altLang="ja-JP" dirty="0" err="1" smtClean="0"/>
              <a:t>Maldacena</a:t>
            </a:r>
            <a:r>
              <a:rPr kumimoji="1" lang="en-US" altLang="ja-JP" dirty="0" smtClean="0"/>
              <a:t>, 1997]</a:t>
            </a:r>
            <a:endParaRPr kumimoji="1"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587086" y="2227526"/>
            <a:ext cx="8160567" cy="1407290"/>
            <a:chOff x="587086" y="2227526"/>
            <a:chExt cx="8160567" cy="1407290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587086" y="2227526"/>
              <a:ext cx="8160567" cy="1066816"/>
              <a:chOff x="587086" y="2227526"/>
              <a:chExt cx="8160567" cy="1066816"/>
            </a:xfrm>
          </p:grpSpPr>
          <p:grpSp>
            <p:nvGrpSpPr>
              <p:cNvPr id="9" name="グループ化 8"/>
              <p:cNvGrpSpPr/>
              <p:nvPr/>
            </p:nvGrpSpPr>
            <p:grpSpPr>
              <a:xfrm>
                <a:off x="587086" y="2227526"/>
                <a:ext cx="8160567" cy="954107"/>
                <a:chOff x="587086" y="2227526"/>
                <a:chExt cx="8160567" cy="954107"/>
              </a:xfrm>
            </p:grpSpPr>
            <p:sp>
              <p:nvSpPr>
                <p:cNvPr id="3" name="テキスト ボックス 2"/>
                <p:cNvSpPr txBox="1"/>
                <p:nvPr/>
              </p:nvSpPr>
              <p:spPr>
                <a:xfrm>
                  <a:off x="587086" y="2227526"/>
                  <a:ext cx="3414653" cy="954107"/>
                </a:xfrm>
                <a:prstGeom prst="rect">
                  <a:avLst/>
                </a:prstGeom>
                <a:noFill/>
                <a:ln w="28575">
                  <a:solidFill>
                    <a:srgbClr val="C000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800" dirty="0" smtClean="0"/>
                    <a:t>Some class of </a:t>
                  </a:r>
                </a:p>
                <a:p>
                  <a:r>
                    <a:rPr lang="en-US" altLang="ja-JP" sz="2800" dirty="0" smtClean="0"/>
                    <a:t>black-hole geometries</a:t>
                  </a:r>
                  <a:endParaRPr kumimoji="1" lang="ja-JP" altLang="en-US" sz="2800" dirty="0"/>
                </a:p>
              </p:txBody>
            </p:sp>
            <p:sp>
              <p:nvSpPr>
                <p:cNvPr id="6" name="テキスト ボックス 5"/>
                <p:cNvSpPr txBox="1"/>
                <p:nvPr/>
              </p:nvSpPr>
              <p:spPr>
                <a:xfrm>
                  <a:off x="5095243" y="2227526"/>
                  <a:ext cx="3652410" cy="954107"/>
                </a:xfrm>
                <a:prstGeom prst="rect">
                  <a:avLst/>
                </a:prstGeom>
                <a:noFill/>
                <a:ln w="28575">
                  <a:solidFill>
                    <a:srgbClr val="C000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800" dirty="0" smtClean="0">
                      <a:solidFill>
                        <a:srgbClr val="FF0000"/>
                      </a:solidFill>
                    </a:rPr>
                    <a:t>Finite-temperature</a:t>
                  </a:r>
                </a:p>
                <a:p>
                  <a:r>
                    <a:rPr lang="en-US" altLang="ja-JP" sz="2800" dirty="0" smtClean="0"/>
                    <a:t>states of </a:t>
                  </a:r>
                  <a:r>
                    <a:rPr lang="en-US" altLang="ja-JP" sz="2800" dirty="0" smtClean="0">
                      <a:solidFill>
                        <a:srgbClr val="FF0000"/>
                      </a:solidFill>
                    </a:rPr>
                    <a:t>gauge theories</a:t>
                  </a:r>
                  <a:endParaRPr kumimoji="1" lang="ja-JP" altLang="en-US" sz="28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" name="左右矢印 6"/>
                <p:cNvSpPr/>
                <p:nvPr/>
              </p:nvSpPr>
              <p:spPr>
                <a:xfrm>
                  <a:off x="4177144" y="2551043"/>
                  <a:ext cx="706582" cy="346364"/>
                </a:xfrm>
                <a:prstGeom prst="left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0" name="テキスト ボックス 9"/>
              <p:cNvSpPr txBox="1"/>
              <p:nvPr/>
            </p:nvSpPr>
            <p:spPr>
              <a:xfrm>
                <a:off x="4042160" y="2925010"/>
                <a:ext cx="9765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err="1" smtClean="0"/>
                  <a:t>AdS</a:t>
                </a:r>
                <a:r>
                  <a:rPr kumimoji="1" lang="en-US" altLang="ja-JP" dirty="0" smtClean="0"/>
                  <a:t>/CFT</a:t>
                </a:r>
                <a:endParaRPr kumimoji="1" lang="ja-JP" altLang="en-US" dirty="0"/>
              </a:p>
            </p:txBody>
          </p:sp>
        </p:grpSp>
        <p:sp>
          <p:nvSpPr>
            <p:cNvPr id="13" name="テキスト ボックス 12"/>
            <p:cNvSpPr txBox="1"/>
            <p:nvPr/>
          </p:nvSpPr>
          <p:spPr>
            <a:xfrm>
              <a:off x="6530625" y="3265484"/>
              <a:ext cx="1770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[E. Witten, 1998]</a:t>
              </a:r>
              <a:endParaRPr kumimoji="1" lang="ja-JP" altLang="en-US" dirty="0"/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1132282" y="3721866"/>
            <a:ext cx="7502888" cy="1807239"/>
            <a:chOff x="1132282" y="3721866"/>
            <a:chExt cx="7502888" cy="1807239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1132282" y="3721866"/>
              <a:ext cx="750288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The corresponding </a:t>
              </a:r>
              <a:r>
                <a:rPr kumimoji="1" lang="en-US" altLang="ja-JP" sz="2400" dirty="0" smtClean="0">
                  <a:solidFill>
                    <a:srgbClr val="FF0000"/>
                  </a:solidFill>
                </a:rPr>
                <a:t>microscopic theory </a:t>
              </a:r>
              <a:r>
                <a:rPr lang="en-US" altLang="ja-JP" sz="2400" dirty="0" smtClean="0"/>
                <a:t>has been identified </a:t>
              </a:r>
            </a:p>
            <a:p>
              <a:r>
                <a:rPr lang="en-US" altLang="ja-JP" sz="2400" dirty="0" smtClean="0"/>
                <a:t>through the </a:t>
              </a:r>
              <a:r>
                <a:rPr lang="en-US" altLang="ja-JP" sz="2400" dirty="0" err="1" smtClean="0"/>
                <a:t>AdS</a:t>
              </a:r>
              <a:r>
                <a:rPr lang="en-US" altLang="ja-JP" sz="2400" dirty="0" smtClean="0"/>
                <a:t>/CFT correspondence.</a:t>
              </a:r>
              <a:endParaRPr kumimoji="1" lang="ja-JP" altLang="en-US" sz="2400" dirty="0"/>
            </a:p>
          </p:txBody>
        </p:sp>
        <p:grpSp>
          <p:nvGrpSpPr>
            <p:cNvPr id="18" name="グループ化 17"/>
            <p:cNvGrpSpPr/>
            <p:nvPr/>
          </p:nvGrpSpPr>
          <p:grpSpPr>
            <a:xfrm>
              <a:off x="1132282" y="4661639"/>
              <a:ext cx="6796306" cy="867466"/>
              <a:chOff x="1132282" y="4661639"/>
              <a:chExt cx="6796306" cy="867466"/>
            </a:xfrm>
          </p:grpSpPr>
          <p:sp>
            <p:nvSpPr>
              <p:cNvPr id="15" name="テキスト ボックス 14"/>
              <p:cNvSpPr txBox="1"/>
              <p:nvPr/>
            </p:nvSpPr>
            <p:spPr>
              <a:xfrm>
                <a:off x="1132282" y="4661639"/>
                <a:ext cx="40469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E.g.     </a:t>
                </a:r>
                <a:r>
                  <a:rPr kumimoji="1" lang="en-US" altLang="ja-JP" dirty="0" err="1" smtClean="0"/>
                  <a:t>AdS</a:t>
                </a:r>
                <a:r>
                  <a:rPr kumimoji="1" lang="en-US" altLang="ja-JP" dirty="0" smtClean="0"/>
                  <a:t>-Schwarzschild black hole in 5d</a:t>
                </a:r>
                <a:endParaRPr kumimoji="1" lang="ja-JP" altLang="en-US" dirty="0"/>
              </a:p>
            </p:txBody>
          </p:sp>
          <p:sp>
            <p:nvSpPr>
              <p:cNvPr id="16" name="左右矢印 15"/>
              <p:cNvSpPr/>
              <p:nvPr/>
            </p:nvSpPr>
            <p:spPr>
              <a:xfrm>
                <a:off x="4281323" y="5030971"/>
                <a:ext cx="706582" cy="246882"/>
              </a:xfrm>
              <a:prstGeom prst="left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5219898" y="4882774"/>
                <a:ext cx="27086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N=4 Super-Yang-Mills in </a:t>
                </a:r>
                <a:r>
                  <a:rPr lang="en-US" altLang="ja-JP" dirty="0" smtClean="0"/>
                  <a:t>4</a:t>
                </a:r>
                <a:r>
                  <a:rPr kumimoji="1" lang="en-US" altLang="ja-JP" dirty="0" smtClean="0"/>
                  <a:t>d</a:t>
                </a:r>
              </a:p>
              <a:p>
                <a:r>
                  <a:rPr lang="en-US" altLang="ja-JP" dirty="0" smtClean="0"/>
                  <a:t>at finite temperature</a:t>
                </a:r>
                <a:endParaRPr kumimoji="1" lang="ja-JP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3345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u="sng" dirty="0" smtClean="0"/>
              <a:t>Realization of </a:t>
            </a:r>
            <a:br>
              <a:rPr kumimoji="1" lang="en-US" altLang="ja-JP" u="sng" dirty="0" smtClean="0"/>
            </a:br>
            <a:r>
              <a:rPr kumimoji="1" lang="en-US" altLang="ja-JP" u="sng" dirty="0" smtClean="0"/>
              <a:t>non-equilibrium states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5373" y="1925053"/>
            <a:ext cx="5586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1. We start with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thermal equilibrium</a:t>
            </a:r>
            <a:r>
              <a:rPr kumimoji="1" lang="en-US" altLang="ja-JP" sz="2800" dirty="0" smtClean="0"/>
              <a:t>.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5373" y="3745434"/>
            <a:ext cx="71814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2</a:t>
            </a:r>
            <a:r>
              <a:rPr kumimoji="1" lang="en-US" altLang="ja-JP" sz="2800" dirty="0" smtClean="0"/>
              <a:t>. Then, we introduce an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external force </a:t>
            </a:r>
            <a:r>
              <a:rPr kumimoji="1" lang="en-US" altLang="ja-JP" sz="2800" dirty="0" smtClean="0"/>
              <a:t>to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drive</a:t>
            </a:r>
            <a:r>
              <a:rPr kumimoji="1" lang="en-US" altLang="ja-JP" sz="2800" dirty="0" smtClean="0"/>
              <a:t> 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</a:t>
            </a:r>
            <a:r>
              <a:rPr kumimoji="1" lang="en-US" altLang="ja-JP" sz="2800" dirty="0" smtClean="0"/>
              <a:t>the system into 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non-equilibrium</a:t>
            </a:r>
            <a:r>
              <a:rPr kumimoji="1" lang="en-US" altLang="ja-JP" sz="2800" dirty="0" smtClean="0"/>
              <a:t>.</a:t>
            </a:r>
            <a:endParaRPr kumimoji="1" lang="ja-JP" altLang="en-US" sz="2800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628650" y="2510796"/>
            <a:ext cx="7647544" cy="954107"/>
            <a:chOff x="628650" y="2510796"/>
            <a:chExt cx="7647544" cy="954107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291077" y="2510796"/>
              <a:ext cx="6985117" cy="954107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We can prepare the thermal equilibrium states</a:t>
              </a:r>
            </a:p>
            <a:p>
              <a:r>
                <a:rPr kumimoji="1" lang="en-US" altLang="ja-JP" sz="2800" dirty="0" smtClean="0"/>
                <a:t>by using </a:t>
              </a:r>
              <a:r>
                <a:rPr kumimoji="1" lang="en-US" altLang="ja-JP" sz="2800" dirty="0" smtClean="0">
                  <a:solidFill>
                    <a:srgbClr val="FF0000"/>
                  </a:solidFill>
                </a:rPr>
                <a:t>black hole geometry</a:t>
              </a:r>
              <a:r>
                <a:rPr kumimoji="1" lang="en-US" altLang="ja-JP" sz="2800" dirty="0" smtClean="0"/>
                <a:t>.</a:t>
              </a:r>
              <a:endParaRPr kumimoji="1" lang="ja-JP" altLang="en-US" sz="2800" dirty="0"/>
            </a:p>
          </p:txBody>
        </p:sp>
        <p:sp>
          <p:nvSpPr>
            <p:cNvPr id="7" name="右矢印 6"/>
            <p:cNvSpPr/>
            <p:nvPr/>
          </p:nvSpPr>
          <p:spPr>
            <a:xfrm>
              <a:off x="628650" y="2823411"/>
              <a:ext cx="476607" cy="3208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551447" y="4980072"/>
            <a:ext cx="7493402" cy="1384995"/>
            <a:chOff x="551447" y="4980072"/>
            <a:chExt cx="7493402" cy="1384995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1105257" y="4980072"/>
              <a:ext cx="6939592" cy="1384995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The black-hole solution will be </a:t>
              </a:r>
              <a:r>
                <a:rPr lang="en-US" altLang="ja-JP" sz="2800" dirty="0" smtClean="0">
                  <a:solidFill>
                    <a:srgbClr val="FF0000"/>
                  </a:solidFill>
                </a:rPr>
                <a:t>deformed into</a:t>
              </a:r>
            </a:p>
            <a:p>
              <a:r>
                <a:rPr kumimoji="1" lang="en-US" altLang="ja-JP" sz="2800" dirty="0" smtClean="0">
                  <a:solidFill>
                    <a:srgbClr val="FF0000"/>
                  </a:solidFill>
                </a:rPr>
                <a:t>another solution </a:t>
              </a:r>
              <a:r>
                <a:rPr kumimoji="1" lang="en-US" altLang="ja-JP" sz="2800" dirty="0" smtClean="0"/>
                <a:t>which satisfies the </a:t>
              </a:r>
              <a:r>
                <a:rPr kumimoji="1" lang="en-US" altLang="ja-JP" sz="2800" dirty="0" smtClean="0">
                  <a:solidFill>
                    <a:srgbClr val="0070C0"/>
                  </a:solidFill>
                </a:rPr>
                <a:t>boundary </a:t>
              </a:r>
            </a:p>
            <a:p>
              <a:r>
                <a:rPr kumimoji="1" lang="en-US" altLang="ja-JP" sz="2800" dirty="0" smtClean="0">
                  <a:solidFill>
                    <a:srgbClr val="0070C0"/>
                  </a:solidFill>
                </a:rPr>
                <a:t>condition</a:t>
              </a:r>
              <a:r>
                <a:rPr kumimoji="1" lang="en-US" altLang="ja-JP" sz="2800" dirty="0" smtClean="0"/>
                <a:t> corresponding to the </a:t>
              </a:r>
              <a:r>
                <a:rPr kumimoji="1" lang="en-US" altLang="ja-JP" sz="2800" dirty="0" smtClean="0">
                  <a:solidFill>
                    <a:srgbClr val="0070C0"/>
                  </a:solidFill>
                </a:rPr>
                <a:t>external force</a:t>
              </a:r>
              <a:r>
                <a:rPr kumimoji="1" lang="en-US" altLang="ja-JP" sz="2800" dirty="0" smtClean="0"/>
                <a:t>.</a:t>
              </a:r>
              <a:endParaRPr kumimoji="1" lang="ja-JP" altLang="en-US" sz="2800" dirty="0"/>
            </a:p>
          </p:txBody>
        </p:sp>
        <p:sp>
          <p:nvSpPr>
            <p:cNvPr id="9" name="右矢印 8"/>
            <p:cNvSpPr/>
            <p:nvPr/>
          </p:nvSpPr>
          <p:spPr>
            <a:xfrm>
              <a:off x="551447" y="5512148"/>
              <a:ext cx="476607" cy="3208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0263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kumimoji="1" lang="en-US" altLang="ja-JP" u="sng" dirty="0" smtClean="0"/>
              <a:t>Realization of </a:t>
            </a:r>
            <a:br>
              <a:rPr kumimoji="1" lang="en-US" altLang="ja-JP" u="sng" dirty="0" smtClean="0"/>
            </a:br>
            <a:r>
              <a:rPr kumimoji="1" lang="en-US" altLang="ja-JP" u="sng" dirty="0" smtClean="0"/>
              <a:t>non-equilibrium states</a:t>
            </a:r>
            <a:endParaRPr kumimoji="1" lang="ja-JP" altLang="en-US" u="sng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74821" y="2261936"/>
            <a:ext cx="735669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If we follow this idea, all we need to do</a:t>
            </a:r>
          </a:p>
          <a:p>
            <a:r>
              <a:rPr kumimoji="1" lang="en-US" altLang="ja-JP" sz="3200" dirty="0" smtClean="0"/>
              <a:t>in the 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gravity dual </a:t>
            </a:r>
            <a:r>
              <a:rPr kumimoji="1" lang="en-US" altLang="ja-JP" sz="3200" dirty="0" smtClean="0"/>
              <a:t>is to 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solve the equations</a:t>
            </a:r>
          </a:p>
          <a:p>
            <a:r>
              <a:rPr lang="en-US" altLang="ja-JP" sz="3200" dirty="0" smtClean="0">
                <a:solidFill>
                  <a:srgbClr val="FF0000"/>
                </a:solidFill>
              </a:rPr>
              <a:t>of motion </a:t>
            </a:r>
            <a:r>
              <a:rPr lang="en-US" altLang="ja-JP" sz="3200" dirty="0" smtClean="0"/>
              <a:t>under the </a:t>
            </a:r>
            <a:r>
              <a:rPr kumimoji="1" lang="en-US" altLang="ja-JP" sz="3200" dirty="0" smtClean="0">
                <a:solidFill>
                  <a:srgbClr val="0070C0"/>
                </a:solidFill>
              </a:rPr>
              <a:t>boundary conditions </a:t>
            </a:r>
          </a:p>
          <a:p>
            <a:r>
              <a:rPr kumimoji="1" lang="en-US" altLang="ja-JP" sz="3200" dirty="0" smtClean="0"/>
              <a:t>which take care of </a:t>
            </a:r>
            <a:r>
              <a:rPr lang="en-US" altLang="ja-JP" sz="3200" dirty="0" smtClean="0"/>
              <a:t>the </a:t>
            </a:r>
            <a:r>
              <a:rPr lang="en-US" altLang="ja-JP" sz="3200" dirty="0" smtClean="0">
                <a:solidFill>
                  <a:srgbClr val="0070C0"/>
                </a:solidFill>
              </a:rPr>
              <a:t>external force</a:t>
            </a:r>
            <a:r>
              <a:rPr lang="en-US" altLang="ja-JP" sz="3200" dirty="0" smtClean="0"/>
              <a:t>.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19073" y="5275433"/>
            <a:ext cx="4039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This sounds 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feasible</a:t>
            </a:r>
            <a:r>
              <a:rPr kumimoji="1" lang="en-US" altLang="ja-JP" sz="3600" dirty="0" smtClean="0"/>
              <a:t>.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2297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5591" y="45041"/>
            <a:ext cx="8229600" cy="1143000"/>
          </a:xfrm>
        </p:spPr>
        <p:txBody>
          <a:bodyPr/>
          <a:lstStyle/>
          <a:p>
            <a:pPr algn="ctr"/>
            <a:r>
              <a:rPr kumimoji="1" lang="en-US" altLang="ja-JP" u="sng" dirty="0" smtClean="0"/>
              <a:t>A good place to attack:</a:t>
            </a:r>
            <a:endParaRPr kumimoji="1" lang="ja-JP" altLang="en-US" u="sng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16691" y="905823"/>
            <a:ext cx="5089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N</a:t>
            </a:r>
            <a:r>
              <a:rPr kumimoji="1" lang="en-US" altLang="ja-JP" sz="3200" dirty="0" smtClean="0"/>
              <a:t>on-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e</a:t>
            </a:r>
            <a:r>
              <a:rPr kumimoji="1" lang="en-US" altLang="ja-JP" sz="3200" dirty="0" smtClean="0"/>
              <a:t>quilibrium 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S</a:t>
            </a:r>
            <a:r>
              <a:rPr kumimoji="1" lang="en-US" altLang="ja-JP" sz="3200" dirty="0" smtClean="0"/>
              <a:t>teady 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S</a:t>
            </a:r>
            <a:r>
              <a:rPr kumimoji="1" lang="en-US" altLang="ja-JP" sz="3200" dirty="0" smtClean="0"/>
              <a:t>tate</a:t>
            </a:r>
            <a:endParaRPr kumimoji="1" lang="ja-JP" altLang="en-US" sz="32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717963" y="2117131"/>
          <a:ext cx="7704856" cy="1986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6490"/>
                <a:gridCol w="2104070"/>
                <a:gridCol w="2664296"/>
              </a:tblGrid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Time </a:t>
                      </a:r>
                      <a:r>
                        <a:rPr kumimoji="1" lang="en-US" altLang="ja-JP" dirty="0" smtClean="0">
                          <a:solidFill>
                            <a:srgbClr val="FFC000"/>
                          </a:solidFill>
                        </a:rPr>
                        <a:t>in</a:t>
                      </a:r>
                      <a:r>
                        <a:rPr kumimoji="1" lang="en-US" altLang="ja-JP" dirty="0" smtClean="0"/>
                        <a:t>dependent</a:t>
                      </a:r>
                      <a:endParaRPr kumimoji="1" lang="en-US" altLang="ja-JP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lt1"/>
                          </a:solidFill>
                        </a:rPr>
                        <a:t>Time</a:t>
                      </a:r>
                      <a:r>
                        <a:rPr kumimoji="1" lang="en-US" altLang="ja-JP" baseline="0" dirty="0" smtClean="0">
                          <a:solidFill>
                            <a:schemeClr val="lt1"/>
                          </a:solidFill>
                        </a:rPr>
                        <a:t> dependent</a:t>
                      </a:r>
                      <a:endParaRPr kumimoji="1" lang="en-US" altLang="ja-JP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Linear-response regime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(</a:t>
                      </a: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Near</a:t>
                      </a:r>
                      <a:r>
                        <a:rPr kumimoji="1" lang="en-US" altLang="ja-JP" dirty="0" smtClean="0"/>
                        <a:t> equilibrium)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Out</a:t>
                      </a:r>
                      <a:r>
                        <a:rPr kumimoji="1" lang="en-US" altLang="ja-JP" baseline="0" dirty="0" smtClean="0"/>
                        <a:t> of the </a:t>
                      </a:r>
                    </a:p>
                    <a:p>
                      <a:pPr algn="ctr"/>
                      <a:r>
                        <a:rPr kumimoji="1" lang="en-US" altLang="ja-JP" baseline="0" dirty="0" smtClean="0"/>
                        <a:t>linear-response regime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(</a:t>
                      </a: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Far from </a:t>
                      </a:r>
                      <a:r>
                        <a:rPr kumimoji="1" lang="en-US" altLang="ja-JP" dirty="0" smtClean="0"/>
                        <a:t>equilibrium)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754920" y="1490598"/>
            <a:ext cx="5903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u="sng" dirty="0" smtClean="0"/>
              <a:t>Classification of Non-equilibrium States</a:t>
            </a:r>
            <a:endParaRPr kumimoji="1" lang="ja-JP" altLang="en-US" sz="2800" u="sng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79912" y="2625461"/>
            <a:ext cx="4339458" cy="36933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/>
              <a:t>L</a:t>
            </a:r>
            <a:r>
              <a:rPr kumimoji="1" lang="en-US" altLang="ja-JP" dirty="0" smtClean="0"/>
              <a:t>inear-response theory, hydrodynamics,......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77424" y="3469650"/>
            <a:ext cx="16589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We attack here.</a:t>
            </a:r>
          </a:p>
        </p:txBody>
      </p:sp>
      <p:grpSp>
        <p:nvGrpSpPr>
          <p:cNvPr id="33" name="グループ化 32"/>
          <p:cNvGrpSpPr/>
          <p:nvPr/>
        </p:nvGrpSpPr>
        <p:grpSpPr>
          <a:xfrm>
            <a:off x="2413772" y="2013818"/>
            <a:ext cx="4860305" cy="3264163"/>
            <a:chOff x="2413772" y="2013818"/>
            <a:chExt cx="4860305" cy="3264163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2413772" y="4816316"/>
              <a:ext cx="4860305" cy="461665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FF0000"/>
                  </a:solidFill>
                </a:rPr>
                <a:t>N</a:t>
              </a:r>
              <a:r>
                <a:rPr kumimoji="1" lang="en-US" altLang="ja-JP" sz="2400" dirty="0" smtClean="0"/>
                <a:t>on-</a:t>
              </a:r>
              <a:r>
                <a:rPr kumimoji="1" lang="en-US" altLang="ja-JP" sz="2400" dirty="0" smtClean="0">
                  <a:solidFill>
                    <a:srgbClr val="FF0000"/>
                  </a:solidFill>
                </a:rPr>
                <a:t>e</a:t>
              </a:r>
              <a:r>
                <a:rPr kumimoji="1" lang="en-US" altLang="ja-JP" sz="2400" dirty="0" smtClean="0"/>
                <a:t>quilibrium </a:t>
              </a:r>
              <a:r>
                <a:rPr kumimoji="1" lang="en-US" altLang="ja-JP" sz="2400" dirty="0" smtClean="0">
                  <a:solidFill>
                    <a:srgbClr val="FF0000"/>
                  </a:solidFill>
                </a:rPr>
                <a:t>S</a:t>
              </a:r>
              <a:r>
                <a:rPr kumimoji="1" lang="en-US" altLang="ja-JP" sz="2400" dirty="0" smtClean="0"/>
                <a:t>teady </a:t>
              </a:r>
              <a:r>
                <a:rPr kumimoji="1" lang="en-US" altLang="ja-JP" sz="2400" dirty="0" smtClean="0">
                  <a:solidFill>
                    <a:srgbClr val="FF0000"/>
                  </a:solidFill>
                </a:rPr>
                <a:t>S</a:t>
              </a:r>
              <a:r>
                <a:rPr kumimoji="1" lang="en-US" altLang="ja-JP" sz="2400" dirty="0" smtClean="0"/>
                <a:t>tates (</a:t>
              </a:r>
              <a:r>
                <a:rPr kumimoji="1" lang="en-US" altLang="ja-JP" sz="2400" dirty="0" smtClean="0">
                  <a:solidFill>
                    <a:srgbClr val="FF0000"/>
                  </a:solidFill>
                </a:rPr>
                <a:t>NESS</a:t>
              </a:r>
              <a:r>
                <a:rPr kumimoji="1" lang="en-US" altLang="ja-JP" sz="2400" dirty="0" smtClean="0"/>
                <a:t>)</a:t>
              </a:r>
              <a:endParaRPr kumimoji="1" lang="ja-JP" altLang="en-US" sz="2400" dirty="0"/>
            </a:p>
          </p:txBody>
        </p:sp>
        <p:sp>
          <p:nvSpPr>
            <p:cNvPr id="32" name="角丸四角形 31"/>
            <p:cNvSpPr/>
            <p:nvPr/>
          </p:nvSpPr>
          <p:spPr>
            <a:xfrm>
              <a:off x="3635896" y="2013818"/>
              <a:ext cx="2146611" cy="2279278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9777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69239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u="sng" dirty="0" smtClean="0">
                <a:solidFill>
                  <a:srgbClr val="FF0000"/>
                </a:solidFill>
              </a:rPr>
              <a:t>N</a:t>
            </a:r>
            <a:r>
              <a:rPr kumimoji="1" lang="en-US" altLang="ja-JP" u="sng" dirty="0" smtClean="0"/>
              <a:t>on-</a:t>
            </a:r>
            <a:r>
              <a:rPr kumimoji="1" lang="en-US" altLang="ja-JP" u="sng" dirty="0" smtClean="0">
                <a:solidFill>
                  <a:srgbClr val="FF0000"/>
                </a:solidFill>
              </a:rPr>
              <a:t>e</a:t>
            </a:r>
            <a:r>
              <a:rPr kumimoji="1" lang="en-US" altLang="ja-JP" u="sng" dirty="0" smtClean="0"/>
              <a:t>quilibrium </a:t>
            </a:r>
            <a:r>
              <a:rPr kumimoji="1" lang="en-US" altLang="ja-JP" u="sng" dirty="0" smtClean="0">
                <a:solidFill>
                  <a:srgbClr val="FF0000"/>
                </a:solidFill>
              </a:rPr>
              <a:t>s</a:t>
            </a:r>
            <a:r>
              <a:rPr kumimoji="1" lang="en-US" altLang="ja-JP" u="sng" dirty="0" smtClean="0"/>
              <a:t>teady </a:t>
            </a:r>
            <a:r>
              <a:rPr kumimoji="1" lang="en-US" altLang="ja-JP" u="sng" dirty="0" smtClean="0">
                <a:solidFill>
                  <a:srgbClr val="FF0000"/>
                </a:solidFill>
              </a:rPr>
              <a:t>s</a:t>
            </a:r>
            <a:r>
              <a:rPr kumimoji="1" lang="en-US" altLang="ja-JP" u="sng" dirty="0" smtClean="0"/>
              <a:t>tate (</a:t>
            </a:r>
            <a:r>
              <a:rPr kumimoji="1" lang="en-US" altLang="ja-JP" u="sng" dirty="0" smtClean="0">
                <a:solidFill>
                  <a:srgbClr val="FF0000"/>
                </a:solidFill>
              </a:rPr>
              <a:t>NESS</a:t>
            </a:r>
            <a:r>
              <a:rPr kumimoji="1" lang="en-US" altLang="ja-JP" u="sng" dirty="0" smtClean="0"/>
              <a:t>)</a:t>
            </a:r>
            <a:br>
              <a:rPr kumimoji="1" lang="en-US" altLang="ja-JP" u="sng" dirty="0" smtClean="0"/>
            </a:br>
            <a:r>
              <a:rPr lang="en-US" altLang="ja-JP" sz="2700" dirty="0" smtClean="0"/>
              <a:t>Non-equilibrium, but time-</a:t>
            </a:r>
            <a:r>
              <a:rPr lang="en-US" altLang="ja-JP" sz="2700" dirty="0" smtClean="0">
                <a:solidFill>
                  <a:srgbClr val="FF0000"/>
                </a:solidFill>
              </a:rPr>
              <a:t>in</a:t>
            </a:r>
            <a:r>
              <a:rPr lang="en-US" altLang="ja-JP" sz="2700" dirty="0" smtClean="0"/>
              <a:t>dependent.</a:t>
            </a:r>
            <a:endParaRPr kumimoji="1" lang="ja-JP" altLang="en-US" sz="27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80640" y="5517232"/>
            <a:ext cx="55317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In order to realize a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NESS</a:t>
            </a:r>
            <a:r>
              <a:rPr kumimoji="1" lang="en-US" altLang="ja-JP" sz="2800" dirty="0" smtClean="0"/>
              <a:t>, we need </a:t>
            </a:r>
          </a:p>
          <a:p>
            <a:r>
              <a:rPr lang="en-US" altLang="ja-JP" sz="2800" dirty="0" smtClean="0"/>
              <a:t>an </a:t>
            </a:r>
            <a:r>
              <a:rPr lang="en-US" altLang="ja-JP" sz="2800" dirty="0" smtClean="0">
                <a:solidFill>
                  <a:srgbClr val="FF0000"/>
                </a:solidFill>
              </a:rPr>
              <a:t>external force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lang="en-US" altLang="ja-JP" sz="2800" dirty="0"/>
              <a:t>a </a:t>
            </a:r>
            <a:r>
              <a:rPr lang="en-US" altLang="ja-JP" sz="2800" dirty="0">
                <a:solidFill>
                  <a:srgbClr val="FF0000"/>
                </a:solidFill>
              </a:rPr>
              <a:t>heat </a:t>
            </a:r>
            <a:r>
              <a:rPr lang="en-US" altLang="ja-JP" sz="2800" dirty="0" smtClean="0">
                <a:solidFill>
                  <a:srgbClr val="FF0000"/>
                </a:solidFill>
              </a:rPr>
              <a:t>bath</a:t>
            </a:r>
            <a:r>
              <a:rPr lang="en-US" altLang="ja-JP" sz="2800" dirty="0" smtClean="0"/>
              <a:t>.</a:t>
            </a:r>
            <a:endParaRPr kumimoji="1" lang="ja-JP" altLang="en-US" sz="28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558681" y="1444243"/>
            <a:ext cx="8375626" cy="1071179"/>
            <a:chOff x="519366" y="1503758"/>
            <a:chExt cx="8375626" cy="1071179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3165446" y="1503758"/>
              <a:ext cx="28371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800" u="sng" dirty="0" smtClean="0"/>
                <a:t>A typical e</a:t>
              </a:r>
              <a:r>
                <a:rPr kumimoji="1" lang="en-US" altLang="ja-JP" sz="2800" u="sng" dirty="0" smtClean="0"/>
                <a:t>xample: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519366" y="2051717"/>
              <a:ext cx="83756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A system with a </a:t>
              </a:r>
              <a:r>
                <a:rPr kumimoji="1" lang="en-US" altLang="ja-JP" sz="2800" dirty="0" smtClean="0">
                  <a:solidFill>
                    <a:srgbClr val="FF0000"/>
                  </a:solidFill>
                </a:rPr>
                <a:t>constant</a:t>
              </a:r>
              <a:r>
                <a:rPr kumimoji="1" lang="en-US" altLang="ja-JP" sz="2800" dirty="0" smtClean="0"/>
                <a:t> </a:t>
              </a:r>
              <a:r>
                <a:rPr kumimoji="1" lang="en-US" altLang="ja-JP" sz="2800" dirty="0" smtClean="0">
                  <a:solidFill>
                    <a:srgbClr val="FF0000"/>
                  </a:solidFill>
                </a:rPr>
                <a:t>current</a:t>
              </a:r>
              <a:r>
                <a:rPr kumimoji="1" lang="en-US" altLang="ja-JP" sz="2800" dirty="0" smtClean="0"/>
                <a:t> along the electric field</a:t>
              </a:r>
              <a:r>
                <a:rPr kumimoji="1" lang="en-US" altLang="ja-JP" sz="2800" dirty="0" smtClean="0">
                  <a:solidFill>
                    <a:schemeClr val="tx2"/>
                  </a:solidFill>
                </a:rPr>
                <a:t>.</a:t>
              </a: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325109" y="4293096"/>
            <a:ext cx="8264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kumimoji="1" lang="en-US" altLang="ja-JP" sz="2400" dirty="0" smtClean="0"/>
              <a:t>It is non-equilibrium, because </a:t>
            </a:r>
            <a:r>
              <a:rPr kumimoji="1" lang="en-US" altLang="ja-JP" sz="2400" dirty="0" smtClean="0">
                <a:solidFill>
                  <a:srgbClr val="0070C0"/>
                </a:solidFill>
              </a:rPr>
              <a:t>heat</a:t>
            </a:r>
            <a:r>
              <a:rPr kumimoji="1" lang="en-US" altLang="ja-JP" sz="2400" dirty="0" smtClean="0"/>
              <a:t> and </a:t>
            </a:r>
            <a:r>
              <a:rPr kumimoji="1" lang="en-US" altLang="ja-JP" sz="2400" dirty="0" smtClean="0">
                <a:solidFill>
                  <a:srgbClr val="0070C0"/>
                </a:solidFill>
              </a:rPr>
              <a:t>entropy</a:t>
            </a:r>
            <a:r>
              <a:rPr kumimoji="1" lang="en-US" altLang="ja-JP" sz="2400" dirty="0" smtClean="0"/>
              <a:t> are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produced</a:t>
            </a:r>
            <a:r>
              <a:rPr kumimoji="1" lang="en-US" altLang="ja-JP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2400" dirty="0" smtClean="0"/>
              <a:t>The </a:t>
            </a:r>
            <a:r>
              <a:rPr lang="en-US" altLang="ja-JP" sz="2400" dirty="0" smtClean="0">
                <a:solidFill>
                  <a:srgbClr val="0070C0"/>
                </a:solidFill>
              </a:rPr>
              <a:t>macroscopic variables </a:t>
            </a:r>
            <a:r>
              <a:rPr lang="en-US" altLang="ja-JP" sz="2400" dirty="0" smtClean="0"/>
              <a:t>can be </a:t>
            </a:r>
            <a:r>
              <a:rPr lang="en-US" altLang="ja-JP" sz="2400" dirty="0" smtClean="0">
                <a:solidFill>
                  <a:srgbClr val="FF0000"/>
                </a:solidFill>
              </a:rPr>
              <a:t>time independent</a:t>
            </a:r>
            <a:r>
              <a:rPr lang="en-US" altLang="ja-JP" sz="2400" dirty="0" smtClean="0"/>
              <a:t>.</a:t>
            </a:r>
            <a:endParaRPr kumimoji="1" lang="ja-JP" altLang="en-US" sz="24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2223420" y="2682075"/>
            <a:ext cx="3767427" cy="1397667"/>
            <a:chOff x="2223420" y="2682075"/>
            <a:chExt cx="3767427" cy="1397667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2223420" y="3306793"/>
              <a:ext cx="65915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Air</a:t>
              </a:r>
              <a:endParaRPr kumimoji="1" lang="ja-JP" altLang="en-US" sz="3200" dirty="0"/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3139116" y="2682075"/>
              <a:ext cx="2851731" cy="1397667"/>
              <a:chOff x="4263499" y="905284"/>
              <a:chExt cx="1726786" cy="846318"/>
            </a:xfrm>
          </p:grpSpPr>
          <p:grpSp>
            <p:nvGrpSpPr>
              <p:cNvPr id="18" name="グループ化 17"/>
              <p:cNvGrpSpPr/>
              <p:nvPr/>
            </p:nvGrpSpPr>
            <p:grpSpPr>
              <a:xfrm>
                <a:off x="4263499" y="905284"/>
                <a:ext cx="1726786" cy="566329"/>
                <a:chOff x="4263499" y="905284"/>
                <a:chExt cx="1726786" cy="566329"/>
              </a:xfrm>
            </p:grpSpPr>
            <p:grpSp>
              <p:nvGrpSpPr>
                <p:cNvPr id="19" name="グループ化 18"/>
                <p:cNvGrpSpPr/>
                <p:nvPr/>
              </p:nvGrpSpPr>
              <p:grpSpPr>
                <a:xfrm>
                  <a:off x="5061610" y="905284"/>
                  <a:ext cx="90816" cy="216024"/>
                  <a:chOff x="5016202" y="905284"/>
                  <a:chExt cx="90816" cy="216024"/>
                </a:xfrm>
              </p:grpSpPr>
              <p:cxnSp>
                <p:nvCxnSpPr>
                  <p:cNvPr id="22" name="直線コネクタ 21"/>
                  <p:cNvCxnSpPr/>
                  <p:nvPr/>
                </p:nvCxnSpPr>
                <p:spPr>
                  <a:xfrm>
                    <a:off x="5016202" y="905284"/>
                    <a:ext cx="0" cy="21602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線コネクタ 22"/>
                  <p:cNvCxnSpPr/>
                  <p:nvPr/>
                </p:nvCxnSpPr>
                <p:spPr>
                  <a:xfrm>
                    <a:off x="5107018" y="962024"/>
                    <a:ext cx="0" cy="102544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0" name="フリーフォーム 19"/>
                <p:cNvSpPr/>
                <p:nvPr/>
              </p:nvSpPr>
              <p:spPr>
                <a:xfrm>
                  <a:off x="4263499" y="1002946"/>
                  <a:ext cx="794276" cy="468667"/>
                </a:xfrm>
                <a:custGeom>
                  <a:avLst/>
                  <a:gdLst>
                    <a:gd name="connsiteX0" fmla="*/ 794276 w 794276"/>
                    <a:gd name="connsiteY0" fmla="*/ 6704 h 468667"/>
                    <a:gd name="connsiteX1" fmla="*/ 32276 w 794276"/>
                    <a:gd name="connsiteY1" fmla="*/ 63854 h 468667"/>
                    <a:gd name="connsiteX2" fmla="*/ 213251 w 794276"/>
                    <a:gd name="connsiteY2" fmla="*/ 468667 h 4686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94276" h="468667">
                      <a:moveTo>
                        <a:pt x="794276" y="6704"/>
                      </a:moveTo>
                      <a:cubicBezTo>
                        <a:pt x="461694" y="-3218"/>
                        <a:pt x="129113" y="-13140"/>
                        <a:pt x="32276" y="63854"/>
                      </a:cubicBezTo>
                      <a:cubicBezTo>
                        <a:pt x="-64561" y="140848"/>
                        <a:pt x="74345" y="304757"/>
                        <a:pt x="213251" y="468667"/>
                      </a:cubicBez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" name="フリーフォーム 20"/>
                <p:cNvSpPr/>
                <p:nvPr/>
              </p:nvSpPr>
              <p:spPr>
                <a:xfrm>
                  <a:off x="5172075" y="989401"/>
                  <a:ext cx="818210" cy="469392"/>
                </a:xfrm>
                <a:custGeom>
                  <a:avLst/>
                  <a:gdLst>
                    <a:gd name="connsiteX0" fmla="*/ 0 w 818210"/>
                    <a:gd name="connsiteY0" fmla="*/ 25012 h 501262"/>
                    <a:gd name="connsiteX1" fmla="*/ 795338 w 818210"/>
                    <a:gd name="connsiteY1" fmla="*/ 53587 h 501262"/>
                    <a:gd name="connsiteX2" fmla="*/ 619125 w 818210"/>
                    <a:gd name="connsiteY2" fmla="*/ 501262 h 5012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18210" h="501262">
                      <a:moveTo>
                        <a:pt x="0" y="25012"/>
                      </a:moveTo>
                      <a:cubicBezTo>
                        <a:pt x="346075" y="-388"/>
                        <a:pt x="692151" y="-25788"/>
                        <a:pt x="795338" y="53587"/>
                      </a:cubicBezTo>
                      <a:cubicBezTo>
                        <a:pt x="898525" y="132962"/>
                        <a:pt x="619125" y="501262"/>
                        <a:pt x="619125" y="501262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" name="グループ化 23"/>
              <p:cNvGrpSpPr/>
              <p:nvPr/>
            </p:nvGrpSpPr>
            <p:grpSpPr>
              <a:xfrm>
                <a:off x="4483416" y="955680"/>
                <a:ext cx="1295890" cy="795922"/>
                <a:chOff x="4483416" y="955680"/>
                <a:chExt cx="1295890" cy="795922"/>
              </a:xfrm>
            </p:grpSpPr>
            <p:sp>
              <p:nvSpPr>
                <p:cNvPr id="25" name="角丸四角形 24"/>
                <p:cNvSpPr/>
                <p:nvPr/>
              </p:nvSpPr>
              <p:spPr>
                <a:xfrm>
                  <a:off x="4483416" y="1208584"/>
                  <a:ext cx="1295890" cy="504056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6" name="フリーフォーム 25"/>
                <p:cNvSpPr/>
                <p:nvPr/>
              </p:nvSpPr>
              <p:spPr>
                <a:xfrm>
                  <a:off x="4709150" y="1362134"/>
                  <a:ext cx="834207" cy="193318"/>
                </a:xfrm>
                <a:custGeom>
                  <a:avLst/>
                  <a:gdLst>
                    <a:gd name="connsiteX0" fmla="*/ 0 w 6368715"/>
                    <a:gd name="connsiteY0" fmla="*/ 753979 h 1475874"/>
                    <a:gd name="connsiteX1" fmla="*/ 1411705 w 6368715"/>
                    <a:gd name="connsiteY1" fmla="*/ 753979 h 1475874"/>
                    <a:gd name="connsiteX2" fmla="*/ 1780673 w 6368715"/>
                    <a:gd name="connsiteY2" fmla="*/ 0 h 1475874"/>
                    <a:gd name="connsiteX3" fmla="*/ 2486526 w 6368715"/>
                    <a:gd name="connsiteY3" fmla="*/ 1475874 h 1475874"/>
                    <a:gd name="connsiteX4" fmla="*/ 2999873 w 6368715"/>
                    <a:gd name="connsiteY4" fmla="*/ 16042 h 1475874"/>
                    <a:gd name="connsiteX5" fmla="*/ 3593431 w 6368715"/>
                    <a:gd name="connsiteY5" fmla="*/ 1475874 h 1475874"/>
                    <a:gd name="connsiteX6" fmla="*/ 4074694 w 6368715"/>
                    <a:gd name="connsiteY6" fmla="*/ 16042 h 1475874"/>
                    <a:gd name="connsiteX7" fmla="*/ 4652210 w 6368715"/>
                    <a:gd name="connsiteY7" fmla="*/ 1475874 h 1475874"/>
                    <a:gd name="connsiteX8" fmla="*/ 4957010 w 6368715"/>
                    <a:gd name="connsiteY8" fmla="*/ 737937 h 1475874"/>
                    <a:gd name="connsiteX9" fmla="*/ 6368715 w 6368715"/>
                    <a:gd name="connsiteY9" fmla="*/ 753979 h 14758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368715" h="1475874">
                      <a:moveTo>
                        <a:pt x="0" y="753979"/>
                      </a:moveTo>
                      <a:lnTo>
                        <a:pt x="1411705" y="753979"/>
                      </a:lnTo>
                      <a:lnTo>
                        <a:pt x="1780673" y="0"/>
                      </a:lnTo>
                      <a:lnTo>
                        <a:pt x="2486526" y="1475874"/>
                      </a:lnTo>
                      <a:lnTo>
                        <a:pt x="2999873" y="16042"/>
                      </a:lnTo>
                      <a:lnTo>
                        <a:pt x="3593431" y="1475874"/>
                      </a:lnTo>
                      <a:lnTo>
                        <a:pt x="4074694" y="16042"/>
                      </a:lnTo>
                      <a:lnTo>
                        <a:pt x="4652210" y="1475874"/>
                      </a:lnTo>
                      <a:lnTo>
                        <a:pt x="4957010" y="737937"/>
                      </a:lnTo>
                      <a:lnTo>
                        <a:pt x="6368715" y="753979"/>
                      </a:lnTo>
                    </a:path>
                  </a:pathLst>
                </a:custGeom>
                <a:noFill/>
                <a:ln w="190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27" name="直線矢印コネクタ 26"/>
                <p:cNvCxnSpPr/>
                <p:nvPr/>
              </p:nvCxnSpPr>
              <p:spPr>
                <a:xfrm>
                  <a:off x="4766550" y="1611828"/>
                  <a:ext cx="746205" cy="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テキスト ボックス 27"/>
                <p:cNvSpPr txBox="1"/>
                <p:nvPr/>
              </p:nvSpPr>
              <p:spPr>
                <a:xfrm>
                  <a:off x="5555927" y="1472054"/>
                  <a:ext cx="171030" cy="2795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400" dirty="0" smtClean="0"/>
                    <a:t>J</a:t>
                  </a:r>
                  <a:endParaRPr kumimoji="1" lang="ja-JP" altLang="en-US" sz="2400" dirty="0"/>
                </a:p>
              </p:txBody>
            </p:sp>
            <p:cxnSp>
              <p:nvCxnSpPr>
                <p:cNvPr id="29" name="直線矢印コネクタ 28"/>
                <p:cNvCxnSpPr/>
                <p:nvPr/>
              </p:nvCxnSpPr>
              <p:spPr>
                <a:xfrm>
                  <a:off x="4754166" y="1162079"/>
                  <a:ext cx="814630" cy="0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テキスト ボックス 29"/>
                <p:cNvSpPr txBox="1"/>
                <p:nvPr/>
              </p:nvSpPr>
              <p:spPr>
                <a:xfrm>
                  <a:off x="4575306" y="955680"/>
                  <a:ext cx="203061" cy="2795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400" dirty="0" smtClean="0"/>
                    <a:t>E</a:t>
                  </a:r>
                  <a:endParaRPr kumimoji="1" lang="ja-JP" altLang="en-US" sz="2400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45966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クール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742</TotalTime>
  <Words>1649</Words>
  <Application>Microsoft Office PowerPoint</Application>
  <PresentationFormat>画面に合わせる (4:3)</PresentationFormat>
  <Paragraphs>346</Paragraphs>
  <Slides>31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41" baseType="lpstr">
      <vt:lpstr>ＭＳ Ｐゴシック</vt:lpstr>
      <vt:lpstr>Arial</vt:lpstr>
      <vt:lpstr>Arial Black</vt:lpstr>
      <vt:lpstr>Calibri</vt:lpstr>
      <vt:lpstr>Calibri Light</vt:lpstr>
      <vt:lpstr>Wingdings</vt:lpstr>
      <vt:lpstr>Office テーマ</vt:lpstr>
      <vt:lpstr>Default Design</vt:lpstr>
      <vt:lpstr>Office ​​テーマ</vt:lpstr>
      <vt:lpstr>数式</vt:lpstr>
      <vt:lpstr>Application of AdS/CFT Correspondence to  Non-equilibrium Physics</vt:lpstr>
      <vt:lpstr>Hadron physics ≈ Many-body physics</vt:lpstr>
      <vt:lpstr>Non-equilibrium Physics</vt:lpstr>
      <vt:lpstr>Do we always need  these guiding principles?</vt:lpstr>
      <vt:lpstr>AdS/CFT correspondence</vt:lpstr>
      <vt:lpstr>Realization of  non-equilibrium states</vt:lpstr>
      <vt:lpstr>Realization of  non-equilibrium states</vt:lpstr>
      <vt:lpstr>A good place to attack:</vt:lpstr>
      <vt:lpstr>Non-equilibrium steady state (NESS) Non-equilibrium, but time-independent.</vt:lpstr>
      <vt:lpstr>Setup for NESS</vt:lpstr>
      <vt:lpstr>Correspondence</vt:lpstr>
      <vt:lpstr>D-brane</vt:lpstr>
      <vt:lpstr>Non-equilibrium steady states  in AdS/CFT</vt:lpstr>
      <vt:lpstr>My related works</vt:lpstr>
      <vt:lpstr>Cartoon</vt:lpstr>
      <vt:lpstr>Relationship between E and J</vt:lpstr>
      <vt:lpstr>Cartoon</vt:lpstr>
      <vt:lpstr>Effective horizon</vt:lpstr>
      <vt:lpstr>Now we have two temperatures</vt:lpstr>
      <vt:lpstr>Computations of  effective temperature</vt:lpstr>
      <vt:lpstr>Behavior of effective temperature</vt:lpstr>
      <vt:lpstr>Is Teff&lt;T allowed?</vt:lpstr>
      <vt:lpstr>What is the physical meaning of Teff?</vt:lpstr>
      <vt:lpstr>Thermodynamics in NESS?</vt:lpstr>
      <vt:lpstr>Example of “non-gravity”  Hawking radiation</vt:lpstr>
      <vt:lpstr>Summary</vt:lpstr>
      <vt:lpstr>Acknowledgement</vt:lpstr>
      <vt:lpstr>Backup slides</vt:lpstr>
      <vt:lpstr>PowerPoint プレゼンテーション</vt:lpstr>
      <vt:lpstr>What is temperature?</vt:lpstr>
      <vt:lpstr>What is temperature?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AdS/CFT Correspondence to Non-equilibrium Physics</dc:title>
  <dc:creator>中村真</dc:creator>
  <cp:lastModifiedBy>中村真</cp:lastModifiedBy>
  <cp:revision>145</cp:revision>
  <dcterms:created xsi:type="dcterms:W3CDTF">2014-04-18T08:06:39Z</dcterms:created>
  <dcterms:modified xsi:type="dcterms:W3CDTF">2014-04-18T22:57:31Z</dcterms:modified>
</cp:coreProperties>
</file>